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7" r:id="rId2"/>
    <p:sldId id="260" r:id="rId3"/>
    <p:sldId id="402" r:id="rId4"/>
    <p:sldId id="403" r:id="rId5"/>
    <p:sldId id="404" r:id="rId6"/>
    <p:sldId id="405" r:id="rId7"/>
    <p:sldId id="406" r:id="rId8"/>
    <p:sldId id="407" r:id="rId9"/>
    <p:sldId id="408" r:id="rId10"/>
    <p:sldId id="409" r:id="rId11"/>
    <p:sldId id="410" r:id="rId12"/>
    <p:sldId id="413" r:id="rId13"/>
    <p:sldId id="411" r:id="rId14"/>
    <p:sldId id="412" r:id="rId15"/>
    <p:sldId id="401" r:id="rId16"/>
    <p:sldId id="278" r:id="rId17"/>
    <p:sldId id="376" r:id="rId1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3333FF"/>
    <a:srgbClr val="155BF7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7" autoAdjust="0"/>
    <p:restoredTop sz="94620" autoAdjust="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2006" cy="72006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defRPr sz="1200" noProof="1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defRPr sz="1200" noProof="1" smtClean="0">
                <a:latin typeface="+mn-lt"/>
                <a:ea typeface="+mn-ea"/>
              </a:defRPr>
            </a:lvl1pPr>
          </a:lstStyle>
          <a:p>
            <a:fld id="{672B6223-8C67-4191-9909-9E6EB57CB97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2052" name="幻灯片图像占位符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备注占位符 4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defRPr sz="1200" noProof="1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8C79208C-A1C7-4B12-83C9-7EDCBFED5E95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8721E1-3244-4B8A-8A1A-C2C9031A6CC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4189B4-D7DC-40CF-A37B-54D77469864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B37DE5-EDE2-45FB-94FC-B3F98357EC2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DD15E5-3F0C-4C70-9461-2CE0A5ED502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AE24E3-DAE0-45D2-9F2A-22358FC907D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103F5A-EC1D-4D4D-A506-E75D3985641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182169-F6B5-4CCE-9F77-2F023E6F850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C8E94A-39A3-404F-8830-E481008D745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C7169A-FD6B-4EB2-A5EA-15BA5BDBE5B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AEEAE-E77B-4C97-B259-9ED48289E91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DEBFF1-8297-468F-A3DD-3137A9200E5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defRPr sz="1200" noProof="1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fld id="{530820CF-B880-4189-942D-D702A7CBA73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defRPr sz="12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99E324BB-3DC1-41FF-9D22-17E6682618B6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4.wav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GIF"/><Relationship Id="rId5" Type="http://schemas.openxmlformats.org/officeDocument/2006/relationships/audio" Target="../media/audio4.wav"/><Relationship Id="rId4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752202" y="2492922"/>
            <a:ext cx="53917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平行线的判定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4725108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71700" y="980796"/>
            <a:ext cx="27805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dirty="0"/>
              <a:t>青岛版七年级数学下册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571500" y="5214938"/>
            <a:ext cx="73453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latin typeface="宋体" panose="02010600030101010101" pitchFamily="2" charset="-122"/>
              </a:rPr>
              <a:t>∴ AB∥CD </a:t>
            </a:r>
            <a:r>
              <a:rPr lang="zh-CN" altLang="en-US" sz="2800" b="1">
                <a:latin typeface="宋体" panose="02010600030101010101" pitchFamily="2" charset="-122"/>
              </a:rPr>
              <a:t>（同旁内角互补，两直线平行）</a:t>
            </a:r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571500" y="2571750"/>
            <a:ext cx="6715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宋体" panose="02010600030101010101" pitchFamily="2" charset="-122"/>
              </a:rPr>
              <a:t>简单说成：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同旁内角</a:t>
            </a:r>
            <a:r>
              <a:rPr lang="zh-CN" altLang="en-US" sz="2800" b="1" dirty="0">
                <a:solidFill>
                  <a:srgbClr val="0000CC"/>
                </a:solidFill>
                <a:latin typeface="宋体" panose="02010600030101010101" pitchFamily="2" charset="-122"/>
              </a:rPr>
              <a:t>互补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，两直线平行．</a:t>
            </a:r>
          </a:p>
        </p:txBody>
      </p:sp>
      <p:sp>
        <p:nvSpPr>
          <p:cNvPr id="25618" name="Text Box 18"/>
          <p:cNvSpPr txBox="1">
            <a:spLocks noChangeArrowheads="1"/>
          </p:cNvSpPr>
          <p:nvPr/>
        </p:nvSpPr>
        <p:spPr bwMode="auto">
          <a:xfrm>
            <a:off x="571500" y="4429125"/>
            <a:ext cx="36004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latin typeface="宋体" panose="02010600030101010101" pitchFamily="2" charset="-122"/>
              </a:rPr>
              <a:t>∵ ∠1+∠2=180 °</a:t>
            </a:r>
          </a:p>
        </p:txBody>
      </p:sp>
      <p:sp>
        <p:nvSpPr>
          <p:cNvPr id="25619" name="Text Box 19"/>
          <p:cNvSpPr txBox="1">
            <a:spLocks noChangeArrowheads="1"/>
          </p:cNvSpPr>
          <p:nvPr/>
        </p:nvSpPr>
        <p:spPr bwMode="auto">
          <a:xfrm>
            <a:off x="642938" y="3571875"/>
            <a:ext cx="19986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latin typeface="宋体" panose="02010600030101010101" pitchFamily="2" charset="-122"/>
              </a:rPr>
              <a:t>符号语言：</a:t>
            </a:r>
          </a:p>
        </p:txBody>
      </p:sp>
      <p:grpSp>
        <p:nvGrpSpPr>
          <p:cNvPr id="12293" name="Group 20"/>
          <p:cNvGrpSpPr/>
          <p:nvPr/>
        </p:nvGrpSpPr>
        <p:grpSpPr bwMode="auto">
          <a:xfrm>
            <a:off x="5429250" y="2786063"/>
            <a:ext cx="3048000" cy="2354262"/>
            <a:chOff x="3460" y="1242"/>
            <a:chExt cx="1920" cy="1483"/>
          </a:xfrm>
        </p:grpSpPr>
        <p:sp>
          <p:nvSpPr>
            <p:cNvPr id="12294" name="Line 21"/>
            <p:cNvSpPr>
              <a:spLocks noChangeShapeType="1"/>
            </p:cNvSpPr>
            <p:nvPr/>
          </p:nvSpPr>
          <p:spPr bwMode="auto">
            <a:xfrm>
              <a:off x="3696" y="1859"/>
              <a:ext cx="144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95" name="Line 22"/>
            <p:cNvSpPr>
              <a:spLocks noChangeShapeType="1"/>
            </p:cNvSpPr>
            <p:nvPr/>
          </p:nvSpPr>
          <p:spPr bwMode="auto">
            <a:xfrm>
              <a:off x="3696" y="2387"/>
              <a:ext cx="144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96" name="Line 23"/>
            <p:cNvSpPr>
              <a:spLocks noChangeShapeType="1"/>
            </p:cNvSpPr>
            <p:nvPr/>
          </p:nvSpPr>
          <p:spPr bwMode="auto">
            <a:xfrm flipH="1">
              <a:off x="4059" y="1525"/>
              <a:ext cx="672" cy="120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97" name="Freeform 24"/>
            <p:cNvSpPr>
              <a:spLocks noChangeArrowheads="1"/>
            </p:cNvSpPr>
            <p:nvPr/>
          </p:nvSpPr>
          <p:spPr bwMode="auto">
            <a:xfrm flipH="1">
              <a:off x="4442" y="1842"/>
              <a:ext cx="195" cy="159"/>
            </a:xfrm>
            <a:custGeom>
              <a:avLst/>
              <a:gdLst>
                <a:gd name="T0" fmla="*/ 16 w 256"/>
                <a:gd name="T1" fmla="*/ 0 h 336"/>
                <a:gd name="T2" fmla="*/ 16 w 256"/>
                <a:gd name="T3" fmla="*/ 144 h 336"/>
                <a:gd name="T4" fmla="*/ 112 w 256"/>
                <a:gd name="T5" fmla="*/ 288 h 336"/>
                <a:gd name="T6" fmla="*/ 256 w 256"/>
                <a:gd name="T7" fmla="*/ 33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6" h="336">
                  <a:moveTo>
                    <a:pt x="16" y="0"/>
                  </a:moveTo>
                  <a:cubicBezTo>
                    <a:pt x="8" y="48"/>
                    <a:pt x="0" y="96"/>
                    <a:pt x="16" y="144"/>
                  </a:cubicBezTo>
                  <a:cubicBezTo>
                    <a:pt x="32" y="192"/>
                    <a:pt x="72" y="256"/>
                    <a:pt x="112" y="288"/>
                  </a:cubicBezTo>
                  <a:cubicBezTo>
                    <a:pt x="152" y="320"/>
                    <a:pt x="232" y="328"/>
                    <a:pt x="256" y="336"/>
                  </a:cubicBezTo>
                </a:path>
              </a:pathLst>
            </a:custGeom>
            <a:noFill/>
            <a:ln w="571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98" name="Freeform 25"/>
            <p:cNvSpPr>
              <a:spLocks noChangeArrowheads="1"/>
            </p:cNvSpPr>
            <p:nvPr/>
          </p:nvSpPr>
          <p:spPr bwMode="auto">
            <a:xfrm rot="10800000">
              <a:off x="4332" y="2251"/>
              <a:ext cx="58" cy="145"/>
            </a:xfrm>
            <a:custGeom>
              <a:avLst/>
              <a:gdLst>
                <a:gd name="T0" fmla="*/ 16 w 256"/>
                <a:gd name="T1" fmla="*/ 0 h 336"/>
                <a:gd name="T2" fmla="*/ 16 w 256"/>
                <a:gd name="T3" fmla="*/ 144 h 336"/>
                <a:gd name="T4" fmla="*/ 112 w 256"/>
                <a:gd name="T5" fmla="*/ 288 h 336"/>
                <a:gd name="T6" fmla="*/ 256 w 256"/>
                <a:gd name="T7" fmla="*/ 33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6" h="336">
                  <a:moveTo>
                    <a:pt x="16" y="0"/>
                  </a:moveTo>
                  <a:cubicBezTo>
                    <a:pt x="8" y="48"/>
                    <a:pt x="0" y="96"/>
                    <a:pt x="16" y="144"/>
                  </a:cubicBezTo>
                  <a:cubicBezTo>
                    <a:pt x="32" y="192"/>
                    <a:pt x="72" y="256"/>
                    <a:pt x="112" y="288"/>
                  </a:cubicBezTo>
                  <a:cubicBezTo>
                    <a:pt x="152" y="320"/>
                    <a:pt x="232" y="328"/>
                    <a:pt x="256" y="336"/>
                  </a:cubicBezTo>
                </a:path>
              </a:pathLst>
            </a:custGeom>
            <a:noFill/>
            <a:ln w="571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99" name="Text Box 26"/>
            <p:cNvSpPr txBox="1">
              <a:spLocks noChangeArrowheads="1"/>
            </p:cNvSpPr>
            <p:nvPr/>
          </p:nvSpPr>
          <p:spPr bwMode="auto">
            <a:xfrm>
              <a:off x="4312" y="2108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400" b="1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2300" name="Text Box 27"/>
            <p:cNvSpPr txBox="1">
              <a:spLocks noChangeArrowheads="1"/>
            </p:cNvSpPr>
            <p:nvPr/>
          </p:nvSpPr>
          <p:spPr bwMode="auto">
            <a:xfrm>
              <a:off x="4561" y="1907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400" b="1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2301" name="Text Box 28"/>
            <p:cNvSpPr txBox="1">
              <a:spLocks noChangeArrowheads="1"/>
            </p:cNvSpPr>
            <p:nvPr/>
          </p:nvSpPr>
          <p:spPr bwMode="auto">
            <a:xfrm>
              <a:off x="3460" y="1691"/>
              <a:ext cx="27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Arial Black" panose="020B0A04020102020204" pitchFamily="34" charset="0"/>
                </a:rPr>
                <a:t>A</a:t>
              </a:r>
            </a:p>
          </p:txBody>
        </p:sp>
        <p:sp>
          <p:nvSpPr>
            <p:cNvPr id="12302" name="Text Box 29"/>
            <p:cNvSpPr txBox="1">
              <a:spLocks noChangeArrowheads="1"/>
            </p:cNvSpPr>
            <p:nvPr/>
          </p:nvSpPr>
          <p:spPr bwMode="auto">
            <a:xfrm>
              <a:off x="5093" y="1691"/>
              <a:ext cx="27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Arial Black" panose="020B0A04020102020204" pitchFamily="34" charset="0"/>
                </a:rPr>
                <a:t>B</a:t>
              </a:r>
            </a:p>
          </p:txBody>
        </p:sp>
        <p:sp>
          <p:nvSpPr>
            <p:cNvPr id="12303" name="Text Box 30"/>
            <p:cNvSpPr txBox="1">
              <a:spLocks noChangeArrowheads="1"/>
            </p:cNvSpPr>
            <p:nvPr/>
          </p:nvSpPr>
          <p:spPr bwMode="auto">
            <a:xfrm>
              <a:off x="3460" y="2235"/>
              <a:ext cx="27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Arial Black" panose="020B0A04020102020204" pitchFamily="34" charset="0"/>
                </a:rPr>
                <a:t>C</a:t>
              </a:r>
            </a:p>
          </p:txBody>
        </p:sp>
        <p:sp>
          <p:nvSpPr>
            <p:cNvPr id="12304" name="Text Box 31"/>
            <p:cNvSpPr txBox="1">
              <a:spLocks noChangeArrowheads="1"/>
            </p:cNvSpPr>
            <p:nvPr/>
          </p:nvSpPr>
          <p:spPr bwMode="auto">
            <a:xfrm>
              <a:off x="5108" y="2235"/>
              <a:ext cx="27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Arial Black" panose="020B0A04020102020204" pitchFamily="34" charset="0"/>
                </a:rPr>
                <a:t>D</a:t>
              </a:r>
            </a:p>
          </p:txBody>
        </p:sp>
        <p:sp>
          <p:nvSpPr>
            <p:cNvPr id="12305" name="Text Box 32"/>
            <p:cNvSpPr txBox="1">
              <a:spLocks noChangeArrowheads="1"/>
            </p:cNvSpPr>
            <p:nvPr/>
          </p:nvSpPr>
          <p:spPr bwMode="auto">
            <a:xfrm>
              <a:off x="4593" y="1242"/>
              <a:ext cx="27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solidFill>
                    <a:srgbClr val="FF0000"/>
                  </a:solidFill>
                  <a:latin typeface="Arial Black" panose="020B0A04020102020204" pitchFamily="34" charset="0"/>
                </a:rPr>
                <a:t>a</a:t>
              </a:r>
            </a:p>
          </p:txBody>
        </p:sp>
      </p:grpSp>
      <p:sp>
        <p:nvSpPr>
          <p:cNvPr id="25633" name="Text Box 33"/>
          <p:cNvSpPr txBox="1">
            <a:spLocks noChangeArrowheads="1"/>
          </p:cNvSpPr>
          <p:nvPr/>
        </p:nvSpPr>
        <p:spPr bwMode="auto">
          <a:xfrm>
            <a:off x="571500" y="1357313"/>
            <a:ext cx="83820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FF6600"/>
                </a:solidFill>
                <a:latin typeface="宋体" panose="02010600030101010101" pitchFamily="2" charset="-122"/>
              </a:rPr>
              <a:t>  两条</a:t>
            </a:r>
            <a:r>
              <a:rPr lang="zh-CN" altLang="en-US" sz="3600" b="1" dirty="0">
                <a:latin typeface="宋体" panose="02010600030101010101" pitchFamily="2" charset="-122"/>
              </a:rPr>
              <a:t>直线被</a:t>
            </a:r>
            <a:r>
              <a:rPr lang="zh-CN" altLang="en-US" sz="3600" b="1" dirty="0">
                <a:solidFill>
                  <a:srgbClr val="FF6600"/>
                </a:solidFill>
                <a:latin typeface="宋体" panose="02010600030101010101" pitchFamily="2" charset="-122"/>
              </a:rPr>
              <a:t>第三条</a:t>
            </a:r>
            <a:r>
              <a:rPr lang="zh-CN" altLang="en-US" sz="3600" b="1" dirty="0">
                <a:latin typeface="宋体" panose="02010600030101010101" pitchFamily="2" charset="-122"/>
              </a:rPr>
              <a:t>直线所截，如果同旁内角互补，那么这两条直线平行</a:t>
            </a:r>
            <a:r>
              <a:rPr lang="en-US" altLang="zh-CN" sz="3600" b="1" dirty="0"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12307" name="AutoShape 45">
            <a:hlinkClick r:id="rId3" action="ppaction://hlinksldjump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1476375" y="6497638"/>
            <a:ext cx="360363" cy="360362"/>
          </a:xfrm>
          <a:prstGeom prst="actionButtonHome">
            <a:avLst/>
          </a:prstGeom>
          <a:solidFill>
            <a:schemeClr val="bg1"/>
          </a:solidFill>
          <a:ln w="9525">
            <a:solidFill>
              <a:srgbClr val="00FF00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571500" y="571500"/>
            <a:ext cx="7543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</a:rPr>
              <a:t>判定两直线平行方法</a:t>
            </a:r>
            <a:r>
              <a:rPr lang="en-US" altLang="zh-CN" sz="3200" b="1" dirty="0">
                <a:solidFill>
                  <a:srgbClr val="FF0000"/>
                </a:solidFill>
                <a:latin typeface="宋体" panose="02010600030101010101" pitchFamily="2" charset="-122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5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500"/>
                                        <p:tgtEl>
                                          <p:spTgt spid="25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500"/>
                                        <p:tgtEl>
                                          <p:spTgt spid="25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3" dur="5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4" grpId="0"/>
      <p:bldP spid="25616" grpId="0"/>
      <p:bldP spid="25618" grpId="0"/>
      <p:bldP spid="25619" grpId="0"/>
      <p:bldP spid="25633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AutoShape 14"/>
          <p:cNvSpPr>
            <a:spLocks noChangeArrowheads="1"/>
          </p:cNvSpPr>
          <p:nvPr/>
        </p:nvSpPr>
        <p:spPr bwMode="auto">
          <a:xfrm>
            <a:off x="215900" y="260350"/>
            <a:ext cx="3492500" cy="719138"/>
          </a:xfrm>
          <a:prstGeom prst="cloudCallout">
            <a:avLst>
              <a:gd name="adj1" fmla="val 43546"/>
              <a:gd name="adj2" fmla="val 187968"/>
            </a:avLst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/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关注生活：</a:t>
            </a:r>
          </a:p>
        </p:txBody>
      </p:sp>
      <p:pic>
        <p:nvPicPr>
          <p:cNvPr id="13314" name="Picture 15" descr="直线平行的条件p53"/>
          <p:cNvPicPr>
            <a:picLocks noChangeAspect="1" noChangeArrowheads="1"/>
          </p:cNvPicPr>
          <p:nvPr/>
        </p:nvPicPr>
        <p:blipFill>
          <a:blip r:embed="rId2" cstate="email">
            <a:lum bright="-12000"/>
          </a:blip>
          <a:srcRect/>
          <a:stretch>
            <a:fillRect/>
          </a:stretch>
        </p:blipFill>
        <p:spPr bwMode="auto">
          <a:xfrm>
            <a:off x="730250" y="1628775"/>
            <a:ext cx="2303463" cy="280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 Box 16"/>
          <p:cNvSpPr txBox="1">
            <a:spLocks noChangeArrowheads="1"/>
          </p:cNvSpPr>
          <p:nvPr/>
        </p:nvSpPr>
        <p:spPr bwMode="auto">
          <a:xfrm>
            <a:off x="3276600" y="1268413"/>
            <a:ext cx="5616575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　</a:t>
            </a:r>
            <a:r>
              <a:rPr lang="zh-CN" altLang="en-US" sz="2800" b="1">
                <a:latin typeface="宋体" panose="02010600030101010101" pitchFamily="2" charset="-122"/>
              </a:rPr>
              <a:t>装修工人正在向墙上钉木条，如果木条</a:t>
            </a:r>
            <a:r>
              <a:rPr lang="en-US" altLang="zh-CN" sz="2800" b="1">
                <a:latin typeface="宋体" panose="02010600030101010101" pitchFamily="2" charset="-122"/>
              </a:rPr>
              <a:t>b</a:t>
            </a:r>
            <a:r>
              <a:rPr lang="zh-CN" altLang="en-US" sz="2800" b="1">
                <a:latin typeface="宋体" panose="02010600030101010101" pitchFamily="2" charset="-122"/>
              </a:rPr>
              <a:t>与墙壁的边缘垂直，那么木条</a:t>
            </a:r>
            <a:r>
              <a:rPr lang="en-US" altLang="zh-CN" sz="2800" b="1">
                <a:latin typeface="宋体" panose="02010600030101010101" pitchFamily="2" charset="-122"/>
              </a:rPr>
              <a:t>a</a:t>
            </a:r>
            <a:r>
              <a:rPr lang="zh-CN" altLang="en-US" sz="2800" b="1">
                <a:latin typeface="宋体" panose="02010600030101010101" pitchFamily="2" charset="-122"/>
              </a:rPr>
              <a:t>与墙壁的边缘所夹的角为多少度时，才能使木条</a:t>
            </a:r>
            <a:r>
              <a:rPr lang="en-US" altLang="zh-CN" sz="2800" b="1">
                <a:latin typeface="宋体" panose="02010600030101010101" pitchFamily="2" charset="-122"/>
              </a:rPr>
              <a:t>a</a:t>
            </a:r>
            <a:r>
              <a:rPr lang="zh-CN" altLang="en-US" sz="2800" b="1">
                <a:latin typeface="宋体" panose="02010600030101010101" pitchFamily="2" charset="-122"/>
              </a:rPr>
              <a:t>与木条</a:t>
            </a:r>
            <a:r>
              <a:rPr lang="en-US" altLang="zh-CN" sz="2800" b="1">
                <a:latin typeface="宋体" panose="02010600030101010101" pitchFamily="2" charset="-122"/>
              </a:rPr>
              <a:t>b</a:t>
            </a:r>
            <a:r>
              <a:rPr lang="zh-CN" altLang="en-US" sz="2800" b="1">
                <a:latin typeface="宋体" panose="02010600030101010101" pitchFamily="2" charset="-122"/>
              </a:rPr>
              <a:t>平行？</a:t>
            </a:r>
          </a:p>
        </p:txBody>
      </p:sp>
      <p:grpSp>
        <p:nvGrpSpPr>
          <p:cNvPr id="13316" name="Group 17"/>
          <p:cNvGrpSpPr/>
          <p:nvPr/>
        </p:nvGrpSpPr>
        <p:grpSpPr bwMode="auto">
          <a:xfrm>
            <a:off x="752475" y="1957388"/>
            <a:ext cx="169863" cy="179387"/>
            <a:chOff x="384" y="1338"/>
            <a:chExt cx="107" cy="113"/>
          </a:xfrm>
        </p:grpSpPr>
        <p:sp>
          <p:nvSpPr>
            <p:cNvPr id="13317" name="Line 18"/>
            <p:cNvSpPr>
              <a:spLocks noChangeShapeType="1"/>
            </p:cNvSpPr>
            <p:nvPr/>
          </p:nvSpPr>
          <p:spPr bwMode="auto">
            <a:xfrm>
              <a:off x="491" y="1338"/>
              <a:ext cx="0" cy="1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18" name="Line 19"/>
            <p:cNvSpPr>
              <a:spLocks noChangeShapeType="1"/>
            </p:cNvSpPr>
            <p:nvPr/>
          </p:nvSpPr>
          <p:spPr bwMode="auto">
            <a:xfrm rot="5400000">
              <a:off x="430" y="1387"/>
              <a:ext cx="0" cy="91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3319" name="Freeform 20"/>
          <p:cNvSpPr>
            <a:spLocks noChangeArrowheads="1"/>
          </p:cNvSpPr>
          <p:nvPr/>
        </p:nvSpPr>
        <p:spPr bwMode="auto">
          <a:xfrm>
            <a:off x="733425" y="2827338"/>
            <a:ext cx="201613" cy="263525"/>
          </a:xfrm>
          <a:custGeom>
            <a:avLst/>
            <a:gdLst>
              <a:gd name="T0" fmla="*/ 127 w 127"/>
              <a:gd name="T1" fmla="*/ 0 h 166"/>
              <a:gd name="T2" fmla="*/ 0 w 127"/>
              <a:gd name="T3" fmla="*/ 166 h 16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7" h="166">
                <a:moveTo>
                  <a:pt x="127" y="0"/>
                </a:moveTo>
                <a:cubicBezTo>
                  <a:pt x="95" y="94"/>
                  <a:pt x="96" y="116"/>
                  <a:pt x="0" y="166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3" name="Group 21"/>
          <p:cNvGrpSpPr/>
          <p:nvPr/>
        </p:nvGrpSpPr>
        <p:grpSpPr bwMode="auto">
          <a:xfrm>
            <a:off x="827088" y="2062163"/>
            <a:ext cx="392112" cy="1246187"/>
            <a:chOff x="527" y="1470"/>
            <a:chExt cx="247" cy="785"/>
          </a:xfrm>
        </p:grpSpPr>
        <p:sp>
          <p:nvSpPr>
            <p:cNvPr id="13321" name="Text Box 22"/>
            <p:cNvSpPr txBox="1">
              <a:spLocks noChangeArrowheads="1"/>
            </p:cNvSpPr>
            <p:nvPr/>
          </p:nvSpPr>
          <p:spPr bwMode="auto">
            <a:xfrm>
              <a:off x="547" y="1470"/>
              <a:ext cx="2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latin typeface="Arial Black" panose="020B0A04020102020204" pitchFamily="34" charset="0"/>
                </a:rPr>
                <a:t>1</a:t>
              </a:r>
            </a:p>
          </p:txBody>
        </p:sp>
        <p:sp>
          <p:nvSpPr>
            <p:cNvPr id="13322" name="Text Box 23"/>
            <p:cNvSpPr txBox="1">
              <a:spLocks noChangeArrowheads="1"/>
            </p:cNvSpPr>
            <p:nvPr/>
          </p:nvSpPr>
          <p:spPr bwMode="auto">
            <a:xfrm>
              <a:off x="527" y="2024"/>
              <a:ext cx="2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latin typeface="Arial Black" panose="020B0A04020102020204" pitchFamily="34" charset="0"/>
                </a:rPr>
                <a:t>2</a:t>
              </a:r>
            </a:p>
          </p:txBody>
        </p:sp>
      </p:grpSp>
      <p:sp>
        <p:nvSpPr>
          <p:cNvPr id="13323" name="Text Box 24"/>
          <p:cNvSpPr txBox="1">
            <a:spLocks noChangeArrowheads="1"/>
          </p:cNvSpPr>
          <p:nvPr/>
        </p:nvSpPr>
        <p:spPr bwMode="auto">
          <a:xfrm>
            <a:off x="836613" y="2925763"/>
            <a:ext cx="3603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latin typeface="Arial Black" panose="020B0A04020102020204" pitchFamily="34" charset="0"/>
              </a:rPr>
              <a:t>?</a:t>
            </a:r>
          </a:p>
        </p:txBody>
      </p:sp>
      <p:sp>
        <p:nvSpPr>
          <p:cNvPr id="27673" name="Text Box 25"/>
          <p:cNvSpPr txBox="1">
            <a:spLocks noChangeArrowheads="1"/>
          </p:cNvSpPr>
          <p:nvPr/>
        </p:nvSpPr>
        <p:spPr bwMode="auto">
          <a:xfrm>
            <a:off x="3348038" y="4076700"/>
            <a:ext cx="5256212" cy="180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1C1C1C"/>
                </a:solidFill>
                <a:latin typeface="宋体" panose="02010600030101010101" pitchFamily="2" charset="-122"/>
              </a:rPr>
              <a:t>当∠</a:t>
            </a:r>
            <a:r>
              <a:rPr lang="en-US" altLang="zh-CN" sz="2800" b="1">
                <a:solidFill>
                  <a:srgbClr val="1C1C1C"/>
                </a:solidFill>
                <a:latin typeface="宋体" panose="02010600030101010101" pitchFamily="2" charset="-122"/>
              </a:rPr>
              <a:t>2=90 °</a:t>
            </a:r>
            <a:r>
              <a:rPr lang="zh-CN" altLang="en-US" sz="2800" b="1">
                <a:solidFill>
                  <a:srgbClr val="1C1C1C"/>
                </a:solidFill>
                <a:latin typeface="宋体" panose="02010600030101010101" pitchFamily="2" charset="-122"/>
              </a:rPr>
              <a:t>时， ∠</a:t>
            </a:r>
            <a:r>
              <a:rPr lang="en-US" altLang="zh-CN" sz="2800" b="1">
                <a:solidFill>
                  <a:srgbClr val="1C1C1C"/>
                </a:solidFill>
                <a:latin typeface="宋体" panose="02010600030101010101" pitchFamily="2" charset="-122"/>
              </a:rPr>
              <a:t>1=∠2</a:t>
            </a:r>
            <a:r>
              <a:rPr lang="zh-CN" altLang="en-US" sz="2800" b="1">
                <a:solidFill>
                  <a:srgbClr val="1C1C1C"/>
                </a:solidFill>
                <a:latin typeface="宋体" panose="02010600030101010101" pitchFamily="2" charset="-122"/>
              </a:rPr>
              <a:t>，</a:t>
            </a:r>
          </a:p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1C1C1C"/>
                </a:solidFill>
                <a:latin typeface="宋体" panose="02010600030101010101" pitchFamily="2" charset="-122"/>
              </a:rPr>
              <a:t>根据</a:t>
            </a: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</a:rPr>
              <a:t>同位角相等，两直线平行</a:t>
            </a:r>
            <a:r>
              <a:rPr lang="zh-CN" altLang="en-US" sz="2800" b="1">
                <a:solidFill>
                  <a:srgbClr val="333333"/>
                </a:solidFill>
                <a:latin typeface="宋体" panose="02010600030101010101" pitchFamily="2" charset="-122"/>
              </a:rPr>
              <a:t>； </a:t>
            </a:r>
          </a:p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333333"/>
                </a:solidFill>
                <a:latin typeface="宋体" panose="02010600030101010101" pitchFamily="2" charset="-122"/>
              </a:rPr>
              <a:t>木条</a:t>
            </a:r>
            <a:r>
              <a:rPr lang="en-US" altLang="zh-CN" sz="2800" b="1">
                <a:solidFill>
                  <a:srgbClr val="333333"/>
                </a:solidFill>
                <a:latin typeface="宋体" panose="02010600030101010101" pitchFamily="2" charset="-122"/>
              </a:rPr>
              <a:t>a</a:t>
            </a:r>
            <a:r>
              <a:rPr lang="zh-CN" altLang="en-US" sz="2800" b="1">
                <a:solidFill>
                  <a:srgbClr val="333333"/>
                </a:solidFill>
                <a:latin typeface="宋体" panose="02010600030101010101" pitchFamily="2" charset="-122"/>
              </a:rPr>
              <a:t>与木条</a:t>
            </a:r>
            <a:r>
              <a:rPr lang="en-US" altLang="zh-CN" sz="2800" b="1">
                <a:solidFill>
                  <a:srgbClr val="333333"/>
                </a:solidFill>
                <a:latin typeface="宋体" panose="02010600030101010101" pitchFamily="2" charset="-122"/>
              </a:rPr>
              <a:t>b</a:t>
            </a:r>
            <a:r>
              <a:rPr lang="zh-CN" altLang="en-US" sz="2800" b="1">
                <a:solidFill>
                  <a:srgbClr val="333333"/>
                </a:solidFill>
                <a:latin typeface="宋体" panose="02010600030101010101" pitchFamily="2" charset="-122"/>
              </a:rPr>
              <a:t>平行．</a:t>
            </a:r>
          </a:p>
        </p:txBody>
      </p:sp>
      <p:grpSp>
        <p:nvGrpSpPr>
          <p:cNvPr id="13325" name="Group 26"/>
          <p:cNvGrpSpPr/>
          <p:nvPr/>
        </p:nvGrpSpPr>
        <p:grpSpPr bwMode="auto">
          <a:xfrm>
            <a:off x="609600" y="1676400"/>
            <a:ext cx="152400" cy="2895600"/>
            <a:chOff x="384" y="1056"/>
            <a:chExt cx="96" cy="1824"/>
          </a:xfrm>
        </p:grpSpPr>
        <p:sp>
          <p:nvSpPr>
            <p:cNvPr id="13326" name="Line 27"/>
            <p:cNvSpPr>
              <a:spLocks noChangeShapeType="1"/>
            </p:cNvSpPr>
            <p:nvPr/>
          </p:nvSpPr>
          <p:spPr bwMode="auto">
            <a:xfrm>
              <a:off x="384" y="1152"/>
              <a:ext cx="0" cy="172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3327" name="Group 28"/>
            <p:cNvGrpSpPr/>
            <p:nvPr/>
          </p:nvGrpSpPr>
          <p:grpSpPr bwMode="auto">
            <a:xfrm>
              <a:off x="384" y="1056"/>
              <a:ext cx="96" cy="1728"/>
              <a:chOff x="384" y="1200"/>
              <a:chExt cx="96" cy="1728"/>
            </a:xfrm>
          </p:grpSpPr>
          <p:grpSp>
            <p:nvGrpSpPr>
              <p:cNvPr id="13328" name="Group 29"/>
              <p:cNvGrpSpPr/>
              <p:nvPr/>
            </p:nvGrpSpPr>
            <p:grpSpPr bwMode="auto">
              <a:xfrm>
                <a:off x="384" y="1200"/>
                <a:ext cx="96" cy="1728"/>
                <a:chOff x="288" y="1344"/>
                <a:chExt cx="96" cy="1728"/>
              </a:xfrm>
            </p:grpSpPr>
            <p:sp>
              <p:nvSpPr>
                <p:cNvPr id="13329" name="Line 30"/>
                <p:cNvSpPr>
                  <a:spLocks noChangeShapeType="1"/>
                </p:cNvSpPr>
                <p:nvPr/>
              </p:nvSpPr>
              <p:spPr bwMode="auto">
                <a:xfrm>
                  <a:off x="384" y="1344"/>
                  <a:ext cx="0" cy="172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30" name="Line 31"/>
                <p:cNvSpPr>
                  <a:spLocks noChangeShapeType="1"/>
                </p:cNvSpPr>
                <p:nvPr/>
              </p:nvSpPr>
              <p:spPr bwMode="auto">
                <a:xfrm flipH="1">
                  <a:off x="288" y="1440"/>
                  <a:ext cx="96" cy="9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31" name="Line 32"/>
                <p:cNvSpPr>
                  <a:spLocks noChangeShapeType="1"/>
                </p:cNvSpPr>
                <p:nvPr/>
              </p:nvSpPr>
              <p:spPr bwMode="auto">
                <a:xfrm flipH="1">
                  <a:off x="288" y="1584"/>
                  <a:ext cx="96" cy="9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32" name="Line 33"/>
                <p:cNvSpPr>
                  <a:spLocks noChangeShapeType="1"/>
                </p:cNvSpPr>
                <p:nvPr/>
              </p:nvSpPr>
              <p:spPr bwMode="auto">
                <a:xfrm flipH="1">
                  <a:off x="288" y="1728"/>
                  <a:ext cx="96" cy="9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33" name="Line 34"/>
                <p:cNvSpPr>
                  <a:spLocks noChangeShapeType="1"/>
                </p:cNvSpPr>
                <p:nvPr/>
              </p:nvSpPr>
              <p:spPr bwMode="auto">
                <a:xfrm flipH="1">
                  <a:off x="288" y="1872"/>
                  <a:ext cx="96" cy="9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34" name="Line 35"/>
                <p:cNvSpPr>
                  <a:spLocks noChangeShapeType="1"/>
                </p:cNvSpPr>
                <p:nvPr/>
              </p:nvSpPr>
              <p:spPr bwMode="auto">
                <a:xfrm flipH="1">
                  <a:off x="288" y="2016"/>
                  <a:ext cx="96" cy="9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35" name="Line 36"/>
                <p:cNvSpPr>
                  <a:spLocks noChangeShapeType="1"/>
                </p:cNvSpPr>
                <p:nvPr/>
              </p:nvSpPr>
              <p:spPr bwMode="auto">
                <a:xfrm flipH="1">
                  <a:off x="288" y="2160"/>
                  <a:ext cx="96" cy="9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36" name="Line 37"/>
                <p:cNvSpPr>
                  <a:spLocks noChangeShapeType="1"/>
                </p:cNvSpPr>
                <p:nvPr/>
              </p:nvSpPr>
              <p:spPr bwMode="auto">
                <a:xfrm flipH="1">
                  <a:off x="288" y="2304"/>
                  <a:ext cx="96" cy="9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37" name="Line 38"/>
                <p:cNvSpPr>
                  <a:spLocks noChangeShapeType="1"/>
                </p:cNvSpPr>
                <p:nvPr/>
              </p:nvSpPr>
              <p:spPr bwMode="auto">
                <a:xfrm flipH="1">
                  <a:off x="288" y="2448"/>
                  <a:ext cx="96" cy="9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38" name="Line 39"/>
                <p:cNvSpPr>
                  <a:spLocks noChangeShapeType="1"/>
                </p:cNvSpPr>
                <p:nvPr/>
              </p:nvSpPr>
              <p:spPr bwMode="auto">
                <a:xfrm flipH="1">
                  <a:off x="288" y="2592"/>
                  <a:ext cx="96" cy="9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39" name="Line 40"/>
                <p:cNvSpPr>
                  <a:spLocks noChangeShapeType="1"/>
                </p:cNvSpPr>
                <p:nvPr/>
              </p:nvSpPr>
              <p:spPr bwMode="auto">
                <a:xfrm flipH="1">
                  <a:off x="288" y="2736"/>
                  <a:ext cx="96" cy="9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40" name="Line 41"/>
                <p:cNvSpPr>
                  <a:spLocks noChangeShapeType="1"/>
                </p:cNvSpPr>
                <p:nvPr/>
              </p:nvSpPr>
              <p:spPr bwMode="auto">
                <a:xfrm flipH="1">
                  <a:off x="288" y="2832"/>
                  <a:ext cx="96" cy="9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41" name="Line 42"/>
                <p:cNvSpPr>
                  <a:spLocks noChangeShapeType="1"/>
                </p:cNvSpPr>
                <p:nvPr/>
              </p:nvSpPr>
              <p:spPr bwMode="auto">
                <a:xfrm flipH="1">
                  <a:off x="288" y="2976"/>
                  <a:ext cx="96" cy="9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3342" name="Line 43"/>
              <p:cNvSpPr>
                <a:spLocks noChangeShapeType="1"/>
              </p:cNvSpPr>
              <p:nvPr/>
            </p:nvSpPr>
            <p:spPr bwMode="auto">
              <a:xfrm flipH="1">
                <a:off x="384" y="1200"/>
                <a:ext cx="96" cy="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27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7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5"/>
          <p:cNvSpPr txBox="1">
            <a:spLocks noChangeArrowheads="1"/>
          </p:cNvSpPr>
          <p:nvPr/>
        </p:nvSpPr>
        <p:spPr bwMode="auto">
          <a:xfrm>
            <a:off x="428625" y="1214438"/>
            <a:ext cx="59055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latin typeface="宋体" panose="02010600030101010101" pitchFamily="2" charset="-122"/>
              </a:rPr>
              <a:t>１．如图，如果∠</a:t>
            </a:r>
            <a:r>
              <a:rPr lang="en-US" altLang="zh-CN" sz="2800" b="1">
                <a:latin typeface="宋体" panose="02010600030101010101" pitchFamily="2" charset="-122"/>
              </a:rPr>
              <a:t>1=∠</a:t>
            </a:r>
            <a:r>
              <a:rPr lang="en-US" altLang="zh-CN" sz="2800" b="1" i="1">
                <a:latin typeface="宋体" panose="02010600030101010101" pitchFamily="2" charset="-122"/>
              </a:rPr>
              <a:t>A</a:t>
            </a:r>
            <a:r>
              <a:rPr lang="zh-CN" altLang="en-US" sz="2800" b="1">
                <a:latin typeface="宋体" panose="02010600030101010101" pitchFamily="2" charset="-122"/>
              </a:rPr>
              <a:t>，</a:t>
            </a:r>
            <a:r>
              <a:rPr lang="en-US" altLang="en-US" sz="2800" b="1">
                <a:latin typeface="宋体" panose="02010600030101010101" pitchFamily="2" charset="-122"/>
              </a:rPr>
              <a:t>∠</a:t>
            </a:r>
            <a:r>
              <a:rPr lang="en-US" altLang="zh-CN" sz="2800" b="1">
                <a:latin typeface="宋体" panose="02010600030101010101" pitchFamily="2" charset="-122"/>
              </a:rPr>
              <a:t>2=</a:t>
            </a:r>
            <a:r>
              <a:rPr lang="en-US" altLang="en-US" sz="2800" b="1">
                <a:latin typeface="宋体" panose="02010600030101010101" pitchFamily="2" charset="-122"/>
              </a:rPr>
              <a:t>∠</a:t>
            </a:r>
            <a:r>
              <a:rPr lang="en-US" altLang="zh-CN" sz="2800" b="1" i="1">
                <a:latin typeface="宋体" panose="02010600030101010101" pitchFamily="2" charset="-122"/>
              </a:rPr>
              <a:t>B</a:t>
            </a:r>
            <a:r>
              <a:rPr lang="zh-CN" altLang="en-US" sz="2800" b="1">
                <a:latin typeface="宋体" panose="02010600030101010101" pitchFamily="2" charset="-122"/>
              </a:rPr>
              <a:t>，那么直线</a:t>
            </a:r>
            <a:r>
              <a:rPr lang="en-US" altLang="zh-CN" sz="2800" b="1" i="1">
                <a:latin typeface="宋体" panose="02010600030101010101" pitchFamily="2" charset="-122"/>
              </a:rPr>
              <a:t>EF</a:t>
            </a:r>
            <a:r>
              <a:rPr lang="en-US" altLang="zh-CN" sz="2800" b="1">
                <a:latin typeface="宋体" panose="02010600030101010101" pitchFamily="2" charset="-122"/>
              </a:rPr>
              <a:t>∥</a:t>
            </a:r>
            <a:r>
              <a:rPr lang="en-US" altLang="zh-CN" sz="2800" b="1" i="1">
                <a:latin typeface="宋体" panose="02010600030101010101" pitchFamily="2" charset="-122"/>
              </a:rPr>
              <a:t>DC</a:t>
            </a:r>
            <a:r>
              <a:rPr lang="zh-CN" altLang="en-US" sz="2800" b="1">
                <a:latin typeface="宋体" panose="02010600030101010101" pitchFamily="2" charset="-122"/>
              </a:rPr>
              <a:t>吗？为什么？ </a:t>
            </a:r>
          </a:p>
        </p:txBody>
      </p:sp>
      <p:grpSp>
        <p:nvGrpSpPr>
          <p:cNvPr id="14338" name="Group 28"/>
          <p:cNvGrpSpPr/>
          <p:nvPr/>
        </p:nvGrpSpPr>
        <p:grpSpPr bwMode="auto">
          <a:xfrm>
            <a:off x="5695950" y="765175"/>
            <a:ext cx="3268663" cy="2457450"/>
            <a:chOff x="2725" y="839"/>
            <a:chExt cx="2059" cy="1548"/>
          </a:xfrm>
        </p:grpSpPr>
        <p:sp>
          <p:nvSpPr>
            <p:cNvPr id="14339" name="Text Box 7"/>
            <p:cNvSpPr txBox="1">
              <a:spLocks noChangeArrowheads="1"/>
            </p:cNvSpPr>
            <p:nvPr/>
          </p:nvSpPr>
          <p:spPr bwMode="auto">
            <a:xfrm>
              <a:off x="3152" y="1797"/>
              <a:ext cx="268" cy="29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/>
              <a:r>
                <a:rPr lang="en-US" altLang="zh-CN" sz="2400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4340" name="Text Box 8"/>
            <p:cNvSpPr txBox="1">
              <a:spLocks noChangeArrowheads="1"/>
            </p:cNvSpPr>
            <p:nvPr/>
          </p:nvSpPr>
          <p:spPr bwMode="auto">
            <a:xfrm>
              <a:off x="4422" y="1797"/>
              <a:ext cx="179" cy="29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/>
              <a:r>
                <a:rPr lang="en-US" altLang="zh-CN" sz="2400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4341" name="Text Box 12"/>
            <p:cNvSpPr txBox="1">
              <a:spLocks noChangeArrowheads="1"/>
            </p:cNvSpPr>
            <p:nvPr/>
          </p:nvSpPr>
          <p:spPr bwMode="auto">
            <a:xfrm>
              <a:off x="4379" y="863"/>
              <a:ext cx="225" cy="29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/>
              <a:r>
                <a:rPr lang="en-US" altLang="zh-CN" sz="2400" i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4342" name="Text Box 14"/>
            <p:cNvSpPr txBox="1">
              <a:spLocks noChangeArrowheads="1"/>
            </p:cNvSpPr>
            <p:nvPr/>
          </p:nvSpPr>
          <p:spPr bwMode="auto">
            <a:xfrm>
              <a:off x="4241" y="2100"/>
              <a:ext cx="283" cy="2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/>
              <a:r>
                <a:rPr lang="en-US" altLang="zh-CN" sz="2400" i="1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4343" name="Text Box 15"/>
            <p:cNvSpPr txBox="1">
              <a:spLocks noChangeArrowheads="1"/>
            </p:cNvSpPr>
            <p:nvPr/>
          </p:nvSpPr>
          <p:spPr bwMode="auto">
            <a:xfrm>
              <a:off x="2725" y="2046"/>
              <a:ext cx="273" cy="26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/>
              <a:r>
                <a:rPr lang="en-US" altLang="zh-CN" sz="2400" i="1"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14344" name="Text Box 16"/>
            <p:cNvSpPr txBox="1">
              <a:spLocks noChangeArrowheads="1"/>
            </p:cNvSpPr>
            <p:nvPr/>
          </p:nvSpPr>
          <p:spPr bwMode="auto">
            <a:xfrm>
              <a:off x="4422" y="1543"/>
              <a:ext cx="225" cy="272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/>
              <a:r>
                <a:rPr lang="en-US" altLang="zh-CN" sz="2400" i="1">
                  <a:latin typeface="Times New Roman" panose="02020603050405020304" pitchFamily="18" charset="0"/>
                </a:rPr>
                <a:t>F</a:t>
              </a:r>
            </a:p>
          </p:txBody>
        </p:sp>
        <p:sp>
          <p:nvSpPr>
            <p:cNvPr id="14345" name="Text Box 17"/>
            <p:cNvSpPr txBox="1">
              <a:spLocks noChangeArrowheads="1"/>
            </p:cNvSpPr>
            <p:nvPr/>
          </p:nvSpPr>
          <p:spPr bwMode="auto">
            <a:xfrm>
              <a:off x="2870" y="1579"/>
              <a:ext cx="227" cy="21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/>
              <a:r>
                <a:rPr lang="en-US" altLang="zh-CN" sz="2400" i="1">
                  <a:latin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14346" name="Text Box 18"/>
            <p:cNvSpPr txBox="1">
              <a:spLocks noChangeArrowheads="1"/>
            </p:cNvSpPr>
            <p:nvPr/>
          </p:nvSpPr>
          <p:spPr bwMode="auto">
            <a:xfrm>
              <a:off x="3336" y="839"/>
              <a:ext cx="224" cy="24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/>
              <a:r>
                <a:rPr lang="en-US" altLang="zh-CN" sz="2400" i="1">
                  <a:latin typeface="Times New Roman" panose="02020603050405020304" pitchFamily="18" charset="0"/>
                </a:rPr>
                <a:t>A</a:t>
              </a:r>
            </a:p>
          </p:txBody>
        </p:sp>
        <p:grpSp>
          <p:nvGrpSpPr>
            <p:cNvPr id="14347" name="Group 19"/>
            <p:cNvGrpSpPr/>
            <p:nvPr/>
          </p:nvGrpSpPr>
          <p:grpSpPr bwMode="auto">
            <a:xfrm>
              <a:off x="2959" y="1086"/>
              <a:ext cx="1825" cy="1035"/>
              <a:chOff x="3240" y="11892"/>
              <a:chExt cx="1620" cy="936"/>
            </a:xfrm>
          </p:grpSpPr>
          <p:sp>
            <p:nvSpPr>
              <p:cNvPr id="14348" name="Line 20"/>
              <p:cNvSpPr>
                <a:spLocks noChangeShapeType="1"/>
              </p:cNvSpPr>
              <p:nvPr/>
            </p:nvSpPr>
            <p:spPr bwMode="auto">
              <a:xfrm flipH="1">
                <a:off x="3240" y="11892"/>
                <a:ext cx="540" cy="93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49" name="Line 21"/>
              <p:cNvSpPr>
                <a:spLocks noChangeShapeType="1"/>
              </p:cNvSpPr>
              <p:nvPr/>
            </p:nvSpPr>
            <p:spPr bwMode="auto">
              <a:xfrm>
                <a:off x="3780" y="11892"/>
                <a:ext cx="72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50" name="Line 22"/>
              <p:cNvSpPr>
                <a:spLocks noChangeShapeType="1"/>
              </p:cNvSpPr>
              <p:nvPr/>
            </p:nvSpPr>
            <p:spPr bwMode="auto">
              <a:xfrm>
                <a:off x="4500" y="11892"/>
                <a:ext cx="0" cy="93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51" name="Line 23"/>
              <p:cNvSpPr>
                <a:spLocks noChangeShapeType="1"/>
              </p:cNvSpPr>
              <p:nvPr/>
            </p:nvSpPr>
            <p:spPr bwMode="auto">
              <a:xfrm>
                <a:off x="3240" y="12828"/>
                <a:ext cx="162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52" name="Line 24"/>
              <p:cNvSpPr>
                <a:spLocks noChangeShapeType="1"/>
              </p:cNvSpPr>
              <p:nvPr/>
            </p:nvSpPr>
            <p:spPr bwMode="auto">
              <a:xfrm>
                <a:off x="3420" y="12516"/>
                <a:ext cx="108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4353" name="Arc 25"/>
            <p:cNvSpPr>
              <a:spLocks noChangeArrowheads="1"/>
            </p:cNvSpPr>
            <p:nvPr/>
          </p:nvSpPr>
          <p:spPr bwMode="auto">
            <a:xfrm>
              <a:off x="4369" y="2014"/>
              <a:ext cx="181" cy="173"/>
            </a:xfrm>
            <a:custGeom>
              <a:avLst/>
              <a:gdLst>
                <a:gd name="T0" fmla="*/ -1 w 19209"/>
                <a:gd name="T1" fmla="*/ 0 h 21600"/>
                <a:gd name="T2" fmla="*/ 19208 w 19209"/>
                <a:gd name="T3" fmla="*/ 11721 h 21600"/>
                <a:gd name="T4" fmla="*/ -1 w 19209"/>
                <a:gd name="T5" fmla="*/ 0 h 21600"/>
                <a:gd name="T6" fmla="*/ 19208 w 19209"/>
                <a:gd name="T7" fmla="*/ 11721 h 21600"/>
                <a:gd name="T8" fmla="*/ 0 w 19209"/>
                <a:gd name="T9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09" h="21600" fill="none">
                  <a:moveTo>
                    <a:pt x="-1" y="0"/>
                  </a:moveTo>
                  <a:cubicBezTo>
                    <a:pt x="8093" y="0"/>
                    <a:pt x="15507" y="4524"/>
                    <a:pt x="19208" y="11721"/>
                  </a:cubicBezTo>
                </a:path>
                <a:path w="19209" h="21600" stroke="0">
                  <a:moveTo>
                    <a:pt x="-1" y="0"/>
                  </a:moveTo>
                  <a:cubicBezTo>
                    <a:pt x="8093" y="0"/>
                    <a:pt x="15507" y="4524"/>
                    <a:pt x="19208" y="11721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4" name="Arc 26"/>
            <p:cNvSpPr>
              <a:spLocks noChangeArrowheads="1"/>
            </p:cNvSpPr>
            <p:nvPr/>
          </p:nvSpPr>
          <p:spPr bwMode="auto">
            <a:xfrm flipV="1">
              <a:off x="3098" y="1687"/>
              <a:ext cx="192" cy="173"/>
            </a:xfrm>
            <a:custGeom>
              <a:avLst/>
              <a:gdLst>
                <a:gd name="T0" fmla="*/ -1 w 20326"/>
                <a:gd name="T1" fmla="*/ 192 h 21600"/>
                <a:gd name="T2" fmla="*/ 2880 w 20326"/>
                <a:gd name="T3" fmla="*/ 0 h 21600"/>
                <a:gd name="T4" fmla="*/ 20325 w 20326"/>
                <a:gd name="T5" fmla="*/ 8864 h 21600"/>
                <a:gd name="T6" fmla="*/ -1 w 20326"/>
                <a:gd name="T7" fmla="*/ 192 h 21600"/>
                <a:gd name="T8" fmla="*/ 2880 w 20326"/>
                <a:gd name="T9" fmla="*/ 0 h 21600"/>
                <a:gd name="T10" fmla="*/ 20325 w 20326"/>
                <a:gd name="T11" fmla="*/ 8864 h 21600"/>
                <a:gd name="T12" fmla="*/ 2880 w 20326"/>
                <a:gd name="T1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326" h="21600" fill="none">
                  <a:moveTo>
                    <a:pt x="-1" y="192"/>
                  </a:moveTo>
                  <a:cubicBezTo>
                    <a:pt x="954" y="64"/>
                    <a:pt x="1916" y="-1"/>
                    <a:pt x="2880" y="0"/>
                  </a:cubicBezTo>
                  <a:cubicBezTo>
                    <a:pt x="9776" y="0"/>
                    <a:pt x="16259" y="3293"/>
                    <a:pt x="20325" y="8864"/>
                  </a:cubicBezTo>
                </a:path>
                <a:path w="20326" h="21600" stroke="0">
                  <a:moveTo>
                    <a:pt x="-1" y="192"/>
                  </a:moveTo>
                  <a:cubicBezTo>
                    <a:pt x="954" y="64"/>
                    <a:pt x="1916" y="-1"/>
                    <a:pt x="2880" y="0"/>
                  </a:cubicBezTo>
                  <a:cubicBezTo>
                    <a:pt x="9776" y="0"/>
                    <a:pt x="16259" y="3293"/>
                    <a:pt x="20325" y="8864"/>
                  </a:cubicBezTo>
                  <a:lnTo>
                    <a:pt x="288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6655" name="Text Box 31"/>
          <p:cNvSpPr txBox="1">
            <a:spLocks noChangeArrowheads="1"/>
          </p:cNvSpPr>
          <p:nvPr/>
        </p:nvSpPr>
        <p:spPr bwMode="auto">
          <a:xfrm>
            <a:off x="428625" y="3857625"/>
            <a:ext cx="5689600" cy="954088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fontAlgn="auto"/>
            <a:r>
              <a:rPr lang="zh-CN" altLang="en-US" sz="2800" b="1" noProof="1">
                <a:latin typeface="宋体" panose="02010600030101010101" pitchFamily="2" charset="-122"/>
              </a:rPr>
              <a:t>因为</a:t>
            </a:r>
            <a:r>
              <a:rPr lang="en-US" altLang="en-US" sz="2800" b="1" noProof="1">
                <a:latin typeface="宋体" panose="02010600030101010101" pitchFamily="2" charset="-122"/>
              </a:rPr>
              <a:t>∠</a:t>
            </a:r>
            <a:r>
              <a:rPr lang="en-US" altLang="zh-CN" sz="2800" b="1" noProof="1">
                <a:latin typeface="宋体" panose="02010600030101010101" pitchFamily="2" charset="-122"/>
              </a:rPr>
              <a:t>2=</a:t>
            </a:r>
            <a:r>
              <a:rPr lang="en-US" altLang="en-US" sz="2800" b="1" noProof="1">
                <a:latin typeface="宋体" panose="02010600030101010101" pitchFamily="2" charset="-122"/>
              </a:rPr>
              <a:t>∠</a:t>
            </a:r>
            <a:r>
              <a:rPr lang="en-US" altLang="zh-CN" sz="2800" b="1" i="1" noProof="1">
                <a:latin typeface="宋体" panose="02010600030101010101" pitchFamily="2" charset="-122"/>
              </a:rPr>
              <a:t>B</a:t>
            </a:r>
            <a:r>
              <a:rPr lang="zh-CN" altLang="en-US" sz="2800" b="1" noProof="1">
                <a:latin typeface="宋体" panose="02010600030101010101" pitchFamily="2" charset="-122"/>
              </a:rPr>
              <a:t>，所以</a:t>
            </a:r>
            <a:r>
              <a:rPr lang="en-US" altLang="zh-CN" sz="2800" b="1" i="1" noProof="1">
                <a:latin typeface="宋体" panose="02010600030101010101" pitchFamily="2" charset="-122"/>
              </a:rPr>
              <a:t>AB</a:t>
            </a:r>
            <a:r>
              <a:rPr lang="en-US" altLang="zh-CN" sz="2800" b="1" noProof="1">
                <a:latin typeface="宋体" panose="02010600030101010101" pitchFamily="2" charset="-122"/>
              </a:rPr>
              <a:t>∥</a:t>
            </a:r>
            <a:r>
              <a:rPr lang="en-US" altLang="zh-CN" sz="2800" b="1" i="1" noProof="1">
                <a:latin typeface="宋体" panose="02010600030101010101" pitchFamily="2" charset="-122"/>
              </a:rPr>
              <a:t>DC</a:t>
            </a:r>
            <a:r>
              <a:rPr lang="zh-CN" altLang="en-US" sz="2800" b="1" noProof="1">
                <a:latin typeface="宋体" panose="02010600030101010101" pitchFamily="2" charset="-122"/>
              </a:rPr>
              <a:t>，</a:t>
            </a:r>
            <a:endParaRPr lang="en-US" altLang="zh-CN" sz="2800" b="1" noProof="1">
              <a:latin typeface="宋体" panose="02010600030101010101" pitchFamily="2" charset="-122"/>
            </a:endParaRPr>
          </a:p>
          <a:p>
            <a:pPr fontAlgn="auto"/>
            <a:r>
              <a:rPr lang="zh-CN" altLang="en-US" sz="2800" b="1" noProof="1">
                <a:latin typeface="宋体" panose="02010600030101010101" pitchFamily="2" charset="-122"/>
              </a:rPr>
              <a:t>（</a:t>
            </a:r>
            <a:r>
              <a:rPr lang="zh-CN" altLang="en-US" sz="2800" b="1" noProof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内错角相等，两直线平行</a:t>
            </a:r>
            <a:r>
              <a:rPr lang="zh-CN" altLang="en-US" sz="2800" b="1" noProof="1">
                <a:latin typeface="宋体" panose="02010600030101010101" pitchFamily="2" charset="-122"/>
              </a:rPr>
              <a:t>）</a:t>
            </a:r>
          </a:p>
        </p:txBody>
      </p:sp>
      <p:sp>
        <p:nvSpPr>
          <p:cNvPr id="26656" name="Text Box 32"/>
          <p:cNvSpPr txBox="1">
            <a:spLocks noChangeArrowheads="1"/>
          </p:cNvSpPr>
          <p:nvPr/>
        </p:nvSpPr>
        <p:spPr bwMode="auto">
          <a:xfrm>
            <a:off x="428625" y="4786313"/>
            <a:ext cx="6842125" cy="13843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fontAlgn="auto"/>
            <a:r>
              <a:rPr lang="zh-CN" altLang="en-US" sz="2800" b="1" noProof="1">
                <a:latin typeface="宋体" panose="02010600030101010101" pitchFamily="2" charset="-122"/>
              </a:rPr>
              <a:t>因为</a:t>
            </a:r>
            <a:r>
              <a:rPr lang="en-US" altLang="zh-CN" sz="2800" b="1" i="1" noProof="1">
                <a:latin typeface="宋体" panose="02010600030101010101" pitchFamily="2" charset="-122"/>
              </a:rPr>
              <a:t>AB</a:t>
            </a:r>
            <a:r>
              <a:rPr lang="en-US" altLang="zh-CN" sz="2800" b="1" noProof="1">
                <a:latin typeface="宋体" panose="02010600030101010101" pitchFamily="2" charset="-122"/>
              </a:rPr>
              <a:t>∥</a:t>
            </a:r>
            <a:r>
              <a:rPr lang="en-US" altLang="zh-CN" sz="2800" b="1" i="1" noProof="1">
                <a:latin typeface="宋体" panose="02010600030101010101" pitchFamily="2" charset="-122"/>
              </a:rPr>
              <a:t>EF</a:t>
            </a:r>
            <a:r>
              <a:rPr lang="zh-CN" altLang="en-US" sz="2800" b="1" noProof="1">
                <a:latin typeface="宋体" panose="02010600030101010101" pitchFamily="2" charset="-122"/>
              </a:rPr>
              <a:t>、 </a:t>
            </a:r>
            <a:r>
              <a:rPr lang="en-US" altLang="zh-CN" sz="2800" b="1" i="1" noProof="1">
                <a:latin typeface="宋体" panose="02010600030101010101" pitchFamily="2" charset="-122"/>
              </a:rPr>
              <a:t>AB</a:t>
            </a:r>
            <a:r>
              <a:rPr lang="en-US" altLang="zh-CN" sz="2800" b="1" noProof="1">
                <a:latin typeface="宋体" panose="02010600030101010101" pitchFamily="2" charset="-122"/>
              </a:rPr>
              <a:t>∥</a:t>
            </a:r>
            <a:r>
              <a:rPr lang="en-US" altLang="zh-CN" sz="2800" b="1" i="1" noProof="1">
                <a:latin typeface="宋体" panose="02010600030101010101" pitchFamily="2" charset="-122"/>
              </a:rPr>
              <a:t>DC</a:t>
            </a:r>
            <a:r>
              <a:rPr lang="zh-CN" altLang="en-US" sz="2800" b="1" noProof="1">
                <a:latin typeface="宋体" panose="02010600030101010101" pitchFamily="2" charset="-122"/>
              </a:rPr>
              <a:t>，所以</a:t>
            </a:r>
            <a:r>
              <a:rPr lang="en-US" altLang="zh-CN" sz="2800" b="1" i="1" noProof="1">
                <a:latin typeface="宋体" panose="02010600030101010101" pitchFamily="2" charset="-122"/>
              </a:rPr>
              <a:t>EF</a:t>
            </a:r>
            <a:r>
              <a:rPr lang="en-US" altLang="zh-CN" sz="2800" b="1" noProof="1">
                <a:latin typeface="宋体" panose="02010600030101010101" pitchFamily="2" charset="-122"/>
              </a:rPr>
              <a:t>∥</a:t>
            </a:r>
            <a:r>
              <a:rPr lang="en-US" altLang="zh-CN" sz="2800" b="1" i="1" noProof="1">
                <a:latin typeface="宋体" panose="02010600030101010101" pitchFamily="2" charset="-122"/>
              </a:rPr>
              <a:t>DC</a:t>
            </a:r>
            <a:r>
              <a:rPr lang="zh-CN" altLang="en-US" sz="2800" b="1" i="1" noProof="1">
                <a:latin typeface="宋体" panose="02010600030101010101" pitchFamily="2" charset="-122"/>
              </a:rPr>
              <a:t>．</a:t>
            </a:r>
            <a:endParaRPr lang="en-US" altLang="zh-CN" sz="2800" b="1" noProof="1">
              <a:latin typeface="宋体" panose="02010600030101010101" pitchFamily="2" charset="-122"/>
            </a:endParaRPr>
          </a:p>
          <a:p>
            <a:pPr fontAlgn="auto"/>
            <a:r>
              <a:rPr lang="zh-CN" altLang="en-US" sz="2800" b="1" noProof="1">
                <a:latin typeface="宋体" panose="02010600030101010101" pitchFamily="2" charset="-122"/>
              </a:rPr>
              <a:t>（</a:t>
            </a:r>
            <a:r>
              <a:rPr lang="zh-CN" altLang="en-US" sz="2800" b="1" noProof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如果两条直线都与第三条直线平行，那么这两条直线平行</a:t>
            </a:r>
            <a:r>
              <a:rPr lang="zh-CN" altLang="en-US" sz="2800" b="1" noProof="1">
                <a:latin typeface="宋体" panose="02010600030101010101" pitchFamily="2" charset="-122"/>
              </a:rPr>
              <a:t>）</a:t>
            </a:r>
          </a:p>
        </p:txBody>
      </p:sp>
      <p:sp>
        <p:nvSpPr>
          <p:cNvPr id="26654" name="Text Box 30"/>
          <p:cNvSpPr txBox="1">
            <a:spLocks noChangeArrowheads="1"/>
          </p:cNvSpPr>
          <p:nvPr/>
        </p:nvSpPr>
        <p:spPr bwMode="auto">
          <a:xfrm>
            <a:off x="428625" y="2857500"/>
            <a:ext cx="5616575" cy="954088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fontAlgn="auto"/>
            <a:r>
              <a:rPr lang="zh-CN" altLang="en-US" sz="2800" b="1" noProof="1">
                <a:latin typeface="宋体" panose="02010600030101010101" pitchFamily="2" charset="-122"/>
              </a:rPr>
              <a:t>因为∠</a:t>
            </a:r>
            <a:r>
              <a:rPr lang="en-US" altLang="zh-CN" sz="2800" b="1" noProof="1">
                <a:latin typeface="宋体" panose="02010600030101010101" pitchFamily="2" charset="-122"/>
              </a:rPr>
              <a:t>1=∠</a:t>
            </a:r>
            <a:r>
              <a:rPr lang="en-US" altLang="zh-CN" sz="2800" b="1" i="1" noProof="1">
                <a:latin typeface="宋体" panose="02010600030101010101" pitchFamily="2" charset="-122"/>
              </a:rPr>
              <a:t>A</a:t>
            </a:r>
            <a:r>
              <a:rPr lang="zh-CN" altLang="en-US" sz="2800" b="1" noProof="1">
                <a:latin typeface="宋体" panose="02010600030101010101" pitchFamily="2" charset="-122"/>
              </a:rPr>
              <a:t>，所以</a:t>
            </a:r>
            <a:r>
              <a:rPr lang="en-US" altLang="zh-CN" sz="2800" b="1" i="1" noProof="1">
                <a:latin typeface="宋体" panose="02010600030101010101" pitchFamily="2" charset="-122"/>
              </a:rPr>
              <a:t>AB</a:t>
            </a:r>
            <a:r>
              <a:rPr lang="en-US" altLang="zh-CN" sz="2800" b="1" noProof="1">
                <a:latin typeface="宋体" panose="02010600030101010101" pitchFamily="2" charset="-122"/>
              </a:rPr>
              <a:t>∥</a:t>
            </a:r>
            <a:r>
              <a:rPr lang="en-US" altLang="zh-CN" sz="2800" b="1" i="1" noProof="1">
                <a:latin typeface="宋体" panose="02010600030101010101" pitchFamily="2" charset="-122"/>
              </a:rPr>
              <a:t>EF</a:t>
            </a:r>
            <a:r>
              <a:rPr lang="zh-CN" altLang="en-US" sz="2800" b="1" noProof="1">
                <a:latin typeface="宋体" panose="02010600030101010101" pitchFamily="2" charset="-122"/>
              </a:rPr>
              <a:t>，</a:t>
            </a:r>
            <a:endParaRPr lang="en-US" altLang="zh-CN" sz="2800" b="1" noProof="1">
              <a:latin typeface="宋体" panose="02010600030101010101" pitchFamily="2" charset="-122"/>
            </a:endParaRPr>
          </a:p>
          <a:p>
            <a:pPr fontAlgn="auto"/>
            <a:r>
              <a:rPr lang="zh-CN" altLang="en-US" sz="2800" b="1" noProof="1">
                <a:latin typeface="宋体" panose="02010600030101010101" pitchFamily="2" charset="-122"/>
              </a:rPr>
              <a:t>（</a:t>
            </a:r>
            <a:r>
              <a:rPr lang="zh-CN" altLang="en-US" sz="2800" b="1" noProof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同位角相等，两直线平行</a:t>
            </a:r>
            <a:r>
              <a:rPr lang="zh-CN" altLang="en-US" sz="2800" b="1" noProof="1">
                <a:latin typeface="宋体" panose="02010600030101010101" pitchFamily="2" charset="-122"/>
              </a:rPr>
              <a:t>）</a:t>
            </a:r>
          </a:p>
        </p:txBody>
      </p:sp>
      <p:sp>
        <p:nvSpPr>
          <p:cNvPr id="26657" name="Text Box 33"/>
          <p:cNvSpPr txBox="1">
            <a:spLocks noChangeArrowheads="1"/>
          </p:cNvSpPr>
          <p:nvPr/>
        </p:nvSpPr>
        <p:spPr bwMode="auto">
          <a:xfrm>
            <a:off x="395288" y="2276475"/>
            <a:ext cx="20510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latin typeface="宋体" panose="02010600030101010101" pitchFamily="2" charset="-122"/>
              </a:rPr>
              <a:t>解：</a:t>
            </a:r>
          </a:p>
        </p:txBody>
      </p:sp>
      <p:grpSp>
        <p:nvGrpSpPr>
          <p:cNvPr id="4" name="Group 43"/>
          <p:cNvGrpSpPr/>
          <p:nvPr/>
        </p:nvGrpSpPr>
        <p:grpSpPr bwMode="auto">
          <a:xfrm>
            <a:off x="6180138" y="2252663"/>
            <a:ext cx="782637" cy="360362"/>
            <a:chOff x="3893" y="1413"/>
            <a:chExt cx="493" cy="227"/>
          </a:xfrm>
        </p:grpSpPr>
        <p:sp>
          <p:nvSpPr>
            <p:cNvPr id="14360" name="Line 41"/>
            <p:cNvSpPr>
              <a:spLocks noChangeShapeType="1"/>
            </p:cNvSpPr>
            <p:nvPr/>
          </p:nvSpPr>
          <p:spPr bwMode="auto">
            <a:xfrm flipH="1">
              <a:off x="3893" y="1413"/>
              <a:ext cx="136" cy="227"/>
            </a:xfrm>
            <a:prstGeom prst="line">
              <a:avLst/>
            </a:prstGeom>
            <a:noFill/>
            <a:ln w="38100">
              <a:solidFill>
                <a:srgbClr val="0099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361" name="Line 42"/>
            <p:cNvSpPr>
              <a:spLocks noChangeShapeType="1"/>
            </p:cNvSpPr>
            <p:nvPr/>
          </p:nvSpPr>
          <p:spPr bwMode="auto">
            <a:xfrm>
              <a:off x="4023" y="1416"/>
              <a:ext cx="363" cy="0"/>
            </a:xfrm>
            <a:prstGeom prst="line">
              <a:avLst/>
            </a:prstGeom>
            <a:noFill/>
            <a:ln w="38100">
              <a:solidFill>
                <a:srgbClr val="0099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6668" name="Line 44"/>
          <p:cNvSpPr>
            <a:spLocks noChangeShapeType="1"/>
          </p:cNvSpPr>
          <p:nvPr/>
        </p:nvSpPr>
        <p:spPr bwMode="auto">
          <a:xfrm>
            <a:off x="7024688" y="1154113"/>
            <a:ext cx="1296987" cy="0"/>
          </a:xfrm>
          <a:prstGeom prst="line">
            <a:avLst/>
          </a:prstGeom>
          <a:noFill/>
          <a:ln w="28575">
            <a:solidFill>
              <a:srgbClr val="0099FF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5" name="Group 56"/>
          <p:cNvGrpSpPr/>
          <p:nvPr/>
        </p:nvGrpSpPr>
        <p:grpSpPr bwMode="auto">
          <a:xfrm>
            <a:off x="7669213" y="1157288"/>
            <a:ext cx="1295400" cy="1636712"/>
            <a:chOff x="4831" y="729"/>
            <a:chExt cx="816" cy="1031"/>
          </a:xfrm>
        </p:grpSpPr>
        <p:grpSp>
          <p:nvGrpSpPr>
            <p:cNvPr id="14364" name="Group 48"/>
            <p:cNvGrpSpPr/>
            <p:nvPr/>
          </p:nvGrpSpPr>
          <p:grpSpPr bwMode="auto">
            <a:xfrm>
              <a:off x="5239" y="1026"/>
              <a:ext cx="408" cy="734"/>
              <a:chOff x="5239" y="1434"/>
              <a:chExt cx="408" cy="318"/>
            </a:xfrm>
          </p:grpSpPr>
          <p:sp>
            <p:nvSpPr>
              <p:cNvPr id="14365" name="Line 46"/>
              <p:cNvSpPr>
                <a:spLocks noChangeShapeType="1"/>
              </p:cNvSpPr>
              <p:nvPr/>
            </p:nvSpPr>
            <p:spPr bwMode="auto">
              <a:xfrm>
                <a:off x="5239" y="1434"/>
                <a:ext cx="0" cy="318"/>
              </a:xfrm>
              <a:prstGeom prst="line">
                <a:avLst/>
              </a:prstGeom>
              <a:noFill/>
              <a:ln w="38100">
                <a:solidFill>
                  <a:srgbClr val="0099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366" name="Line 47"/>
              <p:cNvSpPr>
                <a:spLocks noChangeShapeType="1"/>
              </p:cNvSpPr>
              <p:nvPr/>
            </p:nvSpPr>
            <p:spPr bwMode="auto">
              <a:xfrm>
                <a:off x="5239" y="1752"/>
                <a:ext cx="408" cy="0"/>
              </a:xfrm>
              <a:prstGeom prst="line">
                <a:avLst/>
              </a:prstGeom>
              <a:noFill/>
              <a:ln w="38100">
                <a:solidFill>
                  <a:srgbClr val="0099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4367" name="Group 52"/>
            <p:cNvGrpSpPr/>
            <p:nvPr/>
          </p:nvGrpSpPr>
          <p:grpSpPr bwMode="auto">
            <a:xfrm rot="10800000">
              <a:off x="4831" y="729"/>
              <a:ext cx="408" cy="318"/>
              <a:chOff x="5239" y="1434"/>
              <a:chExt cx="408" cy="318"/>
            </a:xfrm>
          </p:grpSpPr>
          <p:sp>
            <p:nvSpPr>
              <p:cNvPr id="14368" name="Line 53"/>
              <p:cNvSpPr>
                <a:spLocks noChangeShapeType="1"/>
              </p:cNvSpPr>
              <p:nvPr/>
            </p:nvSpPr>
            <p:spPr bwMode="auto">
              <a:xfrm>
                <a:off x="5239" y="1434"/>
                <a:ext cx="0" cy="318"/>
              </a:xfrm>
              <a:prstGeom prst="line">
                <a:avLst/>
              </a:prstGeom>
              <a:noFill/>
              <a:ln w="38100">
                <a:solidFill>
                  <a:srgbClr val="0099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369" name="Line 54"/>
              <p:cNvSpPr>
                <a:spLocks noChangeShapeType="1"/>
              </p:cNvSpPr>
              <p:nvPr/>
            </p:nvSpPr>
            <p:spPr bwMode="auto">
              <a:xfrm>
                <a:off x="5239" y="1752"/>
                <a:ext cx="408" cy="0"/>
              </a:xfrm>
              <a:prstGeom prst="line">
                <a:avLst/>
              </a:prstGeom>
              <a:noFill/>
              <a:ln w="38100">
                <a:solidFill>
                  <a:srgbClr val="0099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26681" name="Line 57"/>
          <p:cNvSpPr>
            <a:spLocks noChangeShapeType="1"/>
          </p:cNvSpPr>
          <p:nvPr/>
        </p:nvSpPr>
        <p:spPr bwMode="auto">
          <a:xfrm>
            <a:off x="7019925" y="1150938"/>
            <a:ext cx="1296988" cy="0"/>
          </a:xfrm>
          <a:prstGeom prst="line">
            <a:avLst/>
          </a:prstGeom>
          <a:noFill/>
          <a:ln w="28575">
            <a:solidFill>
              <a:srgbClr val="0099FF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82" name="Line 58"/>
          <p:cNvSpPr>
            <a:spLocks noChangeShapeType="1"/>
          </p:cNvSpPr>
          <p:nvPr/>
        </p:nvSpPr>
        <p:spPr bwMode="auto">
          <a:xfrm>
            <a:off x="6411913" y="2252663"/>
            <a:ext cx="1800225" cy="0"/>
          </a:xfrm>
          <a:prstGeom prst="line">
            <a:avLst/>
          </a:prstGeom>
          <a:noFill/>
          <a:ln w="28575">
            <a:solidFill>
              <a:srgbClr val="0099FF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83" name="Line 59"/>
          <p:cNvSpPr>
            <a:spLocks noChangeShapeType="1"/>
          </p:cNvSpPr>
          <p:nvPr/>
        </p:nvSpPr>
        <p:spPr bwMode="auto">
          <a:xfrm>
            <a:off x="7019925" y="1158875"/>
            <a:ext cx="1296988" cy="0"/>
          </a:xfrm>
          <a:prstGeom prst="line">
            <a:avLst/>
          </a:prstGeom>
          <a:noFill/>
          <a:ln w="28575">
            <a:solidFill>
              <a:srgbClr val="0099FF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87" name="Line 63"/>
          <p:cNvSpPr>
            <a:spLocks noChangeShapeType="1"/>
          </p:cNvSpPr>
          <p:nvPr/>
        </p:nvSpPr>
        <p:spPr bwMode="auto">
          <a:xfrm>
            <a:off x="6084888" y="2795588"/>
            <a:ext cx="2232025" cy="0"/>
          </a:xfrm>
          <a:prstGeom prst="line">
            <a:avLst/>
          </a:prstGeom>
          <a:noFill/>
          <a:ln w="28575">
            <a:solidFill>
              <a:srgbClr val="0099FF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90" name="Line 66"/>
          <p:cNvSpPr>
            <a:spLocks noChangeShapeType="1"/>
          </p:cNvSpPr>
          <p:nvPr/>
        </p:nvSpPr>
        <p:spPr bwMode="auto">
          <a:xfrm>
            <a:off x="7019925" y="1158875"/>
            <a:ext cx="1296988" cy="0"/>
          </a:xfrm>
          <a:prstGeom prst="line">
            <a:avLst/>
          </a:prstGeom>
          <a:noFill/>
          <a:ln w="28575">
            <a:solidFill>
              <a:srgbClr val="0099FF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91" name="Line 67"/>
          <p:cNvSpPr>
            <a:spLocks noChangeShapeType="1"/>
          </p:cNvSpPr>
          <p:nvPr/>
        </p:nvSpPr>
        <p:spPr bwMode="auto">
          <a:xfrm>
            <a:off x="6399213" y="2247900"/>
            <a:ext cx="1871662" cy="0"/>
          </a:xfrm>
          <a:prstGeom prst="line">
            <a:avLst/>
          </a:prstGeom>
          <a:noFill/>
          <a:ln w="28575" cap="rnd">
            <a:solidFill>
              <a:srgbClr val="0099FF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92" name="Line 68"/>
          <p:cNvSpPr>
            <a:spLocks noChangeShapeType="1"/>
          </p:cNvSpPr>
          <p:nvPr/>
        </p:nvSpPr>
        <p:spPr bwMode="auto">
          <a:xfrm>
            <a:off x="6072188" y="2800350"/>
            <a:ext cx="2232025" cy="0"/>
          </a:xfrm>
          <a:prstGeom prst="line">
            <a:avLst/>
          </a:prstGeom>
          <a:noFill/>
          <a:ln w="28575" cap="rnd">
            <a:solidFill>
              <a:srgbClr val="0099FF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77" name="AutoShape 72">
            <a:hlinkClick r:id="rId4" action="ppaction://hlinksldjump">
              <a:snd r:embed="rId5" name="arrow.wav"/>
            </a:hlinkClick>
          </p:cNvPr>
          <p:cNvSpPr>
            <a:spLocks noChangeArrowheads="1"/>
          </p:cNvSpPr>
          <p:nvPr/>
        </p:nvSpPr>
        <p:spPr bwMode="auto">
          <a:xfrm>
            <a:off x="1476375" y="6497638"/>
            <a:ext cx="360363" cy="360362"/>
          </a:xfrm>
          <a:prstGeom prst="actionButtonHome">
            <a:avLst/>
          </a:prstGeom>
          <a:solidFill>
            <a:schemeClr val="bg1"/>
          </a:solidFill>
          <a:ln w="9525">
            <a:solidFill>
              <a:srgbClr val="00FF00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78" name="WordArt 33" descr="？4"/>
          <p:cNvSpPr>
            <a:spLocks noChangeArrowheads="1" noChangeShapeType="1" noTextEdit="1"/>
          </p:cNvSpPr>
          <p:nvPr/>
        </p:nvSpPr>
        <p:spPr bwMode="auto">
          <a:xfrm>
            <a:off x="571500" y="500063"/>
            <a:ext cx="22098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19050">
                  <a:solidFill>
                    <a:srgbClr val="FF0000"/>
                  </a:solidFill>
                  <a:round/>
                </a:ln>
                <a:blipFill dpi="0" rotWithShape="0">
                  <a:blip r:embed="rId6"/>
                  <a:srcRect/>
                  <a:stretch>
                    <a:fillRect/>
                  </a:stretch>
                </a:blip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当堂检测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38889E-6 4.81481E-6 L 0.06962 -0.16274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42" presetClass="path" presetSubtype="0" accel="50000" decel="50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5E-6 2.96296E-6 L -0.00052 0.15324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66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26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35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9000"/>
                            </p:stCondLst>
                            <p:childTnLst>
                              <p:par>
                                <p:cTn id="36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0"/>
                            </p:stCondLst>
                            <p:childTnLst>
                              <p:par>
                                <p:cTn id="4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8 -0.0037 L 0.07101 0.23774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266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2"/>
                                            </p:cond>
                                          </p:stCondLst>
                                        </p:cTn>
                                        <p:tgtEl>
                                          <p:spTgt spid="26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26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4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4000"/>
                            </p:stCondLst>
                            <p:childTnLst>
                              <p:par>
                                <p:cTn id="54" presetID="42" presetClass="path" presetSubtype="0" accel="50000" decel="50000" autoRev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48148E-6 L -1.66667E-6 0.06852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266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6" presetID="0" presetClass="path" presetSubtype="0" accel="50000" decel="50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27 0.00023 L 0.02327 -0.08379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266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6000"/>
                            </p:stCondLst>
                            <p:childTnLst>
                              <p:par>
                                <p:cTn id="59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6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6000"/>
                            </p:stCondLst>
                            <p:childTnLst>
                              <p:par>
                                <p:cTn id="69" presetID="0" presetClass="path" presetSubtype="0" accel="50000" decel="50000" autoRev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142 -0.00069 L -0.03142 0.11458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266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1" presetID="0" presetClass="path" presetSubtype="0" accel="50000" decel="50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82 -0.00208 L 0.00382 -0.11783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266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8000"/>
                            </p:stCondLst>
                            <p:childTnLst>
                              <p:par>
                                <p:cTn id="7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80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8000"/>
                            </p:stCondLst>
                            <p:childTnLst>
                              <p:par>
                                <p:cTn id="84" presetID="0" presetClass="path" presetSubtype="0" accel="50000" decel="50000" autoRev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7 2.22222E-6 L -0.00277 0.03148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266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6" presetID="0" presetClass="path" presetSubtype="0" accel="50000" decel="50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21 -3.33333E-6 L 0.00521 -0.03148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266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0"/>
                            </p:stCondLst>
                            <p:childTnLst>
                              <p:par>
                                <p:cTn id="89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0000"/>
                            </p:stCondLst>
                            <p:childTnLst>
                              <p:par>
                                <p:cTn id="9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2000"/>
                                        <p:tgtEl>
                                          <p:spTgt spid="26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55" grpId="0"/>
      <p:bldP spid="26656" grpId="0"/>
      <p:bldP spid="26654" grpId="0"/>
      <p:bldP spid="26657" grpId="0"/>
      <p:bldP spid="26668" grpId="0" animBg="1"/>
      <p:bldP spid="26668" grpId="1" animBg="1"/>
      <p:bldP spid="26668" grpId="2" animBg="1"/>
      <p:bldP spid="26681" grpId="0" animBg="1"/>
      <p:bldP spid="26681" grpId="1" animBg="1"/>
      <p:bldP spid="26682" grpId="0" animBg="1"/>
      <p:bldP spid="26682" grpId="1" animBg="1"/>
      <p:bldP spid="26682" grpId="2" animBg="1"/>
      <p:bldP spid="26683" grpId="0" animBg="1"/>
      <p:bldP spid="26683" grpId="1" animBg="1"/>
      <p:bldP spid="26683" grpId="2" animBg="1"/>
      <p:bldP spid="26687" grpId="0" animBg="1"/>
      <p:bldP spid="26687" grpId="1" animBg="1"/>
      <p:bldP spid="26687" grpId="2" animBg="1"/>
      <p:bldP spid="26690" grpId="0" animBg="1"/>
      <p:bldP spid="26690" grpId="1" animBg="1"/>
      <p:bldP spid="26690" grpId="2" animBg="1"/>
      <p:bldP spid="26691" grpId="0" animBg="1"/>
      <p:bldP spid="26691" grpId="1" animBg="1"/>
      <p:bldP spid="26691" grpId="2" animBg="1"/>
      <p:bldP spid="26692" grpId="0" animBg="1"/>
      <p:bldP spid="26692" grpId="1" animBg="1"/>
      <p:bldP spid="26692" grpId="2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4"/>
          <p:cNvSpPr txBox="1">
            <a:spLocks noChangeArrowheads="1"/>
          </p:cNvSpPr>
          <p:nvPr/>
        </p:nvSpPr>
        <p:spPr bwMode="auto">
          <a:xfrm>
            <a:off x="714375" y="1285875"/>
            <a:ext cx="71675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>
                <a:latin typeface="宋体" panose="02010600030101010101" pitchFamily="2" charset="-122"/>
              </a:rPr>
              <a:t>２．找出下图中互相平行的直线．</a:t>
            </a:r>
          </a:p>
        </p:txBody>
      </p:sp>
      <p:sp>
        <p:nvSpPr>
          <p:cNvPr id="15362" name="Text Box 15"/>
          <p:cNvSpPr txBox="1">
            <a:spLocks noChangeArrowheads="1"/>
          </p:cNvSpPr>
          <p:nvPr/>
        </p:nvSpPr>
        <p:spPr bwMode="auto">
          <a:xfrm>
            <a:off x="3516313" y="1860550"/>
            <a:ext cx="4699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/>
              <a:t>b</a:t>
            </a:r>
          </a:p>
        </p:txBody>
      </p:sp>
      <p:grpSp>
        <p:nvGrpSpPr>
          <p:cNvPr id="15363" name="Group 16"/>
          <p:cNvGrpSpPr/>
          <p:nvPr/>
        </p:nvGrpSpPr>
        <p:grpSpPr bwMode="auto">
          <a:xfrm>
            <a:off x="2693988" y="2278063"/>
            <a:ext cx="2078037" cy="3022600"/>
            <a:chOff x="1697" y="1435"/>
            <a:chExt cx="1309" cy="1904"/>
          </a:xfrm>
        </p:grpSpPr>
        <p:sp>
          <p:nvSpPr>
            <p:cNvPr id="15364" name="Line 17"/>
            <p:cNvSpPr>
              <a:spLocks noChangeShapeType="1"/>
            </p:cNvSpPr>
            <p:nvPr/>
          </p:nvSpPr>
          <p:spPr bwMode="auto">
            <a:xfrm>
              <a:off x="1964" y="2011"/>
              <a:ext cx="0" cy="1213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65" name="Line 18"/>
            <p:cNvSpPr>
              <a:spLocks noChangeShapeType="1"/>
            </p:cNvSpPr>
            <p:nvPr/>
          </p:nvSpPr>
          <p:spPr bwMode="auto">
            <a:xfrm>
              <a:off x="2461" y="1447"/>
              <a:ext cx="0" cy="1551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66" name="Line 19"/>
            <p:cNvSpPr>
              <a:spLocks noChangeShapeType="1"/>
            </p:cNvSpPr>
            <p:nvPr/>
          </p:nvSpPr>
          <p:spPr bwMode="auto">
            <a:xfrm rot="-3000000">
              <a:off x="1547" y="2120"/>
              <a:ext cx="1349" cy="1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67" name="Line 20"/>
            <p:cNvSpPr>
              <a:spLocks noChangeShapeType="1"/>
            </p:cNvSpPr>
            <p:nvPr/>
          </p:nvSpPr>
          <p:spPr bwMode="auto">
            <a:xfrm rot="-3000000">
              <a:off x="1649" y="2681"/>
              <a:ext cx="1315" cy="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68" name="Arc 21"/>
            <p:cNvSpPr>
              <a:spLocks noChangeArrowheads="1"/>
            </p:cNvSpPr>
            <p:nvPr/>
          </p:nvSpPr>
          <p:spPr bwMode="auto">
            <a:xfrm rot="-8010094">
              <a:off x="2358" y="1716"/>
              <a:ext cx="153" cy="161"/>
            </a:xfrm>
            <a:custGeom>
              <a:avLst/>
              <a:gdLst>
                <a:gd name="T0" fmla="*/ -1 w 25773"/>
                <a:gd name="T1" fmla="*/ 406 h 34108"/>
                <a:gd name="T2" fmla="*/ 4173 w 25773"/>
                <a:gd name="T3" fmla="*/ 0 h 34108"/>
                <a:gd name="T4" fmla="*/ 25773 w 25773"/>
                <a:gd name="T5" fmla="*/ 21600 h 34108"/>
                <a:gd name="T6" fmla="*/ 21782 w 25773"/>
                <a:gd name="T7" fmla="*/ 34107 h 34108"/>
                <a:gd name="T8" fmla="*/ -1 w 25773"/>
                <a:gd name="T9" fmla="*/ 406 h 34108"/>
                <a:gd name="T10" fmla="*/ 4173 w 25773"/>
                <a:gd name="T11" fmla="*/ 0 h 34108"/>
                <a:gd name="T12" fmla="*/ 25773 w 25773"/>
                <a:gd name="T13" fmla="*/ 21600 h 34108"/>
                <a:gd name="T14" fmla="*/ 21782 w 25773"/>
                <a:gd name="T15" fmla="*/ 34107 h 34108"/>
                <a:gd name="T16" fmla="*/ 4173 w 25773"/>
                <a:gd name="T17" fmla="*/ 21600 h 34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773" h="34108" fill="none">
                  <a:moveTo>
                    <a:pt x="-1" y="406"/>
                  </a:moveTo>
                  <a:cubicBezTo>
                    <a:pt x="1374" y="136"/>
                    <a:pt x="2772" y="-1"/>
                    <a:pt x="4173" y="0"/>
                  </a:cubicBezTo>
                  <a:cubicBezTo>
                    <a:pt x="16102" y="0"/>
                    <a:pt x="25773" y="9670"/>
                    <a:pt x="25773" y="21600"/>
                  </a:cubicBezTo>
                  <a:cubicBezTo>
                    <a:pt x="25773" y="26082"/>
                    <a:pt x="24378" y="30453"/>
                    <a:pt x="21782" y="34107"/>
                  </a:cubicBezTo>
                </a:path>
                <a:path w="25773" h="34108" stroke="0">
                  <a:moveTo>
                    <a:pt x="-1" y="406"/>
                  </a:moveTo>
                  <a:cubicBezTo>
                    <a:pt x="1374" y="136"/>
                    <a:pt x="2772" y="-1"/>
                    <a:pt x="4173" y="0"/>
                  </a:cubicBezTo>
                  <a:cubicBezTo>
                    <a:pt x="16102" y="0"/>
                    <a:pt x="25773" y="9670"/>
                    <a:pt x="25773" y="21600"/>
                  </a:cubicBezTo>
                  <a:cubicBezTo>
                    <a:pt x="25773" y="26082"/>
                    <a:pt x="24378" y="30453"/>
                    <a:pt x="21782" y="34107"/>
                  </a:cubicBezTo>
                  <a:lnTo>
                    <a:pt x="4173" y="21600"/>
                  </a:lnTo>
                  <a:close/>
                </a:path>
              </a:pathLst>
            </a:custGeom>
            <a:noFill/>
            <a:ln w="508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369" name="Arc 22"/>
            <p:cNvSpPr>
              <a:spLocks noChangeArrowheads="1"/>
            </p:cNvSpPr>
            <p:nvPr/>
          </p:nvSpPr>
          <p:spPr bwMode="auto">
            <a:xfrm rot="-5400000">
              <a:off x="2477" y="2277"/>
              <a:ext cx="106" cy="133"/>
            </a:xfrm>
            <a:custGeom>
              <a:avLst/>
              <a:gdLst>
                <a:gd name="T0" fmla="*/ 15782 w 21600"/>
                <a:gd name="T1" fmla="*/ 0 h 35095"/>
                <a:gd name="T2" fmla="*/ 21600 w 21600"/>
                <a:gd name="T3" fmla="*/ 14747 h 35095"/>
                <a:gd name="T4" fmla="*/ 7247 w 21600"/>
                <a:gd name="T5" fmla="*/ 35094 h 35095"/>
                <a:gd name="T6" fmla="*/ 15782 w 21600"/>
                <a:gd name="T7" fmla="*/ 0 h 35095"/>
                <a:gd name="T8" fmla="*/ 21600 w 21600"/>
                <a:gd name="T9" fmla="*/ 14747 h 35095"/>
                <a:gd name="T10" fmla="*/ 7247 w 21600"/>
                <a:gd name="T11" fmla="*/ 35094 h 35095"/>
                <a:gd name="T12" fmla="*/ 0 w 21600"/>
                <a:gd name="T13" fmla="*/ 14747 h 35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00" h="35095" fill="none">
                  <a:moveTo>
                    <a:pt x="15782" y="0"/>
                  </a:moveTo>
                  <a:cubicBezTo>
                    <a:pt x="19520" y="4000"/>
                    <a:pt x="21600" y="9271"/>
                    <a:pt x="21600" y="14747"/>
                  </a:cubicBezTo>
                  <a:cubicBezTo>
                    <a:pt x="21600" y="23882"/>
                    <a:pt x="15853" y="32029"/>
                    <a:pt x="7247" y="35094"/>
                  </a:cubicBezTo>
                </a:path>
                <a:path w="21600" h="35095" stroke="0">
                  <a:moveTo>
                    <a:pt x="15782" y="0"/>
                  </a:moveTo>
                  <a:cubicBezTo>
                    <a:pt x="19520" y="4000"/>
                    <a:pt x="21600" y="9271"/>
                    <a:pt x="21600" y="14747"/>
                  </a:cubicBezTo>
                  <a:cubicBezTo>
                    <a:pt x="21600" y="23882"/>
                    <a:pt x="15853" y="32029"/>
                    <a:pt x="7247" y="35094"/>
                  </a:cubicBezTo>
                  <a:lnTo>
                    <a:pt x="0" y="14747"/>
                  </a:lnTo>
                  <a:close/>
                </a:path>
              </a:pathLst>
            </a:custGeom>
            <a:noFill/>
            <a:ln w="508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370" name="Arc 23"/>
            <p:cNvSpPr>
              <a:spLocks noChangeArrowheads="1"/>
            </p:cNvSpPr>
            <p:nvPr/>
          </p:nvSpPr>
          <p:spPr bwMode="auto">
            <a:xfrm rot="-5400000">
              <a:off x="1984" y="2807"/>
              <a:ext cx="109" cy="152"/>
            </a:xfrm>
            <a:custGeom>
              <a:avLst/>
              <a:gdLst>
                <a:gd name="T0" fmla="*/ 15782 w 21600"/>
                <a:gd name="T1" fmla="*/ 0 h 35095"/>
                <a:gd name="T2" fmla="*/ 21600 w 21600"/>
                <a:gd name="T3" fmla="*/ 14747 h 35095"/>
                <a:gd name="T4" fmla="*/ 7247 w 21600"/>
                <a:gd name="T5" fmla="*/ 35094 h 35095"/>
                <a:gd name="T6" fmla="*/ 15782 w 21600"/>
                <a:gd name="T7" fmla="*/ 0 h 35095"/>
                <a:gd name="T8" fmla="*/ 21600 w 21600"/>
                <a:gd name="T9" fmla="*/ 14747 h 35095"/>
                <a:gd name="T10" fmla="*/ 7247 w 21600"/>
                <a:gd name="T11" fmla="*/ 35094 h 35095"/>
                <a:gd name="T12" fmla="*/ 0 w 21600"/>
                <a:gd name="T13" fmla="*/ 14747 h 35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00" h="35095" fill="none">
                  <a:moveTo>
                    <a:pt x="15782" y="0"/>
                  </a:moveTo>
                  <a:cubicBezTo>
                    <a:pt x="19520" y="4000"/>
                    <a:pt x="21600" y="9271"/>
                    <a:pt x="21600" y="14747"/>
                  </a:cubicBezTo>
                  <a:cubicBezTo>
                    <a:pt x="21600" y="23882"/>
                    <a:pt x="15853" y="32029"/>
                    <a:pt x="7247" y="35094"/>
                  </a:cubicBezTo>
                </a:path>
                <a:path w="21600" h="35095" stroke="0">
                  <a:moveTo>
                    <a:pt x="15782" y="0"/>
                  </a:moveTo>
                  <a:cubicBezTo>
                    <a:pt x="19520" y="4000"/>
                    <a:pt x="21600" y="9271"/>
                    <a:pt x="21600" y="14747"/>
                  </a:cubicBezTo>
                  <a:cubicBezTo>
                    <a:pt x="21600" y="23882"/>
                    <a:pt x="15853" y="32029"/>
                    <a:pt x="7247" y="35094"/>
                  </a:cubicBezTo>
                  <a:lnTo>
                    <a:pt x="0" y="14747"/>
                  </a:lnTo>
                  <a:close/>
                </a:path>
              </a:pathLst>
            </a:custGeom>
            <a:noFill/>
            <a:ln w="508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371" name="Text Box 24"/>
            <p:cNvSpPr txBox="1">
              <a:spLocks noChangeArrowheads="1"/>
            </p:cNvSpPr>
            <p:nvPr/>
          </p:nvSpPr>
          <p:spPr bwMode="auto">
            <a:xfrm>
              <a:off x="2652" y="1435"/>
              <a:ext cx="29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/>
                <a:t>m</a:t>
              </a:r>
            </a:p>
          </p:txBody>
        </p:sp>
        <p:sp>
          <p:nvSpPr>
            <p:cNvPr id="15372" name="Text Box 25"/>
            <p:cNvSpPr txBox="1">
              <a:spLocks noChangeArrowheads="1"/>
            </p:cNvSpPr>
            <p:nvPr/>
          </p:nvSpPr>
          <p:spPr bwMode="auto">
            <a:xfrm>
              <a:off x="2710" y="2000"/>
              <a:ext cx="29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/>
                <a:t>n</a:t>
              </a:r>
            </a:p>
          </p:txBody>
        </p:sp>
        <p:sp>
          <p:nvSpPr>
            <p:cNvPr id="15373" name="Text Box 26"/>
            <p:cNvSpPr txBox="1">
              <a:spLocks noChangeArrowheads="1"/>
            </p:cNvSpPr>
            <p:nvPr/>
          </p:nvSpPr>
          <p:spPr bwMode="auto">
            <a:xfrm>
              <a:off x="1697" y="1738"/>
              <a:ext cx="29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/>
                <a:t>a</a:t>
              </a:r>
            </a:p>
          </p:txBody>
        </p:sp>
        <p:sp>
          <p:nvSpPr>
            <p:cNvPr id="15374" name="Text Box 27"/>
            <p:cNvSpPr txBox="1">
              <a:spLocks noChangeArrowheads="1"/>
            </p:cNvSpPr>
            <p:nvPr/>
          </p:nvSpPr>
          <p:spPr bwMode="auto">
            <a:xfrm>
              <a:off x="1972" y="1575"/>
              <a:ext cx="63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>
                  <a:latin typeface="Arial Black" panose="020B0A04020102020204" pitchFamily="34" charset="0"/>
                </a:rPr>
                <a:t>130°</a:t>
              </a:r>
            </a:p>
          </p:txBody>
        </p:sp>
        <p:sp>
          <p:nvSpPr>
            <p:cNvPr id="15375" name="Text Box 28"/>
            <p:cNvSpPr txBox="1">
              <a:spLocks noChangeArrowheads="1"/>
            </p:cNvSpPr>
            <p:nvPr/>
          </p:nvSpPr>
          <p:spPr bwMode="auto">
            <a:xfrm>
              <a:off x="1947" y="2583"/>
              <a:ext cx="49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>
                  <a:latin typeface="Arial Black" panose="020B0A04020102020204" pitchFamily="34" charset="0"/>
                </a:rPr>
                <a:t>50°</a:t>
              </a:r>
            </a:p>
          </p:txBody>
        </p:sp>
        <p:sp>
          <p:nvSpPr>
            <p:cNvPr id="15376" name="Text Box 29"/>
            <p:cNvSpPr txBox="1">
              <a:spLocks noChangeArrowheads="1"/>
            </p:cNvSpPr>
            <p:nvPr/>
          </p:nvSpPr>
          <p:spPr bwMode="auto">
            <a:xfrm>
              <a:off x="2429" y="2009"/>
              <a:ext cx="4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>
                  <a:latin typeface="Arial Black" panose="020B0A04020102020204" pitchFamily="34" charset="0"/>
                </a:rPr>
                <a:t>50°</a:t>
              </a:r>
            </a:p>
          </p:txBody>
        </p:sp>
      </p:grpSp>
      <p:sp>
        <p:nvSpPr>
          <p:cNvPr id="29726" name="Text Box 30"/>
          <p:cNvSpPr txBox="1">
            <a:spLocks noChangeArrowheads="1"/>
          </p:cNvSpPr>
          <p:nvPr/>
        </p:nvSpPr>
        <p:spPr bwMode="auto">
          <a:xfrm>
            <a:off x="4932363" y="3548063"/>
            <a:ext cx="26797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>
                <a:solidFill>
                  <a:srgbClr val="0000CC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3600" b="1">
                <a:solidFill>
                  <a:srgbClr val="0000CC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3600" b="1">
                <a:solidFill>
                  <a:srgbClr val="0000CC"/>
                </a:solidFill>
                <a:latin typeface="宋体" panose="02010600030101010101" pitchFamily="2" charset="-122"/>
              </a:rPr>
              <a:t>）</a:t>
            </a:r>
            <a:r>
              <a:rPr lang="en-US" altLang="zh-CN" sz="3600" b="1">
                <a:solidFill>
                  <a:srgbClr val="0000CC"/>
                </a:solidFill>
                <a:latin typeface="宋体" panose="02010600030101010101" pitchFamily="2" charset="-122"/>
              </a:rPr>
              <a:t>m∥n</a:t>
            </a:r>
          </a:p>
        </p:txBody>
      </p:sp>
      <p:sp>
        <p:nvSpPr>
          <p:cNvPr id="29727" name="Text Box 31"/>
          <p:cNvSpPr txBox="1">
            <a:spLocks noChangeArrowheads="1"/>
          </p:cNvSpPr>
          <p:nvPr/>
        </p:nvSpPr>
        <p:spPr bwMode="auto">
          <a:xfrm>
            <a:off x="4948238" y="2997200"/>
            <a:ext cx="25923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>
                <a:solidFill>
                  <a:srgbClr val="0000CC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3600" b="1">
                <a:solidFill>
                  <a:srgbClr val="0000CC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3600" b="1">
                <a:solidFill>
                  <a:srgbClr val="0000CC"/>
                </a:solidFill>
                <a:latin typeface="宋体" panose="02010600030101010101" pitchFamily="2" charset="-122"/>
              </a:rPr>
              <a:t>）</a:t>
            </a:r>
            <a:r>
              <a:rPr lang="en-US" altLang="zh-CN" sz="3600" b="1">
                <a:solidFill>
                  <a:srgbClr val="0000CC"/>
                </a:solidFill>
                <a:latin typeface="宋体" panose="02010600030101010101" pitchFamily="2" charset="-122"/>
              </a:rPr>
              <a:t>a ∥b</a:t>
            </a:r>
          </a:p>
        </p:txBody>
      </p:sp>
      <p:grpSp>
        <p:nvGrpSpPr>
          <p:cNvPr id="3" name="Group 33"/>
          <p:cNvGrpSpPr/>
          <p:nvPr/>
        </p:nvGrpSpPr>
        <p:grpSpPr bwMode="auto">
          <a:xfrm>
            <a:off x="3898900" y="2147888"/>
            <a:ext cx="1050925" cy="585787"/>
            <a:chOff x="3152" y="527"/>
            <a:chExt cx="662" cy="369"/>
          </a:xfrm>
        </p:grpSpPr>
        <p:sp>
          <p:nvSpPr>
            <p:cNvPr id="15380" name="Arc 34"/>
            <p:cNvSpPr>
              <a:spLocks noChangeArrowheads="1"/>
            </p:cNvSpPr>
            <p:nvPr/>
          </p:nvSpPr>
          <p:spPr bwMode="auto">
            <a:xfrm rot="-5400000">
              <a:off x="3166" y="775"/>
              <a:ext cx="106" cy="133"/>
            </a:xfrm>
            <a:custGeom>
              <a:avLst/>
              <a:gdLst>
                <a:gd name="T0" fmla="*/ 15782 w 21600"/>
                <a:gd name="T1" fmla="*/ 0 h 35095"/>
                <a:gd name="T2" fmla="*/ 21600 w 21600"/>
                <a:gd name="T3" fmla="*/ 14747 h 35095"/>
                <a:gd name="T4" fmla="*/ 7247 w 21600"/>
                <a:gd name="T5" fmla="*/ 35094 h 35095"/>
                <a:gd name="T6" fmla="*/ 15782 w 21600"/>
                <a:gd name="T7" fmla="*/ 0 h 35095"/>
                <a:gd name="T8" fmla="*/ 21600 w 21600"/>
                <a:gd name="T9" fmla="*/ 14747 h 35095"/>
                <a:gd name="T10" fmla="*/ 7247 w 21600"/>
                <a:gd name="T11" fmla="*/ 35094 h 35095"/>
                <a:gd name="T12" fmla="*/ 0 w 21600"/>
                <a:gd name="T13" fmla="*/ 14747 h 35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00" h="35095" fill="none">
                  <a:moveTo>
                    <a:pt x="15782" y="0"/>
                  </a:moveTo>
                  <a:cubicBezTo>
                    <a:pt x="19520" y="4000"/>
                    <a:pt x="21600" y="9271"/>
                    <a:pt x="21600" y="14747"/>
                  </a:cubicBezTo>
                  <a:cubicBezTo>
                    <a:pt x="21600" y="23882"/>
                    <a:pt x="15853" y="32029"/>
                    <a:pt x="7247" y="35094"/>
                  </a:cubicBezTo>
                </a:path>
                <a:path w="21600" h="35095" stroke="0">
                  <a:moveTo>
                    <a:pt x="15782" y="0"/>
                  </a:moveTo>
                  <a:cubicBezTo>
                    <a:pt x="19520" y="4000"/>
                    <a:pt x="21600" y="9271"/>
                    <a:pt x="21600" y="14747"/>
                  </a:cubicBezTo>
                  <a:cubicBezTo>
                    <a:pt x="21600" y="23882"/>
                    <a:pt x="15853" y="32029"/>
                    <a:pt x="7247" y="35094"/>
                  </a:cubicBezTo>
                  <a:lnTo>
                    <a:pt x="0" y="14747"/>
                  </a:lnTo>
                  <a:close/>
                </a:path>
              </a:pathLst>
            </a:custGeom>
            <a:noFill/>
            <a:ln w="508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381" name="Text Box 35"/>
            <p:cNvSpPr txBox="1">
              <a:spLocks noChangeArrowheads="1"/>
            </p:cNvSpPr>
            <p:nvPr/>
          </p:nvSpPr>
          <p:spPr bwMode="auto">
            <a:xfrm>
              <a:off x="3178" y="527"/>
              <a:ext cx="63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>
                  <a:solidFill>
                    <a:srgbClr val="FF0000"/>
                  </a:solidFill>
                  <a:latin typeface="Arial Black" panose="020B0A04020102020204" pitchFamily="34" charset="0"/>
                </a:rPr>
                <a:t>50°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29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26" grpId="0"/>
      <p:bldP spid="2972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AutoShap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 flipH="1">
            <a:off x="8382000" y="6096000"/>
            <a:ext cx="304800" cy="3048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zh-CN" altLang="en-US"/>
          </a:p>
        </p:txBody>
      </p:sp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571500" y="381000"/>
            <a:ext cx="81041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latin typeface="宋体" panose="02010600030101010101" pitchFamily="2" charset="-122"/>
              </a:rPr>
              <a:t>3</a:t>
            </a:r>
            <a:r>
              <a:rPr lang="zh-CN" altLang="en-US" sz="3600" b="1">
                <a:latin typeface="宋体" panose="02010600030101010101" pitchFamily="2" charset="-122"/>
              </a:rPr>
              <a:t>．如图，要判定</a:t>
            </a:r>
            <a:r>
              <a:rPr lang="en-US" altLang="zh-CN" sz="3600" b="1">
                <a:latin typeface="宋体" panose="02010600030101010101" pitchFamily="2" charset="-122"/>
              </a:rPr>
              <a:t>AB∥CD</a:t>
            </a:r>
            <a:r>
              <a:rPr lang="zh-CN" altLang="en-US" sz="3600" b="1">
                <a:latin typeface="宋体" panose="02010600030101010101" pitchFamily="2" charset="-122"/>
              </a:rPr>
              <a:t>需要哪些条件？根据是什么？</a:t>
            </a:r>
          </a:p>
        </p:txBody>
      </p:sp>
      <p:grpSp>
        <p:nvGrpSpPr>
          <p:cNvPr id="16387" name="Group 4"/>
          <p:cNvGrpSpPr/>
          <p:nvPr/>
        </p:nvGrpSpPr>
        <p:grpSpPr bwMode="auto">
          <a:xfrm>
            <a:off x="1143000" y="3886200"/>
            <a:ext cx="4953000" cy="2484438"/>
            <a:chOff x="1392" y="2179"/>
            <a:chExt cx="3120" cy="1565"/>
          </a:xfrm>
        </p:grpSpPr>
        <p:grpSp>
          <p:nvGrpSpPr>
            <p:cNvPr id="16388" name="Group 5"/>
            <p:cNvGrpSpPr/>
            <p:nvPr/>
          </p:nvGrpSpPr>
          <p:grpSpPr bwMode="auto">
            <a:xfrm>
              <a:off x="1392" y="2179"/>
              <a:ext cx="3120" cy="1565"/>
              <a:chOff x="1200" y="2083"/>
              <a:chExt cx="3120" cy="1565"/>
            </a:xfrm>
          </p:grpSpPr>
          <p:sp>
            <p:nvSpPr>
              <p:cNvPr id="16389" name="Line 6"/>
              <p:cNvSpPr>
                <a:spLocks noChangeShapeType="1"/>
              </p:cNvSpPr>
              <p:nvPr/>
            </p:nvSpPr>
            <p:spPr bwMode="auto">
              <a:xfrm>
                <a:off x="2037" y="2400"/>
                <a:ext cx="1707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grpSp>
            <p:nvGrpSpPr>
              <p:cNvPr id="16390" name="Group 7"/>
              <p:cNvGrpSpPr/>
              <p:nvPr/>
            </p:nvGrpSpPr>
            <p:grpSpPr bwMode="auto">
              <a:xfrm>
                <a:off x="1200" y="2083"/>
                <a:ext cx="3120" cy="1565"/>
                <a:chOff x="1200" y="2112"/>
                <a:chExt cx="3120" cy="1565"/>
              </a:xfrm>
            </p:grpSpPr>
            <p:sp>
              <p:nvSpPr>
                <p:cNvPr id="16391" name="Line 8"/>
                <p:cNvSpPr>
                  <a:spLocks noChangeShapeType="1"/>
                </p:cNvSpPr>
                <p:nvPr/>
              </p:nvSpPr>
              <p:spPr bwMode="auto">
                <a:xfrm>
                  <a:off x="1440" y="3312"/>
                  <a:ext cx="2880" cy="0"/>
                </a:xfrm>
                <a:prstGeom prst="line">
                  <a:avLst/>
                </a:prstGeom>
                <a:noFill/>
                <a:ln w="28575">
                  <a:solidFill>
                    <a:schemeClr val="tx2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6392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1440" y="2400"/>
                  <a:ext cx="597" cy="91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6393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3147" y="2400"/>
                  <a:ext cx="597" cy="912"/>
                </a:xfrm>
                <a:prstGeom prst="line">
                  <a:avLst/>
                </a:prstGeom>
                <a:noFill/>
                <a:ln w="28575">
                  <a:solidFill>
                    <a:schemeClr val="tx2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6394" name="Line 11"/>
                <p:cNvSpPr>
                  <a:spLocks noChangeShapeType="1"/>
                </p:cNvSpPr>
                <p:nvPr/>
              </p:nvSpPr>
              <p:spPr bwMode="auto">
                <a:xfrm>
                  <a:off x="2016" y="2400"/>
                  <a:ext cx="1152" cy="912"/>
                </a:xfrm>
                <a:prstGeom prst="line">
                  <a:avLst/>
                </a:prstGeom>
                <a:noFill/>
                <a:ln w="28575">
                  <a:solidFill>
                    <a:schemeClr val="tx2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6395" name="Rectangle 12"/>
                <p:cNvSpPr>
                  <a:spLocks noChangeArrowheads="1"/>
                </p:cNvSpPr>
                <p:nvPr/>
              </p:nvSpPr>
              <p:spPr bwMode="auto">
                <a:xfrm>
                  <a:off x="1728" y="2112"/>
                  <a:ext cx="246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 sz="3200" b="1">
                      <a:latin typeface="宋体" panose="02010600030101010101" pitchFamily="2" charset="-122"/>
                    </a:rPr>
                    <a:t>A</a:t>
                  </a:r>
                </a:p>
              </p:txBody>
            </p:sp>
            <p:sp>
              <p:nvSpPr>
                <p:cNvPr id="16396" name="Rectangle 13"/>
                <p:cNvSpPr>
                  <a:spLocks noChangeArrowheads="1"/>
                </p:cNvSpPr>
                <p:nvPr/>
              </p:nvSpPr>
              <p:spPr bwMode="auto">
                <a:xfrm>
                  <a:off x="1200" y="3168"/>
                  <a:ext cx="246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 sz="3200" b="1">
                      <a:latin typeface="宋体" panose="02010600030101010101" pitchFamily="2" charset="-122"/>
                    </a:rPr>
                    <a:t>B</a:t>
                  </a:r>
                </a:p>
              </p:txBody>
            </p:sp>
            <p:sp>
              <p:nvSpPr>
                <p:cNvPr id="16397" name="Rectangle 14"/>
                <p:cNvSpPr>
                  <a:spLocks noChangeArrowheads="1"/>
                </p:cNvSpPr>
                <p:nvPr/>
              </p:nvSpPr>
              <p:spPr bwMode="auto">
                <a:xfrm>
                  <a:off x="3840" y="2160"/>
                  <a:ext cx="246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 sz="3200" b="1">
                      <a:latin typeface="宋体" panose="02010600030101010101" pitchFamily="2" charset="-122"/>
                    </a:rPr>
                    <a:t>D</a:t>
                  </a:r>
                </a:p>
              </p:txBody>
            </p:sp>
            <p:sp>
              <p:nvSpPr>
                <p:cNvPr id="16398" name="Rectangle 15"/>
                <p:cNvSpPr>
                  <a:spLocks noChangeArrowheads="1"/>
                </p:cNvSpPr>
                <p:nvPr/>
              </p:nvSpPr>
              <p:spPr bwMode="auto">
                <a:xfrm>
                  <a:off x="3216" y="3312"/>
                  <a:ext cx="246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 sz="3200" b="1">
                      <a:latin typeface="宋体" panose="02010600030101010101" pitchFamily="2" charset="-122"/>
                    </a:rPr>
                    <a:t>C</a:t>
                  </a:r>
                </a:p>
              </p:txBody>
            </p:sp>
          </p:grpSp>
        </p:grpSp>
        <p:sp>
          <p:nvSpPr>
            <p:cNvPr id="16399" name="Rectangle 16"/>
            <p:cNvSpPr>
              <a:spLocks noChangeArrowheads="1"/>
            </p:cNvSpPr>
            <p:nvPr/>
          </p:nvSpPr>
          <p:spPr bwMode="auto">
            <a:xfrm>
              <a:off x="2160" y="2544"/>
              <a:ext cx="21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 b="1">
                  <a:latin typeface="宋体" panose="02010600030101010101" pitchFamily="2" charset="-122"/>
                </a:rPr>
                <a:t>1</a:t>
              </a:r>
            </a:p>
          </p:txBody>
        </p:sp>
        <p:sp>
          <p:nvSpPr>
            <p:cNvPr id="16400" name="Rectangle 17"/>
            <p:cNvSpPr>
              <a:spLocks noChangeArrowheads="1"/>
            </p:cNvSpPr>
            <p:nvPr/>
          </p:nvSpPr>
          <p:spPr bwMode="auto">
            <a:xfrm>
              <a:off x="3216" y="2928"/>
              <a:ext cx="24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 b="1">
                  <a:latin typeface="宋体" panose="02010600030101010101" pitchFamily="2" charset="-122"/>
                </a:rPr>
                <a:t>2</a:t>
              </a:r>
            </a:p>
          </p:txBody>
        </p:sp>
        <p:sp>
          <p:nvSpPr>
            <p:cNvPr id="16401" name="Rectangle 18"/>
            <p:cNvSpPr>
              <a:spLocks noChangeArrowheads="1"/>
            </p:cNvSpPr>
            <p:nvPr/>
          </p:nvSpPr>
          <p:spPr bwMode="auto">
            <a:xfrm>
              <a:off x="3600" y="2976"/>
              <a:ext cx="24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 b="1">
                  <a:latin typeface="宋体" panose="02010600030101010101" pitchFamily="2" charset="-122"/>
                </a:rPr>
                <a:t>3</a:t>
              </a:r>
            </a:p>
          </p:txBody>
        </p:sp>
      </p:grpSp>
      <p:sp>
        <p:nvSpPr>
          <p:cNvPr id="31763" name="Text Box 19"/>
          <p:cNvSpPr txBox="1">
            <a:spLocks noChangeArrowheads="1"/>
          </p:cNvSpPr>
          <p:nvPr/>
        </p:nvSpPr>
        <p:spPr bwMode="auto">
          <a:xfrm>
            <a:off x="609600" y="1752600"/>
            <a:ext cx="6705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E4005C"/>
                </a:solidFill>
                <a:latin typeface="宋体" panose="02010600030101010101" pitchFamily="2" charset="-122"/>
              </a:rPr>
              <a:t>∠B=∠3</a:t>
            </a:r>
            <a:r>
              <a:rPr lang="zh-CN" altLang="en-US" sz="3200" b="1">
                <a:solidFill>
                  <a:srgbClr val="E4005C"/>
                </a:solidFill>
                <a:latin typeface="宋体" panose="02010600030101010101" pitchFamily="2" charset="-122"/>
              </a:rPr>
              <a:t>，同位角相等，两直线平行</a:t>
            </a:r>
            <a:endParaRPr lang="zh-CN" altLang="en-US" sz="3200">
              <a:solidFill>
                <a:srgbClr val="E4005C"/>
              </a:solidFill>
              <a:latin typeface="宋体" panose="02010600030101010101" pitchFamily="2" charset="-122"/>
            </a:endParaRPr>
          </a:p>
        </p:txBody>
      </p:sp>
      <p:sp>
        <p:nvSpPr>
          <p:cNvPr id="31764" name="Text Box 20"/>
          <p:cNvSpPr txBox="1">
            <a:spLocks noChangeArrowheads="1"/>
          </p:cNvSpPr>
          <p:nvPr/>
        </p:nvSpPr>
        <p:spPr bwMode="auto">
          <a:xfrm>
            <a:off x="642938" y="2500313"/>
            <a:ext cx="6934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E4005C"/>
                </a:solidFill>
                <a:latin typeface="宋体" panose="02010600030101010101" pitchFamily="2" charset="-122"/>
              </a:rPr>
              <a:t>∠1=∠2</a:t>
            </a:r>
            <a:r>
              <a:rPr lang="zh-CN" altLang="en-US" sz="3200" b="1">
                <a:solidFill>
                  <a:srgbClr val="E4005C"/>
                </a:solidFill>
                <a:latin typeface="宋体" panose="02010600030101010101" pitchFamily="2" charset="-122"/>
              </a:rPr>
              <a:t>，内错角相等，两直线平行</a:t>
            </a:r>
          </a:p>
        </p:txBody>
      </p:sp>
      <p:sp>
        <p:nvSpPr>
          <p:cNvPr id="31765" name="Text Box 21"/>
          <p:cNvSpPr txBox="1">
            <a:spLocks noChangeArrowheads="1"/>
          </p:cNvSpPr>
          <p:nvPr/>
        </p:nvSpPr>
        <p:spPr bwMode="auto">
          <a:xfrm>
            <a:off x="714375" y="3286125"/>
            <a:ext cx="8610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E4005C"/>
                </a:solidFill>
                <a:latin typeface="宋体" panose="02010600030101010101" pitchFamily="2" charset="-122"/>
              </a:rPr>
              <a:t>∠B+∠BCD=180</a:t>
            </a:r>
            <a:r>
              <a:rPr lang="en-US" altLang="zh-CN" sz="3200" b="1">
                <a:solidFill>
                  <a:srgbClr val="E4005C"/>
                </a:solidFill>
                <a:latin typeface="宋体" panose="02010600030101010101" pitchFamily="2" charset="-122"/>
                <a:sym typeface="Symbol" panose="05050102010706020507" pitchFamily="18" charset="2"/>
              </a:rPr>
              <a:t></a:t>
            </a:r>
            <a:r>
              <a:rPr lang="zh-CN" altLang="en-US" sz="3200" b="1">
                <a:solidFill>
                  <a:srgbClr val="E4005C"/>
                </a:solidFill>
                <a:latin typeface="宋体" panose="02010600030101010101" pitchFamily="2" charset="-122"/>
                <a:sym typeface="Symbol" panose="05050102010706020507" pitchFamily="18" charset="2"/>
              </a:rPr>
              <a:t>，同旁内角互补，两直线平行</a:t>
            </a:r>
            <a:endParaRPr lang="zh-CN" altLang="en-US" sz="3200" b="1">
              <a:solidFill>
                <a:srgbClr val="E4005C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63" grpId="0"/>
      <p:bldP spid="31764" grpId="0"/>
      <p:bldP spid="3176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zh-CN" altLang="en-US" b="1" dirty="0" smtClean="0">
                <a:solidFill>
                  <a:srgbClr val="FF0000"/>
                </a:solidFill>
                <a:latin typeface="宋体" panose="02010600030101010101" pitchFamily="2" charset="-122"/>
              </a:rPr>
              <a:t>平行线的判定：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b="1" dirty="0" smtClean="0">
                <a:latin typeface="宋体" panose="02010600030101010101" pitchFamily="2" charset="-122"/>
              </a:rPr>
              <a:t>判定</a:t>
            </a:r>
            <a:r>
              <a:rPr lang="en-US" altLang="zh-CN" b="1" dirty="0" smtClean="0">
                <a:latin typeface="宋体" panose="02010600030101010101" pitchFamily="2" charset="-122"/>
              </a:rPr>
              <a:t>1</a:t>
            </a:r>
            <a:r>
              <a:rPr lang="zh-CN" altLang="en-US" b="1" dirty="0" smtClean="0">
                <a:latin typeface="宋体" panose="02010600030101010101" pitchFamily="2" charset="-122"/>
              </a:rPr>
              <a:t>　同位角相等，两直线平行．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b="1" dirty="0" smtClean="0">
                <a:latin typeface="宋体" panose="02010600030101010101" pitchFamily="2" charset="-122"/>
              </a:rPr>
              <a:t>判定</a:t>
            </a:r>
            <a:r>
              <a:rPr lang="en-US" altLang="zh-CN" b="1" dirty="0" smtClean="0">
                <a:latin typeface="宋体" panose="02010600030101010101" pitchFamily="2" charset="-122"/>
              </a:rPr>
              <a:t>2</a:t>
            </a:r>
            <a:r>
              <a:rPr lang="zh-CN" altLang="en-US" b="1" dirty="0" smtClean="0">
                <a:latin typeface="宋体" panose="02010600030101010101" pitchFamily="2" charset="-122"/>
              </a:rPr>
              <a:t>　内错角相等，两直线平行．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b="1" dirty="0" smtClean="0">
                <a:latin typeface="宋体" panose="02010600030101010101" pitchFamily="2" charset="-122"/>
              </a:rPr>
              <a:t>判定</a:t>
            </a:r>
            <a:r>
              <a:rPr lang="en-US" altLang="zh-CN" b="1" dirty="0" smtClean="0">
                <a:latin typeface="宋体" panose="02010600030101010101" pitchFamily="2" charset="-122"/>
              </a:rPr>
              <a:t>3</a:t>
            </a:r>
            <a:r>
              <a:rPr lang="zh-CN" altLang="en-US" b="1" dirty="0" smtClean="0">
                <a:latin typeface="宋体" panose="02010600030101010101" pitchFamily="2" charset="-122"/>
              </a:rPr>
              <a:t>　同旁内角互补，两直线平行．</a:t>
            </a:r>
          </a:p>
        </p:txBody>
      </p:sp>
      <p:sp>
        <p:nvSpPr>
          <p:cNvPr id="17410" name="Text Box 15"/>
          <p:cNvSpPr txBox="1">
            <a:spLocks noChangeArrowheads="1"/>
          </p:cNvSpPr>
          <p:nvPr/>
        </p:nvSpPr>
        <p:spPr bwMode="auto">
          <a:xfrm>
            <a:off x="285750" y="357188"/>
            <a:ext cx="770413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FF3300"/>
                </a:solidFill>
                <a:latin typeface="宋体" panose="02010600030101010101" pitchFamily="2" charset="-122"/>
              </a:rPr>
              <a:t>　　　　　课堂小结</a:t>
            </a:r>
            <a:r>
              <a:rPr lang="zh-CN" altLang="en-US" sz="4000" b="1" dirty="0" smtClean="0">
                <a:solidFill>
                  <a:srgbClr val="FF3300"/>
                </a:solidFill>
                <a:latin typeface="宋体" panose="02010600030101010101" pitchFamily="2" charset="-122"/>
              </a:rPr>
              <a:t>：</a:t>
            </a:r>
            <a:endParaRPr lang="en-US" altLang="zh-CN" sz="4000" b="1" dirty="0">
              <a:solidFill>
                <a:srgbClr val="FF330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title"/>
          </p:nvPr>
        </p:nvSpPr>
        <p:spPr>
          <a:xfrm>
            <a:off x="3132138" y="620713"/>
            <a:ext cx="2520950" cy="792162"/>
          </a:xfrm>
          <a:solidFill>
            <a:srgbClr val="CCFFFF">
              <a:alpha val="43921"/>
            </a:srgbClr>
          </a:solidFill>
          <a:ln>
            <a:solidFill>
              <a:schemeClr val="bg1"/>
            </a:solidFill>
            <a:miter lim="800000"/>
          </a:ln>
        </p:spPr>
        <p:txBody>
          <a:bodyPr anchor="t"/>
          <a:lstStyle/>
          <a:p>
            <a:r>
              <a:rPr lang="zh-CN" altLang="en-US" b="1" smtClean="0">
                <a:solidFill>
                  <a:srgbClr val="FF0066"/>
                </a:solidFill>
                <a:ea typeface="华文行楷" panose="02010800040101010101" pitchFamily="2" charset="-122"/>
              </a:rPr>
              <a:t>作   业</a:t>
            </a:r>
          </a:p>
        </p:txBody>
      </p:sp>
      <p:sp>
        <p:nvSpPr>
          <p:cNvPr id="1843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9664" y="2132892"/>
            <a:ext cx="8229600" cy="24987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  <p:txBody>
          <a:bodyPr/>
          <a:lstStyle/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zh-CN" altLang="en-US" sz="4000" b="1" dirty="0" smtClean="0"/>
              <a:t>课本</a:t>
            </a:r>
            <a:endParaRPr lang="en-US" altLang="zh-CN" sz="4000" b="1" dirty="0" smtClean="0"/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4000" b="1" dirty="0" smtClean="0"/>
              <a:t>      P.42 </a:t>
            </a:r>
            <a:r>
              <a:rPr lang="zh-CN" altLang="en-US" sz="4000" b="1" dirty="0" smtClean="0"/>
              <a:t>第</a:t>
            </a:r>
            <a:r>
              <a:rPr lang="en-US" altLang="zh-CN" sz="4000" b="1" dirty="0" smtClean="0"/>
              <a:t>3,4</a:t>
            </a:r>
            <a:r>
              <a:rPr lang="zh-CN" altLang="en-US" sz="4000" b="1" dirty="0" smtClean="0"/>
              <a:t>题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4"/>
          <p:cNvSpPr txBox="1">
            <a:spLocks noGrp="1" noChangeArrowheads="1"/>
          </p:cNvSpPr>
          <p:nvPr>
            <p:ph idx="1"/>
          </p:nvPr>
        </p:nvSpPr>
        <p:spPr>
          <a:xfrm>
            <a:off x="428625" y="500063"/>
            <a:ext cx="8501063" cy="4530725"/>
          </a:xfrm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4000" b="1" dirty="0" smtClean="0">
                <a:solidFill>
                  <a:srgbClr val="FF0000"/>
                </a:solidFill>
                <a:latin typeface="宋体" panose="02010600030101010101" pitchFamily="2" charset="-122"/>
              </a:rPr>
              <a:t>学习</a:t>
            </a:r>
            <a:r>
              <a:rPr lang="zh-CN" altLang="zh-CN" sz="4000" b="1" dirty="0" smtClean="0">
                <a:solidFill>
                  <a:srgbClr val="FF0000"/>
                </a:solidFill>
                <a:latin typeface="宋体" panose="02010600030101010101" pitchFamily="2" charset="-122"/>
              </a:rPr>
              <a:t>目标：</a:t>
            </a:r>
            <a:endParaRPr lang="en-US" altLang="zh-CN" sz="4000" b="1" dirty="0" smtClean="0">
              <a:solidFill>
                <a:srgbClr val="FF0000"/>
              </a:solidFill>
              <a:latin typeface="宋体" panose="02010600030101010101" pitchFamily="2" charset="-122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zh-CN" b="1" dirty="0" smtClean="0"/>
              <a:t> </a:t>
            </a:r>
            <a:endParaRPr lang="zh-CN" altLang="zh-CN" b="1" dirty="0" smtClean="0"/>
          </a:p>
          <a:p>
            <a:pPr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宋体" panose="02010600030101010101" pitchFamily="2" charset="-122"/>
              </a:rPr>
              <a:t>1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．能准确说出平行线的三个判定方法．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宋体" panose="02010600030101010101" pitchFamily="2" charset="-122"/>
              </a:rPr>
              <a:t>2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．会在具体的问题中，恰当运用平行线的三个判定  </a:t>
            </a:r>
            <a:endParaRPr lang="en-US" altLang="zh-CN" sz="2800" b="1" dirty="0" smtClean="0"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宋体" panose="02010600030101010101" pitchFamily="2" charset="-122"/>
              </a:rPr>
              <a:t>   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方法进行说理，解决简单的几何问题．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宋体" panose="02010600030101010101" pitchFamily="2" charset="-122"/>
              </a:rPr>
              <a:t>3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．通过对平行线判定方法的探究，培养合情推理与</a:t>
            </a:r>
            <a:endParaRPr lang="en-US" altLang="zh-CN" sz="2800" b="1" dirty="0" smtClean="0"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宋体" panose="02010600030101010101" pitchFamily="2" charset="-122"/>
              </a:rPr>
              <a:t>   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初步的逻辑推理能力．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419100" y="2000250"/>
            <a:ext cx="1200150" cy="374332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vert="eaVert">
            <a:spAutoFit/>
          </a:bodyPr>
          <a:lstStyle/>
          <a:p>
            <a:pPr fontAlgn="auto">
              <a:spcBef>
                <a:spcPct val="50000"/>
              </a:spcBef>
            </a:pPr>
            <a:r>
              <a:rPr lang="zh-CN" altLang="en-US" sz="6600" b="1" u="sng" noProof="1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知识回顾</a:t>
            </a:r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684213" y="908050"/>
            <a:ext cx="7704137" cy="94615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</a:pPr>
            <a:r>
              <a:rPr lang="zh-CN" altLang="en-US" sz="2800" b="1" noProof="1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如图，点</a:t>
            </a:r>
            <a:r>
              <a:rPr lang="en-US" altLang="zh-CN" sz="2800" b="1" i="1" noProof="1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B</a:t>
            </a:r>
            <a:r>
              <a:rPr lang="zh-CN" altLang="en-US" sz="2800" b="1" noProof="1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，</a:t>
            </a:r>
            <a:r>
              <a:rPr lang="en-US" altLang="zh-CN" sz="2800" b="1" i="1" noProof="1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A</a:t>
            </a:r>
            <a:r>
              <a:rPr lang="zh-CN" altLang="en-US" sz="2800" b="1" noProof="1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，</a:t>
            </a:r>
            <a:r>
              <a:rPr lang="en-US" altLang="zh-CN" sz="2800" b="1" i="1" noProof="1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E</a:t>
            </a:r>
            <a:r>
              <a:rPr lang="zh-CN" altLang="en-US" sz="2800" b="1" noProof="1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在一条直线上，若</a:t>
            </a:r>
            <a:r>
              <a:rPr lang="en-US" altLang="zh-CN" sz="2800" b="1" i="1" noProof="1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AD</a:t>
            </a:r>
            <a:r>
              <a:rPr lang="en-US" altLang="zh-CN" sz="2800" b="1" noProof="1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∥</a:t>
            </a:r>
            <a:r>
              <a:rPr lang="en-US" altLang="zh-CN" sz="2800" b="1" i="1" noProof="1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BC</a:t>
            </a:r>
            <a:r>
              <a:rPr lang="zh-CN" altLang="en-US" sz="2800" b="1" noProof="1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，那么：</a:t>
            </a:r>
          </a:p>
        </p:txBody>
      </p:sp>
      <p:grpSp>
        <p:nvGrpSpPr>
          <p:cNvPr id="5123" name="Group 17"/>
          <p:cNvGrpSpPr/>
          <p:nvPr/>
        </p:nvGrpSpPr>
        <p:grpSpPr bwMode="auto">
          <a:xfrm>
            <a:off x="1571625" y="1463675"/>
            <a:ext cx="7140575" cy="2757488"/>
            <a:chOff x="831" y="2296"/>
            <a:chExt cx="4498" cy="1737"/>
          </a:xfrm>
        </p:grpSpPr>
        <p:grpSp>
          <p:nvGrpSpPr>
            <p:cNvPr id="5124" name="Group 16"/>
            <p:cNvGrpSpPr/>
            <p:nvPr/>
          </p:nvGrpSpPr>
          <p:grpSpPr bwMode="auto">
            <a:xfrm>
              <a:off x="831" y="2296"/>
              <a:ext cx="4498" cy="1737"/>
              <a:chOff x="831" y="1110"/>
              <a:chExt cx="4498" cy="1737"/>
            </a:xfrm>
          </p:grpSpPr>
          <p:sp>
            <p:nvSpPr>
              <p:cNvPr id="5125" name="Text Box 12"/>
              <p:cNvSpPr txBox="1">
                <a:spLocks noChangeArrowheads="1"/>
              </p:cNvSpPr>
              <p:nvPr/>
            </p:nvSpPr>
            <p:spPr bwMode="auto">
              <a:xfrm>
                <a:off x="861" y="1110"/>
                <a:ext cx="4468" cy="5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en-US" sz="2800">
                    <a:latin typeface="Times New Roman" panose="02020603050405020304" pitchFamily="18" charset="0"/>
                  </a:rPr>
                  <a:t>（</a:t>
                </a:r>
                <a:r>
                  <a:rPr lang="en-US" altLang="zh-CN" sz="2800">
                    <a:latin typeface="Times New Roman" panose="02020603050405020304" pitchFamily="18" charset="0"/>
                  </a:rPr>
                  <a:t>1</a:t>
                </a:r>
                <a:r>
                  <a:rPr lang="zh-CN" altLang="en-US" sz="2800">
                    <a:latin typeface="Times New Roman" panose="02020603050405020304" pitchFamily="18" charset="0"/>
                  </a:rPr>
                  <a:t>）∠</a:t>
                </a:r>
                <a:r>
                  <a:rPr lang="en-US" altLang="zh-CN" sz="2800">
                    <a:latin typeface="Times New Roman" panose="02020603050405020304" pitchFamily="18" charset="0"/>
                  </a:rPr>
                  <a:t>1=∠</a:t>
                </a:r>
                <a:r>
                  <a:rPr lang="en-US" altLang="zh-CN" sz="2800" u="sng">
                    <a:latin typeface="Times New Roman" panose="02020603050405020304" pitchFamily="18" charset="0"/>
                  </a:rPr>
                  <a:t>     </a:t>
                </a:r>
                <a:r>
                  <a:rPr lang="zh-CN" altLang="en-US" sz="2800">
                    <a:latin typeface="Times New Roman" panose="02020603050405020304" pitchFamily="18" charset="0"/>
                  </a:rPr>
                  <a:t>，根据　　　是</a:t>
                </a:r>
                <a:r>
                  <a:rPr lang="zh-CN" altLang="en-US" sz="2800" u="sng">
                    <a:latin typeface="Times New Roman" panose="02020603050405020304" pitchFamily="18" charset="0"/>
                  </a:rPr>
                  <a:t>                                                            </a:t>
                </a:r>
                <a:r>
                  <a:rPr lang="en-US" altLang="zh-CN" sz="2800">
                    <a:latin typeface="Times New Roman" panose="02020603050405020304" pitchFamily="18" charset="0"/>
                  </a:rPr>
                  <a:t>.</a:t>
                </a:r>
              </a:p>
            </p:txBody>
          </p:sp>
          <p:sp>
            <p:nvSpPr>
              <p:cNvPr id="5126" name="Text Box 13"/>
              <p:cNvSpPr txBox="1">
                <a:spLocks noChangeArrowheads="1"/>
              </p:cNvSpPr>
              <p:nvPr/>
            </p:nvSpPr>
            <p:spPr bwMode="auto">
              <a:xfrm>
                <a:off x="831" y="1673"/>
                <a:ext cx="4468" cy="5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en-US" sz="2800">
                    <a:latin typeface="Times New Roman" panose="02020603050405020304" pitchFamily="18" charset="0"/>
                  </a:rPr>
                  <a:t>（</a:t>
                </a:r>
                <a:r>
                  <a:rPr lang="en-US" altLang="zh-CN" sz="2800">
                    <a:latin typeface="Times New Roman" panose="02020603050405020304" pitchFamily="18" charset="0"/>
                  </a:rPr>
                  <a:t>2</a:t>
                </a:r>
                <a:r>
                  <a:rPr lang="zh-CN" altLang="en-US" sz="2800">
                    <a:latin typeface="Times New Roman" panose="02020603050405020304" pitchFamily="18" charset="0"/>
                  </a:rPr>
                  <a:t>）∠</a:t>
                </a:r>
                <a:r>
                  <a:rPr lang="en-US" altLang="zh-CN" sz="2800">
                    <a:latin typeface="Times New Roman" panose="02020603050405020304" pitchFamily="18" charset="0"/>
                  </a:rPr>
                  <a:t>2=∠</a:t>
                </a:r>
                <a:r>
                  <a:rPr lang="en-US" altLang="zh-CN" sz="2800" u="sng">
                    <a:latin typeface="Times New Roman" panose="02020603050405020304" pitchFamily="18" charset="0"/>
                  </a:rPr>
                  <a:t>     </a:t>
                </a:r>
                <a:r>
                  <a:rPr lang="zh-CN" altLang="en-US" sz="2800">
                    <a:latin typeface="Times New Roman" panose="02020603050405020304" pitchFamily="18" charset="0"/>
                  </a:rPr>
                  <a:t>，根据是</a:t>
                </a:r>
                <a:r>
                  <a:rPr lang="zh-CN" altLang="en-US" sz="2800" u="sng">
                    <a:latin typeface="Times New Roman" panose="02020603050405020304" pitchFamily="18" charset="0"/>
                  </a:rPr>
                  <a:t>                                                            </a:t>
                </a:r>
                <a:r>
                  <a:rPr lang="en-US" altLang="zh-CN" sz="2800">
                    <a:latin typeface="Times New Roman" panose="02020603050405020304" pitchFamily="18" charset="0"/>
                  </a:rPr>
                  <a:t>.</a:t>
                </a:r>
              </a:p>
            </p:txBody>
          </p:sp>
          <p:sp>
            <p:nvSpPr>
              <p:cNvPr id="5127" name="Text Box 14"/>
              <p:cNvSpPr txBox="1">
                <a:spLocks noChangeArrowheads="1"/>
              </p:cNvSpPr>
              <p:nvPr/>
            </p:nvSpPr>
            <p:spPr bwMode="auto">
              <a:xfrm>
                <a:off x="861" y="2251"/>
                <a:ext cx="4468" cy="5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en-US" sz="2800">
                    <a:latin typeface="Times New Roman" panose="02020603050405020304" pitchFamily="18" charset="0"/>
                  </a:rPr>
                  <a:t>（</a:t>
                </a:r>
                <a:r>
                  <a:rPr lang="en-US" altLang="zh-CN" sz="2800">
                    <a:latin typeface="Times New Roman" panose="02020603050405020304" pitchFamily="18" charset="0"/>
                  </a:rPr>
                  <a:t>3</a:t>
                </a:r>
                <a:r>
                  <a:rPr lang="zh-CN" altLang="en-US" sz="2800">
                    <a:latin typeface="Times New Roman" panose="02020603050405020304" pitchFamily="18" charset="0"/>
                  </a:rPr>
                  <a:t>）∠</a:t>
                </a:r>
                <a:r>
                  <a:rPr lang="en-US" altLang="zh-CN" sz="2800" i="1">
                    <a:latin typeface="Times New Roman" panose="02020603050405020304" pitchFamily="18" charset="0"/>
                  </a:rPr>
                  <a:t>DAB</a:t>
                </a:r>
                <a:r>
                  <a:rPr lang="en-US" altLang="zh-CN" sz="2800">
                    <a:latin typeface="Times New Roman" panose="02020603050405020304" pitchFamily="18" charset="0"/>
                  </a:rPr>
                  <a:t>+∠</a:t>
                </a:r>
                <a:r>
                  <a:rPr lang="en-US" altLang="zh-CN" sz="2800" u="sng">
                    <a:latin typeface="Times New Roman" panose="02020603050405020304" pitchFamily="18" charset="0"/>
                  </a:rPr>
                  <a:t>     </a:t>
                </a:r>
                <a:r>
                  <a:rPr lang="en-US" altLang="zh-CN" sz="2800">
                    <a:latin typeface="Times New Roman" panose="02020603050405020304" pitchFamily="18" charset="0"/>
                  </a:rPr>
                  <a:t>=        </a:t>
                </a:r>
                <a:r>
                  <a:rPr lang="zh-CN" altLang="en-US" sz="2800">
                    <a:latin typeface="Times New Roman" panose="02020603050405020304" pitchFamily="18" charset="0"/>
                  </a:rPr>
                  <a:t>，根据是</a:t>
                </a:r>
                <a:r>
                  <a:rPr lang="zh-CN" altLang="en-US" sz="2800" u="sng">
                    <a:latin typeface="Times New Roman" panose="02020603050405020304" pitchFamily="18" charset="0"/>
                  </a:rPr>
                  <a:t>                                                            </a:t>
                </a:r>
                <a:r>
                  <a:rPr lang="en-US" altLang="zh-CN" sz="2800">
                    <a:latin typeface="Times New Roman" panose="02020603050405020304" pitchFamily="18" charset="0"/>
                  </a:rPr>
                  <a:t>.</a:t>
                </a:r>
              </a:p>
            </p:txBody>
          </p:sp>
        </p:grpSp>
        <p:graphicFrame>
          <p:nvGraphicFramePr>
            <p:cNvPr id="5128" name="Object 15"/>
            <p:cNvGraphicFramePr>
              <a:graphicFrameLocks noChangeAspect="1"/>
            </p:cNvGraphicFramePr>
            <p:nvPr/>
          </p:nvGraphicFramePr>
          <p:xfrm>
            <a:off x="3011" y="3412"/>
            <a:ext cx="504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7" r:id="rId3" imgW="7315200" imgH="4876800" progId="Equation.3">
                    <p:embed/>
                  </p:oleObj>
                </mc:Choice>
                <mc:Fallback>
                  <p:oleObj r:id="rId3" imgW="7315200" imgH="4876800" progId="Equation.3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11" y="3412"/>
                          <a:ext cx="504" cy="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129" name="Group 34"/>
          <p:cNvGrpSpPr/>
          <p:nvPr/>
        </p:nvGrpSpPr>
        <p:grpSpPr bwMode="auto">
          <a:xfrm>
            <a:off x="2916238" y="4124325"/>
            <a:ext cx="3400425" cy="2328863"/>
            <a:chOff x="1872" y="2598"/>
            <a:chExt cx="2142" cy="1467"/>
          </a:xfrm>
        </p:grpSpPr>
        <p:grpSp>
          <p:nvGrpSpPr>
            <p:cNvPr id="5130" name="Group 26"/>
            <p:cNvGrpSpPr/>
            <p:nvPr/>
          </p:nvGrpSpPr>
          <p:grpSpPr bwMode="auto">
            <a:xfrm>
              <a:off x="2109" y="2750"/>
              <a:ext cx="1588" cy="1224"/>
              <a:chOff x="3107" y="890"/>
              <a:chExt cx="1587" cy="1270"/>
            </a:xfrm>
          </p:grpSpPr>
          <p:grpSp>
            <p:nvGrpSpPr>
              <p:cNvPr id="5131" name="Group 23"/>
              <p:cNvGrpSpPr/>
              <p:nvPr/>
            </p:nvGrpSpPr>
            <p:grpSpPr bwMode="auto">
              <a:xfrm>
                <a:off x="3107" y="890"/>
                <a:ext cx="1587" cy="1270"/>
                <a:chOff x="3107" y="890"/>
                <a:chExt cx="1587" cy="1270"/>
              </a:xfrm>
            </p:grpSpPr>
            <p:sp>
              <p:nvSpPr>
                <p:cNvPr id="5132" name="Line 19"/>
                <p:cNvSpPr>
                  <a:spLocks noChangeShapeType="1"/>
                </p:cNvSpPr>
                <p:nvPr/>
              </p:nvSpPr>
              <p:spPr bwMode="auto">
                <a:xfrm flipH="1">
                  <a:off x="3107" y="890"/>
                  <a:ext cx="771" cy="127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133" name="Line 20"/>
                <p:cNvSpPr>
                  <a:spLocks noChangeShapeType="1"/>
                </p:cNvSpPr>
                <p:nvPr/>
              </p:nvSpPr>
              <p:spPr bwMode="auto">
                <a:xfrm>
                  <a:off x="3560" y="1434"/>
                  <a:ext cx="113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134" name="Line 21"/>
                <p:cNvSpPr>
                  <a:spLocks noChangeShapeType="1"/>
                </p:cNvSpPr>
                <p:nvPr/>
              </p:nvSpPr>
              <p:spPr bwMode="auto">
                <a:xfrm>
                  <a:off x="3107" y="2160"/>
                  <a:ext cx="1451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135" name="Line 22"/>
                <p:cNvSpPr>
                  <a:spLocks noChangeShapeType="1"/>
                </p:cNvSpPr>
                <p:nvPr/>
              </p:nvSpPr>
              <p:spPr bwMode="auto">
                <a:xfrm>
                  <a:off x="3560" y="1434"/>
                  <a:ext cx="998" cy="72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5136" name="Arc 24"/>
              <p:cNvSpPr>
                <a:spLocks noChangeArrowheads="1"/>
              </p:cNvSpPr>
              <p:nvPr/>
            </p:nvSpPr>
            <p:spPr bwMode="auto">
              <a:xfrm>
                <a:off x="3606" y="1303"/>
                <a:ext cx="90" cy="131"/>
              </a:xfrm>
              <a:custGeom>
                <a:avLst/>
                <a:gdLst>
                  <a:gd name="T0" fmla="*/ 5565 w 21600"/>
                  <a:gd name="T1" fmla="*/ 0 h 20871"/>
                  <a:gd name="T2" fmla="*/ 21600 w 21600"/>
                  <a:gd name="T3" fmla="*/ 20871 h 20871"/>
                  <a:gd name="T4" fmla="*/ 5565 w 21600"/>
                  <a:gd name="T5" fmla="*/ 0 h 20871"/>
                  <a:gd name="T6" fmla="*/ 21600 w 21600"/>
                  <a:gd name="T7" fmla="*/ 20871 h 20871"/>
                  <a:gd name="T8" fmla="*/ 0 w 21600"/>
                  <a:gd name="T9" fmla="*/ 20871 h 208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600" h="20871" fill="none">
                    <a:moveTo>
                      <a:pt x="5565" y="0"/>
                    </a:moveTo>
                    <a:cubicBezTo>
                      <a:pt x="15021" y="2522"/>
                      <a:pt x="21600" y="11085"/>
                      <a:pt x="21600" y="20871"/>
                    </a:cubicBezTo>
                  </a:path>
                  <a:path w="21600" h="20871" stroke="0">
                    <a:moveTo>
                      <a:pt x="5565" y="0"/>
                    </a:moveTo>
                    <a:cubicBezTo>
                      <a:pt x="15021" y="2522"/>
                      <a:pt x="21600" y="11085"/>
                      <a:pt x="21600" y="20871"/>
                    </a:cubicBezTo>
                    <a:lnTo>
                      <a:pt x="0" y="20871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137" name="Arc 25"/>
              <p:cNvSpPr>
                <a:spLocks noChangeArrowheads="1"/>
              </p:cNvSpPr>
              <p:nvPr/>
            </p:nvSpPr>
            <p:spPr bwMode="auto">
              <a:xfrm rot="10800000" flipH="1">
                <a:off x="3696" y="1434"/>
                <a:ext cx="46" cy="91"/>
              </a:xfrm>
              <a:custGeom>
                <a:avLst/>
                <a:gdLst>
                  <a:gd name="T0" fmla="*/ -1 w 21600"/>
                  <a:gd name="T1" fmla="*/ 0 h 21600"/>
                  <a:gd name="T2" fmla="*/ 21600 w 21600"/>
                  <a:gd name="T3" fmla="*/ 21600 h 21600"/>
                  <a:gd name="T4" fmla="*/ -1 w 21600"/>
                  <a:gd name="T5" fmla="*/ 0 h 21600"/>
                  <a:gd name="T6" fmla="*/ 21600 w 21600"/>
                  <a:gd name="T7" fmla="*/ 21600 h 21600"/>
                  <a:gd name="T8" fmla="*/ 0 w 21600"/>
                  <a:gd name="T9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600" h="21600" fill="none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5138" name="Text Box 27"/>
            <p:cNvSpPr txBox="1">
              <a:spLocks noChangeArrowheads="1"/>
            </p:cNvSpPr>
            <p:nvPr/>
          </p:nvSpPr>
          <p:spPr bwMode="auto">
            <a:xfrm>
              <a:off x="2607" y="2598"/>
              <a:ext cx="31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i="1">
                  <a:latin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5139" name="Text Box 28"/>
            <p:cNvSpPr txBox="1">
              <a:spLocks noChangeArrowheads="1"/>
            </p:cNvSpPr>
            <p:nvPr/>
          </p:nvSpPr>
          <p:spPr bwMode="auto">
            <a:xfrm>
              <a:off x="3560" y="3777"/>
              <a:ext cx="31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i="1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5140" name="Text Box 29"/>
            <p:cNvSpPr txBox="1">
              <a:spLocks noChangeArrowheads="1"/>
            </p:cNvSpPr>
            <p:nvPr/>
          </p:nvSpPr>
          <p:spPr bwMode="auto">
            <a:xfrm>
              <a:off x="3696" y="3067"/>
              <a:ext cx="31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i="1"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5141" name="Text Box 30"/>
            <p:cNvSpPr txBox="1">
              <a:spLocks noChangeArrowheads="1"/>
            </p:cNvSpPr>
            <p:nvPr/>
          </p:nvSpPr>
          <p:spPr bwMode="auto">
            <a:xfrm>
              <a:off x="1872" y="3777"/>
              <a:ext cx="31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i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5142" name="Text Box 31"/>
            <p:cNvSpPr txBox="1">
              <a:spLocks noChangeArrowheads="1"/>
            </p:cNvSpPr>
            <p:nvPr/>
          </p:nvSpPr>
          <p:spPr bwMode="auto">
            <a:xfrm>
              <a:off x="2290" y="3051"/>
              <a:ext cx="31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i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5143" name="Text Box 32"/>
            <p:cNvSpPr txBox="1">
              <a:spLocks noChangeArrowheads="1"/>
            </p:cNvSpPr>
            <p:nvPr/>
          </p:nvSpPr>
          <p:spPr bwMode="auto">
            <a:xfrm>
              <a:off x="2653" y="3006"/>
              <a:ext cx="31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5144" name="Text Box 33"/>
            <p:cNvSpPr txBox="1">
              <a:spLocks noChangeArrowheads="1"/>
            </p:cNvSpPr>
            <p:nvPr/>
          </p:nvSpPr>
          <p:spPr bwMode="auto">
            <a:xfrm>
              <a:off x="2789" y="3233"/>
              <a:ext cx="31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</a:rPr>
                <a:t>2</a:t>
              </a:r>
            </a:p>
          </p:txBody>
        </p:sp>
      </p:grpSp>
      <p:grpSp>
        <p:nvGrpSpPr>
          <p:cNvPr id="7" name="Group 43"/>
          <p:cNvGrpSpPr/>
          <p:nvPr/>
        </p:nvGrpSpPr>
        <p:grpSpPr bwMode="auto">
          <a:xfrm>
            <a:off x="2268538" y="1412875"/>
            <a:ext cx="5257800" cy="2736850"/>
            <a:chOff x="1429" y="890"/>
            <a:chExt cx="3312" cy="1724"/>
          </a:xfrm>
        </p:grpSpPr>
        <p:sp>
          <p:nvSpPr>
            <p:cNvPr id="5146" name="Text Box 35"/>
            <p:cNvSpPr txBox="1">
              <a:spLocks noChangeArrowheads="1"/>
            </p:cNvSpPr>
            <p:nvPr/>
          </p:nvSpPr>
          <p:spPr bwMode="auto">
            <a:xfrm>
              <a:off x="1429" y="1162"/>
              <a:ext cx="290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两直线平行，同位角相等．</a:t>
              </a:r>
            </a:p>
          </p:txBody>
        </p:sp>
        <p:sp>
          <p:nvSpPr>
            <p:cNvPr id="5147" name="Text Box 36"/>
            <p:cNvSpPr txBox="1">
              <a:spLocks noChangeArrowheads="1"/>
            </p:cNvSpPr>
            <p:nvPr/>
          </p:nvSpPr>
          <p:spPr bwMode="auto">
            <a:xfrm>
              <a:off x="1429" y="1697"/>
              <a:ext cx="290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>
                  <a:solidFill>
                    <a:srgbClr val="0000FF"/>
                  </a:solidFill>
                  <a:latin typeface="Times New Roman" panose="02020603050405020304" pitchFamily="18" charset="0"/>
                </a:rPr>
                <a:t>两直线平行，内错角相等．</a:t>
              </a:r>
            </a:p>
          </p:txBody>
        </p:sp>
        <p:sp>
          <p:nvSpPr>
            <p:cNvPr id="5148" name="Text Box 37"/>
            <p:cNvSpPr txBox="1">
              <a:spLocks noChangeArrowheads="1"/>
            </p:cNvSpPr>
            <p:nvPr/>
          </p:nvSpPr>
          <p:spPr bwMode="auto">
            <a:xfrm>
              <a:off x="1429" y="2287"/>
              <a:ext cx="331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>
                  <a:solidFill>
                    <a:srgbClr val="0000FF"/>
                  </a:solidFill>
                  <a:latin typeface="Times New Roman" panose="02020603050405020304" pitchFamily="18" charset="0"/>
                </a:rPr>
                <a:t>两直线平行，同旁内角互补．</a:t>
              </a:r>
            </a:p>
          </p:txBody>
        </p:sp>
        <p:sp>
          <p:nvSpPr>
            <p:cNvPr id="5149" name="Text Box 39"/>
            <p:cNvSpPr txBox="1">
              <a:spLocks noChangeArrowheads="1"/>
            </p:cNvSpPr>
            <p:nvPr/>
          </p:nvSpPr>
          <p:spPr bwMode="auto">
            <a:xfrm>
              <a:off x="2381" y="890"/>
              <a:ext cx="36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5150" name="Text Box 40"/>
            <p:cNvSpPr txBox="1">
              <a:spLocks noChangeArrowheads="1"/>
            </p:cNvSpPr>
            <p:nvPr/>
          </p:nvSpPr>
          <p:spPr bwMode="auto">
            <a:xfrm>
              <a:off x="2381" y="1480"/>
              <a:ext cx="36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5151" name="Text Box 41"/>
            <p:cNvSpPr txBox="1">
              <a:spLocks noChangeArrowheads="1"/>
            </p:cNvSpPr>
            <p:nvPr/>
          </p:nvSpPr>
          <p:spPr bwMode="auto">
            <a:xfrm>
              <a:off x="2744" y="2060"/>
              <a:ext cx="36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3060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938712">
            <a:off x="2700338" y="2492375"/>
            <a:ext cx="2714625" cy="475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Line 3"/>
          <p:cNvSpPr>
            <a:spLocks noChangeShapeType="1"/>
          </p:cNvSpPr>
          <p:nvPr/>
        </p:nvSpPr>
        <p:spPr bwMode="auto">
          <a:xfrm flipV="1">
            <a:off x="2555875" y="4648200"/>
            <a:ext cx="5934075" cy="47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19460" name="Picture 4" descr="等腰三角板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60000">
            <a:off x="3743325" y="4581525"/>
            <a:ext cx="5400675" cy="272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5" descr="直线平行的条件p540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377825" y="685800"/>
            <a:ext cx="2589213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2124075" y="3141663"/>
            <a:ext cx="5473700" cy="0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250825" y="3213100"/>
            <a:ext cx="17129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 b="1">
                <a:solidFill>
                  <a:srgbClr val="3333CC"/>
                </a:solidFill>
                <a:latin typeface="宋体" panose="02010600030101010101" pitchFamily="2" charset="-122"/>
              </a:rPr>
              <a:t>一、放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250825" y="4076700"/>
            <a:ext cx="17129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 b="1">
                <a:solidFill>
                  <a:srgbClr val="3333CC"/>
                </a:solidFill>
                <a:latin typeface="宋体" panose="02010600030101010101" pitchFamily="2" charset="-122"/>
              </a:rPr>
              <a:t>二、靠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250825" y="5013325"/>
            <a:ext cx="17287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 b="1">
                <a:solidFill>
                  <a:srgbClr val="3333CC"/>
                </a:solidFill>
                <a:latin typeface="宋体" panose="02010600030101010101" pitchFamily="2" charset="-122"/>
              </a:rPr>
              <a:t>三、移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250825" y="5876925"/>
            <a:ext cx="17129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 b="1">
                <a:solidFill>
                  <a:srgbClr val="3333CC"/>
                </a:solidFill>
                <a:latin typeface="宋体" panose="02010600030101010101" pitchFamily="2" charset="-122"/>
              </a:rPr>
              <a:t>四、画</a:t>
            </a: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0" y="0"/>
            <a:ext cx="4067175" cy="57943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0066"/>
                </a:solidFill>
                <a:latin typeface="宋体" panose="02010600030101010101" pitchFamily="2" charset="-122"/>
              </a:rPr>
              <a:t>回忆画平行线的过程</a:t>
            </a:r>
          </a:p>
        </p:txBody>
      </p:sp>
      <p:sp>
        <p:nvSpPr>
          <p:cNvPr id="6155" name="Text Box 13"/>
          <p:cNvSpPr txBox="1">
            <a:spLocks noChangeArrowheads="1"/>
          </p:cNvSpPr>
          <p:nvPr/>
        </p:nvSpPr>
        <p:spPr bwMode="auto">
          <a:xfrm>
            <a:off x="1736725" y="1287463"/>
            <a:ext cx="1841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zh-CN" altLang="zh-CN" sz="3200" b="1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-0.00971 L -0.16545 -0.22016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85549E-6 L 0.6125 0.01063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0" y="0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2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nimBg="1"/>
      <p:bldP spid="19462" grpId="0" animBg="1"/>
      <p:bldP spid="19463" grpId="0"/>
      <p:bldP spid="19464" grpId="0"/>
      <p:bldP spid="19465" grpId="0"/>
      <p:bldP spid="19466" grpId="0"/>
      <p:bldP spid="1946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3581400" y="762000"/>
            <a:ext cx="1782763" cy="3243263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7170" name="Line 5"/>
          <p:cNvSpPr>
            <a:spLocks noChangeShapeType="1"/>
          </p:cNvSpPr>
          <p:nvPr/>
        </p:nvSpPr>
        <p:spPr bwMode="auto">
          <a:xfrm>
            <a:off x="3014663" y="2667000"/>
            <a:ext cx="46053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7171" name="Text Box 6"/>
          <p:cNvSpPr txBox="1">
            <a:spLocks noChangeArrowheads="1"/>
          </p:cNvSpPr>
          <p:nvPr/>
        </p:nvSpPr>
        <p:spPr bwMode="auto">
          <a:xfrm>
            <a:off x="7772400" y="2438400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latin typeface="Times New Roman" panose="02020603050405020304" pitchFamily="18" charset="0"/>
              </a:rPr>
              <a:t>b</a:t>
            </a:r>
            <a:endParaRPr lang="en-US" altLang="zh-CN" sz="2800" baseline="-25000">
              <a:latin typeface="Times New Roman" panose="02020603050405020304" pitchFamily="18" charset="0"/>
            </a:endParaRPr>
          </a:p>
        </p:txBody>
      </p:sp>
      <p:sp>
        <p:nvSpPr>
          <p:cNvPr id="20487" name="Arc 7"/>
          <p:cNvSpPr>
            <a:spLocks noChangeArrowheads="1"/>
          </p:cNvSpPr>
          <p:nvPr/>
        </p:nvSpPr>
        <p:spPr bwMode="auto">
          <a:xfrm>
            <a:off x="4843463" y="2667000"/>
            <a:ext cx="228600" cy="454025"/>
          </a:xfrm>
          <a:custGeom>
            <a:avLst/>
            <a:gdLst>
              <a:gd name="T0" fmla="*/ 4529 w 26130"/>
              <a:gd name="T1" fmla="*/ 0 h 43200"/>
              <a:gd name="T2" fmla="*/ 26130 w 26130"/>
              <a:gd name="T3" fmla="*/ 21600 h 43200"/>
              <a:gd name="T4" fmla="*/ 4530 w 26130"/>
              <a:gd name="T5" fmla="*/ 43200 h 43200"/>
              <a:gd name="T6" fmla="*/ 0 w 26130"/>
              <a:gd name="T7" fmla="*/ 42719 h 43200"/>
              <a:gd name="T8" fmla="*/ 4529 w 26130"/>
              <a:gd name="T9" fmla="*/ 0 h 43200"/>
              <a:gd name="T10" fmla="*/ 26130 w 26130"/>
              <a:gd name="T11" fmla="*/ 21600 h 43200"/>
              <a:gd name="T12" fmla="*/ 4530 w 26130"/>
              <a:gd name="T13" fmla="*/ 43200 h 43200"/>
              <a:gd name="T14" fmla="*/ 0 w 26130"/>
              <a:gd name="T15" fmla="*/ 42719 h 43200"/>
              <a:gd name="T16" fmla="*/ 4530 w 26130"/>
              <a:gd name="T17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6130" h="43200" fill="none">
                <a:moveTo>
                  <a:pt x="4529" y="0"/>
                </a:moveTo>
                <a:cubicBezTo>
                  <a:pt x="16459" y="0"/>
                  <a:pt x="26130" y="9670"/>
                  <a:pt x="26130" y="21600"/>
                </a:cubicBezTo>
                <a:cubicBezTo>
                  <a:pt x="26130" y="33529"/>
                  <a:pt x="16459" y="43200"/>
                  <a:pt x="4530" y="43200"/>
                </a:cubicBezTo>
                <a:cubicBezTo>
                  <a:pt x="3007" y="43200"/>
                  <a:pt x="1488" y="43038"/>
                  <a:pt x="0" y="42719"/>
                </a:cubicBezTo>
              </a:path>
              <a:path w="26130" h="43200" stroke="0">
                <a:moveTo>
                  <a:pt x="4529" y="0"/>
                </a:moveTo>
                <a:cubicBezTo>
                  <a:pt x="16459" y="0"/>
                  <a:pt x="26130" y="9670"/>
                  <a:pt x="26130" y="21600"/>
                </a:cubicBezTo>
                <a:cubicBezTo>
                  <a:pt x="26130" y="33529"/>
                  <a:pt x="16459" y="43200"/>
                  <a:pt x="4530" y="43200"/>
                </a:cubicBezTo>
                <a:cubicBezTo>
                  <a:pt x="3007" y="43200"/>
                  <a:pt x="1488" y="43038"/>
                  <a:pt x="0" y="42719"/>
                </a:cubicBezTo>
                <a:lnTo>
                  <a:pt x="4530" y="21600"/>
                </a:lnTo>
                <a:close/>
              </a:path>
            </a:pathLst>
          </a:custGeom>
          <a:noFill/>
          <a:ln w="38100">
            <a:solidFill>
              <a:srgbClr val="FF66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488" name="Arc 8"/>
          <p:cNvSpPr>
            <a:spLocks noChangeArrowheads="1"/>
          </p:cNvSpPr>
          <p:nvPr/>
        </p:nvSpPr>
        <p:spPr bwMode="auto">
          <a:xfrm>
            <a:off x="4038600" y="1219200"/>
            <a:ext cx="228600" cy="454025"/>
          </a:xfrm>
          <a:custGeom>
            <a:avLst/>
            <a:gdLst>
              <a:gd name="T0" fmla="*/ 4529 w 26130"/>
              <a:gd name="T1" fmla="*/ 0 h 43200"/>
              <a:gd name="T2" fmla="*/ 26130 w 26130"/>
              <a:gd name="T3" fmla="*/ 21600 h 43200"/>
              <a:gd name="T4" fmla="*/ 4530 w 26130"/>
              <a:gd name="T5" fmla="*/ 43200 h 43200"/>
              <a:gd name="T6" fmla="*/ 0 w 26130"/>
              <a:gd name="T7" fmla="*/ 42719 h 43200"/>
              <a:gd name="T8" fmla="*/ 4529 w 26130"/>
              <a:gd name="T9" fmla="*/ 0 h 43200"/>
              <a:gd name="T10" fmla="*/ 26130 w 26130"/>
              <a:gd name="T11" fmla="*/ 21600 h 43200"/>
              <a:gd name="T12" fmla="*/ 4530 w 26130"/>
              <a:gd name="T13" fmla="*/ 43200 h 43200"/>
              <a:gd name="T14" fmla="*/ 0 w 26130"/>
              <a:gd name="T15" fmla="*/ 42719 h 43200"/>
              <a:gd name="T16" fmla="*/ 4530 w 26130"/>
              <a:gd name="T17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6130" h="43200" fill="none">
                <a:moveTo>
                  <a:pt x="4529" y="0"/>
                </a:moveTo>
                <a:cubicBezTo>
                  <a:pt x="16459" y="0"/>
                  <a:pt x="26130" y="9670"/>
                  <a:pt x="26130" y="21600"/>
                </a:cubicBezTo>
                <a:cubicBezTo>
                  <a:pt x="26130" y="33529"/>
                  <a:pt x="16459" y="43200"/>
                  <a:pt x="4530" y="43200"/>
                </a:cubicBezTo>
                <a:cubicBezTo>
                  <a:pt x="3007" y="43200"/>
                  <a:pt x="1488" y="43038"/>
                  <a:pt x="0" y="42719"/>
                </a:cubicBezTo>
              </a:path>
              <a:path w="26130" h="43200" stroke="0">
                <a:moveTo>
                  <a:pt x="4529" y="0"/>
                </a:moveTo>
                <a:cubicBezTo>
                  <a:pt x="16459" y="0"/>
                  <a:pt x="26130" y="9670"/>
                  <a:pt x="26130" y="21600"/>
                </a:cubicBezTo>
                <a:cubicBezTo>
                  <a:pt x="26130" y="33529"/>
                  <a:pt x="16459" y="43200"/>
                  <a:pt x="4530" y="43200"/>
                </a:cubicBezTo>
                <a:cubicBezTo>
                  <a:pt x="3007" y="43200"/>
                  <a:pt x="1488" y="43038"/>
                  <a:pt x="0" y="42719"/>
                </a:cubicBezTo>
                <a:lnTo>
                  <a:pt x="4530" y="21600"/>
                </a:lnTo>
                <a:close/>
              </a:path>
            </a:pathLst>
          </a:custGeom>
          <a:noFill/>
          <a:ln w="38100">
            <a:solidFill>
              <a:srgbClr val="FF66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5029200" y="27432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33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4267200" y="1247775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3300"/>
                </a:solidFill>
                <a:latin typeface="Times New Roman" panose="02020603050405020304" pitchFamily="18" charset="0"/>
              </a:rPr>
              <a:t>1</a:t>
            </a:r>
          </a:p>
        </p:txBody>
      </p:sp>
      <p:grpSp>
        <p:nvGrpSpPr>
          <p:cNvPr id="2" name="Group 11"/>
          <p:cNvGrpSpPr/>
          <p:nvPr/>
        </p:nvGrpSpPr>
        <p:grpSpPr bwMode="auto">
          <a:xfrm>
            <a:off x="4691063" y="2695575"/>
            <a:ext cx="2971800" cy="1143000"/>
            <a:chOff x="1920" y="2544"/>
            <a:chExt cx="1872" cy="720"/>
          </a:xfrm>
        </p:grpSpPr>
        <p:grpSp>
          <p:nvGrpSpPr>
            <p:cNvPr id="7177" name="Group 12"/>
            <p:cNvGrpSpPr/>
            <p:nvPr/>
          </p:nvGrpSpPr>
          <p:grpSpPr bwMode="auto">
            <a:xfrm>
              <a:off x="1920" y="2544"/>
              <a:ext cx="1872" cy="720"/>
              <a:chOff x="1920" y="2544"/>
              <a:chExt cx="1872" cy="720"/>
            </a:xfrm>
          </p:grpSpPr>
          <p:sp>
            <p:nvSpPr>
              <p:cNvPr id="7178" name="Line 13"/>
              <p:cNvSpPr>
                <a:spLocks noChangeShapeType="1"/>
              </p:cNvSpPr>
              <p:nvPr/>
            </p:nvSpPr>
            <p:spPr bwMode="auto">
              <a:xfrm>
                <a:off x="1920" y="2544"/>
                <a:ext cx="384" cy="720"/>
              </a:xfrm>
              <a:prstGeom prst="line">
                <a:avLst/>
              </a:prstGeom>
              <a:noFill/>
              <a:ln w="25400">
                <a:solidFill>
                  <a:srgbClr val="9900CC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7179" name="Line 14"/>
              <p:cNvSpPr>
                <a:spLocks noChangeShapeType="1"/>
              </p:cNvSpPr>
              <p:nvPr/>
            </p:nvSpPr>
            <p:spPr bwMode="auto">
              <a:xfrm>
                <a:off x="1920" y="2544"/>
                <a:ext cx="1872" cy="0"/>
              </a:xfrm>
              <a:prstGeom prst="line">
                <a:avLst/>
              </a:prstGeom>
              <a:noFill/>
              <a:ln w="25400">
                <a:solidFill>
                  <a:srgbClr val="9900CC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7180" name="Line 15"/>
              <p:cNvSpPr>
                <a:spLocks noChangeShapeType="1"/>
              </p:cNvSpPr>
              <p:nvPr/>
            </p:nvSpPr>
            <p:spPr bwMode="auto">
              <a:xfrm flipV="1">
                <a:off x="2304" y="2544"/>
                <a:ext cx="1488" cy="720"/>
              </a:xfrm>
              <a:prstGeom prst="line">
                <a:avLst/>
              </a:prstGeom>
              <a:noFill/>
              <a:ln w="25400">
                <a:solidFill>
                  <a:srgbClr val="9900CC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  <p:grpSp>
          <p:nvGrpSpPr>
            <p:cNvPr id="7181" name="Group 16"/>
            <p:cNvGrpSpPr/>
            <p:nvPr/>
          </p:nvGrpSpPr>
          <p:grpSpPr bwMode="auto">
            <a:xfrm>
              <a:off x="2091" y="2640"/>
              <a:ext cx="1344" cy="480"/>
              <a:chOff x="1920" y="2544"/>
              <a:chExt cx="1872" cy="720"/>
            </a:xfrm>
          </p:grpSpPr>
          <p:sp>
            <p:nvSpPr>
              <p:cNvPr id="7182" name="Line 17"/>
              <p:cNvSpPr>
                <a:spLocks noChangeShapeType="1"/>
              </p:cNvSpPr>
              <p:nvPr/>
            </p:nvSpPr>
            <p:spPr bwMode="auto">
              <a:xfrm>
                <a:off x="1920" y="2544"/>
                <a:ext cx="384" cy="720"/>
              </a:xfrm>
              <a:prstGeom prst="line">
                <a:avLst/>
              </a:prstGeom>
              <a:noFill/>
              <a:ln w="25400">
                <a:solidFill>
                  <a:srgbClr val="9900CC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7183" name="Line 18"/>
              <p:cNvSpPr>
                <a:spLocks noChangeShapeType="1"/>
              </p:cNvSpPr>
              <p:nvPr/>
            </p:nvSpPr>
            <p:spPr bwMode="auto">
              <a:xfrm>
                <a:off x="1920" y="2544"/>
                <a:ext cx="1872" cy="0"/>
              </a:xfrm>
              <a:prstGeom prst="line">
                <a:avLst/>
              </a:prstGeom>
              <a:noFill/>
              <a:ln w="25400">
                <a:solidFill>
                  <a:srgbClr val="9900CC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7184" name="Line 19"/>
              <p:cNvSpPr>
                <a:spLocks noChangeShapeType="1"/>
              </p:cNvSpPr>
              <p:nvPr/>
            </p:nvSpPr>
            <p:spPr bwMode="auto">
              <a:xfrm flipV="1">
                <a:off x="2304" y="2544"/>
                <a:ext cx="1488" cy="720"/>
              </a:xfrm>
              <a:prstGeom prst="line">
                <a:avLst/>
              </a:prstGeom>
              <a:noFill/>
              <a:ln w="25400">
                <a:solidFill>
                  <a:srgbClr val="9900CC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</p:grpSp>
      <p:grpSp>
        <p:nvGrpSpPr>
          <p:cNvPr id="5" name="Group 20"/>
          <p:cNvGrpSpPr/>
          <p:nvPr/>
        </p:nvGrpSpPr>
        <p:grpSpPr bwMode="auto">
          <a:xfrm>
            <a:off x="4629150" y="2605088"/>
            <a:ext cx="2971800" cy="1143000"/>
            <a:chOff x="1920" y="2544"/>
            <a:chExt cx="1872" cy="720"/>
          </a:xfrm>
        </p:grpSpPr>
        <p:grpSp>
          <p:nvGrpSpPr>
            <p:cNvPr id="7186" name="Group 21"/>
            <p:cNvGrpSpPr/>
            <p:nvPr/>
          </p:nvGrpSpPr>
          <p:grpSpPr bwMode="auto">
            <a:xfrm>
              <a:off x="1920" y="2544"/>
              <a:ext cx="1872" cy="720"/>
              <a:chOff x="1920" y="2544"/>
              <a:chExt cx="1872" cy="720"/>
            </a:xfrm>
          </p:grpSpPr>
          <p:sp>
            <p:nvSpPr>
              <p:cNvPr id="7187" name="Line 22"/>
              <p:cNvSpPr>
                <a:spLocks noChangeShapeType="1"/>
              </p:cNvSpPr>
              <p:nvPr/>
            </p:nvSpPr>
            <p:spPr bwMode="auto">
              <a:xfrm>
                <a:off x="1920" y="2544"/>
                <a:ext cx="384" cy="720"/>
              </a:xfrm>
              <a:prstGeom prst="line">
                <a:avLst/>
              </a:prstGeom>
              <a:noFill/>
              <a:ln w="25400">
                <a:solidFill>
                  <a:srgbClr val="9900CC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7188" name="Line 23"/>
              <p:cNvSpPr>
                <a:spLocks noChangeShapeType="1"/>
              </p:cNvSpPr>
              <p:nvPr/>
            </p:nvSpPr>
            <p:spPr bwMode="auto">
              <a:xfrm>
                <a:off x="1920" y="2544"/>
                <a:ext cx="1872" cy="0"/>
              </a:xfrm>
              <a:prstGeom prst="line">
                <a:avLst/>
              </a:prstGeom>
              <a:noFill/>
              <a:ln w="25400">
                <a:solidFill>
                  <a:srgbClr val="9900CC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7189" name="Line 24"/>
              <p:cNvSpPr>
                <a:spLocks noChangeShapeType="1"/>
              </p:cNvSpPr>
              <p:nvPr/>
            </p:nvSpPr>
            <p:spPr bwMode="auto">
              <a:xfrm flipV="1">
                <a:off x="2304" y="2544"/>
                <a:ext cx="1488" cy="720"/>
              </a:xfrm>
              <a:prstGeom prst="line">
                <a:avLst/>
              </a:prstGeom>
              <a:noFill/>
              <a:ln w="25400">
                <a:solidFill>
                  <a:srgbClr val="9900CC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  <p:grpSp>
          <p:nvGrpSpPr>
            <p:cNvPr id="7190" name="Group 25"/>
            <p:cNvGrpSpPr/>
            <p:nvPr/>
          </p:nvGrpSpPr>
          <p:grpSpPr bwMode="auto">
            <a:xfrm>
              <a:off x="2091" y="2640"/>
              <a:ext cx="1344" cy="480"/>
              <a:chOff x="1920" y="2544"/>
              <a:chExt cx="1872" cy="720"/>
            </a:xfrm>
          </p:grpSpPr>
          <p:sp>
            <p:nvSpPr>
              <p:cNvPr id="7191" name="Line 26"/>
              <p:cNvSpPr>
                <a:spLocks noChangeShapeType="1"/>
              </p:cNvSpPr>
              <p:nvPr/>
            </p:nvSpPr>
            <p:spPr bwMode="auto">
              <a:xfrm>
                <a:off x="1920" y="2544"/>
                <a:ext cx="384" cy="720"/>
              </a:xfrm>
              <a:prstGeom prst="line">
                <a:avLst/>
              </a:prstGeom>
              <a:noFill/>
              <a:ln w="25400">
                <a:solidFill>
                  <a:srgbClr val="9900CC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7192" name="Line 27"/>
              <p:cNvSpPr>
                <a:spLocks noChangeShapeType="1"/>
              </p:cNvSpPr>
              <p:nvPr/>
            </p:nvSpPr>
            <p:spPr bwMode="auto">
              <a:xfrm>
                <a:off x="1920" y="2544"/>
                <a:ext cx="1872" cy="0"/>
              </a:xfrm>
              <a:prstGeom prst="line">
                <a:avLst/>
              </a:prstGeom>
              <a:noFill/>
              <a:ln w="25400">
                <a:solidFill>
                  <a:srgbClr val="9900CC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7193" name="Line 28"/>
              <p:cNvSpPr>
                <a:spLocks noChangeShapeType="1"/>
              </p:cNvSpPr>
              <p:nvPr/>
            </p:nvSpPr>
            <p:spPr bwMode="auto">
              <a:xfrm flipV="1">
                <a:off x="2304" y="2544"/>
                <a:ext cx="1488" cy="720"/>
              </a:xfrm>
              <a:prstGeom prst="line">
                <a:avLst/>
              </a:prstGeom>
              <a:noFill/>
              <a:ln w="25400">
                <a:solidFill>
                  <a:srgbClr val="9900CC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</p:grpSp>
      <p:grpSp>
        <p:nvGrpSpPr>
          <p:cNvPr id="8" name="Group 29"/>
          <p:cNvGrpSpPr/>
          <p:nvPr/>
        </p:nvGrpSpPr>
        <p:grpSpPr bwMode="auto">
          <a:xfrm>
            <a:off x="4562475" y="2466975"/>
            <a:ext cx="2971800" cy="1143000"/>
            <a:chOff x="1920" y="2544"/>
            <a:chExt cx="1872" cy="720"/>
          </a:xfrm>
        </p:grpSpPr>
        <p:grpSp>
          <p:nvGrpSpPr>
            <p:cNvPr id="7195" name="Group 30"/>
            <p:cNvGrpSpPr/>
            <p:nvPr/>
          </p:nvGrpSpPr>
          <p:grpSpPr bwMode="auto">
            <a:xfrm>
              <a:off x="1920" y="2544"/>
              <a:ext cx="1872" cy="720"/>
              <a:chOff x="1920" y="2544"/>
              <a:chExt cx="1872" cy="720"/>
            </a:xfrm>
          </p:grpSpPr>
          <p:sp>
            <p:nvSpPr>
              <p:cNvPr id="7196" name="Line 31"/>
              <p:cNvSpPr>
                <a:spLocks noChangeShapeType="1"/>
              </p:cNvSpPr>
              <p:nvPr/>
            </p:nvSpPr>
            <p:spPr bwMode="auto">
              <a:xfrm>
                <a:off x="1920" y="2544"/>
                <a:ext cx="384" cy="720"/>
              </a:xfrm>
              <a:prstGeom prst="line">
                <a:avLst/>
              </a:prstGeom>
              <a:noFill/>
              <a:ln w="25400">
                <a:solidFill>
                  <a:srgbClr val="9900CC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7197" name="Line 32"/>
              <p:cNvSpPr>
                <a:spLocks noChangeShapeType="1"/>
              </p:cNvSpPr>
              <p:nvPr/>
            </p:nvSpPr>
            <p:spPr bwMode="auto">
              <a:xfrm>
                <a:off x="1920" y="2544"/>
                <a:ext cx="1872" cy="0"/>
              </a:xfrm>
              <a:prstGeom prst="line">
                <a:avLst/>
              </a:prstGeom>
              <a:noFill/>
              <a:ln w="25400">
                <a:solidFill>
                  <a:srgbClr val="9900CC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7198" name="Line 33"/>
              <p:cNvSpPr>
                <a:spLocks noChangeShapeType="1"/>
              </p:cNvSpPr>
              <p:nvPr/>
            </p:nvSpPr>
            <p:spPr bwMode="auto">
              <a:xfrm flipV="1">
                <a:off x="2304" y="2544"/>
                <a:ext cx="1488" cy="720"/>
              </a:xfrm>
              <a:prstGeom prst="line">
                <a:avLst/>
              </a:prstGeom>
              <a:noFill/>
              <a:ln w="25400">
                <a:solidFill>
                  <a:srgbClr val="9900CC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  <p:grpSp>
          <p:nvGrpSpPr>
            <p:cNvPr id="7199" name="Group 34"/>
            <p:cNvGrpSpPr/>
            <p:nvPr/>
          </p:nvGrpSpPr>
          <p:grpSpPr bwMode="auto">
            <a:xfrm>
              <a:off x="2091" y="2640"/>
              <a:ext cx="1344" cy="480"/>
              <a:chOff x="1920" y="2544"/>
              <a:chExt cx="1872" cy="720"/>
            </a:xfrm>
          </p:grpSpPr>
          <p:sp>
            <p:nvSpPr>
              <p:cNvPr id="7200" name="Line 35"/>
              <p:cNvSpPr>
                <a:spLocks noChangeShapeType="1"/>
              </p:cNvSpPr>
              <p:nvPr/>
            </p:nvSpPr>
            <p:spPr bwMode="auto">
              <a:xfrm>
                <a:off x="1920" y="2544"/>
                <a:ext cx="384" cy="720"/>
              </a:xfrm>
              <a:prstGeom prst="line">
                <a:avLst/>
              </a:prstGeom>
              <a:noFill/>
              <a:ln w="25400">
                <a:solidFill>
                  <a:srgbClr val="9900CC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7201" name="Line 36"/>
              <p:cNvSpPr>
                <a:spLocks noChangeShapeType="1"/>
              </p:cNvSpPr>
              <p:nvPr/>
            </p:nvSpPr>
            <p:spPr bwMode="auto">
              <a:xfrm>
                <a:off x="1920" y="2544"/>
                <a:ext cx="1872" cy="0"/>
              </a:xfrm>
              <a:prstGeom prst="line">
                <a:avLst/>
              </a:prstGeom>
              <a:noFill/>
              <a:ln w="25400">
                <a:solidFill>
                  <a:srgbClr val="9900CC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7202" name="Line 37"/>
              <p:cNvSpPr>
                <a:spLocks noChangeShapeType="1"/>
              </p:cNvSpPr>
              <p:nvPr/>
            </p:nvSpPr>
            <p:spPr bwMode="auto">
              <a:xfrm flipV="1">
                <a:off x="2304" y="2544"/>
                <a:ext cx="1488" cy="720"/>
              </a:xfrm>
              <a:prstGeom prst="line">
                <a:avLst/>
              </a:prstGeom>
              <a:noFill/>
              <a:ln w="25400">
                <a:solidFill>
                  <a:srgbClr val="9900CC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</p:grpSp>
      <p:grpSp>
        <p:nvGrpSpPr>
          <p:cNvPr id="11" name="Group 38"/>
          <p:cNvGrpSpPr/>
          <p:nvPr/>
        </p:nvGrpSpPr>
        <p:grpSpPr bwMode="auto">
          <a:xfrm>
            <a:off x="4476750" y="2319338"/>
            <a:ext cx="2971800" cy="1143000"/>
            <a:chOff x="1920" y="2544"/>
            <a:chExt cx="1872" cy="720"/>
          </a:xfrm>
        </p:grpSpPr>
        <p:grpSp>
          <p:nvGrpSpPr>
            <p:cNvPr id="7204" name="Group 39"/>
            <p:cNvGrpSpPr/>
            <p:nvPr/>
          </p:nvGrpSpPr>
          <p:grpSpPr bwMode="auto">
            <a:xfrm>
              <a:off x="1920" y="2544"/>
              <a:ext cx="1872" cy="720"/>
              <a:chOff x="1920" y="2544"/>
              <a:chExt cx="1872" cy="720"/>
            </a:xfrm>
          </p:grpSpPr>
          <p:sp>
            <p:nvSpPr>
              <p:cNvPr id="7205" name="Line 40"/>
              <p:cNvSpPr>
                <a:spLocks noChangeShapeType="1"/>
              </p:cNvSpPr>
              <p:nvPr/>
            </p:nvSpPr>
            <p:spPr bwMode="auto">
              <a:xfrm>
                <a:off x="1920" y="2544"/>
                <a:ext cx="384" cy="720"/>
              </a:xfrm>
              <a:prstGeom prst="line">
                <a:avLst/>
              </a:prstGeom>
              <a:noFill/>
              <a:ln w="25400">
                <a:solidFill>
                  <a:srgbClr val="9900CC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7206" name="Line 41"/>
              <p:cNvSpPr>
                <a:spLocks noChangeShapeType="1"/>
              </p:cNvSpPr>
              <p:nvPr/>
            </p:nvSpPr>
            <p:spPr bwMode="auto">
              <a:xfrm>
                <a:off x="1920" y="2544"/>
                <a:ext cx="1872" cy="0"/>
              </a:xfrm>
              <a:prstGeom prst="line">
                <a:avLst/>
              </a:prstGeom>
              <a:noFill/>
              <a:ln w="25400">
                <a:solidFill>
                  <a:srgbClr val="9900CC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7207" name="Line 42"/>
              <p:cNvSpPr>
                <a:spLocks noChangeShapeType="1"/>
              </p:cNvSpPr>
              <p:nvPr/>
            </p:nvSpPr>
            <p:spPr bwMode="auto">
              <a:xfrm flipV="1">
                <a:off x="2304" y="2544"/>
                <a:ext cx="1488" cy="720"/>
              </a:xfrm>
              <a:prstGeom prst="line">
                <a:avLst/>
              </a:prstGeom>
              <a:noFill/>
              <a:ln w="25400">
                <a:solidFill>
                  <a:srgbClr val="9900CC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  <p:grpSp>
          <p:nvGrpSpPr>
            <p:cNvPr id="7208" name="Group 43"/>
            <p:cNvGrpSpPr/>
            <p:nvPr/>
          </p:nvGrpSpPr>
          <p:grpSpPr bwMode="auto">
            <a:xfrm>
              <a:off x="2091" y="2640"/>
              <a:ext cx="1344" cy="480"/>
              <a:chOff x="1920" y="2544"/>
              <a:chExt cx="1872" cy="720"/>
            </a:xfrm>
          </p:grpSpPr>
          <p:sp>
            <p:nvSpPr>
              <p:cNvPr id="7209" name="Line 44"/>
              <p:cNvSpPr>
                <a:spLocks noChangeShapeType="1"/>
              </p:cNvSpPr>
              <p:nvPr/>
            </p:nvSpPr>
            <p:spPr bwMode="auto">
              <a:xfrm>
                <a:off x="1920" y="2544"/>
                <a:ext cx="384" cy="720"/>
              </a:xfrm>
              <a:prstGeom prst="line">
                <a:avLst/>
              </a:prstGeom>
              <a:noFill/>
              <a:ln w="25400">
                <a:solidFill>
                  <a:srgbClr val="9900CC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7210" name="Line 45"/>
              <p:cNvSpPr>
                <a:spLocks noChangeShapeType="1"/>
              </p:cNvSpPr>
              <p:nvPr/>
            </p:nvSpPr>
            <p:spPr bwMode="auto">
              <a:xfrm>
                <a:off x="1920" y="2544"/>
                <a:ext cx="1872" cy="0"/>
              </a:xfrm>
              <a:prstGeom prst="line">
                <a:avLst/>
              </a:prstGeom>
              <a:noFill/>
              <a:ln w="25400">
                <a:solidFill>
                  <a:srgbClr val="9900CC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7211" name="Line 46"/>
              <p:cNvSpPr>
                <a:spLocks noChangeShapeType="1"/>
              </p:cNvSpPr>
              <p:nvPr/>
            </p:nvSpPr>
            <p:spPr bwMode="auto">
              <a:xfrm flipV="1">
                <a:off x="2304" y="2544"/>
                <a:ext cx="1488" cy="720"/>
              </a:xfrm>
              <a:prstGeom prst="line">
                <a:avLst/>
              </a:prstGeom>
              <a:noFill/>
              <a:ln w="25400">
                <a:solidFill>
                  <a:srgbClr val="9900CC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</p:grpSp>
      <p:grpSp>
        <p:nvGrpSpPr>
          <p:cNvPr id="14" name="Group 47"/>
          <p:cNvGrpSpPr/>
          <p:nvPr/>
        </p:nvGrpSpPr>
        <p:grpSpPr bwMode="auto">
          <a:xfrm>
            <a:off x="4400550" y="2214563"/>
            <a:ext cx="2971800" cy="1143000"/>
            <a:chOff x="1920" y="2544"/>
            <a:chExt cx="1872" cy="720"/>
          </a:xfrm>
        </p:grpSpPr>
        <p:grpSp>
          <p:nvGrpSpPr>
            <p:cNvPr id="7213" name="Group 48"/>
            <p:cNvGrpSpPr/>
            <p:nvPr/>
          </p:nvGrpSpPr>
          <p:grpSpPr bwMode="auto">
            <a:xfrm>
              <a:off x="1920" y="2544"/>
              <a:ext cx="1872" cy="720"/>
              <a:chOff x="1920" y="2544"/>
              <a:chExt cx="1872" cy="720"/>
            </a:xfrm>
          </p:grpSpPr>
          <p:sp>
            <p:nvSpPr>
              <p:cNvPr id="7214" name="Line 49"/>
              <p:cNvSpPr>
                <a:spLocks noChangeShapeType="1"/>
              </p:cNvSpPr>
              <p:nvPr/>
            </p:nvSpPr>
            <p:spPr bwMode="auto">
              <a:xfrm>
                <a:off x="1920" y="2544"/>
                <a:ext cx="384" cy="720"/>
              </a:xfrm>
              <a:prstGeom prst="line">
                <a:avLst/>
              </a:prstGeom>
              <a:noFill/>
              <a:ln w="25400">
                <a:solidFill>
                  <a:srgbClr val="9900CC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7215" name="Line 50"/>
              <p:cNvSpPr>
                <a:spLocks noChangeShapeType="1"/>
              </p:cNvSpPr>
              <p:nvPr/>
            </p:nvSpPr>
            <p:spPr bwMode="auto">
              <a:xfrm>
                <a:off x="1920" y="2544"/>
                <a:ext cx="1872" cy="0"/>
              </a:xfrm>
              <a:prstGeom prst="line">
                <a:avLst/>
              </a:prstGeom>
              <a:noFill/>
              <a:ln w="25400">
                <a:solidFill>
                  <a:srgbClr val="9900CC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7216" name="Line 51"/>
              <p:cNvSpPr>
                <a:spLocks noChangeShapeType="1"/>
              </p:cNvSpPr>
              <p:nvPr/>
            </p:nvSpPr>
            <p:spPr bwMode="auto">
              <a:xfrm flipV="1">
                <a:off x="2304" y="2544"/>
                <a:ext cx="1488" cy="720"/>
              </a:xfrm>
              <a:prstGeom prst="line">
                <a:avLst/>
              </a:prstGeom>
              <a:noFill/>
              <a:ln w="25400">
                <a:solidFill>
                  <a:srgbClr val="9900CC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  <p:grpSp>
          <p:nvGrpSpPr>
            <p:cNvPr id="7217" name="Group 52"/>
            <p:cNvGrpSpPr/>
            <p:nvPr/>
          </p:nvGrpSpPr>
          <p:grpSpPr bwMode="auto">
            <a:xfrm>
              <a:off x="2091" y="2640"/>
              <a:ext cx="1344" cy="480"/>
              <a:chOff x="1920" y="2544"/>
              <a:chExt cx="1872" cy="720"/>
            </a:xfrm>
          </p:grpSpPr>
          <p:sp>
            <p:nvSpPr>
              <p:cNvPr id="7218" name="Line 53"/>
              <p:cNvSpPr>
                <a:spLocks noChangeShapeType="1"/>
              </p:cNvSpPr>
              <p:nvPr/>
            </p:nvSpPr>
            <p:spPr bwMode="auto">
              <a:xfrm>
                <a:off x="1920" y="2544"/>
                <a:ext cx="384" cy="720"/>
              </a:xfrm>
              <a:prstGeom prst="line">
                <a:avLst/>
              </a:prstGeom>
              <a:noFill/>
              <a:ln w="25400">
                <a:solidFill>
                  <a:srgbClr val="9900CC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7219" name="Line 54"/>
              <p:cNvSpPr>
                <a:spLocks noChangeShapeType="1"/>
              </p:cNvSpPr>
              <p:nvPr/>
            </p:nvSpPr>
            <p:spPr bwMode="auto">
              <a:xfrm>
                <a:off x="1920" y="2544"/>
                <a:ext cx="1872" cy="0"/>
              </a:xfrm>
              <a:prstGeom prst="line">
                <a:avLst/>
              </a:prstGeom>
              <a:noFill/>
              <a:ln w="25400">
                <a:solidFill>
                  <a:srgbClr val="9900CC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7220" name="Line 55"/>
              <p:cNvSpPr>
                <a:spLocks noChangeShapeType="1"/>
              </p:cNvSpPr>
              <p:nvPr/>
            </p:nvSpPr>
            <p:spPr bwMode="auto">
              <a:xfrm flipV="1">
                <a:off x="2304" y="2544"/>
                <a:ext cx="1488" cy="720"/>
              </a:xfrm>
              <a:prstGeom prst="line">
                <a:avLst/>
              </a:prstGeom>
              <a:noFill/>
              <a:ln w="25400">
                <a:solidFill>
                  <a:srgbClr val="9900CC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</p:grpSp>
      <p:grpSp>
        <p:nvGrpSpPr>
          <p:cNvPr id="17" name="Group 56"/>
          <p:cNvGrpSpPr/>
          <p:nvPr/>
        </p:nvGrpSpPr>
        <p:grpSpPr bwMode="auto">
          <a:xfrm>
            <a:off x="4343400" y="2052638"/>
            <a:ext cx="2971800" cy="1143000"/>
            <a:chOff x="1920" y="2544"/>
            <a:chExt cx="1872" cy="720"/>
          </a:xfrm>
        </p:grpSpPr>
        <p:grpSp>
          <p:nvGrpSpPr>
            <p:cNvPr id="7222" name="Group 57"/>
            <p:cNvGrpSpPr/>
            <p:nvPr/>
          </p:nvGrpSpPr>
          <p:grpSpPr bwMode="auto">
            <a:xfrm>
              <a:off x="1920" y="2544"/>
              <a:ext cx="1872" cy="720"/>
              <a:chOff x="1920" y="2544"/>
              <a:chExt cx="1872" cy="720"/>
            </a:xfrm>
          </p:grpSpPr>
          <p:sp>
            <p:nvSpPr>
              <p:cNvPr id="7223" name="Line 58"/>
              <p:cNvSpPr>
                <a:spLocks noChangeShapeType="1"/>
              </p:cNvSpPr>
              <p:nvPr/>
            </p:nvSpPr>
            <p:spPr bwMode="auto">
              <a:xfrm>
                <a:off x="1920" y="2544"/>
                <a:ext cx="384" cy="720"/>
              </a:xfrm>
              <a:prstGeom prst="line">
                <a:avLst/>
              </a:prstGeom>
              <a:noFill/>
              <a:ln w="25400">
                <a:solidFill>
                  <a:srgbClr val="9900CC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7224" name="Line 59"/>
              <p:cNvSpPr>
                <a:spLocks noChangeShapeType="1"/>
              </p:cNvSpPr>
              <p:nvPr/>
            </p:nvSpPr>
            <p:spPr bwMode="auto">
              <a:xfrm>
                <a:off x="1920" y="2544"/>
                <a:ext cx="1872" cy="0"/>
              </a:xfrm>
              <a:prstGeom prst="line">
                <a:avLst/>
              </a:prstGeom>
              <a:noFill/>
              <a:ln w="25400">
                <a:solidFill>
                  <a:srgbClr val="9900CC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7225" name="Line 60"/>
              <p:cNvSpPr>
                <a:spLocks noChangeShapeType="1"/>
              </p:cNvSpPr>
              <p:nvPr/>
            </p:nvSpPr>
            <p:spPr bwMode="auto">
              <a:xfrm flipV="1">
                <a:off x="2304" y="2544"/>
                <a:ext cx="1488" cy="720"/>
              </a:xfrm>
              <a:prstGeom prst="line">
                <a:avLst/>
              </a:prstGeom>
              <a:noFill/>
              <a:ln w="25400">
                <a:solidFill>
                  <a:srgbClr val="9900CC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  <p:grpSp>
          <p:nvGrpSpPr>
            <p:cNvPr id="7226" name="Group 61"/>
            <p:cNvGrpSpPr/>
            <p:nvPr/>
          </p:nvGrpSpPr>
          <p:grpSpPr bwMode="auto">
            <a:xfrm>
              <a:off x="2091" y="2640"/>
              <a:ext cx="1344" cy="480"/>
              <a:chOff x="1920" y="2544"/>
              <a:chExt cx="1872" cy="720"/>
            </a:xfrm>
          </p:grpSpPr>
          <p:sp>
            <p:nvSpPr>
              <p:cNvPr id="7227" name="Line 62"/>
              <p:cNvSpPr>
                <a:spLocks noChangeShapeType="1"/>
              </p:cNvSpPr>
              <p:nvPr/>
            </p:nvSpPr>
            <p:spPr bwMode="auto">
              <a:xfrm>
                <a:off x="1920" y="2544"/>
                <a:ext cx="384" cy="720"/>
              </a:xfrm>
              <a:prstGeom prst="line">
                <a:avLst/>
              </a:prstGeom>
              <a:noFill/>
              <a:ln w="25400">
                <a:solidFill>
                  <a:srgbClr val="9900CC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7228" name="Line 63"/>
              <p:cNvSpPr>
                <a:spLocks noChangeShapeType="1"/>
              </p:cNvSpPr>
              <p:nvPr/>
            </p:nvSpPr>
            <p:spPr bwMode="auto">
              <a:xfrm>
                <a:off x="1920" y="2544"/>
                <a:ext cx="1872" cy="0"/>
              </a:xfrm>
              <a:prstGeom prst="line">
                <a:avLst/>
              </a:prstGeom>
              <a:noFill/>
              <a:ln w="25400">
                <a:solidFill>
                  <a:srgbClr val="9900CC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7229" name="Line 64"/>
              <p:cNvSpPr>
                <a:spLocks noChangeShapeType="1"/>
              </p:cNvSpPr>
              <p:nvPr/>
            </p:nvSpPr>
            <p:spPr bwMode="auto">
              <a:xfrm flipV="1">
                <a:off x="2304" y="2544"/>
                <a:ext cx="1488" cy="720"/>
              </a:xfrm>
              <a:prstGeom prst="line">
                <a:avLst/>
              </a:prstGeom>
              <a:noFill/>
              <a:ln w="25400">
                <a:solidFill>
                  <a:srgbClr val="9900CC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</p:grpSp>
      <p:grpSp>
        <p:nvGrpSpPr>
          <p:cNvPr id="20" name="Group 65"/>
          <p:cNvGrpSpPr/>
          <p:nvPr/>
        </p:nvGrpSpPr>
        <p:grpSpPr bwMode="auto">
          <a:xfrm>
            <a:off x="4257675" y="1933575"/>
            <a:ext cx="2971800" cy="1143000"/>
            <a:chOff x="1920" y="2544"/>
            <a:chExt cx="1872" cy="720"/>
          </a:xfrm>
        </p:grpSpPr>
        <p:grpSp>
          <p:nvGrpSpPr>
            <p:cNvPr id="7231" name="Group 66"/>
            <p:cNvGrpSpPr/>
            <p:nvPr/>
          </p:nvGrpSpPr>
          <p:grpSpPr bwMode="auto">
            <a:xfrm>
              <a:off x="1920" y="2544"/>
              <a:ext cx="1872" cy="720"/>
              <a:chOff x="1920" y="2544"/>
              <a:chExt cx="1872" cy="720"/>
            </a:xfrm>
          </p:grpSpPr>
          <p:sp>
            <p:nvSpPr>
              <p:cNvPr id="7232" name="Line 67"/>
              <p:cNvSpPr>
                <a:spLocks noChangeShapeType="1"/>
              </p:cNvSpPr>
              <p:nvPr/>
            </p:nvSpPr>
            <p:spPr bwMode="auto">
              <a:xfrm>
                <a:off x="1920" y="2544"/>
                <a:ext cx="384" cy="720"/>
              </a:xfrm>
              <a:prstGeom prst="line">
                <a:avLst/>
              </a:prstGeom>
              <a:noFill/>
              <a:ln w="25400">
                <a:solidFill>
                  <a:srgbClr val="9900CC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7233" name="Line 68"/>
              <p:cNvSpPr>
                <a:spLocks noChangeShapeType="1"/>
              </p:cNvSpPr>
              <p:nvPr/>
            </p:nvSpPr>
            <p:spPr bwMode="auto">
              <a:xfrm>
                <a:off x="1920" y="2544"/>
                <a:ext cx="1872" cy="0"/>
              </a:xfrm>
              <a:prstGeom prst="line">
                <a:avLst/>
              </a:prstGeom>
              <a:noFill/>
              <a:ln w="25400">
                <a:solidFill>
                  <a:srgbClr val="9900CC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7234" name="Line 69"/>
              <p:cNvSpPr>
                <a:spLocks noChangeShapeType="1"/>
              </p:cNvSpPr>
              <p:nvPr/>
            </p:nvSpPr>
            <p:spPr bwMode="auto">
              <a:xfrm flipV="1">
                <a:off x="2304" y="2544"/>
                <a:ext cx="1488" cy="720"/>
              </a:xfrm>
              <a:prstGeom prst="line">
                <a:avLst/>
              </a:prstGeom>
              <a:noFill/>
              <a:ln w="25400">
                <a:solidFill>
                  <a:srgbClr val="9900CC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  <p:grpSp>
          <p:nvGrpSpPr>
            <p:cNvPr id="7235" name="Group 70"/>
            <p:cNvGrpSpPr/>
            <p:nvPr/>
          </p:nvGrpSpPr>
          <p:grpSpPr bwMode="auto">
            <a:xfrm>
              <a:off x="2091" y="2640"/>
              <a:ext cx="1344" cy="480"/>
              <a:chOff x="1920" y="2544"/>
              <a:chExt cx="1872" cy="720"/>
            </a:xfrm>
          </p:grpSpPr>
          <p:sp>
            <p:nvSpPr>
              <p:cNvPr id="7236" name="Line 71"/>
              <p:cNvSpPr>
                <a:spLocks noChangeShapeType="1"/>
              </p:cNvSpPr>
              <p:nvPr/>
            </p:nvSpPr>
            <p:spPr bwMode="auto">
              <a:xfrm>
                <a:off x="1920" y="2544"/>
                <a:ext cx="384" cy="720"/>
              </a:xfrm>
              <a:prstGeom prst="line">
                <a:avLst/>
              </a:prstGeom>
              <a:noFill/>
              <a:ln w="25400">
                <a:solidFill>
                  <a:srgbClr val="9900CC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7237" name="Line 72"/>
              <p:cNvSpPr>
                <a:spLocks noChangeShapeType="1"/>
              </p:cNvSpPr>
              <p:nvPr/>
            </p:nvSpPr>
            <p:spPr bwMode="auto">
              <a:xfrm>
                <a:off x="1920" y="2544"/>
                <a:ext cx="1872" cy="0"/>
              </a:xfrm>
              <a:prstGeom prst="line">
                <a:avLst/>
              </a:prstGeom>
              <a:noFill/>
              <a:ln w="25400">
                <a:solidFill>
                  <a:srgbClr val="9900CC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7238" name="Line 73"/>
              <p:cNvSpPr>
                <a:spLocks noChangeShapeType="1"/>
              </p:cNvSpPr>
              <p:nvPr/>
            </p:nvSpPr>
            <p:spPr bwMode="auto">
              <a:xfrm flipV="1">
                <a:off x="2304" y="2544"/>
                <a:ext cx="1488" cy="720"/>
              </a:xfrm>
              <a:prstGeom prst="line">
                <a:avLst/>
              </a:prstGeom>
              <a:noFill/>
              <a:ln w="25400">
                <a:solidFill>
                  <a:srgbClr val="9900CC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</p:grpSp>
      <p:grpSp>
        <p:nvGrpSpPr>
          <p:cNvPr id="23" name="Group 74"/>
          <p:cNvGrpSpPr/>
          <p:nvPr/>
        </p:nvGrpSpPr>
        <p:grpSpPr bwMode="auto">
          <a:xfrm>
            <a:off x="4191000" y="1776413"/>
            <a:ext cx="2971800" cy="1143000"/>
            <a:chOff x="1920" y="2544"/>
            <a:chExt cx="1872" cy="720"/>
          </a:xfrm>
        </p:grpSpPr>
        <p:grpSp>
          <p:nvGrpSpPr>
            <p:cNvPr id="7240" name="Group 75"/>
            <p:cNvGrpSpPr/>
            <p:nvPr/>
          </p:nvGrpSpPr>
          <p:grpSpPr bwMode="auto">
            <a:xfrm>
              <a:off x="1920" y="2544"/>
              <a:ext cx="1872" cy="720"/>
              <a:chOff x="1920" y="2544"/>
              <a:chExt cx="1872" cy="720"/>
            </a:xfrm>
          </p:grpSpPr>
          <p:sp>
            <p:nvSpPr>
              <p:cNvPr id="7241" name="Line 76"/>
              <p:cNvSpPr>
                <a:spLocks noChangeShapeType="1"/>
              </p:cNvSpPr>
              <p:nvPr/>
            </p:nvSpPr>
            <p:spPr bwMode="auto">
              <a:xfrm>
                <a:off x="1920" y="2544"/>
                <a:ext cx="384" cy="720"/>
              </a:xfrm>
              <a:prstGeom prst="line">
                <a:avLst/>
              </a:prstGeom>
              <a:noFill/>
              <a:ln w="25400">
                <a:solidFill>
                  <a:srgbClr val="9900CC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7242" name="Line 77"/>
              <p:cNvSpPr>
                <a:spLocks noChangeShapeType="1"/>
              </p:cNvSpPr>
              <p:nvPr/>
            </p:nvSpPr>
            <p:spPr bwMode="auto">
              <a:xfrm>
                <a:off x="1920" y="2544"/>
                <a:ext cx="1872" cy="0"/>
              </a:xfrm>
              <a:prstGeom prst="line">
                <a:avLst/>
              </a:prstGeom>
              <a:noFill/>
              <a:ln w="25400">
                <a:solidFill>
                  <a:srgbClr val="9900CC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7243" name="Line 78"/>
              <p:cNvSpPr>
                <a:spLocks noChangeShapeType="1"/>
              </p:cNvSpPr>
              <p:nvPr/>
            </p:nvSpPr>
            <p:spPr bwMode="auto">
              <a:xfrm flipV="1">
                <a:off x="2304" y="2544"/>
                <a:ext cx="1488" cy="720"/>
              </a:xfrm>
              <a:prstGeom prst="line">
                <a:avLst/>
              </a:prstGeom>
              <a:noFill/>
              <a:ln w="25400">
                <a:solidFill>
                  <a:srgbClr val="9900CC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  <p:grpSp>
          <p:nvGrpSpPr>
            <p:cNvPr id="7244" name="Group 79"/>
            <p:cNvGrpSpPr/>
            <p:nvPr/>
          </p:nvGrpSpPr>
          <p:grpSpPr bwMode="auto">
            <a:xfrm>
              <a:off x="2091" y="2640"/>
              <a:ext cx="1344" cy="480"/>
              <a:chOff x="1920" y="2544"/>
              <a:chExt cx="1872" cy="720"/>
            </a:xfrm>
          </p:grpSpPr>
          <p:sp>
            <p:nvSpPr>
              <p:cNvPr id="7245" name="Line 80"/>
              <p:cNvSpPr>
                <a:spLocks noChangeShapeType="1"/>
              </p:cNvSpPr>
              <p:nvPr/>
            </p:nvSpPr>
            <p:spPr bwMode="auto">
              <a:xfrm>
                <a:off x="1920" y="2544"/>
                <a:ext cx="384" cy="720"/>
              </a:xfrm>
              <a:prstGeom prst="line">
                <a:avLst/>
              </a:prstGeom>
              <a:noFill/>
              <a:ln w="25400">
                <a:solidFill>
                  <a:srgbClr val="9900CC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7246" name="Line 81"/>
              <p:cNvSpPr>
                <a:spLocks noChangeShapeType="1"/>
              </p:cNvSpPr>
              <p:nvPr/>
            </p:nvSpPr>
            <p:spPr bwMode="auto">
              <a:xfrm>
                <a:off x="1920" y="2544"/>
                <a:ext cx="1872" cy="0"/>
              </a:xfrm>
              <a:prstGeom prst="line">
                <a:avLst/>
              </a:prstGeom>
              <a:noFill/>
              <a:ln w="25400">
                <a:solidFill>
                  <a:srgbClr val="9900CC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7247" name="Line 82"/>
              <p:cNvSpPr>
                <a:spLocks noChangeShapeType="1"/>
              </p:cNvSpPr>
              <p:nvPr/>
            </p:nvSpPr>
            <p:spPr bwMode="auto">
              <a:xfrm flipV="1">
                <a:off x="2304" y="2544"/>
                <a:ext cx="1488" cy="720"/>
              </a:xfrm>
              <a:prstGeom prst="line">
                <a:avLst/>
              </a:prstGeom>
              <a:noFill/>
              <a:ln w="25400">
                <a:solidFill>
                  <a:srgbClr val="9900CC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</p:grpSp>
      <p:grpSp>
        <p:nvGrpSpPr>
          <p:cNvPr id="26" name="Group 83"/>
          <p:cNvGrpSpPr/>
          <p:nvPr/>
        </p:nvGrpSpPr>
        <p:grpSpPr bwMode="auto">
          <a:xfrm>
            <a:off x="4114800" y="1643063"/>
            <a:ext cx="2971800" cy="1143000"/>
            <a:chOff x="1920" y="2544"/>
            <a:chExt cx="1872" cy="720"/>
          </a:xfrm>
        </p:grpSpPr>
        <p:grpSp>
          <p:nvGrpSpPr>
            <p:cNvPr id="7249" name="Group 84"/>
            <p:cNvGrpSpPr/>
            <p:nvPr/>
          </p:nvGrpSpPr>
          <p:grpSpPr bwMode="auto">
            <a:xfrm>
              <a:off x="1920" y="2544"/>
              <a:ext cx="1872" cy="720"/>
              <a:chOff x="1920" y="2544"/>
              <a:chExt cx="1872" cy="720"/>
            </a:xfrm>
          </p:grpSpPr>
          <p:sp>
            <p:nvSpPr>
              <p:cNvPr id="7250" name="Line 85"/>
              <p:cNvSpPr>
                <a:spLocks noChangeShapeType="1"/>
              </p:cNvSpPr>
              <p:nvPr/>
            </p:nvSpPr>
            <p:spPr bwMode="auto">
              <a:xfrm>
                <a:off x="1920" y="2544"/>
                <a:ext cx="384" cy="720"/>
              </a:xfrm>
              <a:prstGeom prst="line">
                <a:avLst/>
              </a:prstGeom>
              <a:noFill/>
              <a:ln w="25400">
                <a:solidFill>
                  <a:srgbClr val="9900CC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7251" name="Line 86"/>
              <p:cNvSpPr>
                <a:spLocks noChangeShapeType="1"/>
              </p:cNvSpPr>
              <p:nvPr/>
            </p:nvSpPr>
            <p:spPr bwMode="auto">
              <a:xfrm>
                <a:off x="1920" y="2544"/>
                <a:ext cx="1872" cy="0"/>
              </a:xfrm>
              <a:prstGeom prst="line">
                <a:avLst/>
              </a:prstGeom>
              <a:noFill/>
              <a:ln w="25400">
                <a:solidFill>
                  <a:srgbClr val="9900CC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7252" name="Line 87"/>
              <p:cNvSpPr>
                <a:spLocks noChangeShapeType="1"/>
              </p:cNvSpPr>
              <p:nvPr/>
            </p:nvSpPr>
            <p:spPr bwMode="auto">
              <a:xfrm flipV="1">
                <a:off x="2304" y="2544"/>
                <a:ext cx="1488" cy="720"/>
              </a:xfrm>
              <a:prstGeom prst="line">
                <a:avLst/>
              </a:prstGeom>
              <a:noFill/>
              <a:ln w="25400">
                <a:solidFill>
                  <a:srgbClr val="9900CC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  <p:grpSp>
          <p:nvGrpSpPr>
            <p:cNvPr id="7253" name="Group 88"/>
            <p:cNvGrpSpPr/>
            <p:nvPr/>
          </p:nvGrpSpPr>
          <p:grpSpPr bwMode="auto">
            <a:xfrm>
              <a:off x="2091" y="2640"/>
              <a:ext cx="1344" cy="480"/>
              <a:chOff x="1920" y="2544"/>
              <a:chExt cx="1872" cy="720"/>
            </a:xfrm>
          </p:grpSpPr>
          <p:sp>
            <p:nvSpPr>
              <p:cNvPr id="7254" name="Line 89"/>
              <p:cNvSpPr>
                <a:spLocks noChangeShapeType="1"/>
              </p:cNvSpPr>
              <p:nvPr/>
            </p:nvSpPr>
            <p:spPr bwMode="auto">
              <a:xfrm>
                <a:off x="1920" y="2544"/>
                <a:ext cx="384" cy="720"/>
              </a:xfrm>
              <a:prstGeom prst="line">
                <a:avLst/>
              </a:prstGeom>
              <a:noFill/>
              <a:ln w="25400">
                <a:solidFill>
                  <a:srgbClr val="9900CC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7255" name="Line 90"/>
              <p:cNvSpPr>
                <a:spLocks noChangeShapeType="1"/>
              </p:cNvSpPr>
              <p:nvPr/>
            </p:nvSpPr>
            <p:spPr bwMode="auto">
              <a:xfrm>
                <a:off x="1920" y="2544"/>
                <a:ext cx="1872" cy="0"/>
              </a:xfrm>
              <a:prstGeom prst="line">
                <a:avLst/>
              </a:prstGeom>
              <a:noFill/>
              <a:ln w="25400">
                <a:solidFill>
                  <a:srgbClr val="9900CC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7256" name="Line 91"/>
              <p:cNvSpPr>
                <a:spLocks noChangeShapeType="1"/>
              </p:cNvSpPr>
              <p:nvPr/>
            </p:nvSpPr>
            <p:spPr bwMode="auto">
              <a:xfrm flipV="1">
                <a:off x="2304" y="2544"/>
                <a:ext cx="1488" cy="720"/>
              </a:xfrm>
              <a:prstGeom prst="line">
                <a:avLst/>
              </a:prstGeom>
              <a:noFill/>
              <a:ln w="25400">
                <a:solidFill>
                  <a:srgbClr val="9900CC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</p:grpSp>
      <p:sp>
        <p:nvSpPr>
          <p:cNvPr id="20572" name="Line 92"/>
          <p:cNvSpPr>
            <a:spLocks noChangeShapeType="1"/>
          </p:cNvSpPr>
          <p:nvPr/>
        </p:nvSpPr>
        <p:spPr bwMode="auto">
          <a:xfrm>
            <a:off x="2895600" y="1219200"/>
            <a:ext cx="4724400" cy="0"/>
          </a:xfrm>
          <a:prstGeom prst="line">
            <a:avLst/>
          </a:prstGeom>
          <a:noFill/>
          <a:ln w="28575">
            <a:solidFill>
              <a:srgbClr val="FF9933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29" name="Group 93"/>
          <p:cNvGrpSpPr/>
          <p:nvPr/>
        </p:nvGrpSpPr>
        <p:grpSpPr bwMode="auto">
          <a:xfrm>
            <a:off x="4014788" y="1481138"/>
            <a:ext cx="2971800" cy="1143000"/>
            <a:chOff x="1920" y="2544"/>
            <a:chExt cx="1872" cy="720"/>
          </a:xfrm>
        </p:grpSpPr>
        <p:grpSp>
          <p:nvGrpSpPr>
            <p:cNvPr id="7259" name="Group 94"/>
            <p:cNvGrpSpPr/>
            <p:nvPr/>
          </p:nvGrpSpPr>
          <p:grpSpPr bwMode="auto">
            <a:xfrm>
              <a:off x="1920" y="2544"/>
              <a:ext cx="1872" cy="720"/>
              <a:chOff x="1920" y="2544"/>
              <a:chExt cx="1872" cy="720"/>
            </a:xfrm>
          </p:grpSpPr>
          <p:sp>
            <p:nvSpPr>
              <p:cNvPr id="7260" name="Line 95"/>
              <p:cNvSpPr>
                <a:spLocks noChangeShapeType="1"/>
              </p:cNvSpPr>
              <p:nvPr/>
            </p:nvSpPr>
            <p:spPr bwMode="auto">
              <a:xfrm>
                <a:off x="1920" y="2544"/>
                <a:ext cx="384" cy="720"/>
              </a:xfrm>
              <a:prstGeom prst="line">
                <a:avLst/>
              </a:prstGeom>
              <a:noFill/>
              <a:ln w="25400">
                <a:solidFill>
                  <a:srgbClr val="9900CC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7261" name="Line 96"/>
              <p:cNvSpPr>
                <a:spLocks noChangeShapeType="1"/>
              </p:cNvSpPr>
              <p:nvPr/>
            </p:nvSpPr>
            <p:spPr bwMode="auto">
              <a:xfrm>
                <a:off x="1920" y="2544"/>
                <a:ext cx="1872" cy="0"/>
              </a:xfrm>
              <a:prstGeom prst="line">
                <a:avLst/>
              </a:prstGeom>
              <a:noFill/>
              <a:ln w="25400">
                <a:solidFill>
                  <a:srgbClr val="9900CC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7262" name="Line 97"/>
              <p:cNvSpPr>
                <a:spLocks noChangeShapeType="1"/>
              </p:cNvSpPr>
              <p:nvPr/>
            </p:nvSpPr>
            <p:spPr bwMode="auto">
              <a:xfrm flipV="1">
                <a:off x="2304" y="2544"/>
                <a:ext cx="1488" cy="720"/>
              </a:xfrm>
              <a:prstGeom prst="line">
                <a:avLst/>
              </a:prstGeom>
              <a:noFill/>
              <a:ln w="25400">
                <a:solidFill>
                  <a:srgbClr val="9900CC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  <p:grpSp>
          <p:nvGrpSpPr>
            <p:cNvPr id="7263" name="Group 98"/>
            <p:cNvGrpSpPr/>
            <p:nvPr/>
          </p:nvGrpSpPr>
          <p:grpSpPr bwMode="auto">
            <a:xfrm>
              <a:off x="2091" y="2640"/>
              <a:ext cx="1344" cy="480"/>
              <a:chOff x="1920" y="2544"/>
              <a:chExt cx="1872" cy="720"/>
            </a:xfrm>
          </p:grpSpPr>
          <p:sp>
            <p:nvSpPr>
              <p:cNvPr id="7264" name="Line 99"/>
              <p:cNvSpPr>
                <a:spLocks noChangeShapeType="1"/>
              </p:cNvSpPr>
              <p:nvPr/>
            </p:nvSpPr>
            <p:spPr bwMode="auto">
              <a:xfrm>
                <a:off x="1920" y="2544"/>
                <a:ext cx="384" cy="720"/>
              </a:xfrm>
              <a:prstGeom prst="line">
                <a:avLst/>
              </a:prstGeom>
              <a:noFill/>
              <a:ln w="25400">
                <a:solidFill>
                  <a:srgbClr val="9900CC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7265" name="Line 100"/>
              <p:cNvSpPr>
                <a:spLocks noChangeShapeType="1"/>
              </p:cNvSpPr>
              <p:nvPr/>
            </p:nvSpPr>
            <p:spPr bwMode="auto">
              <a:xfrm>
                <a:off x="1920" y="2544"/>
                <a:ext cx="1872" cy="0"/>
              </a:xfrm>
              <a:prstGeom prst="line">
                <a:avLst/>
              </a:prstGeom>
              <a:noFill/>
              <a:ln w="25400">
                <a:solidFill>
                  <a:srgbClr val="9900CC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7266" name="Line 101"/>
              <p:cNvSpPr>
                <a:spLocks noChangeShapeType="1"/>
              </p:cNvSpPr>
              <p:nvPr/>
            </p:nvSpPr>
            <p:spPr bwMode="auto">
              <a:xfrm flipV="1">
                <a:off x="2304" y="2544"/>
                <a:ext cx="1488" cy="720"/>
              </a:xfrm>
              <a:prstGeom prst="line">
                <a:avLst/>
              </a:prstGeom>
              <a:noFill/>
              <a:ln w="25400">
                <a:solidFill>
                  <a:srgbClr val="9900CC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</p:grpSp>
      <p:grpSp>
        <p:nvGrpSpPr>
          <p:cNvPr id="20608" name="Group 102"/>
          <p:cNvGrpSpPr/>
          <p:nvPr/>
        </p:nvGrpSpPr>
        <p:grpSpPr bwMode="auto">
          <a:xfrm>
            <a:off x="3948113" y="1343025"/>
            <a:ext cx="2971800" cy="1143000"/>
            <a:chOff x="1920" y="2544"/>
            <a:chExt cx="1872" cy="720"/>
          </a:xfrm>
        </p:grpSpPr>
        <p:grpSp>
          <p:nvGrpSpPr>
            <p:cNvPr id="7268" name="Group 103"/>
            <p:cNvGrpSpPr/>
            <p:nvPr/>
          </p:nvGrpSpPr>
          <p:grpSpPr bwMode="auto">
            <a:xfrm>
              <a:off x="1920" y="2544"/>
              <a:ext cx="1872" cy="720"/>
              <a:chOff x="1920" y="2544"/>
              <a:chExt cx="1872" cy="720"/>
            </a:xfrm>
          </p:grpSpPr>
          <p:sp>
            <p:nvSpPr>
              <p:cNvPr id="7269" name="Line 104"/>
              <p:cNvSpPr>
                <a:spLocks noChangeShapeType="1"/>
              </p:cNvSpPr>
              <p:nvPr/>
            </p:nvSpPr>
            <p:spPr bwMode="auto">
              <a:xfrm>
                <a:off x="1920" y="2544"/>
                <a:ext cx="384" cy="720"/>
              </a:xfrm>
              <a:prstGeom prst="line">
                <a:avLst/>
              </a:prstGeom>
              <a:noFill/>
              <a:ln w="25400">
                <a:solidFill>
                  <a:srgbClr val="9900CC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7270" name="Line 105"/>
              <p:cNvSpPr>
                <a:spLocks noChangeShapeType="1"/>
              </p:cNvSpPr>
              <p:nvPr/>
            </p:nvSpPr>
            <p:spPr bwMode="auto">
              <a:xfrm>
                <a:off x="1920" y="2544"/>
                <a:ext cx="1872" cy="0"/>
              </a:xfrm>
              <a:prstGeom prst="line">
                <a:avLst/>
              </a:prstGeom>
              <a:noFill/>
              <a:ln w="25400">
                <a:solidFill>
                  <a:srgbClr val="9900CC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7271" name="Line 106"/>
              <p:cNvSpPr>
                <a:spLocks noChangeShapeType="1"/>
              </p:cNvSpPr>
              <p:nvPr/>
            </p:nvSpPr>
            <p:spPr bwMode="auto">
              <a:xfrm flipV="1">
                <a:off x="2304" y="2544"/>
                <a:ext cx="1488" cy="720"/>
              </a:xfrm>
              <a:prstGeom prst="line">
                <a:avLst/>
              </a:prstGeom>
              <a:noFill/>
              <a:ln w="25400">
                <a:solidFill>
                  <a:srgbClr val="9900CC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  <p:grpSp>
          <p:nvGrpSpPr>
            <p:cNvPr id="7272" name="Group 107"/>
            <p:cNvGrpSpPr/>
            <p:nvPr/>
          </p:nvGrpSpPr>
          <p:grpSpPr bwMode="auto">
            <a:xfrm>
              <a:off x="2091" y="2640"/>
              <a:ext cx="1344" cy="480"/>
              <a:chOff x="1920" y="2544"/>
              <a:chExt cx="1872" cy="720"/>
            </a:xfrm>
          </p:grpSpPr>
          <p:sp>
            <p:nvSpPr>
              <p:cNvPr id="7273" name="Line 108"/>
              <p:cNvSpPr>
                <a:spLocks noChangeShapeType="1"/>
              </p:cNvSpPr>
              <p:nvPr/>
            </p:nvSpPr>
            <p:spPr bwMode="auto">
              <a:xfrm>
                <a:off x="1920" y="2544"/>
                <a:ext cx="384" cy="720"/>
              </a:xfrm>
              <a:prstGeom prst="line">
                <a:avLst/>
              </a:prstGeom>
              <a:noFill/>
              <a:ln w="25400">
                <a:solidFill>
                  <a:srgbClr val="9900CC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7274" name="Line 109"/>
              <p:cNvSpPr>
                <a:spLocks noChangeShapeType="1"/>
              </p:cNvSpPr>
              <p:nvPr/>
            </p:nvSpPr>
            <p:spPr bwMode="auto">
              <a:xfrm>
                <a:off x="1920" y="2544"/>
                <a:ext cx="1872" cy="0"/>
              </a:xfrm>
              <a:prstGeom prst="line">
                <a:avLst/>
              </a:prstGeom>
              <a:noFill/>
              <a:ln w="25400">
                <a:solidFill>
                  <a:srgbClr val="9900CC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7275" name="Line 110"/>
              <p:cNvSpPr>
                <a:spLocks noChangeShapeType="1"/>
              </p:cNvSpPr>
              <p:nvPr/>
            </p:nvSpPr>
            <p:spPr bwMode="auto">
              <a:xfrm flipV="1">
                <a:off x="2304" y="2544"/>
                <a:ext cx="1488" cy="720"/>
              </a:xfrm>
              <a:prstGeom prst="line">
                <a:avLst/>
              </a:prstGeom>
              <a:noFill/>
              <a:ln w="25400">
                <a:solidFill>
                  <a:srgbClr val="9900CC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</p:grpSp>
      <p:grpSp>
        <p:nvGrpSpPr>
          <p:cNvPr id="20611" name="Group 111"/>
          <p:cNvGrpSpPr/>
          <p:nvPr/>
        </p:nvGrpSpPr>
        <p:grpSpPr bwMode="auto">
          <a:xfrm>
            <a:off x="3857625" y="1233488"/>
            <a:ext cx="2971800" cy="1143000"/>
            <a:chOff x="1920" y="2544"/>
            <a:chExt cx="1872" cy="720"/>
          </a:xfrm>
        </p:grpSpPr>
        <p:grpSp>
          <p:nvGrpSpPr>
            <p:cNvPr id="7277" name="Group 112"/>
            <p:cNvGrpSpPr/>
            <p:nvPr/>
          </p:nvGrpSpPr>
          <p:grpSpPr bwMode="auto">
            <a:xfrm>
              <a:off x="1920" y="2544"/>
              <a:ext cx="1872" cy="720"/>
              <a:chOff x="1920" y="2544"/>
              <a:chExt cx="1872" cy="720"/>
            </a:xfrm>
          </p:grpSpPr>
          <p:sp>
            <p:nvSpPr>
              <p:cNvPr id="7278" name="Line 113"/>
              <p:cNvSpPr>
                <a:spLocks noChangeShapeType="1"/>
              </p:cNvSpPr>
              <p:nvPr/>
            </p:nvSpPr>
            <p:spPr bwMode="auto">
              <a:xfrm>
                <a:off x="1920" y="2544"/>
                <a:ext cx="384" cy="720"/>
              </a:xfrm>
              <a:prstGeom prst="line">
                <a:avLst/>
              </a:prstGeom>
              <a:noFill/>
              <a:ln w="25400">
                <a:solidFill>
                  <a:srgbClr val="9900CC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7279" name="Line 114"/>
              <p:cNvSpPr>
                <a:spLocks noChangeShapeType="1"/>
              </p:cNvSpPr>
              <p:nvPr/>
            </p:nvSpPr>
            <p:spPr bwMode="auto">
              <a:xfrm>
                <a:off x="1920" y="2544"/>
                <a:ext cx="1872" cy="0"/>
              </a:xfrm>
              <a:prstGeom prst="line">
                <a:avLst/>
              </a:prstGeom>
              <a:noFill/>
              <a:ln w="25400">
                <a:solidFill>
                  <a:srgbClr val="9900CC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7280" name="Line 115"/>
              <p:cNvSpPr>
                <a:spLocks noChangeShapeType="1"/>
              </p:cNvSpPr>
              <p:nvPr/>
            </p:nvSpPr>
            <p:spPr bwMode="auto">
              <a:xfrm flipV="1">
                <a:off x="2304" y="2544"/>
                <a:ext cx="1488" cy="720"/>
              </a:xfrm>
              <a:prstGeom prst="line">
                <a:avLst/>
              </a:prstGeom>
              <a:noFill/>
              <a:ln w="25400">
                <a:solidFill>
                  <a:srgbClr val="9900CC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  <p:grpSp>
          <p:nvGrpSpPr>
            <p:cNvPr id="7281" name="Group 116"/>
            <p:cNvGrpSpPr/>
            <p:nvPr/>
          </p:nvGrpSpPr>
          <p:grpSpPr bwMode="auto">
            <a:xfrm>
              <a:off x="2091" y="2640"/>
              <a:ext cx="1344" cy="480"/>
              <a:chOff x="1920" y="2544"/>
              <a:chExt cx="1872" cy="720"/>
            </a:xfrm>
          </p:grpSpPr>
          <p:sp>
            <p:nvSpPr>
              <p:cNvPr id="7282" name="Line 117"/>
              <p:cNvSpPr>
                <a:spLocks noChangeShapeType="1"/>
              </p:cNvSpPr>
              <p:nvPr/>
            </p:nvSpPr>
            <p:spPr bwMode="auto">
              <a:xfrm>
                <a:off x="1920" y="2544"/>
                <a:ext cx="384" cy="720"/>
              </a:xfrm>
              <a:prstGeom prst="line">
                <a:avLst/>
              </a:prstGeom>
              <a:noFill/>
              <a:ln w="25400">
                <a:solidFill>
                  <a:srgbClr val="9900CC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7283" name="Line 118"/>
              <p:cNvSpPr>
                <a:spLocks noChangeShapeType="1"/>
              </p:cNvSpPr>
              <p:nvPr/>
            </p:nvSpPr>
            <p:spPr bwMode="auto">
              <a:xfrm>
                <a:off x="1920" y="2544"/>
                <a:ext cx="1872" cy="0"/>
              </a:xfrm>
              <a:prstGeom prst="line">
                <a:avLst/>
              </a:prstGeom>
              <a:noFill/>
              <a:ln w="25400">
                <a:solidFill>
                  <a:srgbClr val="9900CC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7284" name="Line 119"/>
              <p:cNvSpPr>
                <a:spLocks noChangeShapeType="1"/>
              </p:cNvSpPr>
              <p:nvPr/>
            </p:nvSpPr>
            <p:spPr bwMode="auto">
              <a:xfrm flipV="1">
                <a:off x="2304" y="2544"/>
                <a:ext cx="1488" cy="720"/>
              </a:xfrm>
              <a:prstGeom prst="line">
                <a:avLst/>
              </a:prstGeom>
              <a:noFill/>
              <a:ln w="25400">
                <a:solidFill>
                  <a:srgbClr val="9900CC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</p:grpSp>
      <p:sp>
        <p:nvSpPr>
          <p:cNvPr id="20600" name="Text Box 120"/>
          <p:cNvSpPr txBox="1">
            <a:spLocks noChangeArrowheads="1"/>
          </p:cNvSpPr>
          <p:nvPr/>
        </p:nvSpPr>
        <p:spPr bwMode="auto">
          <a:xfrm>
            <a:off x="7740650" y="981075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latin typeface="Times New Roman" panose="02020603050405020304" pitchFamily="18" charset="0"/>
              </a:rPr>
              <a:t>a</a:t>
            </a:r>
            <a:endParaRPr lang="en-US" altLang="zh-CN" sz="2800" baseline="-25000">
              <a:latin typeface="Times New Roman" panose="02020603050405020304" pitchFamily="18" charset="0"/>
            </a:endParaRPr>
          </a:p>
        </p:txBody>
      </p:sp>
      <p:sp>
        <p:nvSpPr>
          <p:cNvPr id="20601" name="Text Box 121"/>
          <p:cNvSpPr txBox="1">
            <a:spLocks noChangeArrowheads="1"/>
          </p:cNvSpPr>
          <p:nvPr/>
        </p:nvSpPr>
        <p:spPr bwMode="auto">
          <a:xfrm>
            <a:off x="5508625" y="3789363"/>
            <a:ext cx="5762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/>
              <a:t>c</a:t>
            </a:r>
          </a:p>
        </p:txBody>
      </p:sp>
      <p:sp>
        <p:nvSpPr>
          <p:cNvPr id="7287" name="Freeform 122"/>
          <p:cNvSpPr>
            <a:spLocks noChangeArrowheads="1"/>
          </p:cNvSpPr>
          <p:nvPr/>
        </p:nvSpPr>
        <p:spPr bwMode="auto">
          <a:xfrm>
            <a:off x="5473700" y="5567363"/>
            <a:ext cx="65088" cy="130175"/>
          </a:xfrm>
          <a:custGeom>
            <a:avLst/>
            <a:gdLst>
              <a:gd name="T0" fmla="*/ 45 w 45"/>
              <a:gd name="T1" fmla="*/ 0 h 136"/>
              <a:gd name="T2" fmla="*/ 0 w 45"/>
              <a:gd name="T3" fmla="*/ 136 h 1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5" h="136">
                <a:moveTo>
                  <a:pt x="45" y="0"/>
                </a:moveTo>
                <a:cubicBezTo>
                  <a:pt x="26" y="56"/>
                  <a:pt x="7" y="113"/>
                  <a:pt x="0" y="136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20618" name="Group 123"/>
          <p:cNvGrpSpPr/>
          <p:nvPr/>
        </p:nvGrpSpPr>
        <p:grpSpPr bwMode="auto">
          <a:xfrm>
            <a:off x="3995738" y="4365625"/>
            <a:ext cx="3095625" cy="1998663"/>
            <a:chOff x="2517" y="2750"/>
            <a:chExt cx="1950" cy="1259"/>
          </a:xfrm>
        </p:grpSpPr>
        <p:sp>
          <p:nvSpPr>
            <p:cNvPr id="7289" name="Line 124"/>
            <p:cNvSpPr>
              <a:spLocks noChangeShapeType="1"/>
            </p:cNvSpPr>
            <p:nvPr/>
          </p:nvSpPr>
          <p:spPr bwMode="auto">
            <a:xfrm>
              <a:off x="2558" y="3507"/>
              <a:ext cx="1543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90" name="Freeform 125"/>
            <p:cNvSpPr>
              <a:spLocks noChangeArrowheads="1"/>
            </p:cNvSpPr>
            <p:nvPr/>
          </p:nvSpPr>
          <p:spPr bwMode="auto">
            <a:xfrm>
              <a:off x="3000" y="3021"/>
              <a:ext cx="81" cy="108"/>
            </a:xfrm>
            <a:custGeom>
              <a:avLst/>
              <a:gdLst>
                <a:gd name="T0" fmla="*/ 90 w 90"/>
                <a:gd name="T1" fmla="*/ 0 h 181"/>
                <a:gd name="T2" fmla="*/ 45 w 90"/>
                <a:gd name="T3" fmla="*/ 136 h 181"/>
                <a:gd name="T4" fmla="*/ 0 w 90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1">
                  <a:moveTo>
                    <a:pt x="90" y="0"/>
                  </a:moveTo>
                  <a:cubicBezTo>
                    <a:pt x="75" y="53"/>
                    <a:pt x="60" y="106"/>
                    <a:pt x="45" y="136"/>
                  </a:cubicBezTo>
                  <a:cubicBezTo>
                    <a:pt x="30" y="166"/>
                    <a:pt x="15" y="173"/>
                    <a:pt x="0" y="181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91" name="Line 126"/>
            <p:cNvSpPr>
              <a:spLocks noChangeShapeType="1"/>
            </p:cNvSpPr>
            <p:nvPr/>
          </p:nvSpPr>
          <p:spPr bwMode="auto">
            <a:xfrm>
              <a:off x="2517" y="3021"/>
              <a:ext cx="14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92" name="Line 127"/>
            <p:cNvSpPr>
              <a:spLocks noChangeShapeType="1"/>
            </p:cNvSpPr>
            <p:nvPr/>
          </p:nvSpPr>
          <p:spPr bwMode="auto">
            <a:xfrm>
              <a:off x="2638" y="2750"/>
              <a:ext cx="1055" cy="110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93" name="Text Box 128"/>
            <p:cNvSpPr txBox="1">
              <a:spLocks noChangeArrowheads="1"/>
            </p:cNvSpPr>
            <p:nvPr/>
          </p:nvSpPr>
          <p:spPr bwMode="auto">
            <a:xfrm>
              <a:off x="3122" y="3075"/>
              <a:ext cx="2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/>
                <a:t>1</a:t>
              </a:r>
            </a:p>
          </p:txBody>
        </p:sp>
        <p:sp>
          <p:nvSpPr>
            <p:cNvPr id="7294" name="Text Box 129"/>
            <p:cNvSpPr txBox="1">
              <a:spLocks noChangeArrowheads="1"/>
            </p:cNvSpPr>
            <p:nvPr/>
          </p:nvSpPr>
          <p:spPr bwMode="auto">
            <a:xfrm>
              <a:off x="3531" y="3535"/>
              <a:ext cx="20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/>
                <a:t>2</a:t>
              </a:r>
            </a:p>
          </p:txBody>
        </p:sp>
        <p:sp>
          <p:nvSpPr>
            <p:cNvPr id="7295" name="Text Box 130"/>
            <p:cNvSpPr txBox="1">
              <a:spLocks noChangeArrowheads="1"/>
            </p:cNvSpPr>
            <p:nvPr/>
          </p:nvSpPr>
          <p:spPr bwMode="auto">
            <a:xfrm>
              <a:off x="4061" y="2993"/>
              <a:ext cx="24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/>
                <a:t>a</a:t>
              </a:r>
              <a:endParaRPr lang="en-US" altLang="zh-CN" baseline="-25000"/>
            </a:p>
          </p:txBody>
        </p:sp>
        <p:sp>
          <p:nvSpPr>
            <p:cNvPr id="7296" name="Text Box 131"/>
            <p:cNvSpPr txBox="1">
              <a:spLocks noChangeArrowheads="1"/>
            </p:cNvSpPr>
            <p:nvPr/>
          </p:nvSpPr>
          <p:spPr bwMode="auto">
            <a:xfrm>
              <a:off x="4182" y="3426"/>
              <a:ext cx="28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/>
                <a:t>b</a:t>
              </a:r>
              <a:endParaRPr lang="en-US" altLang="zh-CN" baseline="-25000"/>
            </a:p>
          </p:txBody>
        </p:sp>
        <p:sp>
          <p:nvSpPr>
            <p:cNvPr id="7297" name="Text Box 132"/>
            <p:cNvSpPr txBox="1">
              <a:spLocks noChangeArrowheads="1"/>
            </p:cNvSpPr>
            <p:nvPr/>
          </p:nvSpPr>
          <p:spPr bwMode="auto">
            <a:xfrm>
              <a:off x="3734" y="3778"/>
              <a:ext cx="28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/>
                <a:t>c</a:t>
              </a:r>
            </a:p>
          </p:txBody>
        </p:sp>
      </p:grpSp>
      <p:sp>
        <p:nvSpPr>
          <p:cNvPr id="20613" name="Rectangle 133"/>
          <p:cNvSpPr>
            <a:spLocks noChangeArrowheads="1"/>
          </p:cNvSpPr>
          <p:nvPr/>
        </p:nvSpPr>
        <p:spPr bwMode="auto">
          <a:xfrm>
            <a:off x="250825" y="1828800"/>
            <a:ext cx="403383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defTabSz="0">
              <a:tabLst>
                <a:tab pos="365125" algn="l"/>
              </a:tabLst>
            </a:pPr>
            <a:r>
              <a:rPr lang="zh-CN" altLang="en-US" sz="2400" b="1" dirty="0">
                <a:latin typeface="宋体" panose="02010600030101010101" pitchFamily="2" charset="-122"/>
              </a:rPr>
              <a:t>（</a:t>
            </a:r>
            <a:r>
              <a:rPr lang="en-US" altLang="zh-CN" sz="2400" b="1" dirty="0">
                <a:latin typeface="宋体" panose="02010600030101010101" pitchFamily="2" charset="-122"/>
              </a:rPr>
              <a:t>1</a:t>
            </a:r>
            <a:r>
              <a:rPr lang="zh-CN" altLang="en-US" sz="2400" b="1" dirty="0">
                <a:latin typeface="宋体" panose="02010600030101010101" pitchFamily="2" charset="-122"/>
              </a:rPr>
              <a:t>）画图过程中，什么角</a:t>
            </a:r>
          </a:p>
          <a:p>
            <a:pPr defTabSz="0">
              <a:tabLst>
                <a:tab pos="365125" algn="l"/>
              </a:tabLst>
            </a:pPr>
            <a:r>
              <a:rPr lang="zh-CN" altLang="en-US" sz="2400" b="1" dirty="0">
                <a:latin typeface="宋体" panose="02010600030101010101" pitchFamily="2" charset="-122"/>
              </a:rPr>
              <a:t> 始终保持相等？</a:t>
            </a:r>
            <a:r>
              <a:rPr lang="zh-CN" altLang="en-US" b="1" dirty="0">
                <a:latin typeface="宋体" panose="02010600030101010101" pitchFamily="2" charset="-122"/>
              </a:rPr>
              <a:t>  </a:t>
            </a:r>
          </a:p>
        </p:txBody>
      </p:sp>
      <p:sp>
        <p:nvSpPr>
          <p:cNvPr id="20614" name="Rectangle 134"/>
          <p:cNvSpPr>
            <a:spLocks noChangeArrowheads="1"/>
          </p:cNvSpPr>
          <p:nvPr/>
        </p:nvSpPr>
        <p:spPr bwMode="auto">
          <a:xfrm>
            <a:off x="250825" y="3136900"/>
            <a:ext cx="34575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zh-CN" altLang="en-US" sz="2400" b="1" dirty="0">
                <a:latin typeface="宋体" panose="02010600030101010101" pitchFamily="2" charset="-122"/>
              </a:rPr>
              <a:t>（</a:t>
            </a:r>
            <a:r>
              <a:rPr lang="en-US" altLang="zh-CN" sz="2400" b="1" dirty="0">
                <a:latin typeface="宋体" panose="02010600030101010101" pitchFamily="2" charset="-122"/>
              </a:rPr>
              <a:t>2</a:t>
            </a:r>
            <a:r>
              <a:rPr lang="zh-CN" altLang="en-US" sz="2400" b="1" dirty="0">
                <a:latin typeface="宋体" panose="02010600030101010101" pitchFamily="2" charset="-122"/>
              </a:rPr>
              <a:t>）直线</a:t>
            </a:r>
            <a:r>
              <a:rPr lang="en-US" altLang="zh-CN" sz="2400" b="1" dirty="0">
                <a:latin typeface="宋体" panose="02010600030101010101" pitchFamily="2" charset="-122"/>
              </a:rPr>
              <a:t>a</a:t>
            </a:r>
            <a:r>
              <a:rPr lang="zh-CN" altLang="en-US" sz="2400" b="1" dirty="0">
                <a:latin typeface="宋体" panose="02010600030101010101" pitchFamily="2" charset="-122"/>
              </a:rPr>
              <a:t>，</a:t>
            </a:r>
            <a:r>
              <a:rPr lang="en-US" altLang="zh-CN" sz="2400" b="1" dirty="0">
                <a:latin typeface="宋体" panose="02010600030101010101" pitchFamily="2" charset="-122"/>
              </a:rPr>
              <a:t>b</a:t>
            </a:r>
            <a:r>
              <a:rPr lang="zh-CN" altLang="en-US" sz="2400" b="1" dirty="0">
                <a:latin typeface="宋体" panose="02010600030101010101" pitchFamily="2" charset="-122"/>
              </a:rPr>
              <a:t>位置</a:t>
            </a:r>
          </a:p>
          <a:p>
            <a:r>
              <a:rPr lang="zh-CN" altLang="en-US" sz="2400" b="1" dirty="0">
                <a:latin typeface="宋体" panose="02010600030101010101" pitchFamily="2" charset="-122"/>
              </a:rPr>
              <a:t> 关系如何？</a:t>
            </a:r>
            <a:r>
              <a:rPr lang="zh-CN" altLang="en-US" b="1" dirty="0">
                <a:latin typeface="宋体" panose="02010600030101010101" pitchFamily="2" charset="-122"/>
              </a:rPr>
              <a:t> </a:t>
            </a:r>
          </a:p>
        </p:txBody>
      </p:sp>
      <p:sp>
        <p:nvSpPr>
          <p:cNvPr id="20615" name="Text Box 135"/>
          <p:cNvSpPr txBox="1">
            <a:spLocks noChangeArrowheads="1"/>
          </p:cNvSpPr>
          <p:nvPr/>
        </p:nvSpPr>
        <p:spPr bwMode="auto">
          <a:xfrm>
            <a:off x="428625" y="2643188"/>
            <a:ext cx="1716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>
                <a:latin typeface="宋体" panose="02010600030101010101" pitchFamily="2" charset="-122"/>
              </a:rPr>
              <a:t>同位角相等</a:t>
            </a:r>
          </a:p>
        </p:txBody>
      </p:sp>
      <p:sp>
        <p:nvSpPr>
          <p:cNvPr id="20616" name="Text Box 136"/>
          <p:cNvSpPr txBox="1">
            <a:spLocks noChangeArrowheads="1"/>
          </p:cNvSpPr>
          <p:nvPr/>
        </p:nvSpPr>
        <p:spPr bwMode="auto">
          <a:xfrm>
            <a:off x="428625" y="4000500"/>
            <a:ext cx="1716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>
                <a:latin typeface="宋体" panose="02010600030101010101" pitchFamily="2" charset="-122"/>
              </a:rPr>
              <a:t>两直线平行</a:t>
            </a:r>
          </a:p>
        </p:txBody>
      </p:sp>
      <p:sp>
        <p:nvSpPr>
          <p:cNvPr id="7302" name="Text Box 16"/>
          <p:cNvSpPr txBox="1">
            <a:spLocks noChangeArrowheads="1"/>
          </p:cNvSpPr>
          <p:nvPr/>
        </p:nvSpPr>
        <p:spPr bwMode="auto">
          <a:xfrm>
            <a:off x="714375" y="214313"/>
            <a:ext cx="7786688" cy="641350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3600" b="1" dirty="0">
                <a:solidFill>
                  <a:srgbClr val="FF3300"/>
                </a:solidFill>
                <a:latin typeface="宋体" panose="02010600030101010101" pitchFamily="2" charset="-122"/>
              </a:rPr>
              <a:t>合作探究一</a:t>
            </a:r>
            <a:r>
              <a:rPr lang="en-US" altLang="zh-CN" sz="3600" b="1" dirty="0">
                <a:solidFill>
                  <a:srgbClr val="FF3300"/>
                </a:solidFill>
                <a:latin typeface="宋体" panose="02010600030101010101" pitchFamily="2" charset="-122"/>
              </a:rPr>
              <a:t>:</a:t>
            </a:r>
            <a:r>
              <a:rPr lang="zh-CN" altLang="en-US" sz="3600" b="1" dirty="0">
                <a:solidFill>
                  <a:srgbClr val="FF3300"/>
                </a:solidFill>
                <a:latin typeface="宋体" panose="02010600030101010101" pitchFamily="2" charset="-122"/>
              </a:rPr>
              <a:t>平行线判定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0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0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5" dur="500"/>
                                        <p:tgtEl>
                                          <p:spTgt spid="20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0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0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20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0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20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20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nimBg="1"/>
      <p:bldP spid="20487" grpId="0" animBg="1"/>
      <p:bldP spid="20488" grpId="0" animBg="1"/>
      <p:bldP spid="20489" grpId="0"/>
      <p:bldP spid="20490" grpId="0"/>
      <p:bldP spid="20572" grpId="0" animBg="1"/>
      <p:bldP spid="20600" grpId="0"/>
      <p:bldP spid="20601" grpId="0"/>
      <p:bldP spid="20613" grpId="0"/>
      <p:bldP spid="20614" grpId="0"/>
      <p:bldP spid="20615" grpId="0"/>
      <p:bldP spid="206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95288" y="2276475"/>
            <a:ext cx="7696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latin typeface="宋体" panose="02010600030101010101" pitchFamily="2" charset="-122"/>
              </a:rPr>
              <a:t>简单说成</a:t>
            </a:r>
            <a:r>
              <a:rPr lang="en-US" altLang="zh-CN" sz="3600" b="1" dirty="0">
                <a:latin typeface="宋体" panose="02010600030101010101" pitchFamily="2" charset="-122"/>
              </a:rPr>
              <a:t>: </a:t>
            </a:r>
            <a:r>
              <a:rPr lang="zh-CN" altLang="en-US" sz="3600" b="1" dirty="0">
                <a:solidFill>
                  <a:srgbClr val="FF0066"/>
                </a:solidFill>
                <a:latin typeface="宋体" panose="02010600030101010101" pitchFamily="2" charset="-122"/>
              </a:rPr>
              <a:t>同位角相等，两直线平行</a:t>
            </a:r>
            <a:r>
              <a:rPr lang="en-US" altLang="zh-CN" sz="3600" b="1" dirty="0">
                <a:solidFill>
                  <a:srgbClr val="FF0066"/>
                </a:solidFill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357188" y="1085850"/>
            <a:ext cx="8382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6600"/>
                </a:solidFill>
                <a:latin typeface="宋体" panose="02010600030101010101" pitchFamily="2" charset="-122"/>
              </a:rPr>
              <a:t>两条</a:t>
            </a:r>
            <a:r>
              <a:rPr lang="zh-CN" altLang="en-US" sz="2800" b="1" dirty="0">
                <a:latin typeface="宋体" panose="02010600030101010101" pitchFamily="2" charset="-122"/>
              </a:rPr>
              <a:t>直线被</a:t>
            </a:r>
            <a:r>
              <a:rPr lang="zh-CN" altLang="en-US" sz="2800" b="1" dirty="0">
                <a:solidFill>
                  <a:srgbClr val="FF6600"/>
                </a:solidFill>
                <a:latin typeface="宋体" panose="02010600030101010101" pitchFamily="2" charset="-122"/>
              </a:rPr>
              <a:t>第三条</a:t>
            </a:r>
            <a:r>
              <a:rPr lang="zh-CN" altLang="en-US" sz="2800" b="1" dirty="0">
                <a:latin typeface="宋体" panose="02010600030101010101" pitchFamily="2" charset="-122"/>
              </a:rPr>
              <a:t>直线所截，如果同位角相等，那么这两条直线平行</a:t>
            </a:r>
            <a:r>
              <a:rPr lang="en-US" altLang="zh-CN" sz="2800" b="1" dirty="0"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57188" y="428625"/>
            <a:ext cx="7543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</a:rPr>
              <a:t>判定两直线平行方法</a:t>
            </a:r>
            <a:r>
              <a:rPr lang="en-US" altLang="zh-CN" sz="3200" b="1" dirty="0">
                <a:solidFill>
                  <a:srgbClr val="FF0000"/>
                </a:solidFill>
                <a:latin typeface="宋体" panose="02010600030101010101" pitchFamily="2" charset="-122"/>
              </a:rPr>
              <a:t>1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500063" y="3071813"/>
            <a:ext cx="30400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>
                <a:latin typeface="宋体" panose="02010600030101010101" pitchFamily="2" charset="-122"/>
              </a:rPr>
              <a:t>符号语言：如图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3716338"/>
            <a:ext cx="5786438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266700" algn="just"/>
            <a:r>
              <a:rPr lang="en-US" altLang="zh-CN" sz="3200" b="1">
                <a:solidFill>
                  <a:schemeClr val="hlink"/>
                </a:solidFill>
                <a:latin typeface="宋体" panose="02010600030101010101" pitchFamily="2" charset="-122"/>
              </a:rPr>
              <a:t> ∵ ∠1=∠2</a:t>
            </a:r>
            <a:r>
              <a:rPr lang="zh-CN" altLang="en-US" sz="3200" b="1">
                <a:solidFill>
                  <a:schemeClr val="hlink"/>
                </a:solidFill>
                <a:latin typeface="宋体" panose="02010600030101010101" pitchFamily="2" charset="-122"/>
              </a:rPr>
              <a:t>（已知）</a:t>
            </a:r>
          </a:p>
          <a:p>
            <a:pPr indent="266700" eaLnBrk="0" hangingPunct="0"/>
            <a:r>
              <a:rPr lang="zh-CN" altLang="en-US" sz="3200" b="1">
                <a:solidFill>
                  <a:schemeClr val="hlink"/>
                </a:solidFill>
                <a:latin typeface="宋体" panose="02010600030101010101" pitchFamily="2" charset="-122"/>
              </a:rPr>
              <a:t> ∴ </a:t>
            </a:r>
            <a:r>
              <a:rPr lang="en-US" altLang="zh-CN" sz="3200" b="1">
                <a:solidFill>
                  <a:schemeClr val="hlink"/>
                </a:solidFill>
                <a:latin typeface="宋体" panose="02010600030101010101" pitchFamily="2" charset="-122"/>
              </a:rPr>
              <a:t>a∥b</a:t>
            </a:r>
          </a:p>
          <a:p>
            <a:pPr indent="266700" eaLnBrk="0" hangingPunct="0"/>
            <a:r>
              <a:rPr lang="zh-CN" altLang="en-US" sz="3200" b="1">
                <a:solidFill>
                  <a:schemeClr val="hlink"/>
                </a:solidFill>
                <a:latin typeface="宋体" panose="02010600030101010101" pitchFamily="2" charset="-122"/>
              </a:rPr>
              <a:t>（同位角相等，两直线平行） </a:t>
            </a:r>
          </a:p>
        </p:txBody>
      </p:sp>
      <p:grpSp>
        <p:nvGrpSpPr>
          <p:cNvPr id="21" name="Group 7"/>
          <p:cNvGrpSpPr/>
          <p:nvPr/>
        </p:nvGrpSpPr>
        <p:grpSpPr bwMode="auto">
          <a:xfrm>
            <a:off x="5267325" y="3068638"/>
            <a:ext cx="2803525" cy="2281237"/>
            <a:chOff x="3318" y="1933"/>
            <a:chExt cx="1766" cy="1437"/>
          </a:xfrm>
        </p:grpSpPr>
        <p:sp>
          <p:nvSpPr>
            <p:cNvPr id="8199" name="Line 8"/>
            <p:cNvSpPr>
              <a:spLocks noChangeShapeType="1"/>
            </p:cNvSpPr>
            <p:nvPr/>
          </p:nvSpPr>
          <p:spPr bwMode="auto">
            <a:xfrm>
              <a:off x="3322" y="2360"/>
              <a:ext cx="158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0" name="Line 9"/>
            <p:cNvSpPr>
              <a:spLocks noChangeShapeType="1"/>
            </p:cNvSpPr>
            <p:nvPr/>
          </p:nvSpPr>
          <p:spPr bwMode="auto">
            <a:xfrm>
              <a:off x="3318" y="2894"/>
              <a:ext cx="1588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1" name="Line 10"/>
            <p:cNvSpPr>
              <a:spLocks noChangeShapeType="1"/>
            </p:cNvSpPr>
            <p:nvPr/>
          </p:nvSpPr>
          <p:spPr bwMode="auto">
            <a:xfrm>
              <a:off x="3734" y="2028"/>
              <a:ext cx="630" cy="134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2" name="Line 11"/>
            <p:cNvSpPr>
              <a:spLocks noChangeShapeType="1"/>
            </p:cNvSpPr>
            <p:nvPr/>
          </p:nvSpPr>
          <p:spPr bwMode="auto">
            <a:xfrm>
              <a:off x="3322" y="2360"/>
              <a:ext cx="569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3" name="Line 12"/>
            <p:cNvSpPr>
              <a:spLocks noChangeShapeType="1"/>
            </p:cNvSpPr>
            <p:nvPr/>
          </p:nvSpPr>
          <p:spPr bwMode="auto">
            <a:xfrm>
              <a:off x="3891" y="2360"/>
              <a:ext cx="1019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4" name="Line 13"/>
            <p:cNvSpPr>
              <a:spLocks noChangeShapeType="1"/>
            </p:cNvSpPr>
            <p:nvPr/>
          </p:nvSpPr>
          <p:spPr bwMode="auto">
            <a:xfrm>
              <a:off x="4146" y="2895"/>
              <a:ext cx="776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5" name="Rectangle 14"/>
            <p:cNvSpPr>
              <a:spLocks noChangeArrowheads="1"/>
            </p:cNvSpPr>
            <p:nvPr/>
          </p:nvSpPr>
          <p:spPr bwMode="auto">
            <a:xfrm>
              <a:off x="4243" y="2895"/>
              <a:ext cx="86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/>
                <a:t>2</a:t>
              </a:r>
              <a:endParaRPr lang="en-US" altLang="zh-CN" sz="2400" u="sng">
                <a:latin typeface="Times New Roman" panose="02020603050405020304" pitchFamily="18" charset="0"/>
              </a:endParaRPr>
            </a:p>
          </p:txBody>
        </p:sp>
        <p:sp>
          <p:nvSpPr>
            <p:cNvPr id="8206" name="Rectangle 15"/>
            <p:cNvSpPr>
              <a:spLocks noChangeArrowheads="1"/>
            </p:cNvSpPr>
            <p:nvPr/>
          </p:nvSpPr>
          <p:spPr bwMode="auto">
            <a:xfrm>
              <a:off x="3976" y="2360"/>
              <a:ext cx="86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/>
                <a:t>1</a:t>
              </a:r>
              <a:endParaRPr lang="en-US" altLang="zh-CN" sz="2400" u="sng">
                <a:latin typeface="Times New Roman" panose="02020603050405020304" pitchFamily="18" charset="0"/>
              </a:endParaRPr>
            </a:p>
          </p:txBody>
        </p:sp>
        <p:sp>
          <p:nvSpPr>
            <p:cNvPr id="8207" name="Rectangle 16"/>
            <p:cNvSpPr>
              <a:spLocks noChangeArrowheads="1"/>
            </p:cNvSpPr>
            <p:nvPr/>
          </p:nvSpPr>
          <p:spPr bwMode="auto">
            <a:xfrm>
              <a:off x="4995" y="2788"/>
              <a:ext cx="89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/>
                <a:t>b</a:t>
              </a:r>
              <a:endParaRPr lang="en-US" altLang="zh-CN" sz="2400" u="sng">
                <a:latin typeface="Times New Roman" panose="02020603050405020304" pitchFamily="18" charset="0"/>
              </a:endParaRPr>
            </a:p>
          </p:txBody>
        </p:sp>
        <p:sp>
          <p:nvSpPr>
            <p:cNvPr id="8208" name="Rectangle 17"/>
            <p:cNvSpPr>
              <a:spLocks noChangeArrowheads="1"/>
            </p:cNvSpPr>
            <p:nvPr/>
          </p:nvSpPr>
          <p:spPr bwMode="auto">
            <a:xfrm>
              <a:off x="3564" y="1933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>
                  <a:latin typeface="宋体" panose="02010600030101010101" pitchFamily="2" charset="-122"/>
                </a:rPr>
                <a:t>c</a:t>
              </a:r>
              <a:endParaRPr lang="en-US" altLang="zh-CN" sz="2400" u="sng">
                <a:latin typeface="宋体" panose="02010600030101010101" pitchFamily="2" charset="-122"/>
              </a:endParaRPr>
            </a:p>
          </p:txBody>
        </p:sp>
        <p:sp>
          <p:nvSpPr>
            <p:cNvPr id="8209" name="Rectangle 18"/>
            <p:cNvSpPr>
              <a:spLocks noChangeArrowheads="1"/>
            </p:cNvSpPr>
            <p:nvPr/>
          </p:nvSpPr>
          <p:spPr bwMode="auto">
            <a:xfrm>
              <a:off x="4983" y="2265"/>
              <a:ext cx="81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/>
                <a:t>a</a:t>
              </a:r>
              <a:endParaRPr lang="en-US" altLang="zh-CN" sz="2400" u="sng">
                <a:latin typeface="Times New Roman" panose="02020603050405020304" pitchFamily="18" charset="0"/>
              </a:endParaRPr>
            </a:p>
          </p:txBody>
        </p:sp>
        <p:sp>
          <p:nvSpPr>
            <p:cNvPr id="8210" name="Freeform 19"/>
            <p:cNvSpPr>
              <a:spLocks noChangeArrowheads="1"/>
            </p:cNvSpPr>
            <p:nvPr/>
          </p:nvSpPr>
          <p:spPr bwMode="auto">
            <a:xfrm rot="4859590">
              <a:off x="3945" y="2358"/>
              <a:ext cx="46" cy="94"/>
            </a:xfrm>
            <a:custGeom>
              <a:avLst/>
              <a:gdLst>
                <a:gd name="T0" fmla="*/ 0 w 106"/>
                <a:gd name="T1" fmla="*/ 0 h 136"/>
                <a:gd name="T2" fmla="*/ 91 w 106"/>
                <a:gd name="T3" fmla="*/ 45 h 136"/>
                <a:gd name="T4" fmla="*/ 91 w 106"/>
                <a:gd name="T5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6" h="136">
                  <a:moveTo>
                    <a:pt x="0" y="0"/>
                  </a:moveTo>
                  <a:cubicBezTo>
                    <a:pt x="38" y="11"/>
                    <a:pt x="76" y="22"/>
                    <a:pt x="91" y="45"/>
                  </a:cubicBezTo>
                  <a:cubicBezTo>
                    <a:pt x="106" y="68"/>
                    <a:pt x="98" y="102"/>
                    <a:pt x="91" y="13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11" name="Freeform 20"/>
            <p:cNvSpPr>
              <a:spLocks noChangeArrowheads="1"/>
            </p:cNvSpPr>
            <p:nvPr/>
          </p:nvSpPr>
          <p:spPr bwMode="auto">
            <a:xfrm rot="4859590">
              <a:off x="4219" y="2907"/>
              <a:ext cx="46" cy="94"/>
            </a:xfrm>
            <a:custGeom>
              <a:avLst/>
              <a:gdLst>
                <a:gd name="T0" fmla="*/ 0 w 106"/>
                <a:gd name="T1" fmla="*/ 0 h 136"/>
                <a:gd name="T2" fmla="*/ 91 w 106"/>
                <a:gd name="T3" fmla="*/ 45 h 136"/>
                <a:gd name="T4" fmla="*/ 91 w 106"/>
                <a:gd name="T5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6" h="136">
                  <a:moveTo>
                    <a:pt x="0" y="0"/>
                  </a:moveTo>
                  <a:cubicBezTo>
                    <a:pt x="38" y="11"/>
                    <a:pt x="76" y="22"/>
                    <a:pt x="91" y="45"/>
                  </a:cubicBezTo>
                  <a:cubicBezTo>
                    <a:pt x="106" y="68"/>
                    <a:pt x="98" y="102"/>
                    <a:pt x="91" y="13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  <p:bldP spid="21508" grpId="0"/>
      <p:bldP spid="21509" grpId="0"/>
      <p:bldP spid="2151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ChangeArrowheads="1"/>
          </p:cNvSpPr>
          <p:nvPr/>
        </p:nvSpPr>
        <p:spPr bwMode="auto">
          <a:xfrm>
            <a:off x="0" y="549275"/>
            <a:ext cx="6992938" cy="145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b="1">
                <a:latin typeface="宋体" panose="02010600030101010101" pitchFamily="2" charset="-122"/>
              </a:rPr>
              <a:t>练习</a:t>
            </a:r>
            <a:r>
              <a:rPr lang="en-US" altLang="zh-CN" sz="3200" b="1">
                <a:latin typeface="宋体" panose="02010600030101010101" pitchFamily="2" charset="-122"/>
              </a:rPr>
              <a:t>1 </a:t>
            </a:r>
            <a:r>
              <a:rPr lang="zh-CN" altLang="en-US" sz="3200" b="1">
                <a:latin typeface="宋体" panose="02010600030101010101" pitchFamily="2" charset="-122"/>
              </a:rPr>
              <a:t>如图</a:t>
            </a:r>
            <a:r>
              <a:rPr lang="en-US" altLang="zh-CN" sz="3200" b="1">
                <a:latin typeface="宋体" panose="02010600030101010101" pitchFamily="2" charset="-122"/>
              </a:rPr>
              <a:t>2</a:t>
            </a:r>
            <a:r>
              <a:rPr lang="zh-CN" altLang="en-US" sz="3200" b="1">
                <a:latin typeface="宋体" panose="02010600030101010101" pitchFamily="2" charset="-122"/>
              </a:rPr>
              <a:t>，∠</a:t>
            </a:r>
            <a:r>
              <a:rPr lang="en-US" altLang="zh-CN" sz="3200" b="1">
                <a:latin typeface="宋体" panose="02010600030101010101" pitchFamily="2" charset="-122"/>
              </a:rPr>
              <a:t>2</a:t>
            </a:r>
            <a:r>
              <a:rPr lang="zh-CN" altLang="en-US" sz="3200" b="1">
                <a:latin typeface="宋体" panose="02010600030101010101" pitchFamily="2" charset="-122"/>
              </a:rPr>
              <a:t>＝ ∠</a:t>
            </a:r>
            <a:r>
              <a:rPr lang="en-US" altLang="zh-CN" sz="3200" b="1">
                <a:latin typeface="宋体" panose="02010600030101010101" pitchFamily="2" charset="-122"/>
              </a:rPr>
              <a:t>1</a:t>
            </a:r>
            <a:r>
              <a:rPr lang="en-US" altLang="zh-CN" sz="3200">
                <a:latin typeface="宋体" panose="02010600030101010101" pitchFamily="2" charset="-122"/>
              </a:rPr>
              <a:t> </a:t>
            </a:r>
            <a:r>
              <a:rPr lang="zh-CN" altLang="en-US" sz="3200" b="1">
                <a:latin typeface="宋体" panose="02010600030101010101" pitchFamily="2" charset="-122"/>
              </a:rPr>
              <a:t>，你能得出哪两条直线平行？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3357563" y="1357313"/>
            <a:ext cx="2159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FF5050"/>
                </a:solidFill>
                <a:latin typeface="宋体" panose="02010600030101010101" pitchFamily="2" charset="-122"/>
              </a:rPr>
              <a:t>BE∥CD</a:t>
            </a:r>
          </a:p>
        </p:txBody>
      </p:sp>
      <p:grpSp>
        <p:nvGrpSpPr>
          <p:cNvPr id="9219" name="Group 4"/>
          <p:cNvGrpSpPr/>
          <p:nvPr/>
        </p:nvGrpSpPr>
        <p:grpSpPr bwMode="auto">
          <a:xfrm>
            <a:off x="5724525" y="333375"/>
            <a:ext cx="3419475" cy="2773363"/>
            <a:chOff x="2971" y="2341"/>
            <a:chExt cx="1824" cy="1494"/>
          </a:xfrm>
        </p:grpSpPr>
        <p:grpSp>
          <p:nvGrpSpPr>
            <p:cNvPr id="9220" name="Group 5"/>
            <p:cNvGrpSpPr/>
            <p:nvPr/>
          </p:nvGrpSpPr>
          <p:grpSpPr bwMode="auto">
            <a:xfrm>
              <a:off x="2971" y="2341"/>
              <a:ext cx="1824" cy="1494"/>
              <a:chOff x="864" y="2400"/>
              <a:chExt cx="1824" cy="1494"/>
            </a:xfrm>
          </p:grpSpPr>
          <p:sp>
            <p:nvSpPr>
              <p:cNvPr id="9221" name="Rectangle 6"/>
              <p:cNvSpPr>
                <a:spLocks noChangeArrowheads="1"/>
              </p:cNvSpPr>
              <p:nvPr/>
            </p:nvSpPr>
            <p:spPr bwMode="auto">
              <a:xfrm>
                <a:off x="1488" y="3648"/>
                <a:ext cx="624" cy="2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zh-CN" altLang="en-US" sz="2400">
                    <a:solidFill>
                      <a:srgbClr val="FF5050"/>
                    </a:solidFill>
                    <a:latin typeface="Times New Roman" panose="02020603050405020304" pitchFamily="18" charset="0"/>
                  </a:rPr>
                  <a:t>图</a:t>
                </a:r>
                <a:r>
                  <a:rPr lang="en-US" altLang="zh-CN" sz="2400">
                    <a:solidFill>
                      <a:srgbClr val="FF5050"/>
                    </a:solidFill>
                    <a:latin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9222" name="Line 7"/>
              <p:cNvSpPr>
                <a:spLocks noChangeShapeType="1"/>
              </p:cNvSpPr>
              <p:nvPr/>
            </p:nvSpPr>
            <p:spPr bwMode="auto">
              <a:xfrm flipH="1">
                <a:off x="1104" y="2544"/>
                <a:ext cx="624" cy="105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9223" name="Line 8"/>
              <p:cNvSpPr>
                <a:spLocks noChangeShapeType="1"/>
              </p:cNvSpPr>
              <p:nvPr/>
            </p:nvSpPr>
            <p:spPr bwMode="auto">
              <a:xfrm>
                <a:off x="1104" y="3600"/>
                <a:ext cx="115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9224" name="Line 9"/>
              <p:cNvSpPr>
                <a:spLocks noChangeShapeType="1"/>
              </p:cNvSpPr>
              <p:nvPr/>
            </p:nvSpPr>
            <p:spPr bwMode="auto">
              <a:xfrm>
                <a:off x="960" y="3024"/>
                <a:ext cx="124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9225" name="Text Box 10"/>
              <p:cNvSpPr txBox="1">
                <a:spLocks noChangeArrowheads="1"/>
              </p:cNvSpPr>
              <p:nvPr/>
            </p:nvSpPr>
            <p:spPr bwMode="auto">
              <a:xfrm>
                <a:off x="1488" y="2400"/>
                <a:ext cx="480" cy="2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altLang="zh-CN" sz="2400">
                    <a:solidFill>
                      <a:srgbClr val="FF5050"/>
                    </a:solidFill>
                    <a:latin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9226" name="Text Box 11"/>
              <p:cNvSpPr txBox="1">
                <a:spLocks noChangeArrowheads="1"/>
              </p:cNvSpPr>
              <p:nvPr/>
            </p:nvSpPr>
            <p:spPr bwMode="auto">
              <a:xfrm>
                <a:off x="1248" y="2784"/>
                <a:ext cx="480" cy="2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altLang="zh-CN" sz="2400">
                    <a:solidFill>
                      <a:srgbClr val="FF5050"/>
                    </a:solidFill>
                    <a:latin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9227" name="Text Box 12"/>
              <p:cNvSpPr txBox="1">
                <a:spLocks noChangeArrowheads="1"/>
              </p:cNvSpPr>
              <p:nvPr/>
            </p:nvSpPr>
            <p:spPr bwMode="auto">
              <a:xfrm>
                <a:off x="2160" y="2880"/>
                <a:ext cx="480" cy="2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altLang="zh-CN" sz="2400">
                    <a:solidFill>
                      <a:srgbClr val="FF5050"/>
                    </a:solidFill>
                    <a:latin typeface="Times New Roman" panose="02020603050405020304" pitchFamily="18" charset="0"/>
                  </a:rPr>
                  <a:t>E</a:t>
                </a:r>
              </a:p>
            </p:txBody>
          </p:sp>
          <p:sp>
            <p:nvSpPr>
              <p:cNvPr id="9228" name="Text Box 13"/>
              <p:cNvSpPr txBox="1">
                <a:spLocks noChangeArrowheads="1"/>
              </p:cNvSpPr>
              <p:nvPr/>
            </p:nvSpPr>
            <p:spPr bwMode="auto">
              <a:xfrm>
                <a:off x="864" y="3456"/>
                <a:ext cx="480" cy="2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altLang="zh-CN" sz="2400">
                    <a:solidFill>
                      <a:srgbClr val="FF5050"/>
                    </a:solidFill>
                    <a:latin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9229" name="Text Box 14"/>
              <p:cNvSpPr txBox="1">
                <a:spLocks noChangeArrowheads="1"/>
              </p:cNvSpPr>
              <p:nvPr/>
            </p:nvSpPr>
            <p:spPr bwMode="auto">
              <a:xfrm>
                <a:off x="2208" y="3456"/>
                <a:ext cx="480" cy="2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altLang="zh-CN" sz="2400">
                    <a:solidFill>
                      <a:srgbClr val="FF5050"/>
                    </a:solidFill>
                    <a:latin typeface="Times New Roman" panose="02020603050405020304" pitchFamily="18" charset="0"/>
                  </a:rPr>
                  <a:t>D</a:t>
                </a:r>
              </a:p>
            </p:txBody>
          </p:sp>
        </p:grpSp>
        <p:sp>
          <p:nvSpPr>
            <p:cNvPr id="9230" name="Freeform 15"/>
            <p:cNvSpPr>
              <a:spLocks noChangeArrowheads="1"/>
            </p:cNvSpPr>
            <p:nvPr/>
          </p:nvSpPr>
          <p:spPr bwMode="auto">
            <a:xfrm rot="-4864761">
              <a:off x="3607" y="2801"/>
              <a:ext cx="206" cy="101"/>
            </a:xfrm>
            <a:custGeom>
              <a:avLst/>
              <a:gdLst>
                <a:gd name="T0" fmla="*/ 618 w 618"/>
                <a:gd name="T1" fmla="*/ 0 h 303"/>
                <a:gd name="T2" fmla="*/ 607 w 618"/>
                <a:gd name="T3" fmla="*/ 23 h 303"/>
                <a:gd name="T4" fmla="*/ 598 w 618"/>
                <a:gd name="T5" fmla="*/ 47 h 303"/>
                <a:gd name="T6" fmla="*/ 587 w 618"/>
                <a:gd name="T7" fmla="*/ 68 h 303"/>
                <a:gd name="T8" fmla="*/ 578 w 618"/>
                <a:gd name="T9" fmla="*/ 90 h 303"/>
                <a:gd name="T10" fmla="*/ 565 w 618"/>
                <a:gd name="T11" fmla="*/ 109 h 303"/>
                <a:gd name="T12" fmla="*/ 553 w 618"/>
                <a:gd name="T13" fmla="*/ 129 h 303"/>
                <a:gd name="T14" fmla="*/ 546 w 618"/>
                <a:gd name="T15" fmla="*/ 137 h 303"/>
                <a:gd name="T16" fmla="*/ 541 w 618"/>
                <a:gd name="T17" fmla="*/ 146 h 303"/>
                <a:gd name="T18" fmla="*/ 534 w 618"/>
                <a:gd name="T19" fmla="*/ 154 h 303"/>
                <a:gd name="T20" fmla="*/ 528 w 618"/>
                <a:gd name="T21" fmla="*/ 164 h 303"/>
                <a:gd name="T22" fmla="*/ 519 w 618"/>
                <a:gd name="T23" fmla="*/ 171 h 303"/>
                <a:gd name="T24" fmla="*/ 512 w 618"/>
                <a:gd name="T25" fmla="*/ 179 h 303"/>
                <a:gd name="T26" fmla="*/ 498 w 618"/>
                <a:gd name="T27" fmla="*/ 194 h 303"/>
                <a:gd name="T28" fmla="*/ 482 w 618"/>
                <a:gd name="T29" fmla="*/ 208 h 303"/>
                <a:gd name="T30" fmla="*/ 467 w 618"/>
                <a:gd name="T31" fmla="*/ 222 h 303"/>
                <a:gd name="T32" fmla="*/ 449 w 618"/>
                <a:gd name="T33" fmla="*/ 234 h 303"/>
                <a:gd name="T34" fmla="*/ 431 w 618"/>
                <a:gd name="T35" fmla="*/ 246 h 303"/>
                <a:gd name="T36" fmla="*/ 413 w 618"/>
                <a:gd name="T37" fmla="*/ 255 h 303"/>
                <a:gd name="T38" fmla="*/ 403 w 618"/>
                <a:gd name="T39" fmla="*/ 260 h 303"/>
                <a:gd name="T40" fmla="*/ 399 w 618"/>
                <a:gd name="T41" fmla="*/ 262 h 303"/>
                <a:gd name="T42" fmla="*/ 395 w 618"/>
                <a:gd name="T43" fmla="*/ 266 h 303"/>
                <a:gd name="T44" fmla="*/ 374 w 618"/>
                <a:gd name="T45" fmla="*/ 273 h 303"/>
                <a:gd name="T46" fmla="*/ 368 w 618"/>
                <a:gd name="T47" fmla="*/ 274 h 303"/>
                <a:gd name="T48" fmla="*/ 363 w 618"/>
                <a:gd name="T49" fmla="*/ 276 h 303"/>
                <a:gd name="T50" fmla="*/ 354 w 618"/>
                <a:gd name="T51" fmla="*/ 281 h 303"/>
                <a:gd name="T52" fmla="*/ 333 w 618"/>
                <a:gd name="T53" fmla="*/ 287 h 303"/>
                <a:gd name="T54" fmla="*/ 312 w 618"/>
                <a:gd name="T55" fmla="*/ 293 h 303"/>
                <a:gd name="T56" fmla="*/ 288 w 618"/>
                <a:gd name="T57" fmla="*/ 296 h 303"/>
                <a:gd name="T58" fmla="*/ 277 w 618"/>
                <a:gd name="T59" fmla="*/ 297 h 303"/>
                <a:gd name="T60" fmla="*/ 266 w 618"/>
                <a:gd name="T61" fmla="*/ 300 h 303"/>
                <a:gd name="T62" fmla="*/ 253 w 618"/>
                <a:gd name="T63" fmla="*/ 300 h 303"/>
                <a:gd name="T64" fmla="*/ 242 w 618"/>
                <a:gd name="T65" fmla="*/ 301 h 303"/>
                <a:gd name="T66" fmla="*/ 218 w 618"/>
                <a:gd name="T67" fmla="*/ 303 h 303"/>
                <a:gd name="T68" fmla="*/ 192 w 618"/>
                <a:gd name="T69" fmla="*/ 302 h 303"/>
                <a:gd name="T70" fmla="*/ 166 w 618"/>
                <a:gd name="T71" fmla="*/ 302 h 303"/>
                <a:gd name="T72" fmla="*/ 139 w 618"/>
                <a:gd name="T73" fmla="*/ 300 h 303"/>
                <a:gd name="T74" fmla="*/ 114 w 618"/>
                <a:gd name="T75" fmla="*/ 298 h 303"/>
                <a:gd name="T76" fmla="*/ 86 w 618"/>
                <a:gd name="T77" fmla="*/ 294 h 303"/>
                <a:gd name="T78" fmla="*/ 57 w 618"/>
                <a:gd name="T79" fmla="*/ 290 h 303"/>
                <a:gd name="T80" fmla="*/ 49 w 618"/>
                <a:gd name="T81" fmla="*/ 288 h 303"/>
                <a:gd name="T82" fmla="*/ 42 w 618"/>
                <a:gd name="T83" fmla="*/ 287 h 303"/>
                <a:gd name="T84" fmla="*/ 28 w 618"/>
                <a:gd name="T85" fmla="*/ 284 h 303"/>
                <a:gd name="T86" fmla="*/ 0 w 618"/>
                <a:gd name="T87" fmla="*/ 279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18" h="303">
                  <a:moveTo>
                    <a:pt x="618" y="0"/>
                  </a:moveTo>
                  <a:lnTo>
                    <a:pt x="607" y="23"/>
                  </a:lnTo>
                  <a:lnTo>
                    <a:pt x="598" y="47"/>
                  </a:lnTo>
                  <a:lnTo>
                    <a:pt x="587" y="68"/>
                  </a:lnTo>
                  <a:lnTo>
                    <a:pt x="578" y="90"/>
                  </a:lnTo>
                  <a:lnTo>
                    <a:pt x="565" y="109"/>
                  </a:lnTo>
                  <a:lnTo>
                    <a:pt x="553" y="129"/>
                  </a:lnTo>
                  <a:lnTo>
                    <a:pt x="546" y="137"/>
                  </a:lnTo>
                  <a:lnTo>
                    <a:pt x="541" y="146"/>
                  </a:lnTo>
                  <a:lnTo>
                    <a:pt x="534" y="154"/>
                  </a:lnTo>
                  <a:lnTo>
                    <a:pt x="528" y="164"/>
                  </a:lnTo>
                  <a:lnTo>
                    <a:pt x="519" y="171"/>
                  </a:lnTo>
                  <a:lnTo>
                    <a:pt x="512" y="179"/>
                  </a:lnTo>
                  <a:lnTo>
                    <a:pt x="498" y="194"/>
                  </a:lnTo>
                  <a:lnTo>
                    <a:pt x="482" y="208"/>
                  </a:lnTo>
                  <a:lnTo>
                    <a:pt x="467" y="222"/>
                  </a:lnTo>
                  <a:lnTo>
                    <a:pt x="449" y="234"/>
                  </a:lnTo>
                  <a:lnTo>
                    <a:pt x="431" y="246"/>
                  </a:lnTo>
                  <a:lnTo>
                    <a:pt x="413" y="255"/>
                  </a:lnTo>
                  <a:lnTo>
                    <a:pt x="403" y="260"/>
                  </a:lnTo>
                  <a:lnTo>
                    <a:pt x="399" y="262"/>
                  </a:lnTo>
                  <a:lnTo>
                    <a:pt x="395" y="266"/>
                  </a:lnTo>
                  <a:lnTo>
                    <a:pt x="374" y="273"/>
                  </a:lnTo>
                  <a:lnTo>
                    <a:pt x="368" y="274"/>
                  </a:lnTo>
                  <a:lnTo>
                    <a:pt x="363" y="276"/>
                  </a:lnTo>
                  <a:lnTo>
                    <a:pt x="354" y="281"/>
                  </a:lnTo>
                  <a:lnTo>
                    <a:pt x="333" y="287"/>
                  </a:lnTo>
                  <a:lnTo>
                    <a:pt x="312" y="293"/>
                  </a:lnTo>
                  <a:lnTo>
                    <a:pt x="288" y="296"/>
                  </a:lnTo>
                  <a:lnTo>
                    <a:pt x="277" y="297"/>
                  </a:lnTo>
                  <a:lnTo>
                    <a:pt x="266" y="300"/>
                  </a:lnTo>
                  <a:lnTo>
                    <a:pt x="253" y="300"/>
                  </a:lnTo>
                  <a:lnTo>
                    <a:pt x="242" y="301"/>
                  </a:lnTo>
                  <a:lnTo>
                    <a:pt x="218" y="303"/>
                  </a:lnTo>
                  <a:lnTo>
                    <a:pt x="192" y="302"/>
                  </a:lnTo>
                  <a:lnTo>
                    <a:pt x="166" y="302"/>
                  </a:lnTo>
                  <a:lnTo>
                    <a:pt x="139" y="300"/>
                  </a:lnTo>
                  <a:lnTo>
                    <a:pt x="114" y="298"/>
                  </a:lnTo>
                  <a:lnTo>
                    <a:pt x="86" y="294"/>
                  </a:lnTo>
                  <a:lnTo>
                    <a:pt x="57" y="290"/>
                  </a:lnTo>
                  <a:lnTo>
                    <a:pt x="49" y="288"/>
                  </a:lnTo>
                  <a:lnTo>
                    <a:pt x="42" y="287"/>
                  </a:lnTo>
                  <a:lnTo>
                    <a:pt x="28" y="284"/>
                  </a:lnTo>
                  <a:lnTo>
                    <a:pt x="0" y="279"/>
                  </a:lnTo>
                </a:path>
              </a:pathLst>
            </a:custGeom>
            <a:noFill/>
            <a:ln w="4445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1" name="Rectangle 16"/>
            <p:cNvSpPr>
              <a:spLocks noChangeArrowheads="1"/>
            </p:cNvSpPr>
            <p:nvPr/>
          </p:nvSpPr>
          <p:spPr bwMode="auto">
            <a:xfrm>
              <a:off x="3833" y="2684"/>
              <a:ext cx="7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0033FF"/>
                  </a:solidFill>
                  <a:latin typeface="宋体" panose="02010600030101010101" pitchFamily="2" charset="-122"/>
                </a:rPr>
                <a:t>1</a:t>
              </a:r>
              <a:endParaRPr lang="en-US" altLang="zh-CN"/>
            </a:p>
          </p:txBody>
        </p:sp>
        <p:sp>
          <p:nvSpPr>
            <p:cNvPr id="9232" name="Freeform 17"/>
            <p:cNvSpPr>
              <a:spLocks noChangeArrowheads="1"/>
            </p:cNvSpPr>
            <p:nvPr/>
          </p:nvSpPr>
          <p:spPr bwMode="auto">
            <a:xfrm rot="-4864761">
              <a:off x="3282" y="3382"/>
              <a:ext cx="206" cy="101"/>
            </a:xfrm>
            <a:custGeom>
              <a:avLst/>
              <a:gdLst>
                <a:gd name="T0" fmla="*/ 618 w 618"/>
                <a:gd name="T1" fmla="*/ 0 h 303"/>
                <a:gd name="T2" fmla="*/ 607 w 618"/>
                <a:gd name="T3" fmla="*/ 23 h 303"/>
                <a:gd name="T4" fmla="*/ 598 w 618"/>
                <a:gd name="T5" fmla="*/ 47 h 303"/>
                <a:gd name="T6" fmla="*/ 587 w 618"/>
                <a:gd name="T7" fmla="*/ 68 h 303"/>
                <a:gd name="T8" fmla="*/ 578 w 618"/>
                <a:gd name="T9" fmla="*/ 90 h 303"/>
                <a:gd name="T10" fmla="*/ 565 w 618"/>
                <a:gd name="T11" fmla="*/ 109 h 303"/>
                <a:gd name="T12" fmla="*/ 553 w 618"/>
                <a:gd name="T13" fmla="*/ 129 h 303"/>
                <a:gd name="T14" fmla="*/ 546 w 618"/>
                <a:gd name="T15" fmla="*/ 137 h 303"/>
                <a:gd name="T16" fmla="*/ 541 w 618"/>
                <a:gd name="T17" fmla="*/ 146 h 303"/>
                <a:gd name="T18" fmla="*/ 534 w 618"/>
                <a:gd name="T19" fmla="*/ 154 h 303"/>
                <a:gd name="T20" fmla="*/ 528 w 618"/>
                <a:gd name="T21" fmla="*/ 164 h 303"/>
                <a:gd name="T22" fmla="*/ 519 w 618"/>
                <a:gd name="T23" fmla="*/ 171 h 303"/>
                <a:gd name="T24" fmla="*/ 512 w 618"/>
                <a:gd name="T25" fmla="*/ 179 h 303"/>
                <a:gd name="T26" fmla="*/ 498 w 618"/>
                <a:gd name="T27" fmla="*/ 194 h 303"/>
                <a:gd name="T28" fmla="*/ 482 w 618"/>
                <a:gd name="T29" fmla="*/ 208 h 303"/>
                <a:gd name="T30" fmla="*/ 467 w 618"/>
                <a:gd name="T31" fmla="*/ 222 h 303"/>
                <a:gd name="T32" fmla="*/ 449 w 618"/>
                <a:gd name="T33" fmla="*/ 234 h 303"/>
                <a:gd name="T34" fmla="*/ 431 w 618"/>
                <a:gd name="T35" fmla="*/ 246 h 303"/>
                <a:gd name="T36" fmla="*/ 413 w 618"/>
                <a:gd name="T37" fmla="*/ 255 h 303"/>
                <a:gd name="T38" fmla="*/ 403 w 618"/>
                <a:gd name="T39" fmla="*/ 260 h 303"/>
                <a:gd name="T40" fmla="*/ 399 w 618"/>
                <a:gd name="T41" fmla="*/ 262 h 303"/>
                <a:gd name="T42" fmla="*/ 395 w 618"/>
                <a:gd name="T43" fmla="*/ 266 h 303"/>
                <a:gd name="T44" fmla="*/ 374 w 618"/>
                <a:gd name="T45" fmla="*/ 273 h 303"/>
                <a:gd name="T46" fmla="*/ 368 w 618"/>
                <a:gd name="T47" fmla="*/ 274 h 303"/>
                <a:gd name="T48" fmla="*/ 363 w 618"/>
                <a:gd name="T49" fmla="*/ 276 h 303"/>
                <a:gd name="T50" fmla="*/ 354 w 618"/>
                <a:gd name="T51" fmla="*/ 281 h 303"/>
                <a:gd name="T52" fmla="*/ 333 w 618"/>
                <a:gd name="T53" fmla="*/ 287 h 303"/>
                <a:gd name="T54" fmla="*/ 312 w 618"/>
                <a:gd name="T55" fmla="*/ 293 h 303"/>
                <a:gd name="T56" fmla="*/ 288 w 618"/>
                <a:gd name="T57" fmla="*/ 296 h 303"/>
                <a:gd name="T58" fmla="*/ 277 w 618"/>
                <a:gd name="T59" fmla="*/ 297 h 303"/>
                <a:gd name="T60" fmla="*/ 266 w 618"/>
                <a:gd name="T61" fmla="*/ 300 h 303"/>
                <a:gd name="T62" fmla="*/ 253 w 618"/>
                <a:gd name="T63" fmla="*/ 300 h 303"/>
                <a:gd name="T64" fmla="*/ 242 w 618"/>
                <a:gd name="T65" fmla="*/ 301 h 303"/>
                <a:gd name="T66" fmla="*/ 218 w 618"/>
                <a:gd name="T67" fmla="*/ 303 h 303"/>
                <a:gd name="T68" fmla="*/ 192 w 618"/>
                <a:gd name="T69" fmla="*/ 302 h 303"/>
                <a:gd name="T70" fmla="*/ 166 w 618"/>
                <a:gd name="T71" fmla="*/ 302 h 303"/>
                <a:gd name="T72" fmla="*/ 139 w 618"/>
                <a:gd name="T73" fmla="*/ 300 h 303"/>
                <a:gd name="T74" fmla="*/ 114 w 618"/>
                <a:gd name="T75" fmla="*/ 298 h 303"/>
                <a:gd name="T76" fmla="*/ 86 w 618"/>
                <a:gd name="T77" fmla="*/ 294 h 303"/>
                <a:gd name="T78" fmla="*/ 57 w 618"/>
                <a:gd name="T79" fmla="*/ 290 h 303"/>
                <a:gd name="T80" fmla="*/ 49 w 618"/>
                <a:gd name="T81" fmla="*/ 288 h 303"/>
                <a:gd name="T82" fmla="*/ 42 w 618"/>
                <a:gd name="T83" fmla="*/ 287 h 303"/>
                <a:gd name="T84" fmla="*/ 28 w 618"/>
                <a:gd name="T85" fmla="*/ 284 h 303"/>
                <a:gd name="T86" fmla="*/ 0 w 618"/>
                <a:gd name="T87" fmla="*/ 279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18" h="303">
                  <a:moveTo>
                    <a:pt x="618" y="0"/>
                  </a:moveTo>
                  <a:lnTo>
                    <a:pt x="607" y="23"/>
                  </a:lnTo>
                  <a:lnTo>
                    <a:pt x="598" y="47"/>
                  </a:lnTo>
                  <a:lnTo>
                    <a:pt x="587" y="68"/>
                  </a:lnTo>
                  <a:lnTo>
                    <a:pt x="578" y="90"/>
                  </a:lnTo>
                  <a:lnTo>
                    <a:pt x="565" y="109"/>
                  </a:lnTo>
                  <a:lnTo>
                    <a:pt x="553" y="129"/>
                  </a:lnTo>
                  <a:lnTo>
                    <a:pt x="546" y="137"/>
                  </a:lnTo>
                  <a:lnTo>
                    <a:pt x="541" y="146"/>
                  </a:lnTo>
                  <a:lnTo>
                    <a:pt x="534" y="154"/>
                  </a:lnTo>
                  <a:lnTo>
                    <a:pt x="528" y="164"/>
                  </a:lnTo>
                  <a:lnTo>
                    <a:pt x="519" y="171"/>
                  </a:lnTo>
                  <a:lnTo>
                    <a:pt x="512" y="179"/>
                  </a:lnTo>
                  <a:lnTo>
                    <a:pt x="498" y="194"/>
                  </a:lnTo>
                  <a:lnTo>
                    <a:pt x="482" y="208"/>
                  </a:lnTo>
                  <a:lnTo>
                    <a:pt x="467" y="222"/>
                  </a:lnTo>
                  <a:lnTo>
                    <a:pt x="449" y="234"/>
                  </a:lnTo>
                  <a:lnTo>
                    <a:pt x="431" y="246"/>
                  </a:lnTo>
                  <a:lnTo>
                    <a:pt x="413" y="255"/>
                  </a:lnTo>
                  <a:lnTo>
                    <a:pt x="403" y="260"/>
                  </a:lnTo>
                  <a:lnTo>
                    <a:pt x="399" y="262"/>
                  </a:lnTo>
                  <a:lnTo>
                    <a:pt x="395" y="266"/>
                  </a:lnTo>
                  <a:lnTo>
                    <a:pt x="374" y="273"/>
                  </a:lnTo>
                  <a:lnTo>
                    <a:pt x="368" y="274"/>
                  </a:lnTo>
                  <a:lnTo>
                    <a:pt x="363" y="276"/>
                  </a:lnTo>
                  <a:lnTo>
                    <a:pt x="354" y="281"/>
                  </a:lnTo>
                  <a:lnTo>
                    <a:pt x="333" y="287"/>
                  </a:lnTo>
                  <a:lnTo>
                    <a:pt x="312" y="293"/>
                  </a:lnTo>
                  <a:lnTo>
                    <a:pt x="288" y="296"/>
                  </a:lnTo>
                  <a:lnTo>
                    <a:pt x="277" y="297"/>
                  </a:lnTo>
                  <a:lnTo>
                    <a:pt x="266" y="300"/>
                  </a:lnTo>
                  <a:lnTo>
                    <a:pt x="253" y="300"/>
                  </a:lnTo>
                  <a:lnTo>
                    <a:pt x="242" y="301"/>
                  </a:lnTo>
                  <a:lnTo>
                    <a:pt x="218" y="303"/>
                  </a:lnTo>
                  <a:lnTo>
                    <a:pt x="192" y="302"/>
                  </a:lnTo>
                  <a:lnTo>
                    <a:pt x="166" y="302"/>
                  </a:lnTo>
                  <a:lnTo>
                    <a:pt x="139" y="300"/>
                  </a:lnTo>
                  <a:lnTo>
                    <a:pt x="114" y="298"/>
                  </a:lnTo>
                  <a:lnTo>
                    <a:pt x="86" y="294"/>
                  </a:lnTo>
                  <a:lnTo>
                    <a:pt x="57" y="290"/>
                  </a:lnTo>
                  <a:lnTo>
                    <a:pt x="49" y="288"/>
                  </a:lnTo>
                  <a:lnTo>
                    <a:pt x="42" y="287"/>
                  </a:lnTo>
                  <a:lnTo>
                    <a:pt x="28" y="284"/>
                  </a:lnTo>
                  <a:lnTo>
                    <a:pt x="0" y="279"/>
                  </a:lnTo>
                </a:path>
              </a:pathLst>
            </a:custGeom>
            <a:noFill/>
            <a:ln w="4445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3" name="Rectangle 18"/>
            <p:cNvSpPr>
              <a:spLocks noChangeArrowheads="1"/>
            </p:cNvSpPr>
            <p:nvPr/>
          </p:nvSpPr>
          <p:spPr bwMode="auto">
            <a:xfrm>
              <a:off x="3508" y="3249"/>
              <a:ext cx="7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0033FF"/>
                  </a:solidFill>
                  <a:latin typeface="宋体" panose="02010600030101010101" pitchFamily="2" charset="-122"/>
                </a:rPr>
                <a:t>2</a:t>
              </a:r>
              <a:endParaRPr lang="en-US" altLang="zh-CN"/>
            </a:p>
          </p:txBody>
        </p:sp>
      </p:grpSp>
      <p:pic>
        <p:nvPicPr>
          <p:cNvPr id="9234" name="Picture 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51500" y="3213100"/>
            <a:ext cx="349250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48" name="Text Box 20"/>
          <p:cNvSpPr txBox="1">
            <a:spLocks noChangeArrowheads="1"/>
          </p:cNvSpPr>
          <p:nvPr/>
        </p:nvSpPr>
        <p:spPr bwMode="auto">
          <a:xfrm>
            <a:off x="0" y="3789363"/>
            <a:ext cx="9577388" cy="20621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fontAlgn="auto">
              <a:defRPr/>
            </a:pPr>
            <a:r>
              <a:rPr kumimoji="1" lang="zh-CN" altLang="en-US" sz="3200" b="1" noProof="1">
                <a:latin typeface="宋体" panose="02010600030101010101" pitchFamily="2" charset="-122"/>
              </a:rPr>
              <a:t>练习</a:t>
            </a:r>
            <a:r>
              <a:rPr kumimoji="1" lang="en-US" altLang="zh-CN" sz="3200" b="1" noProof="1">
                <a:latin typeface="宋体" panose="02010600030101010101" pitchFamily="2" charset="-122"/>
              </a:rPr>
              <a:t>2</a:t>
            </a:r>
            <a:r>
              <a:rPr lang="en-US" altLang="zh-CN" sz="3200" b="1" noProof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(1)</a:t>
            </a:r>
            <a:r>
              <a:rPr lang="zh-CN" altLang="en-US" sz="3200" b="1" noProof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如图，∠</a:t>
            </a:r>
            <a:r>
              <a:rPr lang="en-US" altLang="zh-CN" sz="3200" b="1" noProof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2</a:t>
            </a:r>
            <a:r>
              <a:rPr lang="zh-CN" altLang="en-US" sz="3200" b="1" noProof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＝∠</a:t>
            </a:r>
            <a:r>
              <a:rPr lang="en-US" altLang="zh-CN" sz="3200" b="1" noProof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3</a:t>
            </a:r>
            <a:r>
              <a:rPr lang="zh-CN" altLang="en-US" sz="3200" b="1" noProof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时，？</a:t>
            </a:r>
          </a:p>
          <a:p>
            <a:pPr fontAlgn="auto">
              <a:defRPr/>
            </a:pPr>
            <a:r>
              <a:rPr lang="zh-CN" altLang="en-US" sz="3200" b="1" noProof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     </a:t>
            </a:r>
            <a:r>
              <a:rPr lang="en-US" altLang="zh-CN" sz="3200" b="1" noProof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(2)</a:t>
            </a:r>
            <a:r>
              <a:rPr lang="en-US" altLang="zh-CN" noProof="1">
                <a:latin typeface="宋体" panose="02010600030101010101" pitchFamily="2" charset="-122"/>
              </a:rPr>
              <a:t> </a:t>
            </a:r>
            <a:r>
              <a:rPr lang="en-US" altLang="zh-CN" sz="3200" b="1" noProof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∠1</a:t>
            </a:r>
            <a:r>
              <a:rPr lang="zh-CN" altLang="en-US" sz="3200" b="1" noProof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＝ ？时</a:t>
            </a:r>
            <a:r>
              <a:rPr lang="en-US" altLang="zh-CN" sz="3200" b="1" noProof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,a∥b .</a:t>
            </a:r>
          </a:p>
          <a:p>
            <a:pPr fontAlgn="auto">
              <a:defRPr/>
            </a:pPr>
            <a:r>
              <a:rPr lang="en-US" altLang="zh-CN" sz="3200" b="1" noProof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     (3)</a:t>
            </a:r>
            <a:r>
              <a:rPr lang="en-US" altLang="zh-CN" noProof="1">
                <a:latin typeface="宋体" panose="02010600030101010101" pitchFamily="2" charset="-122"/>
              </a:rPr>
              <a:t> </a:t>
            </a:r>
            <a:r>
              <a:rPr lang="en-US" altLang="zh-CN" sz="3200" b="1" noProof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∠3</a:t>
            </a:r>
            <a:r>
              <a:rPr lang="zh-CN" altLang="en-US" sz="3200" b="1" noProof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＝∠</a:t>
            </a:r>
            <a:r>
              <a:rPr lang="en-US" altLang="zh-CN" sz="3200" b="1" noProof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4</a:t>
            </a:r>
            <a:r>
              <a:rPr lang="zh-CN" altLang="en-US" sz="3200" b="1" noProof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时</a:t>
            </a:r>
            <a:r>
              <a:rPr lang="en-US" altLang="zh-CN" sz="3200" b="1" noProof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, </a:t>
            </a:r>
            <a:r>
              <a:rPr lang="en-US" altLang="zh-CN" sz="3200" b="1" noProof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a∥b ?</a:t>
            </a:r>
            <a:r>
              <a:rPr lang="en-US" altLang="zh-CN" sz="3200" noProof="1">
                <a:latin typeface="宋体" panose="02010600030101010101" pitchFamily="2" charset="-122"/>
              </a:rPr>
              <a:t> </a:t>
            </a:r>
          </a:p>
          <a:p>
            <a:pPr fontAlgn="auto">
              <a:defRPr/>
            </a:pPr>
            <a:endParaRPr lang="en-US" altLang="zh-CN" sz="3200" b="1" u="sng" noProof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395288" y="2276475"/>
            <a:ext cx="7696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latin typeface="宋体" panose="02010600030101010101" pitchFamily="2" charset="-122"/>
              </a:rPr>
              <a:t>简单说成</a:t>
            </a:r>
            <a:r>
              <a:rPr lang="en-US" altLang="zh-CN" sz="3600" b="1" dirty="0">
                <a:latin typeface="宋体" panose="02010600030101010101" pitchFamily="2" charset="-122"/>
              </a:rPr>
              <a:t>: </a:t>
            </a:r>
            <a:r>
              <a:rPr lang="zh-CN" altLang="en-US" sz="3600" b="1" dirty="0">
                <a:solidFill>
                  <a:srgbClr val="FF0066"/>
                </a:solidFill>
                <a:latin typeface="宋体" panose="02010600030101010101" pitchFamily="2" charset="-122"/>
              </a:rPr>
              <a:t>内错角相等，两直线平行</a:t>
            </a:r>
            <a:r>
              <a:rPr lang="en-US" altLang="zh-CN" sz="3600" b="1" dirty="0">
                <a:solidFill>
                  <a:srgbClr val="FF0066"/>
                </a:solidFill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357188" y="1000125"/>
            <a:ext cx="83820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FF6600"/>
                </a:solidFill>
                <a:latin typeface="宋体" panose="02010600030101010101" pitchFamily="2" charset="-122"/>
              </a:rPr>
              <a:t>   两条</a:t>
            </a:r>
            <a:r>
              <a:rPr lang="zh-CN" altLang="en-US" sz="3600" b="1" dirty="0">
                <a:latin typeface="宋体" panose="02010600030101010101" pitchFamily="2" charset="-122"/>
              </a:rPr>
              <a:t>直线被</a:t>
            </a:r>
            <a:r>
              <a:rPr lang="zh-CN" altLang="en-US" sz="3600" b="1" dirty="0">
                <a:solidFill>
                  <a:srgbClr val="FF6600"/>
                </a:solidFill>
                <a:latin typeface="宋体" panose="02010600030101010101" pitchFamily="2" charset="-122"/>
              </a:rPr>
              <a:t>第三条</a:t>
            </a:r>
            <a:r>
              <a:rPr lang="zh-CN" altLang="en-US" sz="3600" b="1" dirty="0">
                <a:latin typeface="宋体" panose="02010600030101010101" pitchFamily="2" charset="-122"/>
              </a:rPr>
              <a:t>直线所截，如果内错角相等，那么这两条直线平行</a:t>
            </a:r>
            <a:r>
              <a:rPr lang="en-US" altLang="zh-CN" sz="3600" b="1" dirty="0"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357188" y="428625"/>
            <a:ext cx="7543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</a:rPr>
              <a:t>判定两直线平行方法</a:t>
            </a:r>
            <a:r>
              <a:rPr lang="en-US" altLang="zh-CN" sz="3200" b="1" dirty="0">
                <a:solidFill>
                  <a:srgbClr val="FF0000"/>
                </a:solidFill>
                <a:latin typeface="宋体" panose="02010600030101010101" pitchFamily="2" charset="-122"/>
              </a:rPr>
              <a:t>2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357188" y="3071813"/>
            <a:ext cx="30400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>
                <a:latin typeface="宋体" panose="02010600030101010101" pitchFamily="2" charset="-122"/>
              </a:rPr>
              <a:t>符号语言：如图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3716338"/>
            <a:ext cx="79248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266700" algn="just"/>
            <a:r>
              <a:rPr lang="en-US" altLang="zh-CN" sz="3200" b="1">
                <a:solidFill>
                  <a:schemeClr val="hlink"/>
                </a:solidFill>
                <a:latin typeface="宋体" panose="02010600030101010101" pitchFamily="2" charset="-122"/>
              </a:rPr>
              <a:t>∵ ∠3=∠4</a:t>
            </a:r>
            <a:r>
              <a:rPr lang="zh-CN" altLang="en-US" sz="3200" b="1">
                <a:solidFill>
                  <a:schemeClr val="hlink"/>
                </a:solidFill>
                <a:latin typeface="宋体" panose="02010600030101010101" pitchFamily="2" charset="-122"/>
              </a:rPr>
              <a:t>（已知）</a:t>
            </a:r>
          </a:p>
          <a:p>
            <a:pPr indent="266700" eaLnBrk="0" hangingPunct="0"/>
            <a:r>
              <a:rPr lang="zh-CN" altLang="en-US" sz="3200" b="1">
                <a:solidFill>
                  <a:schemeClr val="hlink"/>
                </a:solidFill>
                <a:latin typeface="宋体" panose="02010600030101010101" pitchFamily="2" charset="-122"/>
              </a:rPr>
              <a:t>∴  </a:t>
            </a:r>
            <a:r>
              <a:rPr lang="en-US" altLang="zh-CN" sz="3200" b="1">
                <a:solidFill>
                  <a:schemeClr val="hlink"/>
                </a:solidFill>
                <a:latin typeface="宋体" panose="02010600030101010101" pitchFamily="2" charset="-122"/>
              </a:rPr>
              <a:t>a∥b</a:t>
            </a:r>
          </a:p>
          <a:p>
            <a:pPr indent="266700" eaLnBrk="0" hangingPunct="0"/>
            <a:r>
              <a:rPr lang="zh-CN" altLang="en-US" sz="3200" b="1">
                <a:solidFill>
                  <a:schemeClr val="hlink"/>
                </a:solidFill>
                <a:latin typeface="宋体" panose="02010600030101010101" pitchFamily="2" charset="-122"/>
              </a:rPr>
              <a:t>（内错角相等，两直线平行） </a:t>
            </a:r>
          </a:p>
        </p:txBody>
      </p:sp>
      <p:grpSp>
        <p:nvGrpSpPr>
          <p:cNvPr id="2" name="Group 7"/>
          <p:cNvGrpSpPr/>
          <p:nvPr/>
        </p:nvGrpSpPr>
        <p:grpSpPr bwMode="auto">
          <a:xfrm>
            <a:off x="5580063" y="2781300"/>
            <a:ext cx="3076575" cy="2722563"/>
            <a:chOff x="3511" y="73"/>
            <a:chExt cx="1938" cy="1715"/>
          </a:xfrm>
        </p:grpSpPr>
        <p:sp>
          <p:nvSpPr>
            <p:cNvPr id="10247" name="Line 8"/>
            <p:cNvSpPr>
              <a:spLocks noChangeShapeType="1"/>
            </p:cNvSpPr>
            <p:nvPr/>
          </p:nvSpPr>
          <p:spPr bwMode="auto">
            <a:xfrm flipV="1">
              <a:off x="4244" y="1315"/>
              <a:ext cx="43" cy="87"/>
            </a:xfrm>
            <a:prstGeom prst="line">
              <a:avLst/>
            </a:prstGeom>
            <a:noFill/>
            <a:ln w="4445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48" name="Line 9"/>
            <p:cNvSpPr>
              <a:spLocks noChangeShapeType="1"/>
            </p:cNvSpPr>
            <p:nvPr/>
          </p:nvSpPr>
          <p:spPr bwMode="auto">
            <a:xfrm flipV="1">
              <a:off x="4626" y="507"/>
              <a:ext cx="70" cy="138"/>
            </a:xfrm>
            <a:prstGeom prst="line">
              <a:avLst/>
            </a:prstGeom>
            <a:noFill/>
            <a:ln w="4445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49" name="Line 10"/>
            <p:cNvSpPr>
              <a:spLocks noChangeShapeType="1"/>
            </p:cNvSpPr>
            <p:nvPr/>
          </p:nvSpPr>
          <p:spPr bwMode="auto">
            <a:xfrm flipH="1">
              <a:off x="4503" y="645"/>
              <a:ext cx="123" cy="0"/>
            </a:xfrm>
            <a:prstGeom prst="line">
              <a:avLst/>
            </a:prstGeom>
            <a:noFill/>
            <a:ln w="4445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0" name="Line 11"/>
            <p:cNvSpPr>
              <a:spLocks noChangeShapeType="1"/>
            </p:cNvSpPr>
            <p:nvPr/>
          </p:nvSpPr>
          <p:spPr bwMode="auto">
            <a:xfrm flipH="1">
              <a:off x="4626" y="645"/>
              <a:ext cx="159" cy="0"/>
            </a:xfrm>
            <a:prstGeom prst="line">
              <a:avLst/>
            </a:prstGeom>
            <a:noFill/>
            <a:ln w="4445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1" name="Line 12"/>
            <p:cNvSpPr>
              <a:spLocks noChangeShapeType="1"/>
            </p:cNvSpPr>
            <p:nvPr/>
          </p:nvSpPr>
          <p:spPr bwMode="auto">
            <a:xfrm flipV="1">
              <a:off x="4579" y="645"/>
              <a:ext cx="47" cy="93"/>
            </a:xfrm>
            <a:prstGeom prst="line">
              <a:avLst/>
            </a:prstGeom>
            <a:noFill/>
            <a:ln w="4445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2" name="Freeform 13"/>
            <p:cNvSpPr>
              <a:spLocks noChangeArrowheads="1"/>
            </p:cNvSpPr>
            <p:nvPr/>
          </p:nvSpPr>
          <p:spPr bwMode="auto">
            <a:xfrm>
              <a:off x="4579" y="645"/>
              <a:ext cx="206" cy="101"/>
            </a:xfrm>
            <a:custGeom>
              <a:avLst/>
              <a:gdLst>
                <a:gd name="T0" fmla="*/ 618 w 618"/>
                <a:gd name="T1" fmla="*/ 0 h 303"/>
                <a:gd name="T2" fmla="*/ 607 w 618"/>
                <a:gd name="T3" fmla="*/ 23 h 303"/>
                <a:gd name="T4" fmla="*/ 598 w 618"/>
                <a:gd name="T5" fmla="*/ 47 h 303"/>
                <a:gd name="T6" fmla="*/ 587 w 618"/>
                <a:gd name="T7" fmla="*/ 68 h 303"/>
                <a:gd name="T8" fmla="*/ 578 w 618"/>
                <a:gd name="T9" fmla="*/ 90 h 303"/>
                <a:gd name="T10" fmla="*/ 565 w 618"/>
                <a:gd name="T11" fmla="*/ 109 h 303"/>
                <a:gd name="T12" fmla="*/ 553 w 618"/>
                <a:gd name="T13" fmla="*/ 129 h 303"/>
                <a:gd name="T14" fmla="*/ 546 w 618"/>
                <a:gd name="T15" fmla="*/ 137 h 303"/>
                <a:gd name="T16" fmla="*/ 541 w 618"/>
                <a:gd name="T17" fmla="*/ 146 h 303"/>
                <a:gd name="T18" fmla="*/ 534 w 618"/>
                <a:gd name="T19" fmla="*/ 154 h 303"/>
                <a:gd name="T20" fmla="*/ 528 w 618"/>
                <a:gd name="T21" fmla="*/ 164 h 303"/>
                <a:gd name="T22" fmla="*/ 519 w 618"/>
                <a:gd name="T23" fmla="*/ 171 h 303"/>
                <a:gd name="T24" fmla="*/ 512 w 618"/>
                <a:gd name="T25" fmla="*/ 179 h 303"/>
                <a:gd name="T26" fmla="*/ 498 w 618"/>
                <a:gd name="T27" fmla="*/ 194 h 303"/>
                <a:gd name="T28" fmla="*/ 482 w 618"/>
                <a:gd name="T29" fmla="*/ 208 h 303"/>
                <a:gd name="T30" fmla="*/ 467 w 618"/>
                <a:gd name="T31" fmla="*/ 222 h 303"/>
                <a:gd name="T32" fmla="*/ 449 w 618"/>
                <a:gd name="T33" fmla="*/ 234 h 303"/>
                <a:gd name="T34" fmla="*/ 431 w 618"/>
                <a:gd name="T35" fmla="*/ 246 h 303"/>
                <a:gd name="T36" fmla="*/ 413 w 618"/>
                <a:gd name="T37" fmla="*/ 255 h 303"/>
                <a:gd name="T38" fmla="*/ 403 w 618"/>
                <a:gd name="T39" fmla="*/ 260 h 303"/>
                <a:gd name="T40" fmla="*/ 399 w 618"/>
                <a:gd name="T41" fmla="*/ 262 h 303"/>
                <a:gd name="T42" fmla="*/ 395 w 618"/>
                <a:gd name="T43" fmla="*/ 266 h 303"/>
                <a:gd name="T44" fmla="*/ 374 w 618"/>
                <a:gd name="T45" fmla="*/ 273 h 303"/>
                <a:gd name="T46" fmla="*/ 368 w 618"/>
                <a:gd name="T47" fmla="*/ 274 h 303"/>
                <a:gd name="T48" fmla="*/ 363 w 618"/>
                <a:gd name="T49" fmla="*/ 276 h 303"/>
                <a:gd name="T50" fmla="*/ 354 w 618"/>
                <a:gd name="T51" fmla="*/ 281 h 303"/>
                <a:gd name="T52" fmla="*/ 333 w 618"/>
                <a:gd name="T53" fmla="*/ 287 h 303"/>
                <a:gd name="T54" fmla="*/ 312 w 618"/>
                <a:gd name="T55" fmla="*/ 293 h 303"/>
                <a:gd name="T56" fmla="*/ 288 w 618"/>
                <a:gd name="T57" fmla="*/ 296 h 303"/>
                <a:gd name="T58" fmla="*/ 277 w 618"/>
                <a:gd name="T59" fmla="*/ 297 h 303"/>
                <a:gd name="T60" fmla="*/ 266 w 618"/>
                <a:gd name="T61" fmla="*/ 300 h 303"/>
                <a:gd name="T62" fmla="*/ 253 w 618"/>
                <a:gd name="T63" fmla="*/ 300 h 303"/>
                <a:gd name="T64" fmla="*/ 242 w 618"/>
                <a:gd name="T65" fmla="*/ 301 h 303"/>
                <a:gd name="T66" fmla="*/ 218 w 618"/>
                <a:gd name="T67" fmla="*/ 303 h 303"/>
                <a:gd name="T68" fmla="*/ 192 w 618"/>
                <a:gd name="T69" fmla="*/ 302 h 303"/>
                <a:gd name="T70" fmla="*/ 166 w 618"/>
                <a:gd name="T71" fmla="*/ 302 h 303"/>
                <a:gd name="T72" fmla="*/ 139 w 618"/>
                <a:gd name="T73" fmla="*/ 300 h 303"/>
                <a:gd name="T74" fmla="*/ 114 w 618"/>
                <a:gd name="T75" fmla="*/ 298 h 303"/>
                <a:gd name="T76" fmla="*/ 86 w 618"/>
                <a:gd name="T77" fmla="*/ 294 h 303"/>
                <a:gd name="T78" fmla="*/ 57 w 618"/>
                <a:gd name="T79" fmla="*/ 290 h 303"/>
                <a:gd name="T80" fmla="*/ 49 w 618"/>
                <a:gd name="T81" fmla="*/ 288 h 303"/>
                <a:gd name="T82" fmla="*/ 42 w 618"/>
                <a:gd name="T83" fmla="*/ 287 h 303"/>
                <a:gd name="T84" fmla="*/ 28 w 618"/>
                <a:gd name="T85" fmla="*/ 284 h 303"/>
                <a:gd name="T86" fmla="*/ 0 w 618"/>
                <a:gd name="T87" fmla="*/ 279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18" h="303">
                  <a:moveTo>
                    <a:pt x="618" y="0"/>
                  </a:moveTo>
                  <a:lnTo>
                    <a:pt x="607" y="23"/>
                  </a:lnTo>
                  <a:lnTo>
                    <a:pt x="598" y="47"/>
                  </a:lnTo>
                  <a:lnTo>
                    <a:pt x="587" y="68"/>
                  </a:lnTo>
                  <a:lnTo>
                    <a:pt x="578" y="90"/>
                  </a:lnTo>
                  <a:lnTo>
                    <a:pt x="565" y="109"/>
                  </a:lnTo>
                  <a:lnTo>
                    <a:pt x="553" y="129"/>
                  </a:lnTo>
                  <a:lnTo>
                    <a:pt x="546" y="137"/>
                  </a:lnTo>
                  <a:lnTo>
                    <a:pt x="541" y="146"/>
                  </a:lnTo>
                  <a:lnTo>
                    <a:pt x="534" y="154"/>
                  </a:lnTo>
                  <a:lnTo>
                    <a:pt x="528" y="164"/>
                  </a:lnTo>
                  <a:lnTo>
                    <a:pt x="519" y="171"/>
                  </a:lnTo>
                  <a:lnTo>
                    <a:pt x="512" y="179"/>
                  </a:lnTo>
                  <a:lnTo>
                    <a:pt x="498" y="194"/>
                  </a:lnTo>
                  <a:lnTo>
                    <a:pt x="482" y="208"/>
                  </a:lnTo>
                  <a:lnTo>
                    <a:pt x="467" y="222"/>
                  </a:lnTo>
                  <a:lnTo>
                    <a:pt x="449" y="234"/>
                  </a:lnTo>
                  <a:lnTo>
                    <a:pt x="431" y="246"/>
                  </a:lnTo>
                  <a:lnTo>
                    <a:pt x="413" y="255"/>
                  </a:lnTo>
                  <a:lnTo>
                    <a:pt x="403" y="260"/>
                  </a:lnTo>
                  <a:lnTo>
                    <a:pt x="399" y="262"/>
                  </a:lnTo>
                  <a:lnTo>
                    <a:pt x="395" y="266"/>
                  </a:lnTo>
                  <a:lnTo>
                    <a:pt x="374" y="273"/>
                  </a:lnTo>
                  <a:lnTo>
                    <a:pt x="368" y="274"/>
                  </a:lnTo>
                  <a:lnTo>
                    <a:pt x="363" y="276"/>
                  </a:lnTo>
                  <a:lnTo>
                    <a:pt x="354" y="281"/>
                  </a:lnTo>
                  <a:lnTo>
                    <a:pt x="333" y="287"/>
                  </a:lnTo>
                  <a:lnTo>
                    <a:pt x="312" y="293"/>
                  </a:lnTo>
                  <a:lnTo>
                    <a:pt x="288" y="296"/>
                  </a:lnTo>
                  <a:lnTo>
                    <a:pt x="277" y="297"/>
                  </a:lnTo>
                  <a:lnTo>
                    <a:pt x="266" y="300"/>
                  </a:lnTo>
                  <a:lnTo>
                    <a:pt x="253" y="300"/>
                  </a:lnTo>
                  <a:lnTo>
                    <a:pt x="242" y="301"/>
                  </a:lnTo>
                  <a:lnTo>
                    <a:pt x="218" y="303"/>
                  </a:lnTo>
                  <a:lnTo>
                    <a:pt x="192" y="302"/>
                  </a:lnTo>
                  <a:lnTo>
                    <a:pt x="166" y="302"/>
                  </a:lnTo>
                  <a:lnTo>
                    <a:pt x="139" y="300"/>
                  </a:lnTo>
                  <a:lnTo>
                    <a:pt x="114" y="298"/>
                  </a:lnTo>
                  <a:lnTo>
                    <a:pt x="86" y="294"/>
                  </a:lnTo>
                  <a:lnTo>
                    <a:pt x="57" y="290"/>
                  </a:lnTo>
                  <a:lnTo>
                    <a:pt x="49" y="288"/>
                  </a:lnTo>
                  <a:lnTo>
                    <a:pt x="42" y="287"/>
                  </a:lnTo>
                  <a:lnTo>
                    <a:pt x="28" y="284"/>
                  </a:lnTo>
                  <a:lnTo>
                    <a:pt x="0" y="279"/>
                  </a:lnTo>
                </a:path>
              </a:pathLst>
            </a:custGeom>
            <a:noFill/>
            <a:ln w="4445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3" name="Line 14"/>
            <p:cNvSpPr>
              <a:spLocks noChangeShapeType="1"/>
            </p:cNvSpPr>
            <p:nvPr/>
          </p:nvSpPr>
          <p:spPr bwMode="auto">
            <a:xfrm flipH="1">
              <a:off x="4785" y="645"/>
              <a:ext cx="367" cy="0"/>
            </a:xfrm>
            <a:prstGeom prst="line">
              <a:avLst/>
            </a:prstGeom>
            <a:noFill/>
            <a:ln w="4445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4" name="Line 15"/>
            <p:cNvSpPr>
              <a:spLocks noChangeShapeType="1"/>
            </p:cNvSpPr>
            <p:nvPr/>
          </p:nvSpPr>
          <p:spPr bwMode="auto">
            <a:xfrm flipH="1">
              <a:off x="4117" y="1402"/>
              <a:ext cx="127" cy="0"/>
            </a:xfrm>
            <a:prstGeom prst="line">
              <a:avLst/>
            </a:prstGeom>
            <a:noFill/>
            <a:ln w="4445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5" name="Line 16"/>
            <p:cNvSpPr>
              <a:spLocks noChangeShapeType="1"/>
            </p:cNvSpPr>
            <p:nvPr/>
          </p:nvSpPr>
          <p:spPr bwMode="auto">
            <a:xfrm flipV="1">
              <a:off x="4696" y="369"/>
              <a:ext cx="69" cy="138"/>
            </a:xfrm>
            <a:prstGeom prst="line">
              <a:avLst/>
            </a:prstGeom>
            <a:noFill/>
            <a:ln w="4445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6" name="Freeform 17"/>
            <p:cNvSpPr>
              <a:spLocks noChangeArrowheads="1"/>
            </p:cNvSpPr>
            <p:nvPr/>
          </p:nvSpPr>
          <p:spPr bwMode="auto">
            <a:xfrm>
              <a:off x="4117" y="1315"/>
              <a:ext cx="170" cy="87"/>
            </a:xfrm>
            <a:custGeom>
              <a:avLst/>
              <a:gdLst>
                <a:gd name="T0" fmla="*/ 509 w 509"/>
                <a:gd name="T1" fmla="*/ 0 h 260"/>
                <a:gd name="T2" fmla="*/ 460 w 509"/>
                <a:gd name="T3" fmla="*/ 0 h 260"/>
                <a:gd name="T4" fmla="*/ 414 w 509"/>
                <a:gd name="T5" fmla="*/ 3 h 260"/>
                <a:gd name="T6" fmla="*/ 369 w 509"/>
                <a:gd name="T7" fmla="*/ 8 h 260"/>
                <a:gd name="T8" fmla="*/ 328 w 509"/>
                <a:gd name="T9" fmla="*/ 16 h 260"/>
                <a:gd name="T10" fmla="*/ 287 w 509"/>
                <a:gd name="T11" fmla="*/ 24 h 260"/>
                <a:gd name="T12" fmla="*/ 251 w 509"/>
                <a:gd name="T13" fmla="*/ 36 h 260"/>
                <a:gd name="T14" fmla="*/ 216 w 509"/>
                <a:gd name="T15" fmla="*/ 49 h 260"/>
                <a:gd name="T16" fmla="*/ 184 w 509"/>
                <a:gd name="T17" fmla="*/ 65 h 260"/>
                <a:gd name="T18" fmla="*/ 152 w 509"/>
                <a:gd name="T19" fmla="*/ 82 h 260"/>
                <a:gd name="T20" fmla="*/ 124 w 509"/>
                <a:gd name="T21" fmla="*/ 102 h 260"/>
                <a:gd name="T22" fmla="*/ 97 w 509"/>
                <a:gd name="T23" fmla="*/ 122 h 260"/>
                <a:gd name="T24" fmla="*/ 74 w 509"/>
                <a:gd name="T25" fmla="*/ 146 h 260"/>
                <a:gd name="T26" fmla="*/ 51 w 509"/>
                <a:gd name="T27" fmla="*/ 171 h 260"/>
                <a:gd name="T28" fmla="*/ 32 w 509"/>
                <a:gd name="T29" fmla="*/ 199 h 260"/>
                <a:gd name="T30" fmla="*/ 14 w 509"/>
                <a:gd name="T31" fmla="*/ 228 h 260"/>
                <a:gd name="T32" fmla="*/ 0 w 509"/>
                <a:gd name="T33" fmla="*/ 260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9" h="260">
                  <a:moveTo>
                    <a:pt x="509" y="0"/>
                  </a:moveTo>
                  <a:lnTo>
                    <a:pt x="460" y="0"/>
                  </a:lnTo>
                  <a:lnTo>
                    <a:pt x="414" y="3"/>
                  </a:lnTo>
                  <a:lnTo>
                    <a:pt x="369" y="8"/>
                  </a:lnTo>
                  <a:lnTo>
                    <a:pt x="328" y="16"/>
                  </a:lnTo>
                  <a:lnTo>
                    <a:pt x="287" y="24"/>
                  </a:lnTo>
                  <a:lnTo>
                    <a:pt x="251" y="36"/>
                  </a:lnTo>
                  <a:lnTo>
                    <a:pt x="216" y="49"/>
                  </a:lnTo>
                  <a:lnTo>
                    <a:pt x="184" y="65"/>
                  </a:lnTo>
                  <a:lnTo>
                    <a:pt x="152" y="82"/>
                  </a:lnTo>
                  <a:lnTo>
                    <a:pt x="124" y="102"/>
                  </a:lnTo>
                  <a:lnTo>
                    <a:pt x="97" y="122"/>
                  </a:lnTo>
                  <a:lnTo>
                    <a:pt x="74" y="146"/>
                  </a:lnTo>
                  <a:lnTo>
                    <a:pt x="51" y="171"/>
                  </a:lnTo>
                  <a:lnTo>
                    <a:pt x="32" y="199"/>
                  </a:lnTo>
                  <a:lnTo>
                    <a:pt x="14" y="228"/>
                  </a:lnTo>
                  <a:lnTo>
                    <a:pt x="0" y="260"/>
                  </a:lnTo>
                </a:path>
              </a:pathLst>
            </a:custGeom>
            <a:noFill/>
            <a:ln w="4445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7" name="Line 18"/>
            <p:cNvSpPr>
              <a:spLocks noChangeShapeType="1"/>
            </p:cNvSpPr>
            <p:nvPr/>
          </p:nvSpPr>
          <p:spPr bwMode="auto">
            <a:xfrm flipV="1">
              <a:off x="4049" y="1524"/>
              <a:ext cx="133" cy="264"/>
            </a:xfrm>
            <a:prstGeom prst="line">
              <a:avLst/>
            </a:prstGeom>
            <a:noFill/>
            <a:ln w="4445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8" name="Line 19"/>
            <p:cNvSpPr>
              <a:spLocks noChangeShapeType="1"/>
            </p:cNvSpPr>
            <p:nvPr/>
          </p:nvSpPr>
          <p:spPr bwMode="auto">
            <a:xfrm flipH="1">
              <a:off x="3511" y="1402"/>
              <a:ext cx="606" cy="0"/>
            </a:xfrm>
            <a:prstGeom prst="line">
              <a:avLst/>
            </a:prstGeom>
            <a:noFill/>
            <a:ln w="4445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9" name="Line 20"/>
            <p:cNvSpPr>
              <a:spLocks noChangeShapeType="1"/>
            </p:cNvSpPr>
            <p:nvPr/>
          </p:nvSpPr>
          <p:spPr bwMode="auto">
            <a:xfrm flipV="1">
              <a:off x="4182" y="1402"/>
              <a:ext cx="62" cy="122"/>
            </a:xfrm>
            <a:prstGeom prst="line">
              <a:avLst/>
            </a:prstGeom>
            <a:noFill/>
            <a:ln w="4445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60" name="Line 21"/>
            <p:cNvSpPr>
              <a:spLocks noChangeShapeType="1"/>
            </p:cNvSpPr>
            <p:nvPr/>
          </p:nvSpPr>
          <p:spPr bwMode="auto">
            <a:xfrm flipH="1">
              <a:off x="4403" y="1402"/>
              <a:ext cx="597" cy="0"/>
            </a:xfrm>
            <a:prstGeom prst="line">
              <a:avLst/>
            </a:prstGeom>
            <a:noFill/>
            <a:ln w="4445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61" name="Line 22"/>
            <p:cNvSpPr>
              <a:spLocks noChangeShapeType="1"/>
            </p:cNvSpPr>
            <p:nvPr/>
          </p:nvSpPr>
          <p:spPr bwMode="auto">
            <a:xfrm flipH="1">
              <a:off x="3732" y="645"/>
              <a:ext cx="771" cy="0"/>
            </a:xfrm>
            <a:prstGeom prst="line">
              <a:avLst/>
            </a:prstGeom>
            <a:noFill/>
            <a:ln w="4445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62" name="Line 23"/>
            <p:cNvSpPr>
              <a:spLocks noChangeShapeType="1"/>
            </p:cNvSpPr>
            <p:nvPr/>
          </p:nvSpPr>
          <p:spPr bwMode="auto">
            <a:xfrm flipV="1">
              <a:off x="4287" y="738"/>
              <a:ext cx="292" cy="577"/>
            </a:xfrm>
            <a:prstGeom prst="line">
              <a:avLst/>
            </a:prstGeom>
            <a:noFill/>
            <a:ln w="4445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63" name="Line 24"/>
            <p:cNvSpPr>
              <a:spLocks noChangeShapeType="1"/>
            </p:cNvSpPr>
            <p:nvPr/>
          </p:nvSpPr>
          <p:spPr bwMode="auto">
            <a:xfrm flipH="1">
              <a:off x="4244" y="1402"/>
              <a:ext cx="159" cy="0"/>
            </a:xfrm>
            <a:prstGeom prst="line">
              <a:avLst/>
            </a:prstGeom>
            <a:noFill/>
            <a:ln w="4445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64" name="Rectangle 25"/>
            <p:cNvSpPr>
              <a:spLocks noChangeArrowheads="1"/>
            </p:cNvSpPr>
            <p:nvPr/>
          </p:nvSpPr>
          <p:spPr bwMode="auto">
            <a:xfrm>
              <a:off x="4675" y="778"/>
              <a:ext cx="85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0033FF"/>
                  </a:solidFill>
                  <a:latin typeface="宋体" panose="02010600030101010101" pitchFamily="2" charset="-122"/>
                </a:rPr>
                <a:t>3</a:t>
              </a:r>
              <a:endParaRPr lang="en-US" altLang="zh-CN"/>
            </a:p>
          </p:txBody>
        </p:sp>
        <p:sp>
          <p:nvSpPr>
            <p:cNvPr id="10265" name="Rectangle 26"/>
            <p:cNvSpPr>
              <a:spLocks noChangeArrowheads="1"/>
            </p:cNvSpPr>
            <p:nvPr/>
          </p:nvSpPr>
          <p:spPr bwMode="auto">
            <a:xfrm>
              <a:off x="4096" y="1108"/>
              <a:ext cx="85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0033FF"/>
                  </a:solidFill>
                  <a:latin typeface="宋体" panose="02010600030101010101" pitchFamily="2" charset="-122"/>
                </a:rPr>
                <a:t>4</a:t>
              </a:r>
              <a:endParaRPr lang="en-US" altLang="zh-CN"/>
            </a:p>
          </p:txBody>
        </p:sp>
        <p:sp>
          <p:nvSpPr>
            <p:cNvPr id="10266" name="Text Box 27"/>
            <p:cNvSpPr txBox="1">
              <a:spLocks noChangeArrowheads="1"/>
            </p:cNvSpPr>
            <p:nvPr/>
          </p:nvSpPr>
          <p:spPr bwMode="auto">
            <a:xfrm>
              <a:off x="5226" y="448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solidFill>
                    <a:srgbClr val="3333FF"/>
                  </a:solidFill>
                </a:rPr>
                <a:t>a</a:t>
              </a:r>
            </a:p>
          </p:txBody>
        </p:sp>
        <p:sp>
          <p:nvSpPr>
            <p:cNvPr id="10267" name="Text Box 28"/>
            <p:cNvSpPr txBox="1">
              <a:spLocks noChangeArrowheads="1"/>
            </p:cNvSpPr>
            <p:nvPr/>
          </p:nvSpPr>
          <p:spPr bwMode="auto">
            <a:xfrm>
              <a:off x="5012" y="1253"/>
              <a:ext cx="2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solidFill>
                    <a:srgbClr val="3333FF"/>
                  </a:solidFill>
                </a:rPr>
                <a:t>b</a:t>
              </a:r>
            </a:p>
          </p:txBody>
        </p:sp>
        <p:sp>
          <p:nvSpPr>
            <p:cNvPr id="10268" name="Text Box 29"/>
            <p:cNvSpPr txBox="1">
              <a:spLocks noChangeArrowheads="1"/>
            </p:cNvSpPr>
            <p:nvPr/>
          </p:nvSpPr>
          <p:spPr bwMode="auto">
            <a:xfrm>
              <a:off x="4694" y="73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solidFill>
                    <a:srgbClr val="3333FF"/>
                  </a:solidFill>
                </a:rPr>
                <a:t>c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/>
      <p:bldP spid="23556" grpId="0"/>
      <p:bldP spid="2355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WordArt 3"/>
          <p:cNvSpPr>
            <a:spLocks noChangeArrowheads="1" noChangeShapeType="1" noTextEdit="1"/>
          </p:cNvSpPr>
          <p:nvPr/>
        </p:nvSpPr>
        <p:spPr bwMode="auto">
          <a:xfrm rot="5400000">
            <a:off x="-1091406" y="3237706"/>
            <a:ext cx="3671888" cy="8858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eaVert" wrap="none" fromWordArt="1">
            <a:prstTxWarp prst="textWave4">
              <a:avLst>
                <a:gd name="adj1" fmla="val 10875"/>
                <a:gd name="adj2" fmla="val -3144"/>
              </a:avLst>
            </a:prstTxWarp>
          </a:bodyPr>
          <a:lstStyle/>
          <a:p>
            <a:pPr algn="ctr" fontAlgn="auto"/>
            <a:r>
              <a:rPr lang="zh-CN" altLang="en-US" sz="3600" kern="10">
                <a:gradFill rotWithShape="1">
                  <a:gsLst>
                    <a:gs pos="0">
                      <a:srgbClr val="00FF00"/>
                    </a:gs>
                    <a:gs pos="100000">
                      <a:srgbClr val="00CCFF"/>
                    </a:gs>
                  </a:gsLst>
                  <a:lin ang="0" scaled="1"/>
                </a:gradFill>
                <a:effectLst>
                  <a:outerShdw dist="99190" dir="7788334" algn="ctr" rotWithShape="0">
                    <a:srgbClr val="00008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交流与发现：</a:t>
            </a:r>
          </a:p>
        </p:txBody>
      </p:sp>
      <p:sp>
        <p:nvSpPr>
          <p:cNvPr id="11266" name="Text Box 5"/>
          <p:cNvSpPr txBox="1">
            <a:spLocks noChangeArrowheads="1"/>
          </p:cNvSpPr>
          <p:nvPr/>
        </p:nvSpPr>
        <p:spPr bwMode="auto">
          <a:xfrm>
            <a:off x="611188" y="333375"/>
            <a:ext cx="79216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>
                <a:latin typeface="宋体" panose="02010600030101010101" pitchFamily="2" charset="-122"/>
              </a:rPr>
              <a:t>如图，∠</a:t>
            </a:r>
            <a:r>
              <a:rPr lang="en-US" altLang="zh-CN" sz="3600" b="1">
                <a:latin typeface="宋体" panose="02010600030101010101" pitchFamily="2" charset="-122"/>
              </a:rPr>
              <a:t>1</a:t>
            </a:r>
            <a:r>
              <a:rPr lang="zh-CN" altLang="en-US" sz="3600" b="1">
                <a:latin typeface="宋体" panose="02010600030101010101" pitchFamily="2" charset="-122"/>
              </a:rPr>
              <a:t>与∠</a:t>
            </a:r>
            <a:r>
              <a:rPr lang="en-US" altLang="zh-CN" sz="3600" b="1">
                <a:latin typeface="宋体" panose="02010600030101010101" pitchFamily="2" charset="-122"/>
              </a:rPr>
              <a:t>2</a:t>
            </a:r>
            <a:r>
              <a:rPr lang="zh-CN" altLang="en-US" sz="3600" b="1">
                <a:latin typeface="宋体" panose="02010600030101010101" pitchFamily="2" charset="-122"/>
              </a:rPr>
              <a:t>互补，直线</a:t>
            </a:r>
            <a:r>
              <a:rPr lang="en-US" altLang="zh-CN" sz="3600" b="1" i="1">
                <a:latin typeface="宋体" panose="02010600030101010101" pitchFamily="2" charset="-122"/>
              </a:rPr>
              <a:t>a</a:t>
            </a:r>
            <a:r>
              <a:rPr lang="zh-CN" altLang="en-US" sz="3600" b="1">
                <a:latin typeface="宋体" panose="02010600030101010101" pitchFamily="2" charset="-122"/>
              </a:rPr>
              <a:t>与直线</a:t>
            </a:r>
            <a:r>
              <a:rPr lang="en-US" altLang="zh-CN" sz="3600" b="1" i="1">
                <a:latin typeface="宋体" panose="02010600030101010101" pitchFamily="2" charset="-122"/>
              </a:rPr>
              <a:t>b</a:t>
            </a:r>
            <a:r>
              <a:rPr lang="zh-CN" altLang="en-US" sz="3600" b="1">
                <a:latin typeface="宋体" panose="02010600030101010101" pitchFamily="2" charset="-122"/>
              </a:rPr>
              <a:t>平行吗？为什么？</a:t>
            </a:r>
          </a:p>
        </p:txBody>
      </p:sp>
      <p:sp>
        <p:nvSpPr>
          <p:cNvPr id="11267" name="Text Box 6"/>
          <p:cNvSpPr txBox="1">
            <a:spLocks noChangeArrowheads="1"/>
          </p:cNvSpPr>
          <p:nvPr/>
        </p:nvSpPr>
        <p:spPr bwMode="auto">
          <a:xfrm>
            <a:off x="971550" y="5500688"/>
            <a:ext cx="81724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latin typeface="宋体" panose="02010600030101010101" pitchFamily="2" charset="-122"/>
              </a:rPr>
              <a:t>由此，又得到怎样的方法去判定两条直线平行呢？</a:t>
            </a:r>
          </a:p>
        </p:txBody>
      </p:sp>
      <p:grpSp>
        <p:nvGrpSpPr>
          <p:cNvPr id="11268" name="Group 7"/>
          <p:cNvGrpSpPr/>
          <p:nvPr/>
        </p:nvGrpSpPr>
        <p:grpSpPr bwMode="auto">
          <a:xfrm>
            <a:off x="2268538" y="1341438"/>
            <a:ext cx="4213225" cy="2735262"/>
            <a:chOff x="3151" y="1434"/>
            <a:chExt cx="1635" cy="1332"/>
          </a:xfrm>
        </p:grpSpPr>
        <p:grpSp>
          <p:nvGrpSpPr>
            <p:cNvPr id="11269" name="Group 8"/>
            <p:cNvGrpSpPr/>
            <p:nvPr/>
          </p:nvGrpSpPr>
          <p:grpSpPr bwMode="auto">
            <a:xfrm>
              <a:off x="3151" y="1970"/>
              <a:ext cx="1271" cy="499"/>
              <a:chOff x="3151" y="1975"/>
              <a:chExt cx="1271" cy="499"/>
            </a:xfrm>
          </p:grpSpPr>
          <p:sp>
            <p:nvSpPr>
              <p:cNvPr id="11270" name="Text Box 10"/>
              <p:cNvSpPr txBox="1">
                <a:spLocks noChangeArrowheads="1"/>
              </p:cNvSpPr>
              <p:nvPr/>
            </p:nvSpPr>
            <p:spPr bwMode="auto">
              <a:xfrm>
                <a:off x="4077" y="2233"/>
                <a:ext cx="227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b="1"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1271" name="Text Box 11"/>
              <p:cNvSpPr txBox="1">
                <a:spLocks noChangeArrowheads="1"/>
              </p:cNvSpPr>
              <p:nvPr/>
            </p:nvSpPr>
            <p:spPr bwMode="auto">
              <a:xfrm>
                <a:off x="4195" y="1975"/>
                <a:ext cx="227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b="1">
                    <a:latin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11272" name="Text Box 12"/>
              <p:cNvSpPr txBox="1">
                <a:spLocks noChangeArrowheads="1"/>
              </p:cNvSpPr>
              <p:nvPr/>
            </p:nvSpPr>
            <p:spPr bwMode="auto">
              <a:xfrm>
                <a:off x="3151" y="2251"/>
                <a:ext cx="273" cy="2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 b="1" i="1">
                    <a:latin typeface="Times New Roman" panose="02020603050405020304" pitchFamily="18" charset="0"/>
                  </a:rPr>
                  <a:t>b</a:t>
                </a:r>
              </a:p>
            </p:txBody>
          </p:sp>
        </p:grpSp>
        <p:grpSp>
          <p:nvGrpSpPr>
            <p:cNvPr id="11273" name="Group 13"/>
            <p:cNvGrpSpPr/>
            <p:nvPr/>
          </p:nvGrpSpPr>
          <p:grpSpPr bwMode="auto">
            <a:xfrm>
              <a:off x="3151" y="1434"/>
              <a:ext cx="1635" cy="1332"/>
              <a:chOff x="3151" y="1418"/>
              <a:chExt cx="1635" cy="1332"/>
            </a:xfrm>
          </p:grpSpPr>
          <p:grpSp>
            <p:nvGrpSpPr>
              <p:cNvPr id="11274" name="Group 14"/>
              <p:cNvGrpSpPr/>
              <p:nvPr/>
            </p:nvGrpSpPr>
            <p:grpSpPr bwMode="auto">
              <a:xfrm>
                <a:off x="3379" y="1616"/>
                <a:ext cx="1407" cy="1134"/>
                <a:chOff x="3379" y="935"/>
                <a:chExt cx="1407" cy="1134"/>
              </a:xfrm>
            </p:grpSpPr>
            <p:grpSp>
              <p:nvGrpSpPr>
                <p:cNvPr id="11275" name="Group 15"/>
                <p:cNvGrpSpPr/>
                <p:nvPr/>
              </p:nvGrpSpPr>
              <p:grpSpPr bwMode="auto">
                <a:xfrm>
                  <a:off x="3379" y="935"/>
                  <a:ext cx="1407" cy="1134"/>
                  <a:chOff x="3560" y="935"/>
                  <a:chExt cx="1407" cy="1134"/>
                </a:xfrm>
              </p:grpSpPr>
              <p:sp>
                <p:nvSpPr>
                  <p:cNvPr id="11276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3561" y="1253"/>
                    <a:ext cx="1406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1277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3560" y="1770"/>
                    <a:ext cx="1406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1278" name="Line 1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014" y="935"/>
                    <a:ext cx="544" cy="113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11279" name="Arc 19"/>
                <p:cNvSpPr>
                  <a:spLocks noChangeArrowheads="1"/>
                </p:cNvSpPr>
                <p:nvPr/>
              </p:nvSpPr>
              <p:spPr bwMode="auto">
                <a:xfrm>
                  <a:off x="4020" y="1673"/>
                  <a:ext cx="91" cy="91"/>
                </a:xfrm>
                <a:custGeom>
                  <a:avLst/>
                  <a:gdLst>
                    <a:gd name="T0" fmla="*/ -1 w 21600"/>
                    <a:gd name="T1" fmla="*/ 0 h 21600"/>
                    <a:gd name="T2" fmla="*/ 21600 w 21600"/>
                    <a:gd name="T3" fmla="*/ 21600 h 21600"/>
                    <a:gd name="T4" fmla="*/ -1 w 21600"/>
                    <a:gd name="T5" fmla="*/ 0 h 21600"/>
                    <a:gd name="T6" fmla="*/ 21600 w 21600"/>
                    <a:gd name="T7" fmla="*/ 21600 h 21600"/>
                    <a:gd name="T8" fmla="*/ 0 w 21600"/>
                    <a:gd name="T9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280" name="Arc 20"/>
                <p:cNvSpPr>
                  <a:spLocks noChangeArrowheads="1"/>
                </p:cNvSpPr>
                <p:nvPr/>
              </p:nvSpPr>
              <p:spPr bwMode="auto">
                <a:xfrm flipV="1">
                  <a:off x="4197" y="1263"/>
                  <a:ext cx="114" cy="45"/>
                </a:xfrm>
                <a:custGeom>
                  <a:avLst/>
                  <a:gdLst>
                    <a:gd name="T0" fmla="*/ -1 w 26996"/>
                    <a:gd name="T1" fmla="*/ 684 h 21600"/>
                    <a:gd name="T2" fmla="*/ 5396 w 26996"/>
                    <a:gd name="T3" fmla="*/ 0 h 21600"/>
                    <a:gd name="T4" fmla="*/ 26996 w 26996"/>
                    <a:gd name="T5" fmla="*/ 21600 h 21600"/>
                    <a:gd name="T6" fmla="*/ -1 w 26996"/>
                    <a:gd name="T7" fmla="*/ 684 h 21600"/>
                    <a:gd name="T8" fmla="*/ 5396 w 26996"/>
                    <a:gd name="T9" fmla="*/ 0 h 21600"/>
                    <a:gd name="T10" fmla="*/ 26996 w 26996"/>
                    <a:gd name="T11" fmla="*/ 21600 h 21600"/>
                    <a:gd name="T12" fmla="*/ 5396 w 26996"/>
                    <a:gd name="T13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6996" h="21600" fill="none">
                      <a:moveTo>
                        <a:pt x="-1" y="684"/>
                      </a:moveTo>
                      <a:cubicBezTo>
                        <a:pt x="1762" y="230"/>
                        <a:pt x="3575" y="-1"/>
                        <a:pt x="5396" y="0"/>
                      </a:cubicBezTo>
                      <a:cubicBezTo>
                        <a:pt x="17325" y="0"/>
                        <a:pt x="26996" y="9670"/>
                        <a:pt x="26996" y="21600"/>
                      </a:cubicBezTo>
                    </a:path>
                    <a:path w="26996" h="21600" stroke="0">
                      <a:moveTo>
                        <a:pt x="-1" y="684"/>
                      </a:moveTo>
                      <a:cubicBezTo>
                        <a:pt x="1762" y="230"/>
                        <a:pt x="3575" y="-1"/>
                        <a:pt x="5396" y="0"/>
                      </a:cubicBezTo>
                      <a:cubicBezTo>
                        <a:pt x="17325" y="0"/>
                        <a:pt x="26996" y="9670"/>
                        <a:pt x="26996" y="21600"/>
                      </a:cubicBezTo>
                      <a:lnTo>
                        <a:pt x="5396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281" name="Arc 21"/>
                <p:cNvSpPr>
                  <a:spLocks noChangeArrowheads="1"/>
                </p:cNvSpPr>
                <p:nvPr/>
              </p:nvSpPr>
              <p:spPr bwMode="auto">
                <a:xfrm>
                  <a:off x="4277" y="1135"/>
                  <a:ext cx="46" cy="106"/>
                </a:xfrm>
                <a:custGeom>
                  <a:avLst/>
                  <a:gdLst>
                    <a:gd name="T0" fmla="*/ -1 w 21600"/>
                    <a:gd name="T1" fmla="*/ 0 h 25113"/>
                    <a:gd name="T2" fmla="*/ 21600 w 21600"/>
                    <a:gd name="T3" fmla="*/ 21600 h 25113"/>
                    <a:gd name="T4" fmla="*/ 21312 w 21600"/>
                    <a:gd name="T5" fmla="*/ 25113 h 25113"/>
                    <a:gd name="T6" fmla="*/ -1 w 21600"/>
                    <a:gd name="T7" fmla="*/ 0 h 25113"/>
                    <a:gd name="T8" fmla="*/ 21600 w 21600"/>
                    <a:gd name="T9" fmla="*/ 21600 h 25113"/>
                    <a:gd name="T10" fmla="*/ 21312 w 21600"/>
                    <a:gd name="T11" fmla="*/ 25113 h 25113"/>
                    <a:gd name="T12" fmla="*/ 0 w 21600"/>
                    <a:gd name="T13" fmla="*/ 21600 h 251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1600" h="25113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22776"/>
                        <a:pt x="21503" y="23951"/>
                        <a:pt x="21312" y="25113"/>
                      </a:cubicBezTo>
                    </a:path>
                    <a:path w="21600" h="25113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22776"/>
                        <a:pt x="21503" y="23951"/>
                        <a:pt x="21312" y="25113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11282" name="Text Box 22"/>
              <p:cNvSpPr txBox="1">
                <a:spLocks noChangeArrowheads="1"/>
              </p:cNvSpPr>
              <p:nvPr/>
            </p:nvSpPr>
            <p:spPr bwMode="auto">
              <a:xfrm>
                <a:off x="4314" y="1721"/>
                <a:ext cx="227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b="1">
                    <a:latin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11283" name="Text Box 23"/>
              <p:cNvSpPr txBox="1">
                <a:spLocks noChangeArrowheads="1"/>
              </p:cNvSpPr>
              <p:nvPr/>
            </p:nvSpPr>
            <p:spPr bwMode="auto">
              <a:xfrm>
                <a:off x="3151" y="1706"/>
                <a:ext cx="273" cy="2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 b="1" i="1">
                    <a:latin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11284" name="Text Box 24"/>
              <p:cNvSpPr txBox="1">
                <a:spLocks noChangeArrowheads="1"/>
              </p:cNvSpPr>
              <p:nvPr/>
            </p:nvSpPr>
            <p:spPr bwMode="auto">
              <a:xfrm>
                <a:off x="4376" y="1418"/>
                <a:ext cx="273" cy="2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 b="1" i="1">
                    <a:latin typeface="Times New Roman" panose="02020603050405020304" pitchFamily="18" charset="0"/>
                  </a:rPr>
                  <a:t>c</a:t>
                </a:r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758</Words>
  <Application>Microsoft Office PowerPoint</Application>
  <PresentationFormat>全屏显示(4:3)</PresentationFormat>
  <Paragraphs>164</Paragraphs>
  <Slides>17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8" baseType="lpstr">
      <vt:lpstr>黑体</vt:lpstr>
      <vt:lpstr>华文行楷</vt:lpstr>
      <vt:lpstr>宋体</vt:lpstr>
      <vt:lpstr>微软雅黑</vt:lpstr>
      <vt:lpstr>Arial</vt:lpstr>
      <vt:lpstr>Arial Black</vt:lpstr>
      <vt:lpstr>Calibri</vt:lpstr>
      <vt:lpstr>Symbol</vt:lpstr>
      <vt:lpstr>Times New Roman</vt:lpstr>
      <vt:lpstr>WWW.2PPT.COM
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作   业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2015-02-05T06:17:00Z</dcterms:created>
  <dcterms:modified xsi:type="dcterms:W3CDTF">2023-01-17T01:04:00Z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2E0F8B25694E45A6AB472FEC17BA9214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