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3" r:id="rId2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E5CEA-99E7-444C-B979-AF1D9C68A2F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2544F-872A-45DA-9545-985EEA72D1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55397-C8BF-4777-A3E7-89DE8799175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BF1E3-ABD7-46B8-8823-274E5A1391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4339" name="Rectangle 3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BF1E3-ABD7-46B8-8823-274E5A1391B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06985-24A5-49F3-A3C4-23B4EFA5F6E2}" type="slidenum">
              <a:rPr lang="zh-CN" altLang="en-US" smtClean="0"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06985-24A5-49F3-A3C4-23B4EFA5F6E2}" type="slidenum">
              <a:rPr lang="zh-CN" altLang="en-US" smtClean="0"/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0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6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00" b="1"/>
            </a:lvl3pPr>
            <a:lvl4pPr marL="1028065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00" b="1"/>
            </a:lvl3pPr>
            <a:lvl4pPr marL="1028065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00"/>
            </a:lvl2pPr>
            <a:lvl3pPr marL="685800" indent="0">
              <a:buNone/>
              <a:defRPr sz="900"/>
            </a:lvl3pPr>
            <a:lvl4pPr marL="1028065" indent="0">
              <a:buNone/>
              <a:defRPr sz="800"/>
            </a:lvl4pPr>
            <a:lvl5pPr marL="1370965" indent="0">
              <a:buNone/>
              <a:defRPr sz="800"/>
            </a:lvl5pPr>
            <a:lvl6pPr marL="1714500" indent="0">
              <a:buNone/>
              <a:defRPr sz="800"/>
            </a:lvl6pPr>
            <a:lvl7pPr marL="2056765" indent="0">
              <a:buNone/>
              <a:defRPr sz="800"/>
            </a:lvl7pPr>
            <a:lvl8pPr marL="2399665" indent="0">
              <a:buNone/>
              <a:defRPr sz="800"/>
            </a:lvl8pPr>
            <a:lvl9pPr marL="2742565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065" indent="0">
              <a:buNone/>
              <a:defRPr sz="1500"/>
            </a:lvl4pPr>
            <a:lvl5pPr marL="1370965" indent="0">
              <a:buNone/>
              <a:defRPr sz="1500"/>
            </a:lvl5pPr>
            <a:lvl6pPr marL="1714500" indent="0">
              <a:buNone/>
              <a:defRPr sz="1500"/>
            </a:lvl6pPr>
            <a:lvl7pPr marL="2056765" indent="0">
              <a:buNone/>
              <a:defRPr sz="1500"/>
            </a:lvl7pPr>
            <a:lvl8pPr marL="2399665" indent="0">
              <a:buNone/>
              <a:defRPr sz="1500"/>
            </a:lvl8pPr>
            <a:lvl9pPr marL="2742565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00"/>
            </a:lvl2pPr>
            <a:lvl3pPr marL="685800" indent="0">
              <a:buNone/>
              <a:defRPr sz="900"/>
            </a:lvl3pPr>
            <a:lvl4pPr marL="1028065" indent="0">
              <a:buNone/>
              <a:defRPr sz="800"/>
            </a:lvl4pPr>
            <a:lvl5pPr marL="1370965" indent="0">
              <a:buNone/>
              <a:defRPr sz="800"/>
            </a:lvl5pPr>
            <a:lvl6pPr marL="1714500" indent="0">
              <a:buNone/>
              <a:defRPr sz="800"/>
            </a:lvl6pPr>
            <a:lvl7pPr marL="2056765" indent="0">
              <a:buNone/>
              <a:defRPr sz="800"/>
            </a:lvl7pPr>
            <a:lvl8pPr marL="2399665" indent="0">
              <a:buNone/>
              <a:defRPr sz="800"/>
            </a:lvl8pPr>
            <a:lvl9pPr marL="2742565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66340" tIns="33170" rIns="66340" bIns="3317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6340" tIns="33170" rIns="66340" bIns="3317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3"/>
          </a:xfrm>
          <a:prstGeom prst="rect">
            <a:avLst/>
          </a:prstGeom>
        </p:spPr>
        <p:txBody>
          <a:bodyPr vert="horz" lIns="66340" tIns="33170" rIns="66340" bIns="3317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F288E0-7875-42C4-84C8-98DBBD3BF4D2}" type="datetimeFigureOut">
              <a:rPr lang="zh-CN" altLang="en-US" b="1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3"/>
          </a:xfrm>
          <a:prstGeom prst="rect">
            <a:avLst/>
          </a:prstGeom>
        </p:spPr>
        <p:txBody>
          <a:bodyPr vert="horz" lIns="66340" tIns="33170" rIns="66340" bIns="3317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3843"/>
          </a:xfrm>
          <a:prstGeom prst="rect">
            <a:avLst/>
          </a:prstGeom>
        </p:spPr>
        <p:txBody>
          <a:bodyPr vert="horz" lIns="66340" tIns="33170" rIns="66340" bIns="3317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9BB5D0-35E4-459D-AEF3-FE4D7C45CC19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b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5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0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345452" y="2540892"/>
            <a:ext cx="134011" cy="396543"/>
          </a:xfrm>
          <a:prstGeom prst="rect">
            <a:avLst/>
          </a:prstGeom>
          <a:noFill/>
        </p:spPr>
        <p:txBody>
          <a:bodyPr wrap="none" lIns="66306" tIns="33153" rIns="66306" bIns="3315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-11342" y="1275606"/>
            <a:ext cx="9155342" cy="805617"/>
          </a:xfrm>
          <a:prstGeom prst="rect">
            <a:avLst/>
          </a:prstGeom>
          <a:noFill/>
        </p:spPr>
        <p:txBody>
          <a:bodyPr wrap="square" lIns="66306" tIns="33153" rIns="66306" bIns="33153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圆</a:t>
            </a:r>
            <a:r>
              <a:rPr lang="zh-CN" altLang="en-US" sz="48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的认识（一）</a:t>
            </a:r>
            <a:endParaRPr lang="en-US" altLang="zh-CN" sz="4800" b="1" dirty="0">
              <a:ln w="22225">
                <a:noFill/>
                <a:prstDash val="solid"/>
              </a:ln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1"/>
          <p:cNvSpPr txBox="1"/>
          <p:nvPr/>
        </p:nvSpPr>
        <p:spPr>
          <a:xfrm>
            <a:off x="0" y="2428687"/>
            <a:ext cx="9155342" cy="559396"/>
          </a:xfrm>
          <a:prstGeom prst="rect">
            <a:avLst/>
          </a:prstGeom>
          <a:noFill/>
        </p:spPr>
        <p:txBody>
          <a:bodyPr wrap="square" lIns="66306" tIns="33153" rIns="66306" bIns="33153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sym typeface="+mn-ea"/>
              </a:rPr>
              <a:t>第</a:t>
            </a:r>
            <a:r>
              <a:rPr lang="en-US" altLang="zh-CN" sz="3200" b="1" dirty="0">
                <a:ln w="22225">
                  <a:noFill/>
                  <a:prstDash val="solid"/>
                </a:ln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32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sym typeface="+mn-ea"/>
              </a:rPr>
              <a:t>课时</a:t>
            </a:r>
            <a:endParaRPr lang="en-US" altLang="zh-CN" sz="3200" b="1" dirty="0">
              <a:ln w="22225">
                <a:noFill/>
                <a:prstDash val="solid"/>
              </a:ln>
              <a:solidFill>
                <a:srgbClr val="FF0000"/>
              </a:solidFill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11342" y="4083918"/>
            <a:ext cx="9166684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Box 2"/>
          <p:cNvSpPr txBox="1">
            <a:spLocks noChangeArrowheads="1"/>
          </p:cNvSpPr>
          <p:nvPr/>
        </p:nvSpPr>
        <p:spPr bwMode="auto">
          <a:xfrm>
            <a:off x="1332049" y="639286"/>
            <a:ext cx="1318686" cy="34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867" tIns="26934" rIns="53867" bIns="269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defTabSz="538480" eaLnBrk="1" latinLnBrk="1" hangingPunct="1">
              <a:defRPr/>
            </a:pPr>
            <a:r>
              <a:rPr kumimoji="1" lang="zh-CN" altLang="en-US" sz="19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用圆规画圆</a:t>
            </a:r>
          </a:p>
        </p:txBody>
      </p:sp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0670" y="1080956"/>
            <a:ext cx="1710397" cy="224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" name="Group 7"/>
          <p:cNvGrpSpPr>
            <a:grpSpLocks noChangeAspect="1"/>
          </p:cNvGrpSpPr>
          <p:nvPr/>
        </p:nvGrpSpPr>
        <p:grpSpPr bwMode="auto">
          <a:xfrm>
            <a:off x="5527650" y="1023980"/>
            <a:ext cx="1510515" cy="1856224"/>
            <a:chOff x="340" y="1298"/>
            <a:chExt cx="2495" cy="2353"/>
          </a:xfrm>
        </p:grpSpPr>
        <p:sp>
          <p:nvSpPr>
            <p:cNvPr id="69" name="AutoShape 8"/>
            <p:cNvSpPr>
              <a:spLocks noChangeAspect="1" noChangeArrowheads="1" noTextEdit="1"/>
            </p:cNvSpPr>
            <p:nvPr/>
          </p:nvSpPr>
          <p:spPr bwMode="auto">
            <a:xfrm>
              <a:off x="340" y="1298"/>
              <a:ext cx="2495" cy="23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grpSp>
          <p:nvGrpSpPr>
            <p:cNvPr id="70" name="Group 9"/>
            <p:cNvGrpSpPr/>
            <p:nvPr/>
          </p:nvGrpSpPr>
          <p:grpSpPr bwMode="auto">
            <a:xfrm>
              <a:off x="358" y="2141"/>
              <a:ext cx="2459" cy="1492"/>
              <a:chOff x="358" y="2141"/>
              <a:chExt cx="2459" cy="1492"/>
            </a:xfrm>
          </p:grpSpPr>
          <p:sp>
            <p:nvSpPr>
              <p:cNvPr id="597" name="Freeform 10"/>
              <p:cNvSpPr>
                <a:spLocks noChangeArrowheads="1"/>
              </p:cNvSpPr>
              <p:nvPr/>
            </p:nvSpPr>
            <p:spPr bwMode="auto">
              <a:xfrm>
                <a:off x="358" y="2214"/>
                <a:ext cx="2459" cy="1419"/>
              </a:xfrm>
              <a:custGeom>
                <a:avLst/>
                <a:gdLst>
                  <a:gd name="T0" fmla="*/ 492 w 12293"/>
                  <a:gd name="T1" fmla="*/ 0 h 7092"/>
                  <a:gd name="T2" fmla="*/ 73 w 12293"/>
                  <a:gd name="T3" fmla="*/ 0 h 7092"/>
                  <a:gd name="T4" fmla="*/ 0 w 12293"/>
                  <a:gd name="T5" fmla="*/ 284 h 7092"/>
                  <a:gd name="T6" fmla="*/ 418 w 12293"/>
                  <a:gd name="T7" fmla="*/ 284 h 7092"/>
                  <a:gd name="T8" fmla="*/ 492 w 12293"/>
                  <a:gd name="T9" fmla="*/ 0 h 70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293" h="7092">
                    <a:moveTo>
                      <a:pt x="12293" y="0"/>
                    </a:moveTo>
                    <a:lnTo>
                      <a:pt x="1836" y="0"/>
                    </a:lnTo>
                    <a:lnTo>
                      <a:pt x="0" y="7092"/>
                    </a:lnTo>
                    <a:lnTo>
                      <a:pt x="10457" y="7092"/>
                    </a:lnTo>
                    <a:lnTo>
                      <a:pt x="12293" y="0"/>
                    </a:lnTo>
                  </a:path>
                </a:pathLst>
              </a:custGeom>
              <a:solidFill>
                <a:schemeClr val="bg1"/>
              </a:solidFill>
              <a:ln w="11113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98" name="Freeform 11"/>
              <p:cNvSpPr>
                <a:spLocks noChangeArrowheads="1"/>
              </p:cNvSpPr>
              <p:nvPr/>
            </p:nvSpPr>
            <p:spPr bwMode="auto">
              <a:xfrm>
                <a:off x="846" y="2412"/>
                <a:ext cx="1463" cy="996"/>
              </a:xfrm>
              <a:custGeom>
                <a:avLst/>
                <a:gdLst>
                  <a:gd name="T0" fmla="*/ 292 w 7318"/>
                  <a:gd name="T1" fmla="*/ 89 h 4978"/>
                  <a:gd name="T2" fmla="*/ 289 w 7318"/>
                  <a:gd name="T3" fmla="*/ 77 h 4978"/>
                  <a:gd name="T4" fmla="*/ 284 w 7318"/>
                  <a:gd name="T5" fmla="*/ 66 h 4978"/>
                  <a:gd name="T6" fmla="*/ 277 w 7318"/>
                  <a:gd name="T7" fmla="*/ 55 h 4978"/>
                  <a:gd name="T8" fmla="*/ 268 w 7318"/>
                  <a:gd name="T9" fmla="*/ 44 h 4978"/>
                  <a:gd name="T10" fmla="*/ 257 w 7318"/>
                  <a:gd name="T11" fmla="*/ 35 h 4978"/>
                  <a:gd name="T12" fmla="*/ 244 w 7318"/>
                  <a:gd name="T13" fmla="*/ 26 h 4978"/>
                  <a:gd name="T14" fmla="*/ 230 w 7318"/>
                  <a:gd name="T15" fmla="*/ 18 h 4978"/>
                  <a:gd name="T16" fmla="*/ 215 w 7318"/>
                  <a:gd name="T17" fmla="*/ 11 h 4978"/>
                  <a:gd name="T18" fmla="*/ 199 w 7318"/>
                  <a:gd name="T19" fmla="*/ 6 h 4978"/>
                  <a:gd name="T20" fmla="*/ 182 w 7318"/>
                  <a:gd name="T21" fmla="*/ 3 h 4978"/>
                  <a:gd name="T22" fmla="*/ 165 w 7318"/>
                  <a:gd name="T23" fmla="*/ 1 h 4978"/>
                  <a:gd name="T24" fmla="*/ 146 w 7318"/>
                  <a:gd name="T25" fmla="*/ 0 h 4978"/>
                  <a:gd name="T26" fmla="*/ 124 w 7318"/>
                  <a:gd name="T27" fmla="*/ 1 h 4978"/>
                  <a:gd name="T28" fmla="*/ 107 w 7318"/>
                  <a:gd name="T29" fmla="*/ 3 h 4978"/>
                  <a:gd name="T30" fmla="*/ 77 w 7318"/>
                  <a:gd name="T31" fmla="*/ 11 h 4978"/>
                  <a:gd name="T32" fmla="*/ 62 w 7318"/>
                  <a:gd name="T33" fmla="*/ 18 h 4978"/>
                  <a:gd name="T34" fmla="*/ 45 w 7318"/>
                  <a:gd name="T35" fmla="*/ 27 h 4978"/>
                  <a:gd name="T36" fmla="*/ 33 w 7318"/>
                  <a:gd name="T37" fmla="*/ 37 h 4978"/>
                  <a:gd name="T38" fmla="*/ 22 w 7318"/>
                  <a:gd name="T39" fmla="*/ 46 h 4978"/>
                  <a:gd name="T40" fmla="*/ 14 w 7318"/>
                  <a:gd name="T41" fmla="*/ 57 h 4978"/>
                  <a:gd name="T42" fmla="*/ 7 w 7318"/>
                  <a:gd name="T43" fmla="*/ 68 h 4978"/>
                  <a:gd name="T44" fmla="*/ 3 w 7318"/>
                  <a:gd name="T45" fmla="*/ 80 h 4978"/>
                  <a:gd name="T46" fmla="*/ 0 w 7318"/>
                  <a:gd name="T47" fmla="*/ 92 h 4978"/>
                  <a:gd name="T48" fmla="*/ 0 w 7318"/>
                  <a:gd name="T49" fmla="*/ 105 h 4978"/>
                  <a:gd name="T50" fmla="*/ 2 w 7318"/>
                  <a:gd name="T51" fmla="*/ 117 h 4978"/>
                  <a:gd name="T52" fmla="*/ 6 w 7318"/>
                  <a:gd name="T53" fmla="*/ 129 h 4978"/>
                  <a:gd name="T54" fmla="*/ 12 w 7318"/>
                  <a:gd name="T55" fmla="*/ 140 h 4978"/>
                  <a:gd name="T56" fmla="*/ 20 w 7318"/>
                  <a:gd name="T57" fmla="*/ 151 h 4978"/>
                  <a:gd name="T58" fmla="*/ 30 w 7318"/>
                  <a:gd name="T59" fmla="*/ 161 h 4978"/>
                  <a:gd name="T60" fmla="*/ 43 w 7318"/>
                  <a:gd name="T61" fmla="*/ 170 h 4978"/>
                  <a:gd name="T62" fmla="*/ 59 w 7318"/>
                  <a:gd name="T63" fmla="*/ 180 h 4978"/>
                  <a:gd name="T64" fmla="*/ 74 w 7318"/>
                  <a:gd name="T65" fmla="*/ 187 h 4978"/>
                  <a:gd name="T66" fmla="*/ 93 w 7318"/>
                  <a:gd name="T67" fmla="*/ 193 h 4978"/>
                  <a:gd name="T68" fmla="*/ 114 w 7318"/>
                  <a:gd name="T69" fmla="*/ 197 h 4978"/>
                  <a:gd name="T70" fmla="*/ 135 w 7318"/>
                  <a:gd name="T71" fmla="*/ 199 h 4978"/>
                  <a:gd name="T72" fmla="*/ 154 w 7318"/>
                  <a:gd name="T73" fmla="*/ 199 h 4978"/>
                  <a:gd name="T74" fmla="*/ 166 w 7318"/>
                  <a:gd name="T75" fmla="*/ 198 h 4978"/>
                  <a:gd name="T76" fmla="*/ 182 w 7318"/>
                  <a:gd name="T77" fmla="*/ 196 h 4978"/>
                  <a:gd name="T78" fmla="*/ 196 w 7318"/>
                  <a:gd name="T79" fmla="*/ 194 h 4978"/>
                  <a:gd name="T80" fmla="*/ 204 w 7318"/>
                  <a:gd name="T81" fmla="*/ 191 h 4978"/>
                  <a:gd name="T82" fmla="*/ 215 w 7318"/>
                  <a:gd name="T83" fmla="*/ 188 h 4978"/>
                  <a:gd name="T84" fmla="*/ 227 w 7318"/>
                  <a:gd name="T85" fmla="*/ 183 h 4978"/>
                  <a:gd name="T86" fmla="*/ 237 w 7318"/>
                  <a:gd name="T87" fmla="*/ 178 h 4978"/>
                  <a:gd name="T88" fmla="*/ 250 w 7318"/>
                  <a:gd name="T89" fmla="*/ 170 h 4978"/>
                  <a:gd name="T90" fmla="*/ 255 w 7318"/>
                  <a:gd name="T91" fmla="*/ 166 h 4978"/>
                  <a:gd name="T92" fmla="*/ 261 w 7318"/>
                  <a:gd name="T93" fmla="*/ 161 h 4978"/>
                  <a:gd name="T94" fmla="*/ 266 w 7318"/>
                  <a:gd name="T95" fmla="*/ 157 h 4978"/>
                  <a:gd name="T96" fmla="*/ 272 w 7318"/>
                  <a:gd name="T97" fmla="*/ 151 h 4978"/>
                  <a:gd name="T98" fmla="*/ 278 w 7318"/>
                  <a:gd name="T99" fmla="*/ 143 h 4978"/>
                  <a:gd name="T100" fmla="*/ 284 w 7318"/>
                  <a:gd name="T101" fmla="*/ 133 h 4978"/>
                  <a:gd name="T102" fmla="*/ 287 w 7318"/>
                  <a:gd name="T103" fmla="*/ 128 h 4978"/>
                  <a:gd name="T104" fmla="*/ 289 w 7318"/>
                  <a:gd name="T105" fmla="*/ 122 h 4978"/>
                  <a:gd name="T106" fmla="*/ 291 w 7318"/>
                  <a:gd name="T107" fmla="*/ 113 h 4978"/>
                  <a:gd name="T108" fmla="*/ 292 w 7318"/>
                  <a:gd name="T109" fmla="*/ 109 h 4978"/>
                  <a:gd name="T110" fmla="*/ 292 w 7318"/>
                  <a:gd name="T111" fmla="*/ 103 h 497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7318" h="4978">
                    <a:moveTo>
                      <a:pt x="7318" y="2488"/>
                    </a:moveTo>
                    <a:lnTo>
                      <a:pt x="7316" y="2423"/>
                    </a:lnTo>
                    <a:lnTo>
                      <a:pt x="7313" y="2360"/>
                    </a:lnTo>
                    <a:lnTo>
                      <a:pt x="7307" y="2297"/>
                    </a:lnTo>
                    <a:lnTo>
                      <a:pt x="7300" y="2234"/>
                    </a:lnTo>
                    <a:lnTo>
                      <a:pt x="7291" y="2172"/>
                    </a:lnTo>
                    <a:lnTo>
                      <a:pt x="7279" y="2111"/>
                    </a:lnTo>
                    <a:lnTo>
                      <a:pt x="7266" y="2050"/>
                    </a:lnTo>
                    <a:lnTo>
                      <a:pt x="7250" y="1991"/>
                    </a:lnTo>
                    <a:lnTo>
                      <a:pt x="7231" y="1931"/>
                    </a:lnTo>
                    <a:lnTo>
                      <a:pt x="7211" y="1871"/>
                    </a:lnTo>
                    <a:lnTo>
                      <a:pt x="7189" y="1813"/>
                    </a:lnTo>
                    <a:lnTo>
                      <a:pt x="7165" y="1756"/>
                    </a:lnTo>
                    <a:lnTo>
                      <a:pt x="7140" y="1699"/>
                    </a:lnTo>
                    <a:lnTo>
                      <a:pt x="7112" y="1643"/>
                    </a:lnTo>
                    <a:lnTo>
                      <a:pt x="7081" y="1587"/>
                    </a:lnTo>
                    <a:lnTo>
                      <a:pt x="7049" y="1532"/>
                    </a:lnTo>
                    <a:lnTo>
                      <a:pt x="7013" y="1477"/>
                    </a:lnTo>
                    <a:lnTo>
                      <a:pt x="6977" y="1424"/>
                    </a:lnTo>
                    <a:lnTo>
                      <a:pt x="6938" y="1370"/>
                    </a:lnTo>
                    <a:lnTo>
                      <a:pt x="6898" y="1317"/>
                    </a:lnTo>
                    <a:lnTo>
                      <a:pt x="6854" y="1264"/>
                    </a:lnTo>
                    <a:lnTo>
                      <a:pt x="6810" y="1212"/>
                    </a:lnTo>
                    <a:lnTo>
                      <a:pt x="6763" y="1161"/>
                    </a:lnTo>
                    <a:lnTo>
                      <a:pt x="6714" y="1111"/>
                    </a:lnTo>
                    <a:lnTo>
                      <a:pt x="6662" y="1061"/>
                    </a:lnTo>
                    <a:lnTo>
                      <a:pt x="6609" y="1011"/>
                    </a:lnTo>
                    <a:lnTo>
                      <a:pt x="6554" y="962"/>
                    </a:lnTo>
                    <a:lnTo>
                      <a:pt x="6497" y="914"/>
                    </a:lnTo>
                    <a:lnTo>
                      <a:pt x="6436" y="867"/>
                    </a:lnTo>
                    <a:lnTo>
                      <a:pt x="6374" y="820"/>
                    </a:lnTo>
                    <a:lnTo>
                      <a:pt x="6311" y="773"/>
                    </a:lnTo>
                    <a:lnTo>
                      <a:pt x="6246" y="728"/>
                    </a:lnTo>
                    <a:lnTo>
                      <a:pt x="6177" y="682"/>
                    </a:lnTo>
                    <a:lnTo>
                      <a:pt x="6109" y="639"/>
                    </a:lnTo>
                    <a:lnTo>
                      <a:pt x="6040" y="596"/>
                    </a:lnTo>
                    <a:lnTo>
                      <a:pt x="5970" y="557"/>
                    </a:lnTo>
                    <a:lnTo>
                      <a:pt x="5899" y="516"/>
                    </a:lnTo>
                    <a:lnTo>
                      <a:pt x="5827" y="479"/>
                    </a:lnTo>
                    <a:lnTo>
                      <a:pt x="5754" y="443"/>
                    </a:lnTo>
                    <a:lnTo>
                      <a:pt x="5682" y="408"/>
                    </a:lnTo>
                    <a:lnTo>
                      <a:pt x="5606" y="374"/>
                    </a:lnTo>
                    <a:lnTo>
                      <a:pt x="5532" y="342"/>
                    </a:lnTo>
                    <a:lnTo>
                      <a:pt x="5455" y="311"/>
                    </a:lnTo>
                    <a:lnTo>
                      <a:pt x="5379" y="283"/>
                    </a:lnTo>
                    <a:lnTo>
                      <a:pt x="5300" y="255"/>
                    </a:lnTo>
                    <a:lnTo>
                      <a:pt x="5223" y="229"/>
                    </a:lnTo>
                    <a:lnTo>
                      <a:pt x="5143" y="204"/>
                    </a:lnTo>
                    <a:lnTo>
                      <a:pt x="5063" y="181"/>
                    </a:lnTo>
                    <a:lnTo>
                      <a:pt x="4981" y="159"/>
                    </a:lnTo>
                    <a:lnTo>
                      <a:pt x="4899" y="138"/>
                    </a:lnTo>
                    <a:lnTo>
                      <a:pt x="4815" y="118"/>
                    </a:lnTo>
                    <a:lnTo>
                      <a:pt x="4732" y="102"/>
                    </a:lnTo>
                    <a:lnTo>
                      <a:pt x="4646" y="84"/>
                    </a:lnTo>
                    <a:lnTo>
                      <a:pt x="4561" y="69"/>
                    </a:lnTo>
                    <a:lnTo>
                      <a:pt x="4474" y="56"/>
                    </a:lnTo>
                    <a:lnTo>
                      <a:pt x="4388" y="45"/>
                    </a:lnTo>
                    <a:lnTo>
                      <a:pt x="4299" y="33"/>
                    </a:lnTo>
                    <a:lnTo>
                      <a:pt x="4210" y="24"/>
                    </a:lnTo>
                    <a:lnTo>
                      <a:pt x="4120" y="15"/>
                    </a:lnTo>
                    <a:lnTo>
                      <a:pt x="4029" y="10"/>
                    </a:lnTo>
                    <a:lnTo>
                      <a:pt x="3937" y="5"/>
                    </a:lnTo>
                    <a:lnTo>
                      <a:pt x="3845" y="2"/>
                    </a:lnTo>
                    <a:lnTo>
                      <a:pt x="3751" y="0"/>
                    </a:lnTo>
                    <a:lnTo>
                      <a:pt x="3658" y="0"/>
                    </a:lnTo>
                    <a:lnTo>
                      <a:pt x="3563" y="0"/>
                    </a:lnTo>
                    <a:lnTo>
                      <a:pt x="3469" y="2"/>
                    </a:lnTo>
                    <a:lnTo>
                      <a:pt x="3376" y="5"/>
                    </a:lnTo>
                    <a:lnTo>
                      <a:pt x="3285" y="10"/>
                    </a:lnTo>
                    <a:lnTo>
                      <a:pt x="3104" y="24"/>
                    </a:lnTo>
                    <a:lnTo>
                      <a:pt x="3014" y="33"/>
                    </a:lnTo>
                    <a:lnTo>
                      <a:pt x="2927" y="45"/>
                    </a:lnTo>
                    <a:lnTo>
                      <a:pt x="2839" y="56"/>
                    </a:lnTo>
                    <a:lnTo>
                      <a:pt x="2753" y="69"/>
                    </a:lnTo>
                    <a:lnTo>
                      <a:pt x="2667" y="84"/>
                    </a:lnTo>
                    <a:lnTo>
                      <a:pt x="2583" y="102"/>
                    </a:lnTo>
                    <a:lnTo>
                      <a:pt x="2416" y="138"/>
                    </a:lnTo>
                    <a:lnTo>
                      <a:pt x="2253" y="181"/>
                    </a:lnTo>
                    <a:lnTo>
                      <a:pt x="2093" y="229"/>
                    </a:lnTo>
                    <a:lnTo>
                      <a:pt x="1936" y="283"/>
                    </a:lnTo>
                    <a:lnTo>
                      <a:pt x="1858" y="311"/>
                    </a:lnTo>
                    <a:lnTo>
                      <a:pt x="1783" y="342"/>
                    </a:lnTo>
                    <a:lnTo>
                      <a:pt x="1707" y="374"/>
                    </a:lnTo>
                    <a:lnTo>
                      <a:pt x="1633" y="408"/>
                    </a:lnTo>
                    <a:lnTo>
                      <a:pt x="1559" y="443"/>
                    </a:lnTo>
                    <a:lnTo>
                      <a:pt x="1486" y="479"/>
                    </a:lnTo>
                    <a:lnTo>
                      <a:pt x="1344" y="557"/>
                    </a:lnTo>
                    <a:lnTo>
                      <a:pt x="1274" y="596"/>
                    </a:lnTo>
                    <a:lnTo>
                      <a:pt x="1205" y="639"/>
                    </a:lnTo>
                    <a:lnTo>
                      <a:pt x="1137" y="682"/>
                    </a:lnTo>
                    <a:lnTo>
                      <a:pt x="1070" y="728"/>
                    </a:lnTo>
                    <a:lnTo>
                      <a:pt x="1003" y="773"/>
                    </a:lnTo>
                    <a:lnTo>
                      <a:pt x="940" y="820"/>
                    </a:lnTo>
                    <a:lnTo>
                      <a:pt x="878" y="867"/>
                    </a:lnTo>
                    <a:lnTo>
                      <a:pt x="819" y="914"/>
                    </a:lnTo>
                    <a:lnTo>
                      <a:pt x="759" y="962"/>
                    </a:lnTo>
                    <a:lnTo>
                      <a:pt x="705" y="1011"/>
                    </a:lnTo>
                    <a:lnTo>
                      <a:pt x="652" y="1061"/>
                    </a:lnTo>
                    <a:lnTo>
                      <a:pt x="601" y="1111"/>
                    </a:lnTo>
                    <a:lnTo>
                      <a:pt x="550" y="1161"/>
                    </a:lnTo>
                    <a:lnTo>
                      <a:pt x="503" y="1212"/>
                    </a:lnTo>
                    <a:lnTo>
                      <a:pt x="459" y="1264"/>
                    </a:lnTo>
                    <a:lnTo>
                      <a:pt x="416" y="1317"/>
                    </a:lnTo>
                    <a:lnTo>
                      <a:pt x="376" y="1370"/>
                    </a:lnTo>
                    <a:lnTo>
                      <a:pt x="338" y="1424"/>
                    </a:lnTo>
                    <a:lnTo>
                      <a:pt x="301" y="1477"/>
                    </a:lnTo>
                    <a:lnTo>
                      <a:pt x="267" y="1532"/>
                    </a:lnTo>
                    <a:lnTo>
                      <a:pt x="233" y="1587"/>
                    </a:lnTo>
                    <a:lnTo>
                      <a:pt x="203" y="1643"/>
                    </a:lnTo>
                    <a:lnTo>
                      <a:pt x="175" y="1699"/>
                    </a:lnTo>
                    <a:lnTo>
                      <a:pt x="149" y="1756"/>
                    </a:lnTo>
                    <a:lnTo>
                      <a:pt x="125" y="1813"/>
                    </a:lnTo>
                    <a:lnTo>
                      <a:pt x="103" y="1871"/>
                    </a:lnTo>
                    <a:lnTo>
                      <a:pt x="84" y="1931"/>
                    </a:lnTo>
                    <a:lnTo>
                      <a:pt x="66" y="1991"/>
                    </a:lnTo>
                    <a:lnTo>
                      <a:pt x="50" y="2050"/>
                    </a:lnTo>
                    <a:lnTo>
                      <a:pt x="37" y="2111"/>
                    </a:lnTo>
                    <a:lnTo>
                      <a:pt x="25" y="2172"/>
                    </a:lnTo>
                    <a:lnTo>
                      <a:pt x="16" y="2234"/>
                    </a:lnTo>
                    <a:lnTo>
                      <a:pt x="9" y="2297"/>
                    </a:lnTo>
                    <a:lnTo>
                      <a:pt x="4" y="2360"/>
                    </a:lnTo>
                    <a:lnTo>
                      <a:pt x="1" y="2423"/>
                    </a:lnTo>
                    <a:lnTo>
                      <a:pt x="0" y="2488"/>
                    </a:lnTo>
                    <a:lnTo>
                      <a:pt x="1" y="2552"/>
                    </a:lnTo>
                    <a:lnTo>
                      <a:pt x="4" y="2615"/>
                    </a:lnTo>
                    <a:lnTo>
                      <a:pt x="9" y="2677"/>
                    </a:lnTo>
                    <a:lnTo>
                      <a:pt x="16" y="2740"/>
                    </a:lnTo>
                    <a:lnTo>
                      <a:pt x="25" y="2801"/>
                    </a:lnTo>
                    <a:lnTo>
                      <a:pt x="37" y="2863"/>
                    </a:lnTo>
                    <a:lnTo>
                      <a:pt x="50" y="2923"/>
                    </a:lnTo>
                    <a:lnTo>
                      <a:pt x="66" y="2984"/>
                    </a:lnTo>
                    <a:lnTo>
                      <a:pt x="84" y="3042"/>
                    </a:lnTo>
                    <a:lnTo>
                      <a:pt x="103" y="3101"/>
                    </a:lnTo>
                    <a:lnTo>
                      <a:pt x="125" y="3159"/>
                    </a:lnTo>
                    <a:lnTo>
                      <a:pt x="149" y="3218"/>
                    </a:lnTo>
                    <a:lnTo>
                      <a:pt x="175" y="3274"/>
                    </a:lnTo>
                    <a:lnTo>
                      <a:pt x="203" y="3331"/>
                    </a:lnTo>
                    <a:lnTo>
                      <a:pt x="233" y="3387"/>
                    </a:lnTo>
                    <a:lnTo>
                      <a:pt x="267" y="3443"/>
                    </a:lnTo>
                    <a:lnTo>
                      <a:pt x="301" y="3497"/>
                    </a:lnTo>
                    <a:lnTo>
                      <a:pt x="338" y="3551"/>
                    </a:lnTo>
                    <a:lnTo>
                      <a:pt x="376" y="3604"/>
                    </a:lnTo>
                    <a:lnTo>
                      <a:pt x="416" y="3658"/>
                    </a:lnTo>
                    <a:lnTo>
                      <a:pt x="459" y="3710"/>
                    </a:lnTo>
                    <a:lnTo>
                      <a:pt x="503" y="3762"/>
                    </a:lnTo>
                    <a:lnTo>
                      <a:pt x="550" y="3812"/>
                    </a:lnTo>
                    <a:lnTo>
                      <a:pt x="601" y="3864"/>
                    </a:lnTo>
                    <a:lnTo>
                      <a:pt x="652" y="3913"/>
                    </a:lnTo>
                    <a:lnTo>
                      <a:pt x="705" y="3963"/>
                    </a:lnTo>
                    <a:lnTo>
                      <a:pt x="759" y="4011"/>
                    </a:lnTo>
                    <a:lnTo>
                      <a:pt x="819" y="4060"/>
                    </a:lnTo>
                    <a:lnTo>
                      <a:pt x="878" y="4107"/>
                    </a:lnTo>
                    <a:lnTo>
                      <a:pt x="940" y="4155"/>
                    </a:lnTo>
                    <a:lnTo>
                      <a:pt x="1003" y="4201"/>
                    </a:lnTo>
                    <a:lnTo>
                      <a:pt x="1070" y="4248"/>
                    </a:lnTo>
                    <a:lnTo>
                      <a:pt x="1137" y="4292"/>
                    </a:lnTo>
                    <a:lnTo>
                      <a:pt x="1205" y="4336"/>
                    </a:lnTo>
                    <a:lnTo>
                      <a:pt x="1274" y="4377"/>
                    </a:lnTo>
                    <a:lnTo>
                      <a:pt x="1344" y="4419"/>
                    </a:lnTo>
                    <a:lnTo>
                      <a:pt x="1486" y="4496"/>
                    </a:lnTo>
                    <a:lnTo>
                      <a:pt x="1559" y="4532"/>
                    </a:lnTo>
                    <a:lnTo>
                      <a:pt x="1633" y="4567"/>
                    </a:lnTo>
                    <a:lnTo>
                      <a:pt x="1707" y="4600"/>
                    </a:lnTo>
                    <a:lnTo>
                      <a:pt x="1783" y="4633"/>
                    </a:lnTo>
                    <a:lnTo>
                      <a:pt x="1858" y="4663"/>
                    </a:lnTo>
                    <a:lnTo>
                      <a:pt x="1936" y="4693"/>
                    </a:lnTo>
                    <a:lnTo>
                      <a:pt x="2093" y="4747"/>
                    </a:lnTo>
                    <a:lnTo>
                      <a:pt x="2173" y="4771"/>
                    </a:lnTo>
                    <a:lnTo>
                      <a:pt x="2253" y="4795"/>
                    </a:lnTo>
                    <a:lnTo>
                      <a:pt x="2334" y="4817"/>
                    </a:lnTo>
                    <a:lnTo>
                      <a:pt x="2416" y="4838"/>
                    </a:lnTo>
                    <a:lnTo>
                      <a:pt x="2583" y="4875"/>
                    </a:lnTo>
                    <a:lnTo>
                      <a:pt x="2667" y="4891"/>
                    </a:lnTo>
                    <a:lnTo>
                      <a:pt x="2753" y="4906"/>
                    </a:lnTo>
                    <a:lnTo>
                      <a:pt x="2839" y="4920"/>
                    </a:lnTo>
                    <a:lnTo>
                      <a:pt x="2927" y="4932"/>
                    </a:lnTo>
                    <a:lnTo>
                      <a:pt x="3014" y="4943"/>
                    </a:lnTo>
                    <a:lnTo>
                      <a:pt x="3104" y="4952"/>
                    </a:lnTo>
                    <a:lnTo>
                      <a:pt x="3285" y="4966"/>
                    </a:lnTo>
                    <a:lnTo>
                      <a:pt x="3376" y="4971"/>
                    </a:lnTo>
                    <a:lnTo>
                      <a:pt x="3469" y="4975"/>
                    </a:lnTo>
                    <a:lnTo>
                      <a:pt x="3563" y="4977"/>
                    </a:lnTo>
                    <a:lnTo>
                      <a:pt x="3658" y="4978"/>
                    </a:lnTo>
                    <a:lnTo>
                      <a:pt x="3751" y="4977"/>
                    </a:lnTo>
                    <a:lnTo>
                      <a:pt x="3845" y="4975"/>
                    </a:lnTo>
                    <a:lnTo>
                      <a:pt x="3937" y="4971"/>
                    </a:lnTo>
                    <a:lnTo>
                      <a:pt x="4029" y="4966"/>
                    </a:lnTo>
                    <a:lnTo>
                      <a:pt x="4074" y="4962"/>
                    </a:lnTo>
                    <a:lnTo>
                      <a:pt x="4120" y="4959"/>
                    </a:lnTo>
                    <a:lnTo>
                      <a:pt x="4164" y="4955"/>
                    </a:lnTo>
                    <a:lnTo>
                      <a:pt x="4210" y="4952"/>
                    </a:lnTo>
                    <a:lnTo>
                      <a:pt x="4299" y="4943"/>
                    </a:lnTo>
                    <a:lnTo>
                      <a:pt x="4388" y="4932"/>
                    </a:lnTo>
                    <a:lnTo>
                      <a:pt x="4474" y="4920"/>
                    </a:lnTo>
                    <a:lnTo>
                      <a:pt x="4561" y="4906"/>
                    </a:lnTo>
                    <a:lnTo>
                      <a:pt x="4646" y="4891"/>
                    </a:lnTo>
                    <a:lnTo>
                      <a:pt x="4689" y="4882"/>
                    </a:lnTo>
                    <a:lnTo>
                      <a:pt x="4732" y="4875"/>
                    </a:lnTo>
                    <a:lnTo>
                      <a:pt x="4815" y="4856"/>
                    </a:lnTo>
                    <a:lnTo>
                      <a:pt x="4899" y="4838"/>
                    </a:lnTo>
                    <a:lnTo>
                      <a:pt x="4981" y="4817"/>
                    </a:lnTo>
                    <a:lnTo>
                      <a:pt x="5001" y="4811"/>
                    </a:lnTo>
                    <a:lnTo>
                      <a:pt x="5021" y="4806"/>
                    </a:lnTo>
                    <a:lnTo>
                      <a:pt x="5063" y="4795"/>
                    </a:lnTo>
                    <a:lnTo>
                      <a:pt x="5102" y="4783"/>
                    </a:lnTo>
                    <a:lnTo>
                      <a:pt x="5122" y="4777"/>
                    </a:lnTo>
                    <a:lnTo>
                      <a:pt x="5143" y="4771"/>
                    </a:lnTo>
                    <a:lnTo>
                      <a:pt x="5223" y="4747"/>
                    </a:lnTo>
                    <a:lnTo>
                      <a:pt x="5300" y="4720"/>
                    </a:lnTo>
                    <a:lnTo>
                      <a:pt x="5379" y="4693"/>
                    </a:lnTo>
                    <a:lnTo>
                      <a:pt x="5416" y="4677"/>
                    </a:lnTo>
                    <a:lnTo>
                      <a:pt x="5455" y="4663"/>
                    </a:lnTo>
                    <a:lnTo>
                      <a:pt x="5532" y="4633"/>
                    </a:lnTo>
                    <a:lnTo>
                      <a:pt x="5606" y="4600"/>
                    </a:lnTo>
                    <a:lnTo>
                      <a:pt x="5682" y="4567"/>
                    </a:lnTo>
                    <a:lnTo>
                      <a:pt x="5754" y="4532"/>
                    </a:lnTo>
                    <a:lnTo>
                      <a:pt x="5827" y="4496"/>
                    </a:lnTo>
                    <a:lnTo>
                      <a:pt x="5862" y="4476"/>
                    </a:lnTo>
                    <a:lnTo>
                      <a:pt x="5899" y="4457"/>
                    </a:lnTo>
                    <a:lnTo>
                      <a:pt x="5934" y="4438"/>
                    </a:lnTo>
                    <a:lnTo>
                      <a:pt x="5970" y="4419"/>
                    </a:lnTo>
                    <a:lnTo>
                      <a:pt x="6040" y="4377"/>
                    </a:lnTo>
                    <a:lnTo>
                      <a:pt x="6109" y="4336"/>
                    </a:lnTo>
                    <a:lnTo>
                      <a:pt x="6177" y="4292"/>
                    </a:lnTo>
                    <a:lnTo>
                      <a:pt x="6246" y="4248"/>
                    </a:lnTo>
                    <a:lnTo>
                      <a:pt x="6261" y="4235"/>
                    </a:lnTo>
                    <a:lnTo>
                      <a:pt x="6278" y="4224"/>
                    </a:lnTo>
                    <a:lnTo>
                      <a:pt x="6311" y="4201"/>
                    </a:lnTo>
                    <a:lnTo>
                      <a:pt x="6342" y="4177"/>
                    </a:lnTo>
                    <a:lnTo>
                      <a:pt x="6374" y="4155"/>
                    </a:lnTo>
                    <a:lnTo>
                      <a:pt x="6436" y="4107"/>
                    </a:lnTo>
                    <a:lnTo>
                      <a:pt x="6450" y="4094"/>
                    </a:lnTo>
                    <a:lnTo>
                      <a:pt x="6466" y="4083"/>
                    </a:lnTo>
                    <a:lnTo>
                      <a:pt x="6497" y="4060"/>
                    </a:lnTo>
                    <a:lnTo>
                      <a:pt x="6525" y="4035"/>
                    </a:lnTo>
                    <a:lnTo>
                      <a:pt x="6554" y="4011"/>
                    </a:lnTo>
                    <a:lnTo>
                      <a:pt x="6581" y="3987"/>
                    </a:lnTo>
                    <a:lnTo>
                      <a:pt x="6594" y="3974"/>
                    </a:lnTo>
                    <a:lnTo>
                      <a:pt x="6609" y="3963"/>
                    </a:lnTo>
                    <a:lnTo>
                      <a:pt x="6662" y="3913"/>
                    </a:lnTo>
                    <a:lnTo>
                      <a:pt x="6688" y="3888"/>
                    </a:lnTo>
                    <a:lnTo>
                      <a:pt x="6714" y="3864"/>
                    </a:lnTo>
                    <a:lnTo>
                      <a:pt x="6763" y="3812"/>
                    </a:lnTo>
                    <a:lnTo>
                      <a:pt x="6786" y="3786"/>
                    </a:lnTo>
                    <a:lnTo>
                      <a:pt x="6810" y="3762"/>
                    </a:lnTo>
                    <a:lnTo>
                      <a:pt x="6854" y="3710"/>
                    </a:lnTo>
                    <a:lnTo>
                      <a:pt x="6898" y="3658"/>
                    </a:lnTo>
                    <a:lnTo>
                      <a:pt x="6938" y="3604"/>
                    </a:lnTo>
                    <a:lnTo>
                      <a:pt x="6957" y="3577"/>
                    </a:lnTo>
                    <a:lnTo>
                      <a:pt x="6966" y="3564"/>
                    </a:lnTo>
                    <a:lnTo>
                      <a:pt x="6977" y="3551"/>
                    </a:lnTo>
                    <a:lnTo>
                      <a:pt x="7013" y="3497"/>
                    </a:lnTo>
                    <a:lnTo>
                      <a:pt x="7049" y="3443"/>
                    </a:lnTo>
                    <a:lnTo>
                      <a:pt x="7081" y="3387"/>
                    </a:lnTo>
                    <a:lnTo>
                      <a:pt x="7112" y="3331"/>
                    </a:lnTo>
                    <a:lnTo>
                      <a:pt x="7125" y="3302"/>
                    </a:lnTo>
                    <a:lnTo>
                      <a:pt x="7140" y="3274"/>
                    </a:lnTo>
                    <a:lnTo>
                      <a:pt x="7165" y="3218"/>
                    </a:lnTo>
                    <a:lnTo>
                      <a:pt x="7171" y="3203"/>
                    </a:lnTo>
                    <a:lnTo>
                      <a:pt x="7177" y="3188"/>
                    </a:lnTo>
                    <a:lnTo>
                      <a:pt x="7189" y="3159"/>
                    </a:lnTo>
                    <a:lnTo>
                      <a:pt x="7211" y="3101"/>
                    </a:lnTo>
                    <a:lnTo>
                      <a:pt x="7215" y="3086"/>
                    </a:lnTo>
                    <a:lnTo>
                      <a:pt x="7220" y="3071"/>
                    </a:lnTo>
                    <a:lnTo>
                      <a:pt x="7231" y="3042"/>
                    </a:lnTo>
                    <a:lnTo>
                      <a:pt x="7250" y="2984"/>
                    </a:lnTo>
                    <a:lnTo>
                      <a:pt x="7258" y="2953"/>
                    </a:lnTo>
                    <a:lnTo>
                      <a:pt x="7266" y="2923"/>
                    </a:lnTo>
                    <a:lnTo>
                      <a:pt x="7279" y="2863"/>
                    </a:lnTo>
                    <a:lnTo>
                      <a:pt x="7285" y="2832"/>
                    </a:lnTo>
                    <a:lnTo>
                      <a:pt x="7291" y="2801"/>
                    </a:lnTo>
                    <a:lnTo>
                      <a:pt x="7295" y="2770"/>
                    </a:lnTo>
                    <a:lnTo>
                      <a:pt x="7297" y="2755"/>
                    </a:lnTo>
                    <a:lnTo>
                      <a:pt x="7300" y="2740"/>
                    </a:lnTo>
                    <a:lnTo>
                      <a:pt x="7301" y="2724"/>
                    </a:lnTo>
                    <a:lnTo>
                      <a:pt x="7303" y="2708"/>
                    </a:lnTo>
                    <a:lnTo>
                      <a:pt x="7307" y="2677"/>
                    </a:lnTo>
                    <a:lnTo>
                      <a:pt x="7313" y="2615"/>
                    </a:lnTo>
                    <a:lnTo>
                      <a:pt x="7313" y="2598"/>
                    </a:lnTo>
                    <a:lnTo>
                      <a:pt x="7314" y="2583"/>
                    </a:lnTo>
                    <a:lnTo>
                      <a:pt x="7316" y="2552"/>
                    </a:lnTo>
                    <a:lnTo>
                      <a:pt x="7316" y="2535"/>
                    </a:lnTo>
                    <a:lnTo>
                      <a:pt x="7317" y="2519"/>
                    </a:lnTo>
                    <a:lnTo>
                      <a:pt x="7318" y="2488"/>
                    </a:lnTo>
                  </a:path>
                </a:pathLst>
              </a:custGeom>
              <a:solidFill>
                <a:schemeClr val="bg1"/>
              </a:solidFill>
              <a:ln w="11113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99" name="Freeform 12"/>
              <p:cNvSpPr>
                <a:spLocks noChangeArrowheads="1"/>
              </p:cNvSpPr>
              <p:nvPr/>
            </p:nvSpPr>
            <p:spPr bwMode="auto">
              <a:xfrm>
                <a:off x="786" y="2141"/>
                <a:ext cx="25" cy="1"/>
              </a:xfrm>
              <a:custGeom>
                <a:avLst/>
                <a:gdLst>
                  <a:gd name="T0" fmla="*/ 5 w 127"/>
                  <a:gd name="T1" fmla="*/ 0 h 7"/>
                  <a:gd name="T2" fmla="*/ 5 w 127"/>
                  <a:gd name="T3" fmla="*/ 0 h 7"/>
                  <a:gd name="T4" fmla="*/ 0 w 127"/>
                  <a:gd name="T5" fmla="*/ 0 h 7"/>
                  <a:gd name="T6" fmla="*/ 2 w 127"/>
                  <a:gd name="T7" fmla="*/ 0 h 7"/>
                  <a:gd name="T8" fmla="*/ 4 w 127"/>
                  <a:gd name="T9" fmla="*/ 0 h 7"/>
                  <a:gd name="T10" fmla="*/ 5 w 12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7" h="7">
                    <a:moveTo>
                      <a:pt x="127" y="6"/>
                    </a:moveTo>
                    <a:lnTo>
                      <a:pt x="126" y="4"/>
                    </a:lnTo>
                    <a:lnTo>
                      <a:pt x="0" y="0"/>
                    </a:lnTo>
                    <a:lnTo>
                      <a:pt x="48" y="4"/>
                    </a:lnTo>
                    <a:lnTo>
                      <a:pt x="98" y="7"/>
                    </a:lnTo>
                    <a:lnTo>
                      <a:pt x="127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00" name="Freeform 13"/>
              <p:cNvSpPr>
                <a:spLocks noChangeArrowheads="1"/>
              </p:cNvSpPr>
              <p:nvPr/>
            </p:nvSpPr>
            <p:spPr bwMode="auto">
              <a:xfrm>
                <a:off x="2103" y="2388"/>
                <a:ext cx="33" cy="64"/>
              </a:xfrm>
              <a:custGeom>
                <a:avLst/>
                <a:gdLst>
                  <a:gd name="T0" fmla="*/ 1 w 166"/>
                  <a:gd name="T1" fmla="*/ 0 h 322"/>
                  <a:gd name="T2" fmla="*/ 1 w 166"/>
                  <a:gd name="T3" fmla="*/ 1 h 322"/>
                  <a:gd name="T4" fmla="*/ 0 w 166"/>
                  <a:gd name="T5" fmla="*/ 1 h 322"/>
                  <a:gd name="T6" fmla="*/ 5 w 166"/>
                  <a:gd name="T7" fmla="*/ 13 h 322"/>
                  <a:gd name="T8" fmla="*/ 6 w 166"/>
                  <a:gd name="T9" fmla="*/ 12 h 322"/>
                  <a:gd name="T10" fmla="*/ 7 w 166"/>
                  <a:gd name="T11" fmla="*/ 12 h 322"/>
                  <a:gd name="T12" fmla="*/ 1 w 166"/>
                  <a:gd name="T13" fmla="*/ 0 h 3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6" h="322">
                    <a:moveTo>
                      <a:pt x="26" y="0"/>
                    </a:moveTo>
                    <a:lnTo>
                      <a:pt x="13" y="13"/>
                    </a:lnTo>
                    <a:lnTo>
                      <a:pt x="0" y="30"/>
                    </a:lnTo>
                    <a:lnTo>
                      <a:pt x="136" y="322"/>
                    </a:lnTo>
                    <a:lnTo>
                      <a:pt x="151" y="310"/>
                    </a:lnTo>
                    <a:lnTo>
                      <a:pt x="166" y="29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01" name="Freeform 14"/>
              <p:cNvSpPr>
                <a:spLocks noChangeArrowheads="1"/>
              </p:cNvSpPr>
              <p:nvPr/>
            </p:nvSpPr>
            <p:spPr bwMode="auto">
              <a:xfrm>
                <a:off x="2108" y="2382"/>
                <a:ext cx="34" cy="66"/>
              </a:xfrm>
              <a:custGeom>
                <a:avLst/>
                <a:gdLst>
                  <a:gd name="T0" fmla="*/ 1 w 170"/>
                  <a:gd name="T1" fmla="*/ 0 h 329"/>
                  <a:gd name="T2" fmla="*/ 0 w 170"/>
                  <a:gd name="T3" fmla="*/ 1 h 329"/>
                  <a:gd name="T4" fmla="*/ 6 w 170"/>
                  <a:gd name="T5" fmla="*/ 13 h 329"/>
                  <a:gd name="T6" fmla="*/ 7 w 170"/>
                  <a:gd name="T7" fmla="*/ 12 h 329"/>
                  <a:gd name="T8" fmla="*/ 1 w 170"/>
                  <a:gd name="T9" fmla="*/ 0 h 3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0" h="329">
                    <a:moveTo>
                      <a:pt x="27" y="0"/>
                    </a:moveTo>
                    <a:lnTo>
                      <a:pt x="0" y="30"/>
                    </a:lnTo>
                    <a:lnTo>
                      <a:pt x="140" y="329"/>
                    </a:lnTo>
                    <a:lnTo>
                      <a:pt x="170" y="30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02" name="Freeform 15"/>
              <p:cNvSpPr>
                <a:spLocks noChangeArrowheads="1"/>
              </p:cNvSpPr>
              <p:nvPr/>
            </p:nvSpPr>
            <p:spPr bwMode="auto">
              <a:xfrm>
                <a:off x="2123" y="2366"/>
                <a:ext cx="36" cy="67"/>
              </a:xfrm>
              <a:custGeom>
                <a:avLst/>
                <a:gdLst>
                  <a:gd name="T0" fmla="*/ 2 w 182"/>
                  <a:gd name="T1" fmla="*/ 2 h 335"/>
                  <a:gd name="T2" fmla="*/ 0 w 182"/>
                  <a:gd name="T3" fmla="*/ 0 h 335"/>
                  <a:gd name="T4" fmla="*/ 0 w 182"/>
                  <a:gd name="T5" fmla="*/ 0 h 335"/>
                  <a:gd name="T6" fmla="*/ 6 w 182"/>
                  <a:gd name="T7" fmla="*/ 13 h 335"/>
                  <a:gd name="T8" fmla="*/ 7 w 182"/>
                  <a:gd name="T9" fmla="*/ 12 h 335"/>
                  <a:gd name="T10" fmla="*/ 2 w 182"/>
                  <a:gd name="T11" fmla="*/ 2 h 3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2" h="335">
                    <a:moveTo>
                      <a:pt x="62" y="5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53" y="335"/>
                    </a:lnTo>
                    <a:lnTo>
                      <a:pt x="182" y="309"/>
                    </a:lnTo>
                    <a:lnTo>
                      <a:pt x="62" y="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03" name="Freeform 16"/>
              <p:cNvSpPr>
                <a:spLocks noChangeArrowheads="1"/>
              </p:cNvSpPr>
              <p:nvPr/>
            </p:nvSpPr>
            <p:spPr bwMode="auto">
              <a:xfrm>
                <a:off x="2118" y="2367"/>
                <a:ext cx="35" cy="71"/>
              </a:xfrm>
              <a:custGeom>
                <a:avLst/>
                <a:gdLst>
                  <a:gd name="T0" fmla="*/ 1 w 175"/>
                  <a:gd name="T1" fmla="*/ 0 h 355"/>
                  <a:gd name="T2" fmla="*/ 0 w 175"/>
                  <a:gd name="T3" fmla="*/ 1 h 355"/>
                  <a:gd name="T4" fmla="*/ 0 w 175"/>
                  <a:gd name="T5" fmla="*/ 2 h 355"/>
                  <a:gd name="T6" fmla="*/ 6 w 175"/>
                  <a:gd name="T7" fmla="*/ 14 h 355"/>
                  <a:gd name="T8" fmla="*/ 6 w 175"/>
                  <a:gd name="T9" fmla="*/ 14 h 355"/>
                  <a:gd name="T10" fmla="*/ 7 w 175"/>
                  <a:gd name="T11" fmla="*/ 13 h 355"/>
                  <a:gd name="T12" fmla="*/ 1 w 175"/>
                  <a:gd name="T13" fmla="*/ 0 h 3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55">
                    <a:moveTo>
                      <a:pt x="22" y="0"/>
                    </a:moveTo>
                    <a:lnTo>
                      <a:pt x="11" y="19"/>
                    </a:lnTo>
                    <a:lnTo>
                      <a:pt x="0" y="39"/>
                    </a:lnTo>
                    <a:lnTo>
                      <a:pt x="147" y="355"/>
                    </a:lnTo>
                    <a:lnTo>
                      <a:pt x="161" y="341"/>
                    </a:lnTo>
                    <a:lnTo>
                      <a:pt x="175" y="33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04" name="Freeform 17"/>
              <p:cNvSpPr>
                <a:spLocks noChangeArrowheads="1"/>
              </p:cNvSpPr>
              <p:nvPr/>
            </p:nvSpPr>
            <p:spPr bwMode="auto">
              <a:xfrm>
                <a:off x="2113" y="2375"/>
                <a:ext cx="35" cy="68"/>
              </a:xfrm>
              <a:custGeom>
                <a:avLst/>
                <a:gdLst>
                  <a:gd name="T0" fmla="*/ 1 w 171"/>
                  <a:gd name="T1" fmla="*/ 0 h 339"/>
                  <a:gd name="T2" fmla="*/ 0 w 171"/>
                  <a:gd name="T3" fmla="*/ 1 h 339"/>
                  <a:gd name="T4" fmla="*/ 0 w 171"/>
                  <a:gd name="T5" fmla="*/ 1 h 339"/>
                  <a:gd name="T6" fmla="*/ 6 w 171"/>
                  <a:gd name="T7" fmla="*/ 14 h 339"/>
                  <a:gd name="T8" fmla="*/ 7 w 171"/>
                  <a:gd name="T9" fmla="*/ 13 h 339"/>
                  <a:gd name="T10" fmla="*/ 1 w 171"/>
                  <a:gd name="T11" fmla="*/ 0 h 3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1" h="339">
                    <a:moveTo>
                      <a:pt x="24" y="0"/>
                    </a:moveTo>
                    <a:lnTo>
                      <a:pt x="12" y="15"/>
                    </a:lnTo>
                    <a:lnTo>
                      <a:pt x="0" y="33"/>
                    </a:lnTo>
                    <a:lnTo>
                      <a:pt x="143" y="339"/>
                    </a:lnTo>
                    <a:lnTo>
                      <a:pt x="171" y="31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05" name="Freeform 18"/>
              <p:cNvSpPr>
                <a:spLocks noChangeArrowheads="1"/>
              </p:cNvSpPr>
              <p:nvPr/>
            </p:nvSpPr>
            <p:spPr bwMode="auto">
              <a:xfrm>
                <a:off x="2092" y="2399"/>
                <a:ext cx="32" cy="62"/>
              </a:xfrm>
              <a:custGeom>
                <a:avLst/>
                <a:gdLst>
                  <a:gd name="T0" fmla="*/ 1 w 162"/>
                  <a:gd name="T1" fmla="*/ 0 h 310"/>
                  <a:gd name="T2" fmla="*/ 0 w 162"/>
                  <a:gd name="T3" fmla="*/ 1 h 310"/>
                  <a:gd name="T4" fmla="*/ 5 w 162"/>
                  <a:gd name="T5" fmla="*/ 12 h 310"/>
                  <a:gd name="T6" fmla="*/ 6 w 162"/>
                  <a:gd name="T7" fmla="*/ 12 h 310"/>
                  <a:gd name="T8" fmla="*/ 1 w 162"/>
                  <a:gd name="T9" fmla="*/ 0 h 3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2" h="310">
                    <a:moveTo>
                      <a:pt x="27" y="0"/>
                    </a:moveTo>
                    <a:lnTo>
                      <a:pt x="0" y="26"/>
                    </a:lnTo>
                    <a:lnTo>
                      <a:pt x="132" y="310"/>
                    </a:lnTo>
                    <a:lnTo>
                      <a:pt x="162" y="288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06" name="Freeform 19"/>
              <p:cNvSpPr>
                <a:spLocks noChangeArrowheads="1"/>
              </p:cNvSpPr>
              <p:nvPr/>
            </p:nvSpPr>
            <p:spPr bwMode="auto">
              <a:xfrm>
                <a:off x="2086" y="2404"/>
                <a:ext cx="32" cy="61"/>
              </a:xfrm>
              <a:custGeom>
                <a:avLst/>
                <a:gdLst>
                  <a:gd name="T0" fmla="*/ 1 w 161"/>
                  <a:gd name="T1" fmla="*/ 0 h 304"/>
                  <a:gd name="T2" fmla="*/ 0 w 161"/>
                  <a:gd name="T3" fmla="*/ 1 h 304"/>
                  <a:gd name="T4" fmla="*/ 5 w 161"/>
                  <a:gd name="T5" fmla="*/ 12 h 304"/>
                  <a:gd name="T6" fmla="*/ 5 w 161"/>
                  <a:gd name="T7" fmla="*/ 12 h 304"/>
                  <a:gd name="T8" fmla="*/ 6 w 161"/>
                  <a:gd name="T9" fmla="*/ 11 h 304"/>
                  <a:gd name="T10" fmla="*/ 1 w 161"/>
                  <a:gd name="T11" fmla="*/ 0 h 3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1" h="304">
                    <a:moveTo>
                      <a:pt x="29" y="0"/>
                    </a:moveTo>
                    <a:lnTo>
                      <a:pt x="0" y="23"/>
                    </a:lnTo>
                    <a:lnTo>
                      <a:pt x="131" y="304"/>
                    </a:lnTo>
                    <a:lnTo>
                      <a:pt x="132" y="304"/>
                    </a:lnTo>
                    <a:lnTo>
                      <a:pt x="161" y="28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07" name="Freeform 20"/>
              <p:cNvSpPr>
                <a:spLocks noChangeArrowheads="1"/>
              </p:cNvSpPr>
              <p:nvPr/>
            </p:nvSpPr>
            <p:spPr bwMode="auto">
              <a:xfrm>
                <a:off x="2080" y="2409"/>
                <a:ext cx="32" cy="61"/>
              </a:xfrm>
              <a:custGeom>
                <a:avLst/>
                <a:gdLst>
                  <a:gd name="T0" fmla="*/ 1 w 160"/>
                  <a:gd name="T1" fmla="*/ 0 h 303"/>
                  <a:gd name="T2" fmla="*/ 0 w 160"/>
                  <a:gd name="T3" fmla="*/ 1 h 303"/>
                  <a:gd name="T4" fmla="*/ 5 w 160"/>
                  <a:gd name="T5" fmla="*/ 12 h 303"/>
                  <a:gd name="T6" fmla="*/ 6 w 160"/>
                  <a:gd name="T7" fmla="*/ 12 h 303"/>
                  <a:gd name="T8" fmla="*/ 6 w 160"/>
                  <a:gd name="T9" fmla="*/ 11 h 303"/>
                  <a:gd name="T10" fmla="*/ 1 w 160"/>
                  <a:gd name="T11" fmla="*/ 0 h 3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0" h="303">
                    <a:moveTo>
                      <a:pt x="29" y="0"/>
                    </a:moveTo>
                    <a:lnTo>
                      <a:pt x="0" y="24"/>
                    </a:lnTo>
                    <a:lnTo>
                      <a:pt x="130" y="303"/>
                    </a:lnTo>
                    <a:lnTo>
                      <a:pt x="145" y="292"/>
                    </a:lnTo>
                    <a:lnTo>
                      <a:pt x="160" y="28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08" name="Freeform 21"/>
              <p:cNvSpPr>
                <a:spLocks noChangeArrowheads="1"/>
              </p:cNvSpPr>
              <p:nvPr/>
            </p:nvSpPr>
            <p:spPr bwMode="auto">
              <a:xfrm>
                <a:off x="2069" y="2419"/>
                <a:ext cx="31" cy="59"/>
              </a:xfrm>
              <a:custGeom>
                <a:avLst/>
                <a:gdLst>
                  <a:gd name="T0" fmla="*/ 1 w 158"/>
                  <a:gd name="T1" fmla="*/ 0 h 295"/>
                  <a:gd name="T2" fmla="*/ 1 w 158"/>
                  <a:gd name="T3" fmla="*/ 0 h 295"/>
                  <a:gd name="T4" fmla="*/ 0 w 158"/>
                  <a:gd name="T5" fmla="*/ 1 h 295"/>
                  <a:gd name="T6" fmla="*/ 0 w 158"/>
                  <a:gd name="T7" fmla="*/ 1 h 295"/>
                  <a:gd name="T8" fmla="*/ 5 w 158"/>
                  <a:gd name="T9" fmla="*/ 12 h 295"/>
                  <a:gd name="T10" fmla="*/ 6 w 158"/>
                  <a:gd name="T11" fmla="*/ 11 h 295"/>
                  <a:gd name="T12" fmla="*/ 1 w 158"/>
                  <a:gd name="T13" fmla="*/ 0 h 2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8" h="295">
                    <a:moveTo>
                      <a:pt x="30" y="0"/>
                    </a:moveTo>
                    <a:lnTo>
                      <a:pt x="17" y="9"/>
                    </a:lnTo>
                    <a:lnTo>
                      <a:pt x="5" y="19"/>
                    </a:lnTo>
                    <a:lnTo>
                      <a:pt x="0" y="23"/>
                    </a:lnTo>
                    <a:lnTo>
                      <a:pt x="127" y="295"/>
                    </a:lnTo>
                    <a:lnTo>
                      <a:pt x="158" y="27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09" name="Freeform 22"/>
              <p:cNvSpPr>
                <a:spLocks noChangeArrowheads="1"/>
              </p:cNvSpPr>
              <p:nvPr/>
            </p:nvSpPr>
            <p:spPr bwMode="auto">
              <a:xfrm>
                <a:off x="2148" y="2388"/>
                <a:ext cx="22" cy="35"/>
              </a:xfrm>
              <a:custGeom>
                <a:avLst/>
                <a:gdLst>
                  <a:gd name="T0" fmla="*/ 0 w 108"/>
                  <a:gd name="T1" fmla="*/ 0 h 173"/>
                  <a:gd name="T2" fmla="*/ 3 w 108"/>
                  <a:gd name="T3" fmla="*/ 7 h 173"/>
                  <a:gd name="T4" fmla="*/ 4 w 108"/>
                  <a:gd name="T5" fmla="*/ 6 h 173"/>
                  <a:gd name="T6" fmla="*/ 3 w 108"/>
                  <a:gd name="T7" fmla="*/ 2 h 173"/>
                  <a:gd name="T8" fmla="*/ 0 w 108"/>
                  <a:gd name="T9" fmla="*/ 0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8" h="173">
                    <a:moveTo>
                      <a:pt x="0" y="0"/>
                    </a:moveTo>
                    <a:lnTo>
                      <a:pt x="81" y="173"/>
                    </a:lnTo>
                    <a:lnTo>
                      <a:pt x="108" y="146"/>
                    </a:lnTo>
                    <a:lnTo>
                      <a:pt x="69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10" name="Freeform 23"/>
              <p:cNvSpPr>
                <a:spLocks noChangeArrowheads="1"/>
              </p:cNvSpPr>
              <p:nvPr/>
            </p:nvSpPr>
            <p:spPr bwMode="auto">
              <a:xfrm>
                <a:off x="2135" y="2377"/>
                <a:ext cx="29" cy="51"/>
              </a:xfrm>
              <a:custGeom>
                <a:avLst/>
                <a:gdLst>
                  <a:gd name="T0" fmla="*/ 6 w 147"/>
                  <a:gd name="T1" fmla="*/ 9 h 258"/>
                  <a:gd name="T2" fmla="*/ 3 w 147"/>
                  <a:gd name="T3" fmla="*/ 2 h 258"/>
                  <a:gd name="T4" fmla="*/ 0 w 147"/>
                  <a:gd name="T5" fmla="*/ 0 h 258"/>
                  <a:gd name="T6" fmla="*/ 5 w 147"/>
                  <a:gd name="T7" fmla="*/ 10 h 258"/>
                  <a:gd name="T8" fmla="*/ 6 w 147"/>
                  <a:gd name="T9" fmla="*/ 9 h 2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258">
                    <a:moveTo>
                      <a:pt x="147" y="232"/>
                    </a:moveTo>
                    <a:lnTo>
                      <a:pt x="66" y="59"/>
                    </a:lnTo>
                    <a:lnTo>
                      <a:pt x="0" y="0"/>
                    </a:lnTo>
                    <a:lnTo>
                      <a:pt x="120" y="258"/>
                    </a:lnTo>
                    <a:lnTo>
                      <a:pt x="147" y="2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11" name="Freeform 24"/>
              <p:cNvSpPr>
                <a:spLocks noChangeArrowheads="1"/>
              </p:cNvSpPr>
              <p:nvPr/>
            </p:nvSpPr>
            <p:spPr bwMode="auto">
              <a:xfrm>
                <a:off x="2097" y="2394"/>
                <a:ext cx="33" cy="63"/>
              </a:xfrm>
              <a:custGeom>
                <a:avLst/>
                <a:gdLst>
                  <a:gd name="T0" fmla="*/ 7 w 164"/>
                  <a:gd name="T1" fmla="*/ 12 h 315"/>
                  <a:gd name="T2" fmla="*/ 1 w 164"/>
                  <a:gd name="T3" fmla="*/ 0 h 315"/>
                  <a:gd name="T4" fmla="*/ 1 w 164"/>
                  <a:gd name="T5" fmla="*/ 0 h 315"/>
                  <a:gd name="T6" fmla="*/ 0 w 164"/>
                  <a:gd name="T7" fmla="*/ 1 h 315"/>
                  <a:gd name="T8" fmla="*/ 5 w 164"/>
                  <a:gd name="T9" fmla="*/ 13 h 315"/>
                  <a:gd name="T10" fmla="*/ 6 w 164"/>
                  <a:gd name="T11" fmla="*/ 12 h 315"/>
                  <a:gd name="T12" fmla="*/ 7 w 164"/>
                  <a:gd name="T13" fmla="*/ 12 h 3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4" h="315">
                    <a:moveTo>
                      <a:pt x="164" y="292"/>
                    </a:moveTo>
                    <a:lnTo>
                      <a:pt x="28" y="0"/>
                    </a:lnTo>
                    <a:lnTo>
                      <a:pt x="14" y="12"/>
                    </a:lnTo>
                    <a:lnTo>
                      <a:pt x="0" y="27"/>
                    </a:lnTo>
                    <a:lnTo>
                      <a:pt x="135" y="315"/>
                    </a:lnTo>
                    <a:lnTo>
                      <a:pt x="150" y="302"/>
                    </a:lnTo>
                    <a:lnTo>
                      <a:pt x="164" y="29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12" name="Freeform 25"/>
              <p:cNvSpPr>
                <a:spLocks noChangeArrowheads="1"/>
              </p:cNvSpPr>
              <p:nvPr/>
            </p:nvSpPr>
            <p:spPr bwMode="auto">
              <a:xfrm>
                <a:off x="2075" y="2414"/>
                <a:ext cx="31" cy="60"/>
              </a:xfrm>
              <a:custGeom>
                <a:avLst/>
                <a:gdLst>
                  <a:gd name="T0" fmla="*/ 1 w 157"/>
                  <a:gd name="T1" fmla="*/ 0 h 299"/>
                  <a:gd name="T2" fmla="*/ 0 w 157"/>
                  <a:gd name="T3" fmla="*/ 1 h 299"/>
                  <a:gd name="T4" fmla="*/ 5 w 157"/>
                  <a:gd name="T5" fmla="*/ 12 h 299"/>
                  <a:gd name="T6" fmla="*/ 6 w 157"/>
                  <a:gd name="T7" fmla="*/ 11 h 299"/>
                  <a:gd name="T8" fmla="*/ 1 w 157"/>
                  <a:gd name="T9" fmla="*/ 0 h 2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299">
                    <a:moveTo>
                      <a:pt x="27" y="0"/>
                    </a:moveTo>
                    <a:lnTo>
                      <a:pt x="0" y="24"/>
                    </a:lnTo>
                    <a:lnTo>
                      <a:pt x="128" y="299"/>
                    </a:lnTo>
                    <a:lnTo>
                      <a:pt x="157" y="279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13" name="Freeform 26"/>
              <p:cNvSpPr>
                <a:spLocks noChangeArrowheads="1"/>
              </p:cNvSpPr>
              <p:nvPr/>
            </p:nvSpPr>
            <p:spPr bwMode="auto">
              <a:xfrm>
                <a:off x="2162" y="2400"/>
                <a:ext cx="13" cy="18"/>
              </a:xfrm>
              <a:custGeom>
                <a:avLst/>
                <a:gdLst>
                  <a:gd name="T0" fmla="*/ 0 w 66"/>
                  <a:gd name="T1" fmla="*/ 0 h 86"/>
                  <a:gd name="T2" fmla="*/ 2 w 66"/>
                  <a:gd name="T3" fmla="*/ 4 h 86"/>
                  <a:gd name="T4" fmla="*/ 3 w 66"/>
                  <a:gd name="T5" fmla="*/ 3 h 86"/>
                  <a:gd name="T6" fmla="*/ 0 w 66"/>
                  <a:gd name="T7" fmla="*/ 0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6" h="86">
                    <a:moveTo>
                      <a:pt x="0" y="0"/>
                    </a:moveTo>
                    <a:lnTo>
                      <a:pt x="39" y="86"/>
                    </a:lnTo>
                    <a:lnTo>
                      <a:pt x="66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14" name="Freeform 27"/>
              <p:cNvSpPr>
                <a:spLocks noChangeArrowheads="1"/>
              </p:cNvSpPr>
              <p:nvPr/>
            </p:nvSpPr>
            <p:spPr bwMode="auto">
              <a:xfrm>
                <a:off x="1935" y="2493"/>
                <a:ext cx="28" cy="48"/>
              </a:xfrm>
              <a:custGeom>
                <a:avLst/>
                <a:gdLst>
                  <a:gd name="T0" fmla="*/ 1 w 140"/>
                  <a:gd name="T1" fmla="*/ 0 h 239"/>
                  <a:gd name="T2" fmla="*/ 0 w 140"/>
                  <a:gd name="T3" fmla="*/ 1 h 239"/>
                  <a:gd name="T4" fmla="*/ 4 w 140"/>
                  <a:gd name="T5" fmla="*/ 10 h 239"/>
                  <a:gd name="T6" fmla="*/ 5 w 140"/>
                  <a:gd name="T7" fmla="*/ 9 h 239"/>
                  <a:gd name="T8" fmla="*/ 6 w 140"/>
                  <a:gd name="T9" fmla="*/ 9 h 239"/>
                  <a:gd name="T10" fmla="*/ 1 w 140"/>
                  <a:gd name="T11" fmla="*/ 0 h 239"/>
                  <a:gd name="T12" fmla="*/ 1 w 140"/>
                  <a:gd name="T13" fmla="*/ 0 h 2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0" h="239">
                    <a:moveTo>
                      <a:pt x="16" y="8"/>
                    </a:moveTo>
                    <a:lnTo>
                      <a:pt x="0" y="14"/>
                    </a:lnTo>
                    <a:lnTo>
                      <a:pt x="105" y="239"/>
                    </a:lnTo>
                    <a:lnTo>
                      <a:pt x="122" y="232"/>
                    </a:lnTo>
                    <a:lnTo>
                      <a:pt x="140" y="226"/>
                    </a:lnTo>
                    <a:lnTo>
                      <a:pt x="34" y="0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15" name="Freeform 28"/>
              <p:cNvSpPr>
                <a:spLocks noChangeArrowheads="1"/>
              </p:cNvSpPr>
              <p:nvPr/>
            </p:nvSpPr>
            <p:spPr bwMode="auto">
              <a:xfrm>
                <a:off x="1928" y="2496"/>
                <a:ext cx="28" cy="47"/>
              </a:xfrm>
              <a:custGeom>
                <a:avLst/>
                <a:gdLst>
                  <a:gd name="T0" fmla="*/ 1 w 139"/>
                  <a:gd name="T1" fmla="*/ 0 h 236"/>
                  <a:gd name="T2" fmla="*/ 0 w 139"/>
                  <a:gd name="T3" fmla="*/ 0 h 236"/>
                  <a:gd name="T4" fmla="*/ 4 w 139"/>
                  <a:gd name="T5" fmla="*/ 9 h 236"/>
                  <a:gd name="T6" fmla="*/ 6 w 139"/>
                  <a:gd name="T7" fmla="*/ 9 h 236"/>
                  <a:gd name="T8" fmla="*/ 1 w 139"/>
                  <a:gd name="T9" fmla="*/ 0 h 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9" h="236">
                    <a:moveTo>
                      <a:pt x="34" y="0"/>
                    </a:moveTo>
                    <a:lnTo>
                      <a:pt x="0" y="12"/>
                    </a:lnTo>
                    <a:lnTo>
                      <a:pt x="105" y="236"/>
                    </a:lnTo>
                    <a:lnTo>
                      <a:pt x="139" y="22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16" name="Freeform 29"/>
              <p:cNvSpPr>
                <a:spLocks noChangeArrowheads="1"/>
              </p:cNvSpPr>
              <p:nvPr/>
            </p:nvSpPr>
            <p:spPr bwMode="auto">
              <a:xfrm>
                <a:off x="1921" y="2499"/>
                <a:ext cx="28" cy="47"/>
              </a:xfrm>
              <a:custGeom>
                <a:avLst/>
                <a:gdLst>
                  <a:gd name="T0" fmla="*/ 1 w 139"/>
                  <a:gd name="T1" fmla="*/ 0 h 235"/>
                  <a:gd name="T2" fmla="*/ 1 w 139"/>
                  <a:gd name="T3" fmla="*/ 0 h 235"/>
                  <a:gd name="T4" fmla="*/ 0 w 139"/>
                  <a:gd name="T5" fmla="*/ 1 h 235"/>
                  <a:gd name="T6" fmla="*/ 4 w 139"/>
                  <a:gd name="T7" fmla="*/ 9 h 235"/>
                  <a:gd name="T8" fmla="*/ 4 w 139"/>
                  <a:gd name="T9" fmla="*/ 9 h 235"/>
                  <a:gd name="T10" fmla="*/ 6 w 139"/>
                  <a:gd name="T11" fmla="*/ 9 h 235"/>
                  <a:gd name="T12" fmla="*/ 1 w 139"/>
                  <a:gd name="T13" fmla="*/ 0 h 2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9" h="235">
                    <a:moveTo>
                      <a:pt x="34" y="0"/>
                    </a:moveTo>
                    <a:lnTo>
                      <a:pt x="16" y="5"/>
                    </a:lnTo>
                    <a:lnTo>
                      <a:pt x="0" y="13"/>
                    </a:lnTo>
                    <a:lnTo>
                      <a:pt x="104" y="235"/>
                    </a:lnTo>
                    <a:lnTo>
                      <a:pt x="111" y="233"/>
                    </a:lnTo>
                    <a:lnTo>
                      <a:pt x="139" y="22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17" name="Freeform 30"/>
              <p:cNvSpPr>
                <a:spLocks noChangeArrowheads="1"/>
              </p:cNvSpPr>
              <p:nvPr/>
            </p:nvSpPr>
            <p:spPr bwMode="auto">
              <a:xfrm>
                <a:off x="1894" y="2508"/>
                <a:ext cx="27" cy="46"/>
              </a:xfrm>
              <a:custGeom>
                <a:avLst/>
                <a:gdLst>
                  <a:gd name="T0" fmla="*/ 1 w 136"/>
                  <a:gd name="T1" fmla="*/ 0 h 228"/>
                  <a:gd name="T2" fmla="*/ 0 w 136"/>
                  <a:gd name="T3" fmla="*/ 0 h 228"/>
                  <a:gd name="T4" fmla="*/ 4 w 136"/>
                  <a:gd name="T5" fmla="*/ 9 h 228"/>
                  <a:gd name="T6" fmla="*/ 5 w 136"/>
                  <a:gd name="T7" fmla="*/ 9 h 228"/>
                  <a:gd name="T8" fmla="*/ 1 w 136"/>
                  <a:gd name="T9" fmla="*/ 0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228">
                    <a:moveTo>
                      <a:pt x="35" y="0"/>
                    </a:moveTo>
                    <a:lnTo>
                      <a:pt x="0" y="12"/>
                    </a:lnTo>
                    <a:lnTo>
                      <a:pt x="101" y="228"/>
                    </a:lnTo>
                    <a:lnTo>
                      <a:pt x="136" y="21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18" name="Freeform 31"/>
              <p:cNvSpPr>
                <a:spLocks noChangeArrowheads="1"/>
              </p:cNvSpPr>
              <p:nvPr/>
            </p:nvSpPr>
            <p:spPr bwMode="auto">
              <a:xfrm>
                <a:off x="1901" y="2506"/>
                <a:ext cx="27" cy="46"/>
              </a:xfrm>
              <a:custGeom>
                <a:avLst/>
                <a:gdLst>
                  <a:gd name="T0" fmla="*/ 1 w 136"/>
                  <a:gd name="T1" fmla="*/ 0 h 229"/>
                  <a:gd name="T2" fmla="*/ 1 w 136"/>
                  <a:gd name="T3" fmla="*/ 0 h 229"/>
                  <a:gd name="T4" fmla="*/ 0 w 136"/>
                  <a:gd name="T5" fmla="*/ 0 h 229"/>
                  <a:gd name="T6" fmla="*/ 4 w 136"/>
                  <a:gd name="T7" fmla="*/ 9 h 229"/>
                  <a:gd name="T8" fmla="*/ 5 w 136"/>
                  <a:gd name="T9" fmla="*/ 9 h 229"/>
                  <a:gd name="T10" fmla="*/ 1 w 136"/>
                  <a:gd name="T11" fmla="*/ 0 h 2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6" h="229">
                    <a:moveTo>
                      <a:pt x="35" y="0"/>
                    </a:moveTo>
                    <a:lnTo>
                      <a:pt x="16" y="5"/>
                    </a:lnTo>
                    <a:lnTo>
                      <a:pt x="0" y="11"/>
                    </a:lnTo>
                    <a:lnTo>
                      <a:pt x="101" y="229"/>
                    </a:lnTo>
                    <a:lnTo>
                      <a:pt x="136" y="219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19" name="Freeform 32"/>
              <p:cNvSpPr>
                <a:spLocks noChangeArrowheads="1"/>
              </p:cNvSpPr>
              <p:nvPr/>
            </p:nvSpPr>
            <p:spPr bwMode="auto">
              <a:xfrm>
                <a:off x="1908" y="2503"/>
                <a:ext cx="27" cy="47"/>
              </a:xfrm>
              <a:custGeom>
                <a:avLst/>
                <a:gdLst>
                  <a:gd name="T0" fmla="*/ 1 w 136"/>
                  <a:gd name="T1" fmla="*/ 0 h 231"/>
                  <a:gd name="T2" fmla="*/ 1 w 136"/>
                  <a:gd name="T3" fmla="*/ 0 h 231"/>
                  <a:gd name="T4" fmla="*/ 0 w 136"/>
                  <a:gd name="T5" fmla="*/ 0 h 231"/>
                  <a:gd name="T6" fmla="*/ 0 w 136"/>
                  <a:gd name="T7" fmla="*/ 0 h 231"/>
                  <a:gd name="T8" fmla="*/ 0 w 136"/>
                  <a:gd name="T9" fmla="*/ 0 h 231"/>
                  <a:gd name="T10" fmla="*/ 4 w 136"/>
                  <a:gd name="T11" fmla="*/ 10 h 231"/>
                  <a:gd name="T12" fmla="*/ 5 w 136"/>
                  <a:gd name="T13" fmla="*/ 9 h 231"/>
                  <a:gd name="T14" fmla="*/ 1 w 136"/>
                  <a:gd name="T15" fmla="*/ 0 h 2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6" h="231">
                    <a:moveTo>
                      <a:pt x="32" y="0"/>
                    </a:moveTo>
                    <a:lnTo>
                      <a:pt x="15" y="6"/>
                    </a:lnTo>
                    <a:lnTo>
                      <a:pt x="7" y="8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101" y="231"/>
                    </a:lnTo>
                    <a:lnTo>
                      <a:pt x="136" y="22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20" name="Freeform 33"/>
              <p:cNvSpPr>
                <a:spLocks noChangeArrowheads="1"/>
              </p:cNvSpPr>
              <p:nvPr/>
            </p:nvSpPr>
            <p:spPr bwMode="auto">
              <a:xfrm>
                <a:off x="1887" y="2510"/>
                <a:ext cx="27" cy="46"/>
              </a:xfrm>
              <a:custGeom>
                <a:avLst/>
                <a:gdLst>
                  <a:gd name="T0" fmla="*/ 5 w 135"/>
                  <a:gd name="T1" fmla="*/ 9 h 226"/>
                  <a:gd name="T2" fmla="*/ 1 w 135"/>
                  <a:gd name="T3" fmla="*/ 0 h 226"/>
                  <a:gd name="T4" fmla="*/ 0 w 135"/>
                  <a:gd name="T5" fmla="*/ 0 h 226"/>
                  <a:gd name="T6" fmla="*/ 4 w 135"/>
                  <a:gd name="T7" fmla="*/ 9 h 226"/>
                  <a:gd name="T8" fmla="*/ 5 w 135"/>
                  <a:gd name="T9" fmla="*/ 9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5" h="226">
                    <a:moveTo>
                      <a:pt x="135" y="216"/>
                    </a:moveTo>
                    <a:lnTo>
                      <a:pt x="34" y="0"/>
                    </a:lnTo>
                    <a:lnTo>
                      <a:pt x="0" y="12"/>
                    </a:lnTo>
                    <a:lnTo>
                      <a:pt x="100" y="226"/>
                    </a:lnTo>
                    <a:lnTo>
                      <a:pt x="135" y="2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21" name="Freeform 34"/>
              <p:cNvSpPr>
                <a:spLocks noChangeArrowheads="1"/>
              </p:cNvSpPr>
              <p:nvPr/>
            </p:nvSpPr>
            <p:spPr bwMode="auto">
              <a:xfrm>
                <a:off x="1914" y="2501"/>
                <a:ext cx="28" cy="47"/>
              </a:xfrm>
              <a:custGeom>
                <a:avLst/>
                <a:gdLst>
                  <a:gd name="T0" fmla="*/ 1 w 139"/>
                  <a:gd name="T1" fmla="*/ 0 h 232"/>
                  <a:gd name="T2" fmla="*/ 0 w 139"/>
                  <a:gd name="T3" fmla="*/ 0 h 232"/>
                  <a:gd name="T4" fmla="*/ 4 w 139"/>
                  <a:gd name="T5" fmla="*/ 10 h 232"/>
                  <a:gd name="T6" fmla="*/ 6 w 139"/>
                  <a:gd name="T7" fmla="*/ 9 h 232"/>
                  <a:gd name="T8" fmla="*/ 1 w 139"/>
                  <a:gd name="T9" fmla="*/ 0 h 2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9" h="232">
                    <a:moveTo>
                      <a:pt x="35" y="0"/>
                    </a:moveTo>
                    <a:lnTo>
                      <a:pt x="0" y="11"/>
                    </a:lnTo>
                    <a:lnTo>
                      <a:pt x="104" y="232"/>
                    </a:lnTo>
                    <a:lnTo>
                      <a:pt x="139" y="22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22" name="Freeform 35"/>
              <p:cNvSpPr>
                <a:spLocks noChangeArrowheads="1"/>
              </p:cNvSpPr>
              <p:nvPr/>
            </p:nvSpPr>
            <p:spPr bwMode="auto">
              <a:xfrm>
                <a:off x="1969" y="2480"/>
                <a:ext cx="28" cy="49"/>
              </a:xfrm>
              <a:custGeom>
                <a:avLst/>
                <a:gdLst>
                  <a:gd name="T0" fmla="*/ 1 w 142"/>
                  <a:gd name="T1" fmla="*/ 0 h 246"/>
                  <a:gd name="T2" fmla="*/ 0 w 142"/>
                  <a:gd name="T3" fmla="*/ 1 h 246"/>
                  <a:gd name="T4" fmla="*/ 4 w 142"/>
                  <a:gd name="T5" fmla="*/ 10 h 246"/>
                  <a:gd name="T6" fmla="*/ 5 w 142"/>
                  <a:gd name="T7" fmla="*/ 9 h 246"/>
                  <a:gd name="T8" fmla="*/ 6 w 142"/>
                  <a:gd name="T9" fmla="*/ 9 h 246"/>
                  <a:gd name="T10" fmla="*/ 1 w 142"/>
                  <a:gd name="T11" fmla="*/ 0 h 2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2" h="246">
                    <a:moveTo>
                      <a:pt x="34" y="0"/>
                    </a:moveTo>
                    <a:lnTo>
                      <a:pt x="0" y="14"/>
                    </a:lnTo>
                    <a:lnTo>
                      <a:pt x="107" y="246"/>
                    </a:lnTo>
                    <a:lnTo>
                      <a:pt x="124" y="238"/>
                    </a:lnTo>
                    <a:lnTo>
                      <a:pt x="142" y="23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23" name="Freeform 36"/>
              <p:cNvSpPr>
                <a:spLocks noChangeArrowheads="1"/>
              </p:cNvSpPr>
              <p:nvPr/>
            </p:nvSpPr>
            <p:spPr bwMode="auto">
              <a:xfrm>
                <a:off x="1962" y="2482"/>
                <a:ext cx="28" cy="49"/>
              </a:xfrm>
              <a:custGeom>
                <a:avLst/>
                <a:gdLst>
                  <a:gd name="T0" fmla="*/ 1 w 141"/>
                  <a:gd name="T1" fmla="*/ 0 h 245"/>
                  <a:gd name="T2" fmla="*/ 0 w 141"/>
                  <a:gd name="T3" fmla="*/ 1 h 245"/>
                  <a:gd name="T4" fmla="*/ 4 w 141"/>
                  <a:gd name="T5" fmla="*/ 10 h 245"/>
                  <a:gd name="T6" fmla="*/ 5 w 141"/>
                  <a:gd name="T7" fmla="*/ 10 h 245"/>
                  <a:gd name="T8" fmla="*/ 6 w 141"/>
                  <a:gd name="T9" fmla="*/ 9 h 245"/>
                  <a:gd name="T10" fmla="*/ 1 w 141"/>
                  <a:gd name="T11" fmla="*/ 0 h 2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1" h="245">
                    <a:moveTo>
                      <a:pt x="34" y="0"/>
                    </a:moveTo>
                    <a:lnTo>
                      <a:pt x="0" y="15"/>
                    </a:lnTo>
                    <a:lnTo>
                      <a:pt x="107" y="245"/>
                    </a:lnTo>
                    <a:lnTo>
                      <a:pt x="125" y="238"/>
                    </a:lnTo>
                    <a:lnTo>
                      <a:pt x="141" y="23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24" name="Freeform 37"/>
              <p:cNvSpPr>
                <a:spLocks noChangeArrowheads="1"/>
              </p:cNvSpPr>
              <p:nvPr/>
            </p:nvSpPr>
            <p:spPr bwMode="auto">
              <a:xfrm>
                <a:off x="1955" y="2485"/>
                <a:ext cx="28" cy="49"/>
              </a:xfrm>
              <a:custGeom>
                <a:avLst/>
                <a:gdLst>
                  <a:gd name="T0" fmla="*/ 1 w 140"/>
                  <a:gd name="T1" fmla="*/ 0 h 243"/>
                  <a:gd name="T2" fmla="*/ 0 w 140"/>
                  <a:gd name="T3" fmla="*/ 1 h 243"/>
                  <a:gd name="T4" fmla="*/ 4 w 140"/>
                  <a:gd name="T5" fmla="*/ 10 h 243"/>
                  <a:gd name="T6" fmla="*/ 6 w 140"/>
                  <a:gd name="T7" fmla="*/ 9 h 243"/>
                  <a:gd name="T8" fmla="*/ 1 w 140"/>
                  <a:gd name="T9" fmla="*/ 0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" h="243">
                    <a:moveTo>
                      <a:pt x="33" y="0"/>
                    </a:moveTo>
                    <a:lnTo>
                      <a:pt x="0" y="14"/>
                    </a:lnTo>
                    <a:lnTo>
                      <a:pt x="107" y="243"/>
                    </a:lnTo>
                    <a:lnTo>
                      <a:pt x="140" y="23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25" name="Freeform 38"/>
              <p:cNvSpPr>
                <a:spLocks noChangeArrowheads="1"/>
              </p:cNvSpPr>
              <p:nvPr/>
            </p:nvSpPr>
            <p:spPr bwMode="auto">
              <a:xfrm>
                <a:off x="1949" y="2488"/>
                <a:ext cx="28" cy="48"/>
              </a:xfrm>
              <a:custGeom>
                <a:avLst/>
                <a:gdLst>
                  <a:gd name="T0" fmla="*/ 1 w 141"/>
                  <a:gd name="T1" fmla="*/ 0 h 241"/>
                  <a:gd name="T2" fmla="*/ 0 w 141"/>
                  <a:gd name="T3" fmla="*/ 1 h 241"/>
                  <a:gd name="T4" fmla="*/ 4 w 141"/>
                  <a:gd name="T5" fmla="*/ 10 h 241"/>
                  <a:gd name="T6" fmla="*/ 6 w 141"/>
                  <a:gd name="T7" fmla="*/ 9 h 241"/>
                  <a:gd name="T8" fmla="*/ 1 w 141"/>
                  <a:gd name="T9" fmla="*/ 0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" h="241">
                    <a:moveTo>
                      <a:pt x="34" y="0"/>
                    </a:moveTo>
                    <a:lnTo>
                      <a:pt x="0" y="14"/>
                    </a:lnTo>
                    <a:lnTo>
                      <a:pt x="106" y="241"/>
                    </a:lnTo>
                    <a:lnTo>
                      <a:pt x="141" y="22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26" name="Freeform 39"/>
              <p:cNvSpPr>
                <a:spLocks noChangeArrowheads="1"/>
              </p:cNvSpPr>
              <p:nvPr/>
            </p:nvSpPr>
            <p:spPr bwMode="auto">
              <a:xfrm>
                <a:off x="1942" y="2491"/>
                <a:ext cx="28" cy="48"/>
              </a:xfrm>
              <a:custGeom>
                <a:avLst/>
                <a:gdLst>
                  <a:gd name="T0" fmla="*/ 1 w 140"/>
                  <a:gd name="T1" fmla="*/ 0 h 238"/>
                  <a:gd name="T2" fmla="*/ 1 w 140"/>
                  <a:gd name="T3" fmla="*/ 0 h 238"/>
                  <a:gd name="T4" fmla="*/ 0 w 140"/>
                  <a:gd name="T5" fmla="*/ 0 h 238"/>
                  <a:gd name="T6" fmla="*/ 4 w 140"/>
                  <a:gd name="T7" fmla="*/ 10 h 238"/>
                  <a:gd name="T8" fmla="*/ 5 w 140"/>
                  <a:gd name="T9" fmla="*/ 9 h 238"/>
                  <a:gd name="T10" fmla="*/ 6 w 140"/>
                  <a:gd name="T11" fmla="*/ 9 h 238"/>
                  <a:gd name="T12" fmla="*/ 1 w 140"/>
                  <a:gd name="T13" fmla="*/ 0 h 2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0" h="238">
                    <a:moveTo>
                      <a:pt x="34" y="0"/>
                    </a:moveTo>
                    <a:lnTo>
                      <a:pt x="17" y="6"/>
                    </a:lnTo>
                    <a:lnTo>
                      <a:pt x="0" y="12"/>
                    </a:lnTo>
                    <a:lnTo>
                      <a:pt x="106" y="238"/>
                    </a:lnTo>
                    <a:lnTo>
                      <a:pt x="123" y="232"/>
                    </a:lnTo>
                    <a:lnTo>
                      <a:pt x="140" y="227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27" name="Freeform 40"/>
              <p:cNvSpPr>
                <a:spLocks noChangeArrowheads="1"/>
              </p:cNvSpPr>
              <p:nvPr/>
            </p:nvSpPr>
            <p:spPr bwMode="auto">
              <a:xfrm>
                <a:off x="2014" y="2456"/>
                <a:ext cx="29" cy="53"/>
              </a:xfrm>
              <a:custGeom>
                <a:avLst/>
                <a:gdLst>
                  <a:gd name="T0" fmla="*/ 1 w 147"/>
                  <a:gd name="T1" fmla="*/ 0 h 264"/>
                  <a:gd name="T2" fmla="*/ 0 w 147"/>
                  <a:gd name="T3" fmla="*/ 1 h 264"/>
                  <a:gd name="T4" fmla="*/ 5 w 147"/>
                  <a:gd name="T5" fmla="*/ 11 h 264"/>
                  <a:gd name="T6" fmla="*/ 6 w 147"/>
                  <a:gd name="T7" fmla="*/ 10 h 264"/>
                  <a:gd name="T8" fmla="*/ 1 w 147"/>
                  <a:gd name="T9" fmla="*/ 0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264">
                    <a:moveTo>
                      <a:pt x="31" y="0"/>
                    </a:moveTo>
                    <a:lnTo>
                      <a:pt x="0" y="18"/>
                    </a:lnTo>
                    <a:lnTo>
                      <a:pt x="115" y="264"/>
                    </a:lnTo>
                    <a:lnTo>
                      <a:pt x="147" y="248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28" name="Freeform 41"/>
              <p:cNvSpPr>
                <a:spLocks noChangeArrowheads="1"/>
              </p:cNvSpPr>
              <p:nvPr/>
            </p:nvSpPr>
            <p:spPr bwMode="auto">
              <a:xfrm>
                <a:off x="2007" y="2460"/>
                <a:ext cx="30" cy="52"/>
              </a:xfrm>
              <a:custGeom>
                <a:avLst/>
                <a:gdLst>
                  <a:gd name="T0" fmla="*/ 1 w 148"/>
                  <a:gd name="T1" fmla="*/ 0 h 262"/>
                  <a:gd name="T2" fmla="*/ 0 w 148"/>
                  <a:gd name="T3" fmla="*/ 1 h 262"/>
                  <a:gd name="T4" fmla="*/ 5 w 148"/>
                  <a:gd name="T5" fmla="*/ 10 h 262"/>
                  <a:gd name="T6" fmla="*/ 6 w 148"/>
                  <a:gd name="T7" fmla="*/ 10 h 262"/>
                  <a:gd name="T8" fmla="*/ 1 w 148"/>
                  <a:gd name="T9" fmla="*/ 0 h 2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262">
                    <a:moveTo>
                      <a:pt x="33" y="0"/>
                    </a:moveTo>
                    <a:lnTo>
                      <a:pt x="0" y="18"/>
                    </a:lnTo>
                    <a:lnTo>
                      <a:pt x="114" y="262"/>
                    </a:lnTo>
                    <a:lnTo>
                      <a:pt x="148" y="246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29" name="Freeform 42"/>
              <p:cNvSpPr>
                <a:spLocks noChangeArrowheads="1"/>
              </p:cNvSpPr>
              <p:nvPr/>
            </p:nvSpPr>
            <p:spPr bwMode="auto">
              <a:xfrm>
                <a:off x="1982" y="2473"/>
                <a:ext cx="29" cy="51"/>
              </a:xfrm>
              <a:custGeom>
                <a:avLst/>
                <a:gdLst>
                  <a:gd name="T0" fmla="*/ 1 w 143"/>
                  <a:gd name="T1" fmla="*/ 0 h 251"/>
                  <a:gd name="T2" fmla="*/ 1 w 143"/>
                  <a:gd name="T3" fmla="*/ 0 h 251"/>
                  <a:gd name="T4" fmla="*/ 0 w 143"/>
                  <a:gd name="T5" fmla="*/ 1 h 251"/>
                  <a:gd name="T6" fmla="*/ 4 w 143"/>
                  <a:gd name="T7" fmla="*/ 10 h 251"/>
                  <a:gd name="T8" fmla="*/ 5 w 143"/>
                  <a:gd name="T9" fmla="*/ 10 h 251"/>
                  <a:gd name="T10" fmla="*/ 6 w 143"/>
                  <a:gd name="T11" fmla="*/ 10 h 251"/>
                  <a:gd name="T12" fmla="*/ 1 w 143"/>
                  <a:gd name="T13" fmla="*/ 0 h 2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3" h="251">
                    <a:moveTo>
                      <a:pt x="32" y="0"/>
                    </a:moveTo>
                    <a:lnTo>
                      <a:pt x="15" y="7"/>
                    </a:lnTo>
                    <a:lnTo>
                      <a:pt x="0" y="16"/>
                    </a:lnTo>
                    <a:lnTo>
                      <a:pt x="109" y="251"/>
                    </a:lnTo>
                    <a:lnTo>
                      <a:pt x="125" y="242"/>
                    </a:lnTo>
                    <a:lnTo>
                      <a:pt x="143" y="23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30" name="Freeform 43"/>
              <p:cNvSpPr>
                <a:spLocks noChangeArrowheads="1"/>
              </p:cNvSpPr>
              <p:nvPr/>
            </p:nvSpPr>
            <p:spPr bwMode="auto">
              <a:xfrm>
                <a:off x="1988" y="2470"/>
                <a:ext cx="29" cy="51"/>
              </a:xfrm>
              <a:custGeom>
                <a:avLst/>
                <a:gdLst>
                  <a:gd name="T0" fmla="*/ 1 w 144"/>
                  <a:gd name="T1" fmla="*/ 0 h 253"/>
                  <a:gd name="T2" fmla="*/ 0 w 144"/>
                  <a:gd name="T3" fmla="*/ 1 h 253"/>
                  <a:gd name="T4" fmla="*/ 4 w 144"/>
                  <a:gd name="T5" fmla="*/ 10 h 253"/>
                  <a:gd name="T6" fmla="*/ 6 w 144"/>
                  <a:gd name="T7" fmla="*/ 10 h 253"/>
                  <a:gd name="T8" fmla="*/ 1 w 144"/>
                  <a:gd name="T9" fmla="*/ 0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4" h="253">
                    <a:moveTo>
                      <a:pt x="33" y="0"/>
                    </a:moveTo>
                    <a:lnTo>
                      <a:pt x="0" y="17"/>
                    </a:lnTo>
                    <a:lnTo>
                      <a:pt x="111" y="253"/>
                    </a:lnTo>
                    <a:lnTo>
                      <a:pt x="144" y="239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31" name="Freeform 44"/>
              <p:cNvSpPr>
                <a:spLocks noChangeArrowheads="1"/>
              </p:cNvSpPr>
              <p:nvPr/>
            </p:nvSpPr>
            <p:spPr bwMode="auto">
              <a:xfrm>
                <a:off x="1995" y="2467"/>
                <a:ext cx="29" cy="51"/>
              </a:xfrm>
              <a:custGeom>
                <a:avLst/>
                <a:gdLst>
                  <a:gd name="T0" fmla="*/ 1 w 143"/>
                  <a:gd name="T1" fmla="*/ 0 h 254"/>
                  <a:gd name="T2" fmla="*/ 0 w 143"/>
                  <a:gd name="T3" fmla="*/ 1 h 254"/>
                  <a:gd name="T4" fmla="*/ 5 w 143"/>
                  <a:gd name="T5" fmla="*/ 10 h 254"/>
                  <a:gd name="T6" fmla="*/ 6 w 143"/>
                  <a:gd name="T7" fmla="*/ 10 h 254"/>
                  <a:gd name="T8" fmla="*/ 1 w 143"/>
                  <a:gd name="T9" fmla="*/ 0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3" h="254">
                    <a:moveTo>
                      <a:pt x="30" y="0"/>
                    </a:moveTo>
                    <a:lnTo>
                      <a:pt x="0" y="15"/>
                    </a:lnTo>
                    <a:lnTo>
                      <a:pt x="111" y="254"/>
                    </a:lnTo>
                    <a:lnTo>
                      <a:pt x="143" y="24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32" name="Freeform 45"/>
              <p:cNvSpPr>
                <a:spLocks noChangeArrowheads="1"/>
              </p:cNvSpPr>
              <p:nvPr/>
            </p:nvSpPr>
            <p:spPr bwMode="auto">
              <a:xfrm>
                <a:off x="2001" y="2463"/>
                <a:ext cx="29" cy="52"/>
              </a:xfrm>
              <a:custGeom>
                <a:avLst/>
                <a:gdLst>
                  <a:gd name="T0" fmla="*/ 1 w 146"/>
                  <a:gd name="T1" fmla="*/ 0 h 258"/>
                  <a:gd name="T2" fmla="*/ 1 w 146"/>
                  <a:gd name="T3" fmla="*/ 0 h 258"/>
                  <a:gd name="T4" fmla="*/ 0 w 146"/>
                  <a:gd name="T5" fmla="*/ 1 h 258"/>
                  <a:gd name="T6" fmla="*/ 4 w 146"/>
                  <a:gd name="T7" fmla="*/ 10 h 258"/>
                  <a:gd name="T8" fmla="*/ 5 w 146"/>
                  <a:gd name="T9" fmla="*/ 10 h 258"/>
                  <a:gd name="T10" fmla="*/ 6 w 146"/>
                  <a:gd name="T11" fmla="*/ 10 h 258"/>
                  <a:gd name="T12" fmla="*/ 1 w 146"/>
                  <a:gd name="T13" fmla="*/ 0 h 2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6" h="258">
                    <a:moveTo>
                      <a:pt x="32" y="0"/>
                    </a:moveTo>
                    <a:lnTo>
                      <a:pt x="17" y="8"/>
                    </a:lnTo>
                    <a:lnTo>
                      <a:pt x="0" y="18"/>
                    </a:lnTo>
                    <a:lnTo>
                      <a:pt x="113" y="258"/>
                    </a:lnTo>
                    <a:lnTo>
                      <a:pt x="130" y="250"/>
                    </a:lnTo>
                    <a:lnTo>
                      <a:pt x="146" y="24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33" name="Freeform 46"/>
              <p:cNvSpPr>
                <a:spLocks noChangeArrowheads="1"/>
              </p:cNvSpPr>
              <p:nvPr/>
            </p:nvSpPr>
            <p:spPr bwMode="auto">
              <a:xfrm>
                <a:off x="2057" y="2428"/>
                <a:ext cx="31" cy="57"/>
              </a:xfrm>
              <a:custGeom>
                <a:avLst/>
                <a:gdLst>
                  <a:gd name="T0" fmla="*/ 1 w 155"/>
                  <a:gd name="T1" fmla="*/ 0 h 288"/>
                  <a:gd name="T2" fmla="*/ 0 w 155"/>
                  <a:gd name="T3" fmla="*/ 1 h 288"/>
                  <a:gd name="T4" fmla="*/ 5 w 155"/>
                  <a:gd name="T5" fmla="*/ 11 h 288"/>
                  <a:gd name="T6" fmla="*/ 6 w 155"/>
                  <a:gd name="T7" fmla="*/ 10 h 288"/>
                  <a:gd name="T8" fmla="*/ 1 w 155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" h="288">
                    <a:moveTo>
                      <a:pt x="29" y="0"/>
                    </a:moveTo>
                    <a:lnTo>
                      <a:pt x="0" y="21"/>
                    </a:lnTo>
                    <a:lnTo>
                      <a:pt x="125" y="288"/>
                    </a:lnTo>
                    <a:lnTo>
                      <a:pt x="155" y="26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34" name="Freeform 47"/>
              <p:cNvSpPr>
                <a:spLocks noChangeArrowheads="1"/>
              </p:cNvSpPr>
              <p:nvPr/>
            </p:nvSpPr>
            <p:spPr bwMode="auto">
              <a:xfrm>
                <a:off x="2051" y="2432"/>
                <a:ext cx="31" cy="57"/>
              </a:xfrm>
              <a:custGeom>
                <a:avLst/>
                <a:gdLst>
                  <a:gd name="T0" fmla="*/ 1 w 155"/>
                  <a:gd name="T1" fmla="*/ 0 h 286"/>
                  <a:gd name="T2" fmla="*/ 0 w 155"/>
                  <a:gd name="T3" fmla="*/ 1 h 286"/>
                  <a:gd name="T4" fmla="*/ 5 w 155"/>
                  <a:gd name="T5" fmla="*/ 11 h 286"/>
                  <a:gd name="T6" fmla="*/ 6 w 155"/>
                  <a:gd name="T7" fmla="*/ 11 h 286"/>
                  <a:gd name="T8" fmla="*/ 1 w 155"/>
                  <a:gd name="T9" fmla="*/ 0 h 2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" h="286">
                    <a:moveTo>
                      <a:pt x="30" y="0"/>
                    </a:moveTo>
                    <a:lnTo>
                      <a:pt x="0" y="22"/>
                    </a:lnTo>
                    <a:lnTo>
                      <a:pt x="122" y="286"/>
                    </a:lnTo>
                    <a:lnTo>
                      <a:pt x="155" y="26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35" name="Freeform 48"/>
              <p:cNvSpPr>
                <a:spLocks noChangeArrowheads="1"/>
              </p:cNvSpPr>
              <p:nvPr/>
            </p:nvSpPr>
            <p:spPr bwMode="auto">
              <a:xfrm>
                <a:off x="2045" y="2436"/>
                <a:ext cx="30" cy="56"/>
              </a:xfrm>
              <a:custGeom>
                <a:avLst/>
                <a:gdLst>
                  <a:gd name="T0" fmla="*/ 1 w 153"/>
                  <a:gd name="T1" fmla="*/ 0 h 280"/>
                  <a:gd name="T2" fmla="*/ 0 w 153"/>
                  <a:gd name="T3" fmla="*/ 1 h 280"/>
                  <a:gd name="T4" fmla="*/ 5 w 153"/>
                  <a:gd name="T5" fmla="*/ 11 h 280"/>
                  <a:gd name="T6" fmla="*/ 5 w 153"/>
                  <a:gd name="T7" fmla="*/ 11 h 280"/>
                  <a:gd name="T8" fmla="*/ 6 w 153"/>
                  <a:gd name="T9" fmla="*/ 11 h 280"/>
                  <a:gd name="T10" fmla="*/ 1 w 153"/>
                  <a:gd name="T11" fmla="*/ 0 h 2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3" h="280">
                    <a:moveTo>
                      <a:pt x="31" y="0"/>
                    </a:moveTo>
                    <a:lnTo>
                      <a:pt x="0" y="20"/>
                    </a:lnTo>
                    <a:lnTo>
                      <a:pt x="121" y="280"/>
                    </a:lnTo>
                    <a:lnTo>
                      <a:pt x="138" y="272"/>
                    </a:lnTo>
                    <a:lnTo>
                      <a:pt x="153" y="26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36" name="Freeform 49"/>
              <p:cNvSpPr>
                <a:spLocks noChangeArrowheads="1"/>
              </p:cNvSpPr>
              <p:nvPr/>
            </p:nvSpPr>
            <p:spPr bwMode="auto">
              <a:xfrm>
                <a:off x="2039" y="2440"/>
                <a:ext cx="30" cy="56"/>
              </a:xfrm>
              <a:custGeom>
                <a:avLst/>
                <a:gdLst>
                  <a:gd name="T0" fmla="*/ 1 w 150"/>
                  <a:gd name="T1" fmla="*/ 0 h 278"/>
                  <a:gd name="T2" fmla="*/ 0 w 150"/>
                  <a:gd name="T3" fmla="*/ 1 h 278"/>
                  <a:gd name="T4" fmla="*/ 5 w 150"/>
                  <a:gd name="T5" fmla="*/ 11 h 278"/>
                  <a:gd name="T6" fmla="*/ 6 w 150"/>
                  <a:gd name="T7" fmla="*/ 10 h 278"/>
                  <a:gd name="T8" fmla="*/ 1 w 150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" h="278">
                    <a:moveTo>
                      <a:pt x="29" y="0"/>
                    </a:moveTo>
                    <a:lnTo>
                      <a:pt x="0" y="21"/>
                    </a:lnTo>
                    <a:lnTo>
                      <a:pt x="119" y="278"/>
                    </a:lnTo>
                    <a:lnTo>
                      <a:pt x="150" y="26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37" name="Freeform 50"/>
              <p:cNvSpPr>
                <a:spLocks noChangeArrowheads="1"/>
              </p:cNvSpPr>
              <p:nvPr/>
            </p:nvSpPr>
            <p:spPr bwMode="auto">
              <a:xfrm>
                <a:off x="2033" y="2445"/>
                <a:ext cx="30" cy="54"/>
              </a:xfrm>
              <a:custGeom>
                <a:avLst/>
                <a:gdLst>
                  <a:gd name="T0" fmla="*/ 1 w 150"/>
                  <a:gd name="T1" fmla="*/ 0 h 274"/>
                  <a:gd name="T2" fmla="*/ 0 w 150"/>
                  <a:gd name="T3" fmla="*/ 1 h 274"/>
                  <a:gd name="T4" fmla="*/ 5 w 150"/>
                  <a:gd name="T5" fmla="*/ 11 h 274"/>
                  <a:gd name="T6" fmla="*/ 6 w 150"/>
                  <a:gd name="T7" fmla="*/ 10 h 274"/>
                  <a:gd name="T8" fmla="*/ 1 w 150"/>
                  <a:gd name="T9" fmla="*/ 0 h 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" h="274">
                    <a:moveTo>
                      <a:pt x="31" y="0"/>
                    </a:moveTo>
                    <a:lnTo>
                      <a:pt x="0" y="20"/>
                    </a:lnTo>
                    <a:lnTo>
                      <a:pt x="118" y="274"/>
                    </a:lnTo>
                    <a:lnTo>
                      <a:pt x="150" y="25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38" name="Freeform 51"/>
              <p:cNvSpPr>
                <a:spLocks noChangeArrowheads="1"/>
              </p:cNvSpPr>
              <p:nvPr/>
            </p:nvSpPr>
            <p:spPr bwMode="auto">
              <a:xfrm>
                <a:off x="2027" y="2449"/>
                <a:ext cx="29" cy="54"/>
              </a:xfrm>
              <a:custGeom>
                <a:avLst/>
                <a:gdLst>
                  <a:gd name="T0" fmla="*/ 1 w 149"/>
                  <a:gd name="T1" fmla="*/ 0 h 271"/>
                  <a:gd name="T2" fmla="*/ 0 w 149"/>
                  <a:gd name="T3" fmla="*/ 1 h 271"/>
                  <a:gd name="T4" fmla="*/ 4 w 149"/>
                  <a:gd name="T5" fmla="*/ 11 h 271"/>
                  <a:gd name="T6" fmla="*/ 5 w 149"/>
                  <a:gd name="T7" fmla="*/ 10 h 271"/>
                  <a:gd name="T8" fmla="*/ 6 w 149"/>
                  <a:gd name="T9" fmla="*/ 10 h 271"/>
                  <a:gd name="T10" fmla="*/ 1 w 149"/>
                  <a:gd name="T11" fmla="*/ 0 h 2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9" h="271">
                    <a:moveTo>
                      <a:pt x="31" y="0"/>
                    </a:moveTo>
                    <a:lnTo>
                      <a:pt x="0" y="20"/>
                    </a:lnTo>
                    <a:lnTo>
                      <a:pt x="117" y="271"/>
                    </a:lnTo>
                    <a:lnTo>
                      <a:pt x="132" y="262"/>
                    </a:lnTo>
                    <a:lnTo>
                      <a:pt x="149" y="25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39" name="Freeform 52"/>
              <p:cNvSpPr>
                <a:spLocks noChangeArrowheads="1"/>
              </p:cNvSpPr>
              <p:nvPr/>
            </p:nvSpPr>
            <p:spPr bwMode="auto">
              <a:xfrm>
                <a:off x="2020" y="2453"/>
                <a:ext cx="30" cy="53"/>
              </a:xfrm>
              <a:custGeom>
                <a:avLst/>
                <a:gdLst>
                  <a:gd name="T0" fmla="*/ 1 w 149"/>
                  <a:gd name="T1" fmla="*/ 0 h 266"/>
                  <a:gd name="T2" fmla="*/ 0 w 149"/>
                  <a:gd name="T3" fmla="*/ 1 h 266"/>
                  <a:gd name="T4" fmla="*/ 5 w 149"/>
                  <a:gd name="T5" fmla="*/ 11 h 266"/>
                  <a:gd name="T6" fmla="*/ 6 w 149"/>
                  <a:gd name="T7" fmla="*/ 10 h 266"/>
                  <a:gd name="T8" fmla="*/ 1 w 14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9" h="266">
                    <a:moveTo>
                      <a:pt x="32" y="0"/>
                    </a:moveTo>
                    <a:lnTo>
                      <a:pt x="0" y="18"/>
                    </a:lnTo>
                    <a:lnTo>
                      <a:pt x="116" y="266"/>
                    </a:lnTo>
                    <a:lnTo>
                      <a:pt x="149" y="25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40" name="Freeform 53"/>
              <p:cNvSpPr>
                <a:spLocks noChangeArrowheads="1"/>
              </p:cNvSpPr>
              <p:nvPr/>
            </p:nvSpPr>
            <p:spPr bwMode="auto">
              <a:xfrm>
                <a:off x="1976" y="2477"/>
                <a:ext cx="28" cy="49"/>
              </a:xfrm>
              <a:custGeom>
                <a:avLst/>
                <a:gdLst>
                  <a:gd name="T0" fmla="*/ 1 w 141"/>
                  <a:gd name="T1" fmla="*/ 0 h 247"/>
                  <a:gd name="T2" fmla="*/ 0 w 141"/>
                  <a:gd name="T3" fmla="*/ 1 h 247"/>
                  <a:gd name="T4" fmla="*/ 4 w 141"/>
                  <a:gd name="T5" fmla="*/ 10 h 247"/>
                  <a:gd name="T6" fmla="*/ 6 w 141"/>
                  <a:gd name="T7" fmla="*/ 9 h 247"/>
                  <a:gd name="T8" fmla="*/ 1 w 141"/>
                  <a:gd name="T9" fmla="*/ 0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" h="247">
                    <a:moveTo>
                      <a:pt x="32" y="0"/>
                    </a:moveTo>
                    <a:lnTo>
                      <a:pt x="0" y="15"/>
                    </a:lnTo>
                    <a:lnTo>
                      <a:pt x="108" y="247"/>
                    </a:lnTo>
                    <a:lnTo>
                      <a:pt x="141" y="23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41" name="Freeform 54"/>
              <p:cNvSpPr>
                <a:spLocks noChangeArrowheads="1"/>
              </p:cNvSpPr>
              <p:nvPr/>
            </p:nvSpPr>
            <p:spPr bwMode="auto">
              <a:xfrm>
                <a:off x="2063" y="2423"/>
                <a:ext cx="31" cy="58"/>
              </a:xfrm>
              <a:custGeom>
                <a:avLst/>
                <a:gdLst>
                  <a:gd name="T0" fmla="*/ 6 w 157"/>
                  <a:gd name="T1" fmla="*/ 11 h 291"/>
                  <a:gd name="T2" fmla="*/ 1 w 157"/>
                  <a:gd name="T3" fmla="*/ 0 h 291"/>
                  <a:gd name="T4" fmla="*/ 1 w 157"/>
                  <a:gd name="T5" fmla="*/ 0 h 291"/>
                  <a:gd name="T6" fmla="*/ 0 w 157"/>
                  <a:gd name="T7" fmla="*/ 1 h 291"/>
                  <a:gd name="T8" fmla="*/ 5 w 157"/>
                  <a:gd name="T9" fmla="*/ 12 h 291"/>
                  <a:gd name="T10" fmla="*/ 6 w 157"/>
                  <a:gd name="T11" fmla="*/ 11 h 2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7" h="291">
                    <a:moveTo>
                      <a:pt x="157" y="272"/>
                    </a:moveTo>
                    <a:lnTo>
                      <a:pt x="30" y="0"/>
                    </a:lnTo>
                    <a:lnTo>
                      <a:pt x="15" y="10"/>
                    </a:lnTo>
                    <a:lnTo>
                      <a:pt x="0" y="23"/>
                    </a:lnTo>
                    <a:lnTo>
                      <a:pt x="126" y="291"/>
                    </a:lnTo>
                    <a:lnTo>
                      <a:pt x="157" y="2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42" name="Freeform 55"/>
              <p:cNvSpPr>
                <a:spLocks noChangeArrowheads="1"/>
              </p:cNvSpPr>
              <p:nvPr/>
            </p:nvSpPr>
            <p:spPr bwMode="auto">
              <a:xfrm>
                <a:off x="1758" y="2544"/>
                <a:ext cx="22" cy="29"/>
              </a:xfrm>
              <a:custGeom>
                <a:avLst/>
                <a:gdLst>
                  <a:gd name="T0" fmla="*/ 2 w 106"/>
                  <a:gd name="T1" fmla="*/ 0 h 146"/>
                  <a:gd name="T2" fmla="*/ 0 w 106"/>
                  <a:gd name="T3" fmla="*/ 0 h 146"/>
                  <a:gd name="T4" fmla="*/ 3 w 106"/>
                  <a:gd name="T5" fmla="*/ 6 h 146"/>
                  <a:gd name="T6" fmla="*/ 5 w 106"/>
                  <a:gd name="T7" fmla="*/ 6 h 146"/>
                  <a:gd name="T8" fmla="*/ 2 w 106"/>
                  <a:gd name="T9" fmla="*/ 0 h 1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" h="146">
                    <a:moveTo>
                      <a:pt x="39" y="0"/>
                    </a:moveTo>
                    <a:lnTo>
                      <a:pt x="0" y="6"/>
                    </a:lnTo>
                    <a:lnTo>
                      <a:pt x="66" y="146"/>
                    </a:lnTo>
                    <a:lnTo>
                      <a:pt x="106" y="146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43" name="Freeform 56"/>
              <p:cNvSpPr>
                <a:spLocks noChangeArrowheads="1"/>
              </p:cNvSpPr>
              <p:nvPr/>
            </p:nvSpPr>
            <p:spPr bwMode="auto">
              <a:xfrm>
                <a:off x="1766" y="2543"/>
                <a:ext cx="22" cy="31"/>
              </a:xfrm>
              <a:custGeom>
                <a:avLst/>
                <a:gdLst>
                  <a:gd name="T0" fmla="*/ 2 w 107"/>
                  <a:gd name="T1" fmla="*/ 0 h 153"/>
                  <a:gd name="T2" fmla="*/ 0 w 107"/>
                  <a:gd name="T3" fmla="*/ 0 h 153"/>
                  <a:gd name="T4" fmla="*/ 3 w 107"/>
                  <a:gd name="T5" fmla="*/ 6 h 153"/>
                  <a:gd name="T6" fmla="*/ 5 w 107"/>
                  <a:gd name="T7" fmla="*/ 6 h 153"/>
                  <a:gd name="T8" fmla="*/ 2 w 107"/>
                  <a:gd name="T9" fmla="*/ 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153">
                    <a:moveTo>
                      <a:pt x="37" y="0"/>
                    </a:moveTo>
                    <a:lnTo>
                      <a:pt x="0" y="6"/>
                    </a:lnTo>
                    <a:lnTo>
                      <a:pt x="67" y="152"/>
                    </a:lnTo>
                    <a:lnTo>
                      <a:pt x="107" y="15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44" name="Freeform 57"/>
              <p:cNvSpPr>
                <a:spLocks noChangeArrowheads="1"/>
              </p:cNvSpPr>
              <p:nvPr/>
            </p:nvSpPr>
            <p:spPr bwMode="auto">
              <a:xfrm>
                <a:off x="1788" y="2539"/>
                <a:ext cx="23" cy="34"/>
              </a:xfrm>
              <a:custGeom>
                <a:avLst/>
                <a:gdLst>
                  <a:gd name="T0" fmla="*/ 1 w 114"/>
                  <a:gd name="T1" fmla="*/ 0 h 169"/>
                  <a:gd name="T2" fmla="*/ 0 w 114"/>
                  <a:gd name="T3" fmla="*/ 0 h 169"/>
                  <a:gd name="T4" fmla="*/ 3 w 114"/>
                  <a:gd name="T5" fmla="*/ 7 h 169"/>
                  <a:gd name="T6" fmla="*/ 5 w 114"/>
                  <a:gd name="T7" fmla="*/ 7 h 169"/>
                  <a:gd name="T8" fmla="*/ 1 w 114"/>
                  <a:gd name="T9" fmla="*/ 0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" h="169">
                    <a:moveTo>
                      <a:pt x="36" y="0"/>
                    </a:moveTo>
                    <a:lnTo>
                      <a:pt x="0" y="8"/>
                    </a:lnTo>
                    <a:lnTo>
                      <a:pt x="75" y="169"/>
                    </a:lnTo>
                    <a:lnTo>
                      <a:pt x="114" y="16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45" name="Freeform 58"/>
              <p:cNvSpPr>
                <a:spLocks noChangeArrowheads="1"/>
              </p:cNvSpPr>
              <p:nvPr/>
            </p:nvSpPr>
            <p:spPr bwMode="auto">
              <a:xfrm>
                <a:off x="1781" y="2540"/>
                <a:ext cx="22" cy="33"/>
              </a:xfrm>
              <a:custGeom>
                <a:avLst/>
                <a:gdLst>
                  <a:gd name="T0" fmla="*/ 1 w 113"/>
                  <a:gd name="T1" fmla="*/ 0 h 164"/>
                  <a:gd name="T2" fmla="*/ 0 w 113"/>
                  <a:gd name="T3" fmla="*/ 0 h 164"/>
                  <a:gd name="T4" fmla="*/ 3 w 113"/>
                  <a:gd name="T5" fmla="*/ 7 h 164"/>
                  <a:gd name="T6" fmla="*/ 4 w 113"/>
                  <a:gd name="T7" fmla="*/ 6 h 164"/>
                  <a:gd name="T8" fmla="*/ 1 w 113"/>
                  <a:gd name="T9" fmla="*/ 0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3" h="164">
                    <a:moveTo>
                      <a:pt x="38" y="0"/>
                    </a:moveTo>
                    <a:lnTo>
                      <a:pt x="0" y="6"/>
                    </a:lnTo>
                    <a:lnTo>
                      <a:pt x="73" y="164"/>
                    </a:lnTo>
                    <a:lnTo>
                      <a:pt x="113" y="16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46" name="Freeform 59"/>
              <p:cNvSpPr>
                <a:spLocks noChangeArrowheads="1"/>
              </p:cNvSpPr>
              <p:nvPr/>
            </p:nvSpPr>
            <p:spPr bwMode="auto">
              <a:xfrm>
                <a:off x="1774" y="2542"/>
                <a:ext cx="21" cy="32"/>
              </a:xfrm>
              <a:custGeom>
                <a:avLst/>
                <a:gdLst>
                  <a:gd name="T0" fmla="*/ 1 w 109"/>
                  <a:gd name="T1" fmla="*/ 0 h 160"/>
                  <a:gd name="T2" fmla="*/ 0 w 109"/>
                  <a:gd name="T3" fmla="*/ 0 h 160"/>
                  <a:gd name="T4" fmla="*/ 3 w 109"/>
                  <a:gd name="T5" fmla="*/ 6 h 160"/>
                  <a:gd name="T6" fmla="*/ 4 w 109"/>
                  <a:gd name="T7" fmla="*/ 6 h 160"/>
                  <a:gd name="T8" fmla="*/ 1 w 109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9" h="160">
                    <a:moveTo>
                      <a:pt x="36" y="0"/>
                    </a:moveTo>
                    <a:lnTo>
                      <a:pt x="0" y="7"/>
                    </a:lnTo>
                    <a:lnTo>
                      <a:pt x="70" y="160"/>
                    </a:lnTo>
                    <a:lnTo>
                      <a:pt x="109" y="15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47" name="Freeform 60"/>
              <p:cNvSpPr>
                <a:spLocks noChangeArrowheads="1"/>
              </p:cNvSpPr>
              <p:nvPr/>
            </p:nvSpPr>
            <p:spPr bwMode="auto">
              <a:xfrm>
                <a:off x="1743" y="2546"/>
                <a:ext cx="20" cy="27"/>
              </a:xfrm>
              <a:custGeom>
                <a:avLst/>
                <a:gdLst>
                  <a:gd name="T0" fmla="*/ 2 w 101"/>
                  <a:gd name="T1" fmla="*/ 0 h 134"/>
                  <a:gd name="T2" fmla="*/ 0 w 101"/>
                  <a:gd name="T3" fmla="*/ 0 h 134"/>
                  <a:gd name="T4" fmla="*/ 0 w 101"/>
                  <a:gd name="T5" fmla="*/ 0 h 134"/>
                  <a:gd name="T6" fmla="*/ 2 w 101"/>
                  <a:gd name="T7" fmla="*/ 5 h 134"/>
                  <a:gd name="T8" fmla="*/ 3 w 101"/>
                  <a:gd name="T9" fmla="*/ 5 h 134"/>
                  <a:gd name="T10" fmla="*/ 4 w 101"/>
                  <a:gd name="T11" fmla="*/ 5 h 134"/>
                  <a:gd name="T12" fmla="*/ 4 w 101"/>
                  <a:gd name="T13" fmla="*/ 5 h 134"/>
                  <a:gd name="T14" fmla="*/ 4 w 101"/>
                  <a:gd name="T15" fmla="*/ 5 h 134"/>
                  <a:gd name="T16" fmla="*/ 2 w 101"/>
                  <a:gd name="T17" fmla="*/ 0 h 1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1" h="134">
                    <a:moveTo>
                      <a:pt x="38" y="0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61" y="131"/>
                    </a:lnTo>
                    <a:lnTo>
                      <a:pt x="76" y="133"/>
                    </a:lnTo>
                    <a:lnTo>
                      <a:pt x="94" y="134"/>
                    </a:lnTo>
                    <a:lnTo>
                      <a:pt x="97" y="134"/>
                    </a:lnTo>
                    <a:lnTo>
                      <a:pt x="101" y="134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48" name="Freeform 61"/>
              <p:cNvSpPr>
                <a:spLocks noChangeArrowheads="1"/>
              </p:cNvSpPr>
              <p:nvPr/>
            </p:nvSpPr>
            <p:spPr bwMode="auto">
              <a:xfrm>
                <a:off x="1732" y="2547"/>
                <a:ext cx="14" cy="23"/>
              </a:xfrm>
              <a:custGeom>
                <a:avLst/>
                <a:gdLst>
                  <a:gd name="T0" fmla="*/ 1 w 72"/>
                  <a:gd name="T1" fmla="*/ 0 h 112"/>
                  <a:gd name="T2" fmla="*/ 0 w 72"/>
                  <a:gd name="T3" fmla="*/ 0 h 112"/>
                  <a:gd name="T4" fmla="*/ 0 w 72"/>
                  <a:gd name="T5" fmla="*/ 0 h 112"/>
                  <a:gd name="T6" fmla="*/ 0 w 72"/>
                  <a:gd name="T7" fmla="*/ 1 h 112"/>
                  <a:gd name="T8" fmla="*/ 0 w 72"/>
                  <a:gd name="T9" fmla="*/ 1 h 112"/>
                  <a:gd name="T10" fmla="*/ 0 w 72"/>
                  <a:gd name="T11" fmla="*/ 2 h 112"/>
                  <a:gd name="T12" fmla="*/ 0 w 72"/>
                  <a:gd name="T13" fmla="*/ 2 h 112"/>
                  <a:gd name="T14" fmla="*/ 0 w 72"/>
                  <a:gd name="T15" fmla="*/ 2 h 112"/>
                  <a:gd name="T16" fmla="*/ 1 w 72"/>
                  <a:gd name="T17" fmla="*/ 3 h 112"/>
                  <a:gd name="T18" fmla="*/ 1 w 72"/>
                  <a:gd name="T19" fmla="*/ 3 h 112"/>
                  <a:gd name="T20" fmla="*/ 1 w 72"/>
                  <a:gd name="T21" fmla="*/ 4 h 112"/>
                  <a:gd name="T22" fmla="*/ 2 w 72"/>
                  <a:gd name="T23" fmla="*/ 4 h 112"/>
                  <a:gd name="T24" fmla="*/ 2 w 72"/>
                  <a:gd name="T25" fmla="*/ 5 h 112"/>
                  <a:gd name="T26" fmla="*/ 3 w 72"/>
                  <a:gd name="T27" fmla="*/ 5 h 112"/>
                  <a:gd name="T28" fmla="*/ 1 w 72"/>
                  <a:gd name="T29" fmla="*/ 0 h 1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2" h="112">
                    <a:moveTo>
                      <a:pt x="19" y="0"/>
                    </a:moveTo>
                    <a:lnTo>
                      <a:pt x="11" y="3"/>
                    </a:lnTo>
                    <a:lnTo>
                      <a:pt x="6" y="8"/>
                    </a:lnTo>
                    <a:lnTo>
                      <a:pt x="1" y="22"/>
                    </a:lnTo>
                    <a:lnTo>
                      <a:pt x="0" y="29"/>
                    </a:lnTo>
                    <a:lnTo>
                      <a:pt x="1" y="38"/>
                    </a:lnTo>
                    <a:lnTo>
                      <a:pt x="3" y="48"/>
                    </a:lnTo>
                    <a:lnTo>
                      <a:pt x="8" y="59"/>
                    </a:lnTo>
                    <a:lnTo>
                      <a:pt x="17" y="75"/>
                    </a:lnTo>
                    <a:lnTo>
                      <a:pt x="23" y="82"/>
                    </a:lnTo>
                    <a:lnTo>
                      <a:pt x="32" y="90"/>
                    </a:lnTo>
                    <a:lnTo>
                      <a:pt x="49" y="102"/>
                    </a:lnTo>
                    <a:lnTo>
                      <a:pt x="60" y="107"/>
                    </a:lnTo>
                    <a:lnTo>
                      <a:pt x="72" y="11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49" name="Freeform 62"/>
              <p:cNvSpPr>
                <a:spLocks noChangeArrowheads="1"/>
              </p:cNvSpPr>
              <p:nvPr/>
            </p:nvSpPr>
            <p:spPr bwMode="auto">
              <a:xfrm>
                <a:off x="1735" y="2546"/>
                <a:ext cx="20" cy="26"/>
              </a:xfrm>
              <a:custGeom>
                <a:avLst/>
                <a:gdLst>
                  <a:gd name="T0" fmla="*/ 2 w 99"/>
                  <a:gd name="T1" fmla="*/ 0 h 131"/>
                  <a:gd name="T2" fmla="*/ 1 w 99"/>
                  <a:gd name="T3" fmla="*/ 0 h 131"/>
                  <a:gd name="T4" fmla="*/ 0 w 99"/>
                  <a:gd name="T5" fmla="*/ 0 h 131"/>
                  <a:gd name="T6" fmla="*/ 2 w 99"/>
                  <a:gd name="T7" fmla="*/ 5 h 131"/>
                  <a:gd name="T8" fmla="*/ 3 w 99"/>
                  <a:gd name="T9" fmla="*/ 5 h 131"/>
                  <a:gd name="T10" fmla="*/ 3 w 99"/>
                  <a:gd name="T11" fmla="*/ 5 h 131"/>
                  <a:gd name="T12" fmla="*/ 3 w 99"/>
                  <a:gd name="T13" fmla="*/ 5 h 131"/>
                  <a:gd name="T14" fmla="*/ 4 w 99"/>
                  <a:gd name="T15" fmla="*/ 5 h 131"/>
                  <a:gd name="T16" fmla="*/ 2 w 99"/>
                  <a:gd name="T17" fmla="*/ 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" h="131">
                    <a:moveTo>
                      <a:pt x="38" y="0"/>
                    </a:moveTo>
                    <a:lnTo>
                      <a:pt x="16" y="3"/>
                    </a:lnTo>
                    <a:lnTo>
                      <a:pt x="0" y="8"/>
                    </a:lnTo>
                    <a:lnTo>
                      <a:pt x="53" y="120"/>
                    </a:lnTo>
                    <a:lnTo>
                      <a:pt x="62" y="123"/>
                    </a:lnTo>
                    <a:lnTo>
                      <a:pt x="74" y="126"/>
                    </a:lnTo>
                    <a:lnTo>
                      <a:pt x="85" y="128"/>
                    </a:lnTo>
                    <a:lnTo>
                      <a:pt x="99" y="13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50" name="Freeform 63"/>
              <p:cNvSpPr>
                <a:spLocks noChangeArrowheads="1"/>
              </p:cNvSpPr>
              <p:nvPr/>
            </p:nvSpPr>
            <p:spPr bwMode="auto">
              <a:xfrm>
                <a:off x="1796" y="2537"/>
                <a:ext cx="23" cy="35"/>
              </a:xfrm>
              <a:custGeom>
                <a:avLst/>
                <a:gdLst>
                  <a:gd name="T0" fmla="*/ 0 w 116"/>
                  <a:gd name="T1" fmla="*/ 0 h 175"/>
                  <a:gd name="T2" fmla="*/ 3 w 116"/>
                  <a:gd name="T3" fmla="*/ 7 h 175"/>
                  <a:gd name="T4" fmla="*/ 5 w 116"/>
                  <a:gd name="T5" fmla="*/ 7 h 175"/>
                  <a:gd name="T6" fmla="*/ 1 w 116"/>
                  <a:gd name="T7" fmla="*/ 0 h 175"/>
                  <a:gd name="T8" fmla="*/ 0 w 116"/>
                  <a:gd name="T9" fmla="*/ 0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" h="175">
                    <a:moveTo>
                      <a:pt x="0" y="8"/>
                    </a:moveTo>
                    <a:lnTo>
                      <a:pt x="78" y="175"/>
                    </a:lnTo>
                    <a:lnTo>
                      <a:pt x="116" y="173"/>
                    </a:lnTo>
                    <a:lnTo>
                      <a:pt x="35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51" name="Freeform 64"/>
              <p:cNvSpPr>
                <a:spLocks noChangeArrowheads="1"/>
              </p:cNvSpPr>
              <p:nvPr/>
            </p:nvSpPr>
            <p:spPr bwMode="auto">
              <a:xfrm>
                <a:off x="1751" y="2545"/>
                <a:ext cx="21" cy="28"/>
              </a:xfrm>
              <a:custGeom>
                <a:avLst/>
                <a:gdLst>
                  <a:gd name="T0" fmla="*/ 4 w 105"/>
                  <a:gd name="T1" fmla="*/ 6 h 140"/>
                  <a:gd name="T2" fmla="*/ 2 w 105"/>
                  <a:gd name="T3" fmla="*/ 0 h 140"/>
                  <a:gd name="T4" fmla="*/ 0 w 105"/>
                  <a:gd name="T5" fmla="*/ 0 h 140"/>
                  <a:gd name="T6" fmla="*/ 3 w 105"/>
                  <a:gd name="T7" fmla="*/ 5 h 140"/>
                  <a:gd name="T8" fmla="*/ 4 w 105"/>
                  <a:gd name="T9" fmla="*/ 6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" h="140">
                    <a:moveTo>
                      <a:pt x="105" y="140"/>
                    </a:moveTo>
                    <a:lnTo>
                      <a:pt x="39" y="0"/>
                    </a:lnTo>
                    <a:lnTo>
                      <a:pt x="0" y="2"/>
                    </a:lnTo>
                    <a:lnTo>
                      <a:pt x="63" y="136"/>
                    </a:lnTo>
                    <a:lnTo>
                      <a:pt x="105" y="14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52" name="Freeform 65"/>
              <p:cNvSpPr>
                <a:spLocks noChangeArrowheads="1"/>
              </p:cNvSpPr>
              <p:nvPr/>
            </p:nvSpPr>
            <p:spPr bwMode="auto">
              <a:xfrm>
                <a:off x="1810" y="2534"/>
                <a:ext cx="24" cy="37"/>
              </a:xfrm>
              <a:custGeom>
                <a:avLst/>
                <a:gdLst>
                  <a:gd name="T0" fmla="*/ 1 w 121"/>
                  <a:gd name="T1" fmla="*/ 0 h 186"/>
                  <a:gd name="T2" fmla="*/ 1 w 121"/>
                  <a:gd name="T3" fmla="*/ 0 h 186"/>
                  <a:gd name="T4" fmla="*/ 0 w 121"/>
                  <a:gd name="T5" fmla="*/ 0 h 186"/>
                  <a:gd name="T6" fmla="*/ 0 w 121"/>
                  <a:gd name="T7" fmla="*/ 0 h 186"/>
                  <a:gd name="T8" fmla="*/ 3 w 121"/>
                  <a:gd name="T9" fmla="*/ 7 h 186"/>
                  <a:gd name="T10" fmla="*/ 5 w 121"/>
                  <a:gd name="T11" fmla="*/ 7 h 186"/>
                  <a:gd name="T12" fmla="*/ 1 w 121"/>
                  <a:gd name="T13" fmla="*/ 0 h 1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186">
                    <a:moveTo>
                      <a:pt x="36" y="0"/>
                    </a:moveTo>
                    <a:lnTo>
                      <a:pt x="19" y="3"/>
                    </a:lnTo>
                    <a:lnTo>
                      <a:pt x="5" y="7"/>
                    </a:lnTo>
                    <a:lnTo>
                      <a:pt x="0" y="9"/>
                    </a:lnTo>
                    <a:lnTo>
                      <a:pt x="82" y="186"/>
                    </a:lnTo>
                    <a:lnTo>
                      <a:pt x="121" y="18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53" name="Freeform 66"/>
              <p:cNvSpPr>
                <a:spLocks noChangeArrowheads="1"/>
              </p:cNvSpPr>
              <p:nvPr/>
            </p:nvSpPr>
            <p:spPr bwMode="auto">
              <a:xfrm>
                <a:off x="1803" y="2536"/>
                <a:ext cx="23" cy="36"/>
              </a:xfrm>
              <a:custGeom>
                <a:avLst/>
                <a:gdLst>
                  <a:gd name="T0" fmla="*/ 1 w 119"/>
                  <a:gd name="T1" fmla="*/ 0 h 181"/>
                  <a:gd name="T2" fmla="*/ 0 w 119"/>
                  <a:gd name="T3" fmla="*/ 0 h 181"/>
                  <a:gd name="T4" fmla="*/ 3 w 119"/>
                  <a:gd name="T5" fmla="*/ 7 h 181"/>
                  <a:gd name="T6" fmla="*/ 4 w 119"/>
                  <a:gd name="T7" fmla="*/ 7 h 181"/>
                  <a:gd name="T8" fmla="*/ 1 w 119"/>
                  <a:gd name="T9" fmla="*/ 0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181">
                    <a:moveTo>
                      <a:pt x="37" y="0"/>
                    </a:moveTo>
                    <a:lnTo>
                      <a:pt x="0" y="8"/>
                    </a:lnTo>
                    <a:lnTo>
                      <a:pt x="81" y="181"/>
                    </a:lnTo>
                    <a:lnTo>
                      <a:pt x="119" y="17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54" name="Freeform 67"/>
              <p:cNvSpPr>
                <a:spLocks noChangeArrowheads="1"/>
              </p:cNvSpPr>
              <p:nvPr/>
            </p:nvSpPr>
            <p:spPr bwMode="auto">
              <a:xfrm>
                <a:off x="1817" y="2532"/>
                <a:ext cx="24" cy="38"/>
              </a:xfrm>
              <a:custGeom>
                <a:avLst/>
                <a:gdLst>
                  <a:gd name="T0" fmla="*/ 1 w 120"/>
                  <a:gd name="T1" fmla="*/ 0 h 191"/>
                  <a:gd name="T2" fmla="*/ 0 w 120"/>
                  <a:gd name="T3" fmla="*/ 0 h 191"/>
                  <a:gd name="T4" fmla="*/ 3 w 120"/>
                  <a:gd name="T5" fmla="*/ 8 h 191"/>
                  <a:gd name="T6" fmla="*/ 5 w 120"/>
                  <a:gd name="T7" fmla="*/ 7 h 191"/>
                  <a:gd name="T8" fmla="*/ 1 w 120"/>
                  <a:gd name="T9" fmla="*/ 0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0" h="191">
                    <a:moveTo>
                      <a:pt x="34" y="0"/>
                    </a:moveTo>
                    <a:lnTo>
                      <a:pt x="0" y="10"/>
                    </a:lnTo>
                    <a:lnTo>
                      <a:pt x="85" y="191"/>
                    </a:lnTo>
                    <a:lnTo>
                      <a:pt x="120" y="186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55" name="Freeform 68"/>
              <p:cNvSpPr>
                <a:spLocks noChangeArrowheads="1"/>
              </p:cNvSpPr>
              <p:nvPr/>
            </p:nvSpPr>
            <p:spPr bwMode="auto">
              <a:xfrm>
                <a:off x="1824" y="2530"/>
                <a:ext cx="25" cy="39"/>
              </a:xfrm>
              <a:custGeom>
                <a:avLst/>
                <a:gdLst>
                  <a:gd name="T0" fmla="*/ 1 w 124"/>
                  <a:gd name="T1" fmla="*/ 0 h 195"/>
                  <a:gd name="T2" fmla="*/ 0 w 124"/>
                  <a:gd name="T3" fmla="*/ 0 h 195"/>
                  <a:gd name="T4" fmla="*/ 3 w 124"/>
                  <a:gd name="T5" fmla="*/ 8 h 195"/>
                  <a:gd name="T6" fmla="*/ 4 w 124"/>
                  <a:gd name="T7" fmla="*/ 8 h 195"/>
                  <a:gd name="T8" fmla="*/ 5 w 124"/>
                  <a:gd name="T9" fmla="*/ 8 h 195"/>
                  <a:gd name="T10" fmla="*/ 5 w 124"/>
                  <a:gd name="T11" fmla="*/ 8 h 195"/>
                  <a:gd name="T12" fmla="*/ 1 w 124"/>
                  <a:gd name="T13" fmla="*/ 0 h 1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4" h="195">
                    <a:moveTo>
                      <a:pt x="36" y="0"/>
                    </a:moveTo>
                    <a:lnTo>
                      <a:pt x="0" y="9"/>
                    </a:lnTo>
                    <a:lnTo>
                      <a:pt x="86" y="195"/>
                    </a:lnTo>
                    <a:lnTo>
                      <a:pt x="105" y="193"/>
                    </a:lnTo>
                    <a:lnTo>
                      <a:pt x="114" y="191"/>
                    </a:lnTo>
                    <a:lnTo>
                      <a:pt x="124" y="19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56" name="Freeform 69"/>
              <p:cNvSpPr>
                <a:spLocks noChangeArrowheads="1"/>
              </p:cNvSpPr>
              <p:nvPr/>
            </p:nvSpPr>
            <p:spPr bwMode="auto">
              <a:xfrm>
                <a:off x="1838" y="2526"/>
                <a:ext cx="26" cy="41"/>
              </a:xfrm>
              <a:custGeom>
                <a:avLst/>
                <a:gdLst>
                  <a:gd name="T0" fmla="*/ 1 w 127"/>
                  <a:gd name="T1" fmla="*/ 0 h 202"/>
                  <a:gd name="T2" fmla="*/ 0 w 127"/>
                  <a:gd name="T3" fmla="*/ 0 h 202"/>
                  <a:gd name="T4" fmla="*/ 4 w 127"/>
                  <a:gd name="T5" fmla="*/ 8 h 202"/>
                  <a:gd name="T6" fmla="*/ 5 w 127"/>
                  <a:gd name="T7" fmla="*/ 8 h 202"/>
                  <a:gd name="T8" fmla="*/ 1 w 127"/>
                  <a:gd name="T9" fmla="*/ 0 h 2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7" h="202">
                    <a:moveTo>
                      <a:pt x="36" y="0"/>
                    </a:moveTo>
                    <a:lnTo>
                      <a:pt x="0" y="10"/>
                    </a:lnTo>
                    <a:lnTo>
                      <a:pt x="91" y="202"/>
                    </a:lnTo>
                    <a:lnTo>
                      <a:pt x="127" y="19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57" name="Freeform 70"/>
              <p:cNvSpPr>
                <a:spLocks noChangeArrowheads="1"/>
              </p:cNvSpPr>
              <p:nvPr/>
            </p:nvSpPr>
            <p:spPr bwMode="auto">
              <a:xfrm>
                <a:off x="1831" y="2528"/>
                <a:ext cx="25" cy="40"/>
              </a:xfrm>
              <a:custGeom>
                <a:avLst/>
                <a:gdLst>
                  <a:gd name="T0" fmla="*/ 3 w 126"/>
                  <a:gd name="T1" fmla="*/ 8 h 199"/>
                  <a:gd name="T2" fmla="*/ 5 w 126"/>
                  <a:gd name="T3" fmla="*/ 8 h 199"/>
                  <a:gd name="T4" fmla="*/ 1 w 126"/>
                  <a:gd name="T5" fmla="*/ 0 h 199"/>
                  <a:gd name="T6" fmla="*/ 1 w 126"/>
                  <a:gd name="T7" fmla="*/ 0 h 199"/>
                  <a:gd name="T8" fmla="*/ 0 w 126"/>
                  <a:gd name="T9" fmla="*/ 0 h 199"/>
                  <a:gd name="T10" fmla="*/ 3 w 126"/>
                  <a:gd name="T11" fmla="*/ 8 h 1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6" h="199">
                    <a:moveTo>
                      <a:pt x="88" y="199"/>
                    </a:moveTo>
                    <a:lnTo>
                      <a:pt x="126" y="192"/>
                    </a:lnTo>
                    <a:lnTo>
                      <a:pt x="35" y="0"/>
                    </a:lnTo>
                    <a:lnTo>
                      <a:pt x="17" y="4"/>
                    </a:lnTo>
                    <a:lnTo>
                      <a:pt x="0" y="9"/>
                    </a:lnTo>
                    <a:lnTo>
                      <a:pt x="88" y="1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58" name="Freeform 71"/>
              <p:cNvSpPr>
                <a:spLocks noChangeArrowheads="1"/>
              </p:cNvSpPr>
              <p:nvPr/>
            </p:nvSpPr>
            <p:spPr bwMode="auto">
              <a:xfrm>
                <a:off x="1845" y="2524"/>
                <a:ext cx="26" cy="41"/>
              </a:xfrm>
              <a:custGeom>
                <a:avLst/>
                <a:gdLst>
                  <a:gd name="T0" fmla="*/ 0 w 128"/>
                  <a:gd name="T1" fmla="*/ 0 h 207"/>
                  <a:gd name="T2" fmla="*/ 4 w 128"/>
                  <a:gd name="T3" fmla="*/ 8 h 207"/>
                  <a:gd name="T4" fmla="*/ 5 w 128"/>
                  <a:gd name="T5" fmla="*/ 8 h 207"/>
                  <a:gd name="T6" fmla="*/ 1 w 128"/>
                  <a:gd name="T7" fmla="*/ 0 h 207"/>
                  <a:gd name="T8" fmla="*/ 0 w 128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207">
                    <a:moveTo>
                      <a:pt x="0" y="11"/>
                    </a:moveTo>
                    <a:lnTo>
                      <a:pt x="91" y="207"/>
                    </a:lnTo>
                    <a:lnTo>
                      <a:pt x="128" y="200"/>
                    </a:lnTo>
                    <a:lnTo>
                      <a:pt x="3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59" name="Freeform 72"/>
              <p:cNvSpPr>
                <a:spLocks noChangeArrowheads="1"/>
              </p:cNvSpPr>
              <p:nvPr/>
            </p:nvSpPr>
            <p:spPr bwMode="auto">
              <a:xfrm>
                <a:off x="1880" y="2513"/>
                <a:ext cx="27" cy="45"/>
              </a:xfrm>
              <a:custGeom>
                <a:avLst/>
                <a:gdLst>
                  <a:gd name="T0" fmla="*/ 1 w 134"/>
                  <a:gd name="T1" fmla="*/ 0 h 224"/>
                  <a:gd name="T2" fmla="*/ 0 w 134"/>
                  <a:gd name="T3" fmla="*/ 0 h 224"/>
                  <a:gd name="T4" fmla="*/ 4 w 134"/>
                  <a:gd name="T5" fmla="*/ 9 h 224"/>
                  <a:gd name="T6" fmla="*/ 5 w 134"/>
                  <a:gd name="T7" fmla="*/ 9 h 224"/>
                  <a:gd name="T8" fmla="*/ 1 w 134"/>
                  <a:gd name="T9" fmla="*/ 0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" h="224">
                    <a:moveTo>
                      <a:pt x="34" y="0"/>
                    </a:moveTo>
                    <a:lnTo>
                      <a:pt x="0" y="12"/>
                    </a:lnTo>
                    <a:lnTo>
                      <a:pt x="97" y="224"/>
                    </a:lnTo>
                    <a:lnTo>
                      <a:pt x="134" y="21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60" name="Freeform 73"/>
              <p:cNvSpPr>
                <a:spLocks noChangeArrowheads="1"/>
              </p:cNvSpPr>
              <p:nvPr/>
            </p:nvSpPr>
            <p:spPr bwMode="auto">
              <a:xfrm>
                <a:off x="1873" y="2515"/>
                <a:ext cx="27" cy="44"/>
              </a:xfrm>
              <a:custGeom>
                <a:avLst/>
                <a:gdLst>
                  <a:gd name="T0" fmla="*/ 1 w 132"/>
                  <a:gd name="T1" fmla="*/ 0 h 221"/>
                  <a:gd name="T2" fmla="*/ 1 w 132"/>
                  <a:gd name="T3" fmla="*/ 0 h 221"/>
                  <a:gd name="T4" fmla="*/ 0 w 132"/>
                  <a:gd name="T5" fmla="*/ 0 h 221"/>
                  <a:gd name="T6" fmla="*/ 4 w 132"/>
                  <a:gd name="T7" fmla="*/ 9 h 221"/>
                  <a:gd name="T8" fmla="*/ 6 w 132"/>
                  <a:gd name="T9" fmla="*/ 8 h 221"/>
                  <a:gd name="T10" fmla="*/ 1 w 132"/>
                  <a:gd name="T11" fmla="*/ 0 h 2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2" h="221">
                    <a:moveTo>
                      <a:pt x="35" y="0"/>
                    </a:moveTo>
                    <a:lnTo>
                      <a:pt x="16" y="4"/>
                    </a:lnTo>
                    <a:lnTo>
                      <a:pt x="0" y="12"/>
                    </a:lnTo>
                    <a:lnTo>
                      <a:pt x="97" y="221"/>
                    </a:lnTo>
                    <a:lnTo>
                      <a:pt x="132" y="21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61" name="Freeform 74"/>
              <p:cNvSpPr>
                <a:spLocks noChangeArrowheads="1"/>
              </p:cNvSpPr>
              <p:nvPr/>
            </p:nvSpPr>
            <p:spPr bwMode="auto">
              <a:xfrm>
                <a:off x="1852" y="2522"/>
                <a:ext cx="26" cy="42"/>
              </a:xfrm>
              <a:custGeom>
                <a:avLst/>
                <a:gdLst>
                  <a:gd name="T0" fmla="*/ 1 w 131"/>
                  <a:gd name="T1" fmla="*/ 0 h 211"/>
                  <a:gd name="T2" fmla="*/ 0 w 131"/>
                  <a:gd name="T3" fmla="*/ 0 h 211"/>
                  <a:gd name="T4" fmla="*/ 4 w 131"/>
                  <a:gd name="T5" fmla="*/ 8 h 211"/>
                  <a:gd name="T6" fmla="*/ 5 w 131"/>
                  <a:gd name="T7" fmla="*/ 8 h 211"/>
                  <a:gd name="T8" fmla="*/ 1 w 131"/>
                  <a:gd name="T9" fmla="*/ 0 h 2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" h="211">
                    <a:moveTo>
                      <a:pt x="36" y="0"/>
                    </a:moveTo>
                    <a:lnTo>
                      <a:pt x="0" y="11"/>
                    </a:lnTo>
                    <a:lnTo>
                      <a:pt x="94" y="211"/>
                    </a:lnTo>
                    <a:lnTo>
                      <a:pt x="131" y="20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62" name="Freeform 75"/>
              <p:cNvSpPr>
                <a:spLocks noChangeArrowheads="1"/>
              </p:cNvSpPr>
              <p:nvPr/>
            </p:nvSpPr>
            <p:spPr bwMode="auto">
              <a:xfrm>
                <a:off x="1859" y="2520"/>
                <a:ext cx="27" cy="42"/>
              </a:xfrm>
              <a:custGeom>
                <a:avLst/>
                <a:gdLst>
                  <a:gd name="T0" fmla="*/ 1 w 131"/>
                  <a:gd name="T1" fmla="*/ 0 h 214"/>
                  <a:gd name="T2" fmla="*/ 1 w 131"/>
                  <a:gd name="T3" fmla="*/ 0 h 214"/>
                  <a:gd name="T4" fmla="*/ 0 w 131"/>
                  <a:gd name="T5" fmla="*/ 0 h 214"/>
                  <a:gd name="T6" fmla="*/ 4 w 131"/>
                  <a:gd name="T7" fmla="*/ 8 h 214"/>
                  <a:gd name="T8" fmla="*/ 6 w 131"/>
                  <a:gd name="T9" fmla="*/ 8 h 214"/>
                  <a:gd name="T10" fmla="*/ 1 w 131"/>
                  <a:gd name="T11" fmla="*/ 0 h 2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1" h="214">
                    <a:moveTo>
                      <a:pt x="35" y="0"/>
                    </a:moveTo>
                    <a:lnTo>
                      <a:pt x="17" y="5"/>
                    </a:lnTo>
                    <a:lnTo>
                      <a:pt x="0" y="11"/>
                    </a:lnTo>
                    <a:lnTo>
                      <a:pt x="95" y="214"/>
                    </a:lnTo>
                    <a:lnTo>
                      <a:pt x="131" y="20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63" name="Freeform 76"/>
              <p:cNvSpPr>
                <a:spLocks noChangeArrowheads="1"/>
              </p:cNvSpPr>
              <p:nvPr/>
            </p:nvSpPr>
            <p:spPr bwMode="auto">
              <a:xfrm>
                <a:off x="1866" y="2518"/>
                <a:ext cx="27" cy="43"/>
              </a:xfrm>
              <a:custGeom>
                <a:avLst/>
                <a:gdLst>
                  <a:gd name="T0" fmla="*/ 6 w 132"/>
                  <a:gd name="T1" fmla="*/ 8 h 215"/>
                  <a:gd name="T2" fmla="*/ 1 w 132"/>
                  <a:gd name="T3" fmla="*/ 0 h 215"/>
                  <a:gd name="T4" fmla="*/ 0 w 132"/>
                  <a:gd name="T5" fmla="*/ 0 h 215"/>
                  <a:gd name="T6" fmla="*/ 4 w 132"/>
                  <a:gd name="T7" fmla="*/ 9 h 215"/>
                  <a:gd name="T8" fmla="*/ 6 w 132"/>
                  <a:gd name="T9" fmla="*/ 8 h 2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" h="215">
                    <a:moveTo>
                      <a:pt x="132" y="209"/>
                    </a:moveTo>
                    <a:lnTo>
                      <a:pt x="35" y="0"/>
                    </a:lnTo>
                    <a:lnTo>
                      <a:pt x="0" y="10"/>
                    </a:lnTo>
                    <a:lnTo>
                      <a:pt x="96" y="215"/>
                    </a:lnTo>
                    <a:lnTo>
                      <a:pt x="132" y="2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64" name="Freeform 77"/>
              <p:cNvSpPr>
                <a:spLocks noChangeArrowheads="1"/>
              </p:cNvSpPr>
              <p:nvPr/>
            </p:nvSpPr>
            <p:spPr bwMode="auto">
              <a:xfrm>
                <a:off x="1732" y="2366"/>
                <a:ext cx="443" cy="207"/>
              </a:xfrm>
              <a:custGeom>
                <a:avLst/>
                <a:gdLst>
                  <a:gd name="T0" fmla="*/ 77 w 2218"/>
                  <a:gd name="T1" fmla="*/ 1 h 1034"/>
                  <a:gd name="T2" fmla="*/ 75 w 2218"/>
                  <a:gd name="T3" fmla="*/ 4 h 1034"/>
                  <a:gd name="T4" fmla="*/ 74 w 2218"/>
                  <a:gd name="T5" fmla="*/ 5 h 1034"/>
                  <a:gd name="T6" fmla="*/ 73 w 2218"/>
                  <a:gd name="T7" fmla="*/ 6 h 1034"/>
                  <a:gd name="T8" fmla="*/ 71 w 2218"/>
                  <a:gd name="T9" fmla="*/ 8 h 1034"/>
                  <a:gd name="T10" fmla="*/ 68 w 2218"/>
                  <a:gd name="T11" fmla="*/ 11 h 1034"/>
                  <a:gd name="T12" fmla="*/ 65 w 2218"/>
                  <a:gd name="T13" fmla="*/ 13 h 1034"/>
                  <a:gd name="T14" fmla="*/ 63 w 2218"/>
                  <a:gd name="T15" fmla="*/ 14 h 1034"/>
                  <a:gd name="T16" fmla="*/ 60 w 2218"/>
                  <a:gd name="T17" fmla="*/ 16 h 1034"/>
                  <a:gd name="T18" fmla="*/ 58 w 2218"/>
                  <a:gd name="T19" fmla="*/ 18 h 1034"/>
                  <a:gd name="T20" fmla="*/ 55 w 2218"/>
                  <a:gd name="T21" fmla="*/ 19 h 1034"/>
                  <a:gd name="T22" fmla="*/ 54 w 2218"/>
                  <a:gd name="T23" fmla="*/ 20 h 1034"/>
                  <a:gd name="T24" fmla="*/ 50 w 2218"/>
                  <a:gd name="T25" fmla="*/ 22 h 1034"/>
                  <a:gd name="T26" fmla="*/ 47 w 2218"/>
                  <a:gd name="T27" fmla="*/ 23 h 1034"/>
                  <a:gd name="T28" fmla="*/ 45 w 2218"/>
                  <a:gd name="T29" fmla="*/ 24 h 1034"/>
                  <a:gd name="T30" fmla="*/ 41 w 2218"/>
                  <a:gd name="T31" fmla="*/ 26 h 1034"/>
                  <a:gd name="T32" fmla="*/ 34 w 2218"/>
                  <a:gd name="T33" fmla="*/ 28 h 1034"/>
                  <a:gd name="T34" fmla="*/ 31 w 2218"/>
                  <a:gd name="T35" fmla="*/ 29 h 1034"/>
                  <a:gd name="T36" fmla="*/ 27 w 2218"/>
                  <a:gd name="T37" fmla="*/ 30 h 1034"/>
                  <a:gd name="T38" fmla="*/ 24 w 2218"/>
                  <a:gd name="T39" fmla="*/ 31 h 1034"/>
                  <a:gd name="T40" fmla="*/ 18 w 2218"/>
                  <a:gd name="T41" fmla="*/ 33 h 1034"/>
                  <a:gd name="T42" fmla="*/ 16 w 2218"/>
                  <a:gd name="T43" fmla="*/ 34 h 1034"/>
                  <a:gd name="T44" fmla="*/ 13 w 2218"/>
                  <a:gd name="T45" fmla="*/ 34 h 1034"/>
                  <a:gd name="T46" fmla="*/ 10 w 2218"/>
                  <a:gd name="T47" fmla="*/ 35 h 1034"/>
                  <a:gd name="T48" fmla="*/ 6 w 2218"/>
                  <a:gd name="T49" fmla="*/ 36 h 1034"/>
                  <a:gd name="T50" fmla="*/ 4 w 2218"/>
                  <a:gd name="T51" fmla="*/ 36 h 1034"/>
                  <a:gd name="T52" fmla="*/ 2 w 2218"/>
                  <a:gd name="T53" fmla="*/ 36 h 1034"/>
                  <a:gd name="T54" fmla="*/ 1 w 2218"/>
                  <a:gd name="T55" fmla="*/ 36 h 1034"/>
                  <a:gd name="T56" fmla="*/ 0 w 2218"/>
                  <a:gd name="T57" fmla="*/ 37 h 1034"/>
                  <a:gd name="T58" fmla="*/ 0 w 2218"/>
                  <a:gd name="T59" fmla="*/ 38 h 1034"/>
                  <a:gd name="T60" fmla="*/ 1 w 2218"/>
                  <a:gd name="T61" fmla="*/ 39 h 1034"/>
                  <a:gd name="T62" fmla="*/ 2 w 2218"/>
                  <a:gd name="T63" fmla="*/ 40 h 1034"/>
                  <a:gd name="T64" fmla="*/ 2 w 2218"/>
                  <a:gd name="T65" fmla="*/ 40 h 1034"/>
                  <a:gd name="T66" fmla="*/ 3 w 2218"/>
                  <a:gd name="T67" fmla="*/ 41 h 1034"/>
                  <a:gd name="T68" fmla="*/ 5 w 2218"/>
                  <a:gd name="T69" fmla="*/ 41 h 1034"/>
                  <a:gd name="T70" fmla="*/ 8 w 2218"/>
                  <a:gd name="T71" fmla="*/ 41 h 1034"/>
                  <a:gd name="T72" fmla="*/ 12 w 2218"/>
                  <a:gd name="T73" fmla="*/ 41 h 1034"/>
                  <a:gd name="T74" fmla="*/ 16 w 2218"/>
                  <a:gd name="T75" fmla="*/ 41 h 1034"/>
                  <a:gd name="T76" fmla="*/ 21 w 2218"/>
                  <a:gd name="T77" fmla="*/ 41 h 1034"/>
                  <a:gd name="T78" fmla="*/ 28 w 2218"/>
                  <a:gd name="T79" fmla="*/ 40 h 1034"/>
                  <a:gd name="T80" fmla="*/ 32 w 2218"/>
                  <a:gd name="T81" fmla="*/ 39 h 1034"/>
                  <a:gd name="T82" fmla="*/ 37 w 2218"/>
                  <a:gd name="T83" fmla="*/ 37 h 1034"/>
                  <a:gd name="T84" fmla="*/ 42 w 2218"/>
                  <a:gd name="T85" fmla="*/ 36 h 1034"/>
                  <a:gd name="T86" fmla="*/ 47 w 2218"/>
                  <a:gd name="T87" fmla="*/ 34 h 1034"/>
                  <a:gd name="T88" fmla="*/ 51 w 2218"/>
                  <a:gd name="T89" fmla="*/ 33 h 1034"/>
                  <a:gd name="T90" fmla="*/ 53 w 2218"/>
                  <a:gd name="T91" fmla="*/ 32 h 1034"/>
                  <a:gd name="T92" fmla="*/ 57 w 2218"/>
                  <a:gd name="T93" fmla="*/ 30 h 1034"/>
                  <a:gd name="T94" fmla="*/ 58 w 2218"/>
                  <a:gd name="T95" fmla="*/ 30 h 1034"/>
                  <a:gd name="T96" fmla="*/ 61 w 2218"/>
                  <a:gd name="T97" fmla="*/ 29 h 1034"/>
                  <a:gd name="T98" fmla="*/ 64 w 2218"/>
                  <a:gd name="T99" fmla="*/ 27 h 1034"/>
                  <a:gd name="T100" fmla="*/ 67 w 2218"/>
                  <a:gd name="T101" fmla="*/ 25 h 1034"/>
                  <a:gd name="T102" fmla="*/ 67 w 2218"/>
                  <a:gd name="T103" fmla="*/ 25 h 1034"/>
                  <a:gd name="T104" fmla="*/ 69 w 2218"/>
                  <a:gd name="T105" fmla="*/ 24 h 1034"/>
                  <a:gd name="T106" fmla="*/ 73 w 2218"/>
                  <a:gd name="T107" fmla="*/ 22 h 1034"/>
                  <a:gd name="T108" fmla="*/ 76 w 2218"/>
                  <a:gd name="T109" fmla="*/ 20 h 1034"/>
                  <a:gd name="T110" fmla="*/ 80 w 2218"/>
                  <a:gd name="T111" fmla="*/ 17 h 1034"/>
                  <a:gd name="T112" fmla="*/ 83 w 2218"/>
                  <a:gd name="T113" fmla="*/ 14 h 1034"/>
                  <a:gd name="T114" fmla="*/ 86 w 2218"/>
                  <a:gd name="T115" fmla="*/ 11 h 1034"/>
                  <a:gd name="T116" fmla="*/ 88 w 2218"/>
                  <a:gd name="T117" fmla="*/ 9 h 103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218" h="1034">
                    <a:moveTo>
                      <a:pt x="1958" y="0"/>
                    </a:moveTo>
                    <a:lnTo>
                      <a:pt x="1941" y="28"/>
                    </a:lnTo>
                    <a:lnTo>
                      <a:pt x="1921" y="59"/>
                    </a:lnTo>
                    <a:lnTo>
                      <a:pt x="1894" y="91"/>
                    </a:lnTo>
                    <a:lnTo>
                      <a:pt x="1879" y="108"/>
                    </a:lnTo>
                    <a:lnTo>
                      <a:pt x="1864" y="126"/>
                    </a:lnTo>
                    <a:lnTo>
                      <a:pt x="1846" y="143"/>
                    </a:lnTo>
                    <a:lnTo>
                      <a:pt x="1827" y="162"/>
                    </a:lnTo>
                    <a:lnTo>
                      <a:pt x="1808" y="180"/>
                    </a:lnTo>
                    <a:lnTo>
                      <a:pt x="1787" y="200"/>
                    </a:lnTo>
                    <a:lnTo>
                      <a:pt x="1741" y="238"/>
                    </a:lnTo>
                    <a:lnTo>
                      <a:pt x="1691" y="280"/>
                    </a:lnTo>
                    <a:lnTo>
                      <a:pt x="1654" y="307"/>
                    </a:lnTo>
                    <a:lnTo>
                      <a:pt x="1617" y="334"/>
                    </a:lnTo>
                    <a:lnTo>
                      <a:pt x="1597" y="346"/>
                    </a:lnTo>
                    <a:lnTo>
                      <a:pt x="1578" y="360"/>
                    </a:lnTo>
                    <a:lnTo>
                      <a:pt x="1541" y="385"/>
                    </a:lnTo>
                    <a:lnTo>
                      <a:pt x="1502" y="409"/>
                    </a:lnTo>
                    <a:lnTo>
                      <a:pt x="1462" y="434"/>
                    </a:lnTo>
                    <a:lnTo>
                      <a:pt x="1442" y="446"/>
                    </a:lnTo>
                    <a:lnTo>
                      <a:pt x="1422" y="458"/>
                    </a:lnTo>
                    <a:lnTo>
                      <a:pt x="1383" y="482"/>
                    </a:lnTo>
                    <a:lnTo>
                      <a:pt x="1361" y="492"/>
                    </a:lnTo>
                    <a:lnTo>
                      <a:pt x="1340" y="504"/>
                    </a:lnTo>
                    <a:lnTo>
                      <a:pt x="1299" y="525"/>
                    </a:lnTo>
                    <a:lnTo>
                      <a:pt x="1255" y="546"/>
                    </a:lnTo>
                    <a:lnTo>
                      <a:pt x="1212" y="567"/>
                    </a:lnTo>
                    <a:lnTo>
                      <a:pt x="1168" y="586"/>
                    </a:lnTo>
                    <a:lnTo>
                      <a:pt x="1145" y="595"/>
                    </a:lnTo>
                    <a:lnTo>
                      <a:pt x="1123" y="605"/>
                    </a:lnTo>
                    <a:lnTo>
                      <a:pt x="1078" y="624"/>
                    </a:lnTo>
                    <a:lnTo>
                      <a:pt x="1033" y="643"/>
                    </a:lnTo>
                    <a:lnTo>
                      <a:pt x="941" y="675"/>
                    </a:lnTo>
                    <a:lnTo>
                      <a:pt x="853" y="706"/>
                    </a:lnTo>
                    <a:lnTo>
                      <a:pt x="809" y="719"/>
                    </a:lnTo>
                    <a:lnTo>
                      <a:pt x="768" y="734"/>
                    </a:lnTo>
                    <a:lnTo>
                      <a:pt x="726" y="747"/>
                    </a:lnTo>
                    <a:lnTo>
                      <a:pt x="687" y="761"/>
                    </a:lnTo>
                    <a:lnTo>
                      <a:pt x="646" y="772"/>
                    </a:lnTo>
                    <a:lnTo>
                      <a:pt x="608" y="785"/>
                    </a:lnTo>
                    <a:lnTo>
                      <a:pt x="534" y="806"/>
                    </a:lnTo>
                    <a:lnTo>
                      <a:pt x="463" y="826"/>
                    </a:lnTo>
                    <a:lnTo>
                      <a:pt x="429" y="834"/>
                    </a:lnTo>
                    <a:lnTo>
                      <a:pt x="397" y="844"/>
                    </a:lnTo>
                    <a:lnTo>
                      <a:pt x="342" y="855"/>
                    </a:lnTo>
                    <a:lnTo>
                      <a:pt x="316" y="860"/>
                    </a:lnTo>
                    <a:lnTo>
                      <a:pt x="292" y="867"/>
                    </a:lnTo>
                    <a:lnTo>
                      <a:pt x="245" y="876"/>
                    </a:lnTo>
                    <a:lnTo>
                      <a:pt x="203" y="883"/>
                    </a:lnTo>
                    <a:lnTo>
                      <a:pt x="162" y="888"/>
                    </a:lnTo>
                    <a:lnTo>
                      <a:pt x="127" y="893"/>
                    </a:lnTo>
                    <a:lnTo>
                      <a:pt x="95" y="896"/>
                    </a:lnTo>
                    <a:lnTo>
                      <a:pt x="67" y="897"/>
                    </a:lnTo>
                    <a:lnTo>
                      <a:pt x="45" y="898"/>
                    </a:lnTo>
                    <a:lnTo>
                      <a:pt x="29" y="901"/>
                    </a:lnTo>
                    <a:lnTo>
                      <a:pt x="15" y="906"/>
                    </a:lnTo>
                    <a:lnTo>
                      <a:pt x="7" y="913"/>
                    </a:lnTo>
                    <a:lnTo>
                      <a:pt x="1" y="923"/>
                    </a:lnTo>
                    <a:lnTo>
                      <a:pt x="0" y="934"/>
                    </a:lnTo>
                    <a:lnTo>
                      <a:pt x="2" y="947"/>
                    </a:lnTo>
                    <a:lnTo>
                      <a:pt x="8" y="964"/>
                    </a:lnTo>
                    <a:lnTo>
                      <a:pt x="15" y="978"/>
                    </a:lnTo>
                    <a:lnTo>
                      <a:pt x="26" y="990"/>
                    </a:lnTo>
                    <a:lnTo>
                      <a:pt x="40" y="1001"/>
                    </a:lnTo>
                    <a:lnTo>
                      <a:pt x="47" y="1006"/>
                    </a:lnTo>
                    <a:lnTo>
                      <a:pt x="57" y="1011"/>
                    </a:lnTo>
                    <a:lnTo>
                      <a:pt x="65" y="1014"/>
                    </a:lnTo>
                    <a:lnTo>
                      <a:pt x="75" y="1018"/>
                    </a:lnTo>
                    <a:lnTo>
                      <a:pt x="98" y="1024"/>
                    </a:lnTo>
                    <a:lnTo>
                      <a:pt x="123" y="1028"/>
                    </a:lnTo>
                    <a:lnTo>
                      <a:pt x="151" y="1031"/>
                    </a:lnTo>
                    <a:lnTo>
                      <a:pt x="200" y="1032"/>
                    </a:lnTo>
                    <a:lnTo>
                      <a:pt x="250" y="1034"/>
                    </a:lnTo>
                    <a:lnTo>
                      <a:pt x="302" y="1032"/>
                    </a:lnTo>
                    <a:lnTo>
                      <a:pt x="355" y="1030"/>
                    </a:lnTo>
                    <a:lnTo>
                      <a:pt x="408" y="1026"/>
                    </a:lnTo>
                    <a:lnTo>
                      <a:pt x="463" y="1022"/>
                    </a:lnTo>
                    <a:lnTo>
                      <a:pt x="519" y="1016"/>
                    </a:lnTo>
                    <a:lnTo>
                      <a:pt x="576" y="1009"/>
                    </a:lnTo>
                    <a:lnTo>
                      <a:pt x="691" y="988"/>
                    </a:lnTo>
                    <a:lnTo>
                      <a:pt x="750" y="975"/>
                    </a:lnTo>
                    <a:lnTo>
                      <a:pt x="810" y="962"/>
                    </a:lnTo>
                    <a:lnTo>
                      <a:pt x="870" y="946"/>
                    </a:lnTo>
                    <a:lnTo>
                      <a:pt x="933" y="930"/>
                    </a:lnTo>
                    <a:lnTo>
                      <a:pt x="996" y="912"/>
                    </a:lnTo>
                    <a:lnTo>
                      <a:pt x="1060" y="894"/>
                    </a:lnTo>
                    <a:lnTo>
                      <a:pt x="1122" y="872"/>
                    </a:lnTo>
                    <a:lnTo>
                      <a:pt x="1184" y="851"/>
                    </a:lnTo>
                    <a:lnTo>
                      <a:pt x="1245" y="828"/>
                    </a:lnTo>
                    <a:lnTo>
                      <a:pt x="1274" y="817"/>
                    </a:lnTo>
                    <a:lnTo>
                      <a:pt x="1304" y="806"/>
                    </a:lnTo>
                    <a:lnTo>
                      <a:pt x="1332" y="794"/>
                    </a:lnTo>
                    <a:lnTo>
                      <a:pt x="1361" y="783"/>
                    </a:lnTo>
                    <a:lnTo>
                      <a:pt x="1417" y="760"/>
                    </a:lnTo>
                    <a:lnTo>
                      <a:pt x="1444" y="747"/>
                    </a:lnTo>
                    <a:lnTo>
                      <a:pt x="1457" y="741"/>
                    </a:lnTo>
                    <a:lnTo>
                      <a:pt x="1472" y="736"/>
                    </a:lnTo>
                    <a:lnTo>
                      <a:pt x="1526" y="712"/>
                    </a:lnTo>
                    <a:lnTo>
                      <a:pt x="1577" y="686"/>
                    </a:lnTo>
                    <a:lnTo>
                      <a:pt x="1602" y="673"/>
                    </a:lnTo>
                    <a:lnTo>
                      <a:pt x="1628" y="660"/>
                    </a:lnTo>
                    <a:lnTo>
                      <a:pt x="1677" y="633"/>
                    </a:lnTo>
                    <a:lnTo>
                      <a:pt x="1682" y="629"/>
                    </a:lnTo>
                    <a:lnTo>
                      <a:pt x="1688" y="626"/>
                    </a:lnTo>
                    <a:lnTo>
                      <a:pt x="1701" y="620"/>
                    </a:lnTo>
                    <a:lnTo>
                      <a:pt x="1726" y="607"/>
                    </a:lnTo>
                    <a:lnTo>
                      <a:pt x="1771" y="579"/>
                    </a:lnTo>
                    <a:lnTo>
                      <a:pt x="1817" y="551"/>
                    </a:lnTo>
                    <a:lnTo>
                      <a:pt x="1860" y="522"/>
                    </a:lnTo>
                    <a:lnTo>
                      <a:pt x="1904" y="494"/>
                    </a:lnTo>
                    <a:lnTo>
                      <a:pt x="1955" y="455"/>
                    </a:lnTo>
                    <a:lnTo>
                      <a:pt x="2004" y="419"/>
                    </a:lnTo>
                    <a:lnTo>
                      <a:pt x="2048" y="382"/>
                    </a:lnTo>
                    <a:lnTo>
                      <a:pt x="2090" y="349"/>
                    </a:lnTo>
                    <a:lnTo>
                      <a:pt x="2127" y="316"/>
                    </a:lnTo>
                    <a:lnTo>
                      <a:pt x="2161" y="285"/>
                    </a:lnTo>
                    <a:lnTo>
                      <a:pt x="2191" y="254"/>
                    </a:lnTo>
                    <a:lnTo>
                      <a:pt x="2218" y="226"/>
                    </a:lnTo>
                  </a:path>
                </a:pathLst>
              </a:custGeom>
              <a:solidFill>
                <a:schemeClr val="bg1"/>
              </a:solidFill>
              <a:ln w="11113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65" name="Line 78"/>
              <p:cNvSpPr>
                <a:spLocks noChangeShapeType="1"/>
              </p:cNvSpPr>
              <p:nvPr/>
            </p:nvSpPr>
            <p:spPr bwMode="auto">
              <a:xfrm flipH="1" flipV="1">
                <a:off x="2123" y="2366"/>
                <a:ext cx="52" cy="46"/>
              </a:xfrm>
              <a:prstGeom prst="line">
                <a:avLst/>
              </a:prstGeom>
              <a:noFill/>
              <a:ln w="11113">
                <a:solidFill>
                  <a:srgbClr val="CC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66" name="Freeform 79"/>
              <p:cNvSpPr>
                <a:spLocks noChangeArrowheads="1"/>
              </p:cNvSpPr>
              <p:nvPr/>
            </p:nvSpPr>
            <p:spPr bwMode="auto">
              <a:xfrm>
                <a:off x="2027" y="2156"/>
                <a:ext cx="305" cy="541"/>
              </a:xfrm>
              <a:custGeom>
                <a:avLst/>
                <a:gdLst>
                  <a:gd name="T0" fmla="*/ 6 w 1526"/>
                  <a:gd name="T1" fmla="*/ 4 h 2706"/>
                  <a:gd name="T2" fmla="*/ 13 w 1526"/>
                  <a:gd name="T3" fmla="*/ 0 h 2706"/>
                  <a:gd name="T4" fmla="*/ 0 w 1526"/>
                  <a:gd name="T5" fmla="*/ 7 h 2706"/>
                  <a:gd name="T6" fmla="*/ 57 w 1526"/>
                  <a:gd name="T7" fmla="*/ 108 h 2706"/>
                  <a:gd name="T8" fmla="*/ 61 w 1526"/>
                  <a:gd name="T9" fmla="*/ 99 h 2706"/>
                  <a:gd name="T10" fmla="*/ 61 w 1526"/>
                  <a:gd name="T11" fmla="*/ 99 h 2706"/>
                  <a:gd name="T12" fmla="*/ 61 w 1526"/>
                  <a:gd name="T13" fmla="*/ 99 h 2706"/>
                  <a:gd name="T14" fmla="*/ 16 w 1526"/>
                  <a:gd name="T15" fmla="*/ 21 h 2706"/>
                  <a:gd name="T16" fmla="*/ 6 w 1526"/>
                  <a:gd name="T17" fmla="*/ 4 h 27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26" h="2706">
                    <a:moveTo>
                      <a:pt x="160" y="96"/>
                    </a:moveTo>
                    <a:lnTo>
                      <a:pt x="321" y="0"/>
                    </a:lnTo>
                    <a:lnTo>
                      <a:pt x="0" y="181"/>
                    </a:lnTo>
                    <a:lnTo>
                      <a:pt x="1432" y="2706"/>
                    </a:lnTo>
                    <a:lnTo>
                      <a:pt x="1526" y="2476"/>
                    </a:lnTo>
                    <a:lnTo>
                      <a:pt x="1519" y="2478"/>
                    </a:lnTo>
                    <a:lnTo>
                      <a:pt x="1514" y="2482"/>
                    </a:lnTo>
                    <a:lnTo>
                      <a:pt x="407" y="532"/>
                    </a:lnTo>
                    <a:lnTo>
                      <a:pt x="160" y="9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67" name="Freeform 80"/>
              <p:cNvSpPr>
                <a:spLocks noChangeArrowheads="1"/>
              </p:cNvSpPr>
              <p:nvPr/>
            </p:nvSpPr>
            <p:spPr bwMode="auto">
              <a:xfrm>
                <a:off x="2095" y="2153"/>
                <a:ext cx="45" cy="96"/>
              </a:xfrm>
              <a:custGeom>
                <a:avLst/>
                <a:gdLst>
                  <a:gd name="T0" fmla="*/ 0 w 225"/>
                  <a:gd name="T1" fmla="*/ 0 h 479"/>
                  <a:gd name="T2" fmla="*/ 0 w 225"/>
                  <a:gd name="T3" fmla="*/ 0 h 479"/>
                  <a:gd name="T4" fmla="*/ 9 w 225"/>
                  <a:gd name="T5" fmla="*/ 19 h 479"/>
                  <a:gd name="T6" fmla="*/ 9 w 225"/>
                  <a:gd name="T7" fmla="*/ 19 h 479"/>
                  <a:gd name="T8" fmla="*/ 0 w 225"/>
                  <a:gd name="T9" fmla="*/ 0 h 4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5" h="479">
                    <a:moveTo>
                      <a:pt x="3" y="0"/>
                    </a:moveTo>
                    <a:lnTo>
                      <a:pt x="0" y="2"/>
                    </a:lnTo>
                    <a:lnTo>
                      <a:pt x="222" y="479"/>
                    </a:lnTo>
                    <a:lnTo>
                      <a:pt x="225" y="47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68" name="Freeform 81"/>
              <p:cNvSpPr>
                <a:spLocks noChangeArrowheads="1"/>
              </p:cNvSpPr>
              <p:nvPr/>
            </p:nvSpPr>
            <p:spPr bwMode="auto">
              <a:xfrm>
                <a:off x="2096" y="2153"/>
                <a:ext cx="45" cy="96"/>
              </a:xfrm>
              <a:custGeom>
                <a:avLst/>
                <a:gdLst>
                  <a:gd name="T0" fmla="*/ 0 w 225"/>
                  <a:gd name="T1" fmla="*/ 0 h 478"/>
                  <a:gd name="T2" fmla="*/ 0 w 225"/>
                  <a:gd name="T3" fmla="*/ 0 h 478"/>
                  <a:gd name="T4" fmla="*/ 9 w 225"/>
                  <a:gd name="T5" fmla="*/ 19 h 478"/>
                  <a:gd name="T6" fmla="*/ 9 w 225"/>
                  <a:gd name="T7" fmla="*/ 19 h 478"/>
                  <a:gd name="T8" fmla="*/ 0 w 225"/>
                  <a:gd name="T9" fmla="*/ 0 h 4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5" h="478">
                    <a:moveTo>
                      <a:pt x="3" y="0"/>
                    </a:moveTo>
                    <a:lnTo>
                      <a:pt x="0" y="1"/>
                    </a:lnTo>
                    <a:lnTo>
                      <a:pt x="222" y="478"/>
                    </a:lnTo>
                    <a:lnTo>
                      <a:pt x="225" y="47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69" name="Freeform 82"/>
              <p:cNvSpPr>
                <a:spLocks noChangeArrowheads="1"/>
              </p:cNvSpPr>
              <p:nvPr/>
            </p:nvSpPr>
            <p:spPr bwMode="auto">
              <a:xfrm>
                <a:off x="2094" y="2154"/>
                <a:ext cx="45" cy="96"/>
              </a:xfrm>
              <a:custGeom>
                <a:avLst/>
                <a:gdLst>
                  <a:gd name="T0" fmla="*/ 0 w 226"/>
                  <a:gd name="T1" fmla="*/ 0 h 479"/>
                  <a:gd name="T2" fmla="*/ 0 w 226"/>
                  <a:gd name="T3" fmla="*/ 0 h 479"/>
                  <a:gd name="T4" fmla="*/ 9 w 226"/>
                  <a:gd name="T5" fmla="*/ 19 h 479"/>
                  <a:gd name="T6" fmla="*/ 9 w 226"/>
                  <a:gd name="T7" fmla="*/ 19 h 479"/>
                  <a:gd name="T8" fmla="*/ 0 w 226"/>
                  <a:gd name="T9" fmla="*/ 0 h 4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6" h="479">
                    <a:moveTo>
                      <a:pt x="4" y="0"/>
                    </a:moveTo>
                    <a:lnTo>
                      <a:pt x="0" y="4"/>
                    </a:lnTo>
                    <a:lnTo>
                      <a:pt x="221" y="479"/>
                    </a:lnTo>
                    <a:lnTo>
                      <a:pt x="226" y="47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70" name="Freeform 83"/>
              <p:cNvSpPr>
                <a:spLocks noChangeArrowheads="1"/>
              </p:cNvSpPr>
              <p:nvPr/>
            </p:nvSpPr>
            <p:spPr bwMode="auto">
              <a:xfrm>
                <a:off x="2095" y="2154"/>
                <a:ext cx="45" cy="95"/>
              </a:xfrm>
              <a:custGeom>
                <a:avLst/>
                <a:gdLst>
                  <a:gd name="T0" fmla="*/ 0 w 225"/>
                  <a:gd name="T1" fmla="*/ 0 h 478"/>
                  <a:gd name="T2" fmla="*/ 0 w 225"/>
                  <a:gd name="T3" fmla="*/ 0 h 478"/>
                  <a:gd name="T4" fmla="*/ 9 w 225"/>
                  <a:gd name="T5" fmla="*/ 19 h 478"/>
                  <a:gd name="T6" fmla="*/ 9 w 225"/>
                  <a:gd name="T7" fmla="*/ 19 h 478"/>
                  <a:gd name="T8" fmla="*/ 0 w 225"/>
                  <a:gd name="T9" fmla="*/ 0 h 4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5" h="478">
                    <a:moveTo>
                      <a:pt x="3" y="0"/>
                    </a:moveTo>
                    <a:lnTo>
                      <a:pt x="0" y="1"/>
                    </a:lnTo>
                    <a:lnTo>
                      <a:pt x="222" y="478"/>
                    </a:lnTo>
                    <a:lnTo>
                      <a:pt x="225" y="47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71" name="Freeform 84"/>
              <p:cNvSpPr>
                <a:spLocks noChangeArrowheads="1"/>
              </p:cNvSpPr>
              <p:nvPr/>
            </p:nvSpPr>
            <p:spPr bwMode="auto">
              <a:xfrm>
                <a:off x="2097" y="2152"/>
                <a:ext cx="45" cy="96"/>
              </a:xfrm>
              <a:custGeom>
                <a:avLst/>
                <a:gdLst>
                  <a:gd name="T0" fmla="*/ 0 w 225"/>
                  <a:gd name="T1" fmla="*/ 0 h 477"/>
                  <a:gd name="T2" fmla="*/ 0 w 225"/>
                  <a:gd name="T3" fmla="*/ 0 h 477"/>
                  <a:gd name="T4" fmla="*/ 9 w 225"/>
                  <a:gd name="T5" fmla="*/ 19 h 477"/>
                  <a:gd name="T6" fmla="*/ 9 w 225"/>
                  <a:gd name="T7" fmla="*/ 19 h 477"/>
                  <a:gd name="T8" fmla="*/ 0 w 225"/>
                  <a:gd name="T9" fmla="*/ 0 h 4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5" h="477">
                    <a:moveTo>
                      <a:pt x="3" y="0"/>
                    </a:moveTo>
                    <a:lnTo>
                      <a:pt x="0" y="1"/>
                    </a:lnTo>
                    <a:lnTo>
                      <a:pt x="222" y="477"/>
                    </a:lnTo>
                    <a:lnTo>
                      <a:pt x="225" y="47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72" name="Freeform 85"/>
              <p:cNvSpPr>
                <a:spLocks noChangeArrowheads="1"/>
              </p:cNvSpPr>
              <p:nvPr/>
            </p:nvSpPr>
            <p:spPr bwMode="auto">
              <a:xfrm>
                <a:off x="2096" y="2152"/>
                <a:ext cx="46" cy="97"/>
              </a:xfrm>
              <a:custGeom>
                <a:avLst/>
                <a:gdLst>
                  <a:gd name="T0" fmla="*/ 0 w 226"/>
                  <a:gd name="T1" fmla="*/ 0 h 481"/>
                  <a:gd name="T2" fmla="*/ 0 w 226"/>
                  <a:gd name="T3" fmla="*/ 0 h 481"/>
                  <a:gd name="T4" fmla="*/ 9 w 226"/>
                  <a:gd name="T5" fmla="*/ 20 h 481"/>
                  <a:gd name="T6" fmla="*/ 9 w 226"/>
                  <a:gd name="T7" fmla="*/ 19 h 481"/>
                  <a:gd name="T8" fmla="*/ 0 w 226"/>
                  <a:gd name="T9" fmla="*/ 0 h 4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6" h="481">
                    <a:moveTo>
                      <a:pt x="4" y="0"/>
                    </a:moveTo>
                    <a:lnTo>
                      <a:pt x="0" y="4"/>
                    </a:lnTo>
                    <a:lnTo>
                      <a:pt x="222" y="481"/>
                    </a:lnTo>
                    <a:lnTo>
                      <a:pt x="226" y="47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73" name="Freeform 86"/>
              <p:cNvSpPr>
                <a:spLocks noChangeArrowheads="1"/>
              </p:cNvSpPr>
              <p:nvPr/>
            </p:nvSpPr>
            <p:spPr bwMode="auto">
              <a:xfrm>
                <a:off x="2098" y="2152"/>
                <a:ext cx="45" cy="95"/>
              </a:xfrm>
              <a:custGeom>
                <a:avLst/>
                <a:gdLst>
                  <a:gd name="T0" fmla="*/ 1 w 225"/>
                  <a:gd name="T1" fmla="*/ 2 h 476"/>
                  <a:gd name="T2" fmla="*/ 0 w 225"/>
                  <a:gd name="T3" fmla="*/ 0 h 476"/>
                  <a:gd name="T4" fmla="*/ 9 w 225"/>
                  <a:gd name="T5" fmla="*/ 19 h 476"/>
                  <a:gd name="T6" fmla="*/ 9 w 225"/>
                  <a:gd name="T7" fmla="*/ 19 h 476"/>
                  <a:gd name="T8" fmla="*/ 1 w 225"/>
                  <a:gd name="T9" fmla="*/ 2 h 4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5" h="476">
                    <a:moveTo>
                      <a:pt x="23" y="39"/>
                    </a:moveTo>
                    <a:lnTo>
                      <a:pt x="0" y="0"/>
                    </a:lnTo>
                    <a:lnTo>
                      <a:pt x="222" y="476"/>
                    </a:lnTo>
                    <a:lnTo>
                      <a:pt x="225" y="474"/>
                    </a:lnTo>
                    <a:lnTo>
                      <a:pt x="23" y="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74" name="Freeform 87"/>
              <p:cNvSpPr>
                <a:spLocks noChangeArrowheads="1"/>
              </p:cNvSpPr>
              <p:nvPr/>
            </p:nvSpPr>
            <p:spPr bwMode="auto">
              <a:xfrm>
                <a:off x="2114" y="2181"/>
                <a:ext cx="31" cy="65"/>
              </a:xfrm>
              <a:custGeom>
                <a:avLst/>
                <a:gdLst>
                  <a:gd name="T0" fmla="*/ 1 w 157"/>
                  <a:gd name="T1" fmla="*/ 2 h 326"/>
                  <a:gd name="T2" fmla="*/ 0 w 157"/>
                  <a:gd name="T3" fmla="*/ 0 h 326"/>
                  <a:gd name="T4" fmla="*/ 6 w 157"/>
                  <a:gd name="T5" fmla="*/ 13 h 326"/>
                  <a:gd name="T6" fmla="*/ 6 w 157"/>
                  <a:gd name="T7" fmla="*/ 13 h 326"/>
                  <a:gd name="T8" fmla="*/ 1 w 157"/>
                  <a:gd name="T9" fmla="*/ 2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326">
                    <a:moveTo>
                      <a:pt x="24" y="39"/>
                    </a:moveTo>
                    <a:lnTo>
                      <a:pt x="0" y="0"/>
                    </a:lnTo>
                    <a:lnTo>
                      <a:pt x="153" y="326"/>
                    </a:lnTo>
                    <a:lnTo>
                      <a:pt x="157" y="324"/>
                    </a:lnTo>
                    <a:lnTo>
                      <a:pt x="24" y="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75" name="Freeform 88"/>
              <p:cNvSpPr>
                <a:spLocks noChangeArrowheads="1"/>
              </p:cNvSpPr>
              <p:nvPr/>
            </p:nvSpPr>
            <p:spPr bwMode="auto">
              <a:xfrm>
                <a:off x="2107" y="2168"/>
                <a:ext cx="37" cy="79"/>
              </a:xfrm>
              <a:custGeom>
                <a:avLst/>
                <a:gdLst>
                  <a:gd name="T0" fmla="*/ 1 w 187"/>
                  <a:gd name="T1" fmla="*/ 2 h 393"/>
                  <a:gd name="T2" fmla="*/ 0 w 187"/>
                  <a:gd name="T3" fmla="*/ 0 h 393"/>
                  <a:gd name="T4" fmla="*/ 7 w 187"/>
                  <a:gd name="T5" fmla="*/ 16 h 393"/>
                  <a:gd name="T6" fmla="*/ 7 w 187"/>
                  <a:gd name="T7" fmla="*/ 16 h 393"/>
                  <a:gd name="T8" fmla="*/ 1 w 187"/>
                  <a:gd name="T9" fmla="*/ 2 h 3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" h="393">
                    <a:moveTo>
                      <a:pt x="34" y="62"/>
                    </a:moveTo>
                    <a:lnTo>
                      <a:pt x="0" y="0"/>
                    </a:lnTo>
                    <a:lnTo>
                      <a:pt x="184" y="393"/>
                    </a:lnTo>
                    <a:lnTo>
                      <a:pt x="187" y="388"/>
                    </a:lnTo>
                    <a:lnTo>
                      <a:pt x="34" y="6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76" name="Freeform 89"/>
              <p:cNvSpPr>
                <a:spLocks noChangeArrowheads="1"/>
              </p:cNvSpPr>
              <p:nvPr/>
            </p:nvSpPr>
            <p:spPr bwMode="auto">
              <a:xfrm>
                <a:off x="2102" y="2160"/>
                <a:ext cx="42" cy="87"/>
              </a:xfrm>
              <a:custGeom>
                <a:avLst/>
                <a:gdLst>
                  <a:gd name="T0" fmla="*/ 1 w 207"/>
                  <a:gd name="T1" fmla="*/ 2 h 435"/>
                  <a:gd name="T2" fmla="*/ 0 w 207"/>
                  <a:gd name="T3" fmla="*/ 0 h 435"/>
                  <a:gd name="T4" fmla="*/ 8 w 207"/>
                  <a:gd name="T5" fmla="*/ 17 h 435"/>
                  <a:gd name="T6" fmla="*/ 9 w 207"/>
                  <a:gd name="T7" fmla="*/ 17 h 435"/>
                  <a:gd name="T8" fmla="*/ 1 w 207"/>
                  <a:gd name="T9" fmla="*/ 2 h 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7" h="435">
                    <a:moveTo>
                      <a:pt x="23" y="41"/>
                    </a:moveTo>
                    <a:lnTo>
                      <a:pt x="0" y="0"/>
                    </a:lnTo>
                    <a:lnTo>
                      <a:pt x="202" y="435"/>
                    </a:lnTo>
                    <a:lnTo>
                      <a:pt x="207" y="434"/>
                    </a:lnTo>
                    <a:lnTo>
                      <a:pt x="23" y="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77" name="Freeform 90"/>
              <p:cNvSpPr>
                <a:spLocks noChangeArrowheads="1"/>
              </p:cNvSpPr>
              <p:nvPr/>
            </p:nvSpPr>
            <p:spPr bwMode="auto">
              <a:xfrm>
                <a:off x="2134" y="2216"/>
                <a:ext cx="14" cy="28"/>
              </a:xfrm>
              <a:custGeom>
                <a:avLst/>
                <a:gdLst>
                  <a:gd name="T0" fmla="*/ 1 w 67"/>
                  <a:gd name="T1" fmla="*/ 2 h 138"/>
                  <a:gd name="T2" fmla="*/ 0 w 67"/>
                  <a:gd name="T3" fmla="*/ 0 h 138"/>
                  <a:gd name="T4" fmla="*/ 3 w 67"/>
                  <a:gd name="T5" fmla="*/ 6 h 138"/>
                  <a:gd name="T6" fmla="*/ 3 w 67"/>
                  <a:gd name="T7" fmla="*/ 6 h 138"/>
                  <a:gd name="T8" fmla="*/ 1 w 67"/>
                  <a:gd name="T9" fmla="*/ 2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" h="138">
                    <a:moveTo>
                      <a:pt x="23" y="41"/>
                    </a:moveTo>
                    <a:lnTo>
                      <a:pt x="0" y="0"/>
                    </a:lnTo>
                    <a:lnTo>
                      <a:pt x="64" y="138"/>
                    </a:lnTo>
                    <a:lnTo>
                      <a:pt x="67" y="137"/>
                    </a:lnTo>
                    <a:lnTo>
                      <a:pt x="23" y="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78" name="Freeform 91"/>
              <p:cNvSpPr>
                <a:spLocks noChangeArrowheads="1"/>
              </p:cNvSpPr>
              <p:nvPr/>
            </p:nvSpPr>
            <p:spPr bwMode="auto">
              <a:xfrm>
                <a:off x="2128" y="2204"/>
                <a:ext cx="19" cy="41"/>
              </a:xfrm>
              <a:custGeom>
                <a:avLst/>
                <a:gdLst>
                  <a:gd name="T0" fmla="*/ 1 w 97"/>
                  <a:gd name="T1" fmla="*/ 2 h 202"/>
                  <a:gd name="T2" fmla="*/ 0 w 97"/>
                  <a:gd name="T3" fmla="*/ 0 h 202"/>
                  <a:gd name="T4" fmla="*/ 4 w 97"/>
                  <a:gd name="T5" fmla="*/ 8 h 202"/>
                  <a:gd name="T6" fmla="*/ 4 w 97"/>
                  <a:gd name="T7" fmla="*/ 8 h 202"/>
                  <a:gd name="T8" fmla="*/ 1 w 97"/>
                  <a:gd name="T9" fmla="*/ 2 h 2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202">
                    <a:moveTo>
                      <a:pt x="33" y="60"/>
                    </a:moveTo>
                    <a:lnTo>
                      <a:pt x="0" y="0"/>
                    </a:lnTo>
                    <a:lnTo>
                      <a:pt x="93" y="202"/>
                    </a:lnTo>
                    <a:lnTo>
                      <a:pt x="97" y="198"/>
                    </a:lnTo>
                    <a:lnTo>
                      <a:pt x="33" y="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79" name="Freeform 92"/>
              <p:cNvSpPr>
                <a:spLocks noChangeArrowheads="1"/>
              </p:cNvSpPr>
              <p:nvPr/>
            </p:nvSpPr>
            <p:spPr bwMode="auto">
              <a:xfrm>
                <a:off x="2123" y="2197"/>
                <a:ext cx="23" cy="48"/>
              </a:xfrm>
              <a:custGeom>
                <a:avLst/>
                <a:gdLst>
                  <a:gd name="T0" fmla="*/ 1 w 116"/>
                  <a:gd name="T1" fmla="*/ 2 h 243"/>
                  <a:gd name="T2" fmla="*/ 0 w 116"/>
                  <a:gd name="T3" fmla="*/ 0 h 243"/>
                  <a:gd name="T4" fmla="*/ 4 w 116"/>
                  <a:gd name="T5" fmla="*/ 9 h 243"/>
                  <a:gd name="T6" fmla="*/ 5 w 116"/>
                  <a:gd name="T7" fmla="*/ 9 h 243"/>
                  <a:gd name="T8" fmla="*/ 1 w 116"/>
                  <a:gd name="T9" fmla="*/ 2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" h="243">
                    <a:moveTo>
                      <a:pt x="23" y="39"/>
                    </a:moveTo>
                    <a:lnTo>
                      <a:pt x="0" y="0"/>
                    </a:lnTo>
                    <a:lnTo>
                      <a:pt x="113" y="243"/>
                    </a:lnTo>
                    <a:lnTo>
                      <a:pt x="116" y="241"/>
                    </a:lnTo>
                    <a:lnTo>
                      <a:pt x="23" y="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80" name="Freeform 93"/>
              <p:cNvSpPr>
                <a:spLocks noChangeArrowheads="1"/>
              </p:cNvSpPr>
              <p:nvPr/>
            </p:nvSpPr>
            <p:spPr bwMode="auto">
              <a:xfrm>
                <a:off x="2119" y="2188"/>
                <a:ext cx="27" cy="57"/>
              </a:xfrm>
              <a:custGeom>
                <a:avLst/>
                <a:gdLst>
                  <a:gd name="T0" fmla="*/ 1 w 136"/>
                  <a:gd name="T1" fmla="*/ 2 h 285"/>
                  <a:gd name="T2" fmla="*/ 0 w 136"/>
                  <a:gd name="T3" fmla="*/ 0 h 285"/>
                  <a:gd name="T4" fmla="*/ 5 w 136"/>
                  <a:gd name="T5" fmla="*/ 11 h 285"/>
                  <a:gd name="T6" fmla="*/ 5 w 136"/>
                  <a:gd name="T7" fmla="*/ 11 h 285"/>
                  <a:gd name="T8" fmla="*/ 1 w 136"/>
                  <a:gd name="T9" fmla="*/ 2 h 2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285">
                    <a:moveTo>
                      <a:pt x="23" y="41"/>
                    </a:moveTo>
                    <a:lnTo>
                      <a:pt x="0" y="0"/>
                    </a:lnTo>
                    <a:lnTo>
                      <a:pt x="133" y="285"/>
                    </a:lnTo>
                    <a:lnTo>
                      <a:pt x="136" y="284"/>
                    </a:lnTo>
                    <a:lnTo>
                      <a:pt x="23" y="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81" name="Freeform 94"/>
              <p:cNvSpPr>
                <a:spLocks noChangeArrowheads="1"/>
              </p:cNvSpPr>
              <p:nvPr/>
            </p:nvSpPr>
            <p:spPr bwMode="auto">
              <a:xfrm>
                <a:off x="2088" y="2158"/>
                <a:ext cx="46" cy="99"/>
              </a:xfrm>
              <a:custGeom>
                <a:avLst/>
                <a:gdLst>
                  <a:gd name="T0" fmla="*/ 0 w 232"/>
                  <a:gd name="T1" fmla="*/ 0 h 494"/>
                  <a:gd name="T2" fmla="*/ 0 w 232"/>
                  <a:gd name="T3" fmla="*/ 0 h 494"/>
                  <a:gd name="T4" fmla="*/ 9 w 232"/>
                  <a:gd name="T5" fmla="*/ 20 h 494"/>
                  <a:gd name="T6" fmla="*/ 9 w 232"/>
                  <a:gd name="T7" fmla="*/ 20 h 494"/>
                  <a:gd name="T8" fmla="*/ 0 w 232"/>
                  <a:gd name="T9" fmla="*/ 0 h 4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2" h="494">
                    <a:moveTo>
                      <a:pt x="2" y="0"/>
                    </a:moveTo>
                    <a:lnTo>
                      <a:pt x="0" y="4"/>
                    </a:lnTo>
                    <a:lnTo>
                      <a:pt x="229" y="494"/>
                    </a:lnTo>
                    <a:lnTo>
                      <a:pt x="232" y="49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82" name="Freeform 95"/>
              <p:cNvSpPr>
                <a:spLocks noChangeArrowheads="1"/>
              </p:cNvSpPr>
              <p:nvPr/>
            </p:nvSpPr>
            <p:spPr bwMode="auto">
              <a:xfrm>
                <a:off x="2087" y="2159"/>
                <a:ext cx="47" cy="98"/>
              </a:xfrm>
              <a:custGeom>
                <a:avLst/>
                <a:gdLst>
                  <a:gd name="T0" fmla="*/ 0 w 232"/>
                  <a:gd name="T1" fmla="*/ 0 h 490"/>
                  <a:gd name="T2" fmla="*/ 0 w 232"/>
                  <a:gd name="T3" fmla="*/ 0 h 490"/>
                  <a:gd name="T4" fmla="*/ 9 w 232"/>
                  <a:gd name="T5" fmla="*/ 20 h 490"/>
                  <a:gd name="T6" fmla="*/ 10 w 232"/>
                  <a:gd name="T7" fmla="*/ 20 h 490"/>
                  <a:gd name="T8" fmla="*/ 0 w 232"/>
                  <a:gd name="T9" fmla="*/ 0 h 4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2" h="490">
                    <a:moveTo>
                      <a:pt x="3" y="0"/>
                    </a:moveTo>
                    <a:lnTo>
                      <a:pt x="0" y="1"/>
                    </a:lnTo>
                    <a:lnTo>
                      <a:pt x="228" y="489"/>
                    </a:lnTo>
                    <a:lnTo>
                      <a:pt x="232" y="49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83" name="Freeform 96"/>
              <p:cNvSpPr>
                <a:spLocks noChangeArrowheads="1"/>
              </p:cNvSpPr>
              <p:nvPr/>
            </p:nvSpPr>
            <p:spPr bwMode="auto">
              <a:xfrm>
                <a:off x="2086" y="2159"/>
                <a:ext cx="46" cy="98"/>
              </a:xfrm>
              <a:custGeom>
                <a:avLst/>
                <a:gdLst>
                  <a:gd name="T0" fmla="*/ 0 w 234"/>
                  <a:gd name="T1" fmla="*/ 0 h 490"/>
                  <a:gd name="T2" fmla="*/ 0 w 234"/>
                  <a:gd name="T3" fmla="*/ 0 h 490"/>
                  <a:gd name="T4" fmla="*/ 9 w 234"/>
                  <a:gd name="T5" fmla="*/ 20 h 490"/>
                  <a:gd name="T6" fmla="*/ 9 w 234"/>
                  <a:gd name="T7" fmla="*/ 20 h 490"/>
                  <a:gd name="T8" fmla="*/ 0 w 234"/>
                  <a:gd name="T9" fmla="*/ 0 h 4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4" h="490">
                    <a:moveTo>
                      <a:pt x="5" y="0"/>
                    </a:moveTo>
                    <a:lnTo>
                      <a:pt x="0" y="2"/>
                    </a:lnTo>
                    <a:lnTo>
                      <a:pt x="228" y="490"/>
                    </a:lnTo>
                    <a:lnTo>
                      <a:pt x="234" y="48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84" name="Freeform 97"/>
              <p:cNvSpPr>
                <a:spLocks noChangeArrowheads="1"/>
              </p:cNvSpPr>
              <p:nvPr/>
            </p:nvSpPr>
            <p:spPr bwMode="auto">
              <a:xfrm>
                <a:off x="2087" y="2159"/>
                <a:ext cx="46" cy="98"/>
              </a:xfrm>
              <a:custGeom>
                <a:avLst/>
                <a:gdLst>
                  <a:gd name="T0" fmla="*/ 0 w 232"/>
                  <a:gd name="T1" fmla="*/ 0 h 490"/>
                  <a:gd name="T2" fmla="*/ 0 w 232"/>
                  <a:gd name="T3" fmla="*/ 0 h 490"/>
                  <a:gd name="T4" fmla="*/ 9 w 232"/>
                  <a:gd name="T5" fmla="*/ 20 h 490"/>
                  <a:gd name="T6" fmla="*/ 9 w 232"/>
                  <a:gd name="T7" fmla="*/ 20 h 490"/>
                  <a:gd name="T8" fmla="*/ 0 w 232"/>
                  <a:gd name="T9" fmla="*/ 0 h 4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2" h="490">
                    <a:moveTo>
                      <a:pt x="4" y="0"/>
                    </a:moveTo>
                    <a:lnTo>
                      <a:pt x="0" y="2"/>
                    </a:lnTo>
                    <a:lnTo>
                      <a:pt x="229" y="490"/>
                    </a:lnTo>
                    <a:lnTo>
                      <a:pt x="232" y="48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85" name="Freeform 98"/>
              <p:cNvSpPr>
                <a:spLocks noChangeArrowheads="1"/>
              </p:cNvSpPr>
              <p:nvPr/>
            </p:nvSpPr>
            <p:spPr bwMode="auto">
              <a:xfrm>
                <a:off x="2092" y="2155"/>
                <a:ext cx="45" cy="95"/>
              </a:xfrm>
              <a:custGeom>
                <a:avLst/>
                <a:gdLst>
                  <a:gd name="T0" fmla="*/ 0 w 225"/>
                  <a:gd name="T1" fmla="*/ 0 h 476"/>
                  <a:gd name="T2" fmla="*/ 0 w 225"/>
                  <a:gd name="T3" fmla="*/ 0 h 476"/>
                  <a:gd name="T4" fmla="*/ 9 w 225"/>
                  <a:gd name="T5" fmla="*/ 19 h 476"/>
                  <a:gd name="T6" fmla="*/ 9 w 225"/>
                  <a:gd name="T7" fmla="*/ 19 h 476"/>
                  <a:gd name="T8" fmla="*/ 0 w 225"/>
                  <a:gd name="T9" fmla="*/ 0 h 4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5" h="476">
                    <a:moveTo>
                      <a:pt x="5" y="0"/>
                    </a:moveTo>
                    <a:lnTo>
                      <a:pt x="0" y="1"/>
                    </a:lnTo>
                    <a:lnTo>
                      <a:pt x="221" y="476"/>
                    </a:lnTo>
                    <a:lnTo>
                      <a:pt x="225" y="47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86" name="Freeform 99"/>
              <p:cNvSpPr>
                <a:spLocks noChangeArrowheads="1"/>
              </p:cNvSpPr>
              <p:nvPr/>
            </p:nvSpPr>
            <p:spPr bwMode="auto">
              <a:xfrm>
                <a:off x="2091" y="2156"/>
                <a:ext cx="47" cy="100"/>
              </a:xfrm>
              <a:custGeom>
                <a:avLst/>
                <a:gdLst>
                  <a:gd name="T0" fmla="*/ 0 w 234"/>
                  <a:gd name="T1" fmla="*/ 0 h 498"/>
                  <a:gd name="T2" fmla="*/ 0 w 234"/>
                  <a:gd name="T3" fmla="*/ 0 h 498"/>
                  <a:gd name="T4" fmla="*/ 9 w 234"/>
                  <a:gd name="T5" fmla="*/ 20 h 498"/>
                  <a:gd name="T6" fmla="*/ 9 w 234"/>
                  <a:gd name="T7" fmla="*/ 20 h 498"/>
                  <a:gd name="T8" fmla="*/ 0 w 234"/>
                  <a:gd name="T9" fmla="*/ 0 h 4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4" h="498">
                    <a:moveTo>
                      <a:pt x="3" y="0"/>
                    </a:moveTo>
                    <a:lnTo>
                      <a:pt x="0" y="1"/>
                    </a:lnTo>
                    <a:lnTo>
                      <a:pt x="231" y="498"/>
                    </a:lnTo>
                    <a:lnTo>
                      <a:pt x="234" y="49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87" name="Freeform 100"/>
              <p:cNvSpPr>
                <a:spLocks noChangeArrowheads="1"/>
              </p:cNvSpPr>
              <p:nvPr/>
            </p:nvSpPr>
            <p:spPr bwMode="auto">
              <a:xfrm>
                <a:off x="2091" y="2155"/>
                <a:ext cx="47" cy="100"/>
              </a:xfrm>
              <a:custGeom>
                <a:avLst/>
                <a:gdLst>
                  <a:gd name="T0" fmla="*/ 0 w 235"/>
                  <a:gd name="T1" fmla="*/ 0 h 500"/>
                  <a:gd name="T2" fmla="*/ 0 w 235"/>
                  <a:gd name="T3" fmla="*/ 0 h 500"/>
                  <a:gd name="T4" fmla="*/ 9 w 235"/>
                  <a:gd name="T5" fmla="*/ 20 h 500"/>
                  <a:gd name="T6" fmla="*/ 9 w 235"/>
                  <a:gd name="T7" fmla="*/ 20 h 500"/>
                  <a:gd name="T8" fmla="*/ 9 w 235"/>
                  <a:gd name="T9" fmla="*/ 20 h 500"/>
                  <a:gd name="T10" fmla="*/ 9 w 235"/>
                  <a:gd name="T11" fmla="*/ 19 h 500"/>
                  <a:gd name="T12" fmla="*/ 9 w 235"/>
                  <a:gd name="T13" fmla="*/ 19 h 500"/>
                  <a:gd name="T14" fmla="*/ 0 w 235"/>
                  <a:gd name="T15" fmla="*/ 0 h 5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5" h="500">
                    <a:moveTo>
                      <a:pt x="4" y="0"/>
                    </a:moveTo>
                    <a:lnTo>
                      <a:pt x="0" y="3"/>
                    </a:lnTo>
                    <a:lnTo>
                      <a:pt x="231" y="500"/>
                    </a:lnTo>
                    <a:lnTo>
                      <a:pt x="235" y="498"/>
                    </a:lnTo>
                    <a:lnTo>
                      <a:pt x="234" y="496"/>
                    </a:lnTo>
                    <a:lnTo>
                      <a:pt x="222" y="477"/>
                    </a:lnTo>
                    <a:lnTo>
                      <a:pt x="225" y="47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88" name="Freeform 101"/>
              <p:cNvSpPr>
                <a:spLocks noChangeArrowheads="1"/>
              </p:cNvSpPr>
              <p:nvPr/>
            </p:nvSpPr>
            <p:spPr bwMode="auto">
              <a:xfrm>
                <a:off x="2089" y="2157"/>
                <a:ext cx="47" cy="99"/>
              </a:xfrm>
              <a:custGeom>
                <a:avLst/>
                <a:gdLst>
                  <a:gd name="T0" fmla="*/ 0 w 234"/>
                  <a:gd name="T1" fmla="*/ 0 h 494"/>
                  <a:gd name="T2" fmla="*/ 0 w 234"/>
                  <a:gd name="T3" fmla="*/ 0 h 494"/>
                  <a:gd name="T4" fmla="*/ 9 w 234"/>
                  <a:gd name="T5" fmla="*/ 20 h 494"/>
                  <a:gd name="T6" fmla="*/ 9 w 234"/>
                  <a:gd name="T7" fmla="*/ 20 h 494"/>
                  <a:gd name="T8" fmla="*/ 0 w 234"/>
                  <a:gd name="T9" fmla="*/ 0 h 4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4" h="494">
                    <a:moveTo>
                      <a:pt x="3" y="0"/>
                    </a:moveTo>
                    <a:lnTo>
                      <a:pt x="0" y="1"/>
                    </a:lnTo>
                    <a:lnTo>
                      <a:pt x="230" y="493"/>
                    </a:lnTo>
                    <a:lnTo>
                      <a:pt x="234" y="49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89" name="Freeform 102"/>
              <p:cNvSpPr>
                <a:spLocks noChangeArrowheads="1"/>
              </p:cNvSpPr>
              <p:nvPr/>
            </p:nvSpPr>
            <p:spPr bwMode="auto">
              <a:xfrm>
                <a:off x="2090" y="2156"/>
                <a:ext cx="47" cy="100"/>
              </a:xfrm>
              <a:custGeom>
                <a:avLst/>
                <a:gdLst>
                  <a:gd name="T0" fmla="*/ 0 w 235"/>
                  <a:gd name="T1" fmla="*/ 0 h 499"/>
                  <a:gd name="T2" fmla="*/ 0 w 235"/>
                  <a:gd name="T3" fmla="*/ 0 h 499"/>
                  <a:gd name="T4" fmla="*/ 9 w 235"/>
                  <a:gd name="T5" fmla="*/ 20 h 499"/>
                  <a:gd name="T6" fmla="*/ 9 w 235"/>
                  <a:gd name="T7" fmla="*/ 20 h 499"/>
                  <a:gd name="T8" fmla="*/ 0 w 235"/>
                  <a:gd name="T9" fmla="*/ 0 h 4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5" h="499">
                    <a:moveTo>
                      <a:pt x="4" y="0"/>
                    </a:moveTo>
                    <a:lnTo>
                      <a:pt x="0" y="5"/>
                    </a:lnTo>
                    <a:lnTo>
                      <a:pt x="231" y="499"/>
                    </a:lnTo>
                    <a:lnTo>
                      <a:pt x="235" y="49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90" name="Freeform 103"/>
              <p:cNvSpPr>
                <a:spLocks noChangeArrowheads="1"/>
              </p:cNvSpPr>
              <p:nvPr/>
            </p:nvSpPr>
            <p:spPr bwMode="auto">
              <a:xfrm>
                <a:off x="2088" y="2157"/>
                <a:ext cx="47" cy="99"/>
              </a:xfrm>
              <a:custGeom>
                <a:avLst/>
                <a:gdLst>
                  <a:gd name="T0" fmla="*/ 0 w 235"/>
                  <a:gd name="T1" fmla="*/ 0 h 494"/>
                  <a:gd name="T2" fmla="*/ 0 w 235"/>
                  <a:gd name="T3" fmla="*/ 0 h 494"/>
                  <a:gd name="T4" fmla="*/ 9 w 235"/>
                  <a:gd name="T5" fmla="*/ 20 h 494"/>
                  <a:gd name="T6" fmla="*/ 9 w 235"/>
                  <a:gd name="T7" fmla="*/ 20 h 494"/>
                  <a:gd name="T8" fmla="*/ 0 w 235"/>
                  <a:gd name="T9" fmla="*/ 0 h 4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5" h="494">
                    <a:moveTo>
                      <a:pt x="5" y="0"/>
                    </a:moveTo>
                    <a:lnTo>
                      <a:pt x="0" y="2"/>
                    </a:lnTo>
                    <a:lnTo>
                      <a:pt x="230" y="494"/>
                    </a:lnTo>
                    <a:lnTo>
                      <a:pt x="235" y="49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91" name="Freeform 104"/>
              <p:cNvSpPr>
                <a:spLocks noChangeArrowheads="1"/>
              </p:cNvSpPr>
              <p:nvPr/>
            </p:nvSpPr>
            <p:spPr bwMode="auto">
              <a:xfrm>
                <a:off x="2077" y="2165"/>
                <a:ext cx="45" cy="95"/>
              </a:xfrm>
              <a:custGeom>
                <a:avLst/>
                <a:gdLst>
                  <a:gd name="T0" fmla="*/ 0 w 225"/>
                  <a:gd name="T1" fmla="*/ 0 h 475"/>
                  <a:gd name="T2" fmla="*/ 0 w 225"/>
                  <a:gd name="T3" fmla="*/ 0 h 475"/>
                  <a:gd name="T4" fmla="*/ 9 w 225"/>
                  <a:gd name="T5" fmla="*/ 19 h 475"/>
                  <a:gd name="T6" fmla="*/ 9 w 225"/>
                  <a:gd name="T7" fmla="*/ 19 h 475"/>
                  <a:gd name="T8" fmla="*/ 0 w 225"/>
                  <a:gd name="T9" fmla="*/ 0 h 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5" h="475">
                    <a:moveTo>
                      <a:pt x="3" y="0"/>
                    </a:moveTo>
                    <a:lnTo>
                      <a:pt x="0" y="1"/>
                    </a:lnTo>
                    <a:lnTo>
                      <a:pt x="222" y="475"/>
                    </a:lnTo>
                    <a:lnTo>
                      <a:pt x="225" y="47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92" name="Freeform 105"/>
              <p:cNvSpPr>
                <a:spLocks noChangeArrowheads="1"/>
              </p:cNvSpPr>
              <p:nvPr/>
            </p:nvSpPr>
            <p:spPr bwMode="auto">
              <a:xfrm>
                <a:off x="2078" y="2164"/>
                <a:ext cx="46" cy="96"/>
              </a:xfrm>
              <a:custGeom>
                <a:avLst/>
                <a:gdLst>
                  <a:gd name="T0" fmla="*/ 0 w 228"/>
                  <a:gd name="T1" fmla="*/ 0 h 479"/>
                  <a:gd name="T2" fmla="*/ 0 w 228"/>
                  <a:gd name="T3" fmla="*/ 0 h 479"/>
                  <a:gd name="T4" fmla="*/ 9 w 228"/>
                  <a:gd name="T5" fmla="*/ 19 h 479"/>
                  <a:gd name="T6" fmla="*/ 9 w 228"/>
                  <a:gd name="T7" fmla="*/ 19 h 479"/>
                  <a:gd name="T8" fmla="*/ 0 w 228"/>
                  <a:gd name="T9" fmla="*/ 0 h 4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8" h="479">
                    <a:moveTo>
                      <a:pt x="5" y="0"/>
                    </a:moveTo>
                    <a:lnTo>
                      <a:pt x="0" y="5"/>
                    </a:lnTo>
                    <a:lnTo>
                      <a:pt x="222" y="479"/>
                    </a:lnTo>
                    <a:lnTo>
                      <a:pt x="228" y="47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93" name="Freeform 106"/>
              <p:cNvSpPr>
                <a:spLocks noChangeArrowheads="1"/>
              </p:cNvSpPr>
              <p:nvPr/>
            </p:nvSpPr>
            <p:spPr bwMode="auto">
              <a:xfrm>
                <a:off x="2080" y="2163"/>
                <a:ext cx="45" cy="96"/>
              </a:xfrm>
              <a:custGeom>
                <a:avLst/>
                <a:gdLst>
                  <a:gd name="T0" fmla="*/ 0 w 226"/>
                  <a:gd name="T1" fmla="*/ 0 h 481"/>
                  <a:gd name="T2" fmla="*/ 0 w 226"/>
                  <a:gd name="T3" fmla="*/ 0 h 481"/>
                  <a:gd name="T4" fmla="*/ 9 w 226"/>
                  <a:gd name="T5" fmla="*/ 19 h 481"/>
                  <a:gd name="T6" fmla="*/ 9 w 226"/>
                  <a:gd name="T7" fmla="*/ 19 h 481"/>
                  <a:gd name="T8" fmla="*/ 0 w 226"/>
                  <a:gd name="T9" fmla="*/ 0 h 4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6" h="481">
                    <a:moveTo>
                      <a:pt x="3" y="0"/>
                    </a:moveTo>
                    <a:lnTo>
                      <a:pt x="0" y="1"/>
                    </a:lnTo>
                    <a:lnTo>
                      <a:pt x="223" y="481"/>
                    </a:lnTo>
                    <a:lnTo>
                      <a:pt x="226" y="48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94" name="Freeform 107"/>
              <p:cNvSpPr>
                <a:spLocks noChangeArrowheads="1"/>
              </p:cNvSpPr>
              <p:nvPr/>
            </p:nvSpPr>
            <p:spPr bwMode="auto">
              <a:xfrm>
                <a:off x="2080" y="2163"/>
                <a:ext cx="45" cy="96"/>
              </a:xfrm>
              <a:custGeom>
                <a:avLst/>
                <a:gdLst>
                  <a:gd name="T0" fmla="*/ 0 w 226"/>
                  <a:gd name="T1" fmla="*/ 0 h 480"/>
                  <a:gd name="T2" fmla="*/ 0 w 226"/>
                  <a:gd name="T3" fmla="*/ 0 h 480"/>
                  <a:gd name="T4" fmla="*/ 9 w 226"/>
                  <a:gd name="T5" fmla="*/ 19 h 480"/>
                  <a:gd name="T6" fmla="*/ 9 w 226"/>
                  <a:gd name="T7" fmla="*/ 19 h 480"/>
                  <a:gd name="T8" fmla="*/ 0 w 226"/>
                  <a:gd name="T9" fmla="*/ 0 h 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6" h="480">
                    <a:moveTo>
                      <a:pt x="3" y="0"/>
                    </a:moveTo>
                    <a:lnTo>
                      <a:pt x="0" y="2"/>
                    </a:lnTo>
                    <a:lnTo>
                      <a:pt x="223" y="480"/>
                    </a:lnTo>
                    <a:lnTo>
                      <a:pt x="226" y="48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95" name="Freeform 108"/>
              <p:cNvSpPr>
                <a:spLocks noChangeArrowheads="1"/>
              </p:cNvSpPr>
              <p:nvPr/>
            </p:nvSpPr>
            <p:spPr bwMode="auto">
              <a:xfrm>
                <a:off x="2079" y="2164"/>
                <a:ext cx="45" cy="96"/>
              </a:xfrm>
              <a:custGeom>
                <a:avLst/>
                <a:gdLst>
                  <a:gd name="T0" fmla="*/ 0 w 226"/>
                  <a:gd name="T1" fmla="*/ 0 h 479"/>
                  <a:gd name="T2" fmla="*/ 0 w 226"/>
                  <a:gd name="T3" fmla="*/ 0 h 479"/>
                  <a:gd name="T4" fmla="*/ 9 w 226"/>
                  <a:gd name="T5" fmla="*/ 19 h 479"/>
                  <a:gd name="T6" fmla="*/ 9 w 226"/>
                  <a:gd name="T7" fmla="*/ 19 h 479"/>
                  <a:gd name="T8" fmla="*/ 0 w 226"/>
                  <a:gd name="T9" fmla="*/ 0 h 4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6" h="479">
                    <a:moveTo>
                      <a:pt x="3" y="0"/>
                    </a:moveTo>
                    <a:lnTo>
                      <a:pt x="0" y="1"/>
                    </a:lnTo>
                    <a:lnTo>
                      <a:pt x="223" y="479"/>
                    </a:lnTo>
                    <a:lnTo>
                      <a:pt x="226" y="47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96" name="Freeform 109"/>
              <p:cNvSpPr>
                <a:spLocks noChangeArrowheads="1"/>
              </p:cNvSpPr>
              <p:nvPr/>
            </p:nvSpPr>
            <p:spPr bwMode="auto">
              <a:xfrm>
                <a:off x="2082" y="2162"/>
                <a:ext cx="45" cy="97"/>
              </a:xfrm>
              <a:custGeom>
                <a:avLst/>
                <a:gdLst>
                  <a:gd name="T0" fmla="*/ 0 w 227"/>
                  <a:gd name="T1" fmla="*/ 0 h 485"/>
                  <a:gd name="T2" fmla="*/ 0 w 227"/>
                  <a:gd name="T3" fmla="*/ 0 h 485"/>
                  <a:gd name="T4" fmla="*/ 9 w 227"/>
                  <a:gd name="T5" fmla="*/ 19 h 485"/>
                  <a:gd name="T6" fmla="*/ 9 w 227"/>
                  <a:gd name="T7" fmla="*/ 19 h 485"/>
                  <a:gd name="T8" fmla="*/ 0 w 227"/>
                  <a:gd name="T9" fmla="*/ 0 h 4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7" h="485">
                    <a:moveTo>
                      <a:pt x="3" y="0"/>
                    </a:moveTo>
                    <a:lnTo>
                      <a:pt x="0" y="3"/>
                    </a:lnTo>
                    <a:lnTo>
                      <a:pt x="223" y="485"/>
                    </a:lnTo>
                    <a:lnTo>
                      <a:pt x="227" y="48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97" name="Freeform 110"/>
              <p:cNvSpPr>
                <a:spLocks noChangeArrowheads="1"/>
              </p:cNvSpPr>
              <p:nvPr/>
            </p:nvSpPr>
            <p:spPr bwMode="auto">
              <a:xfrm>
                <a:off x="2082" y="2162"/>
                <a:ext cx="46" cy="96"/>
              </a:xfrm>
              <a:custGeom>
                <a:avLst/>
                <a:gdLst>
                  <a:gd name="T0" fmla="*/ 0 w 229"/>
                  <a:gd name="T1" fmla="*/ 0 h 484"/>
                  <a:gd name="T2" fmla="*/ 0 w 229"/>
                  <a:gd name="T3" fmla="*/ 0 h 484"/>
                  <a:gd name="T4" fmla="*/ 9 w 229"/>
                  <a:gd name="T5" fmla="*/ 19 h 484"/>
                  <a:gd name="T6" fmla="*/ 9 w 229"/>
                  <a:gd name="T7" fmla="*/ 19 h 484"/>
                  <a:gd name="T8" fmla="*/ 0 w 229"/>
                  <a:gd name="T9" fmla="*/ 0 h 4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" h="484">
                    <a:moveTo>
                      <a:pt x="4" y="0"/>
                    </a:moveTo>
                    <a:lnTo>
                      <a:pt x="0" y="1"/>
                    </a:lnTo>
                    <a:lnTo>
                      <a:pt x="224" y="484"/>
                    </a:lnTo>
                    <a:lnTo>
                      <a:pt x="229" y="48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98" name="Freeform 111"/>
              <p:cNvSpPr>
                <a:spLocks noChangeArrowheads="1"/>
              </p:cNvSpPr>
              <p:nvPr/>
            </p:nvSpPr>
            <p:spPr bwMode="auto">
              <a:xfrm>
                <a:off x="2085" y="2160"/>
                <a:ext cx="46" cy="97"/>
              </a:xfrm>
              <a:custGeom>
                <a:avLst/>
                <a:gdLst>
                  <a:gd name="T0" fmla="*/ 0 w 230"/>
                  <a:gd name="T1" fmla="*/ 0 h 487"/>
                  <a:gd name="T2" fmla="*/ 0 w 230"/>
                  <a:gd name="T3" fmla="*/ 0 h 487"/>
                  <a:gd name="T4" fmla="*/ 9 w 230"/>
                  <a:gd name="T5" fmla="*/ 19 h 487"/>
                  <a:gd name="T6" fmla="*/ 9 w 230"/>
                  <a:gd name="T7" fmla="*/ 19 h 487"/>
                  <a:gd name="T8" fmla="*/ 0 w 230"/>
                  <a:gd name="T9" fmla="*/ 0 h 4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0" h="487">
                    <a:moveTo>
                      <a:pt x="3" y="0"/>
                    </a:moveTo>
                    <a:lnTo>
                      <a:pt x="0" y="2"/>
                    </a:lnTo>
                    <a:lnTo>
                      <a:pt x="226" y="487"/>
                    </a:lnTo>
                    <a:lnTo>
                      <a:pt x="230" y="48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699" name="Freeform 112"/>
              <p:cNvSpPr>
                <a:spLocks noChangeArrowheads="1"/>
              </p:cNvSpPr>
              <p:nvPr/>
            </p:nvSpPr>
            <p:spPr bwMode="auto">
              <a:xfrm>
                <a:off x="2084" y="2160"/>
                <a:ext cx="46" cy="98"/>
              </a:xfrm>
              <a:custGeom>
                <a:avLst/>
                <a:gdLst>
                  <a:gd name="T0" fmla="*/ 0 w 230"/>
                  <a:gd name="T1" fmla="*/ 0 h 486"/>
                  <a:gd name="T2" fmla="*/ 0 w 230"/>
                  <a:gd name="T3" fmla="*/ 0 h 486"/>
                  <a:gd name="T4" fmla="*/ 9 w 230"/>
                  <a:gd name="T5" fmla="*/ 20 h 486"/>
                  <a:gd name="T6" fmla="*/ 9 w 230"/>
                  <a:gd name="T7" fmla="*/ 20 h 486"/>
                  <a:gd name="T8" fmla="*/ 0 w 230"/>
                  <a:gd name="T9" fmla="*/ 0 h 4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0" h="486">
                    <a:moveTo>
                      <a:pt x="4" y="0"/>
                    </a:moveTo>
                    <a:lnTo>
                      <a:pt x="0" y="1"/>
                    </a:lnTo>
                    <a:lnTo>
                      <a:pt x="226" y="486"/>
                    </a:lnTo>
                    <a:lnTo>
                      <a:pt x="230" y="48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00" name="Freeform 113"/>
              <p:cNvSpPr>
                <a:spLocks noChangeArrowheads="1"/>
              </p:cNvSpPr>
              <p:nvPr/>
            </p:nvSpPr>
            <p:spPr bwMode="auto">
              <a:xfrm>
                <a:off x="2083" y="2161"/>
                <a:ext cx="46" cy="97"/>
              </a:xfrm>
              <a:custGeom>
                <a:avLst/>
                <a:gdLst>
                  <a:gd name="T0" fmla="*/ 0 w 229"/>
                  <a:gd name="T1" fmla="*/ 0 h 489"/>
                  <a:gd name="T2" fmla="*/ 0 w 229"/>
                  <a:gd name="T3" fmla="*/ 0 h 489"/>
                  <a:gd name="T4" fmla="*/ 9 w 229"/>
                  <a:gd name="T5" fmla="*/ 19 h 489"/>
                  <a:gd name="T6" fmla="*/ 9 w 229"/>
                  <a:gd name="T7" fmla="*/ 19 h 489"/>
                  <a:gd name="T8" fmla="*/ 0 w 229"/>
                  <a:gd name="T9" fmla="*/ 0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" h="489">
                    <a:moveTo>
                      <a:pt x="3" y="0"/>
                    </a:moveTo>
                    <a:lnTo>
                      <a:pt x="0" y="5"/>
                    </a:lnTo>
                    <a:lnTo>
                      <a:pt x="225" y="489"/>
                    </a:lnTo>
                    <a:lnTo>
                      <a:pt x="229" y="48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01" name="Freeform 114"/>
              <p:cNvSpPr>
                <a:spLocks noChangeArrowheads="1"/>
              </p:cNvSpPr>
              <p:nvPr/>
            </p:nvSpPr>
            <p:spPr bwMode="auto">
              <a:xfrm>
                <a:off x="2081" y="2162"/>
                <a:ext cx="45" cy="97"/>
              </a:xfrm>
              <a:custGeom>
                <a:avLst/>
                <a:gdLst>
                  <a:gd name="T0" fmla="*/ 0 w 228"/>
                  <a:gd name="T1" fmla="*/ 0 h 484"/>
                  <a:gd name="T2" fmla="*/ 0 w 228"/>
                  <a:gd name="T3" fmla="*/ 0 h 484"/>
                  <a:gd name="T4" fmla="*/ 9 w 228"/>
                  <a:gd name="T5" fmla="*/ 19 h 484"/>
                  <a:gd name="T6" fmla="*/ 9 w 228"/>
                  <a:gd name="T7" fmla="*/ 19 h 484"/>
                  <a:gd name="T8" fmla="*/ 0 w 228"/>
                  <a:gd name="T9" fmla="*/ 0 h 4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8" h="484">
                    <a:moveTo>
                      <a:pt x="5" y="0"/>
                    </a:moveTo>
                    <a:lnTo>
                      <a:pt x="0" y="4"/>
                    </a:lnTo>
                    <a:lnTo>
                      <a:pt x="223" y="484"/>
                    </a:lnTo>
                    <a:lnTo>
                      <a:pt x="228" y="48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02" name="Freeform 115"/>
              <p:cNvSpPr>
                <a:spLocks noChangeArrowheads="1"/>
              </p:cNvSpPr>
              <p:nvPr/>
            </p:nvSpPr>
            <p:spPr bwMode="auto">
              <a:xfrm>
                <a:off x="2085" y="2160"/>
                <a:ext cx="46" cy="97"/>
              </a:xfrm>
              <a:custGeom>
                <a:avLst/>
                <a:gdLst>
                  <a:gd name="T0" fmla="*/ 0 w 230"/>
                  <a:gd name="T1" fmla="*/ 0 h 489"/>
                  <a:gd name="T2" fmla="*/ 0 w 230"/>
                  <a:gd name="T3" fmla="*/ 0 h 489"/>
                  <a:gd name="T4" fmla="*/ 9 w 230"/>
                  <a:gd name="T5" fmla="*/ 19 h 489"/>
                  <a:gd name="T6" fmla="*/ 9 w 230"/>
                  <a:gd name="T7" fmla="*/ 19 h 489"/>
                  <a:gd name="T8" fmla="*/ 0 w 230"/>
                  <a:gd name="T9" fmla="*/ 0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0" h="489">
                    <a:moveTo>
                      <a:pt x="2" y="0"/>
                    </a:moveTo>
                    <a:lnTo>
                      <a:pt x="0" y="2"/>
                    </a:lnTo>
                    <a:lnTo>
                      <a:pt x="227" y="489"/>
                    </a:lnTo>
                    <a:lnTo>
                      <a:pt x="230" y="48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03" name="Freeform 116"/>
              <p:cNvSpPr>
                <a:spLocks noChangeArrowheads="1"/>
              </p:cNvSpPr>
              <p:nvPr/>
            </p:nvSpPr>
            <p:spPr bwMode="auto">
              <a:xfrm>
                <a:off x="2070" y="2169"/>
                <a:ext cx="44" cy="93"/>
              </a:xfrm>
              <a:custGeom>
                <a:avLst/>
                <a:gdLst>
                  <a:gd name="T0" fmla="*/ 0 w 222"/>
                  <a:gd name="T1" fmla="*/ 0 h 465"/>
                  <a:gd name="T2" fmla="*/ 0 w 222"/>
                  <a:gd name="T3" fmla="*/ 0 h 465"/>
                  <a:gd name="T4" fmla="*/ 9 w 222"/>
                  <a:gd name="T5" fmla="*/ 19 h 465"/>
                  <a:gd name="T6" fmla="*/ 9 w 222"/>
                  <a:gd name="T7" fmla="*/ 19 h 465"/>
                  <a:gd name="T8" fmla="*/ 0 w 222"/>
                  <a:gd name="T9" fmla="*/ 0 h 4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2" h="465">
                    <a:moveTo>
                      <a:pt x="6" y="0"/>
                    </a:moveTo>
                    <a:lnTo>
                      <a:pt x="0" y="2"/>
                    </a:lnTo>
                    <a:lnTo>
                      <a:pt x="217" y="465"/>
                    </a:lnTo>
                    <a:lnTo>
                      <a:pt x="222" y="46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04" name="Freeform 117"/>
              <p:cNvSpPr>
                <a:spLocks noChangeArrowheads="1"/>
              </p:cNvSpPr>
              <p:nvPr/>
            </p:nvSpPr>
            <p:spPr bwMode="auto">
              <a:xfrm>
                <a:off x="2069" y="2169"/>
                <a:ext cx="44" cy="93"/>
              </a:xfrm>
              <a:custGeom>
                <a:avLst/>
                <a:gdLst>
                  <a:gd name="T0" fmla="*/ 0 w 220"/>
                  <a:gd name="T1" fmla="*/ 0 h 464"/>
                  <a:gd name="T2" fmla="*/ 0 w 220"/>
                  <a:gd name="T3" fmla="*/ 0 h 464"/>
                  <a:gd name="T4" fmla="*/ 9 w 220"/>
                  <a:gd name="T5" fmla="*/ 19 h 464"/>
                  <a:gd name="T6" fmla="*/ 9 w 220"/>
                  <a:gd name="T7" fmla="*/ 19 h 464"/>
                  <a:gd name="T8" fmla="*/ 0 w 220"/>
                  <a:gd name="T9" fmla="*/ 0 h 4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0" h="464">
                    <a:moveTo>
                      <a:pt x="3" y="0"/>
                    </a:moveTo>
                    <a:lnTo>
                      <a:pt x="0" y="2"/>
                    </a:lnTo>
                    <a:lnTo>
                      <a:pt x="216" y="464"/>
                    </a:lnTo>
                    <a:lnTo>
                      <a:pt x="220" y="46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05" name="Freeform 118"/>
              <p:cNvSpPr>
                <a:spLocks noChangeArrowheads="1"/>
              </p:cNvSpPr>
              <p:nvPr/>
            </p:nvSpPr>
            <p:spPr bwMode="auto">
              <a:xfrm>
                <a:off x="2072" y="2167"/>
                <a:ext cx="45" cy="94"/>
              </a:xfrm>
              <a:custGeom>
                <a:avLst/>
                <a:gdLst>
                  <a:gd name="T0" fmla="*/ 0 w 223"/>
                  <a:gd name="T1" fmla="*/ 0 h 469"/>
                  <a:gd name="T2" fmla="*/ 0 w 223"/>
                  <a:gd name="T3" fmla="*/ 0 h 469"/>
                  <a:gd name="T4" fmla="*/ 9 w 223"/>
                  <a:gd name="T5" fmla="*/ 19 h 469"/>
                  <a:gd name="T6" fmla="*/ 9 w 223"/>
                  <a:gd name="T7" fmla="*/ 19 h 469"/>
                  <a:gd name="T8" fmla="*/ 0 w 223"/>
                  <a:gd name="T9" fmla="*/ 0 h 4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3" h="469">
                    <a:moveTo>
                      <a:pt x="4" y="0"/>
                    </a:moveTo>
                    <a:lnTo>
                      <a:pt x="0" y="4"/>
                    </a:lnTo>
                    <a:lnTo>
                      <a:pt x="218" y="469"/>
                    </a:lnTo>
                    <a:lnTo>
                      <a:pt x="223" y="46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06" name="Freeform 119"/>
              <p:cNvSpPr>
                <a:spLocks noChangeArrowheads="1"/>
              </p:cNvSpPr>
              <p:nvPr/>
            </p:nvSpPr>
            <p:spPr bwMode="auto">
              <a:xfrm>
                <a:off x="2072" y="2168"/>
                <a:ext cx="44" cy="93"/>
              </a:xfrm>
              <a:custGeom>
                <a:avLst/>
                <a:gdLst>
                  <a:gd name="T0" fmla="*/ 0 w 221"/>
                  <a:gd name="T1" fmla="*/ 0 h 466"/>
                  <a:gd name="T2" fmla="*/ 0 w 221"/>
                  <a:gd name="T3" fmla="*/ 0 h 466"/>
                  <a:gd name="T4" fmla="*/ 9 w 221"/>
                  <a:gd name="T5" fmla="*/ 19 h 466"/>
                  <a:gd name="T6" fmla="*/ 9 w 221"/>
                  <a:gd name="T7" fmla="*/ 19 h 466"/>
                  <a:gd name="T8" fmla="*/ 0 w 221"/>
                  <a:gd name="T9" fmla="*/ 0 h 4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" h="466">
                    <a:moveTo>
                      <a:pt x="3" y="0"/>
                    </a:moveTo>
                    <a:lnTo>
                      <a:pt x="0" y="1"/>
                    </a:lnTo>
                    <a:lnTo>
                      <a:pt x="217" y="466"/>
                    </a:lnTo>
                    <a:lnTo>
                      <a:pt x="221" y="46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07" name="Freeform 120"/>
              <p:cNvSpPr>
                <a:spLocks noChangeArrowheads="1"/>
              </p:cNvSpPr>
              <p:nvPr/>
            </p:nvSpPr>
            <p:spPr bwMode="auto">
              <a:xfrm>
                <a:off x="2071" y="2168"/>
                <a:ext cx="44" cy="93"/>
              </a:xfrm>
              <a:custGeom>
                <a:avLst/>
                <a:gdLst>
                  <a:gd name="T0" fmla="*/ 0 w 220"/>
                  <a:gd name="T1" fmla="*/ 0 h 465"/>
                  <a:gd name="T2" fmla="*/ 0 w 220"/>
                  <a:gd name="T3" fmla="*/ 0 h 465"/>
                  <a:gd name="T4" fmla="*/ 9 w 220"/>
                  <a:gd name="T5" fmla="*/ 19 h 465"/>
                  <a:gd name="T6" fmla="*/ 9 w 220"/>
                  <a:gd name="T7" fmla="*/ 19 h 465"/>
                  <a:gd name="T8" fmla="*/ 0 w 220"/>
                  <a:gd name="T9" fmla="*/ 0 h 4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0" h="465">
                    <a:moveTo>
                      <a:pt x="3" y="0"/>
                    </a:moveTo>
                    <a:lnTo>
                      <a:pt x="0" y="2"/>
                    </a:lnTo>
                    <a:lnTo>
                      <a:pt x="216" y="465"/>
                    </a:lnTo>
                    <a:lnTo>
                      <a:pt x="220" y="46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08" name="Freeform 121"/>
              <p:cNvSpPr>
                <a:spLocks noChangeArrowheads="1"/>
              </p:cNvSpPr>
              <p:nvPr/>
            </p:nvSpPr>
            <p:spPr bwMode="auto">
              <a:xfrm>
                <a:off x="2074" y="2167"/>
                <a:ext cx="44" cy="94"/>
              </a:xfrm>
              <a:custGeom>
                <a:avLst/>
                <a:gdLst>
                  <a:gd name="T0" fmla="*/ 0 w 223"/>
                  <a:gd name="T1" fmla="*/ 0 h 471"/>
                  <a:gd name="T2" fmla="*/ 0 w 223"/>
                  <a:gd name="T3" fmla="*/ 0 h 471"/>
                  <a:gd name="T4" fmla="*/ 8 w 223"/>
                  <a:gd name="T5" fmla="*/ 19 h 471"/>
                  <a:gd name="T6" fmla="*/ 9 w 223"/>
                  <a:gd name="T7" fmla="*/ 19 h 471"/>
                  <a:gd name="T8" fmla="*/ 0 w 223"/>
                  <a:gd name="T9" fmla="*/ 0 h 4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3" h="471">
                    <a:moveTo>
                      <a:pt x="3" y="0"/>
                    </a:moveTo>
                    <a:lnTo>
                      <a:pt x="0" y="1"/>
                    </a:lnTo>
                    <a:lnTo>
                      <a:pt x="219" y="470"/>
                    </a:lnTo>
                    <a:lnTo>
                      <a:pt x="223" y="47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09" name="Freeform 122"/>
              <p:cNvSpPr>
                <a:spLocks noChangeArrowheads="1"/>
              </p:cNvSpPr>
              <p:nvPr/>
            </p:nvSpPr>
            <p:spPr bwMode="auto">
              <a:xfrm>
                <a:off x="2074" y="2166"/>
                <a:ext cx="45" cy="95"/>
              </a:xfrm>
              <a:custGeom>
                <a:avLst/>
                <a:gdLst>
                  <a:gd name="T0" fmla="*/ 0 w 224"/>
                  <a:gd name="T1" fmla="*/ 0 h 473"/>
                  <a:gd name="T2" fmla="*/ 0 w 224"/>
                  <a:gd name="T3" fmla="*/ 0 h 473"/>
                  <a:gd name="T4" fmla="*/ 9 w 224"/>
                  <a:gd name="T5" fmla="*/ 19 h 473"/>
                  <a:gd name="T6" fmla="*/ 9 w 224"/>
                  <a:gd name="T7" fmla="*/ 19 h 473"/>
                  <a:gd name="T8" fmla="*/ 0 w 224"/>
                  <a:gd name="T9" fmla="*/ 0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4" h="473">
                    <a:moveTo>
                      <a:pt x="4" y="0"/>
                    </a:moveTo>
                    <a:lnTo>
                      <a:pt x="0" y="2"/>
                    </a:lnTo>
                    <a:lnTo>
                      <a:pt x="220" y="473"/>
                    </a:lnTo>
                    <a:lnTo>
                      <a:pt x="224" y="47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10" name="Freeform 123"/>
              <p:cNvSpPr>
                <a:spLocks noChangeArrowheads="1"/>
              </p:cNvSpPr>
              <p:nvPr/>
            </p:nvSpPr>
            <p:spPr bwMode="auto">
              <a:xfrm>
                <a:off x="2076" y="2166"/>
                <a:ext cx="45" cy="94"/>
              </a:xfrm>
              <a:custGeom>
                <a:avLst/>
                <a:gdLst>
                  <a:gd name="T0" fmla="*/ 0 w 224"/>
                  <a:gd name="T1" fmla="*/ 0 h 473"/>
                  <a:gd name="T2" fmla="*/ 0 w 224"/>
                  <a:gd name="T3" fmla="*/ 0 h 473"/>
                  <a:gd name="T4" fmla="*/ 9 w 224"/>
                  <a:gd name="T5" fmla="*/ 19 h 473"/>
                  <a:gd name="T6" fmla="*/ 9 w 224"/>
                  <a:gd name="T7" fmla="*/ 19 h 473"/>
                  <a:gd name="T8" fmla="*/ 0 w 224"/>
                  <a:gd name="T9" fmla="*/ 0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4" h="473">
                    <a:moveTo>
                      <a:pt x="4" y="0"/>
                    </a:moveTo>
                    <a:lnTo>
                      <a:pt x="0" y="1"/>
                    </a:lnTo>
                    <a:lnTo>
                      <a:pt x="220" y="473"/>
                    </a:lnTo>
                    <a:lnTo>
                      <a:pt x="224" y="47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11" name="Freeform 124"/>
              <p:cNvSpPr>
                <a:spLocks noChangeArrowheads="1"/>
              </p:cNvSpPr>
              <p:nvPr/>
            </p:nvSpPr>
            <p:spPr bwMode="auto">
              <a:xfrm>
                <a:off x="2075" y="2166"/>
                <a:ext cx="45" cy="94"/>
              </a:xfrm>
              <a:custGeom>
                <a:avLst/>
                <a:gdLst>
                  <a:gd name="T0" fmla="*/ 0 w 225"/>
                  <a:gd name="T1" fmla="*/ 0 h 473"/>
                  <a:gd name="T2" fmla="*/ 0 w 225"/>
                  <a:gd name="T3" fmla="*/ 0 h 473"/>
                  <a:gd name="T4" fmla="*/ 9 w 225"/>
                  <a:gd name="T5" fmla="*/ 19 h 473"/>
                  <a:gd name="T6" fmla="*/ 9 w 225"/>
                  <a:gd name="T7" fmla="*/ 19 h 473"/>
                  <a:gd name="T8" fmla="*/ 0 w 225"/>
                  <a:gd name="T9" fmla="*/ 0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5" h="473">
                    <a:moveTo>
                      <a:pt x="5" y="0"/>
                    </a:moveTo>
                    <a:lnTo>
                      <a:pt x="0" y="2"/>
                    </a:lnTo>
                    <a:lnTo>
                      <a:pt x="220" y="473"/>
                    </a:lnTo>
                    <a:lnTo>
                      <a:pt x="225" y="47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12" name="Freeform 125"/>
              <p:cNvSpPr>
                <a:spLocks noChangeArrowheads="1"/>
              </p:cNvSpPr>
              <p:nvPr/>
            </p:nvSpPr>
            <p:spPr bwMode="auto">
              <a:xfrm>
                <a:off x="2073" y="2167"/>
                <a:ext cx="44" cy="94"/>
              </a:xfrm>
              <a:custGeom>
                <a:avLst/>
                <a:gdLst>
                  <a:gd name="T0" fmla="*/ 0 w 222"/>
                  <a:gd name="T1" fmla="*/ 0 h 471"/>
                  <a:gd name="T2" fmla="*/ 0 w 222"/>
                  <a:gd name="T3" fmla="*/ 0 h 471"/>
                  <a:gd name="T4" fmla="*/ 9 w 222"/>
                  <a:gd name="T5" fmla="*/ 19 h 471"/>
                  <a:gd name="T6" fmla="*/ 9 w 222"/>
                  <a:gd name="T7" fmla="*/ 19 h 471"/>
                  <a:gd name="T8" fmla="*/ 0 w 222"/>
                  <a:gd name="T9" fmla="*/ 0 h 4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2" h="471">
                    <a:moveTo>
                      <a:pt x="3" y="0"/>
                    </a:moveTo>
                    <a:lnTo>
                      <a:pt x="0" y="2"/>
                    </a:lnTo>
                    <a:lnTo>
                      <a:pt x="219" y="471"/>
                    </a:lnTo>
                    <a:lnTo>
                      <a:pt x="222" y="46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13" name="Freeform 126"/>
              <p:cNvSpPr>
                <a:spLocks noChangeArrowheads="1"/>
              </p:cNvSpPr>
              <p:nvPr/>
            </p:nvSpPr>
            <p:spPr bwMode="auto">
              <a:xfrm>
                <a:off x="2062" y="2173"/>
                <a:ext cx="25" cy="51"/>
              </a:xfrm>
              <a:custGeom>
                <a:avLst/>
                <a:gdLst>
                  <a:gd name="T0" fmla="*/ 0 w 122"/>
                  <a:gd name="T1" fmla="*/ 0 h 257"/>
                  <a:gd name="T2" fmla="*/ 0 w 122"/>
                  <a:gd name="T3" fmla="*/ 0 h 257"/>
                  <a:gd name="T4" fmla="*/ 4 w 122"/>
                  <a:gd name="T5" fmla="*/ 9 h 257"/>
                  <a:gd name="T6" fmla="*/ 5 w 122"/>
                  <a:gd name="T7" fmla="*/ 10 h 257"/>
                  <a:gd name="T8" fmla="*/ 0 w 122"/>
                  <a:gd name="T9" fmla="*/ 0 h 2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2" h="257">
                    <a:moveTo>
                      <a:pt x="3" y="0"/>
                    </a:moveTo>
                    <a:lnTo>
                      <a:pt x="0" y="1"/>
                    </a:lnTo>
                    <a:lnTo>
                      <a:pt x="101" y="216"/>
                    </a:lnTo>
                    <a:lnTo>
                      <a:pt x="122" y="25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14" name="Freeform 127"/>
              <p:cNvSpPr>
                <a:spLocks noChangeArrowheads="1"/>
              </p:cNvSpPr>
              <p:nvPr/>
            </p:nvSpPr>
            <p:spPr bwMode="auto">
              <a:xfrm>
                <a:off x="2061" y="2173"/>
                <a:ext cx="21" cy="43"/>
              </a:xfrm>
              <a:custGeom>
                <a:avLst/>
                <a:gdLst>
                  <a:gd name="T0" fmla="*/ 0 w 105"/>
                  <a:gd name="T1" fmla="*/ 0 h 215"/>
                  <a:gd name="T2" fmla="*/ 0 w 105"/>
                  <a:gd name="T3" fmla="*/ 0 h 215"/>
                  <a:gd name="T4" fmla="*/ 3 w 105"/>
                  <a:gd name="T5" fmla="*/ 6 h 215"/>
                  <a:gd name="T6" fmla="*/ 4 w 105"/>
                  <a:gd name="T7" fmla="*/ 9 h 215"/>
                  <a:gd name="T8" fmla="*/ 0 w 105"/>
                  <a:gd name="T9" fmla="*/ 0 h 2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" h="215">
                    <a:moveTo>
                      <a:pt x="4" y="0"/>
                    </a:moveTo>
                    <a:lnTo>
                      <a:pt x="0" y="5"/>
                    </a:lnTo>
                    <a:lnTo>
                      <a:pt x="69" y="154"/>
                    </a:lnTo>
                    <a:lnTo>
                      <a:pt x="105" y="21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15" name="Freeform 128"/>
              <p:cNvSpPr>
                <a:spLocks noChangeArrowheads="1"/>
              </p:cNvSpPr>
              <p:nvPr/>
            </p:nvSpPr>
            <p:spPr bwMode="auto">
              <a:xfrm>
                <a:off x="2063" y="2172"/>
                <a:ext cx="33" cy="68"/>
              </a:xfrm>
              <a:custGeom>
                <a:avLst/>
                <a:gdLst>
                  <a:gd name="T0" fmla="*/ 0 w 162"/>
                  <a:gd name="T1" fmla="*/ 0 h 340"/>
                  <a:gd name="T2" fmla="*/ 0 w 162"/>
                  <a:gd name="T3" fmla="*/ 0 h 340"/>
                  <a:gd name="T4" fmla="*/ 6 w 162"/>
                  <a:gd name="T5" fmla="*/ 12 h 340"/>
                  <a:gd name="T6" fmla="*/ 7 w 162"/>
                  <a:gd name="T7" fmla="*/ 14 h 340"/>
                  <a:gd name="T8" fmla="*/ 0 w 162"/>
                  <a:gd name="T9" fmla="*/ 0 h 3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2" h="340">
                    <a:moveTo>
                      <a:pt x="3" y="0"/>
                    </a:moveTo>
                    <a:lnTo>
                      <a:pt x="0" y="1"/>
                    </a:lnTo>
                    <a:lnTo>
                      <a:pt x="139" y="300"/>
                    </a:lnTo>
                    <a:lnTo>
                      <a:pt x="162" y="34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16" name="Freeform 129"/>
              <p:cNvSpPr>
                <a:spLocks noChangeArrowheads="1"/>
              </p:cNvSpPr>
              <p:nvPr/>
            </p:nvSpPr>
            <p:spPr bwMode="auto">
              <a:xfrm>
                <a:off x="2063" y="2172"/>
                <a:ext cx="28" cy="60"/>
              </a:xfrm>
              <a:custGeom>
                <a:avLst/>
                <a:gdLst>
                  <a:gd name="T0" fmla="*/ 0 w 142"/>
                  <a:gd name="T1" fmla="*/ 0 h 299"/>
                  <a:gd name="T2" fmla="*/ 0 w 142"/>
                  <a:gd name="T3" fmla="*/ 0 h 299"/>
                  <a:gd name="T4" fmla="*/ 5 w 142"/>
                  <a:gd name="T5" fmla="*/ 10 h 299"/>
                  <a:gd name="T6" fmla="*/ 6 w 142"/>
                  <a:gd name="T7" fmla="*/ 12 h 299"/>
                  <a:gd name="T8" fmla="*/ 0 w 142"/>
                  <a:gd name="T9" fmla="*/ 0 h 2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2" h="299">
                    <a:moveTo>
                      <a:pt x="3" y="0"/>
                    </a:moveTo>
                    <a:lnTo>
                      <a:pt x="0" y="2"/>
                    </a:lnTo>
                    <a:lnTo>
                      <a:pt x="119" y="259"/>
                    </a:lnTo>
                    <a:lnTo>
                      <a:pt x="142" y="29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17" name="Freeform 130"/>
              <p:cNvSpPr>
                <a:spLocks noChangeArrowheads="1"/>
              </p:cNvSpPr>
              <p:nvPr/>
            </p:nvSpPr>
            <p:spPr bwMode="auto">
              <a:xfrm>
                <a:off x="2065" y="2171"/>
                <a:ext cx="42" cy="90"/>
              </a:xfrm>
              <a:custGeom>
                <a:avLst/>
                <a:gdLst>
                  <a:gd name="T0" fmla="*/ 0 w 210"/>
                  <a:gd name="T1" fmla="*/ 0 h 446"/>
                  <a:gd name="T2" fmla="*/ 0 w 210"/>
                  <a:gd name="T3" fmla="*/ 0 h 446"/>
                  <a:gd name="T4" fmla="*/ 8 w 210"/>
                  <a:gd name="T5" fmla="*/ 17 h 446"/>
                  <a:gd name="T6" fmla="*/ 8 w 210"/>
                  <a:gd name="T7" fmla="*/ 18 h 446"/>
                  <a:gd name="T8" fmla="*/ 0 w 210"/>
                  <a:gd name="T9" fmla="*/ 0 h 4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0" h="446">
                    <a:moveTo>
                      <a:pt x="3" y="0"/>
                    </a:moveTo>
                    <a:lnTo>
                      <a:pt x="0" y="1"/>
                    </a:lnTo>
                    <a:lnTo>
                      <a:pt x="188" y="405"/>
                    </a:lnTo>
                    <a:lnTo>
                      <a:pt x="210" y="44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18" name="Freeform 131"/>
              <p:cNvSpPr>
                <a:spLocks noChangeArrowheads="1"/>
              </p:cNvSpPr>
              <p:nvPr/>
            </p:nvSpPr>
            <p:spPr bwMode="auto">
              <a:xfrm>
                <a:off x="2066" y="2171"/>
                <a:ext cx="43" cy="91"/>
              </a:xfrm>
              <a:custGeom>
                <a:avLst/>
                <a:gdLst>
                  <a:gd name="T0" fmla="*/ 0 w 216"/>
                  <a:gd name="T1" fmla="*/ 0 h 457"/>
                  <a:gd name="T2" fmla="*/ 0 w 216"/>
                  <a:gd name="T3" fmla="*/ 0 h 457"/>
                  <a:gd name="T4" fmla="*/ 8 w 216"/>
                  <a:gd name="T5" fmla="*/ 18 h 457"/>
                  <a:gd name="T6" fmla="*/ 9 w 216"/>
                  <a:gd name="T7" fmla="*/ 18 h 457"/>
                  <a:gd name="T8" fmla="*/ 9 w 216"/>
                  <a:gd name="T9" fmla="*/ 18 h 457"/>
                  <a:gd name="T10" fmla="*/ 0 w 216"/>
                  <a:gd name="T11" fmla="*/ 0 h 4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" h="457">
                    <a:moveTo>
                      <a:pt x="4" y="0"/>
                    </a:moveTo>
                    <a:lnTo>
                      <a:pt x="0" y="2"/>
                    </a:lnTo>
                    <a:lnTo>
                      <a:pt x="207" y="448"/>
                    </a:lnTo>
                    <a:lnTo>
                      <a:pt x="214" y="457"/>
                    </a:lnTo>
                    <a:lnTo>
                      <a:pt x="216" y="45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19" name="Freeform 132"/>
              <p:cNvSpPr>
                <a:spLocks noChangeArrowheads="1"/>
              </p:cNvSpPr>
              <p:nvPr/>
            </p:nvSpPr>
            <p:spPr bwMode="auto">
              <a:xfrm>
                <a:off x="2067" y="2171"/>
                <a:ext cx="43" cy="91"/>
              </a:xfrm>
              <a:custGeom>
                <a:avLst/>
                <a:gdLst>
                  <a:gd name="T0" fmla="*/ 0 w 217"/>
                  <a:gd name="T1" fmla="*/ 0 h 458"/>
                  <a:gd name="T2" fmla="*/ 0 w 217"/>
                  <a:gd name="T3" fmla="*/ 0 h 458"/>
                  <a:gd name="T4" fmla="*/ 8 w 217"/>
                  <a:gd name="T5" fmla="*/ 18 h 458"/>
                  <a:gd name="T6" fmla="*/ 9 w 217"/>
                  <a:gd name="T7" fmla="*/ 18 h 458"/>
                  <a:gd name="T8" fmla="*/ 0 w 217"/>
                  <a:gd name="T9" fmla="*/ 0 h 4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7" h="458">
                    <a:moveTo>
                      <a:pt x="3" y="0"/>
                    </a:moveTo>
                    <a:lnTo>
                      <a:pt x="0" y="1"/>
                    </a:lnTo>
                    <a:lnTo>
                      <a:pt x="212" y="457"/>
                    </a:lnTo>
                    <a:lnTo>
                      <a:pt x="217" y="45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20" name="Freeform 133"/>
              <p:cNvSpPr>
                <a:spLocks noChangeArrowheads="1"/>
              </p:cNvSpPr>
              <p:nvPr/>
            </p:nvSpPr>
            <p:spPr bwMode="auto">
              <a:xfrm>
                <a:off x="2068" y="2170"/>
                <a:ext cx="44" cy="92"/>
              </a:xfrm>
              <a:custGeom>
                <a:avLst/>
                <a:gdLst>
                  <a:gd name="T0" fmla="*/ 0 w 220"/>
                  <a:gd name="T1" fmla="*/ 0 h 462"/>
                  <a:gd name="T2" fmla="*/ 0 w 220"/>
                  <a:gd name="T3" fmla="*/ 0 h 462"/>
                  <a:gd name="T4" fmla="*/ 9 w 220"/>
                  <a:gd name="T5" fmla="*/ 18 h 462"/>
                  <a:gd name="T6" fmla="*/ 9 w 220"/>
                  <a:gd name="T7" fmla="*/ 18 h 462"/>
                  <a:gd name="T8" fmla="*/ 0 w 220"/>
                  <a:gd name="T9" fmla="*/ 0 h 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0" h="462">
                    <a:moveTo>
                      <a:pt x="4" y="0"/>
                    </a:moveTo>
                    <a:lnTo>
                      <a:pt x="0" y="2"/>
                    </a:lnTo>
                    <a:lnTo>
                      <a:pt x="215" y="462"/>
                    </a:lnTo>
                    <a:lnTo>
                      <a:pt x="220" y="46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21" name="Freeform 134"/>
              <p:cNvSpPr>
                <a:spLocks noChangeArrowheads="1"/>
              </p:cNvSpPr>
              <p:nvPr/>
            </p:nvSpPr>
            <p:spPr bwMode="auto">
              <a:xfrm>
                <a:off x="2067" y="2170"/>
                <a:ext cx="44" cy="92"/>
              </a:xfrm>
              <a:custGeom>
                <a:avLst/>
                <a:gdLst>
                  <a:gd name="T0" fmla="*/ 0 w 218"/>
                  <a:gd name="T1" fmla="*/ 0 h 462"/>
                  <a:gd name="T2" fmla="*/ 0 w 218"/>
                  <a:gd name="T3" fmla="*/ 0 h 462"/>
                  <a:gd name="T4" fmla="*/ 9 w 218"/>
                  <a:gd name="T5" fmla="*/ 18 h 462"/>
                  <a:gd name="T6" fmla="*/ 9 w 218"/>
                  <a:gd name="T7" fmla="*/ 18 h 462"/>
                  <a:gd name="T8" fmla="*/ 0 w 218"/>
                  <a:gd name="T9" fmla="*/ 0 h 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8" h="462">
                    <a:moveTo>
                      <a:pt x="3" y="0"/>
                    </a:moveTo>
                    <a:lnTo>
                      <a:pt x="0" y="4"/>
                    </a:lnTo>
                    <a:lnTo>
                      <a:pt x="214" y="462"/>
                    </a:lnTo>
                    <a:lnTo>
                      <a:pt x="218" y="46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22" name="Freeform 135"/>
              <p:cNvSpPr>
                <a:spLocks noChangeArrowheads="1"/>
              </p:cNvSpPr>
              <p:nvPr/>
            </p:nvSpPr>
            <p:spPr bwMode="auto">
              <a:xfrm>
                <a:off x="2064" y="2172"/>
                <a:ext cx="39" cy="80"/>
              </a:xfrm>
              <a:custGeom>
                <a:avLst/>
                <a:gdLst>
                  <a:gd name="T0" fmla="*/ 0 w 194"/>
                  <a:gd name="T1" fmla="*/ 0 h 404"/>
                  <a:gd name="T2" fmla="*/ 0 w 194"/>
                  <a:gd name="T3" fmla="*/ 0 h 404"/>
                  <a:gd name="T4" fmla="*/ 6 w 194"/>
                  <a:gd name="T5" fmla="*/ 13 h 404"/>
                  <a:gd name="T6" fmla="*/ 8 w 194"/>
                  <a:gd name="T7" fmla="*/ 16 h 404"/>
                  <a:gd name="T8" fmla="*/ 0 w 194"/>
                  <a:gd name="T9" fmla="*/ 0 h 4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404">
                    <a:moveTo>
                      <a:pt x="6" y="0"/>
                    </a:moveTo>
                    <a:lnTo>
                      <a:pt x="0" y="3"/>
                    </a:lnTo>
                    <a:lnTo>
                      <a:pt x="159" y="343"/>
                    </a:lnTo>
                    <a:lnTo>
                      <a:pt x="194" y="40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23" name="Freeform 136"/>
              <p:cNvSpPr>
                <a:spLocks noChangeArrowheads="1"/>
              </p:cNvSpPr>
              <p:nvPr/>
            </p:nvSpPr>
            <p:spPr bwMode="auto">
              <a:xfrm>
                <a:off x="2069" y="2169"/>
                <a:ext cx="43" cy="93"/>
              </a:xfrm>
              <a:custGeom>
                <a:avLst/>
                <a:gdLst>
                  <a:gd name="T0" fmla="*/ 0 w 219"/>
                  <a:gd name="T1" fmla="*/ 0 h 463"/>
                  <a:gd name="T2" fmla="*/ 0 w 219"/>
                  <a:gd name="T3" fmla="*/ 0 h 463"/>
                  <a:gd name="T4" fmla="*/ 8 w 219"/>
                  <a:gd name="T5" fmla="*/ 19 h 463"/>
                  <a:gd name="T6" fmla="*/ 8 w 219"/>
                  <a:gd name="T7" fmla="*/ 19 h 463"/>
                  <a:gd name="T8" fmla="*/ 0 w 219"/>
                  <a:gd name="T9" fmla="*/ 0 h 4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" h="463">
                    <a:moveTo>
                      <a:pt x="3" y="0"/>
                    </a:moveTo>
                    <a:lnTo>
                      <a:pt x="0" y="1"/>
                    </a:lnTo>
                    <a:lnTo>
                      <a:pt x="216" y="463"/>
                    </a:lnTo>
                    <a:lnTo>
                      <a:pt x="219" y="46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24" name="Freeform 137"/>
              <p:cNvSpPr>
                <a:spLocks noChangeArrowheads="1"/>
              </p:cNvSpPr>
              <p:nvPr/>
            </p:nvSpPr>
            <p:spPr bwMode="auto">
              <a:xfrm>
                <a:off x="2077" y="2165"/>
                <a:ext cx="45" cy="95"/>
              </a:xfrm>
              <a:custGeom>
                <a:avLst/>
                <a:gdLst>
                  <a:gd name="T0" fmla="*/ 0 w 225"/>
                  <a:gd name="T1" fmla="*/ 0 h 474"/>
                  <a:gd name="T2" fmla="*/ 0 w 225"/>
                  <a:gd name="T3" fmla="*/ 0 h 474"/>
                  <a:gd name="T4" fmla="*/ 9 w 225"/>
                  <a:gd name="T5" fmla="*/ 19 h 474"/>
                  <a:gd name="T6" fmla="*/ 9 w 225"/>
                  <a:gd name="T7" fmla="*/ 19 h 474"/>
                  <a:gd name="T8" fmla="*/ 0 w 225"/>
                  <a:gd name="T9" fmla="*/ 0 h 4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5" h="474">
                    <a:moveTo>
                      <a:pt x="3" y="0"/>
                    </a:moveTo>
                    <a:lnTo>
                      <a:pt x="0" y="2"/>
                    </a:lnTo>
                    <a:lnTo>
                      <a:pt x="220" y="474"/>
                    </a:lnTo>
                    <a:lnTo>
                      <a:pt x="225" y="47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25" name="Freeform 138"/>
              <p:cNvSpPr>
                <a:spLocks noChangeArrowheads="1"/>
              </p:cNvSpPr>
              <p:nvPr/>
            </p:nvSpPr>
            <p:spPr bwMode="auto">
              <a:xfrm>
                <a:off x="2061" y="2174"/>
                <a:ext cx="14" cy="30"/>
              </a:xfrm>
              <a:custGeom>
                <a:avLst/>
                <a:gdLst>
                  <a:gd name="T0" fmla="*/ 3 w 72"/>
                  <a:gd name="T1" fmla="*/ 6 h 149"/>
                  <a:gd name="T2" fmla="*/ 0 w 72"/>
                  <a:gd name="T3" fmla="*/ 0 h 149"/>
                  <a:gd name="T4" fmla="*/ 0 w 72"/>
                  <a:gd name="T5" fmla="*/ 0 h 149"/>
                  <a:gd name="T6" fmla="*/ 2 w 72"/>
                  <a:gd name="T7" fmla="*/ 4 h 149"/>
                  <a:gd name="T8" fmla="*/ 3 w 72"/>
                  <a:gd name="T9" fmla="*/ 6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" h="149">
                    <a:moveTo>
                      <a:pt x="72" y="149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49" y="106"/>
                    </a:lnTo>
                    <a:lnTo>
                      <a:pt x="72" y="14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26" name="Freeform 139"/>
              <p:cNvSpPr>
                <a:spLocks noChangeArrowheads="1"/>
              </p:cNvSpPr>
              <p:nvPr/>
            </p:nvSpPr>
            <p:spPr bwMode="auto">
              <a:xfrm>
                <a:off x="2059" y="2175"/>
                <a:ext cx="7" cy="12"/>
              </a:xfrm>
              <a:custGeom>
                <a:avLst/>
                <a:gdLst>
                  <a:gd name="T0" fmla="*/ 0 w 34"/>
                  <a:gd name="T1" fmla="*/ 0 h 63"/>
                  <a:gd name="T2" fmla="*/ 0 w 34"/>
                  <a:gd name="T3" fmla="*/ 0 h 63"/>
                  <a:gd name="T4" fmla="*/ 1 w 34"/>
                  <a:gd name="T5" fmla="*/ 2 h 63"/>
                  <a:gd name="T6" fmla="*/ 0 w 34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63">
                    <a:moveTo>
                      <a:pt x="5" y="0"/>
                    </a:moveTo>
                    <a:lnTo>
                      <a:pt x="0" y="3"/>
                    </a:lnTo>
                    <a:lnTo>
                      <a:pt x="34" y="6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27" name="Freeform 140"/>
              <p:cNvSpPr>
                <a:spLocks noChangeArrowheads="1"/>
              </p:cNvSpPr>
              <p:nvPr/>
            </p:nvSpPr>
            <p:spPr bwMode="auto">
              <a:xfrm>
                <a:off x="2060" y="2174"/>
                <a:ext cx="11" cy="21"/>
              </a:xfrm>
              <a:custGeom>
                <a:avLst/>
                <a:gdLst>
                  <a:gd name="T0" fmla="*/ 0 w 52"/>
                  <a:gd name="T1" fmla="*/ 0 h 104"/>
                  <a:gd name="T2" fmla="*/ 1 w 52"/>
                  <a:gd name="T3" fmla="*/ 3 h 104"/>
                  <a:gd name="T4" fmla="*/ 2 w 52"/>
                  <a:gd name="T5" fmla="*/ 4 h 104"/>
                  <a:gd name="T6" fmla="*/ 0 w 52"/>
                  <a:gd name="T7" fmla="*/ 0 h 104"/>
                  <a:gd name="T8" fmla="*/ 0 w 52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104">
                    <a:moveTo>
                      <a:pt x="0" y="1"/>
                    </a:moveTo>
                    <a:lnTo>
                      <a:pt x="29" y="64"/>
                    </a:lnTo>
                    <a:lnTo>
                      <a:pt x="52" y="104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28" name="Freeform 141"/>
              <p:cNvSpPr>
                <a:spLocks noChangeArrowheads="1"/>
              </p:cNvSpPr>
              <p:nvPr/>
            </p:nvSpPr>
            <p:spPr bwMode="auto">
              <a:xfrm>
                <a:off x="2143" y="2233"/>
                <a:ext cx="7" cy="10"/>
              </a:xfrm>
              <a:custGeom>
                <a:avLst/>
                <a:gdLst>
                  <a:gd name="T0" fmla="*/ 2 w 31"/>
                  <a:gd name="T1" fmla="*/ 2 h 54"/>
                  <a:gd name="T2" fmla="*/ 0 w 31"/>
                  <a:gd name="T3" fmla="*/ 0 h 54"/>
                  <a:gd name="T4" fmla="*/ 1 w 31"/>
                  <a:gd name="T5" fmla="*/ 2 h 54"/>
                  <a:gd name="T6" fmla="*/ 1 w 31"/>
                  <a:gd name="T7" fmla="*/ 2 h 54"/>
                  <a:gd name="T8" fmla="*/ 2 w 31"/>
                  <a:gd name="T9" fmla="*/ 2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54">
                    <a:moveTo>
                      <a:pt x="31" y="51"/>
                    </a:moveTo>
                    <a:lnTo>
                      <a:pt x="0" y="0"/>
                    </a:lnTo>
                    <a:lnTo>
                      <a:pt x="25" y="54"/>
                    </a:lnTo>
                    <a:lnTo>
                      <a:pt x="28" y="53"/>
                    </a:lnTo>
                    <a:lnTo>
                      <a:pt x="31" y="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29" name="Freeform 142"/>
              <p:cNvSpPr>
                <a:spLocks noChangeArrowheads="1"/>
              </p:cNvSpPr>
              <p:nvPr/>
            </p:nvSpPr>
            <p:spPr bwMode="auto">
              <a:xfrm>
                <a:off x="2139" y="2225"/>
                <a:ext cx="9" cy="19"/>
              </a:xfrm>
              <a:custGeom>
                <a:avLst/>
                <a:gdLst>
                  <a:gd name="T0" fmla="*/ 2 w 47"/>
                  <a:gd name="T1" fmla="*/ 4 h 96"/>
                  <a:gd name="T2" fmla="*/ 2 w 47"/>
                  <a:gd name="T3" fmla="*/ 4 h 96"/>
                  <a:gd name="T4" fmla="*/ 1 w 47"/>
                  <a:gd name="T5" fmla="*/ 2 h 96"/>
                  <a:gd name="T6" fmla="*/ 0 w 47"/>
                  <a:gd name="T7" fmla="*/ 0 h 96"/>
                  <a:gd name="T8" fmla="*/ 2 w 47"/>
                  <a:gd name="T9" fmla="*/ 4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96">
                    <a:moveTo>
                      <a:pt x="44" y="96"/>
                    </a:moveTo>
                    <a:lnTo>
                      <a:pt x="47" y="94"/>
                    </a:lnTo>
                    <a:lnTo>
                      <a:pt x="22" y="40"/>
                    </a:lnTo>
                    <a:lnTo>
                      <a:pt x="0" y="0"/>
                    </a:lnTo>
                    <a:lnTo>
                      <a:pt x="44" y="9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30" name="Freeform 143"/>
              <p:cNvSpPr>
                <a:spLocks noChangeArrowheads="1"/>
              </p:cNvSpPr>
              <p:nvPr/>
            </p:nvSpPr>
            <p:spPr bwMode="auto">
              <a:xfrm>
                <a:off x="2093" y="2155"/>
                <a:ext cx="45" cy="95"/>
              </a:xfrm>
              <a:custGeom>
                <a:avLst/>
                <a:gdLst>
                  <a:gd name="T0" fmla="*/ 9 w 224"/>
                  <a:gd name="T1" fmla="*/ 19 h 477"/>
                  <a:gd name="T2" fmla="*/ 0 w 224"/>
                  <a:gd name="T3" fmla="*/ 0 h 477"/>
                  <a:gd name="T4" fmla="*/ 0 w 224"/>
                  <a:gd name="T5" fmla="*/ 0 h 477"/>
                  <a:gd name="T6" fmla="*/ 9 w 224"/>
                  <a:gd name="T7" fmla="*/ 19 h 477"/>
                  <a:gd name="T8" fmla="*/ 9 w 224"/>
                  <a:gd name="T9" fmla="*/ 19 h 4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4" h="477">
                    <a:moveTo>
                      <a:pt x="224" y="475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220" y="477"/>
                    </a:lnTo>
                    <a:lnTo>
                      <a:pt x="224" y="4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31" name="Freeform 144"/>
              <p:cNvSpPr>
                <a:spLocks noChangeArrowheads="1"/>
              </p:cNvSpPr>
              <p:nvPr/>
            </p:nvSpPr>
            <p:spPr bwMode="auto">
              <a:xfrm>
                <a:off x="2126" y="2258"/>
                <a:ext cx="98" cy="207"/>
              </a:xfrm>
              <a:custGeom>
                <a:avLst/>
                <a:gdLst>
                  <a:gd name="T0" fmla="*/ 0 w 488"/>
                  <a:gd name="T1" fmla="*/ 0 h 1035"/>
                  <a:gd name="T2" fmla="*/ 0 w 488"/>
                  <a:gd name="T3" fmla="*/ 0 h 1035"/>
                  <a:gd name="T4" fmla="*/ 18 w 488"/>
                  <a:gd name="T5" fmla="*/ 39 h 1035"/>
                  <a:gd name="T6" fmla="*/ 20 w 488"/>
                  <a:gd name="T7" fmla="*/ 41 h 1035"/>
                  <a:gd name="T8" fmla="*/ 0 w 488"/>
                  <a:gd name="T9" fmla="*/ 0 h 10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8" h="1035">
                    <a:moveTo>
                      <a:pt x="5" y="0"/>
                    </a:moveTo>
                    <a:lnTo>
                      <a:pt x="0" y="0"/>
                    </a:lnTo>
                    <a:lnTo>
                      <a:pt x="456" y="975"/>
                    </a:lnTo>
                    <a:lnTo>
                      <a:pt x="488" y="103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32" name="Freeform 145"/>
              <p:cNvSpPr>
                <a:spLocks noChangeArrowheads="1"/>
              </p:cNvSpPr>
              <p:nvPr/>
            </p:nvSpPr>
            <p:spPr bwMode="auto">
              <a:xfrm>
                <a:off x="2127" y="2258"/>
                <a:ext cx="104" cy="219"/>
              </a:xfrm>
              <a:custGeom>
                <a:avLst/>
                <a:gdLst>
                  <a:gd name="T0" fmla="*/ 0 w 517"/>
                  <a:gd name="T1" fmla="*/ 0 h 1096"/>
                  <a:gd name="T2" fmla="*/ 0 w 517"/>
                  <a:gd name="T3" fmla="*/ 0 h 1096"/>
                  <a:gd name="T4" fmla="*/ 20 w 517"/>
                  <a:gd name="T5" fmla="*/ 41 h 1096"/>
                  <a:gd name="T6" fmla="*/ 21 w 517"/>
                  <a:gd name="T7" fmla="*/ 44 h 1096"/>
                  <a:gd name="T8" fmla="*/ 0 w 517"/>
                  <a:gd name="T9" fmla="*/ 0 h 10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7" h="1096">
                    <a:moveTo>
                      <a:pt x="5" y="0"/>
                    </a:moveTo>
                    <a:lnTo>
                      <a:pt x="0" y="2"/>
                    </a:lnTo>
                    <a:lnTo>
                      <a:pt x="483" y="1037"/>
                    </a:lnTo>
                    <a:lnTo>
                      <a:pt x="517" y="109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33" name="Freeform 146"/>
              <p:cNvSpPr>
                <a:spLocks noChangeArrowheads="1"/>
              </p:cNvSpPr>
              <p:nvPr/>
            </p:nvSpPr>
            <p:spPr bwMode="auto">
              <a:xfrm>
                <a:off x="2128" y="2258"/>
                <a:ext cx="107" cy="227"/>
              </a:xfrm>
              <a:custGeom>
                <a:avLst/>
                <a:gdLst>
                  <a:gd name="T0" fmla="*/ 0 w 535"/>
                  <a:gd name="T1" fmla="*/ 0 h 1139"/>
                  <a:gd name="T2" fmla="*/ 0 w 535"/>
                  <a:gd name="T3" fmla="*/ 0 h 1139"/>
                  <a:gd name="T4" fmla="*/ 20 w 535"/>
                  <a:gd name="T5" fmla="*/ 44 h 1139"/>
                  <a:gd name="T6" fmla="*/ 21 w 535"/>
                  <a:gd name="T7" fmla="*/ 45 h 1139"/>
                  <a:gd name="T8" fmla="*/ 0 w 535"/>
                  <a:gd name="T9" fmla="*/ 0 h 11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5" h="1139">
                    <a:moveTo>
                      <a:pt x="4" y="0"/>
                    </a:moveTo>
                    <a:lnTo>
                      <a:pt x="0" y="2"/>
                    </a:lnTo>
                    <a:lnTo>
                      <a:pt x="512" y="1098"/>
                    </a:lnTo>
                    <a:lnTo>
                      <a:pt x="535" y="113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34" name="Freeform 147"/>
              <p:cNvSpPr>
                <a:spLocks noChangeArrowheads="1"/>
              </p:cNvSpPr>
              <p:nvPr/>
            </p:nvSpPr>
            <p:spPr bwMode="auto">
              <a:xfrm>
                <a:off x="2129" y="2257"/>
                <a:ext cx="113" cy="240"/>
              </a:xfrm>
              <a:custGeom>
                <a:avLst/>
                <a:gdLst>
                  <a:gd name="T0" fmla="*/ 0 w 565"/>
                  <a:gd name="T1" fmla="*/ 0 h 1200"/>
                  <a:gd name="T2" fmla="*/ 0 w 565"/>
                  <a:gd name="T3" fmla="*/ 0 h 1200"/>
                  <a:gd name="T4" fmla="*/ 21 w 565"/>
                  <a:gd name="T5" fmla="*/ 46 h 1200"/>
                  <a:gd name="T6" fmla="*/ 23 w 565"/>
                  <a:gd name="T7" fmla="*/ 48 h 1200"/>
                  <a:gd name="T8" fmla="*/ 0 w 565"/>
                  <a:gd name="T9" fmla="*/ 0 h 1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5" h="1200">
                    <a:moveTo>
                      <a:pt x="5" y="0"/>
                    </a:moveTo>
                    <a:lnTo>
                      <a:pt x="0" y="2"/>
                    </a:lnTo>
                    <a:lnTo>
                      <a:pt x="531" y="1141"/>
                    </a:lnTo>
                    <a:lnTo>
                      <a:pt x="565" y="120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35" name="Freeform 148"/>
              <p:cNvSpPr>
                <a:spLocks noChangeArrowheads="1"/>
              </p:cNvSpPr>
              <p:nvPr/>
            </p:nvSpPr>
            <p:spPr bwMode="auto">
              <a:xfrm>
                <a:off x="2124" y="2259"/>
                <a:ext cx="86" cy="183"/>
              </a:xfrm>
              <a:custGeom>
                <a:avLst/>
                <a:gdLst>
                  <a:gd name="T0" fmla="*/ 0 w 430"/>
                  <a:gd name="T1" fmla="*/ 0 h 915"/>
                  <a:gd name="T2" fmla="*/ 0 w 430"/>
                  <a:gd name="T3" fmla="*/ 0 h 915"/>
                  <a:gd name="T4" fmla="*/ 16 w 430"/>
                  <a:gd name="T5" fmla="*/ 35 h 915"/>
                  <a:gd name="T6" fmla="*/ 17 w 430"/>
                  <a:gd name="T7" fmla="*/ 37 h 915"/>
                  <a:gd name="T8" fmla="*/ 0 w 430"/>
                  <a:gd name="T9" fmla="*/ 0 h 9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0" h="915">
                    <a:moveTo>
                      <a:pt x="4" y="1"/>
                    </a:moveTo>
                    <a:lnTo>
                      <a:pt x="0" y="0"/>
                    </a:lnTo>
                    <a:lnTo>
                      <a:pt x="408" y="874"/>
                    </a:lnTo>
                    <a:lnTo>
                      <a:pt x="430" y="915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36" name="Freeform 149"/>
              <p:cNvSpPr>
                <a:spLocks noChangeArrowheads="1"/>
              </p:cNvSpPr>
              <p:nvPr/>
            </p:nvSpPr>
            <p:spPr bwMode="auto">
              <a:xfrm>
                <a:off x="2123" y="2259"/>
                <a:ext cx="83" cy="175"/>
              </a:xfrm>
              <a:custGeom>
                <a:avLst/>
                <a:gdLst>
                  <a:gd name="T0" fmla="*/ 0 w 413"/>
                  <a:gd name="T1" fmla="*/ 0 h 874"/>
                  <a:gd name="T2" fmla="*/ 0 w 413"/>
                  <a:gd name="T3" fmla="*/ 0 h 874"/>
                  <a:gd name="T4" fmla="*/ 15 w 413"/>
                  <a:gd name="T5" fmla="*/ 33 h 874"/>
                  <a:gd name="T6" fmla="*/ 17 w 413"/>
                  <a:gd name="T7" fmla="*/ 35 h 874"/>
                  <a:gd name="T8" fmla="*/ 0 w 413"/>
                  <a:gd name="T9" fmla="*/ 0 h 8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3" h="874">
                    <a:moveTo>
                      <a:pt x="5" y="0"/>
                    </a:moveTo>
                    <a:lnTo>
                      <a:pt x="0" y="2"/>
                    </a:lnTo>
                    <a:lnTo>
                      <a:pt x="378" y="815"/>
                    </a:lnTo>
                    <a:lnTo>
                      <a:pt x="413" y="87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37" name="Freeform 150"/>
              <p:cNvSpPr>
                <a:spLocks noChangeArrowheads="1"/>
              </p:cNvSpPr>
              <p:nvPr/>
            </p:nvSpPr>
            <p:spPr bwMode="auto">
              <a:xfrm>
                <a:off x="2122" y="2259"/>
                <a:ext cx="77" cy="163"/>
              </a:xfrm>
              <a:custGeom>
                <a:avLst/>
                <a:gdLst>
                  <a:gd name="T0" fmla="*/ 0 w 384"/>
                  <a:gd name="T1" fmla="*/ 0 h 813"/>
                  <a:gd name="T2" fmla="*/ 0 w 384"/>
                  <a:gd name="T3" fmla="*/ 0 h 813"/>
                  <a:gd name="T4" fmla="*/ 14 w 384"/>
                  <a:gd name="T5" fmla="*/ 30 h 813"/>
                  <a:gd name="T6" fmla="*/ 15 w 384"/>
                  <a:gd name="T7" fmla="*/ 33 h 813"/>
                  <a:gd name="T8" fmla="*/ 0 w 384"/>
                  <a:gd name="T9" fmla="*/ 0 h 8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4" h="813">
                    <a:moveTo>
                      <a:pt x="6" y="0"/>
                    </a:moveTo>
                    <a:lnTo>
                      <a:pt x="0" y="1"/>
                    </a:lnTo>
                    <a:lnTo>
                      <a:pt x="350" y="754"/>
                    </a:lnTo>
                    <a:lnTo>
                      <a:pt x="384" y="81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38" name="Freeform 151"/>
              <p:cNvSpPr>
                <a:spLocks noChangeArrowheads="1"/>
              </p:cNvSpPr>
              <p:nvPr/>
            </p:nvSpPr>
            <p:spPr bwMode="auto">
              <a:xfrm>
                <a:off x="2122" y="2259"/>
                <a:ext cx="70" cy="151"/>
              </a:xfrm>
              <a:custGeom>
                <a:avLst/>
                <a:gdLst>
                  <a:gd name="T0" fmla="*/ 0 w 353"/>
                  <a:gd name="T1" fmla="*/ 0 h 753"/>
                  <a:gd name="T2" fmla="*/ 0 w 353"/>
                  <a:gd name="T3" fmla="*/ 0 h 753"/>
                  <a:gd name="T4" fmla="*/ 13 w 353"/>
                  <a:gd name="T5" fmla="*/ 29 h 753"/>
                  <a:gd name="T6" fmla="*/ 14 w 353"/>
                  <a:gd name="T7" fmla="*/ 30 h 753"/>
                  <a:gd name="T8" fmla="*/ 0 w 353"/>
                  <a:gd name="T9" fmla="*/ 0 h 7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3" h="753">
                    <a:moveTo>
                      <a:pt x="3" y="0"/>
                    </a:moveTo>
                    <a:lnTo>
                      <a:pt x="0" y="1"/>
                    </a:lnTo>
                    <a:lnTo>
                      <a:pt x="331" y="712"/>
                    </a:lnTo>
                    <a:lnTo>
                      <a:pt x="353" y="75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39" name="Freeform 152"/>
              <p:cNvSpPr>
                <a:spLocks noChangeArrowheads="1"/>
              </p:cNvSpPr>
              <p:nvPr/>
            </p:nvSpPr>
            <p:spPr bwMode="auto">
              <a:xfrm>
                <a:off x="2125" y="2258"/>
                <a:ext cx="92" cy="195"/>
              </a:xfrm>
              <a:custGeom>
                <a:avLst/>
                <a:gdLst>
                  <a:gd name="T0" fmla="*/ 0 w 461"/>
                  <a:gd name="T1" fmla="*/ 0 h 975"/>
                  <a:gd name="T2" fmla="*/ 0 w 461"/>
                  <a:gd name="T3" fmla="*/ 0 h 975"/>
                  <a:gd name="T4" fmla="*/ 17 w 461"/>
                  <a:gd name="T5" fmla="*/ 37 h 975"/>
                  <a:gd name="T6" fmla="*/ 18 w 461"/>
                  <a:gd name="T7" fmla="*/ 39 h 975"/>
                  <a:gd name="T8" fmla="*/ 0 w 461"/>
                  <a:gd name="T9" fmla="*/ 0 h 9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1" h="975">
                    <a:moveTo>
                      <a:pt x="5" y="0"/>
                    </a:moveTo>
                    <a:lnTo>
                      <a:pt x="0" y="3"/>
                    </a:lnTo>
                    <a:lnTo>
                      <a:pt x="426" y="917"/>
                    </a:lnTo>
                    <a:lnTo>
                      <a:pt x="461" y="97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40" name="Freeform 153"/>
              <p:cNvSpPr>
                <a:spLocks noChangeArrowheads="1"/>
              </p:cNvSpPr>
              <p:nvPr/>
            </p:nvSpPr>
            <p:spPr bwMode="auto">
              <a:xfrm>
                <a:off x="2136" y="2256"/>
                <a:ext cx="149" cy="317"/>
              </a:xfrm>
              <a:custGeom>
                <a:avLst/>
                <a:gdLst>
                  <a:gd name="T0" fmla="*/ 0 w 745"/>
                  <a:gd name="T1" fmla="*/ 0 h 1586"/>
                  <a:gd name="T2" fmla="*/ 0 w 745"/>
                  <a:gd name="T3" fmla="*/ 0 h 1586"/>
                  <a:gd name="T4" fmla="*/ 28 w 745"/>
                  <a:gd name="T5" fmla="*/ 61 h 1586"/>
                  <a:gd name="T6" fmla="*/ 30 w 745"/>
                  <a:gd name="T7" fmla="*/ 63 h 1586"/>
                  <a:gd name="T8" fmla="*/ 0 w 745"/>
                  <a:gd name="T9" fmla="*/ 0 h 15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5" h="1586">
                    <a:moveTo>
                      <a:pt x="5" y="0"/>
                    </a:moveTo>
                    <a:lnTo>
                      <a:pt x="0" y="2"/>
                    </a:lnTo>
                    <a:lnTo>
                      <a:pt x="711" y="1526"/>
                    </a:lnTo>
                    <a:lnTo>
                      <a:pt x="745" y="158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41" name="Freeform 154"/>
              <p:cNvSpPr>
                <a:spLocks noChangeArrowheads="1"/>
              </p:cNvSpPr>
              <p:nvPr/>
            </p:nvSpPr>
            <p:spPr bwMode="auto">
              <a:xfrm>
                <a:off x="2131" y="2257"/>
                <a:ext cx="122" cy="260"/>
              </a:xfrm>
              <a:custGeom>
                <a:avLst/>
                <a:gdLst>
                  <a:gd name="T0" fmla="*/ 0 w 610"/>
                  <a:gd name="T1" fmla="*/ 0 h 1302"/>
                  <a:gd name="T2" fmla="*/ 0 w 610"/>
                  <a:gd name="T3" fmla="*/ 0 h 1302"/>
                  <a:gd name="T4" fmla="*/ 24 w 610"/>
                  <a:gd name="T5" fmla="*/ 50 h 1302"/>
                  <a:gd name="T6" fmla="*/ 24 w 610"/>
                  <a:gd name="T7" fmla="*/ 52 h 1302"/>
                  <a:gd name="T8" fmla="*/ 0 w 610"/>
                  <a:gd name="T9" fmla="*/ 0 h 13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0" h="1302">
                    <a:moveTo>
                      <a:pt x="3" y="0"/>
                    </a:moveTo>
                    <a:lnTo>
                      <a:pt x="0" y="2"/>
                    </a:lnTo>
                    <a:lnTo>
                      <a:pt x="588" y="1262"/>
                    </a:lnTo>
                    <a:lnTo>
                      <a:pt x="610" y="130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42" name="Freeform 155"/>
              <p:cNvSpPr>
                <a:spLocks noChangeArrowheads="1"/>
              </p:cNvSpPr>
              <p:nvPr/>
            </p:nvSpPr>
            <p:spPr bwMode="auto">
              <a:xfrm>
                <a:off x="2132" y="2257"/>
                <a:ext cx="128" cy="272"/>
              </a:xfrm>
              <a:custGeom>
                <a:avLst/>
                <a:gdLst>
                  <a:gd name="T0" fmla="*/ 0 w 641"/>
                  <a:gd name="T1" fmla="*/ 0 h 1362"/>
                  <a:gd name="T2" fmla="*/ 0 w 641"/>
                  <a:gd name="T3" fmla="*/ 0 h 1362"/>
                  <a:gd name="T4" fmla="*/ 24 w 641"/>
                  <a:gd name="T5" fmla="*/ 52 h 1362"/>
                  <a:gd name="T6" fmla="*/ 26 w 641"/>
                  <a:gd name="T7" fmla="*/ 54 h 1362"/>
                  <a:gd name="T8" fmla="*/ 0 w 641"/>
                  <a:gd name="T9" fmla="*/ 0 h 13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1" h="1362">
                    <a:moveTo>
                      <a:pt x="7" y="0"/>
                    </a:moveTo>
                    <a:lnTo>
                      <a:pt x="0" y="0"/>
                    </a:lnTo>
                    <a:lnTo>
                      <a:pt x="607" y="1302"/>
                    </a:lnTo>
                    <a:lnTo>
                      <a:pt x="641" y="136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43" name="Freeform 156"/>
              <p:cNvSpPr>
                <a:spLocks noChangeArrowheads="1"/>
              </p:cNvSpPr>
              <p:nvPr/>
            </p:nvSpPr>
            <p:spPr bwMode="auto">
              <a:xfrm>
                <a:off x="2133" y="2256"/>
                <a:ext cx="134" cy="285"/>
              </a:xfrm>
              <a:custGeom>
                <a:avLst/>
                <a:gdLst>
                  <a:gd name="T0" fmla="*/ 0 w 668"/>
                  <a:gd name="T1" fmla="*/ 0 h 1424"/>
                  <a:gd name="T2" fmla="*/ 0 w 668"/>
                  <a:gd name="T3" fmla="*/ 0 h 1424"/>
                  <a:gd name="T4" fmla="*/ 25 w 668"/>
                  <a:gd name="T5" fmla="*/ 55 h 1424"/>
                  <a:gd name="T6" fmla="*/ 27 w 668"/>
                  <a:gd name="T7" fmla="*/ 57 h 1424"/>
                  <a:gd name="T8" fmla="*/ 0 w 668"/>
                  <a:gd name="T9" fmla="*/ 0 h 14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8" h="1424">
                    <a:moveTo>
                      <a:pt x="5" y="0"/>
                    </a:moveTo>
                    <a:lnTo>
                      <a:pt x="0" y="2"/>
                    </a:lnTo>
                    <a:lnTo>
                      <a:pt x="634" y="1364"/>
                    </a:lnTo>
                    <a:lnTo>
                      <a:pt x="668" y="142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44" name="Freeform 157"/>
              <p:cNvSpPr>
                <a:spLocks noChangeArrowheads="1"/>
              </p:cNvSpPr>
              <p:nvPr/>
            </p:nvSpPr>
            <p:spPr bwMode="auto">
              <a:xfrm>
                <a:off x="2134" y="2256"/>
                <a:ext cx="137" cy="293"/>
              </a:xfrm>
              <a:custGeom>
                <a:avLst/>
                <a:gdLst>
                  <a:gd name="T0" fmla="*/ 0 w 686"/>
                  <a:gd name="T1" fmla="*/ 0 h 1465"/>
                  <a:gd name="T2" fmla="*/ 0 w 686"/>
                  <a:gd name="T3" fmla="*/ 0 h 1465"/>
                  <a:gd name="T4" fmla="*/ 26 w 686"/>
                  <a:gd name="T5" fmla="*/ 57 h 1465"/>
                  <a:gd name="T6" fmla="*/ 27 w 686"/>
                  <a:gd name="T7" fmla="*/ 59 h 1465"/>
                  <a:gd name="T8" fmla="*/ 0 w 686"/>
                  <a:gd name="T9" fmla="*/ 0 h 14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6" h="1465">
                    <a:moveTo>
                      <a:pt x="3" y="0"/>
                    </a:moveTo>
                    <a:lnTo>
                      <a:pt x="0" y="1"/>
                    </a:lnTo>
                    <a:lnTo>
                      <a:pt x="663" y="1425"/>
                    </a:lnTo>
                    <a:lnTo>
                      <a:pt x="686" y="146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45" name="Freeform 158"/>
              <p:cNvSpPr>
                <a:spLocks noChangeArrowheads="1"/>
              </p:cNvSpPr>
              <p:nvPr/>
            </p:nvSpPr>
            <p:spPr bwMode="auto">
              <a:xfrm>
                <a:off x="2138" y="2255"/>
                <a:ext cx="158" cy="338"/>
              </a:xfrm>
              <a:custGeom>
                <a:avLst/>
                <a:gdLst>
                  <a:gd name="T0" fmla="*/ 0 w 791"/>
                  <a:gd name="T1" fmla="*/ 0 h 1689"/>
                  <a:gd name="T2" fmla="*/ 0 w 791"/>
                  <a:gd name="T3" fmla="*/ 0 h 1689"/>
                  <a:gd name="T4" fmla="*/ 31 w 791"/>
                  <a:gd name="T5" fmla="*/ 66 h 1689"/>
                  <a:gd name="T6" fmla="*/ 32 w 791"/>
                  <a:gd name="T7" fmla="*/ 68 h 1689"/>
                  <a:gd name="T8" fmla="*/ 1 w 791"/>
                  <a:gd name="T9" fmla="*/ 1 h 1689"/>
                  <a:gd name="T10" fmla="*/ 0 w 791"/>
                  <a:gd name="T11" fmla="*/ 0 h 16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1" h="1689">
                    <a:moveTo>
                      <a:pt x="2" y="0"/>
                    </a:moveTo>
                    <a:lnTo>
                      <a:pt x="0" y="1"/>
                    </a:lnTo>
                    <a:lnTo>
                      <a:pt x="768" y="1650"/>
                    </a:lnTo>
                    <a:lnTo>
                      <a:pt x="791" y="1689"/>
                    </a:lnTo>
                    <a:lnTo>
                      <a:pt x="13" y="2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46" name="Freeform 159"/>
              <p:cNvSpPr>
                <a:spLocks noChangeArrowheads="1"/>
              </p:cNvSpPr>
              <p:nvPr/>
            </p:nvSpPr>
            <p:spPr bwMode="auto">
              <a:xfrm>
                <a:off x="2135" y="2256"/>
                <a:ext cx="143" cy="305"/>
              </a:xfrm>
              <a:custGeom>
                <a:avLst/>
                <a:gdLst>
                  <a:gd name="T0" fmla="*/ 0 w 717"/>
                  <a:gd name="T1" fmla="*/ 0 h 1524"/>
                  <a:gd name="T2" fmla="*/ 0 w 717"/>
                  <a:gd name="T3" fmla="*/ 0 h 1524"/>
                  <a:gd name="T4" fmla="*/ 27 w 717"/>
                  <a:gd name="T5" fmla="*/ 59 h 1524"/>
                  <a:gd name="T6" fmla="*/ 29 w 717"/>
                  <a:gd name="T7" fmla="*/ 61 h 1524"/>
                  <a:gd name="T8" fmla="*/ 0 w 717"/>
                  <a:gd name="T9" fmla="*/ 0 h 15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7" h="1524">
                    <a:moveTo>
                      <a:pt x="6" y="0"/>
                    </a:moveTo>
                    <a:lnTo>
                      <a:pt x="0" y="1"/>
                    </a:lnTo>
                    <a:lnTo>
                      <a:pt x="683" y="1466"/>
                    </a:lnTo>
                    <a:lnTo>
                      <a:pt x="717" y="15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47" name="Freeform 160"/>
              <p:cNvSpPr>
                <a:spLocks noChangeArrowheads="1"/>
              </p:cNvSpPr>
              <p:nvPr/>
            </p:nvSpPr>
            <p:spPr bwMode="auto">
              <a:xfrm>
                <a:off x="2137" y="2255"/>
                <a:ext cx="155" cy="330"/>
              </a:xfrm>
              <a:custGeom>
                <a:avLst/>
                <a:gdLst>
                  <a:gd name="T0" fmla="*/ 0 w 773"/>
                  <a:gd name="T1" fmla="*/ 0 h 1649"/>
                  <a:gd name="T2" fmla="*/ 0 w 773"/>
                  <a:gd name="T3" fmla="*/ 0 h 1649"/>
                  <a:gd name="T4" fmla="*/ 30 w 773"/>
                  <a:gd name="T5" fmla="*/ 64 h 1649"/>
                  <a:gd name="T6" fmla="*/ 31 w 773"/>
                  <a:gd name="T7" fmla="*/ 66 h 1649"/>
                  <a:gd name="T8" fmla="*/ 0 w 773"/>
                  <a:gd name="T9" fmla="*/ 0 h 16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3" h="1649">
                    <a:moveTo>
                      <a:pt x="5" y="0"/>
                    </a:moveTo>
                    <a:lnTo>
                      <a:pt x="0" y="2"/>
                    </a:lnTo>
                    <a:lnTo>
                      <a:pt x="740" y="1588"/>
                    </a:lnTo>
                    <a:lnTo>
                      <a:pt x="773" y="164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48" name="Freeform 161"/>
              <p:cNvSpPr>
                <a:spLocks noChangeArrowheads="1"/>
              </p:cNvSpPr>
              <p:nvPr/>
            </p:nvSpPr>
            <p:spPr bwMode="auto">
              <a:xfrm>
                <a:off x="2130" y="2257"/>
                <a:ext cx="119" cy="252"/>
              </a:xfrm>
              <a:custGeom>
                <a:avLst/>
                <a:gdLst>
                  <a:gd name="T0" fmla="*/ 0 w 594"/>
                  <a:gd name="T1" fmla="*/ 0 h 1260"/>
                  <a:gd name="T2" fmla="*/ 0 w 594"/>
                  <a:gd name="T3" fmla="*/ 0 h 1260"/>
                  <a:gd name="T4" fmla="*/ 22 w 594"/>
                  <a:gd name="T5" fmla="*/ 48 h 1260"/>
                  <a:gd name="T6" fmla="*/ 24 w 594"/>
                  <a:gd name="T7" fmla="*/ 50 h 1260"/>
                  <a:gd name="T8" fmla="*/ 0 w 594"/>
                  <a:gd name="T9" fmla="*/ 0 h 12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4" h="1260">
                    <a:moveTo>
                      <a:pt x="6" y="0"/>
                    </a:moveTo>
                    <a:lnTo>
                      <a:pt x="0" y="0"/>
                    </a:lnTo>
                    <a:lnTo>
                      <a:pt x="560" y="1200"/>
                    </a:lnTo>
                    <a:lnTo>
                      <a:pt x="594" y="126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49" name="Freeform 162"/>
              <p:cNvSpPr>
                <a:spLocks noChangeArrowheads="1"/>
              </p:cNvSpPr>
              <p:nvPr/>
            </p:nvSpPr>
            <p:spPr bwMode="auto">
              <a:xfrm>
                <a:off x="2109" y="2262"/>
                <a:ext cx="4" cy="9"/>
              </a:xfrm>
              <a:custGeom>
                <a:avLst/>
                <a:gdLst>
                  <a:gd name="T0" fmla="*/ 0 w 23"/>
                  <a:gd name="T1" fmla="*/ 0 h 41"/>
                  <a:gd name="T2" fmla="*/ 0 w 23"/>
                  <a:gd name="T3" fmla="*/ 0 h 41"/>
                  <a:gd name="T4" fmla="*/ 1 w 23"/>
                  <a:gd name="T5" fmla="*/ 2 h 41"/>
                  <a:gd name="T6" fmla="*/ 0 w 23"/>
                  <a:gd name="T7" fmla="*/ 0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41">
                    <a:moveTo>
                      <a:pt x="4" y="1"/>
                    </a:moveTo>
                    <a:lnTo>
                      <a:pt x="0" y="0"/>
                    </a:lnTo>
                    <a:lnTo>
                      <a:pt x="23" y="4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50" name="Freeform 163"/>
              <p:cNvSpPr>
                <a:spLocks noChangeArrowheads="1"/>
              </p:cNvSpPr>
              <p:nvPr/>
            </p:nvSpPr>
            <p:spPr bwMode="auto">
              <a:xfrm>
                <a:off x="2109" y="2262"/>
                <a:ext cx="11" cy="20"/>
              </a:xfrm>
              <a:custGeom>
                <a:avLst/>
                <a:gdLst>
                  <a:gd name="T0" fmla="*/ 0 w 53"/>
                  <a:gd name="T1" fmla="*/ 0 h 102"/>
                  <a:gd name="T2" fmla="*/ 1 w 53"/>
                  <a:gd name="T3" fmla="*/ 2 h 102"/>
                  <a:gd name="T4" fmla="*/ 2 w 53"/>
                  <a:gd name="T5" fmla="*/ 4 h 102"/>
                  <a:gd name="T6" fmla="*/ 0 w 53"/>
                  <a:gd name="T7" fmla="*/ 0 h 102"/>
                  <a:gd name="T8" fmla="*/ 0 w 53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102">
                    <a:moveTo>
                      <a:pt x="0" y="3"/>
                    </a:moveTo>
                    <a:lnTo>
                      <a:pt x="19" y="43"/>
                    </a:lnTo>
                    <a:lnTo>
                      <a:pt x="53" y="102"/>
                    </a:lnTo>
                    <a:lnTo>
                      <a:pt x="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51" name="Freeform 164"/>
              <p:cNvSpPr>
                <a:spLocks noChangeArrowheads="1"/>
              </p:cNvSpPr>
              <p:nvPr/>
            </p:nvSpPr>
            <p:spPr bwMode="auto">
              <a:xfrm>
                <a:off x="2111" y="2262"/>
                <a:ext cx="16" cy="32"/>
              </a:xfrm>
              <a:custGeom>
                <a:avLst/>
                <a:gdLst>
                  <a:gd name="T0" fmla="*/ 0 w 82"/>
                  <a:gd name="T1" fmla="*/ 0 h 162"/>
                  <a:gd name="T2" fmla="*/ 0 w 82"/>
                  <a:gd name="T3" fmla="*/ 0 h 162"/>
                  <a:gd name="T4" fmla="*/ 2 w 82"/>
                  <a:gd name="T5" fmla="*/ 4 h 162"/>
                  <a:gd name="T6" fmla="*/ 3 w 82"/>
                  <a:gd name="T7" fmla="*/ 6 h 162"/>
                  <a:gd name="T8" fmla="*/ 0 w 82"/>
                  <a:gd name="T9" fmla="*/ 0 h 1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" h="162">
                    <a:moveTo>
                      <a:pt x="6" y="0"/>
                    </a:moveTo>
                    <a:lnTo>
                      <a:pt x="0" y="0"/>
                    </a:lnTo>
                    <a:lnTo>
                      <a:pt x="47" y="102"/>
                    </a:lnTo>
                    <a:lnTo>
                      <a:pt x="82" y="16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52" name="Freeform 165"/>
              <p:cNvSpPr>
                <a:spLocks noChangeArrowheads="1"/>
              </p:cNvSpPr>
              <p:nvPr/>
            </p:nvSpPr>
            <p:spPr bwMode="auto">
              <a:xfrm>
                <a:off x="2119" y="2260"/>
                <a:ext cx="62" cy="130"/>
              </a:xfrm>
              <a:custGeom>
                <a:avLst/>
                <a:gdLst>
                  <a:gd name="T0" fmla="*/ 0 w 309"/>
                  <a:gd name="T1" fmla="*/ 0 h 650"/>
                  <a:gd name="T2" fmla="*/ 0 w 309"/>
                  <a:gd name="T3" fmla="*/ 0 h 650"/>
                  <a:gd name="T4" fmla="*/ 11 w 309"/>
                  <a:gd name="T5" fmla="*/ 24 h 650"/>
                  <a:gd name="T6" fmla="*/ 12 w 309"/>
                  <a:gd name="T7" fmla="*/ 26 h 650"/>
                  <a:gd name="T8" fmla="*/ 0 w 309"/>
                  <a:gd name="T9" fmla="*/ 0 h 6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9" h="650">
                    <a:moveTo>
                      <a:pt x="5" y="0"/>
                    </a:moveTo>
                    <a:lnTo>
                      <a:pt x="0" y="3"/>
                    </a:lnTo>
                    <a:lnTo>
                      <a:pt x="275" y="592"/>
                    </a:lnTo>
                    <a:lnTo>
                      <a:pt x="309" y="65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53" name="Freeform 166"/>
              <p:cNvSpPr>
                <a:spLocks noChangeArrowheads="1"/>
              </p:cNvSpPr>
              <p:nvPr/>
            </p:nvSpPr>
            <p:spPr bwMode="auto">
              <a:xfrm>
                <a:off x="2118" y="2260"/>
                <a:ext cx="56" cy="118"/>
              </a:xfrm>
              <a:custGeom>
                <a:avLst/>
                <a:gdLst>
                  <a:gd name="T0" fmla="*/ 0 w 279"/>
                  <a:gd name="T1" fmla="*/ 0 h 590"/>
                  <a:gd name="T2" fmla="*/ 0 w 279"/>
                  <a:gd name="T3" fmla="*/ 0 h 590"/>
                  <a:gd name="T4" fmla="*/ 10 w 279"/>
                  <a:gd name="T5" fmla="*/ 22 h 590"/>
                  <a:gd name="T6" fmla="*/ 11 w 279"/>
                  <a:gd name="T7" fmla="*/ 24 h 590"/>
                  <a:gd name="T8" fmla="*/ 0 w 279"/>
                  <a:gd name="T9" fmla="*/ 0 h 5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9" h="590">
                    <a:moveTo>
                      <a:pt x="4" y="1"/>
                    </a:moveTo>
                    <a:lnTo>
                      <a:pt x="0" y="0"/>
                    </a:lnTo>
                    <a:lnTo>
                      <a:pt x="256" y="548"/>
                    </a:lnTo>
                    <a:lnTo>
                      <a:pt x="279" y="59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54" name="Freeform 167"/>
              <p:cNvSpPr>
                <a:spLocks noChangeArrowheads="1"/>
              </p:cNvSpPr>
              <p:nvPr/>
            </p:nvSpPr>
            <p:spPr bwMode="auto">
              <a:xfrm>
                <a:off x="2117" y="2260"/>
                <a:ext cx="53" cy="110"/>
              </a:xfrm>
              <a:custGeom>
                <a:avLst/>
                <a:gdLst>
                  <a:gd name="T0" fmla="*/ 0 w 261"/>
                  <a:gd name="T1" fmla="*/ 0 h 548"/>
                  <a:gd name="T2" fmla="*/ 0 w 261"/>
                  <a:gd name="T3" fmla="*/ 0 h 548"/>
                  <a:gd name="T4" fmla="*/ 9 w 261"/>
                  <a:gd name="T5" fmla="*/ 20 h 548"/>
                  <a:gd name="T6" fmla="*/ 11 w 261"/>
                  <a:gd name="T7" fmla="*/ 22 h 548"/>
                  <a:gd name="T8" fmla="*/ 0 w 261"/>
                  <a:gd name="T9" fmla="*/ 0 h 5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1" h="548">
                    <a:moveTo>
                      <a:pt x="5" y="0"/>
                    </a:moveTo>
                    <a:lnTo>
                      <a:pt x="0" y="2"/>
                    </a:lnTo>
                    <a:lnTo>
                      <a:pt x="227" y="489"/>
                    </a:lnTo>
                    <a:lnTo>
                      <a:pt x="261" y="54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55" name="Freeform 168"/>
              <p:cNvSpPr>
                <a:spLocks noChangeArrowheads="1"/>
              </p:cNvSpPr>
              <p:nvPr/>
            </p:nvSpPr>
            <p:spPr bwMode="auto">
              <a:xfrm>
                <a:off x="2116" y="2261"/>
                <a:ext cx="47" cy="97"/>
              </a:xfrm>
              <a:custGeom>
                <a:avLst/>
                <a:gdLst>
                  <a:gd name="T0" fmla="*/ 0 w 232"/>
                  <a:gd name="T1" fmla="*/ 0 h 487"/>
                  <a:gd name="T2" fmla="*/ 0 w 232"/>
                  <a:gd name="T3" fmla="*/ 0 h 487"/>
                  <a:gd name="T4" fmla="*/ 8 w 232"/>
                  <a:gd name="T5" fmla="*/ 17 h 487"/>
                  <a:gd name="T6" fmla="*/ 10 w 232"/>
                  <a:gd name="T7" fmla="*/ 19 h 487"/>
                  <a:gd name="T8" fmla="*/ 0 w 232"/>
                  <a:gd name="T9" fmla="*/ 0 h 4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2" h="487">
                    <a:moveTo>
                      <a:pt x="5" y="0"/>
                    </a:moveTo>
                    <a:lnTo>
                      <a:pt x="0" y="1"/>
                    </a:lnTo>
                    <a:lnTo>
                      <a:pt x="199" y="428"/>
                    </a:lnTo>
                    <a:lnTo>
                      <a:pt x="232" y="48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56" name="Freeform 169"/>
              <p:cNvSpPr>
                <a:spLocks noChangeArrowheads="1"/>
              </p:cNvSpPr>
              <p:nvPr/>
            </p:nvSpPr>
            <p:spPr bwMode="auto">
              <a:xfrm>
                <a:off x="2116" y="2261"/>
                <a:ext cx="40" cy="85"/>
              </a:xfrm>
              <a:custGeom>
                <a:avLst/>
                <a:gdLst>
                  <a:gd name="T0" fmla="*/ 0 w 203"/>
                  <a:gd name="T1" fmla="*/ 0 h 427"/>
                  <a:gd name="T2" fmla="*/ 0 w 203"/>
                  <a:gd name="T3" fmla="*/ 0 h 427"/>
                  <a:gd name="T4" fmla="*/ 7 w 203"/>
                  <a:gd name="T5" fmla="*/ 15 h 427"/>
                  <a:gd name="T6" fmla="*/ 8 w 203"/>
                  <a:gd name="T7" fmla="*/ 17 h 427"/>
                  <a:gd name="T8" fmla="*/ 0 w 203"/>
                  <a:gd name="T9" fmla="*/ 0 h 4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3" h="427">
                    <a:moveTo>
                      <a:pt x="4" y="0"/>
                    </a:moveTo>
                    <a:lnTo>
                      <a:pt x="0" y="2"/>
                    </a:lnTo>
                    <a:lnTo>
                      <a:pt x="170" y="367"/>
                    </a:lnTo>
                    <a:lnTo>
                      <a:pt x="203" y="42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57" name="Freeform 170"/>
              <p:cNvSpPr>
                <a:spLocks noChangeArrowheads="1"/>
              </p:cNvSpPr>
              <p:nvPr/>
            </p:nvSpPr>
            <p:spPr bwMode="auto">
              <a:xfrm>
                <a:off x="2114" y="2261"/>
                <a:ext cx="36" cy="73"/>
              </a:xfrm>
              <a:custGeom>
                <a:avLst/>
                <a:gdLst>
                  <a:gd name="T0" fmla="*/ 0 w 176"/>
                  <a:gd name="T1" fmla="*/ 0 h 366"/>
                  <a:gd name="T2" fmla="*/ 0 w 176"/>
                  <a:gd name="T3" fmla="*/ 0 h 366"/>
                  <a:gd name="T4" fmla="*/ 6 w 176"/>
                  <a:gd name="T5" fmla="*/ 13 h 366"/>
                  <a:gd name="T6" fmla="*/ 7 w 176"/>
                  <a:gd name="T7" fmla="*/ 15 h 366"/>
                  <a:gd name="T8" fmla="*/ 0 w 176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6" h="366">
                    <a:moveTo>
                      <a:pt x="6" y="1"/>
                    </a:moveTo>
                    <a:lnTo>
                      <a:pt x="0" y="0"/>
                    </a:lnTo>
                    <a:lnTo>
                      <a:pt x="152" y="326"/>
                    </a:lnTo>
                    <a:lnTo>
                      <a:pt x="176" y="366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58" name="Freeform 171"/>
              <p:cNvSpPr>
                <a:spLocks noChangeArrowheads="1"/>
              </p:cNvSpPr>
              <p:nvPr/>
            </p:nvSpPr>
            <p:spPr bwMode="auto">
              <a:xfrm>
                <a:off x="2114" y="2261"/>
                <a:ext cx="31" cy="65"/>
              </a:xfrm>
              <a:custGeom>
                <a:avLst/>
                <a:gdLst>
                  <a:gd name="T0" fmla="*/ 0 w 156"/>
                  <a:gd name="T1" fmla="*/ 0 h 326"/>
                  <a:gd name="T2" fmla="*/ 0 w 156"/>
                  <a:gd name="T3" fmla="*/ 0 h 326"/>
                  <a:gd name="T4" fmla="*/ 5 w 156"/>
                  <a:gd name="T5" fmla="*/ 11 h 326"/>
                  <a:gd name="T6" fmla="*/ 6 w 156"/>
                  <a:gd name="T7" fmla="*/ 13 h 326"/>
                  <a:gd name="T8" fmla="*/ 0 w 156"/>
                  <a:gd name="T9" fmla="*/ 0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" h="326">
                    <a:moveTo>
                      <a:pt x="4" y="0"/>
                    </a:moveTo>
                    <a:lnTo>
                      <a:pt x="0" y="2"/>
                    </a:lnTo>
                    <a:lnTo>
                      <a:pt x="123" y="267"/>
                    </a:lnTo>
                    <a:lnTo>
                      <a:pt x="156" y="32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59" name="Freeform 172"/>
              <p:cNvSpPr>
                <a:spLocks noChangeArrowheads="1"/>
              </p:cNvSpPr>
              <p:nvPr/>
            </p:nvSpPr>
            <p:spPr bwMode="auto">
              <a:xfrm>
                <a:off x="2112" y="2261"/>
                <a:ext cx="26" cy="53"/>
              </a:xfrm>
              <a:custGeom>
                <a:avLst/>
                <a:gdLst>
                  <a:gd name="T0" fmla="*/ 0 w 129"/>
                  <a:gd name="T1" fmla="*/ 0 h 265"/>
                  <a:gd name="T2" fmla="*/ 0 w 129"/>
                  <a:gd name="T3" fmla="*/ 0 h 265"/>
                  <a:gd name="T4" fmla="*/ 4 w 129"/>
                  <a:gd name="T5" fmla="*/ 8 h 265"/>
                  <a:gd name="T6" fmla="*/ 5 w 129"/>
                  <a:gd name="T7" fmla="*/ 11 h 265"/>
                  <a:gd name="T8" fmla="*/ 0 w 129"/>
                  <a:gd name="T9" fmla="*/ 0 h 2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9" h="265">
                    <a:moveTo>
                      <a:pt x="6" y="0"/>
                    </a:moveTo>
                    <a:lnTo>
                      <a:pt x="0" y="2"/>
                    </a:lnTo>
                    <a:lnTo>
                      <a:pt x="94" y="205"/>
                    </a:lnTo>
                    <a:lnTo>
                      <a:pt x="129" y="26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60" name="Freeform 173"/>
              <p:cNvSpPr>
                <a:spLocks noChangeArrowheads="1"/>
              </p:cNvSpPr>
              <p:nvPr/>
            </p:nvSpPr>
            <p:spPr bwMode="auto">
              <a:xfrm>
                <a:off x="2112" y="2262"/>
                <a:ext cx="19" cy="40"/>
              </a:xfrm>
              <a:custGeom>
                <a:avLst/>
                <a:gdLst>
                  <a:gd name="T0" fmla="*/ 0 w 97"/>
                  <a:gd name="T1" fmla="*/ 0 h 203"/>
                  <a:gd name="T2" fmla="*/ 0 w 97"/>
                  <a:gd name="T3" fmla="*/ 0 h 203"/>
                  <a:gd name="T4" fmla="*/ 3 w 97"/>
                  <a:gd name="T5" fmla="*/ 6 h 203"/>
                  <a:gd name="T6" fmla="*/ 4 w 97"/>
                  <a:gd name="T7" fmla="*/ 8 h 203"/>
                  <a:gd name="T8" fmla="*/ 0 w 97"/>
                  <a:gd name="T9" fmla="*/ 0 h 2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203">
                    <a:moveTo>
                      <a:pt x="3" y="0"/>
                    </a:moveTo>
                    <a:lnTo>
                      <a:pt x="0" y="1"/>
                    </a:lnTo>
                    <a:lnTo>
                      <a:pt x="76" y="163"/>
                    </a:lnTo>
                    <a:lnTo>
                      <a:pt x="97" y="20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61" name="Freeform 174"/>
              <p:cNvSpPr>
                <a:spLocks noChangeArrowheads="1"/>
              </p:cNvSpPr>
              <p:nvPr/>
            </p:nvSpPr>
            <p:spPr bwMode="auto">
              <a:xfrm>
                <a:off x="2120" y="2260"/>
                <a:ext cx="68" cy="142"/>
              </a:xfrm>
              <a:custGeom>
                <a:avLst/>
                <a:gdLst>
                  <a:gd name="T0" fmla="*/ 0 w 338"/>
                  <a:gd name="T1" fmla="*/ 0 h 711"/>
                  <a:gd name="T2" fmla="*/ 0 w 338"/>
                  <a:gd name="T3" fmla="*/ 0 h 711"/>
                  <a:gd name="T4" fmla="*/ 12 w 338"/>
                  <a:gd name="T5" fmla="*/ 26 h 711"/>
                  <a:gd name="T6" fmla="*/ 14 w 338"/>
                  <a:gd name="T7" fmla="*/ 28 h 711"/>
                  <a:gd name="T8" fmla="*/ 0 w 338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8" h="711">
                    <a:moveTo>
                      <a:pt x="7" y="0"/>
                    </a:moveTo>
                    <a:lnTo>
                      <a:pt x="0" y="1"/>
                    </a:lnTo>
                    <a:lnTo>
                      <a:pt x="304" y="651"/>
                    </a:lnTo>
                    <a:lnTo>
                      <a:pt x="338" y="7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62" name="Freeform 175"/>
              <p:cNvSpPr>
                <a:spLocks noChangeArrowheads="1"/>
              </p:cNvSpPr>
              <p:nvPr/>
            </p:nvSpPr>
            <p:spPr bwMode="auto">
              <a:xfrm>
                <a:off x="2154" y="2283"/>
                <a:ext cx="160" cy="342"/>
              </a:xfrm>
              <a:custGeom>
                <a:avLst/>
                <a:gdLst>
                  <a:gd name="T0" fmla="*/ 1 w 800"/>
                  <a:gd name="T1" fmla="*/ 2 h 1707"/>
                  <a:gd name="T2" fmla="*/ 0 w 800"/>
                  <a:gd name="T3" fmla="*/ 0 h 1707"/>
                  <a:gd name="T4" fmla="*/ 31 w 800"/>
                  <a:gd name="T5" fmla="*/ 67 h 1707"/>
                  <a:gd name="T6" fmla="*/ 32 w 800"/>
                  <a:gd name="T7" fmla="*/ 69 h 1707"/>
                  <a:gd name="T8" fmla="*/ 1 w 800"/>
                  <a:gd name="T9" fmla="*/ 2 h 17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0" h="1707">
                    <a:moveTo>
                      <a:pt x="23" y="39"/>
                    </a:moveTo>
                    <a:lnTo>
                      <a:pt x="0" y="0"/>
                    </a:lnTo>
                    <a:lnTo>
                      <a:pt x="778" y="1666"/>
                    </a:lnTo>
                    <a:lnTo>
                      <a:pt x="800" y="1707"/>
                    </a:lnTo>
                    <a:lnTo>
                      <a:pt x="23" y="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63" name="Freeform 176"/>
              <p:cNvSpPr>
                <a:spLocks noChangeArrowheads="1"/>
              </p:cNvSpPr>
              <p:nvPr/>
            </p:nvSpPr>
            <p:spPr bwMode="auto">
              <a:xfrm>
                <a:off x="2159" y="2291"/>
                <a:ext cx="162" cy="346"/>
              </a:xfrm>
              <a:custGeom>
                <a:avLst/>
                <a:gdLst>
                  <a:gd name="T0" fmla="*/ 1 w 811"/>
                  <a:gd name="T1" fmla="*/ 2 h 1727"/>
                  <a:gd name="T2" fmla="*/ 0 w 811"/>
                  <a:gd name="T3" fmla="*/ 0 h 1727"/>
                  <a:gd name="T4" fmla="*/ 31 w 811"/>
                  <a:gd name="T5" fmla="*/ 67 h 1727"/>
                  <a:gd name="T6" fmla="*/ 32 w 811"/>
                  <a:gd name="T7" fmla="*/ 69 h 1727"/>
                  <a:gd name="T8" fmla="*/ 1 w 811"/>
                  <a:gd name="T9" fmla="*/ 2 h 17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1" h="1727">
                    <a:moveTo>
                      <a:pt x="34" y="61"/>
                    </a:moveTo>
                    <a:lnTo>
                      <a:pt x="0" y="0"/>
                    </a:lnTo>
                    <a:lnTo>
                      <a:pt x="777" y="1668"/>
                    </a:lnTo>
                    <a:lnTo>
                      <a:pt x="811" y="1727"/>
                    </a:lnTo>
                    <a:lnTo>
                      <a:pt x="34" y="6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64" name="Freeform 177"/>
              <p:cNvSpPr>
                <a:spLocks noChangeArrowheads="1"/>
              </p:cNvSpPr>
              <p:nvPr/>
            </p:nvSpPr>
            <p:spPr bwMode="auto">
              <a:xfrm>
                <a:off x="2166" y="2303"/>
                <a:ext cx="162" cy="346"/>
              </a:xfrm>
              <a:custGeom>
                <a:avLst/>
                <a:gdLst>
                  <a:gd name="T0" fmla="*/ 1 w 811"/>
                  <a:gd name="T1" fmla="*/ 2 h 1726"/>
                  <a:gd name="T2" fmla="*/ 0 w 811"/>
                  <a:gd name="T3" fmla="*/ 0 h 1726"/>
                  <a:gd name="T4" fmla="*/ 31 w 811"/>
                  <a:gd name="T5" fmla="*/ 67 h 1726"/>
                  <a:gd name="T6" fmla="*/ 32 w 811"/>
                  <a:gd name="T7" fmla="*/ 69 h 1726"/>
                  <a:gd name="T8" fmla="*/ 1 w 811"/>
                  <a:gd name="T9" fmla="*/ 2 h 1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1" h="1726">
                    <a:moveTo>
                      <a:pt x="35" y="61"/>
                    </a:moveTo>
                    <a:lnTo>
                      <a:pt x="0" y="0"/>
                    </a:lnTo>
                    <a:lnTo>
                      <a:pt x="777" y="1666"/>
                    </a:lnTo>
                    <a:lnTo>
                      <a:pt x="811" y="1726"/>
                    </a:lnTo>
                    <a:lnTo>
                      <a:pt x="35" y="6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65" name="Freeform 178"/>
              <p:cNvSpPr>
                <a:spLocks noChangeArrowheads="1"/>
              </p:cNvSpPr>
              <p:nvPr/>
            </p:nvSpPr>
            <p:spPr bwMode="auto">
              <a:xfrm>
                <a:off x="2147" y="2271"/>
                <a:ext cx="163" cy="346"/>
              </a:xfrm>
              <a:custGeom>
                <a:avLst/>
                <a:gdLst>
                  <a:gd name="T0" fmla="*/ 1 w 813"/>
                  <a:gd name="T1" fmla="*/ 2 h 1728"/>
                  <a:gd name="T2" fmla="*/ 0 w 813"/>
                  <a:gd name="T3" fmla="*/ 0 h 1728"/>
                  <a:gd name="T4" fmla="*/ 31 w 813"/>
                  <a:gd name="T5" fmla="*/ 67 h 1728"/>
                  <a:gd name="T6" fmla="*/ 33 w 813"/>
                  <a:gd name="T7" fmla="*/ 69 h 1728"/>
                  <a:gd name="T8" fmla="*/ 1 w 813"/>
                  <a:gd name="T9" fmla="*/ 2 h 17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3" h="1728">
                    <a:moveTo>
                      <a:pt x="35" y="62"/>
                    </a:moveTo>
                    <a:lnTo>
                      <a:pt x="0" y="0"/>
                    </a:lnTo>
                    <a:lnTo>
                      <a:pt x="779" y="1669"/>
                    </a:lnTo>
                    <a:lnTo>
                      <a:pt x="813" y="1728"/>
                    </a:lnTo>
                    <a:lnTo>
                      <a:pt x="35" y="6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66" name="Freeform 179"/>
              <p:cNvSpPr>
                <a:spLocks noChangeArrowheads="1"/>
              </p:cNvSpPr>
              <p:nvPr/>
            </p:nvSpPr>
            <p:spPr bwMode="auto">
              <a:xfrm>
                <a:off x="2141" y="2259"/>
                <a:ext cx="162" cy="346"/>
              </a:xfrm>
              <a:custGeom>
                <a:avLst/>
                <a:gdLst>
                  <a:gd name="T0" fmla="*/ 1 w 812"/>
                  <a:gd name="T1" fmla="*/ 2 h 1728"/>
                  <a:gd name="T2" fmla="*/ 0 w 812"/>
                  <a:gd name="T3" fmla="*/ 0 h 1728"/>
                  <a:gd name="T4" fmla="*/ 31 w 812"/>
                  <a:gd name="T5" fmla="*/ 67 h 1728"/>
                  <a:gd name="T6" fmla="*/ 32 w 812"/>
                  <a:gd name="T7" fmla="*/ 69 h 1728"/>
                  <a:gd name="T8" fmla="*/ 1 w 812"/>
                  <a:gd name="T9" fmla="*/ 2 h 17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2" h="1728">
                    <a:moveTo>
                      <a:pt x="33" y="59"/>
                    </a:moveTo>
                    <a:lnTo>
                      <a:pt x="0" y="0"/>
                    </a:lnTo>
                    <a:lnTo>
                      <a:pt x="778" y="1668"/>
                    </a:lnTo>
                    <a:lnTo>
                      <a:pt x="812" y="1728"/>
                    </a:lnTo>
                    <a:lnTo>
                      <a:pt x="33" y="5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67" name="Freeform 180"/>
              <p:cNvSpPr>
                <a:spLocks noChangeArrowheads="1"/>
              </p:cNvSpPr>
              <p:nvPr/>
            </p:nvSpPr>
            <p:spPr bwMode="auto">
              <a:xfrm>
                <a:off x="2216" y="2392"/>
                <a:ext cx="119" cy="254"/>
              </a:xfrm>
              <a:custGeom>
                <a:avLst/>
                <a:gdLst>
                  <a:gd name="T0" fmla="*/ 1 w 595"/>
                  <a:gd name="T1" fmla="*/ 2 h 1273"/>
                  <a:gd name="T2" fmla="*/ 0 w 595"/>
                  <a:gd name="T3" fmla="*/ 0 h 1273"/>
                  <a:gd name="T4" fmla="*/ 24 w 595"/>
                  <a:gd name="T5" fmla="*/ 51 h 1273"/>
                  <a:gd name="T6" fmla="*/ 24 w 595"/>
                  <a:gd name="T7" fmla="*/ 50 h 1273"/>
                  <a:gd name="T8" fmla="*/ 1 w 595"/>
                  <a:gd name="T9" fmla="*/ 2 h 12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5" h="1273">
                    <a:moveTo>
                      <a:pt x="23" y="40"/>
                    </a:moveTo>
                    <a:lnTo>
                      <a:pt x="0" y="0"/>
                    </a:lnTo>
                    <a:lnTo>
                      <a:pt x="594" y="1273"/>
                    </a:lnTo>
                    <a:lnTo>
                      <a:pt x="595" y="1267"/>
                    </a:lnTo>
                    <a:lnTo>
                      <a:pt x="23" y="4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68" name="Freeform 181"/>
              <p:cNvSpPr>
                <a:spLocks noChangeArrowheads="1"/>
              </p:cNvSpPr>
              <p:nvPr/>
            </p:nvSpPr>
            <p:spPr bwMode="auto">
              <a:xfrm>
                <a:off x="2209" y="2380"/>
                <a:ext cx="125" cy="268"/>
              </a:xfrm>
              <a:custGeom>
                <a:avLst/>
                <a:gdLst>
                  <a:gd name="T0" fmla="*/ 1 w 627"/>
                  <a:gd name="T1" fmla="*/ 2 h 1339"/>
                  <a:gd name="T2" fmla="*/ 0 w 627"/>
                  <a:gd name="T3" fmla="*/ 0 h 1339"/>
                  <a:gd name="T4" fmla="*/ 25 w 627"/>
                  <a:gd name="T5" fmla="*/ 54 h 1339"/>
                  <a:gd name="T6" fmla="*/ 25 w 627"/>
                  <a:gd name="T7" fmla="*/ 53 h 1339"/>
                  <a:gd name="T8" fmla="*/ 1 w 627"/>
                  <a:gd name="T9" fmla="*/ 2 h 13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7" h="1339">
                    <a:moveTo>
                      <a:pt x="33" y="60"/>
                    </a:moveTo>
                    <a:lnTo>
                      <a:pt x="0" y="0"/>
                    </a:lnTo>
                    <a:lnTo>
                      <a:pt x="623" y="1339"/>
                    </a:lnTo>
                    <a:lnTo>
                      <a:pt x="627" y="1333"/>
                    </a:lnTo>
                    <a:lnTo>
                      <a:pt x="33" y="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69" name="Freeform 182"/>
              <p:cNvSpPr>
                <a:spLocks noChangeArrowheads="1"/>
              </p:cNvSpPr>
              <p:nvPr/>
            </p:nvSpPr>
            <p:spPr bwMode="auto">
              <a:xfrm>
                <a:off x="2202" y="2368"/>
                <a:ext cx="132" cy="281"/>
              </a:xfrm>
              <a:custGeom>
                <a:avLst/>
                <a:gdLst>
                  <a:gd name="T0" fmla="*/ 1 w 657"/>
                  <a:gd name="T1" fmla="*/ 2 h 1407"/>
                  <a:gd name="T2" fmla="*/ 0 w 657"/>
                  <a:gd name="T3" fmla="*/ 0 h 1407"/>
                  <a:gd name="T4" fmla="*/ 27 w 657"/>
                  <a:gd name="T5" fmla="*/ 56 h 1407"/>
                  <a:gd name="T6" fmla="*/ 27 w 657"/>
                  <a:gd name="T7" fmla="*/ 56 h 1407"/>
                  <a:gd name="T8" fmla="*/ 1 w 657"/>
                  <a:gd name="T9" fmla="*/ 2 h 14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7" h="1407">
                    <a:moveTo>
                      <a:pt x="34" y="61"/>
                    </a:moveTo>
                    <a:lnTo>
                      <a:pt x="0" y="0"/>
                    </a:lnTo>
                    <a:lnTo>
                      <a:pt x="656" y="1407"/>
                    </a:lnTo>
                    <a:lnTo>
                      <a:pt x="657" y="1400"/>
                    </a:lnTo>
                    <a:lnTo>
                      <a:pt x="34" y="6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0" name="Freeform 183"/>
              <p:cNvSpPr>
                <a:spLocks noChangeArrowheads="1"/>
              </p:cNvSpPr>
              <p:nvPr/>
            </p:nvSpPr>
            <p:spPr bwMode="auto">
              <a:xfrm>
                <a:off x="2197" y="2360"/>
                <a:ext cx="136" cy="290"/>
              </a:xfrm>
              <a:custGeom>
                <a:avLst/>
                <a:gdLst>
                  <a:gd name="T0" fmla="*/ 1 w 680"/>
                  <a:gd name="T1" fmla="*/ 2 h 1450"/>
                  <a:gd name="T2" fmla="*/ 0 w 680"/>
                  <a:gd name="T3" fmla="*/ 0 h 1450"/>
                  <a:gd name="T4" fmla="*/ 27 w 680"/>
                  <a:gd name="T5" fmla="*/ 58 h 1450"/>
                  <a:gd name="T6" fmla="*/ 27 w 680"/>
                  <a:gd name="T7" fmla="*/ 58 h 1450"/>
                  <a:gd name="T8" fmla="*/ 1 w 680"/>
                  <a:gd name="T9" fmla="*/ 2 h 14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0" h="1450">
                    <a:moveTo>
                      <a:pt x="24" y="39"/>
                    </a:moveTo>
                    <a:lnTo>
                      <a:pt x="0" y="0"/>
                    </a:lnTo>
                    <a:lnTo>
                      <a:pt x="676" y="1450"/>
                    </a:lnTo>
                    <a:lnTo>
                      <a:pt x="680" y="1446"/>
                    </a:lnTo>
                    <a:lnTo>
                      <a:pt x="24" y="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1" name="Freeform 184"/>
              <p:cNvSpPr>
                <a:spLocks noChangeArrowheads="1"/>
              </p:cNvSpPr>
              <p:nvPr/>
            </p:nvSpPr>
            <p:spPr bwMode="auto">
              <a:xfrm>
                <a:off x="2191" y="2348"/>
                <a:ext cx="142" cy="303"/>
              </a:xfrm>
              <a:custGeom>
                <a:avLst/>
                <a:gdLst>
                  <a:gd name="T0" fmla="*/ 1 w 709"/>
                  <a:gd name="T1" fmla="*/ 2 h 1518"/>
                  <a:gd name="T2" fmla="*/ 0 w 709"/>
                  <a:gd name="T3" fmla="*/ 0 h 1518"/>
                  <a:gd name="T4" fmla="*/ 28 w 709"/>
                  <a:gd name="T5" fmla="*/ 60 h 1518"/>
                  <a:gd name="T6" fmla="*/ 28 w 709"/>
                  <a:gd name="T7" fmla="*/ 60 h 1518"/>
                  <a:gd name="T8" fmla="*/ 1 w 709"/>
                  <a:gd name="T9" fmla="*/ 2 h 15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9" h="1518">
                    <a:moveTo>
                      <a:pt x="33" y="61"/>
                    </a:moveTo>
                    <a:lnTo>
                      <a:pt x="0" y="0"/>
                    </a:lnTo>
                    <a:lnTo>
                      <a:pt x="708" y="1518"/>
                    </a:lnTo>
                    <a:lnTo>
                      <a:pt x="709" y="1511"/>
                    </a:lnTo>
                    <a:lnTo>
                      <a:pt x="33" y="6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2" name="Freeform 185"/>
              <p:cNvSpPr>
                <a:spLocks noChangeArrowheads="1"/>
              </p:cNvSpPr>
              <p:nvPr/>
            </p:nvSpPr>
            <p:spPr bwMode="auto">
              <a:xfrm>
                <a:off x="2184" y="2335"/>
                <a:ext cx="148" cy="317"/>
              </a:xfrm>
              <a:custGeom>
                <a:avLst/>
                <a:gdLst>
                  <a:gd name="T0" fmla="*/ 1 w 742"/>
                  <a:gd name="T1" fmla="*/ 2 h 1581"/>
                  <a:gd name="T2" fmla="*/ 0 w 742"/>
                  <a:gd name="T3" fmla="*/ 0 h 1581"/>
                  <a:gd name="T4" fmla="*/ 29 w 742"/>
                  <a:gd name="T5" fmla="*/ 64 h 1581"/>
                  <a:gd name="T6" fmla="*/ 30 w 742"/>
                  <a:gd name="T7" fmla="*/ 64 h 1581"/>
                  <a:gd name="T8" fmla="*/ 1 w 742"/>
                  <a:gd name="T9" fmla="*/ 2 h 15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2" h="1581">
                    <a:moveTo>
                      <a:pt x="34" y="61"/>
                    </a:moveTo>
                    <a:lnTo>
                      <a:pt x="0" y="0"/>
                    </a:lnTo>
                    <a:lnTo>
                      <a:pt x="737" y="1581"/>
                    </a:lnTo>
                    <a:lnTo>
                      <a:pt x="742" y="1579"/>
                    </a:lnTo>
                    <a:lnTo>
                      <a:pt x="34" y="6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3" name="Freeform 186"/>
              <p:cNvSpPr>
                <a:spLocks noChangeArrowheads="1"/>
              </p:cNvSpPr>
              <p:nvPr/>
            </p:nvSpPr>
            <p:spPr bwMode="auto">
              <a:xfrm>
                <a:off x="2179" y="2328"/>
                <a:ext cx="152" cy="324"/>
              </a:xfrm>
              <a:custGeom>
                <a:avLst/>
                <a:gdLst>
                  <a:gd name="T0" fmla="*/ 1 w 760"/>
                  <a:gd name="T1" fmla="*/ 2 h 1623"/>
                  <a:gd name="T2" fmla="*/ 0 w 760"/>
                  <a:gd name="T3" fmla="*/ 0 h 1623"/>
                  <a:gd name="T4" fmla="*/ 30 w 760"/>
                  <a:gd name="T5" fmla="*/ 65 h 1623"/>
                  <a:gd name="T6" fmla="*/ 30 w 760"/>
                  <a:gd name="T7" fmla="*/ 64 h 1623"/>
                  <a:gd name="T8" fmla="*/ 1 w 760"/>
                  <a:gd name="T9" fmla="*/ 2 h 16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0" h="1623">
                    <a:moveTo>
                      <a:pt x="23" y="39"/>
                    </a:moveTo>
                    <a:lnTo>
                      <a:pt x="0" y="0"/>
                    </a:lnTo>
                    <a:lnTo>
                      <a:pt x="757" y="1623"/>
                    </a:lnTo>
                    <a:lnTo>
                      <a:pt x="760" y="1620"/>
                    </a:lnTo>
                    <a:lnTo>
                      <a:pt x="23" y="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4" name="Freeform 187"/>
              <p:cNvSpPr>
                <a:spLocks noChangeArrowheads="1"/>
              </p:cNvSpPr>
              <p:nvPr/>
            </p:nvSpPr>
            <p:spPr bwMode="auto">
              <a:xfrm>
                <a:off x="2264" y="2476"/>
                <a:ext cx="75" cy="161"/>
              </a:xfrm>
              <a:custGeom>
                <a:avLst/>
                <a:gdLst>
                  <a:gd name="T0" fmla="*/ 1 w 377"/>
                  <a:gd name="T1" fmla="*/ 2 h 805"/>
                  <a:gd name="T2" fmla="*/ 0 w 377"/>
                  <a:gd name="T3" fmla="*/ 0 h 805"/>
                  <a:gd name="T4" fmla="*/ 15 w 377"/>
                  <a:gd name="T5" fmla="*/ 32 h 805"/>
                  <a:gd name="T6" fmla="*/ 15 w 377"/>
                  <a:gd name="T7" fmla="*/ 32 h 805"/>
                  <a:gd name="T8" fmla="*/ 1 w 377"/>
                  <a:gd name="T9" fmla="*/ 2 h 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7" h="805">
                    <a:moveTo>
                      <a:pt x="34" y="61"/>
                    </a:moveTo>
                    <a:lnTo>
                      <a:pt x="0" y="0"/>
                    </a:lnTo>
                    <a:lnTo>
                      <a:pt x="375" y="805"/>
                    </a:lnTo>
                    <a:lnTo>
                      <a:pt x="377" y="798"/>
                    </a:lnTo>
                    <a:lnTo>
                      <a:pt x="34" y="6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5" name="Freeform 188"/>
              <p:cNvSpPr>
                <a:spLocks noChangeArrowheads="1"/>
              </p:cNvSpPr>
              <p:nvPr/>
            </p:nvSpPr>
            <p:spPr bwMode="auto">
              <a:xfrm>
                <a:off x="2259" y="2468"/>
                <a:ext cx="80" cy="170"/>
              </a:xfrm>
              <a:custGeom>
                <a:avLst/>
                <a:gdLst>
                  <a:gd name="T0" fmla="*/ 1 w 398"/>
                  <a:gd name="T1" fmla="*/ 2 h 848"/>
                  <a:gd name="T2" fmla="*/ 0 w 398"/>
                  <a:gd name="T3" fmla="*/ 0 h 848"/>
                  <a:gd name="T4" fmla="*/ 16 w 398"/>
                  <a:gd name="T5" fmla="*/ 34 h 848"/>
                  <a:gd name="T6" fmla="*/ 16 w 398"/>
                  <a:gd name="T7" fmla="*/ 34 h 848"/>
                  <a:gd name="T8" fmla="*/ 1 w 398"/>
                  <a:gd name="T9" fmla="*/ 2 h 8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8" h="848">
                    <a:moveTo>
                      <a:pt x="23" y="39"/>
                    </a:moveTo>
                    <a:lnTo>
                      <a:pt x="0" y="0"/>
                    </a:lnTo>
                    <a:lnTo>
                      <a:pt x="395" y="848"/>
                    </a:lnTo>
                    <a:lnTo>
                      <a:pt x="398" y="844"/>
                    </a:lnTo>
                    <a:lnTo>
                      <a:pt x="23" y="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6" name="Freeform 189"/>
              <p:cNvSpPr>
                <a:spLocks noChangeArrowheads="1"/>
              </p:cNvSpPr>
              <p:nvPr/>
            </p:nvSpPr>
            <p:spPr bwMode="auto">
              <a:xfrm>
                <a:off x="2252" y="2456"/>
                <a:ext cx="86" cy="183"/>
              </a:xfrm>
              <a:custGeom>
                <a:avLst/>
                <a:gdLst>
                  <a:gd name="T0" fmla="*/ 1 w 429"/>
                  <a:gd name="T1" fmla="*/ 2 h 915"/>
                  <a:gd name="T2" fmla="*/ 0 w 429"/>
                  <a:gd name="T3" fmla="*/ 0 h 915"/>
                  <a:gd name="T4" fmla="*/ 17 w 429"/>
                  <a:gd name="T5" fmla="*/ 37 h 915"/>
                  <a:gd name="T6" fmla="*/ 17 w 429"/>
                  <a:gd name="T7" fmla="*/ 36 h 915"/>
                  <a:gd name="T8" fmla="*/ 1 w 429"/>
                  <a:gd name="T9" fmla="*/ 2 h 9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9" h="915">
                    <a:moveTo>
                      <a:pt x="34" y="60"/>
                    </a:moveTo>
                    <a:lnTo>
                      <a:pt x="0" y="0"/>
                    </a:lnTo>
                    <a:lnTo>
                      <a:pt x="427" y="915"/>
                    </a:lnTo>
                    <a:lnTo>
                      <a:pt x="429" y="908"/>
                    </a:lnTo>
                    <a:lnTo>
                      <a:pt x="34" y="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7" name="Freeform 190"/>
              <p:cNvSpPr>
                <a:spLocks noChangeArrowheads="1"/>
              </p:cNvSpPr>
              <p:nvPr/>
            </p:nvSpPr>
            <p:spPr bwMode="auto">
              <a:xfrm>
                <a:off x="2245" y="2444"/>
                <a:ext cx="93" cy="196"/>
              </a:xfrm>
              <a:custGeom>
                <a:avLst/>
                <a:gdLst>
                  <a:gd name="T0" fmla="*/ 1 w 461"/>
                  <a:gd name="T1" fmla="*/ 2 h 981"/>
                  <a:gd name="T2" fmla="*/ 0 w 461"/>
                  <a:gd name="T3" fmla="*/ 0 h 981"/>
                  <a:gd name="T4" fmla="*/ 19 w 461"/>
                  <a:gd name="T5" fmla="*/ 39 h 981"/>
                  <a:gd name="T6" fmla="*/ 19 w 461"/>
                  <a:gd name="T7" fmla="*/ 39 h 981"/>
                  <a:gd name="T8" fmla="*/ 1 w 461"/>
                  <a:gd name="T9" fmla="*/ 2 h 9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1" h="981">
                    <a:moveTo>
                      <a:pt x="34" y="60"/>
                    </a:moveTo>
                    <a:lnTo>
                      <a:pt x="0" y="0"/>
                    </a:lnTo>
                    <a:lnTo>
                      <a:pt x="458" y="981"/>
                    </a:lnTo>
                    <a:lnTo>
                      <a:pt x="461" y="975"/>
                    </a:lnTo>
                    <a:lnTo>
                      <a:pt x="34" y="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8" name="Freeform 191"/>
              <p:cNvSpPr>
                <a:spLocks noChangeArrowheads="1"/>
              </p:cNvSpPr>
              <p:nvPr/>
            </p:nvSpPr>
            <p:spPr bwMode="auto">
              <a:xfrm>
                <a:off x="2241" y="2436"/>
                <a:ext cx="96" cy="205"/>
              </a:xfrm>
              <a:custGeom>
                <a:avLst/>
                <a:gdLst>
                  <a:gd name="T0" fmla="*/ 1 w 481"/>
                  <a:gd name="T1" fmla="*/ 2 h 1027"/>
                  <a:gd name="T2" fmla="*/ 0 w 481"/>
                  <a:gd name="T3" fmla="*/ 0 h 1027"/>
                  <a:gd name="T4" fmla="*/ 19 w 481"/>
                  <a:gd name="T5" fmla="*/ 41 h 1027"/>
                  <a:gd name="T6" fmla="*/ 19 w 481"/>
                  <a:gd name="T7" fmla="*/ 41 h 1027"/>
                  <a:gd name="T8" fmla="*/ 1 w 481"/>
                  <a:gd name="T9" fmla="*/ 2 h 10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1" h="1027">
                    <a:moveTo>
                      <a:pt x="23" y="40"/>
                    </a:moveTo>
                    <a:lnTo>
                      <a:pt x="0" y="0"/>
                    </a:lnTo>
                    <a:lnTo>
                      <a:pt x="479" y="1027"/>
                    </a:lnTo>
                    <a:lnTo>
                      <a:pt x="481" y="1021"/>
                    </a:lnTo>
                    <a:lnTo>
                      <a:pt x="23" y="4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9" name="Freeform 192"/>
              <p:cNvSpPr>
                <a:spLocks noChangeArrowheads="1"/>
              </p:cNvSpPr>
              <p:nvPr/>
            </p:nvSpPr>
            <p:spPr bwMode="auto">
              <a:xfrm>
                <a:off x="2234" y="2424"/>
                <a:ext cx="103" cy="219"/>
              </a:xfrm>
              <a:custGeom>
                <a:avLst/>
                <a:gdLst>
                  <a:gd name="T0" fmla="*/ 1 w 512"/>
                  <a:gd name="T1" fmla="*/ 2 h 1093"/>
                  <a:gd name="T2" fmla="*/ 0 w 512"/>
                  <a:gd name="T3" fmla="*/ 0 h 1093"/>
                  <a:gd name="T4" fmla="*/ 21 w 512"/>
                  <a:gd name="T5" fmla="*/ 44 h 1093"/>
                  <a:gd name="T6" fmla="*/ 21 w 512"/>
                  <a:gd name="T7" fmla="*/ 44 h 1093"/>
                  <a:gd name="T8" fmla="*/ 1 w 512"/>
                  <a:gd name="T9" fmla="*/ 2 h 10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2" h="1093">
                    <a:moveTo>
                      <a:pt x="33" y="60"/>
                    </a:moveTo>
                    <a:lnTo>
                      <a:pt x="0" y="0"/>
                    </a:lnTo>
                    <a:lnTo>
                      <a:pt x="509" y="1093"/>
                    </a:lnTo>
                    <a:lnTo>
                      <a:pt x="512" y="1087"/>
                    </a:lnTo>
                    <a:lnTo>
                      <a:pt x="33" y="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80" name="Freeform 193"/>
              <p:cNvSpPr>
                <a:spLocks noChangeArrowheads="1"/>
              </p:cNvSpPr>
              <p:nvPr/>
            </p:nvSpPr>
            <p:spPr bwMode="auto">
              <a:xfrm>
                <a:off x="2227" y="2412"/>
                <a:ext cx="109" cy="232"/>
              </a:xfrm>
              <a:custGeom>
                <a:avLst/>
                <a:gdLst>
                  <a:gd name="T0" fmla="*/ 1 w 544"/>
                  <a:gd name="T1" fmla="*/ 2 h 1159"/>
                  <a:gd name="T2" fmla="*/ 0 w 544"/>
                  <a:gd name="T3" fmla="*/ 0 h 1159"/>
                  <a:gd name="T4" fmla="*/ 22 w 544"/>
                  <a:gd name="T5" fmla="*/ 46 h 1159"/>
                  <a:gd name="T6" fmla="*/ 22 w 544"/>
                  <a:gd name="T7" fmla="*/ 46 h 1159"/>
                  <a:gd name="T8" fmla="*/ 1 w 544"/>
                  <a:gd name="T9" fmla="*/ 2 h 1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4" h="1159">
                    <a:moveTo>
                      <a:pt x="35" y="59"/>
                    </a:moveTo>
                    <a:lnTo>
                      <a:pt x="0" y="0"/>
                    </a:lnTo>
                    <a:lnTo>
                      <a:pt x="540" y="1159"/>
                    </a:lnTo>
                    <a:lnTo>
                      <a:pt x="544" y="1152"/>
                    </a:lnTo>
                    <a:lnTo>
                      <a:pt x="35" y="5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81" name="Freeform 194"/>
              <p:cNvSpPr>
                <a:spLocks noChangeArrowheads="1"/>
              </p:cNvSpPr>
              <p:nvPr/>
            </p:nvSpPr>
            <p:spPr bwMode="auto">
              <a:xfrm>
                <a:off x="2220" y="2400"/>
                <a:ext cx="115" cy="245"/>
              </a:xfrm>
              <a:custGeom>
                <a:avLst/>
                <a:gdLst>
                  <a:gd name="T0" fmla="*/ 1 w 575"/>
                  <a:gd name="T1" fmla="*/ 2 h 1227"/>
                  <a:gd name="T2" fmla="*/ 0 w 575"/>
                  <a:gd name="T3" fmla="*/ 0 h 1227"/>
                  <a:gd name="T4" fmla="*/ 23 w 575"/>
                  <a:gd name="T5" fmla="*/ 49 h 1227"/>
                  <a:gd name="T6" fmla="*/ 23 w 575"/>
                  <a:gd name="T7" fmla="*/ 49 h 1227"/>
                  <a:gd name="T8" fmla="*/ 1 w 575"/>
                  <a:gd name="T9" fmla="*/ 2 h 1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5" h="1227">
                    <a:moveTo>
                      <a:pt x="35" y="62"/>
                    </a:moveTo>
                    <a:lnTo>
                      <a:pt x="0" y="0"/>
                    </a:lnTo>
                    <a:lnTo>
                      <a:pt x="572" y="1227"/>
                    </a:lnTo>
                    <a:lnTo>
                      <a:pt x="575" y="1221"/>
                    </a:lnTo>
                    <a:lnTo>
                      <a:pt x="35" y="6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82" name="Freeform 195"/>
              <p:cNvSpPr>
                <a:spLocks noChangeArrowheads="1"/>
              </p:cNvSpPr>
              <p:nvPr/>
            </p:nvSpPr>
            <p:spPr bwMode="auto">
              <a:xfrm>
                <a:off x="2320" y="2576"/>
                <a:ext cx="23" cy="49"/>
              </a:xfrm>
              <a:custGeom>
                <a:avLst/>
                <a:gdLst>
                  <a:gd name="T0" fmla="*/ 1 w 116"/>
                  <a:gd name="T1" fmla="*/ 2 h 246"/>
                  <a:gd name="T2" fmla="*/ 0 w 116"/>
                  <a:gd name="T3" fmla="*/ 0 h 246"/>
                  <a:gd name="T4" fmla="*/ 5 w 116"/>
                  <a:gd name="T5" fmla="*/ 10 h 246"/>
                  <a:gd name="T6" fmla="*/ 5 w 116"/>
                  <a:gd name="T7" fmla="*/ 10 h 246"/>
                  <a:gd name="T8" fmla="*/ 1 w 116"/>
                  <a:gd name="T9" fmla="*/ 2 h 2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" h="246">
                    <a:moveTo>
                      <a:pt x="23" y="41"/>
                    </a:moveTo>
                    <a:lnTo>
                      <a:pt x="0" y="0"/>
                    </a:lnTo>
                    <a:lnTo>
                      <a:pt x="115" y="246"/>
                    </a:lnTo>
                    <a:lnTo>
                      <a:pt x="116" y="241"/>
                    </a:lnTo>
                    <a:lnTo>
                      <a:pt x="23" y="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83" name="Freeform 196"/>
              <p:cNvSpPr>
                <a:spLocks noChangeArrowheads="1"/>
              </p:cNvSpPr>
              <p:nvPr/>
            </p:nvSpPr>
            <p:spPr bwMode="auto">
              <a:xfrm>
                <a:off x="2313" y="2564"/>
                <a:ext cx="30" cy="63"/>
              </a:xfrm>
              <a:custGeom>
                <a:avLst/>
                <a:gdLst>
                  <a:gd name="T0" fmla="*/ 1 w 149"/>
                  <a:gd name="T1" fmla="*/ 2 h 314"/>
                  <a:gd name="T2" fmla="*/ 0 w 149"/>
                  <a:gd name="T3" fmla="*/ 0 h 314"/>
                  <a:gd name="T4" fmla="*/ 6 w 149"/>
                  <a:gd name="T5" fmla="*/ 13 h 314"/>
                  <a:gd name="T6" fmla="*/ 6 w 149"/>
                  <a:gd name="T7" fmla="*/ 12 h 314"/>
                  <a:gd name="T8" fmla="*/ 1 w 149"/>
                  <a:gd name="T9" fmla="*/ 2 h 3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9" h="314">
                    <a:moveTo>
                      <a:pt x="34" y="60"/>
                    </a:moveTo>
                    <a:lnTo>
                      <a:pt x="0" y="0"/>
                    </a:lnTo>
                    <a:lnTo>
                      <a:pt x="146" y="314"/>
                    </a:lnTo>
                    <a:lnTo>
                      <a:pt x="149" y="306"/>
                    </a:lnTo>
                    <a:lnTo>
                      <a:pt x="34" y="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84" name="Freeform 197"/>
              <p:cNvSpPr>
                <a:spLocks noChangeArrowheads="1"/>
              </p:cNvSpPr>
              <p:nvPr/>
            </p:nvSpPr>
            <p:spPr bwMode="auto">
              <a:xfrm>
                <a:off x="2306" y="2552"/>
                <a:ext cx="37" cy="76"/>
              </a:xfrm>
              <a:custGeom>
                <a:avLst/>
                <a:gdLst>
                  <a:gd name="T0" fmla="*/ 1 w 181"/>
                  <a:gd name="T1" fmla="*/ 2 h 380"/>
                  <a:gd name="T2" fmla="*/ 0 w 181"/>
                  <a:gd name="T3" fmla="*/ 0 h 380"/>
                  <a:gd name="T4" fmla="*/ 7 w 181"/>
                  <a:gd name="T5" fmla="*/ 15 h 380"/>
                  <a:gd name="T6" fmla="*/ 8 w 181"/>
                  <a:gd name="T7" fmla="*/ 15 h 380"/>
                  <a:gd name="T8" fmla="*/ 1 w 181"/>
                  <a:gd name="T9" fmla="*/ 2 h 3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1" h="380">
                    <a:moveTo>
                      <a:pt x="35" y="60"/>
                    </a:moveTo>
                    <a:lnTo>
                      <a:pt x="0" y="0"/>
                    </a:lnTo>
                    <a:lnTo>
                      <a:pt x="178" y="380"/>
                    </a:lnTo>
                    <a:lnTo>
                      <a:pt x="181" y="374"/>
                    </a:lnTo>
                    <a:lnTo>
                      <a:pt x="35" y="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85" name="Freeform 198"/>
              <p:cNvSpPr>
                <a:spLocks noChangeArrowheads="1"/>
              </p:cNvSpPr>
              <p:nvPr/>
            </p:nvSpPr>
            <p:spPr bwMode="auto">
              <a:xfrm>
                <a:off x="2302" y="2544"/>
                <a:ext cx="40" cy="85"/>
              </a:xfrm>
              <a:custGeom>
                <a:avLst/>
                <a:gdLst>
                  <a:gd name="T0" fmla="*/ 1 w 200"/>
                  <a:gd name="T1" fmla="*/ 2 h 425"/>
                  <a:gd name="T2" fmla="*/ 0 w 200"/>
                  <a:gd name="T3" fmla="*/ 0 h 425"/>
                  <a:gd name="T4" fmla="*/ 8 w 200"/>
                  <a:gd name="T5" fmla="*/ 17 h 425"/>
                  <a:gd name="T6" fmla="*/ 8 w 200"/>
                  <a:gd name="T7" fmla="*/ 17 h 425"/>
                  <a:gd name="T8" fmla="*/ 1 w 200"/>
                  <a:gd name="T9" fmla="*/ 2 h 4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425">
                    <a:moveTo>
                      <a:pt x="22" y="41"/>
                    </a:moveTo>
                    <a:lnTo>
                      <a:pt x="0" y="0"/>
                    </a:lnTo>
                    <a:lnTo>
                      <a:pt x="198" y="425"/>
                    </a:lnTo>
                    <a:lnTo>
                      <a:pt x="200" y="421"/>
                    </a:lnTo>
                    <a:lnTo>
                      <a:pt x="22" y="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86" name="Freeform 199"/>
              <p:cNvSpPr>
                <a:spLocks noChangeArrowheads="1"/>
              </p:cNvSpPr>
              <p:nvPr/>
            </p:nvSpPr>
            <p:spPr bwMode="auto">
              <a:xfrm>
                <a:off x="2295" y="2532"/>
                <a:ext cx="47" cy="98"/>
              </a:xfrm>
              <a:custGeom>
                <a:avLst/>
                <a:gdLst>
                  <a:gd name="T0" fmla="*/ 1 w 233"/>
                  <a:gd name="T1" fmla="*/ 2 h 493"/>
                  <a:gd name="T2" fmla="*/ 0 w 233"/>
                  <a:gd name="T3" fmla="*/ 0 h 493"/>
                  <a:gd name="T4" fmla="*/ 9 w 233"/>
                  <a:gd name="T5" fmla="*/ 19 h 493"/>
                  <a:gd name="T6" fmla="*/ 9 w 233"/>
                  <a:gd name="T7" fmla="*/ 19 h 493"/>
                  <a:gd name="T8" fmla="*/ 1 w 233"/>
                  <a:gd name="T9" fmla="*/ 2 h 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3" h="493">
                    <a:moveTo>
                      <a:pt x="35" y="59"/>
                    </a:moveTo>
                    <a:lnTo>
                      <a:pt x="0" y="0"/>
                    </a:lnTo>
                    <a:lnTo>
                      <a:pt x="231" y="493"/>
                    </a:lnTo>
                    <a:lnTo>
                      <a:pt x="233" y="484"/>
                    </a:lnTo>
                    <a:lnTo>
                      <a:pt x="35" y="5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87" name="Freeform 200"/>
              <p:cNvSpPr>
                <a:spLocks noChangeArrowheads="1"/>
              </p:cNvSpPr>
              <p:nvPr/>
            </p:nvSpPr>
            <p:spPr bwMode="auto">
              <a:xfrm>
                <a:off x="2288" y="2520"/>
                <a:ext cx="53" cy="112"/>
              </a:xfrm>
              <a:custGeom>
                <a:avLst/>
                <a:gdLst>
                  <a:gd name="T0" fmla="*/ 1 w 265"/>
                  <a:gd name="T1" fmla="*/ 2 h 558"/>
                  <a:gd name="T2" fmla="*/ 0 w 265"/>
                  <a:gd name="T3" fmla="*/ 0 h 558"/>
                  <a:gd name="T4" fmla="*/ 10 w 265"/>
                  <a:gd name="T5" fmla="*/ 22 h 558"/>
                  <a:gd name="T6" fmla="*/ 11 w 265"/>
                  <a:gd name="T7" fmla="*/ 22 h 558"/>
                  <a:gd name="T8" fmla="*/ 1 w 265"/>
                  <a:gd name="T9" fmla="*/ 2 h 5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5" h="558">
                    <a:moveTo>
                      <a:pt x="34" y="59"/>
                    </a:moveTo>
                    <a:lnTo>
                      <a:pt x="0" y="0"/>
                    </a:lnTo>
                    <a:lnTo>
                      <a:pt x="260" y="558"/>
                    </a:lnTo>
                    <a:lnTo>
                      <a:pt x="265" y="552"/>
                    </a:lnTo>
                    <a:lnTo>
                      <a:pt x="34" y="5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88" name="Freeform 201"/>
              <p:cNvSpPr>
                <a:spLocks noChangeArrowheads="1"/>
              </p:cNvSpPr>
              <p:nvPr/>
            </p:nvSpPr>
            <p:spPr bwMode="auto">
              <a:xfrm>
                <a:off x="2282" y="2508"/>
                <a:ext cx="58" cy="125"/>
              </a:xfrm>
              <a:custGeom>
                <a:avLst/>
                <a:gdLst>
                  <a:gd name="T0" fmla="*/ 1 w 292"/>
                  <a:gd name="T1" fmla="*/ 2 h 625"/>
                  <a:gd name="T2" fmla="*/ 0 w 292"/>
                  <a:gd name="T3" fmla="*/ 0 h 625"/>
                  <a:gd name="T4" fmla="*/ 12 w 292"/>
                  <a:gd name="T5" fmla="*/ 25 h 625"/>
                  <a:gd name="T6" fmla="*/ 12 w 292"/>
                  <a:gd name="T7" fmla="*/ 25 h 625"/>
                  <a:gd name="T8" fmla="*/ 1 w 292"/>
                  <a:gd name="T9" fmla="*/ 2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2" h="625">
                    <a:moveTo>
                      <a:pt x="32" y="60"/>
                    </a:moveTo>
                    <a:lnTo>
                      <a:pt x="0" y="0"/>
                    </a:lnTo>
                    <a:lnTo>
                      <a:pt x="291" y="625"/>
                    </a:lnTo>
                    <a:lnTo>
                      <a:pt x="292" y="618"/>
                    </a:lnTo>
                    <a:lnTo>
                      <a:pt x="32" y="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89" name="Freeform 202"/>
              <p:cNvSpPr>
                <a:spLocks noChangeArrowheads="1"/>
              </p:cNvSpPr>
              <p:nvPr/>
            </p:nvSpPr>
            <p:spPr bwMode="auto">
              <a:xfrm>
                <a:off x="2277" y="2500"/>
                <a:ext cx="63" cy="134"/>
              </a:xfrm>
              <a:custGeom>
                <a:avLst/>
                <a:gdLst>
                  <a:gd name="T0" fmla="*/ 1 w 315"/>
                  <a:gd name="T1" fmla="*/ 2 h 670"/>
                  <a:gd name="T2" fmla="*/ 0 w 315"/>
                  <a:gd name="T3" fmla="*/ 0 h 670"/>
                  <a:gd name="T4" fmla="*/ 13 w 315"/>
                  <a:gd name="T5" fmla="*/ 27 h 670"/>
                  <a:gd name="T6" fmla="*/ 13 w 315"/>
                  <a:gd name="T7" fmla="*/ 27 h 670"/>
                  <a:gd name="T8" fmla="*/ 1 w 315"/>
                  <a:gd name="T9" fmla="*/ 2 h 6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5" h="670">
                    <a:moveTo>
                      <a:pt x="24" y="39"/>
                    </a:moveTo>
                    <a:lnTo>
                      <a:pt x="0" y="0"/>
                    </a:lnTo>
                    <a:lnTo>
                      <a:pt x="313" y="670"/>
                    </a:lnTo>
                    <a:lnTo>
                      <a:pt x="315" y="664"/>
                    </a:lnTo>
                    <a:lnTo>
                      <a:pt x="24" y="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90" name="Freeform 203"/>
              <p:cNvSpPr>
                <a:spLocks noChangeArrowheads="1"/>
              </p:cNvSpPr>
              <p:nvPr/>
            </p:nvSpPr>
            <p:spPr bwMode="auto">
              <a:xfrm>
                <a:off x="2332" y="2596"/>
                <a:ext cx="12" cy="27"/>
              </a:xfrm>
              <a:custGeom>
                <a:avLst/>
                <a:gdLst>
                  <a:gd name="T0" fmla="*/ 2 w 64"/>
                  <a:gd name="T1" fmla="*/ 5 h 134"/>
                  <a:gd name="T2" fmla="*/ 2 w 64"/>
                  <a:gd name="T3" fmla="*/ 5 h 134"/>
                  <a:gd name="T4" fmla="*/ 1 w 64"/>
                  <a:gd name="T5" fmla="*/ 2 h 134"/>
                  <a:gd name="T6" fmla="*/ 0 w 64"/>
                  <a:gd name="T7" fmla="*/ 0 h 134"/>
                  <a:gd name="T8" fmla="*/ 2 w 64"/>
                  <a:gd name="T9" fmla="*/ 5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134">
                    <a:moveTo>
                      <a:pt x="62" y="134"/>
                    </a:moveTo>
                    <a:lnTo>
                      <a:pt x="64" y="127"/>
                    </a:lnTo>
                    <a:lnTo>
                      <a:pt x="33" y="60"/>
                    </a:lnTo>
                    <a:lnTo>
                      <a:pt x="0" y="0"/>
                    </a:lnTo>
                    <a:lnTo>
                      <a:pt x="62" y="13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91" name="Freeform 204"/>
              <p:cNvSpPr>
                <a:spLocks noChangeArrowheads="1"/>
              </p:cNvSpPr>
              <p:nvPr/>
            </p:nvSpPr>
            <p:spPr bwMode="auto">
              <a:xfrm>
                <a:off x="2338" y="2608"/>
                <a:ext cx="7" cy="13"/>
              </a:xfrm>
              <a:custGeom>
                <a:avLst/>
                <a:gdLst>
                  <a:gd name="T0" fmla="*/ 1 w 33"/>
                  <a:gd name="T1" fmla="*/ 3 h 67"/>
                  <a:gd name="T2" fmla="*/ 1 w 33"/>
                  <a:gd name="T3" fmla="*/ 2 h 67"/>
                  <a:gd name="T4" fmla="*/ 0 w 33"/>
                  <a:gd name="T5" fmla="*/ 0 h 67"/>
                  <a:gd name="T6" fmla="*/ 1 w 33"/>
                  <a:gd name="T7" fmla="*/ 3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" h="67">
                    <a:moveTo>
                      <a:pt x="31" y="67"/>
                    </a:moveTo>
                    <a:lnTo>
                      <a:pt x="33" y="58"/>
                    </a:lnTo>
                    <a:lnTo>
                      <a:pt x="0" y="0"/>
                    </a:lnTo>
                    <a:lnTo>
                      <a:pt x="31" y="6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92" name="Freeform 205"/>
              <p:cNvSpPr>
                <a:spLocks noChangeArrowheads="1"/>
              </p:cNvSpPr>
              <p:nvPr/>
            </p:nvSpPr>
            <p:spPr bwMode="auto">
              <a:xfrm>
                <a:off x="2325" y="2584"/>
                <a:ext cx="19" cy="40"/>
              </a:xfrm>
              <a:custGeom>
                <a:avLst/>
                <a:gdLst>
                  <a:gd name="T0" fmla="*/ 4 w 96"/>
                  <a:gd name="T1" fmla="*/ 8 h 200"/>
                  <a:gd name="T2" fmla="*/ 4 w 96"/>
                  <a:gd name="T3" fmla="*/ 8 h 200"/>
                  <a:gd name="T4" fmla="*/ 1 w 96"/>
                  <a:gd name="T5" fmla="*/ 2 h 200"/>
                  <a:gd name="T6" fmla="*/ 0 w 96"/>
                  <a:gd name="T7" fmla="*/ 0 h 200"/>
                  <a:gd name="T8" fmla="*/ 4 w 96"/>
                  <a:gd name="T9" fmla="*/ 8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200">
                    <a:moveTo>
                      <a:pt x="93" y="200"/>
                    </a:moveTo>
                    <a:lnTo>
                      <a:pt x="96" y="194"/>
                    </a:lnTo>
                    <a:lnTo>
                      <a:pt x="34" y="60"/>
                    </a:lnTo>
                    <a:lnTo>
                      <a:pt x="0" y="0"/>
                    </a:lnTo>
                    <a:lnTo>
                      <a:pt x="93" y="2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93" name="Freeform 206"/>
              <p:cNvSpPr>
                <a:spLocks noChangeArrowheads="1"/>
              </p:cNvSpPr>
              <p:nvPr/>
            </p:nvSpPr>
            <p:spPr bwMode="auto">
              <a:xfrm>
                <a:off x="2270" y="2488"/>
                <a:ext cx="70" cy="147"/>
              </a:xfrm>
              <a:custGeom>
                <a:avLst/>
                <a:gdLst>
                  <a:gd name="T0" fmla="*/ 14 w 346"/>
                  <a:gd name="T1" fmla="*/ 29 h 737"/>
                  <a:gd name="T2" fmla="*/ 14 w 346"/>
                  <a:gd name="T3" fmla="*/ 29 h 737"/>
                  <a:gd name="T4" fmla="*/ 1 w 346"/>
                  <a:gd name="T5" fmla="*/ 2 h 737"/>
                  <a:gd name="T6" fmla="*/ 0 w 346"/>
                  <a:gd name="T7" fmla="*/ 0 h 737"/>
                  <a:gd name="T8" fmla="*/ 14 w 346"/>
                  <a:gd name="T9" fmla="*/ 29 h 7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6" h="737">
                    <a:moveTo>
                      <a:pt x="343" y="737"/>
                    </a:moveTo>
                    <a:lnTo>
                      <a:pt x="346" y="731"/>
                    </a:lnTo>
                    <a:lnTo>
                      <a:pt x="33" y="61"/>
                    </a:lnTo>
                    <a:lnTo>
                      <a:pt x="0" y="0"/>
                    </a:lnTo>
                    <a:lnTo>
                      <a:pt x="343" y="7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94" name="Freeform 207"/>
              <p:cNvSpPr>
                <a:spLocks noChangeArrowheads="1"/>
              </p:cNvSpPr>
              <p:nvPr/>
            </p:nvSpPr>
            <p:spPr bwMode="auto">
              <a:xfrm>
                <a:off x="2173" y="2316"/>
                <a:ext cx="158" cy="336"/>
              </a:xfrm>
              <a:custGeom>
                <a:avLst/>
                <a:gdLst>
                  <a:gd name="T0" fmla="*/ 31 w 791"/>
                  <a:gd name="T1" fmla="*/ 67 h 1684"/>
                  <a:gd name="T2" fmla="*/ 32 w 791"/>
                  <a:gd name="T3" fmla="*/ 67 h 1684"/>
                  <a:gd name="T4" fmla="*/ 1 w 791"/>
                  <a:gd name="T5" fmla="*/ 2 h 1684"/>
                  <a:gd name="T6" fmla="*/ 0 w 791"/>
                  <a:gd name="T7" fmla="*/ 0 h 1684"/>
                  <a:gd name="T8" fmla="*/ 31 w 791"/>
                  <a:gd name="T9" fmla="*/ 66 h 1684"/>
                  <a:gd name="T10" fmla="*/ 31 w 791"/>
                  <a:gd name="T11" fmla="*/ 67 h 16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1" h="1684">
                    <a:moveTo>
                      <a:pt x="787" y="1684"/>
                    </a:moveTo>
                    <a:lnTo>
                      <a:pt x="791" y="1683"/>
                    </a:lnTo>
                    <a:lnTo>
                      <a:pt x="34" y="60"/>
                    </a:lnTo>
                    <a:lnTo>
                      <a:pt x="0" y="0"/>
                    </a:lnTo>
                    <a:lnTo>
                      <a:pt x="776" y="1665"/>
                    </a:lnTo>
                    <a:lnTo>
                      <a:pt x="787" y="168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95" name="Line 208"/>
              <p:cNvSpPr>
                <a:spLocks noChangeShapeType="1"/>
              </p:cNvSpPr>
              <p:nvPr/>
            </p:nvSpPr>
            <p:spPr bwMode="auto">
              <a:xfrm flipV="1">
                <a:off x="2109" y="2255"/>
                <a:ext cx="29" cy="7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96" name="Freeform 209"/>
              <p:cNvSpPr>
                <a:spLocks noChangeArrowheads="1"/>
              </p:cNvSpPr>
              <p:nvPr/>
            </p:nvSpPr>
            <p:spPr bwMode="auto">
              <a:xfrm>
                <a:off x="2138" y="2243"/>
                <a:ext cx="11" cy="12"/>
              </a:xfrm>
              <a:custGeom>
                <a:avLst/>
                <a:gdLst>
                  <a:gd name="T0" fmla="*/ 0 w 54"/>
                  <a:gd name="T1" fmla="*/ 2 h 59"/>
                  <a:gd name="T2" fmla="*/ 0 w 54"/>
                  <a:gd name="T3" fmla="*/ 2 h 59"/>
                  <a:gd name="T4" fmla="*/ 2 w 54"/>
                  <a:gd name="T5" fmla="*/ 0 h 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59">
                    <a:moveTo>
                      <a:pt x="1" y="59"/>
                    </a:moveTo>
                    <a:lnTo>
                      <a:pt x="0" y="57"/>
                    </a:lnTo>
                    <a:lnTo>
                      <a:pt x="54" y="0"/>
                    </a:lnTo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1" name="Group 210"/>
            <p:cNvGrpSpPr/>
            <p:nvPr/>
          </p:nvGrpSpPr>
          <p:grpSpPr bwMode="auto">
            <a:xfrm>
              <a:off x="1750" y="1669"/>
              <a:ext cx="595" cy="1028"/>
              <a:chOff x="1750" y="1669"/>
              <a:chExt cx="595" cy="1028"/>
            </a:xfrm>
          </p:grpSpPr>
          <p:sp>
            <p:nvSpPr>
              <p:cNvPr id="397" name="Freeform 211"/>
              <p:cNvSpPr>
                <a:spLocks noChangeArrowheads="1"/>
              </p:cNvSpPr>
              <p:nvPr/>
            </p:nvSpPr>
            <p:spPr bwMode="auto">
              <a:xfrm>
                <a:off x="2091" y="2152"/>
                <a:ext cx="59" cy="91"/>
              </a:xfrm>
              <a:custGeom>
                <a:avLst/>
                <a:gdLst>
                  <a:gd name="T0" fmla="*/ 12 w 291"/>
                  <a:gd name="T1" fmla="*/ 18 h 453"/>
                  <a:gd name="T2" fmla="*/ 1 w 291"/>
                  <a:gd name="T3" fmla="*/ 0 h 453"/>
                  <a:gd name="T4" fmla="*/ 0 w 291"/>
                  <a:gd name="T5" fmla="*/ 1 h 4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1" h="453">
                    <a:moveTo>
                      <a:pt x="291" y="453"/>
                    </a:moveTo>
                    <a:lnTo>
                      <a:pt x="32" y="0"/>
                    </a:lnTo>
                    <a:lnTo>
                      <a:pt x="0" y="19"/>
                    </a:lnTo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212"/>
              <p:cNvSpPr>
                <a:spLocks noChangeArrowheads="1"/>
              </p:cNvSpPr>
              <p:nvPr/>
            </p:nvSpPr>
            <p:spPr bwMode="auto">
              <a:xfrm>
                <a:off x="2027" y="2156"/>
                <a:ext cx="318" cy="541"/>
              </a:xfrm>
              <a:custGeom>
                <a:avLst/>
                <a:gdLst>
                  <a:gd name="T0" fmla="*/ 22 w 1588"/>
                  <a:gd name="T1" fmla="*/ 20 h 2706"/>
                  <a:gd name="T2" fmla="*/ 64 w 1588"/>
                  <a:gd name="T3" fmla="*/ 93 h 2706"/>
                  <a:gd name="T4" fmla="*/ 61 w 1588"/>
                  <a:gd name="T5" fmla="*/ 99 h 2706"/>
                  <a:gd name="T6" fmla="*/ 57 w 1588"/>
                  <a:gd name="T7" fmla="*/ 108 h 2706"/>
                  <a:gd name="T8" fmla="*/ 0 w 1588"/>
                  <a:gd name="T9" fmla="*/ 7 h 2706"/>
                  <a:gd name="T10" fmla="*/ 13 w 1588"/>
                  <a:gd name="T11" fmla="*/ 0 h 27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88" h="2706">
                    <a:moveTo>
                      <a:pt x="556" y="495"/>
                    </a:moveTo>
                    <a:lnTo>
                      <a:pt x="1588" y="2318"/>
                    </a:lnTo>
                    <a:lnTo>
                      <a:pt x="1526" y="2476"/>
                    </a:lnTo>
                    <a:lnTo>
                      <a:pt x="1432" y="2706"/>
                    </a:lnTo>
                    <a:lnTo>
                      <a:pt x="0" y="181"/>
                    </a:lnTo>
                    <a:lnTo>
                      <a:pt x="321" y="0"/>
                    </a:lnTo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Line 213"/>
              <p:cNvSpPr>
                <a:spLocks noChangeShapeType="1"/>
              </p:cNvSpPr>
              <p:nvPr/>
            </p:nvSpPr>
            <p:spPr bwMode="auto">
              <a:xfrm>
                <a:off x="2109" y="2262"/>
                <a:ext cx="221" cy="390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214"/>
              <p:cNvSpPr>
                <a:spLocks noChangeArrowheads="1"/>
              </p:cNvSpPr>
              <p:nvPr/>
            </p:nvSpPr>
            <p:spPr bwMode="auto">
              <a:xfrm>
                <a:off x="2059" y="2156"/>
                <a:ext cx="50" cy="106"/>
              </a:xfrm>
              <a:custGeom>
                <a:avLst/>
                <a:gdLst>
                  <a:gd name="T0" fmla="*/ 7 w 247"/>
                  <a:gd name="T1" fmla="*/ 0 h 532"/>
                  <a:gd name="T2" fmla="*/ 0 w 247"/>
                  <a:gd name="T3" fmla="*/ 4 h 532"/>
                  <a:gd name="T4" fmla="*/ 10 w 247"/>
                  <a:gd name="T5" fmla="*/ 21 h 5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7" h="532">
                    <a:moveTo>
                      <a:pt x="161" y="0"/>
                    </a:moveTo>
                    <a:lnTo>
                      <a:pt x="0" y="96"/>
                    </a:lnTo>
                    <a:lnTo>
                      <a:pt x="247" y="532"/>
                    </a:lnTo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215"/>
              <p:cNvSpPr>
                <a:spLocks noChangeArrowheads="1"/>
              </p:cNvSpPr>
              <p:nvPr/>
            </p:nvSpPr>
            <p:spPr bwMode="auto">
              <a:xfrm>
                <a:off x="2097" y="1680"/>
                <a:ext cx="7" cy="18"/>
              </a:xfrm>
              <a:custGeom>
                <a:avLst/>
                <a:gdLst>
                  <a:gd name="T0" fmla="*/ 1 w 35"/>
                  <a:gd name="T1" fmla="*/ 0 h 87"/>
                  <a:gd name="T2" fmla="*/ 1 w 35"/>
                  <a:gd name="T3" fmla="*/ 0 h 87"/>
                  <a:gd name="T4" fmla="*/ 1 w 35"/>
                  <a:gd name="T5" fmla="*/ 1 h 87"/>
                  <a:gd name="T6" fmla="*/ 1 w 35"/>
                  <a:gd name="T7" fmla="*/ 2 h 87"/>
                  <a:gd name="T8" fmla="*/ 1 w 35"/>
                  <a:gd name="T9" fmla="*/ 2 h 87"/>
                  <a:gd name="T10" fmla="*/ 0 w 35"/>
                  <a:gd name="T11" fmla="*/ 3 h 87"/>
                  <a:gd name="T12" fmla="*/ 0 w 35"/>
                  <a:gd name="T13" fmla="*/ 3 h 87"/>
                  <a:gd name="T14" fmla="*/ 0 w 35"/>
                  <a:gd name="T15" fmla="*/ 4 h 87"/>
                  <a:gd name="T16" fmla="*/ 1 w 35"/>
                  <a:gd name="T17" fmla="*/ 4 h 87"/>
                  <a:gd name="T18" fmla="*/ 1 w 35"/>
                  <a:gd name="T19" fmla="*/ 4 h 87"/>
                  <a:gd name="T20" fmla="*/ 1 w 35"/>
                  <a:gd name="T21" fmla="*/ 3 h 87"/>
                  <a:gd name="T22" fmla="*/ 1 w 35"/>
                  <a:gd name="T23" fmla="*/ 3 h 87"/>
                  <a:gd name="T24" fmla="*/ 1 w 35"/>
                  <a:gd name="T25" fmla="*/ 2 h 87"/>
                  <a:gd name="T26" fmla="*/ 1 w 35"/>
                  <a:gd name="T27" fmla="*/ 2 h 87"/>
                  <a:gd name="T28" fmla="*/ 1 w 35"/>
                  <a:gd name="T29" fmla="*/ 2 h 87"/>
                  <a:gd name="T30" fmla="*/ 1 w 35"/>
                  <a:gd name="T31" fmla="*/ 1 h 87"/>
                  <a:gd name="T32" fmla="*/ 1 w 35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87">
                    <a:moveTo>
                      <a:pt x="35" y="4"/>
                    </a:moveTo>
                    <a:lnTo>
                      <a:pt x="25" y="0"/>
                    </a:lnTo>
                    <a:lnTo>
                      <a:pt x="22" y="21"/>
                    </a:lnTo>
                    <a:lnTo>
                      <a:pt x="18" y="41"/>
                    </a:lnTo>
                    <a:lnTo>
                      <a:pt x="14" y="53"/>
                    </a:lnTo>
                    <a:lnTo>
                      <a:pt x="10" y="65"/>
                    </a:lnTo>
                    <a:lnTo>
                      <a:pt x="4" y="76"/>
                    </a:lnTo>
                    <a:lnTo>
                      <a:pt x="0" y="87"/>
                    </a:lnTo>
                    <a:lnTo>
                      <a:pt x="14" y="87"/>
                    </a:lnTo>
                    <a:lnTo>
                      <a:pt x="15" y="81"/>
                    </a:lnTo>
                    <a:lnTo>
                      <a:pt x="17" y="76"/>
                    </a:lnTo>
                    <a:lnTo>
                      <a:pt x="21" y="65"/>
                    </a:lnTo>
                    <a:lnTo>
                      <a:pt x="22" y="59"/>
                    </a:lnTo>
                    <a:lnTo>
                      <a:pt x="24" y="54"/>
                    </a:lnTo>
                    <a:lnTo>
                      <a:pt x="28" y="43"/>
                    </a:lnTo>
                    <a:lnTo>
                      <a:pt x="32" y="23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216"/>
              <p:cNvSpPr>
                <a:spLocks noChangeArrowheads="1"/>
              </p:cNvSpPr>
              <p:nvPr/>
            </p:nvSpPr>
            <p:spPr bwMode="auto">
              <a:xfrm>
                <a:off x="2079" y="1674"/>
                <a:ext cx="9" cy="21"/>
              </a:xfrm>
              <a:custGeom>
                <a:avLst/>
                <a:gdLst>
                  <a:gd name="T0" fmla="*/ 2 w 41"/>
                  <a:gd name="T1" fmla="*/ 0 h 107"/>
                  <a:gd name="T2" fmla="*/ 2 w 41"/>
                  <a:gd name="T3" fmla="*/ 0 h 107"/>
                  <a:gd name="T4" fmla="*/ 2 w 41"/>
                  <a:gd name="T5" fmla="*/ 0 h 107"/>
                  <a:gd name="T6" fmla="*/ 1 w 41"/>
                  <a:gd name="T7" fmla="*/ 1 h 107"/>
                  <a:gd name="T8" fmla="*/ 1 w 41"/>
                  <a:gd name="T9" fmla="*/ 2 h 107"/>
                  <a:gd name="T10" fmla="*/ 1 w 41"/>
                  <a:gd name="T11" fmla="*/ 2 h 107"/>
                  <a:gd name="T12" fmla="*/ 1 w 41"/>
                  <a:gd name="T13" fmla="*/ 3 h 107"/>
                  <a:gd name="T14" fmla="*/ 1 w 41"/>
                  <a:gd name="T15" fmla="*/ 3 h 107"/>
                  <a:gd name="T16" fmla="*/ 1 w 41"/>
                  <a:gd name="T17" fmla="*/ 3 h 107"/>
                  <a:gd name="T18" fmla="*/ 0 w 41"/>
                  <a:gd name="T19" fmla="*/ 4 h 107"/>
                  <a:gd name="T20" fmla="*/ 0 w 41"/>
                  <a:gd name="T21" fmla="*/ 4 h 107"/>
                  <a:gd name="T22" fmla="*/ 0 w 41"/>
                  <a:gd name="T23" fmla="*/ 4 h 107"/>
                  <a:gd name="T24" fmla="*/ 1 w 41"/>
                  <a:gd name="T25" fmla="*/ 4 h 107"/>
                  <a:gd name="T26" fmla="*/ 1 w 41"/>
                  <a:gd name="T27" fmla="*/ 3 h 107"/>
                  <a:gd name="T28" fmla="*/ 2 w 41"/>
                  <a:gd name="T29" fmla="*/ 3 h 107"/>
                  <a:gd name="T30" fmla="*/ 2 w 41"/>
                  <a:gd name="T31" fmla="*/ 2 h 107"/>
                  <a:gd name="T32" fmla="*/ 2 w 41"/>
                  <a:gd name="T33" fmla="*/ 2 h 107"/>
                  <a:gd name="T34" fmla="*/ 2 w 41"/>
                  <a:gd name="T35" fmla="*/ 1 h 107"/>
                  <a:gd name="T36" fmla="*/ 2 w 41"/>
                  <a:gd name="T37" fmla="*/ 0 h 1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1" h="107">
                    <a:moveTo>
                      <a:pt x="41" y="3"/>
                    </a:moveTo>
                    <a:lnTo>
                      <a:pt x="30" y="0"/>
                    </a:lnTo>
                    <a:lnTo>
                      <a:pt x="30" y="12"/>
                    </a:lnTo>
                    <a:lnTo>
                      <a:pt x="29" y="25"/>
                    </a:lnTo>
                    <a:lnTo>
                      <a:pt x="25" y="52"/>
                    </a:lnTo>
                    <a:lnTo>
                      <a:pt x="22" y="58"/>
                    </a:lnTo>
                    <a:lnTo>
                      <a:pt x="20" y="65"/>
                    </a:lnTo>
                    <a:lnTo>
                      <a:pt x="17" y="71"/>
                    </a:lnTo>
                    <a:lnTo>
                      <a:pt x="15" y="79"/>
                    </a:lnTo>
                    <a:lnTo>
                      <a:pt x="7" y="91"/>
                    </a:lnTo>
                    <a:lnTo>
                      <a:pt x="0" y="103"/>
                    </a:lnTo>
                    <a:lnTo>
                      <a:pt x="11" y="107"/>
                    </a:lnTo>
                    <a:lnTo>
                      <a:pt x="18" y="94"/>
                    </a:lnTo>
                    <a:lnTo>
                      <a:pt x="25" y="82"/>
                    </a:lnTo>
                    <a:lnTo>
                      <a:pt x="31" y="68"/>
                    </a:lnTo>
                    <a:lnTo>
                      <a:pt x="33" y="61"/>
                    </a:lnTo>
                    <a:lnTo>
                      <a:pt x="36" y="55"/>
                    </a:lnTo>
                    <a:lnTo>
                      <a:pt x="41" y="28"/>
                    </a:lnTo>
                    <a:lnTo>
                      <a:pt x="41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217"/>
              <p:cNvSpPr>
                <a:spLocks noChangeArrowheads="1"/>
              </p:cNvSpPr>
              <p:nvPr/>
            </p:nvSpPr>
            <p:spPr bwMode="auto">
              <a:xfrm>
                <a:off x="2077" y="1673"/>
                <a:ext cx="8" cy="22"/>
              </a:xfrm>
              <a:custGeom>
                <a:avLst/>
                <a:gdLst>
                  <a:gd name="T0" fmla="*/ 2 w 42"/>
                  <a:gd name="T1" fmla="*/ 0 h 106"/>
                  <a:gd name="T2" fmla="*/ 1 w 42"/>
                  <a:gd name="T3" fmla="*/ 0 h 106"/>
                  <a:gd name="T4" fmla="*/ 1 w 42"/>
                  <a:gd name="T5" fmla="*/ 0 h 106"/>
                  <a:gd name="T6" fmla="*/ 1 w 42"/>
                  <a:gd name="T7" fmla="*/ 0 h 106"/>
                  <a:gd name="T8" fmla="*/ 1 w 42"/>
                  <a:gd name="T9" fmla="*/ 1 h 106"/>
                  <a:gd name="T10" fmla="*/ 1 w 42"/>
                  <a:gd name="T11" fmla="*/ 2 h 106"/>
                  <a:gd name="T12" fmla="*/ 1 w 42"/>
                  <a:gd name="T13" fmla="*/ 2 h 106"/>
                  <a:gd name="T14" fmla="*/ 1 w 42"/>
                  <a:gd name="T15" fmla="*/ 3 h 106"/>
                  <a:gd name="T16" fmla="*/ 1 w 42"/>
                  <a:gd name="T17" fmla="*/ 3 h 106"/>
                  <a:gd name="T18" fmla="*/ 0 w 42"/>
                  <a:gd name="T19" fmla="*/ 4 h 106"/>
                  <a:gd name="T20" fmla="*/ 0 w 42"/>
                  <a:gd name="T21" fmla="*/ 4 h 106"/>
                  <a:gd name="T22" fmla="*/ 0 w 42"/>
                  <a:gd name="T23" fmla="*/ 5 h 106"/>
                  <a:gd name="T24" fmla="*/ 0 w 42"/>
                  <a:gd name="T25" fmla="*/ 5 h 106"/>
                  <a:gd name="T26" fmla="*/ 1 w 42"/>
                  <a:gd name="T27" fmla="*/ 4 h 106"/>
                  <a:gd name="T28" fmla="*/ 1 w 42"/>
                  <a:gd name="T29" fmla="*/ 4 h 106"/>
                  <a:gd name="T30" fmla="*/ 1 w 42"/>
                  <a:gd name="T31" fmla="*/ 3 h 106"/>
                  <a:gd name="T32" fmla="*/ 1 w 42"/>
                  <a:gd name="T33" fmla="*/ 3 h 106"/>
                  <a:gd name="T34" fmla="*/ 1 w 42"/>
                  <a:gd name="T35" fmla="*/ 3 h 106"/>
                  <a:gd name="T36" fmla="*/ 1 w 42"/>
                  <a:gd name="T37" fmla="*/ 2 h 106"/>
                  <a:gd name="T38" fmla="*/ 2 w 42"/>
                  <a:gd name="T39" fmla="*/ 1 h 106"/>
                  <a:gd name="T40" fmla="*/ 2 w 42"/>
                  <a:gd name="T41" fmla="*/ 1 h 106"/>
                  <a:gd name="T42" fmla="*/ 2 w 42"/>
                  <a:gd name="T43" fmla="*/ 0 h 10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2" h="106">
                    <a:moveTo>
                      <a:pt x="42" y="3"/>
                    </a:moveTo>
                    <a:lnTo>
                      <a:pt x="37" y="1"/>
                    </a:lnTo>
                    <a:lnTo>
                      <a:pt x="30" y="0"/>
                    </a:lnTo>
                    <a:lnTo>
                      <a:pt x="31" y="12"/>
                    </a:lnTo>
                    <a:lnTo>
                      <a:pt x="31" y="25"/>
                    </a:lnTo>
                    <a:lnTo>
                      <a:pt x="27" y="52"/>
                    </a:lnTo>
                    <a:lnTo>
                      <a:pt x="24" y="58"/>
                    </a:lnTo>
                    <a:lnTo>
                      <a:pt x="21" y="65"/>
                    </a:lnTo>
                    <a:lnTo>
                      <a:pt x="15" y="78"/>
                    </a:lnTo>
                    <a:lnTo>
                      <a:pt x="8" y="91"/>
                    </a:lnTo>
                    <a:lnTo>
                      <a:pt x="0" y="103"/>
                    </a:lnTo>
                    <a:lnTo>
                      <a:pt x="5" y="104"/>
                    </a:lnTo>
                    <a:lnTo>
                      <a:pt x="12" y="106"/>
                    </a:lnTo>
                    <a:lnTo>
                      <a:pt x="19" y="94"/>
                    </a:lnTo>
                    <a:lnTo>
                      <a:pt x="27" y="82"/>
                    </a:lnTo>
                    <a:lnTo>
                      <a:pt x="29" y="74"/>
                    </a:lnTo>
                    <a:lnTo>
                      <a:pt x="32" y="68"/>
                    </a:lnTo>
                    <a:lnTo>
                      <a:pt x="34" y="61"/>
                    </a:lnTo>
                    <a:lnTo>
                      <a:pt x="37" y="55"/>
                    </a:lnTo>
                    <a:lnTo>
                      <a:pt x="41" y="28"/>
                    </a:lnTo>
                    <a:lnTo>
                      <a:pt x="42" y="1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218"/>
              <p:cNvSpPr>
                <a:spLocks noChangeArrowheads="1"/>
              </p:cNvSpPr>
              <p:nvPr/>
            </p:nvSpPr>
            <p:spPr bwMode="auto">
              <a:xfrm>
                <a:off x="2082" y="1675"/>
                <a:ext cx="8" cy="21"/>
              </a:xfrm>
              <a:custGeom>
                <a:avLst/>
                <a:gdLst>
                  <a:gd name="T0" fmla="*/ 2 w 40"/>
                  <a:gd name="T1" fmla="*/ 0 h 107"/>
                  <a:gd name="T2" fmla="*/ 1 w 40"/>
                  <a:gd name="T3" fmla="*/ 0 h 107"/>
                  <a:gd name="T4" fmla="*/ 1 w 40"/>
                  <a:gd name="T5" fmla="*/ 1 h 107"/>
                  <a:gd name="T6" fmla="*/ 1 w 40"/>
                  <a:gd name="T7" fmla="*/ 2 h 107"/>
                  <a:gd name="T8" fmla="*/ 1 w 40"/>
                  <a:gd name="T9" fmla="*/ 2 h 107"/>
                  <a:gd name="T10" fmla="*/ 1 w 40"/>
                  <a:gd name="T11" fmla="*/ 3 h 107"/>
                  <a:gd name="T12" fmla="*/ 1 w 40"/>
                  <a:gd name="T13" fmla="*/ 3 h 107"/>
                  <a:gd name="T14" fmla="*/ 0 w 40"/>
                  <a:gd name="T15" fmla="*/ 4 h 107"/>
                  <a:gd name="T16" fmla="*/ 0 w 40"/>
                  <a:gd name="T17" fmla="*/ 4 h 107"/>
                  <a:gd name="T18" fmla="*/ 0 w 40"/>
                  <a:gd name="T19" fmla="*/ 4 h 107"/>
                  <a:gd name="T20" fmla="*/ 1 w 40"/>
                  <a:gd name="T21" fmla="*/ 4 h 107"/>
                  <a:gd name="T22" fmla="*/ 1 w 40"/>
                  <a:gd name="T23" fmla="*/ 3 h 107"/>
                  <a:gd name="T24" fmla="*/ 1 w 40"/>
                  <a:gd name="T25" fmla="*/ 3 h 107"/>
                  <a:gd name="T26" fmla="*/ 1 w 40"/>
                  <a:gd name="T27" fmla="*/ 2 h 107"/>
                  <a:gd name="T28" fmla="*/ 1 w 40"/>
                  <a:gd name="T29" fmla="*/ 2 h 107"/>
                  <a:gd name="T30" fmla="*/ 2 w 40"/>
                  <a:gd name="T31" fmla="*/ 1 h 107"/>
                  <a:gd name="T32" fmla="*/ 2 w 40"/>
                  <a:gd name="T33" fmla="*/ 0 h 1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107">
                    <a:moveTo>
                      <a:pt x="40" y="2"/>
                    </a:moveTo>
                    <a:lnTo>
                      <a:pt x="30" y="0"/>
                    </a:lnTo>
                    <a:lnTo>
                      <a:pt x="30" y="25"/>
                    </a:lnTo>
                    <a:lnTo>
                      <a:pt x="25" y="52"/>
                    </a:lnTo>
                    <a:lnTo>
                      <a:pt x="22" y="58"/>
                    </a:lnTo>
                    <a:lnTo>
                      <a:pt x="20" y="65"/>
                    </a:lnTo>
                    <a:lnTo>
                      <a:pt x="14" y="79"/>
                    </a:lnTo>
                    <a:lnTo>
                      <a:pt x="7" y="91"/>
                    </a:lnTo>
                    <a:lnTo>
                      <a:pt x="0" y="104"/>
                    </a:lnTo>
                    <a:lnTo>
                      <a:pt x="11" y="107"/>
                    </a:lnTo>
                    <a:lnTo>
                      <a:pt x="17" y="94"/>
                    </a:lnTo>
                    <a:lnTo>
                      <a:pt x="23" y="82"/>
                    </a:lnTo>
                    <a:lnTo>
                      <a:pt x="29" y="67"/>
                    </a:lnTo>
                    <a:lnTo>
                      <a:pt x="31" y="60"/>
                    </a:lnTo>
                    <a:lnTo>
                      <a:pt x="34" y="54"/>
                    </a:lnTo>
                    <a:lnTo>
                      <a:pt x="38" y="27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219"/>
              <p:cNvSpPr>
                <a:spLocks noChangeArrowheads="1"/>
              </p:cNvSpPr>
              <p:nvPr/>
            </p:nvSpPr>
            <p:spPr bwMode="auto">
              <a:xfrm>
                <a:off x="2084" y="1675"/>
                <a:ext cx="7" cy="22"/>
              </a:xfrm>
              <a:custGeom>
                <a:avLst/>
                <a:gdLst>
                  <a:gd name="T0" fmla="*/ 1 w 38"/>
                  <a:gd name="T1" fmla="*/ 0 h 108"/>
                  <a:gd name="T2" fmla="*/ 1 w 38"/>
                  <a:gd name="T3" fmla="*/ 0 h 108"/>
                  <a:gd name="T4" fmla="*/ 1 w 38"/>
                  <a:gd name="T5" fmla="*/ 1 h 108"/>
                  <a:gd name="T6" fmla="*/ 1 w 38"/>
                  <a:gd name="T7" fmla="*/ 2 h 108"/>
                  <a:gd name="T8" fmla="*/ 1 w 38"/>
                  <a:gd name="T9" fmla="*/ 2 h 108"/>
                  <a:gd name="T10" fmla="*/ 1 w 38"/>
                  <a:gd name="T11" fmla="*/ 3 h 108"/>
                  <a:gd name="T12" fmla="*/ 0 w 38"/>
                  <a:gd name="T13" fmla="*/ 3 h 108"/>
                  <a:gd name="T14" fmla="*/ 0 w 38"/>
                  <a:gd name="T15" fmla="*/ 4 h 108"/>
                  <a:gd name="T16" fmla="*/ 0 w 38"/>
                  <a:gd name="T17" fmla="*/ 4 h 108"/>
                  <a:gd name="T18" fmla="*/ 0 w 38"/>
                  <a:gd name="T19" fmla="*/ 4 h 108"/>
                  <a:gd name="T20" fmla="*/ 1 w 38"/>
                  <a:gd name="T21" fmla="*/ 4 h 108"/>
                  <a:gd name="T22" fmla="*/ 1 w 38"/>
                  <a:gd name="T23" fmla="*/ 3 h 108"/>
                  <a:gd name="T24" fmla="*/ 1 w 38"/>
                  <a:gd name="T25" fmla="*/ 2 h 108"/>
                  <a:gd name="T26" fmla="*/ 1 w 38"/>
                  <a:gd name="T27" fmla="*/ 1 h 108"/>
                  <a:gd name="T28" fmla="*/ 1 w 38"/>
                  <a:gd name="T29" fmla="*/ 1 h 108"/>
                  <a:gd name="T30" fmla="*/ 1 w 38"/>
                  <a:gd name="T31" fmla="*/ 0 h 1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8" h="108">
                    <a:moveTo>
                      <a:pt x="38" y="5"/>
                    </a:moveTo>
                    <a:lnTo>
                      <a:pt x="29" y="0"/>
                    </a:lnTo>
                    <a:lnTo>
                      <a:pt x="27" y="25"/>
                    </a:lnTo>
                    <a:lnTo>
                      <a:pt x="23" y="52"/>
                    </a:lnTo>
                    <a:lnTo>
                      <a:pt x="20" y="58"/>
                    </a:lnTo>
                    <a:lnTo>
                      <a:pt x="18" y="65"/>
                    </a:lnTo>
                    <a:lnTo>
                      <a:pt x="12" y="80"/>
                    </a:lnTo>
                    <a:lnTo>
                      <a:pt x="6" y="92"/>
                    </a:lnTo>
                    <a:lnTo>
                      <a:pt x="0" y="105"/>
                    </a:lnTo>
                    <a:lnTo>
                      <a:pt x="10" y="108"/>
                    </a:lnTo>
                    <a:lnTo>
                      <a:pt x="17" y="94"/>
                    </a:lnTo>
                    <a:lnTo>
                      <a:pt x="23" y="82"/>
                    </a:lnTo>
                    <a:lnTo>
                      <a:pt x="33" y="55"/>
                    </a:lnTo>
                    <a:lnTo>
                      <a:pt x="37" y="29"/>
                    </a:lnTo>
                    <a:lnTo>
                      <a:pt x="38" y="17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220"/>
              <p:cNvSpPr>
                <a:spLocks noChangeArrowheads="1"/>
              </p:cNvSpPr>
              <p:nvPr/>
            </p:nvSpPr>
            <p:spPr bwMode="auto">
              <a:xfrm>
                <a:off x="2093" y="1678"/>
                <a:ext cx="7" cy="20"/>
              </a:xfrm>
              <a:custGeom>
                <a:avLst/>
                <a:gdLst>
                  <a:gd name="T0" fmla="*/ 1 w 38"/>
                  <a:gd name="T1" fmla="*/ 0 h 97"/>
                  <a:gd name="T2" fmla="*/ 1 w 38"/>
                  <a:gd name="T3" fmla="*/ 0 h 97"/>
                  <a:gd name="T4" fmla="*/ 1 w 38"/>
                  <a:gd name="T5" fmla="*/ 1 h 97"/>
                  <a:gd name="T6" fmla="*/ 1 w 38"/>
                  <a:gd name="T7" fmla="*/ 1 h 97"/>
                  <a:gd name="T8" fmla="*/ 1 w 38"/>
                  <a:gd name="T9" fmla="*/ 2 h 97"/>
                  <a:gd name="T10" fmla="*/ 1 w 38"/>
                  <a:gd name="T11" fmla="*/ 2 h 97"/>
                  <a:gd name="T12" fmla="*/ 0 w 38"/>
                  <a:gd name="T13" fmla="*/ 3 h 97"/>
                  <a:gd name="T14" fmla="*/ 0 w 38"/>
                  <a:gd name="T15" fmla="*/ 3 h 97"/>
                  <a:gd name="T16" fmla="*/ 0 w 38"/>
                  <a:gd name="T17" fmla="*/ 3 h 97"/>
                  <a:gd name="T18" fmla="*/ 0 w 38"/>
                  <a:gd name="T19" fmla="*/ 3 h 97"/>
                  <a:gd name="T20" fmla="*/ 0 w 38"/>
                  <a:gd name="T21" fmla="*/ 3 h 97"/>
                  <a:gd name="T22" fmla="*/ 0 w 38"/>
                  <a:gd name="T23" fmla="*/ 4 h 97"/>
                  <a:gd name="T24" fmla="*/ 0 w 38"/>
                  <a:gd name="T25" fmla="*/ 4 h 97"/>
                  <a:gd name="T26" fmla="*/ 0 w 38"/>
                  <a:gd name="T27" fmla="*/ 4 h 97"/>
                  <a:gd name="T28" fmla="*/ 1 w 38"/>
                  <a:gd name="T29" fmla="*/ 3 h 97"/>
                  <a:gd name="T30" fmla="*/ 1 w 38"/>
                  <a:gd name="T31" fmla="*/ 2 h 97"/>
                  <a:gd name="T32" fmla="*/ 1 w 38"/>
                  <a:gd name="T33" fmla="*/ 2 h 97"/>
                  <a:gd name="T34" fmla="*/ 1 w 38"/>
                  <a:gd name="T35" fmla="*/ 1 h 97"/>
                  <a:gd name="T36" fmla="*/ 1 w 38"/>
                  <a:gd name="T37" fmla="*/ 0 h 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8" h="97">
                    <a:moveTo>
                      <a:pt x="38" y="5"/>
                    </a:moveTo>
                    <a:lnTo>
                      <a:pt x="25" y="0"/>
                    </a:lnTo>
                    <a:lnTo>
                      <a:pt x="23" y="22"/>
                    </a:lnTo>
                    <a:lnTo>
                      <a:pt x="21" y="34"/>
                    </a:lnTo>
                    <a:lnTo>
                      <a:pt x="19" y="46"/>
                    </a:lnTo>
                    <a:lnTo>
                      <a:pt x="14" y="59"/>
                    </a:lnTo>
                    <a:lnTo>
                      <a:pt x="10" y="71"/>
                    </a:lnTo>
                    <a:lnTo>
                      <a:pt x="8" y="73"/>
                    </a:lnTo>
                    <a:lnTo>
                      <a:pt x="7" y="73"/>
                    </a:lnTo>
                    <a:lnTo>
                      <a:pt x="7" y="74"/>
                    </a:lnTo>
                    <a:lnTo>
                      <a:pt x="7" y="76"/>
                    </a:lnTo>
                    <a:lnTo>
                      <a:pt x="5" y="83"/>
                    </a:lnTo>
                    <a:lnTo>
                      <a:pt x="0" y="95"/>
                    </a:lnTo>
                    <a:lnTo>
                      <a:pt x="11" y="97"/>
                    </a:lnTo>
                    <a:lnTo>
                      <a:pt x="21" y="72"/>
                    </a:lnTo>
                    <a:lnTo>
                      <a:pt x="25" y="60"/>
                    </a:lnTo>
                    <a:lnTo>
                      <a:pt x="30" y="48"/>
                    </a:lnTo>
                    <a:lnTo>
                      <a:pt x="35" y="25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221"/>
              <p:cNvSpPr>
                <a:spLocks noChangeArrowheads="1"/>
              </p:cNvSpPr>
              <p:nvPr/>
            </p:nvSpPr>
            <p:spPr bwMode="auto">
              <a:xfrm>
                <a:off x="2088" y="1677"/>
                <a:ext cx="8" cy="20"/>
              </a:xfrm>
              <a:custGeom>
                <a:avLst/>
                <a:gdLst>
                  <a:gd name="T0" fmla="*/ 2 w 37"/>
                  <a:gd name="T1" fmla="*/ 0 h 103"/>
                  <a:gd name="T2" fmla="*/ 1 w 37"/>
                  <a:gd name="T3" fmla="*/ 0 h 103"/>
                  <a:gd name="T4" fmla="*/ 1 w 37"/>
                  <a:gd name="T5" fmla="*/ 1 h 103"/>
                  <a:gd name="T6" fmla="*/ 1 w 37"/>
                  <a:gd name="T7" fmla="*/ 2 h 103"/>
                  <a:gd name="T8" fmla="*/ 1 w 37"/>
                  <a:gd name="T9" fmla="*/ 2 h 103"/>
                  <a:gd name="T10" fmla="*/ 1 w 37"/>
                  <a:gd name="T11" fmla="*/ 3 h 103"/>
                  <a:gd name="T12" fmla="*/ 0 w 37"/>
                  <a:gd name="T13" fmla="*/ 3 h 103"/>
                  <a:gd name="T14" fmla="*/ 0 w 37"/>
                  <a:gd name="T15" fmla="*/ 4 h 103"/>
                  <a:gd name="T16" fmla="*/ 0 w 37"/>
                  <a:gd name="T17" fmla="*/ 4 h 103"/>
                  <a:gd name="T18" fmla="*/ 1 w 37"/>
                  <a:gd name="T19" fmla="*/ 3 h 103"/>
                  <a:gd name="T20" fmla="*/ 1 w 37"/>
                  <a:gd name="T21" fmla="*/ 3 h 103"/>
                  <a:gd name="T22" fmla="*/ 1 w 37"/>
                  <a:gd name="T23" fmla="*/ 3 h 103"/>
                  <a:gd name="T24" fmla="*/ 1 w 37"/>
                  <a:gd name="T25" fmla="*/ 2 h 103"/>
                  <a:gd name="T26" fmla="*/ 2 w 37"/>
                  <a:gd name="T27" fmla="*/ 1 h 103"/>
                  <a:gd name="T28" fmla="*/ 2 w 37"/>
                  <a:gd name="T29" fmla="*/ 0 h 10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7" h="103">
                    <a:moveTo>
                      <a:pt x="37" y="5"/>
                    </a:moveTo>
                    <a:lnTo>
                      <a:pt x="28" y="0"/>
                    </a:lnTo>
                    <a:lnTo>
                      <a:pt x="26" y="25"/>
                    </a:lnTo>
                    <a:lnTo>
                      <a:pt x="21" y="50"/>
                    </a:lnTo>
                    <a:lnTo>
                      <a:pt x="16" y="62"/>
                    </a:lnTo>
                    <a:lnTo>
                      <a:pt x="12" y="76"/>
                    </a:lnTo>
                    <a:lnTo>
                      <a:pt x="6" y="88"/>
                    </a:lnTo>
                    <a:lnTo>
                      <a:pt x="0" y="101"/>
                    </a:lnTo>
                    <a:lnTo>
                      <a:pt x="8" y="103"/>
                    </a:lnTo>
                    <a:lnTo>
                      <a:pt x="14" y="90"/>
                    </a:lnTo>
                    <a:lnTo>
                      <a:pt x="20" y="78"/>
                    </a:lnTo>
                    <a:lnTo>
                      <a:pt x="25" y="65"/>
                    </a:lnTo>
                    <a:lnTo>
                      <a:pt x="30" y="52"/>
                    </a:lnTo>
                    <a:lnTo>
                      <a:pt x="34" y="27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222"/>
              <p:cNvSpPr>
                <a:spLocks noChangeArrowheads="1"/>
              </p:cNvSpPr>
              <p:nvPr/>
            </p:nvSpPr>
            <p:spPr bwMode="auto">
              <a:xfrm>
                <a:off x="2090" y="1678"/>
                <a:ext cx="8" cy="19"/>
              </a:xfrm>
              <a:custGeom>
                <a:avLst/>
                <a:gdLst>
                  <a:gd name="T0" fmla="*/ 2 w 38"/>
                  <a:gd name="T1" fmla="*/ 0 h 99"/>
                  <a:gd name="T2" fmla="*/ 1 w 38"/>
                  <a:gd name="T3" fmla="*/ 0 h 99"/>
                  <a:gd name="T4" fmla="*/ 1 w 38"/>
                  <a:gd name="T5" fmla="*/ 1 h 99"/>
                  <a:gd name="T6" fmla="*/ 1 w 38"/>
                  <a:gd name="T7" fmla="*/ 2 h 99"/>
                  <a:gd name="T8" fmla="*/ 1 w 38"/>
                  <a:gd name="T9" fmla="*/ 2 h 99"/>
                  <a:gd name="T10" fmla="*/ 1 w 38"/>
                  <a:gd name="T11" fmla="*/ 3 h 99"/>
                  <a:gd name="T12" fmla="*/ 0 w 38"/>
                  <a:gd name="T13" fmla="*/ 3 h 99"/>
                  <a:gd name="T14" fmla="*/ 0 w 38"/>
                  <a:gd name="T15" fmla="*/ 4 h 99"/>
                  <a:gd name="T16" fmla="*/ 1 w 38"/>
                  <a:gd name="T17" fmla="*/ 4 h 99"/>
                  <a:gd name="T18" fmla="*/ 1 w 38"/>
                  <a:gd name="T19" fmla="*/ 3 h 99"/>
                  <a:gd name="T20" fmla="*/ 1 w 38"/>
                  <a:gd name="T21" fmla="*/ 3 h 99"/>
                  <a:gd name="T22" fmla="*/ 1 w 38"/>
                  <a:gd name="T23" fmla="*/ 3 h 99"/>
                  <a:gd name="T24" fmla="*/ 1 w 38"/>
                  <a:gd name="T25" fmla="*/ 3 h 99"/>
                  <a:gd name="T26" fmla="*/ 1 w 38"/>
                  <a:gd name="T27" fmla="*/ 3 h 99"/>
                  <a:gd name="T28" fmla="*/ 1 w 38"/>
                  <a:gd name="T29" fmla="*/ 3 h 99"/>
                  <a:gd name="T30" fmla="*/ 1 w 38"/>
                  <a:gd name="T31" fmla="*/ 2 h 99"/>
                  <a:gd name="T32" fmla="*/ 1 w 38"/>
                  <a:gd name="T33" fmla="*/ 2 h 99"/>
                  <a:gd name="T34" fmla="*/ 1 w 38"/>
                  <a:gd name="T35" fmla="*/ 1 h 99"/>
                  <a:gd name="T36" fmla="*/ 2 w 38"/>
                  <a:gd name="T37" fmla="*/ 1 h 99"/>
                  <a:gd name="T38" fmla="*/ 2 w 38"/>
                  <a:gd name="T39" fmla="*/ 0 h 9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" h="99">
                    <a:moveTo>
                      <a:pt x="38" y="4"/>
                    </a:moveTo>
                    <a:lnTo>
                      <a:pt x="29" y="0"/>
                    </a:lnTo>
                    <a:lnTo>
                      <a:pt x="26" y="22"/>
                    </a:lnTo>
                    <a:lnTo>
                      <a:pt x="22" y="47"/>
                    </a:lnTo>
                    <a:lnTo>
                      <a:pt x="17" y="60"/>
                    </a:lnTo>
                    <a:lnTo>
                      <a:pt x="12" y="73"/>
                    </a:lnTo>
                    <a:lnTo>
                      <a:pt x="6" y="85"/>
                    </a:lnTo>
                    <a:lnTo>
                      <a:pt x="0" y="98"/>
                    </a:lnTo>
                    <a:lnTo>
                      <a:pt x="13" y="99"/>
                    </a:lnTo>
                    <a:lnTo>
                      <a:pt x="18" y="87"/>
                    </a:lnTo>
                    <a:lnTo>
                      <a:pt x="20" y="80"/>
                    </a:lnTo>
                    <a:lnTo>
                      <a:pt x="20" y="78"/>
                    </a:lnTo>
                    <a:lnTo>
                      <a:pt x="20" y="77"/>
                    </a:lnTo>
                    <a:lnTo>
                      <a:pt x="21" y="77"/>
                    </a:lnTo>
                    <a:lnTo>
                      <a:pt x="23" y="75"/>
                    </a:lnTo>
                    <a:lnTo>
                      <a:pt x="27" y="63"/>
                    </a:lnTo>
                    <a:lnTo>
                      <a:pt x="32" y="50"/>
                    </a:lnTo>
                    <a:lnTo>
                      <a:pt x="34" y="38"/>
                    </a:lnTo>
                    <a:lnTo>
                      <a:pt x="36" y="2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223"/>
              <p:cNvSpPr>
                <a:spLocks noChangeArrowheads="1"/>
              </p:cNvSpPr>
              <p:nvPr/>
            </p:nvSpPr>
            <p:spPr bwMode="auto">
              <a:xfrm>
                <a:off x="2086" y="1676"/>
                <a:ext cx="8" cy="21"/>
              </a:xfrm>
              <a:custGeom>
                <a:avLst/>
                <a:gdLst>
                  <a:gd name="T0" fmla="*/ 2 w 41"/>
                  <a:gd name="T1" fmla="*/ 0 h 104"/>
                  <a:gd name="T2" fmla="*/ 1 w 41"/>
                  <a:gd name="T3" fmla="*/ 0 h 104"/>
                  <a:gd name="T4" fmla="*/ 1 w 41"/>
                  <a:gd name="T5" fmla="*/ 0 h 104"/>
                  <a:gd name="T6" fmla="*/ 1 w 41"/>
                  <a:gd name="T7" fmla="*/ 1 h 104"/>
                  <a:gd name="T8" fmla="*/ 1 w 41"/>
                  <a:gd name="T9" fmla="*/ 2 h 104"/>
                  <a:gd name="T10" fmla="*/ 1 w 41"/>
                  <a:gd name="T11" fmla="*/ 3 h 104"/>
                  <a:gd name="T12" fmla="*/ 0 w 41"/>
                  <a:gd name="T13" fmla="*/ 4 h 104"/>
                  <a:gd name="T14" fmla="*/ 0 w 41"/>
                  <a:gd name="T15" fmla="*/ 4 h 104"/>
                  <a:gd name="T16" fmla="*/ 0 w 41"/>
                  <a:gd name="T17" fmla="*/ 4 h 104"/>
                  <a:gd name="T18" fmla="*/ 1 w 41"/>
                  <a:gd name="T19" fmla="*/ 4 h 104"/>
                  <a:gd name="T20" fmla="*/ 1 w 41"/>
                  <a:gd name="T21" fmla="*/ 4 h 104"/>
                  <a:gd name="T22" fmla="*/ 1 w 41"/>
                  <a:gd name="T23" fmla="*/ 3 h 104"/>
                  <a:gd name="T24" fmla="*/ 1 w 41"/>
                  <a:gd name="T25" fmla="*/ 3 h 104"/>
                  <a:gd name="T26" fmla="*/ 1 w 41"/>
                  <a:gd name="T27" fmla="*/ 2 h 104"/>
                  <a:gd name="T28" fmla="*/ 2 w 41"/>
                  <a:gd name="T29" fmla="*/ 1 h 104"/>
                  <a:gd name="T30" fmla="*/ 2 w 41"/>
                  <a:gd name="T31" fmla="*/ 0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1" h="104">
                    <a:moveTo>
                      <a:pt x="41" y="3"/>
                    </a:moveTo>
                    <a:lnTo>
                      <a:pt x="28" y="0"/>
                    </a:lnTo>
                    <a:lnTo>
                      <a:pt x="28" y="12"/>
                    </a:lnTo>
                    <a:lnTo>
                      <a:pt x="27" y="24"/>
                    </a:lnTo>
                    <a:lnTo>
                      <a:pt x="23" y="50"/>
                    </a:lnTo>
                    <a:lnTo>
                      <a:pt x="13" y="77"/>
                    </a:lnTo>
                    <a:lnTo>
                      <a:pt x="7" y="89"/>
                    </a:lnTo>
                    <a:lnTo>
                      <a:pt x="0" y="103"/>
                    </a:lnTo>
                    <a:lnTo>
                      <a:pt x="5" y="102"/>
                    </a:lnTo>
                    <a:lnTo>
                      <a:pt x="13" y="104"/>
                    </a:lnTo>
                    <a:lnTo>
                      <a:pt x="19" y="91"/>
                    </a:lnTo>
                    <a:lnTo>
                      <a:pt x="25" y="79"/>
                    </a:lnTo>
                    <a:lnTo>
                      <a:pt x="29" y="65"/>
                    </a:lnTo>
                    <a:lnTo>
                      <a:pt x="34" y="53"/>
                    </a:lnTo>
                    <a:lnTo>
                      <a:pt x="39" y="28"/>
                    </a:lnTo>
                    <a:lnTo>
                      <a:pt x="41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224"/>
              <p:cNvSpPr>
                <a:spLocks noChangeArrowheads="1"/>
              </p:cNvSpPr>
              <p:nvPr/>
            </p:nvSpPr>
            <p:spPr bwMode="auto">
              <a:xfrm>
                <a:off x="2095" y="1679"/>
                <a:ext cx="7" cy="19"/>
              </a:xfrm>
              <a:custGeom>
                <a:avLst/>
                <a:gdLst>
                  <a:gd name="T0" fmla="*/ 1 w 35"/>
                  <a:gd name="T1" fmla="*/ 2 h 92"/>
                  <a:gd name="T2" fmla="*/ 1 w 35"/>
                  <a:gd name="T3" fmla="*/ 2 h 92"/>
                  <a:gd name="T4" fmla="*/ 0 w 35"/>
                  <a:gd name="T5" fmla="*/ 3 h 92"/>
                  <a:gd name="T6" fmla="*/ 0 w 35"/>
                  <a:gd name="T7" fmla="*/ 4 h 92"/>
                  <a:gd name="T8" fmla="*/ 0 w 35"/>
                  <a:gd name="T9" fmla="*/ 4 h 92"/>
                  <a:gd name="T10" fmla="*/ 0 w 35"/>
                  <a:gd name="T11" fmla="*/ 4 h 92"/>
                  <a:gd name="T12" fmla="*/ 1 w 35"/>
                  <a:gd name="T13" fmla="*/ 4 h 92"/>
                  <a:gd name="T14" fmla="*/ 1 w 35"/>
                  <a:gd name="T15" fmla="*/ 3 h 92"/>
                  <a:gd name="T16" fmla="*/ 1 w 35"/>
                  <a:gd name="T17" fmla="*/ 2 h 92"/>
                  <a:gd name="T18" fmla="*/ 1 w 35"/>
                  <a:gd name="T19" fmla="*/ 2 h 92"/>
                  <a:gd name="T20" fmla="*/ 1 w 35"/>
                  <a:gd name="T21" fmla="*/ 1 h 92"/>
                  <a:gd name="T22" fmla="*/ 1 w 35"/>
                  <a:gd name="T23" fmla="*/ 0 h 92"/>
                  <a:gd name="T24" fmla="*/ 1 w 35"/>
                  <a:gd name="T25" fmla="*/ 0 h 92"/>
                  <a:gd name="T26" fmla="*/ 1 w 35"/>
                  <a:gd name="T27" fmla="*/ 0 h 92"/>
                  <a:gd name="T28" fmla="*/ 1 w 35"/>
                  <a:gd name="T29" fmla="*/ 1 h 92"/>
                  <a:gd name="T30" fmla="*/ 1 w 35"/>
                  <a:gd name="T31" fmla="*/ 2 h 9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5" h="92">
                    <a:moveTo>
                      <a:pt x="19" y="43"/>
                    </a:moveTo>
                    <a:lnTo>
                      <a:pt x="14" y="55"/>
                    </a:lnTo>
                    <a:lnTo>
                      <a:pt x="10" y="67"/>
                    </a:lnTo>
                    <a:lnTo>
                      <a:pt x="0" y="92"/>
                    </a:lnTo>
                    <a:lnTo>
                      <a:pt x="5" y="91"/>
                    </a:lnTo>
                    <a:lnTo>
                      <a:pt x="10" y="92"/>
                    </a:lnTo>
                    <a:lnTo>
                      <a:pt x="14" y="81"/>
                    </a:lnTo>
                    <a:lnTo>
                      <a:pt x="20" y="70"/>
                    </a:lnTo>
                    <a:lnTo>
                      <a:pt x="24" y="58"/>
                    </a:lnTo>
                    <a:lnTo>
                      <a:pt x="28" y="46"/>
                    </a:lnTo>
                    <a:lnTo>
                      <a:pt x="32" y="26"/>
                    </a:lnTo>
                    <a:lnTo>
                      <a:pt x="35" y="5"/>
                    </a:lnTo>
                    <a:lnTo>
                      <a:pt x="30" y="1"/>
                    </a:lnTo>
                    <a:lnTo>
                      <a:pt x="27" y="0"/>
                    </a:lnTo>
                    <a:lnTo>
                      <a:pt x="24" y="20"/>
                    </a:lnTo>
                    <a:lnTo>
                      <a:pt x="19" y="4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225"/>
              <p:cNvSpPr>
                <a:spLocks noChangeArrowheads="1"/>
              </p:cNvSpPr>
              <p:nvPr/>
            </p:nvSpPr>
            <p:spPr bwMode="auto">
              <a:xfrm>
                <a:off x="2106" y="1685"/>
                <a:ext cx="6" cy="13"/>
              </a:xfrm>
              <a:custGeom>
                <a:avLst/>
                <a:gdLst>
                  <a:gd name="T0" fmla="*/ 1 w 28"/>
                  <a:gd name="T1" fmla="*/ 0 h 63"/>
                  <a:gd name="T2" fmla="*/ 1 w 28"/>
                  <a:gd name="T3" fmla="*/ 0 h 63"/>
                  <a:gd name="T4" fmla="*/ 1 w 28"/>
                  <a:gd name="T5" fmla="*/ 0 h 63"/>
                  <a:gd name="T6" fmla="*/ 0 w 28"/>
                  <a:gd name="T7" fmla="*/ 1 h 63"/>
                  <a:gd name="T8" fmla="*/ 0 w 28"/>
                  <a:gd name="T9" fmla="*/ 3 h 63"/>
                  <a:gd name="T10" fmla="*/ 1 w 28"/>
                  <a:gd name="T11" fmla="*/ 3 h 63"/>
                  <a:gd name="T12" fmla="*/ 1 w 28"/>
                  <a:gd name="T13" fmla="*/ 1 h 63"/>
                  <a:gd name="T14" fmla="*/ 1 w 28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" h="63">
                    <a:moveTo>
                      <a:pt x="28" y="6"/>
                    </a:moveTo>
                    <a:lnTo>
                      <a:pt x="16" y="0"/>
                    </a:lnTo>
                    <a:lnTo>
                      <a:pt x="14" y="12"/>
                    </a:lnTo>
                    <a:lnTo>
                      <a:pt x="11" y="28"/>
                    </a:lnTo>
                    <a:lnTo>
                      <a:pt x="0" y="63"/>
                    </a:lnTo>
                    <a:lnTo>
                      <a:pt x="12" y="62"/>
                    </a:lnTo>
                    <a:lnTo>
                      <a:pt x="22" y="31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226"/>
              <p:cNvSpPr>
                <a:spLocks noChangeArrowheads="1"/>
              </p:cNvSpPr>
              <p:nvPr/>
            </p:nvSpPr>
            <p:spPr bwMode="auto">
              <a:xfrm>
                <a:off x="2109" y="1686"/>
                <a:ext cx="5" cy="12"/>
              </a:xfrm>
              <a:custGeom>
                <a:avLst/>
                <a:gdLst>
                  <a:gd name="T0" fmla="*/ 1 w 26"/>
                  <a:gd name="T1" fmla="*/ 0 h 56"/>
                  <a:gd name="T2" fmla="*/ 1 w 26"/>
                  <a:gd name="T3" fmla="*/ 0 h 56"/>
                  <a:gd name="T4" fmla="*/ 1 w 26"/>
                  <a:gd name="T5" fmla="*/ 0 h 56"/>
                  <a:gd name="T6" fmla="*/ 0 w 26"/>
                  <a:gd name="T7" fmla="*/ 1 h 56"/>
                  <a:gd name="T8" fmla="*/ 0 w 26"/>
                  <a:gd name="T9" fmla="*/ 3 h 56"/>
                  <a:gd name="T10" fmla="*/ 1 w 26"/>
                  <a:gd name="T11" fmla="*/ 3 h 56"/>
                  <a:gd name="T12" fmla="*/ 1 w 26"/>
                  <a:gd name="T13" fmla="*/ 1 h 56"/>
                  <a:gd name="T14" fmla="*/ 1 w 26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56">
                    <a:moveTo>
                      <a:pt x="26" y="8"/>
                    </a:moveTo>
                    <a:lnTo>
                      <a:pt x="21" y="3"/>
                    </a:lnTo>
                    <a:lnTo>
                      <a:pt x="16" y="0"/>
                    </a:lnTo>
                    <a:lnTo>
                      <a:pt x="10" y="25"/>
                    </a:lnTo>
                    <a:lnTo>
                      <a:pt x="0" y="56"/>
                    </a:lnTo>
                    <a:lnTo>
                      <a:pt x="14" y="56"/>
                    </a:lnTo>
                    <a:lnTo>
                      <a:pt x="21" y="28"/>
                    </a:lnTo>
                    <a:lnTo>
                      <a:pt x="26" y="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227"/>
              <p:cNvSpPr>
                <a:spLocks noChangeArrowheads="1"/>
              </p:cNvSpPr>
              <p:nvPr/>
            </p:nvSpPr>
            <p:spPr bwMode="auto">
              <a:xfrm>
                <a:off x="2116" y="1691"/>
                <a:ext cx="3" cy="8"/>
              </a:xfrm>
              <a:custGeom>
                <a:avLst/>
                <a:gdLst>
                  <a:gd name="T0" fmla="*/ 0 w 16"/>
                  <a:gd name="T1" fmla="*/ 0 h 37"/>
                  <a:gd name="T2" fmla="*/ 0 w 16"/>
                  <a:gd name="T3" fmla="*/ 0 h 37"/>
                  <a:gd name="T4" fmla="*/ 0 w 16"/>
                  <a:gd name="T5" fmla="*/ 1 h 37"/>
                  <a:gd name="T6" fmla="*/ 0 w 16"/>
                  <a:gd name="T7" fmla="*/ 1 h 37"/>
                  <a:gd name="T8" fmla="*/ 0 w 16"/>
                  <a:gd name="T9" fmla="*/ 2 h 37"/>
                  <a:gd name="T10" fmla="*/ 0 w 16"/>
                  <a:gd name="T11" fmla="*/ 2 h 37"/>
                  <a:gd name="T12" fmla="*/ 1 w 16"/>
                  <a:gd name="T13" fmla="*/ 0 h 37"/>
                  <a:gd name="T14" fmla="*/ 1 w 16"/>
                  <a:gd name="T15" fmla="*/ 0 h 37"/>
                  <a:gd name="T16" fmla="*/ 0 w 16"/>
                  <a:gd name="T17" fmla="*/ 0 h 37"/>
                  <a:gd name="T18" fmla="*/ 0 w 16"/>
                  <a:gd name="T19" fmla="*/ 0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" h="37">
                    <a:moveTo>
                      <a:pt x="7" y="0"/>
                    </a:moveTo>
                    <a:lnTo>
                      <a:pt x="5" y="8"/>
                    </a:lnTo>
                    <a:lnTo>
                      <a:pt x="0" y="28"/>
                    </a:lnTo>
                    <a:lnTo>
                      <a:pt x="6" y="25"/>
                    </a:lnTo>
                    <a:lnTo>
                      <a:pt x="3" y="37"/>
                    </a:lnTo>
                    <a:lnTo>
                      <a:pt x="10" y="35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228"/>
              <p:cNvSpPr>
                <a:spLocks noChangeArrowheads="1"/>
              </p:cNvSpPr>
              <p:nvPr/>
            </p:nvSpPr>
            <p:spPr bwMode="auto">
              <a:xfrm>
                <a:off x="2113" y="1689"/>
                <a:ext cx="4" cy="8"/>
              </a:xfrm>
              <a:custGeom>
                <a:avLst/>
                <a:gdLst>
                  <a:gd name="T0" fmla="*/ 1 w 19"/>
                  <a:gd name="T1" fmla="*/ 1 h 40"/>
                  <a:gd name="T2" fmla="*/ 1 w 19"/>
                  <a:gd name="T3" fmla="*/ 0 h 40"/>
                  <a:gd name="T4" fmla="*/ 0 w 19"/>
                  <a:gd name="T5" fmla="*/ 0 h 40"/>
                  <a:gd name="T6" fmla="*/ 0 w 19"/>
                  <a:gd name="T7" fmla="*/ 1 h 40"/>
                  <a:gd name="T8" fmla="*/ 0 w 19"/>
                  <a:gd name="T9" fmla="*/ 2 h 40"/>
                  <a:gd name="T10" fmla="*/ 0 w 19"/>
                  <a:gd name="T11" fmla="*/ 1 h 40"/>
                  <a:gd name="T12" fmla="*/ 1 w 19"/>
                  <a:gd name="T13" fmla="*/ 2 h 40"/>
                  <a:gd name="T14" fmla="*/ 1 w 19"/>
                  <a:gd name="T15" fmla="*/ 1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40">
                    <a:moveTo>
                      <a:pt x="17" y="18"/>
                    </a:moveTo>
                    <a:lnTo>
                      <a:pt x="19" y="10"/>
                    </a:lnTo>
                    <a:lnTo>
                      <a:pt x="11" y="0"/>
                    </a:lnTo>
                    <a:lnTo>
                      <a:pt x="6" y="15"/>
                    </a:lnTo>
                    <a:lnTo>
                      <a:pt x="0" y="40"/>
                    </a:lnTo>
                    <a:lnTo>
                      <a:pt x="5" y="37"/>
                    </a:lnTo>
                    <a:lnTo>
                      <a:pt x="12" y="38"/>
                    </a:lnTo>
                    <a:lnTo>
                      <a:pt x="17" y="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229"/>
              <p:cNvSpPr>
                <a:spLocks noChangeArrowheads="1"/>
              </p:cNvSpPr>
              <p:nvPr/>
            </p:nvSpPr>
            <p:spPr bwMode="auto">
              <a:xfrm>
                <a:off x="2104" y="1684"/>
                <a:ext cx="6" cy="14"/>
              </a:xfrm>
              <a:custGeom>
                <a:avLst/>
                <a:gdLst>
                  <a:gd name="T0" fmla="*/ 1 w 27"/>
                  <a:gd name="T1" fmla="*/ 1 h 71"/>
                  <a:gd name="T2" fmla="*/ 1 w 27"/>
                  <a:gd name="T3" fmla="*/ 1 h 71"/>
                  <a:gd name="T4" fmla="*/ 1 w 27"/>
                  <a:gd name="T5" fmla="*/ 0 h 71"/>
                  <a:gd name="T6" fmla="*/ 1 w 27"/>
                  <a:gd name="T7" fmla="*/ 0 h 71"/>
                  <a:gd name="T8" fmla="*/ 1 w 27"/>
                  <a:gd name="T9" fmla="*/ 0 h 71"/>
                  <a:gd name="T10" fmla="*/ 1 w 27"/>
                  <a:gd name="T11" fmla="*/ 0 h 71"/>
                  <a:gd name="T12" fmla="*/ 1 w 27"/>
                  <a:gd name="T13" fmla="*/ 1 h 71"/>
                  <a:gd name="T14" fmla="*/ 1 w 27"/>
                  <a:gd name="T15" fmla="*/ 1 h 71"/>
                  <a:gd name="T16" fmla="*/ 0 w 27"/>
                  <a:gd name="T17" fmla="*/ 2 h 71"/>
                  <a:gd name="T18" fmla="*/ 0 w 27"/>
                  <a:gd name="T19" fmla="*/ 3 h 71"/>
                  <a:gd name="T20" fmla="*/ 0 w 27"/>
                  <a:gd name="T21" fmla="*/ 3 h 71"/>
                  <a:gd name="T22" fmla="*/ 1 w 27"/>
                  <a:gd name="T23" fmla="*/ 1 h 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" h="71">
                    <a:moveTo>
                      <a:pt x="20" y="35"/>
                    </a:moveTo>
                    <a:lnTo>
                      <a:pt x="23" y="19"/>
                    </a:lnTo>
                    <a:lnTo>
                      <a:pt x="25" y="7"/>
                    </a:lnTo>
                    <a:lnTo>
                      <a:pt x="27" y="5"/>
                    </a:lnTo>
                    <a:lnTo>
                      <a:pt x="21" y="1"/>
                    </a:lnTo>
                    <a:lnTo>
                      <a:pt x="18" y="0"/>
                    </a:lnTo>
                    <a:lnTo>
                      <a:pt x="15" y="15"/>
                    </a:lnTo>
                    <a:lnTo>
                      <a:pt x="12" y="33"/>
                    </a:lnTo>
                    <a:lnTo>
                      <a:pt x="6" y="51"/>
                    </a:lnTo>
                    <a:lnTo>
                      <a:pt x="0" y="71"/>
                    </a:lnTo>
                    <a:lnTo>
                      <a:pt x="9" y="70"/>
                    </a:lnTo>
                    <a:lnTo>
                      <a:pt x="20" y="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230"/>
              <p:cNvSpPr>
                <a:spLocks noChangeArrowheads="1"/>
              </p:cNvSpPr>
              <p:nvPr/>
            </p:nvSpPr>
            <p:spPr bwMode="auto">
              <a:xfrm>
                <a:off x="2111" y="1688"/>
                <a:ext cx="4" cy="10"/>
              </a:xfrm>
              <a:custGeom>
                <a:avLst/>
                <a:gdLst>
                  <a:gd name="T0" fmla="*/ 0 w 20"/>
                  <a:gd name="T1" fmla="*/ 0 h 48"/>
                  <a:gd name="T2" fmla="*/ 0 w 20"/>
                  <a:gd name="T3" fmla="*/ 1 h 48"/>
                  <a:gd name="T4" fmla="*/ 0 w 20"/>
                  <a:gd name="T5" fmla="*/ 2 h 48"/>
                  <a:gd name="T6" fmla="*/ 0 w 20"/>
                  <a:gd name="T7" fmla="*/ 2 h 48"/>
                  <a:gd name="T8" fmla="*/ 1 w 20"/>
                  <a:gd name="T9" fmla="*/ 1 h 48"/>
                  <a:gd name="T10" fmla="*/ 1 w 20"/>
                  <a:gd name="T11" fmla="*/ 0 h 48"/>
                  <a:gd name="T12" fmla="*/ 0 w 20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48">
                    <a:moveTo>
                      <a:pt x="12" y="0"/>
                    </a:moveTo>
                    <a:lnTo>
                      <a:pt x="7" y="20"/>
                    </a:lnTo>
                    <a:lnTo>
                      <a:pt x="0" y="48"/>
                    </a:lnTo>
                    <a:lnTo>
                      <a:pt x="9" y="47"/>
                    </a:lnTo>
                    <a:lnTo>
                      <a:pt x="15" y="22"/>
                    </a:lnTo>
                    <a:lnTo>
                      <a:pt x="20" y="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231"/>
              <p:cNvSpPr>
                <a:spLocks noChangeArrowheads="1"/>
              </p:cNvSpPr>
              <p:nvPr/>
            </p:nvSpPr>
            <p:spPr bwMode="auto">
              <a:xfrm>
                <a:off x="2102" y="1683"/>
                <a:ext cx="6" cy="15"/>
              </a:xfrm>
              <a:custGeom>
                <a:avLst/>
                <a:gdLst>
                  <a:gd name="T0" fmla="*/ 1 w 32"/>
                  <a:gd name="T1" fmla="*/ 2 h 77"/>
                  <a:gd name="T2" fmla="*/ 1 w 32"/>
                  <a:gd name="T3" fmla="*/ 1 h 77"/>
                  <a:gd name="T4" fmla="*/ 1 w 32"/>
                  <a:gd name="T5" fmla="*/ 0 h 77"/>
                  <a:gd name="T6" fmla="*/ 1 w 32"/>
                  <a:gd name="T7" fmla="*/ 0 h 77"/>
                  <a:gd name="T8" fmla="*/ 1 w 32"/>
                  <a:gd name="T9" fmla="*/ 0 h 77"/>
                  <a:gd name="T10" fmla="*/ 1 w 32"/>
                  <a:gd name="T11" fmla="*/ 1 h 77"/>
                  <a:gd name="T12" fmla="*/ 1 w 32"/>
                  <a:gd name="T13" fmla="*/ 1 h 77"/>
                  <a:gd name="T14" fmla="*/ 0 w 32"/>
                  <a:gd name="T15" fmla="*/ 3 h 77"/>
                  <a:gd name="T16" fmla="*/ 1 w 32"/>
                  <a:gd name="T17" fmla="*/ 3 h 77"/>
                  <a:gd name="T18" fmla="*/ 1 w 32"/>
                  <a:gd name="T19" fmla="*/ 2 h 77"/>
                  <a:gd name="T20" fmla="*/ 1 w 32"/>
                  <a:gd name="T21" fmla="*/ 2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" h="77">
                    <a:moveTo>
                      <a:pt x="26" y="39"/>
                    </a:moveTo>
                    <a:lnTo>
                      <a:pt x="29" y="21"/>
                    </a:lnTo>
                    <a:lnTo>
                      <a:pt x="32" y="6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16"/>
                    </a:lnTo>
                    <a:lnTo>
                      <a:pt x="15" y="36"/>
                    </a:lnTo>
                    <a:lnTo>
                      <a:pt x="0" y="77"/>
                    </a:lnTo>
                    <a:lnTo>
                      <a:pt x="14" y="77"/>
                    </a:lnTo>
                    <a:lnTo>
                      <a:pt x="20" y="57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232"/>
              <p:cNvSpPr>
                <a:spLocks noChangeArrowheads="1"/>
              </p:cNvSpPr>
              <p:nvPr/>
            </p:nvSpPr>
            <p:spPr bwMode="auto">
              <a:xfrm>
                <a:off x="2100" y="1681"/>
                <a:ext cx="6" cy="17"/>
              </a:xfrm>
              <a:custGeom>
                <a:avLst/>
                <a:gdLst>
                  <a:gd name="T0" fmla="*/ 1 w 33"/>
                  <a:gd name="T1" fmla="*/ 2 h 84"/>
                  <a:gd name="T2" fmla="*/ 1 w 33"/>
                  <a:gd name="T3" fmla="*/ 1 h 84"/>
                  <a:gd name="T4" fmla="*/ 1 w 33"/>
                  <a:gd name="T5" fmla="*/ 0 h 84"/>
                  <a:gd name="T6" fmla="*/ 1 w 33"/>
                  <a:gd name="T7" fmla="*/ 0 h 84"/>
                  <a:gd name="T8" fmla="*/ 1 w 33"/>
                  <a:gd name="T9" fmla="*/ 1 h 84"/>
                  <a:gd name="T10" fmla="*/ 1 w 33"/>
                  <a:gd name="T11" fmla="*/ 2 h 84"/>
                  <a:gd name="T12" fmla="*/ 0 w 33"/>
                  <a:gd name="T13" fmla="*/ 2 h 84"/>
                  <a:gd name="T14" fmla="*/ 0 w 33"/>
                  <a:gd name="T15" fmla="*/ 2 h 84"/>
                  <a:gd name="T16" fmla="*/ 0 w 33"/>
                  <a:gd name="T17" fmla="*/ 2 h 84"/>
                  <a:gd name="T18" fmla="*/ 0 w 33"/>
                  <a:gd name="T19" fmla="*/ 3 h 84"/>
                  <a:gd name="T20" fmla="*/ 0 w 33"/>
                  <a:gd name="T21" fmla="*/ 3 h 84"/>
                  <a:gd name="T22" fmla="*/ 0 w 33"/>
                  <a:gd name="T23" fmla="*/ 3 h 84"/>
                  <a:gd name="T24" fmla="*/ 0 w 33"/>
                  <a:gd name="T25" fmla="*/ 3 h 84"/>
                  <a:gd name="T26" fmla="*/ 1 w 33"/>
                  <a:gd name="T27" fmla="*/ 2 h 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" h="84">
                    <a:moveTo>
                      <a:pt x="25" y="43"/>
                    </a:moveTo>
                    <a:lnTo>
                      <a:pt x="29" y="23"/>
                    </a:lnTo>
                    <a:lnTo>
                      <a:pt x="33" y="7"/>
                    </a:lnTo>
                    <a:lnTo>
                      <a:pt x="21" y="0"/>
                    </a:lnTo>
                    <a:lnTo>
                      <a:pt x="18" y="19"/>
                    </a:lnTo>
                    <a:lnTo>
                      <a:pt x="14" y="39"/>
                    </a:lnTo>
                    <a:lnTo>
                      <a:pt x="10" y="50"/>
                    </a:lnTo>
                    <a:lnTo>
                      <a:pt x="8" y="55"/>
                    </a:lnTo>
                    <a:lnTo>
                      <a:pt x="7" y="61"/>
                    </a:lnTo>
                    <a:lnTo>
                      <a:pt x="3" y="72"/>
                    </a:lnTo>
                    <a:lnTo>
                      <a:pt x="1" y="77"/>
                    </a:lnTo>
                    <a:lnTo>
                      <a:pt x="0" y="83"/>
                    </a:lnTo>
                    <a:lnTo>
                      <a:pt x="10" y="84"/>
                    </a:lnTo>
                    <a:lnTo>
                      <a:pt x="25" y="4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233"/>
              <p:cNvSpPr>
                <a:spLocks noChangeArrowheads="1"/>
              </p:cNvSpPr>
              <p:nvPr/>
            </p:nvSpPr>
            <p:spPr bwMode="auto">
              <a:xfrm>
                <a:off x="2118" y="1693"/>
                <a:ext cx="1" cy="5"/>
              </a:xfrm>
              <a:custGeom>
                <a:avLst/>
                <a:gdLst>
                  <a:gd name="T0" fmla="*/ 0 w 9"/>
                  <a:gd name="T1" fmla="*/ 0 h 27"/>
                  <a:gd name="T2" fmla="*/ 0 w 9"/>
                  <a:gd name="T3" fmla="*/ 0 h 27"/>
                  <a:gd name="T4" fmla="*/ 0 w 9"/>
                  <a:gd name="T5" fmla="*/ 1 h 27"/>
                  <a:gd name="T6" fmla="*/ 0 w 9"/>
                  <a:gd name="T7" fmla="*/ 1 h 27"/>
                  <a:gd name="T8" fmla="*/ 0 w 9"/>
                  <a:gd name="T9" fmla="*/ 1 h 27"/>
                  <a:gd name="T10" fmla="*/ 0 w 9"/>
                  <a:gd name="T11" fmla="*/ 1 h 27"/>
                  <a:gd name="T12" fmla="*/ 0 w 9"/>
                  <a:gd name="T13" fmla="*/ 0 h 27"/>
                  <a:gd name="T14" fmla="*/ 0 w 9"/>
                  <a:gd name="T15" fmla="*/ 0 h 27"/>
                  <a:gd name="T16" fmla="*/ 0 w 9"/>
                  <a:gd name="T17" fmla="*/ 0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27">
                    <a:moveTo>
                      <a:pt x="6" y="0"/>
                    </a:moveTo>
                    <a:lnTo>
                      <a:pt x="6" y="2"/>
                    </a:lnTo>
                    <a:lnTo>
                      <a:pt x="0" y="27"/>
                    </a:lnTo>
                    <a:lnTo>
                      <a:pt x="5" y="25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9" y="12"/>
                    </a:lnTo>
                    <a:lnTo>
                      <a:pt x="8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234"/>
              <p:cNvSpPr>
                <a:spLocks noChangeArrowheads="1"/>
              </p:cNvSpPr>
              <p:nvPr/>
            </p:nvSpPr>
            <p:spPr bwMode="auto">
              <a:xfrm>
                <a:off x="2041" y="1672"/>
                <a:ext cx="2" cy="5"/>
              </a:xfrm>
              <a:custGeom>
                <a:avLst/>
                <a:gdLst>
                  <a:gd name="T0" fmla="*/ 0 w 9"/>
                  <a:gd name="T1" fmla="*/ 0 h 25"/>
                  <a:gd name="T2" fmla="*/ 0 w 9"/>
                  <a:gd name="T3" fmla="*/ 0 h 25"/>
                  <a:gd name="T4" fmla="*/ 0 w 9"/>
                  <a:gd name="T5" fmla="*/ 0 h 25"/>
                  <a:gd name="T6" fmla="*/ 0 w 9"/>
                  <a:gd name="T7" fmla="*/ 0 h 25"/>
                  <a:gd name="T8" fmla="*/ 0 w 9"/>
                  <a:gd name="T9" fmla="*/ 1 h 25"/>
                  <a:gd name="T10" fmla="*/ 0 w 9"/>
                  <a:gd name="T11" fmla="*/ 1 h 25"/>
                  <a:gd name="T12" fmla="*/ 0 w 9"/>
                  <a:gd name="T13" fmla="*/ 1 h 25"/>
                  <a:gd name="T14" fmla="*/ 0 w 9"/>
                  <a:gd name="T15" fmla="*/ 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25">
                    <a:moveTo>
                      <a:pt x="7" y="8"/>
                    </a:moveTo>
                    <a:lnTo>
                      <a:pt x="9" y="0"/>
                    </a:lnTo>
                    <a:lnTo>
                      <a:pt x="3" y="5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2" y="25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235"/>
              <p:cNvSpPr>
                <a:spLocks noChangeArrowheads="1"/>
              </p:cNvSpPr>
              <p:nvPr/>
            </p:nvSpPr>
            <p:spPr bwMode="auto">
              <a:xfrm>
                <a:off x="2042" y="1671"/>
                <a:ext cx="3" cy="7"/>
              </a:xfrm>
              <a:custGeom>
                <a:avLst/>
                <a:gdLst>
                  <a:gd name="T0" fmla="*/ 0 w 19"/>
                  <a:gd name="T1" fmla="*/ 0 h 36"/>
                  <a:gd name="T2" fmla="*/ 0 w 19"/>
                  <a:gd name="T3" fmla="*/ 1 h 36"/>
                  <a:gd name="T4" fmla="*/ 0 w 19"/>
                  <a:gd name="T5" fmla="*/ 1 h 36"/>
                  <a:gd name="T6" fmla="*/ 0 w 19"/>
                  <a:gd name="T7" fmla="*/ 1 h 36"/>
                  <a:gd name="T8" fmla="*/ 0 w 19"/>
                  <a:gd name="T9" fmla="*/ 1 h 36"/>
                  <a:gd name="T10" fmla="*/ 0 w 19"/>
                  <a:gd name="T11" fmla="*/ 1 h 36"/>
                  <a:gd name="T12" fmla="*/ 0 w 19"/>
                  <a:gd name="T13" fmla="*/ 0 h 36"/>
                  <a:gd name="T14" fmla="*/ 0 w 19"/>
                  <a:gd name="T15" fmla="*/ 0 h 36"/>
                  <a:gd name="T16" fmla="*/ 0 w 19"/>
                  <a:gd name="T17" fmla="*/ 0 h 36"/>
                  <a:gd name="T18" fmla="*/ 0 w 19"/>
                  <a:gd name="T19" fmla="*/ 0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" h="36">
                    <a:moveTo>
                      <a:pt x="7" y="5"/>
                    </a:moveTo>
                    <a:lnTo>
                      <a:pt x="5" y="13"/>
                    </a:lnTo>
                    <a:lnTo>
                      <a:pt x="0" y="30"/>
                    </a:lnTo>
                    <a:lnTo>
                      <a:pt x="11" y="36"/>
                    </a:lnTo>
                    <a:lnTo>
                      <a:pt x="10" y="25"/>
                    </a:lnTo>
                    <a:lnTo>
                      <a:pt x="13" y="15"/>
                    </a:lnTo>
                    <a:lnTo>
                      <a:pt x="15" y="6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236"/>
              <p:cNvSpPr>
                <a:spLocks noChangeArrowheads="1"/>
              </p:cNvSpPr>
              <p:nvPr/>
            </p:nvSpPr>
            <p:spPr bwMode="auto">
              <a:xfrm>
                <a:off x="2044" y="1670"/>
                <a:ext cx="5" cy="9"/>
              </a:xfrm>
              <a:custGeom>
                <a:avLst/>
                <a:gdLst>
                  <a:gd name="T0" fmla="*/ 0 w 25"/>
                  <a:gd name="T1" fmla="*/ 0 h 48"/>
                  <a:gd name="T2" fmla="*/ 0 w 25"/>
                  <a:gd name="T3" fmla="*/ 0 h 48"/>
                  <a:gd name="T4" fmla="*/ 0 w 25"/>
                  <a:gd name="T5" fmla="*/ 1 h 48"/>
                  <a:gd name="T6" fmla="*/ 0 w 25"/>
                  <a:gd name="T7" fmla="*/ 1 h 48"/>
                  <a:gd name="T8" fmla="*/ 0 w 25"/>
                  <a:gd name="T9" fmla="*/ 2 h 48"/>
                  <a:gd name="T10" fmla="*/ 0 w 25"/>
                  <a:gd name="T11" fmla="*/ 2 h 48"/>
                  <a:gd name="T12" fmla="*/ 0 w 25"/>
                  <a:gd name="T13" fmla="*/ 1 h 48"/>
                  <a:gd name="T14" fmla="*/ 1 w 25"/>
                  <a:gd name="T15" fmla="*/ 1 h 48"/>
                  <a:gd name="T16" fmla="*/ 1 w 25"/>
                  <a:gd name="T17" fmla="*/ 0 h 48"/>
                  <a:gd name="T18" fmla="*/ 1 w 25"/>
                  <a:gd name="T19" fmla="*/ 0 h 48"/>
                  <a:gd name="T20" fmla="*/ 1 w 25"/>
                  <a:gd name="T21" fmla="*/ 0 h 48"/>
                  <a:gd name="T22" fmla="*/ 0 w 25"/>
                  <a:gd name="T23" fmla="*/ 0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" h="48">
                    <a:moveTo>
                      <a:pt x="9" y="4"/>
                    </a:moveTo>
                    <a:lnTo>
                      <a:pt x="5" y="10"/>
                    </a:lnTo>
                    <a:lnTo>
                      <a:pt x="3" y="19"/>
                    </a:lnTo>
                    <a:lnTo>
                      <a:pt x="0" y="29"/>
                    </a:lnTo>
                    <a:lnTo>
                      <a:pt x="1" y="40"/>
                    </a:lnTo>
                    <a:lnTo>
                      <a:pt x="12" y="48"/>
                    </a:lnTo>
                    <a:lnTo>
                      <a:pt x="10" y="35"/>
                    </a:lnTo>
                    <a:lnTo>
                      <a:pt x="13" y="22"/>
                    </a:lnTo>
                    <a:lnTo>
                      <a:pt x="17" y="9"/>
                    </a:lnTo>
                    <a:lnTo>
                      <a:pt x="25" y="0"/>
                    </a:lnTo>
                    <a:lnTo>
                      <a:pt x="15" y="1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237"/>
              <p:cNvSpPr>
                <a:spLocks noChangeArrowheads="1"/>
              </p:cNvSpPr>
              <p:nvPr/>
            </p:nvSpPr>
            <p:spPr bwMode="auto">
              <a:xfrm>
                <a:off x="2063" y="1670"/>
                <a:ext cx="10" cy="20"/>
              </a:xfrm>
              <a:custGeom>
                <a:avLst/>
                <a:gdLst>
                  <a:gd name="T0" fmla="*/ 1 w 48"/>
                  <a:gd name="T1" fmla="*/ 0 h 99"/>
                  <a:gd name="T2" fmla="*/ 1 w 48"/>
                  <a:gd name="T3" fmla="*/ 0 h 99"/>
                  <a:gd name="T4" fmla="*/ 1 w 48"/>
                  <a:gd name="T5" fmla="*/ 1 h 99"/>
                  <a:gd name="T6" fmla="*/ 2 w 48"/>
                  <a:gd name="T7" fmla="*/ 1 h 99"/>
                  <a:gd name="T8" fmla="*/ 2 w 48"/>
                  <a:gd name="T9" fmla="*/ 2 h 99"/>
                  <a:gd name="T10" fmla="*/ 2 w 48"/>
                  <a:gd name="T11" fmla="*/ 2 h 99"/>
                  <a:gd name="T12" fmla="*/ 1 w 48"/>
                  <a:gd name="T13" fmla="*/ 2 h 99"/>
                  <a:gd name="T14" fmla="*/ 1 w 48"/>
                  <a:gd name="T15" fmla="*/ 2 h 99"/>
                  <a:gd name="T16" fmla="*/ 1 w 48"/>
                  <a:gd name="T17" fmla="*/ 2 h 99"/>
                  <a:gd name="T18" fmla="*/ 1 w 48"/>
                  <a:gd name="T19" fmla="*/ 2 h 99"/>
                  <a:gd name="T20" fmla="*/ 1 w 48"/>
                  <a:gd name="T21" fmla="*/ 3 h 99"/>
                  <a:gd name="T22" fmla="*/ 1 w 48"/>
                  <a:gd name="T23" fmla="*/ 3 h 99"/>
                  <a:gd name="T24" fmla="*/ 1 w 48"/>
                  <a:gd name="T25" fmla="*/ 3 h 99"/>
                  <a:gd name="T26" fmla="*/ 1 w 48"/>
                  <a:gd name="T27" fmla="*/ 3 h 99"/>
                  <a:gd name="T28" fmla="*/ 1 w 48"/>
                  <a:gd name="T29" fmla="*/ 3 h 99"/>
                  <a:gd name="T30" fmla="*/ 1 w 48"/>
                  <a:gd name="T31" fmla="*/ 3 h 99"/>
                  <a:gd name="T32" fmla="*/ 0 w 48"/>
                  <a:gd name="T33" fmla="*/ 3 h 99"/>
                  <a:gd name="T34" fmla="*/ 0 w 48"/>
                  <a:gd name="T35" fmla="*/ 4 h 99"/>
                  <a:gd name="T36" fmla="*/ 0 w 48"/>
                  <a:gd name="T37" fmla="*/ 4 h 99"/>
                  <a:gd name="T38" fmla="*/ 0 w 48"/>
                  <a:gd name="T39" fmla="*/ 4 h 99"/>
                  <a:gd name="T40" fmla="*/ 1 w 48"/>
                  <a:gd name="T41" fmla="*/ 4 h 99"/>
                  <a:gd name="T42" fmla="*/ 1 w 48"/>
                  <a:gd name="T43" fmla="*/ 4 h 99"/>
                  <a:gd name="T44" fmla="*/ 1 w 48"/>
                  <a:gd name="T45" fmla="*/ 4 h 99"/>
                  <a:gd name="T46" fmla="*/ 1 w 48"/>
                  <a:gd name="T47" fmla="*/ 4 h 99"/>
                  <a:gd name="T48" fmla="*/ 1 w 48"/>
                  <a:gd name="T49" fmla="*/ 3 h 99"/>
                  <a:gd name="T50" fmla="*/ 2 w 48"/>
                  <a:gd name="T51" fmla="*/ 3 h 99"/>
                  <a:gd name="T52" fmla="*/ 2 w 48"/>
                  <a:gd name="T53" fmla="*/ 3 h 99"/>
                  <a:gd name="T54" fmla="*/ 2 w 48"/>
                  <a:gd name="T55" fmla="*/ 2 h 99"/>
                  <a:gd name="T56" fmla="*/ 2 w 48"/>
                  <a:gd name="T57" fmla="*/ 2 h 99"/>
                  <a:gd name="T58" fmla="*/ 2 w 48"/>
                  <a:gd name="T59" fmla="*/ 1 h 99"/>
                  <a:gd name="T60" fmla="*/ 2 w 48"/>
                  <a:gd name="T61" fmla="*/ 1 h 99"/>
                  <a:gd name="T62" fmla="*/ 2 w 48"/>
                  <a:gd name="T63" fmla="*/ 0 h 99"/>
                  <a:gd name="T64" fmla="*/ 1 w 48"/>
                  <a:gd name="T65" fmla="*/ 0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8" h="99">
                    <a:moveTo>
                      <a:pt x="27" y="0"/>
                    </a:moveTo>
                    <a:lnTo>
                      <a:pt x="29" y="4"/>
                    </a:lnTo>
                    <a:lnTo>
                      <a:pt x="33" y="15"/>
                    </a:lnTo>
                    <a:lnTo>
                      <a:pt x="37" y="27"/>
                    </a:lnTo>
                    <a:lnTo>
                      <a:pt x="37" y="40"/>
                    </a:lnTo>
                    <a:lnTo>
                      <a:pt x="36" y="52"/>
                    </a:lnTo>
                    <a:lnTo>
                      <a:pt x="33" y="54"/>
                    </a:lnTo>
                    <a:lnTo>
                      <a:pt x="32" y="54"/>
                    </a:lnTo>
                    <a:lnTo>
                      <a:pt x="32" y="55"/>
                    </a:lnTo>
                    <a:lnTo>
                      <a:pt x="32" y="57"/>
                    </a:lnTo>
                    <a:lnTo>
                      <a:pt x="30" y="63"/>
                    </a:lnTo>
                    <a:lnTo>
                      <a:pt x="25" y="74"/>
                    </a:lnTo>
                    <a:lnTo>
                      <a:pt x="16" y="82"/>
                    </a:lnTo>
                    <a:lnTo>
                      <a:pt x="14" y="82"/>
                    </a:lnTo>
                    <a:lnTo>
                      <a:pt x="13" y="82"/>
                    </a:lnTo>
                    <a:lnTo>
                      <a:pt x="13" y="83"/>
                    </a:lnTo>
                    <a:lnTo>
                      <a:pt x="11" y="85"/>
                    </a:lnTo>
                    <a:lnTo>
                      <a:pt x="7" y="89"/>
                    </a:lnTo>
                    <a:lnTo>
                      <a:pt x="0" y="93"/>
                    </a:lnTo>
                    <a:lnTo>
                      <a:pt x="4" y="96"/>
                    </a:lnTo>
                    <a:lnTo>
                      <a:pt x="12" y="99"/>
                    </a:lnTo>
                    <a:lnTo>
                      <a:pt x="14" y="96"/>
                    </a:lnTo>
                    <a:lnTo>
                      <a:pt x="17" y="93"/>
                    </a:lnTo>
                    <a:lnTo>
                      <a:pt x="23" y="89"/>
                    </a:lnTo>
                    <a:lnTo>
                      <a:pt x="33" y="79"/>
                    </a:lnTo>
                    <a:lnTo>
                      <a:pt x="37" y="73"/>
                    </a:lnTo>
                    <a:lnTo>
                      <a:pt x="41" y="68"/>
                    </a:lnTo>
                    <a:lnTo>
                      <a:pt x="46" y="55"/>
                    </a:lnTo>
                    <a:lnTo>
                      <a:pt x="47" y="42"/>
                    </a:lnTo>
                    <a:lnTo>
                      <a:pt x="48" y="29"/>
                    </a:lnTo>
                    <a:lnTo>
                      <a:pt x="45" y="17"/>
                    </a:lnTo>
                    <a:lnTo>
                      <a:pt x="41" y="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238"/>
              <p:cNvSpPr>
                <a:spLocks noChangeArrowheads="1"/>
              </p:cNvSpPr>
              <p:nvPr/>
            </p:nvSpPr>
            <p:spPr bwMode="auto">
              <a:xfrm>
                <a:off x="2060" y="1670"/>
                <a:ext cx="11" cy="19"/>
              </a:xfrm>
              <a:custGeom>
                <a:avLst/>
                <a:gdLst>
                  <a:gd name="T0" fmla="*/ 2 w 52"/>
                  <a:gd name="T1" fmla="*/ 0 h 95"/>
                  <a:gd name="T2" fmla="*/ 2 w 52"/>
                  <a:gd name="T3" fmla="*/ 0 h 95"/>
                  <a:gd name="T4" fmla="*/ 1 w 52"/>
                  <a:gd name="T5" fmla="*/ 0 h 95"/>
                  <a:gd name="T6" fmla="*/ 1 w 52"/>
                  <a:gd name="T7" fmla="*/ 0 h 95"/>
                  <a:gd name="T8" fmla="*/ 2 w 52"/>
                  <a:gd name="T9" fmla="*/ 1 h 95"/>
                  <a:gd name="T10" fmla="*/ 2 w 52"/>
                  <a:gd name="T11" fmla="*/ 1 h 95"/>
                  <a:gd name="T12" fmla="*/ 2 w 52"/>
                  <a:gd name="T13" fmla="*/ 2 h 95"/>
                  <a:gd name="T14" fmla="*/ 2 w 52"/>
                  <a:gd name="T15" fmla="*/ 2 h 95"/>
                  <a:gd name="T16" fmla="*/ 2 w 52"/>
                  <a:gd name="T17" fmla="*/ 2 h 95"/>
                  <a:gd name="T18" fmla="*/ 1 w 52"/>
                  <a:gd name="T19" fmla="*/ 3 h 95"/>
                  <a:gd name="T20" fmla="*/ 1 w 52"/>
                  <a:gd name="T21" fmla="*/ 3 h 95"/>
                  <a:gd name="T22" fmla="*/ 1 w 52"/>
                  <a:gd name="T23" fmla="*/ 3 h 95"/>
                  <a:gd name="T24" fmla="*/ 1 w 52"/>
                  <a:gd name="T25" fmla="*/ 3 h 95"/>
                  <a:gd name="T26" fmla="*/ 0 w 52"/>
                  <a:gd name="T27" fmla="*/ 3 h 95"/>
                  <a:gd name="T28" fmla="*/ 0 w 52"/>
                  <a:gd name="T29" fmla="*/ 4 h 95"/>
                  <a:gd name="T30" fmla="*/ 1 w 52"/>
                  <a:gd name="T31" fmla="*/ 4 h 95"/>
                  <a:gd name="T32" fmla="*/ 1 w 52"/>
                  <a:gd name="T33" fmla="*/ 4 h 95"/>
                  <a:gd name="T34" fmla="*/ 1 w 52"/>
                  <a:gd name="T35" fmla="*/ 3 h 95"/>
                  <a:gd name="T36" fmla="*/ 1 w 52"/>
                  <a:gd name="T37" fmla="*/ 3 h 95"/>
                  <a:gd name="T38" fmla="*/ 1 w 52"/>
                  <a:gd name="T39" fmla="*/ 3 h 95"/>
                  <a:gd name="T40" fmla="*/ 1 w 52"/>
                  <a:gd name="T41" fmla="*/ 3 h 95"/>
                  <a:gd name="T42" fmla="*/ 1 w 52"/>
                  <a:gd name="T43" fmla="*/ 3 h 95"/>
                  <a:gd name="T44" fmla="*/ 2 w 52"/>
                  <a:gd name="T45" fmla="*/ 3 h 95"/>
                  <a:gd name="T46" fmla="*/ 2 w 52"/>
                  <a:gd name="T47" fmla="*/ 3 h 95"/>
                  <a:gd name="T48" fmla="*/ 2 w 52"/>
                  <a:gd name="T49" fmla="*/ 2 h 95"/>
                  <a:gd name="T50" fmla="*/ 2 w 52"/>
                  <a:gd name="T51" fmla="*/ 2 h 95"/>
                  <a:gd name="T52" fmla="*/ 2 w 52"/>
                  <a:gd name="T53" fmla="*/ 2 h 95"/>
                  <a:gd name="T54" fmla="*/ 2 w 52"/>
                  <a:gd name="T55" fmla="*/ 2 h 95"/>
                  <a:gd name="T56" fmla="*/ 2 w 52"/>
                  <a:gd name="T57" fmla="*/ 2 h 95"/>
                  <a:gd name="T58" fmla="*/ 2 w 52"/>
                  <a:gd name="T59" fmla="*/ 2 h 95"/>
                  <a:gd name="T60" fmla="*/ 2 w 52"/>
                  <a:gd name="T61" fmla="*/ 1 h 95"/>
                  <a:gd name="T62" fmla="*/ 2 w 52"/>
                  <a:gd name="T63" fmla="*/ 1 h 95"/>
                  <a:gd name="T64" fmla="*/ 2 w 52"/>
                  <a:gd name="T65" fmla="*/ 0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2" h="95">
                    <a:moveTo>
                      <a:pt x="44" y="6"/>
                    </a:moveTo>
                    <a:lnTo>
                      <a:pt x="42" y="2"/>
                    </a:lnTo>
                    <a:lnTo>
                      <a:pt x="27" y="0"/>
                    </a:lnTo>
                    <a:lnTo>
                      <a:pt x="35" y="11"/>
                    </a:lnTo>
                    <a:lnTo>
                      <a:pt x="38" y="20"/>
                    </a:lnTo>
                    <a:lnTo>
                      <a:pt x="41" y="30"/>
                    </a:lnTo>
                    <a:lnTo>
                      <a:pt x="41" y="40"/>
                    </a:lnTo>
                    <a:lnTo>
                      <a:pt x="40" y="51"/>
                    </a:lnTo>
                    <a:lnTo>
                      <a:pt x="36" y="60"/>
                    </a:lnTo>
                    <a:lnTo>
                      <a:pt x="31" y="68"/>
                    </a:lnTo>
                    <a:lnTo>
                      <a:pt x="27" y="72"/>
                    </a:lnTo>
                    <a:lnTo>
                      <a:pt x="24" y="76"/>
                    </a:lnTo>
                    <a:lnTo>
                      <a:pt x="16" y="82"/>
                    </a:lnTo>
                    <a:lnTo>
                      <a:pt x="8" y="86"/>
                    </a:lnTo>
                    <a:lnTo>
                      <a:pt x="0" y="89"/>
                    </a:lnTo>
                    <a:lnTo>
                      <a:pt x="15" y="95"/>
                    </a:lnTo>
                    <a:lnTo>
                      <a:pt x="22" y="91"/>
                    </a:lnTo>
                    <a:lnTo>
                      <a:pt x="26" y="87"/>
                    </a:lnTo>
                    <a:lnTo>
                      <a:pt x="28" y="85"/>
                    </a:lnTo>
                    <a:lnTo>
                      <a:pt x="28" y="84"/>
                    </a:lnTo>
                    <a:lnTo>
                      <a:pt x="29" y="84"/>
                    </a:lnTo>
                    <a:lnTo>
                      <a:pt x="31" y="84"/>
                    </a:lnTo>
                    <a:lnTo>
                      <a:pt x="40" y="76"/>
                    </a:lnTo>
                    <a:lnTo>
                      <a:pt x="45" y="65"/>
                    </a:lnTo>
                    <a:lnTo>
                      <a:pt x="47" y="59"/>
                    </a:lnTo>
                    <a:lnTo>
                      <a:pt x="47" y="57"/>
                    </a:lnTo>
                    <a:lnTo>
                      <a:pt x="47" y="56"/>
                    </a:lnTo>
                    <a:lnTo>
                      <a:pt x="48" y="56"/>
                    </a:lnTo>
                    <a:lnTo>
                      <a:pt x="51" y="54"/>
                    </a:lnTo>
                    <a:lnTo>
                      <a:pt x="52" y="42"/>
                    </a:lnTo>
                    <a:lnTo>
                      <a:pt x="52" y="29"/>
                    </a:lnTo>
                    <a:lnTo>
                      <a:pt x="48" y="17"/>
                    </a:lnTo>
                    <a:lnTo>
                      <a:pt x="44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239"/>
              <p:cNvSpPr>
                <a:spLocks noChangeArrowheads="1"/>
              </p:cNvSpPr>
              <p:nvPr/>
            </p:nvSpPr>
            <p:spPr bwMode="auto">
              <a:xfrm>
                <a:off x="2066" y="1671"/>
                <a:ext cx="9" cy="20"/>
              </a:xfrm>
              <a:custGeom>
                <a:avLst/>
                <a:gdLst>
                  <a:gd name="T0" fmla="*/ 2 w 47"/>
                  <a:gd name="T1" fmla="*/ 0 h 100"/>
                  <a:gd name="T2" fmla="*/ 1 w 47"/>
                  <a:gd name="T3" fmla="*/ 0 h 100"/>
                  <a:gd name="T4" fmla="*/ 1 w 47"/>
                  <a:gd name="T5" fmla="*/ 0 h 100"/>
                  <a:gd name="T6" fmla="*/ 1 w 47"/>
                  <a:gd name="T7" fmla="*/ 1 h 100"/>
                  <a:gd name="T8" fmla="*/ 1 w 47"/>
                  <a:gd name="T9" fmla="*/ 1 h 100"/>
                  <a:gd name="T10" fmla="*/ 1 w 47"/>
                  <a:gd name="T11" fmla="*/ 2 h 100"/>
                  <a:gd name="T12" fmla="*/ 1 w 47"/>
                  <a:gd name="T13" fmla="*/ 2 h 100"/>
                  <a:gd name="T14" fmla="*/ 1 w 47"/>
                  <a:gd name="T15" fmla="*/ 3 h 100"/>
                  <a:gd name="T16" fmla="*/ 1 w 47"/>
                  <a:gd name="T17" fmla="*/ 3 h 100"/>
                  <a:gd name="T18" fmla="*/ 1 w 47"/>
                  <a:gd name="T19" fmla="*/ 3 h 100"/>
                  <a:gd name="T20" fmla="*/ 0 w 47"/>
                  <a:gd name="T21" fmla="*/ 3 h 100"/>
                  <a:gd name="T22" fmla="*/ 0 w 47"/>
                  <a:gd name="T23" fmla="*/ 4 h 100"/>
                  <a:gd name="T24" fmla="*/ 0 w 47"/>
                  <a:gd name="T25" fmla="*/ 4 h 100"/>
                  <a:gd name="T26" fmla="*/ 0 w 47"/>
                  <a:gd name="T27" fmla="*/ 4 h 100"/>
                  <a:gd name="T28" fmla="*/ 0 w 47"/>
                  <a:gd name="T29" fmla="*/ 4 h 100"/>
                  <a:gd name="T30" fmla="*/ 0 w 47"/>
                  <a:gd name="T31" fmla="*/ 4 h 100"/>
                  <a:gd name="T32" fmla="*/ 1 w 47"/>
                  <a:gd name="T33" fmla="*/ 4 h 100"/>
                  <a:gd name="T34" fmla="*/ 1 w 47"/>
                  <a:gd name="T35" fmla="*/ 4 h 100"/>
                  <a:gd name="T36" fmla="*/ 1 w 47"/>
                  <a:gd name="T37" fmla="*/ 4 h 100"/>
                  <a:gd name="T38" fmla="*/ 1 w 47"/>
                  <a:gd name="T39" fmla="*/ 3 h 100"/>
                  <a:gd name="T40" fmla="*/ 2 w 47"/>
                  <a:gd name="T41" fmla="*/ 3 h 100"/>
                  <a:gd name="T42" fmla="*/ 2 w 47"/>
                  <a:gd name="T43" fmla="*/ 2 h 100"/>
                  <a:gd name="T44" fmla="*/ 2 w 47"/>
                  <a:gd name="T45" fmla="*/ 2 h 100"/>
                  <a:gd name="T46" fmla="*/ 2 w 47"/>
                  <a:gd name="T47" fmla="*/ 2 h 100"/>
                  <a:gd name="T48" fmla="*/ 2 w 47"/>
                  <a:gd name="T49" fmla="*/ 1 h 100"/>
                  <a:gd name="T50" fmla="*/ 2 w 47"/>
                  <a:gd name="T51" fmla="*/ 1 h 100"/>
                  <a:gd name="T52" fmla="*/ 2 w 47"/>
                  <a:gd name="T53" fmla="*/ 0 h 10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7" h="100">
                    <a:moveTo>
                      <a:pt x="41" y="2"/>
                    </a:moveTo>
                    <a:lnTo>
                      <a:pt x="34" y="0"/>
                    </a:lnTo>
                    <a:lnTo>
                      <a:pt x="29" y="1"/>
                    </a:lnTo>
                    <a:lnTo>
                      <a:pt x="33" y="14"/>
                    </a:lnTo>
                    <a:lnTo>
                      <a:pt x="36" y="26"/>
                    </a:lnTo>
                    <a:lnTo>
                      <a:pt x="35" y="39"/>
                    </a:lnTo>
                    <a:lnTo>
                      <a:pt x="34" y="52"/>
                    </a:lnTo>
                    <a:lnTo>
                      <a:pt x="29" y="65"/>
                    </a:lnTo>
                    <a:lnTo>
                      <a:pt x="25" y="70"/>
                    </a:lnTo>
                    <a:lnTo>
                      <a:pt x="21" y="76"/>
                    </a:lnTo>
                    <a:lnTo>
                      <a:pt x="11" y="86"/>
                    </a:lnTo>
                    <a:lnTo>
                      <a:pt x="5" y="90"/>
                    </a:lnTo>
                    <a:lnTo>
                      <a:pt x="2" y="93"/>
                    </a:lnTo>
                    <a:lnTo>
                      <a:pt x="0" y="96"/>
                    </a:lnTo>
                    <a:lnTo>
                      <a:pt x="6" y="98"/>
                    </a:lnTo>
                    <a:lnTo>
                      <a:pt x="12" y="100"/>
                    </a:lnTo>
                    <a:lnTo>
                      <a:pt x="14" y="97"/>
                    </a:lnTo>
                    <a:lnTo>
                      <a:pt x="17" y="95"/>
                    </a:lnTo>
                    <a:lnTo>
                      <a:pt x="24" y="90"/>
                    </a:lnTo>
                    <a:lnTo>
                      <a:pt x="33" y="80"/>
                    </a:lnTo>
                    <a:lnTo>
                      <a:pt x="40" y="68"/>
                    </a:lnTo>
                    <a:lnTo>
                      <a:pt x="42" y="60"/>
                    </a:lnTo>
                    <a:lnTo>
                      <a:pt x="45" y="54"/>
                    </a:lnTo>
                    <a:lnTo>
                      <a:pt x="46" y="40"/>
                    </a:lnTo>
                    <a:lnTo>
                      <a:pt x="47" y="26"/>
                    </a:lnTo>
                    <a:lnTo>
                      <a:pt x="44" y="14"/>
                    </a:lnTo>
                    <a:lnTo>
                      <a:pt x="41" y="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240"/>
              <p:cNvSpPr>
                <a:spLocks noChangeArrowheads="1"/>
              </p:cNvSpPr>
              <p:nvPr/>
            </p:nvSpPr>
            <p:spPr bwMode="auto">
              <a:xfrm>
                <a:off x="2075" y="1673"/>
                <a:ext cx="8" cy="21"/>
              </a:xfrm>
              <a:custGeom>
                <a:avLst/>
                <a:gdLst>
                  <a:gd name="T0" fmla="*/ 2 w 42"/>
                  <a:gd name="T1" fmla="*/ 0 h 106"/>
                  <a:gd name="T2" fmla="*/ 1 w 42"/>
                  <a:gd name="T3" fmla="*/ 0 h 106"/>
                  <a:gd name="T4" fmla="*/ 1 w 42"/>
                  <a:gd name="T5" fmla="*/ 0 h 106"/>
                  <a:gd name="T6" fmla="*/ 1 w 42"/>
                  <a:gd name="T7" fmla="*/ 1 h 106"/>
                  <a:gd name="T8" fmla="*/ 1 w 42"/>
                  <a:gd name="T9" fmla="*/ 2 h 106"/>
                  <a:gd name="T10" fmla="*/ 1 w 42"/>
                  <a:gd name="T11" fmla="*/ 2 h 106"/>
                  <a:gd name="T12" fmla="*/ 1 w 42"/>
                  <a:gd name="T13" fmla="*/ 2 h 106"/>
                  <a:gd name="T14" fmla="*/ 1 w 42"/>
                  <a:gd name="T15" fmla="*/ 3 h 106"/>
                  <a:gd name="T16" fmla="*/ 1 w 42"/>
                  <a:gd name="T17" fmla="*/ 3 h 106"/>
                  <a:gd name="T18" fmla="*/ 0 w 42"/>
                  <a:gd name="T19" fmla="*/ 4 h 106"/>
                  <a:gd name="T20" fmla="*/ 0 w 42"/>
                  <a:gd name="T21" fmla="*/ 4 h 106"/>
                  <a:gd name="T22" fmla="*/ 0 w 42"/>
                  <a:gd name="T23" fmla="*/ 4 h 106"/>
                  <a:gd name="T24" fmla="*/ 0 w 42"/>
                  <a:gd name="T25" fmla="*/ 4 h 106"/>
                  <a:gd name="T26" fmla="*/ 0 w 42"/>
                  <a:gd name="T27" fmla="*/ 4 h 106"/>
                  <a:gd name="T28" fmla="*/ 1 w 42"/>
                  <a:gd name="T29" fmla="*/ 4 h 106"/>
                  <a:gd name="T30" fmla="*/ 1 w 42"/>
                  <a:gd name="T31" fmla="*/ 3 h 106"/>
                  <a:gd name="T32" fmla="*/ 1 w 42"/>
                  <a:gd name="T33" fmla="*/ 3 h 106"/>
                  <a:gd name="T34" fmla="*/ 1 w 42"/>
                  <a:gd name="T35" fmla="*/ 2 h 106"/>
                  <a:gd name="T36" fmla="*/ 1 w 42"/>
                  <a:gd name="T37" fmla="*/ 2 h 106"/>
                  <a:gd name="T38" fmla="*/ 2 w 42"/>
                  <a:gd name="T39" fmla="*/ 1 h 106"/>
                  <a:gd name="T40" fmla="*/ 2 w 42"/>
                  <a:gd name="T41" fmla="*/ 1 h 106"/>
                  <a:gd name="T42" fmla="*/ 2 w 42"/>
                  <a:gd name="T43" fmla="*/ 0 h 10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2" h="106">
                    <a:moveTo>
                      <a:pt x="41" y="3"/>
                    </a:moveTo>
                    <a:lnTo>
                      <a:pt x="31" y="0"/>
                    </a:lnTo>
                    <a:lnTo>
                      <a:pt x="32" y="12"/>
                    </a:lnTo>
                    <a:lnTo>
                      <a:pt x="32" y="25"/>
                    </a:lnTo>
                    <a:lnTo>
                      <a:pt x="31" y="38"/>
                    </a:lnTo>
                    <a:lnTo>
                      <a:pt x="29" y="52"/>
                    </a:lnTo>
                    <a:lnTo>
                      <a:pt x="26" y="59"/>
                    </a:lnTo>
                    <a:lnTo>
                      <a:pt x="24" y="66"/>
                    </a:lnTo>
                    <a:lnTo>
                      <a:pt x="18" y="79"/>
                    </a:lnTo>
                    <a:lnTo>
                      <a:pt x="10" y="92"/>
                    </a:lnTo>
                    <a:lnTo>
                      <a:pt x="7" y="94"/>
                    </a:lnTo>
                    <a:lnTo>
                      <a:pt x="4" y="97"/>
                    </a:lnTo>
                    <a:lnTo>
                      <a:pt x="0" y="103"/>
                    </a:lnTo>
                    <a:lnTo>
                      <a:pt x="11" y="106"/>
                    </a:lnTo>
                    <a:lnTo>
                      <a:pt x="19" y="94"/>
                    </a:lnTo>
                    <a:lnTo>
                      <a:pt x="26" y="81"/>
                    </a:lnTo>
                    <a:lnTo>
                      <a:pt x="32" y="68"/>
                    </a:lnTo>
                    <a:lnTo>
                      <a:pt x="35" y="61"/>
                    </a:lnTo>
                    <a:lnTo>
                      <a:pt x="38" y="55"/>
                    </a:lnTo>
                    <a:lnTo>
                      <a:pt x="42" y="28"/>
                    </a:lnTo>
                    <a:lnTo>
                      <a:pt x="42" y="15"/>
                    </a:lnTo>
                    <a:lnTo>
                      <a:pt x="41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241"/>
              <p:cNvSpPr>
                <a:spLocks noChangeArrowheads="1"/>
              </p:cNvSpPr>
              <p:nvPr/>
            </p:nvSpPr>
            <p:spPr bwMode="auto">
              <a:xfrm>
                <a:off x="2073" y="1672"/>
                <a:ext cx="8" cy="21"/>
              </a:xfrm>
              <a:custGeom>
                <a:avLst/>
                <a:gdLst>
                  <a:gd name="T0" fmla="*/ 2 w 42"/>
                  <a:gd name="T1" fmla="*/ 0 h 107"/>
                  <a:gd name="T2" fmla="*/ 1 w 42"/>
                  <a:gd name="T3" fmla="*/ 0 h 107"/>
                  <a:gd name="T4" fmla="*/ 1 w 42"/>
                  <a:gd name="T5" fmla="*/ 1 h 107"/>
                  <a:gd name="T6" fmla="*/ 1 w 42"/>
                  <a:gd name="T7" fmla="*/ 1 h 107"/>
                  <a:gd name="T8" fmla="*/ 1 w 42"/>
                  <a:gd name="T9" fmla="*/ 2 h 107"/>
                  <a:gd name="T10" fmla="*/ 1 w 42"/>
                  <a:gd name="T11" fmla="*/ 2 h 107"/>
                  <a:gd name="T12" fmla="*/ 1 w 42"/>
                  <a:gd name="T13" fmla="*/ 2 h 107"/>
                  <a:gd name="T14" fmla="*/ 1 w 42"/>
                  <a:gd name="T15" fmla="*/ 3 h 107"/>
                  <a:gd name="T16" fmla="*/ 1 w 42"/>
                  <a:gd name="T17" fmla="*/ 3 h 107"/>
                  <a:gd name="T18" fmla="*/ 0 w 42"/>
                  <a:gd name="T19" fmla="*/ 4 h 107"/>
                  <a:gd name="T20" fmla="*/ 0 w 42"/>
                  <a:gd name="T21" fmla="*/ 4 h 107"/>
                  <a:gd name="T22" fmla="*/ 0 w 42"/>
                  <a:gd name="T23" fmla="*/ 4 h 107"/>
                  <a:gd name="T24" fmla="*/ 1 w 42"/>
                  <a:gd name="T25" fmla="*/ 4 h 107"/>
                  <a:gd name="T26" fmla="*/ 1 w 42"/>
                  <a:gd name="T27" fmla="*/ 4 h 107"/>
                  <a:gd name="T28" fmla="*/ 1 w 42"/>
                  <a:gd name="T29" fmla="*/ 4 h 107"/>
                  <a:gd name="T30" fmla="*/ 1 w 42"/>
                  <a:gd name="T31" fmla="*/ 3 h 107"/>
                  <a:gd name="T32" fmla="*/ 1 w 42"/>
                  <a:gd name="T33" fmla="*/ 3 h 107"/>
                  <a:gd name="T34" fmla="*/ 1 w 42"/>
                  <a:gd name="T35" fmla="*/ 2 h 107"/>
                  <a:gd name="T36" fmla="*/ 1 w 42"/>
                  <a:gd name="T37" fmla="*/ 2 h 107"/>
                  <a:gd name="T38" fmla="*/ 2 w 42"/>
                  <a:gd name="T39" fmla="*/ 2 h 107"/>
                  <a:gd name="T40" fmla="*/ 2 w 42"/>
                  <a:gd name="T41" fmla="*/ 1 h 107"/>
                  <a:gd name="T42" fmla="*/ 2 w 42"/>
                  <a:gd name="T43" fmla="*/ 1 h 107"/>
                  <a:gd name="T44" fmla="*/ 2 w 42"/>
                  <a:gd name="T45" fmla="*/ 0 h 10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2" h="107">
                    <a:moveTo>
                      <a:pt x="41" y="4"/>
                    </a:moveTo>
                    <a:lnTo>
                      <a:pt x="29" y="0"/>
                    </a:lnTo>
                    <a:lnTo>
                      <a:pt x="30" y="13"/>
                    </a:lnTo>
                    <a:lnTo>
                      <a:pt x="31" y="25"/>
                    </a:lnTo>
                    <a:lnTo>
                      <a:pt x="30" y="39"/>
                    </a:lnTo>
                    <a:lnTo>
                      <a:pt x="28" y="53"/>
                    </a:lnTo>
                    <a:lnTo>
                      <a:pt x="25" y="60"/>
                    </a:lnTo>
                    <a:lnTo>
                      <a:pt x="23" y="67"/>
                    </a:lnTo>
                    <a:lnTo>
                      <a:pt x="17" y="80"/>
                    </a:lnTo>
                    <a:lnTo>
                      <a:pt x="8" y="92"/>
                    </a:lnTo>
                    <a:lnTo>
                      <a:pt x="0" y="103"/>
                    </a:lnTo>
                    <a:lnTo>
                      <a:pt x="10" y="107"/>
                    </a:lnTo>
                    <a:lnTo>
                      <a:pt x="14" y="101"/>
                    </a:lnTo>
                    <a:lnTo>
                      <a:pt x="17" y="98"/>
                    </a:lnTo>
                    <a:lnTo>
                      <a:pt x="20" y="96"/>
                    </a:lnTo>
                    <a:lnTo>
                      <a:pt x="28" y="83"/>
                    </a:lnTo>
                    <a:lnTo>
                      <a:pt x="34" y="70"/>
                    </a:lnTo>
                    <a:lnTo>
                      <a:pt x="36" y="63"/>
                    </a:lnTo>
                    <a:lnTo>
                      <a:pt x="39" y="56"/>
                    </a:lnTo>
                    <a:lnTo>
                      <a:pt x="41" y="42"/>
                    </a:lnTo>
                    <a:lnTo>
                      <a:pt x="42" y="29"/>
                    </a:lnTo>
                    <a:lnTo>
                      <a:pt x="42" y="16"/>
                    </a:lnTo>
                    <a:lnTo>
                      <a:pt x="41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242"/>
              <p:cNvSpPr>
                <a:spLocks noChangeArrowheads="1"/>
              </p:cNvSpPr>
              <p:nvPr/>
            </p:nvSpPr>
            <p:spPr bwMode="auto">
              <a:xfrm>
                <a:off x="2070" y="1672"/>
                <a:ext cx="9" cy="21"/>
              </a:xfrm>
              <a:custGeom>
                <a:avLst/>
                <a:gdLst>
                  <a:gd name="T0" fmla="*/ 2 w 43"/>
                  <a:gd name="T1" fmla="*/ 0 h 104"/>
                  <a:gd name="T2" fmla="*/ 1 w 43"/>
                  <a:gd name="T3" fmla="*/ 0 h 104"/>
                  <a:gd name="T4" fmla="*/ 1 w 43"/>
                  <a:gd name="T5" fmla="*/ 1 h 104"/>
                  <a:gd name="T6" fmla="*/ 1 w 43"/>
                  <a:gd name="T7" fmla="*/ 1 h 104"/>
                  <a:gd name="T8" fmla="*/ 1 w 43"/>
                  <a:gd name="T9" fmla="*/ 2 h 104"/>
                  <a:gd name="T10" fmla="*/ 1 w 43"/>
                  <a:gd name="T11" fmla="*/ 2 h 104"/>
                  <a:gd name="T12" fmla="*/ 1 w 43"/>
                  <a:gd name="T13" fmla="*/ 2 h 104"/>
                  <a:gd name="T14" fmla="*/ 1 w 43"/>
                  <a:gd name="T15" fmla="*/ 3 h 104"/>
                  <a:gd name="T16" fmla="*/ 1 w 43"/>
                  <a:gd name="T17" fmla="*/ 3 h 104"/>
                  <a:gd name="T18" fmla="*/ 0 w 43"/>
                  <a:gd name="T19" fmla="*/ 4 h 104"/>
                  <a:gd name="T20" fmla="*/ 0 w 43"/>
                  <a:gd name="T21" fmla="*/ 4 h 104"/>
                  <a:gd name="T22" fmla="*/ 1 w 43"/>
                  <a:gd name="T23" fmla="*/ 4 h 104"/>
                  <a:gd name="T24" fmla="*/ 1 w 43"/>
                  <a:gd name="T25" fmla="*/ 4 h 104"/>
                  <a:gd name="T26" fmla="*/ 1 w 43"/>
                  <a:gd name="T27" fmla="*/ 3 h 104"/>
                  <a:gd name="T28" fmla="*/ 1 w 43"/>
                  <a:gd name="T29" fmla="*/ 3 h 104"/>
                  <a:gd name="T30" fmla="*/ 2 w 43"/>
                  <a:gd name="T31" fmla="*/ 2 h 104"/>
                  <a:gd name="T32" fmla="*/ 2 w 43"/>
                  <a:gd name="T33" fmla="*/ 2 h 104"/>
                  <a:gd name="T34" fmla="*/ 2 w 43"/>
                  <a:gd name="T35" fmla="*/ 2 h 104"/>
                  <a:gd name="T36" fmla="*/ 2 w 43"/>
                  <a:gd name="T37" fmla="*/ 1 h 104"/>
                  <a:gd name="T38" fmla="*/ 2 w 43"/>
                  <a:gd name="T39" fmla="*/ 1 h 104"/>
                  <a:gd name="T40" fmla="*/ 2 w 43"/>
                  <a:gd name="T41" fmla="*/ 0 h 10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3" h="104">
                    <a:moveTo>
                      <a:pt x="41" y="1"/>
                    </a:moveTo>
                    <a:lnTo>
                      <a:pt x="29" y="0"/>
                    </a:lnTo>
                    <a:lnTo>
                      <a:pt x="32" y="13"/>
                    </a:lnTo>
                    <a:lnTo>
                      <a:pt x="33" y="25"/>
                    </a:lnTo>
                    <a:lnTo>
                      <a:pt x="32" y="38"/>
                    </a:lnTo>
                    <a:lnTo>
                      <a:pt x="30" y="52"/>
                    </a:lnTo>
                    <a:lnTo>
                      <a:pt x="26" y="58"/>
                    </a:lnTo>
                    <a:lnTo>
                      <a:pt x="24" y="66"/>
                    </a:lnTo>
                    <a:lnTo>
                      <a:pt x="17" y="78"/>
                    </a:lnTo>
                    <a:lnTo>
                      <a:pt x="9" y="90"/>
                    </a:lnTo>
                    <a:lnTo>
                      <a:pt x="0" y="100"/>
                    </a:lnTo>
                    <a:lnTo>
                      <a:pt x="12" y="104"/>
                    </a:lnTo>
                    <a:lnTo>
                      <a:pt x="20" y="93"/>
                    </a:lnTo>
                    <a:lnTo>
                      <a:pt x="29" y="81"/>
                    </a:lnTo>
                    <a:lnTo>
                      <a:pt x="35" y="68"/>
                    </a:lnTo>
                    <a:lnTo>
                      <a:pt x="37" y="61"/>
                    </a:lnTo>
                    <a:lnTo>
                      <a:pt x="40" y="54"/>
                    </a:lnTo>
                    <a:lnTo>
                      <a:pt x="42" y="40"/>
                    </a:lnTo>
                    <a:lnTo>
                      <a:pt x="43" y="26"/>
                    </a:lnTo>
                    <a:lnTo>
                      <a:pt x="42" y="14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243"/>
              <p:cNvSpPr>
                <a:spLocks noChangeArrowheads="1"/>
              </p:cNvSpPr>
              <p:nvPr/>
            </p:nvSpPr>
            <p:spPr bwMode="auto">
              <a:xfrm>
                <a:off x="2068" y="1671"/>
                <a:ext cx="9" cy="21"/>
              </a:xfrm>
              <a:custGeom>
                <a:avLst/>
                <a:gdLst>
                  <a:gd name="T0" fmla="*/ 2 w 45"/>
                  <a:gd name="T1" fmla="*/ 0 h 103"/>
                  <a:gd name="T2" fmla="*/ 1 w 45"/>
                  <a:gd name="T3" fmla="*/ 0 h 103"/>
                  <a:gd name="T4" fmla="*/ 1 w 45"/>
                  <a:gd name="T5" fmla="*/ 0 h 103"/>
                  <a:gd name="T6" fmla="*/ 1 w 45"/>
                  <a:gd name="T7" fmla="*/ 1 h 103"/>
                  <a:gd name="T8" fmla="*/ 1 w 45"/>
                  <a:gd name="T9" fmla="*/ 2 h 103"/>
                  <a:gd name="T10" fmla="*/ 1 w 45"/>
                  <a:gd name="T11" fmla="*/ 2 h 103"/>
                  <a:gd name="T12" fmla="*/ 1 w 45"/>
                  <a:gd name="T13" fmla="*/ 2 h 103"/>
                  <a:gd name="T14" fmla="*/ 1 w 45"/>
                  <a:gd name="T15" fmla="*/ 3 h 103"/>
                  <a:gd name="T16" fmla="*/ 1 w 45"/>
                  <a:gd name="T17" fmla="*/ 3 h 103"/>
                  <a:gd name="T18" fmla="*/ 0 w 45"/>
                  <a:gd name="T19" fmla="*/ 4 h 103"/>
                  <a:gd name="T20" fmla="*/ 0 w 45"/>
                  <a:gd name="T21" fmla="*/ 4 h 103"/>
                  <a:gd name="T22" fmla="*/ 0 w 45"/>
                  <a:gd name="T23" fmla="*/ 4 h 103"/>
                  <a:gd name="T24" fmla="*/ 0 w 45"/>
                  <a:gd name="T25" fmla="*/ 4 h 103"/>
                  <a:gd name="T26" fmla="*/ 0 w 45"/>
                  <a:gd name="T27" fmla="*/ 4 h 103"/>
                  <a:gd name="T28" fmla="*/ 1 w 45"/>
                  <a:gd name="T29" fmla="*/ 4 h 103"/>
                  <a:gd name="T30" fmla="*/ 1 w 45"/>
                  <a:gd name="T31" fmla="*/ 3 h 103"/>
                  <a:gd name="T32" fmla="*/ 1 w 45"/>
                  <a:gd name="T33" fmla="*/ 3 h 103"/>
                  <a:gd name="T34" fmla="*/ 2 w 45"/>
                  <a:gd name="T35" fmla="*/ 2 h 103"/>
                  <a:gd name="T36" fmla="*/ 2 w 45"/>
                  <a:gd name="T37" fmla="*/ 2 h 103"/>
                  <a:gd name="T38" fmla="*/ 2 w 45"/>
                  <a:gd name="T39" fmla="*/ 2 h 103"/>
                  <a:gd name="T40" fmla="*/ 2 w 45"/>
                  <a:gd name="T41" fmla="*/ 1 h 103"/>
                  <a:gd name="T42" fmla="*/ 2 w 45"/>
                  <a:gd name="T43" fmla="*/ 1 h 103"/>
                  <a:gd name="T44" fmla="*/ 2 w 45"/>
                  <a:gd name="T45" fmla="*/ 0 h 10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5" h="103">
                    <a:moveTo>
                      <a:pt x="41" y="3"/>
                    </a:moveTo>
                    <a:lnTo>
                      <a:pt x="29" y="0"/>
                    </a:lnTo>
                    <a:lnTo>
                      <a:pt x="32" y="12"/>
                    </a:lnTo>
                    <a:lnTo>
                      <a:pt x="35" y="24"/>
                    </a:lnTo>
                    <a:lnTo>
                      <a:pt x="34" y="38"/>
                    </a:lnTo>
                    <a:lnTo>
                      <a:pt x="33" y="52"/>
                    </a:lnTo>
                    <a:lnTo>
                      <a:pt x="30" y="58"/>
                    </a:lnTo>
                    <a:lnTo>
                      <a:pt x="28" y="66"/>
                    </a:lnTo>
                    <a:lnTo>
                      <a:pt x="21" y="78"/>
                    </a:lnTo>
                    <a:lnTo>
                      <a:pt x="12" y="88"/>
                    </a:lnTo>
                    <a:lnTo>
                      <a:pt x="5" y="93"/>
                    </a:lnTo>
                    <a:lnTo>
                      <a:pt x="2" y="95"/>
                    </a:lnTo>
                    <a:lnTo>
                      <a:pt x="0" y="98"/>
                    </a:lnTo>
                    <a:lnTo>
                      <a:pt x="12" y="103"/>
                    </a:lnTo>
                    <a:lnTo>
                      <a:pt x="21" y="93"/>
                    </a:lnTo>
                    <a:lnTo>
                      <a:pt x="29" y="81"/>
                    </a:lnTo>
                    <a:lnTo>
                      <a:pt x="36" y="69"/>
                    </a:lnTo>
                    <a:lnTo>
                      <a:pt x="38" y="61"/>
                    </a:lnTo>
                    <a:lnTo>
                      <a:pt x="42" y="55"/>
                    </a:lnTo>
                    <a:lnTo>
                      <a:pt x="44" y="41"/>
                    </a:lnTo>
                    <a:lnTo>
                      <a:pt x="45" y="28"/>
                    </a:lnTo>
                    <a:lnTo>
                      <a:pt x="44" y="16"/>
                    </a:lnTo>
                    <a:lnTo>
                      <a:pt x="41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244"/>
              <p:cNvSpPr>
                <a:spLocks noChangeArrowheads="1"/>
              </p:cNvSpPr>
              <p:nvPr/>
            </p:nvSpPr>
            <p:spPr bwMode="auto">
              <a:xfrm>
                <a:off x="2056" y="1669"/>
                <a:ext cx="12" cy="19"/>
              </a:xfrm>
              <a:custGeom>
                <a:avLst/>
                <a:gdLst>
                  <a:gd name="T0" fmla="*/ 2 w 62"/>
                  <a:gd name="T1" fmla="*/ 0 h 91"/>
                  <a:gd name="T2" fmla="*/ 1 w 62"/>
                  <a:gd name="T3" fmla="*/ 0 h 91"/>
                  <a:gd name="T4" fmla="*/ 1 w 62"/>
                  <a:gd name="T5" fmla="*/ 0 h 91"/>
                  <a:gd name="T6" fmla="*/ 2 w 62"/>
                  <a:gd name="T7" fmla="*/ 1 h 91"/>
                  <a:gd name="T8" fmla="*/ 2 w 62"/>
                  <a:gd name="T9" fmla="*/ 1 h 91"/>
                  <a:gd name="T10" fmla="*/ 2 w 62"/>
                  <a:gd name="T11" fmla="*/ 1 h 91"/>
                  <a:gd name="T12" fmla="*/ 2 w 62"/>
                  <a:gd name="T13" fmla="*/ 1 h 91"/>
                  <a:gd name="T14" fmla="*/ 2 w 62"/>
                  <a:gd name="T15" fmla="*/ 2 h 91"/>
                  <a:gd name="T16" fmla="*/ 2 w 62"/>
                  <a:gd name="T17" fmla="*/ 2 h 91"/>
                  <a:gd name="T18" fmla="*/ 2 w 62"/>
                  <a:gd name="T19" fmla="*/ 3 h 91"/>
                  <a:gd name="T20" fmla="*/ 2 w 62"/>
                  <a:gd name="T21" fmla="*/ 3 h 91"/>
                  <a:gd name="T22" fmla="*/ 2 w 62"/>
                  <a:gd name="T23" fmla="*/ 3 h 91"/>
                  <a:gd name="T24" fmla="*/ 2 w 62"/>
                  <a:gd name="T25" fmla="*/ 3 h 91"/>
                  <a:gd name="T26" fmla="*/ 1 w 62"/>
                  <a:gd name="T27" fmla="*/ 3 h 91"/>
                  <a:gd name="T28" fmla="*/ 1 w 62"/>
                  <a:gd name="T29" fmla="*/ 3 h 91"/>
                  <a:gd name="T30" fmla="*/ 1 w 62"/>
                  <a:gd name="T31" fmla="*/ 4 h 91"/>
                  <a:gd name="T32" fmla="*/ 0 w 62"/>
                  <a:gd name="T33" fmla="*/ 4 h 91"/>
                  <a:gd name="T34" fmla="*/ 0 w 62"/>
                  <a:gd name="T35" fmla="*/ 4 h 91"/>
                  <a:gd name="T36" fmla="*/ 1 w 62"/>
                  <a:gd name="T37" fmla="*/ 4 h 91"/>
                  <a:gd name="T38" fmla="*/ 1 w 62"/>
                  <a:gd name="T39" fmla="*/ 4 h 91"/>
                  <a:gd name="T40" fmla="*/ 1 w 62"/>
                  <a:gd name="T41" fmla="*/ 4 h 91"/>
                  <a:gd name="T42" fmla="*/ 2 w 62"/>
                  <a:gd name="T43" fmla="*/ 3 h 91"/>
                  <a:gd name="T44" fmla="*/ 2 w 62"/>
                  <a:gd name="T45" fmla="*/ 3 h 91"/>
                  <a:gd name="T46" fmla="*/ 2 w 62"/>
                  <a:gd name="T47" fmla="*/ 3 h 91"/>
                  <a:gd name="T48" fmla="*/ 2 w 62"/>
                  <a:gd name="T49" fmla="*/ 3 h 91"/>
                  <a:gd name="T50" fmla="*/ 2 w 62"/>
                  <a:gd name="T51" fmla="*/ 2 h 91"/>
                  <a:gd name="T52" fmla="*/ 2 w 62"/>
                  <a:gd name="T53" fmla="*/ 2 h 91"/>
                  <a:gd name="T54" fmla="*/ 2 w 62"/>
                  <a:gd name="T55" fmla="*/ 1 h 91"/>
                  <a:gd name="T56" fmla="*/ 2 w 62"/>
                  <a:gd name="T57" fmla="*/ 1 h 91"/>
                  <a:gd name="T58" fmla="*/ 2 w 62"/>
                  <a:gd name="T59" fmla="*/ 1 h 91"/>
                  <a:gd name="T60" fmla="*/ 2 w 62"/>
                  <a:gd name="T61" fmla="*/ 0 h 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62" h="91">
                    <a:moveTo>
                      <a:pt x="48" y="2"/>
                    </a:moveTo>
                    <a:lnTo>
                      <a:pt x="26" y="0"/>
                    </a:lnTo>
                    <a:lnTo>
                      <a:pt x="37" y="7"/>
                    </a:lnTo>
                    <a:lnTo>
                      <a:pt x="43" y="12"/>
                    </a:lnTo>
                    <a:lnTo>
                      <a:pt x="48" y="20"/>
                    </a:lnTo>
                    <a:lnTo>
                      <a:pt x="51" y="26"/>
                    </a:lnTo>
                    <a:lnTo>
                      <a:pt x="53" y="34"/>
                    </a:lnTo>
                    <a:lnTo>
                      <a:pt x="53" y="42"/>
                    </a:lnTo>
                    <a:lnTo>
                      <a:pt x="52" y="51"/>
                    </a:lnTo>
                    <a:lnTo>
                      <a:pt x="49" y="57"/>
                    </a:lnTo>
                    <a:lnTo>
                      <a:pt x="45" y="64"/>
                    </a:lnTo>
                    <a:lnTo>
                      <a:pt x="41" y="66"/>
                    </a:lnTo>
                    <a:lnTo>
                      <a:pt x="39" y="69"/>
                    </a:lnTo>
                    <a:lnTo>
                      <a:pt x="33" y="76"/>
                    </a:lnTo>
                    <a:lnTo>
                      <a:pt x="25" y="79"/>
                    </a:lnTo>
                    <a:lnTo>
                      <a:pt x="17" y="81"/>
                    </a:lnTo>
                    <a:lnTo>
                      <a:pt x="8" y="81"/>
                    </a:lnTo>
                    <a:lnTo>
                      <a:pt x="0" y="80"/>
                    </a:lnTo>
                    <a:lnTo>
                      <a:pt x="21" y="91"/>
                    </a:lnTo>
                    <a:lnTo>
                      <a:pt x="29" y="88"/>
                    </a:lnTo>
                    <a:lnTo>
                      <a:pt x="37" y="84"/>
                    </a:lnTo>
                    <a:lnTo>
                      <a:pt x="45" y="78"/>
                    </a:lnTo>
                    <a:lnTo>
                      <a:pt x="48" y="74"/>
                    </a:lnTo>
                    <a:lnTo>
                      <a:pt x="52" y="70"/>
                    </a:lnTo>
                    <a:lnTo>
                      <a:pt x="57" y="62"/>
                    </a:lnTo>
                    <a:lnTo>
                      <a:pt x="61" y="53"/>
                    </a:lnTo>
                    <a:lnTo>
                      <a:pt x="62" y="42"/>
                    </a:lnTo>
                    <a:lnTo>
                      <a:pt x="62" y="32"/>
                    </a:lnTo>
                    <a:lnTo>
                      <a:pt x="59" y="22"/>
                    </a:lnTo>
                    <a:lnTo>
                      <a:pt x="56" y="13"/>
                    </a:lnTo>
                    <a:lnTo>
                      <a:pt x="48" y="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245"/>
              <p:cNvSpPr>
                <a:spLocks noChangeArrowheads="1"/>
              </p:cNvSpPr>
              <p:nvPr/>
            </p:nvSpPr>
            <p:spPr bwMode="auto">
              <a:xfrm>
                <a:off x="2046" y="1669"/>
                <a:ext cx="6" cy="12"/>
              </a:xfrm>
              <a:custGeom>
                <a:avLst/>
                <a:gdLst>
                  <a:gd name="T0" fmla="*/ 1 w 33"/>
                  <a:gd name="T1" fmla="*/ 0 h 60"/>
                  <a:gd name="T2" fmla="*/ 0 w 33"/>
                  <a:gd name="T3" fmla="*/ 0 h 60"/>
                  <a:gd name="T4" fmla="*/ 0 w 33"/>
                  <a:gd name="T5" fmla="*/ 1 h 60"/>
                  <a:gd name="T6" fmla="*/ 0 w 33"/>
                  <a:gd name="T7" fmla="*/ 2 h 60"/>
                  <a:gd name="T8" fmla="*/ 0 w 33"/>
                  <a:gd name="T9" fmla="*/ 2 h 60"/>
                  <a:gd name="T10" fmla="*/ 1 w 33"/>
                  <a:gd name="T11" fmla="*/ 2 h 60"/>
                  <a:gd name="T12" fmla="*/ 0 w 33"/>
                  <a:gd name="T13" fmla="*/ 2 h 60"/>
                  <a:gd name="T14" fmla="*/ 0 w 33"/>
                  <a:gd name="T15" fmla="*/ 2 h 60"/>
                  <a:gd name="T16" fmla="*/ 1 w 33"/>
                  <a:gd name="T17" fmla="*/ 1 h 60"/>
                  <a:gd name="T18" fmla="*/ 1 w 33"/>
                  <a:gd name="T19" fmla="*/ 1 h 60"/>
                  <a:gd name="T20" fmla="*/ 1 w 33"/>
                  <a:gd name="T21" fmla="*/ 0 h 60"/>
                  <a:gd name="T22" fmla="*/ 1 w 33"/>
                  <a:gd name="T23" fmla="*/ 0 h 60"/>
                  <a:gd name="T24" fmla="*/ 1 w 33"/>
                  <a:gd name="T25" fmla="*/ 0 h 60"/>
                  <a:gd name="T26" fmla="*/ 1 w 33"/>
                  <a:gd name="T27" fmla="*/ 0 h 6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" h="60">
                    <a:moveTo>
                      <a:pt x="15" y="3"/>
                    </a:moveTo>
                    <a:lnTo>
                      <a:pt x="7" y="12"/>
                    </a:lnTo>
                    <a:lnTo>
                      <a:pt x="3" y="25"/>
                    </a:lnTo>
                    <a:lnTo>
                      <a:pt x="0" y="38"/>
                    </a:lnTo>
                    <a:lnTo>
                      <a:pt x="2" y="51"/>
                    </a:lnTo>
                    <a:lnTo>
                      <a:pt x="15" y="60"/>
                    </a:lnTo>
                    <a:lnTo>
                      <a:pt x="12" y="52"/>
                    </a:lnTo>
                    <a:lnTo>
                      <a:pt x="12" y="45"/>
                    </a:lnTo>
                    <a:lnTo>
                      <a:pt x="15" y="28"/>
                    </a:lnTo>
                    <a:lnTo>
                      <a:pt x="17" y="19"/>
                    </a:lnTo>
                    <a:lnTo>
                      <a:pt x="21" y="11"/>
                    </a:lnTo>
                    <a:lnTo>
                      <a:pt x="33" y="0"/>
                    </a:lnTo>
                    <a:lnTo>
                      <a:pt x="23" y="1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246"/>
              <p:cNvSpPr>
                <a:spLocks noChangeArrowheads="1"/>
              </p:cNvSpPr>
              <p:nvPr/>
            </p:nvSpPr>
            <p:spPr bwMode="auto">
              <a:xfrm>
                <a:off x="2048" y="1669"/>
                <a:ext cx="9" cy="15"/>
              </a:xfrm>
              <a:custGeom>
                <a:avLst/>
                <a:gdLst>
                  <a:gd name="T0" fmla="*/ 1 w 45"/>
                  <a:gd name="T1" fmla="*/ 0 h 74"/>
                  <a:gd name="T2" fmla="*/ 0 w 45"/>
                  <a:gd name="T3" fmla="*/ 0 h 74"/>
                  <a:gd name="T4" fmla="*/ 0 w 45"/>
                  <a:gd name="T5" fmla="*/ 1 h 74"/>
                  <a:gd name="T6" fmla="*/ 0 w 45"/>
                  <a:gd name="T7" fmla="*/ 1 h 74"/>
                  <a:gd name="T8" fmla="*/ 0 w 45"/>
                  <a:gd name="T9" fmla="*/ 2 h 74"/>
                  <a:gd name="T10" fmla="*/ 0 w 45"/>
                  <a:gd name="T11" fmla="*/ 2 h 74"/>
                  <a:gd name="T12" fmla="*/ 0 w 45"/>
                  <a:gd name="T13" fmla="*/ 2 h 74"/>
                  <a:gd name="T14" fmla="*/ 1 w 45"/>
                  <a:gd name="T15" fmla="*/ 3 h 74"/>
                  <a:gd name="T16" fmla="*/ 1 w 45"/>
                  <a:gd name="T17" fmla="*/ 2 h 74"/>
                  <a:gd name="T18" fmla="*/ 0 w 45"/>
                  <a:gd name="T19" fmla="*/ 2 h 74"/>
                  <a:gd name="T20" fmla="*/ 0 w 45"/>
                  <a:gd name="T21" fmla="*/ 2 h 74"/>
                  <a:gd name="T22" fmla="*/ 0 w 45"/>
                  <a:gd name="T23" fmla="*/ 1 h 74"/>
                  <a:gd name="T24" fmla="*/ 1 w 45"/>
                  <a:gd name="T25" fmla="*/ 1 h 74"/>
                  <a:gd name="T26" fmla="*/ 1 w 45"/>
                  <a:gd name="T27" fmla="*/ 1 h 74"/>
                  <a:gd name="T28" fmla="*/ 1 w 45"/>
                  <a:gd name="T29" fmla="*/ 0 h 74"/>
                  <a:gd name="T30" fmla="*/ 1 w 45"/>
                  <a:gd name="T31" fmla="*/ 0 h 74"/>
                  <a:gd name="T32" fmla="*/ 1 w 45"/>
                  <a:gd name="T33" fmla="*/ 0 h 74"/>
                  <a:gd name="T34" fmla="*/ 2 w 45"/>
                  <a:gd name="T35" fmla="*/ 0 h 74"/>
                  <a:gd name="T36" fmla="*/ 1 w 45"/>
                  <a:gd name="T37" fmla="*/ 0 h 74"/>
                  <a:gd name="T38" fmla="*/ 1 w 45"/>
                  <a:gd name="T39" fmla="*/ 0 h 74"/>
                  <a:gd name="T40" fmla="*/ 1 w 45"/>
                  <a:gd name="T41" fmla="*/ 0 h 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5" h="74">
                    <a:moveTo>
                      <a:pt x="21" y="0"/>
                    </a:moveTo>
                    <a:lnTo>
                      <a:pt x="9" y="11"/>
                    </a:lnTo>
                    <a:lnTo>
                      <a:pt x="5" y="19"/>
                    </a:lnTo>
                    <a:lnTo>
                      <a:pt x="3" y="28"/>
                    </a:lnTo>
                    <a:lnTo>
                      <a:pt x="0" y="45"/>
                    </a:lnTo>
                    <a:lnTo>
                      <a:pt x="0" y="52"/>
                    </a:lnTo>
                    <a:lnTo>
                      <a:pt x="3" y="60"/>
                    </a:lnTo>
                    <a:lnTo>
                      <a:pt x="23" y="74"/>
                    </a:lnTo>
                    <a:lnTo>
                      <a:pt x="16" y="61"/>
                    </a:lnTo>
                    <a:lnTo>
                      <a:pt x="11" y="53"/>
                    </a:lnTo>
                    <a:lnTo>
                      <a:pt x="10" y="45"/>
                    </a:lnTo>
                    <a:lnTo>
                      <a:pt x="11" y="30"/>
                    </a:lnTo>
                    <a:lnTo>
                      <a:pt x="13" y="22"/>
                    </a:lnTo>
                    <a:lnTo>
                      <a:pt x="17" y="15"/>
                    </a:lnTo>
                    <a:lnTo>
                      <a:pt x="22" y="9"/>
                    </a:lnTo>
                    <a:lnTo>
                      <a:pt x="31" y="5"/>
                    </a:lnTo>
                    <a:lnTo>
                      <a:pt x="37" y="2"/>
                    </a:lnTo>
                    <a:lnTo>
                      <a:pt x="45" y="1"/>
                    </a:lnTo>
                    <a:lnTo>
                      <a:pt x="36" y="1"/>
                    </a:lnTo>
                    <a:lnTo>
                      <a:pt x="27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247"/>
              <p:cNvSpPr>
                <a:spLocks noEditPoints="1" noChangeArrowheads="1"/>
              </p:cNvSpPr>
              <p:nvPr/>
            </p:nvSpPr>
            <p:spPr bwMode="auto">
              <a:xfrm>
                <a:off x="2050" y="1669"/>
                <a:ext cx="17" cy="17"/>
              </a:xfrm>
              <a:custGeom>
                <a:avLst/>
                <a:gdLst>
                  <a:gd name="T0" fmla="*/ 1 w 83"/>
                  <a:gd name="T1" fmla="*/ 0 h 82"/>
                  <a:gd name="T2" fmla="*/ 0 w 83"/>
                  <a:gd name="T3" fmla="*/ 0 h 82"/>
                  <a:gd name="T4" fmla="*/ 0 w 83"/>
                  <a:gd name="T5" fmla="*/ 1 h 82"/>
                  <a:gd name="T6" fmla="*/ 0 w 83"/>
                  <a:gd name="T7" fmla="*/ 1 h 82"/>
                  <a:gd name="T8" fmla="*/ 0 w 83"/>
                  <a:gd name="T9" fmla="*/ 1 h 82"/>
                  <a:gd name="T10" fmla="*/ 0 w 83"/>
                  <a:gd name="T11" fmla="*/ 2 h 82"/>
                  <a:gd name="T12" fmla="*/ 0 w 83"/>
                  <a:gd name="T13" fmla="*/ 2 h 82"/>
                  <a:gd name="T14" fmla="*/ 0 w 83"/>
                  <a:gd name="T15" fmla="*/ 3 h 82"/>
                  <a:gd name="T16" fmla="*/ 1 w 83"/>
                  <a:gd name="T17" fmla="*/ 3 h 82"/>
                  <a:gd name="T18" fmla="*/ 1 w 83"/>
                  <a:gd name="T19" fmla="*/ 3 h 82"/>
                  <a:gd name="T20" fmla="*/ 1 w 83"/>
                  <a:gd name="T21" fmla="*/ 4 h 82"/>
                  <a:gd name="T22" fmla="*/ 2 w 83"/>
                  <a:gd name="T23" fmla="*/ 4 h 82"/>
                  <a:gd name="T24" fmla="*/ 2 w 83"/>
                  <a:gd name="T25" fmla="*/ 4 h 82"/>
                  <a:gd name="T26" fmla="*/ 2 w 83"/>
                  <a:gd name="T27" fmla="*/ 4 h 82"/>
                  <a:gd name="T28" fmla="*/ 3 w 83"/>
                  <a:gd name="T29" fmla="*/ 3 h 82"/>
                  <a:gd name="T30" fmla="*/ 3 w 83"/>
                  <a:gd name="T31" fmla="*/ 3 h 82"/>
                  <a:gd name="T32" fmla="*/ 3 w 83"/>
                  <a:gd name="T33" fmla="*/ 3 h 82"/>
                  <a:gd name="T34" fmla="*/ 3 w 83"/>
                  <a:gd name="T35" fmla="*/ 3 h 82"/>
                  <a:gd name="T36" fmla="*/ 3 w 83"/>
                  <a:gd name="T37" fmla="*/ 2 h 82"/>
                  <a:gd name="T38" fmla="*/ 3 w 83"/>
                  <a:gd name="T39" fmla="*/ 2 h 82"/>
                  <a:gd name="T40" fmla="*/ 3 w 83"/>
                  <a:gd name="T41" fmla="*/ 2 h 82"/>
                  <a:gd name="T42" fmla="*/ 3 w 83"/>
                  <a:gd name="T43" fmla="*/ 1 h 82"/>
                  <a:gd name="T44" fmla="*/ 3 w 83"/>
                  <a:gd name="T45" fmla="*/ 1 h 82"/>
                  <a:gd name="T46" fmla="*/ 3 w 83"/>
                  <a:gd name="T47" fmla="*/ 1 h 82"/>
                  <a:gd name="T48" fmla="*/ 3 w 83"/>
                  <a:gd name="T49" fmla="*/ 1 h 82"/>
                  <a:gd name="T50" fmla="*/ 3 w 83"/>
                  <a:gd name="T51" fmla="*/ 0 h 82"/>
                  <a:gd name="T52" fmla="*/ 2 w 83"/>
                  <a:gd name="T53" fmla="*/ 0 h 82"/>
                  <a:gd name="T54" fmla="*/ 2 w 83"/>
                  <a:gd name="T55" fmla="*/ 0 h 82"/>
                  <a:gd name="T56" fmla="*/ 1 w 83"/>
                  <a:gd name="T57" fmla="*/ 0 h 82"/>
                  <a:gd name="T58" fmla="*/ 1 w 83"/>
                  <a:gd name="T59" fmla="*/ 0 h 82"/>
                  <a:gd name="T60" fmla="*/ 1 w 83"/>
                  <a:gd name="T61" fmla="*/ 0 h 82"/>
                  <a:gd name="T62" fmla="*/ 2 w 83"/>
                  <a:gd name="T63" fmla="*/ 0 h 82"/>
                  <a:gd name="T64" fmla="*/ 2 w 83"/>
                  <a:gd name="T65" fmla="*/ 1 h 82"/>
                  <a:gd name="T66" fmla="*/ 3 w 83"/>
                  <a:gd name="T67" fmla="*/ 1 h 82"/>
                  <a:gd name="T68" fmla="*/ 3 w 83"/>
                  <a:gd name="T69" fmla="*/ 1 h 82"/>
                  <a:gd name="T70" fmla="*/ 3 w 83"/>
                  <a:gd name="T71" fmla="*/ 1 h 82"/>
                  <a:gd name="T72" fmla="*/ 3 w 83"/>
                  <a:gd name="T73" fmla="*/ 1 h 82"/>
                  <a:gd name="T74" fmla="*/ 3 w 83"/>
                  <a:gd name="T75" fmla="*/ 2 h 82"/>
                  <a:gd name="T76" fmla="*/ 3 w 83"/>
                  <a:gd name="T77" fmla="*/ 2 h 82"/>
                  <a:gd name="T78" fmla="*/ 3 w 83"/>
                  <a:gd name="T79" fmla="*/ 2 h 82"/>
                  <a:gd name="T80" fmla="*/ 3 w 83"/>
                  <a:gd name="T81" fmla="*/ 2 h 82"/>
                  <a:gd name="T82" fmla="*/ 3 w 83"/>
                  <a:gd name="T83" fmla="*/ 2 h 82"/>
                  <a:gd name="T84" fmla="*/ 3 w 83"/>
                  <a:gd name="T85" fmla="*/ 2 h 82"/>
                  <a:gd name="T86" fmla="*/ 3 w 83"/>
                  <a:gd name="T87" fmla="*/ 2 h 82"/>
                  <a:gd name="T88" fmla="*/ 3 w 83"/>
                  <a:gd name="T89" fmla="*/ 2 h 82"/>
                  <a:gd name="T90" fmla="*/ 3 w 83"/>
                  <a:gd name="T91" fmla="*/ 2 h 82"/>
                  <a:gd name="T92" fmla="*/ 2 w 83"/>
                  <a:gd name="T93" fmla="*/ 3 h 82"/>
                  <a:gd name="T94" fmla="*/ 2 w 83"/>
                  <a:gd name="T95" fmla="*/ 3 h 82"/>
                  <a:gd name="T96" fmla="*/ 2 w 83"/>
                  <a:gd name="T97" fmla="*/ 3 h 82"/>
                  <a:gd name="T98" fmla="*/ 2 w 83"/>
                  <a:gd name="T99" fmla="*/ 3 h 82"/>
                  <a:gd name="T100" fmla="*/ 1 w 83"/>
                  <a:gd name="T101" fmla="*/ 3 h 82"/>
                  <a:gd name="T102" fmla="*/ 1 w 83"/>
                  <a:gd name="T103" fmla="*/ 3 h 82"/>
                  <a:gd name="T104" fmla="*/ 1 w 83"/>
                  <a:gd name="T105" fmla="*/ 3 h 82"/>
                  <a:gd name="T106" fmla="*/ 1 w 83"/>
                  <a:gd name="T107" fmla="*/ 3 h 82"/>
                  <a:gd name="T108" fmla="*/ 1 w 83"/>
                  <a:gd name="T109" fmla="*/ 2 h 82"/>
                  <a:gd name="T110" fmla="*/ 0 w 83"/>
                  <a:gd name="T111" fmla="*/ 2 h 82"/>
                  <a:gd name="T112" fmla="*/ 0 w 83"/>
                  <a:gd name="T113" fmla="*/ 2 h 82"/>
                  <a:gd name="T114" fmla="*/ 0 w 83"/>
                  <a:gd name="T115" fmla="*/ 2 h 82"/>
                  <a:gd name="T116" fmla="*/ 0 w 83"/>
                  <a:gd name="T117" fmla="*/ 1 h 82"/>
                  <a:gd name="T118" fmla="*/ 1 w 83"/>
                  <a:gd name="T119" fmla="*/ 1 h 82"/>
                  <a:gd name="T120" fmla="*/ 1 w 83"/>
                  <a:gd name="T121" fmla="*/ 1 h 82"/>
                  <a:gd name="T122" fmla="*/ 2 w 83"/>
                  <a:gd name="T123" fmla="*/ 0 h 82"/>
                  <a:gd name="T124" fmla="*/ 2 w 83"/>
                  <a:gd name="T125" fmla="*/ 0 h 8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83" h="82">
                    <a:moveTo>
                      <a:pt x="21" y="5"/>
                    </a:moveTo>
                    <a:lnTo>
                      <a:pt x="12" y="9"/>
                    </a:lnTo>
                    <a:lnTo>
                      <a:pt x="7" y="15"/>
                    </a:lnTo>
                    <a:lnTo>
                      <a:pt x="3" y="22"/>
                    </a:lnTo>
                    <a:lnTo>
                      <a:pt x="1" y="30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6" y="61"/>
                    </a:lnTo>
                    <a:lnTo>
                      <a:pt x="13" y="74"/>
                    </a:lnTo>
                    <a:lnTo>
                      <a:pt x="22" y="77"/>
                    </a:lnTo>
                    <a:lnTo>
                      <a:pt x="30" y="81"/>
                    </a:lnTo>
                    <a:lnTo>
                      <a:pt x="38" y="82"/>
                    </a:lnTo>
                    <a:lnTo>
                      <a:pt x="47" y="82"/>
                    </a:lnTo>
                    <a:lnTo>
                      <a:pt x="55" y="80"/>
                    </a:lnTo>
                    <a:lnTo>
                      <a:pt x="63" y="77"/>
                    </a:lnTo>
                    <a:lnTo>
                      <a:pt x="69" y="70"/>
                    </a:lnTo>
                    <a:lnTo>
                      <a:pt x="71" y="67"/>
                    </a:lnTo>
                    <a:lnTo>
                      <a:pt x="75" y="65"/>
                    </a:lnTo>
                    <a:lnTo>
                      <a:pt x="79" y="58"/>
                    </a:lnTo>
                    <a:lnTo>
                      <a:pt x="82" y="52"/>
                    </a:lnTo>
                    <a:lnTo>
                      <a:pt x="83" y="43"/>
                    </a:lnTo>
                    <a:lnTo>
                      <a:pt x="83" y="35"/>
                    </a:lnTo>
                    <a:lnTo>
                      <a:pt x="81" y="27"/>
                    </a:lnTo>
                    <a:lnTo>
                      <a:pt x="78" y="21"/>
                    </a:lnTo>
                    <a:lnTo>
                      <a:pt x="73" y="13"/>
                    </a:lnTo>
                    <a:lnTo>
                      <a:pt x="67" y="8"/>
                    </a:lnTo>
                    <a:lnTo>
                      <a:pt x="56" y="1"/>
                    </a:lnTo>
                    <a:lnTo>
                      <a:pt x="45" y="0"/>
                    </a:lnTo>
                    <a:lnTo>
                      <a:pt x="35" y="1"/>
                    </a:lnTo>
                    <a:lnTo>
                      <a:pt x="27" y="2"/>
                    </a:lnTo>
                    <a:lnTo>
                      <a:pt x="21" y="5"/>
                    </a:lnTo>
                    <a:close/>
                    <a:moveTo>
                      <a:pt x="50" y="10"/>
                    </a:moveTo>
                    <a:lnTo>
                      <a:pt x="60" y="15"/>
                    </a:lnTo>
                    <a:lnTo>
                      <a:pt x="64" y="20"/>
                    </a:lnTo>
                    <a:lnTo>
                      <a:pt x="68" y="26"/>
                    </a:lnTo>
                    <a:lnTo>
                      <a:pt x="70" y="30"/>
                    </a:lnTo>
                    <a:lnTo>
                      <a:pt x="71" y="36"/>
                    </a:lnTo>
                    <a:lnTo>
                      <a:pt x="71" y="49"/>
                    </a:lnTo>
                    <a:lnTo>
                      <a:pt x="69" y="51"/>
                    </a:lnTo>
                    <a:lnTo>
                      <a:pt x="68" y="51"/>
                    </a:lnTo>
                    <a:lnTo>
                      <a:pt x="68" y="52"/>
                    </a:lnTo>
                    <a:lnTo>
                      <a:pt x="68" y="54"/>
                    </a:lnTo>
                    <a:lnTo>
                      <a:pt x="66" y="56"/>
                    </a:lnTo>
                    <a:lnTo>
                      <a:pt x="65" y="56"/>
                    </a:lnTo>
                    <a:lnTo>
                      <a:pt x="65" y="57"/>
                    </a:lnTo>
                    <a:lnTo>
                      <a:pt x="65" y="59"/>
                    </a:lnTo>
                    <a:lnTo>
                      <a:pt x="61" y="63"/>
                    </a:lnTo>
                    <a:lnTo>
                      <a:pt x="57" y="67"/>
                    </a:lnTo>
                    <a:lnTo>
                      <a:pt x="45" y="71"/>
                    </a:lnTo>
                    <a:lnTo>
                      <a:pt x="38" y="71"/>
                    </a:lnTo>
                    <a:lnTo>
                      <a:pt x="36" y="70"/>
                    </a:lnTo>
                    <a:lnTo>
                      <a:pt x="35" y="70"/>
                    </a:lnTo>
                    <a:lnTo>
                      <a:pt x="33" y="70"/>
                    </a:lnTo>
                    <a:lnTo>
                      <a:pt x="22" y="64"/>
                    </a:lnTo>
                    <a:lnTo>
                      <a:pt x="14" y="56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9" y="38"/>
                    </a:lnTo>
                    <a:lnTo>
                      <a:pt x="11" y="33"/>
                    </a:lnTo>
                    <a:lnTo>
                      <a:pt x="15" y="22"/>
                    </a:lnTo>
                    <a:lnTo>
                      <a:pt x="26" y="14"/>
                    </a:lnTo>
                    <a:lnTo>
                      <a:pt x="37" y="9"/>
                    </a:lnTo>
                    <a:lnTo>
                      <a:pt x="50" y="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248"/>
              <p:cNvSpPr>
                <a:spLocks noEditPoints="1" noChangeArrowheads="1"/>
              </p:cNvSpPr>
              <p:nvPr/>
            </p:nvSpPr>
            <p:spPr bwMode="auto">
              <a:xfrm>
                <a:off x="2052" y="1671"/>
                <a:ext cx="12" cy="12"/>
              </a:xfrm>
              <a:custGeom>
                <a:avLst/>
                <a:gdLst>
                  <a:gd name="T0" fmla="*/ 2 w 62"/>
                  <a:gd name="T1" fmla="*/ 1 h 62"/>
                  <a:gd name="T2" fmla="*/ 2 w 62"/>
                  <a:gd name="T3" fmla="*/ 0 h 62"/>
                  <a:gd name="T4" fmla="*/ 2 w 62"/>
                  <a:gd name="T5" fmla="*/ 0 h 62"/>
                  <a:gd name="T6" fmla="*/ 2 w 62"/>
                  <a:gd name="T7" fmla="*/ 0 h 62"/>
                  <a:gd name="T8" fmla="*/ 1 w 62"/>
                  <a:gd name="T9" fmla="*/ 0 h 62"/>
                  <a:gd name="T10" fmla="*/ 1 w 62"/>
                  <a:gd name="T11" fmla="*/ 0 h 62"/>
                  <a:gd name="T12" fmla="*/ 0 w 62"/>
                  <a:gd name="T13" fmla="*/ 1 h 62"/>
                  <a:gd name="T14" fmla="*/ 0 w 62"/>
                  <a:gd name="T15" fmla="*/ 1 h 62"/>
                  <a:gd name="T16" fmla="*/ 0 w 62"/>
                  <a:gd name="T17" fmla="*/ 1 h 62"/>
                  <a:gd name="T18" fmla="*/ 0 w 62"/>
                  <a:gd name="T19" fmla="*/ 1 h 62"/>
                  <a:gd name="T20" fmla="*/ 0 w 62"/>
                  <a:gd name="T21" fmla="*/ 2 h 62"/>
                  <a:gd name="T22" fmla="*/ 0 w 62"/>
                  <a:gd name="T23" fmla="*/ 2 h 62"/>
                  <a:gd name="T24" fmla="*/ 1 w 62"/>
                  <a:gd name="T25" fmla="*/ 2 h 62"/>
                  <a:gd name="T26" fmla="*/ 1 w 62"/>
                  <a:gd name="T27" fmla="*/ 2 h 62"/>
                  <a:gd name="T28" fmla="*/ 1 w 62"/>
                  <a:gd name="T29" fmla="*/ 2 h 62"/>
                  <a:gd name="T30" fmla="*/ 1 w 62"/>
                  <a:gd name="T31" fmla="*/ 2 h 62"/>
                  <a:gd name="T32" fmla="*/ 1 w 62"/>
                  <a:gd name="T33" fmla="*/ 2 h 62"/>
                  <a:gd name="T34" fmla="*/ 1 w 62"/>
                  <a:gd name="T35" fmla="*/ 2 h 62"/>
                  <a:gd name="T36" fmla="*/ 2 w 62"/>
                  <a:gd name="T37" fmla="*/ 2 h 62"/>
                  <a:gd name="T38" fmla="*/ 2 w 62"/>
                  <a:gd name="T39" fmla="*/ 2 h 62"/>
                  <a:gd name="T40" fmla="*/ 2 w 62"/>
                  <a:gd name="T41" fmla="*/ 2 h 62"/>
                  <a:gd name="T42" fmla="*/ 2 w 62"/>
                  <a:gd name="T43" fmla="*/ 2 h 62"/>
                  <a:gd name="T44" fmla="*/ 2 w 62"/>
                  <a:gd name="T45" fmla="*/ 2 h 62"/>
                  <a:gd name="T46" fmla="*/ 2 w 62"/>
                  <a:gd name="T47" fmla="*/ 2 h 62"/>
                  <a:gd name="T48" fmla="*/ 2 w 62"/>
                  <a:gd name="T49" fmla="*/ 2 h 62"/>
                  <a:gd name="T50" fmla="*/ 2 w 62"/>
                  <a:gd name="T51" fmla="*/ 2 h 62"/>
                  <a:gd name="T52" fmla="*/ 2 w 62"/>
                  <a:gd name="T53" fmla="*/ 2 h 62"/>
                  <a:gd name="T54" fmla="*/ 2 w 62"/>
                  <a:gd name="T55" fmla="*/ 2 h 62"/>
                  <a:gd name="T56" fmla="*/ 2 w 62"/>
                  <a:gd name="T57" fmla="*/ 2 h 62"/>
                  <a:gd name="T58" fmla="*/ 2 w 62"/>
                  <a:gd name="T59" fmla="*/ 1 h 62"/>
                  <a:gd name="T60" fmla="*/ 2 w 62"/>
                  <a:gd name="T61" fmla="*/ 1 h 62"/>
                  <a:gd name="T62" fmla="*/ 2 w 62"/>
                  <a:gd name="T63" fmla="*/ 1 h 62"/>
                  <a:gd name="T64" fmla="*/ 1 w 62"/>
                  <a:gd name="T65" fmla="*/ 1 h 62"/>
                  <a:gd name="T66" fmla="*/ 1 w 62"/>
                  <a:gd name="T67" fmla="*/ 0 h 62"/>
                  <a:gd name="T68" fmla="*/ 1 w 62"/>
                  <a:gd name="T69" fmla="*/ 0 h 62"/>
                  <a:gd name="T70" fmla="*/ 2 w 62"/>
                  <a:gd name="T71" fmla="*/ 1 h 62"/>
                  <a:gd name="T72" fmla="*/ 2 w 62"/>
                  <a:gd name="T73" fmla="*/ 1 h 62"/>
                  <a:gd name="T74" fmla="*/ 2 w 62"/>
                  <a:gd name="T75" fmla="*/ 1 h 62"/>
                  <a:gd name="T76" fmla="*/ 2 w 62"/>
                  <a:gd name="T77" fmla="*/ 1 h 62"/>
                  <a:gd name="T78" fmla="*/ 2 w 62"/>
                  <a:gd name="T79" fmla="*/ 2 h 62"/>
                  <a:gd name="T80" fmla="*/ 2 w 62"/>
                  <a:gd name="T81" fmla="*/ 2 h 62"/>
                  <a:gd name="T82" fmla="*/ 2 w 62"/>
                  <a:gd name="T83" fmla="*/ 2 h 62"/>
                  <a:gd name="T84" fmla="*/ 2 w 62"/>
                  <a:gd name="T85" fmla="*/ 2 h 62"/>
                  <a:gd name="T86" fmla="*/ 2 w 62"/>
                  <a:gd name="T87" fmla="*/ 2 h 62"/>
                  <a:gd name="T88" fmla="*/ 2 w 62"/>
                  <a:gd name="T89" fmla="*/ 2 h 62"/>
                  <a:gd name="T90" fmla="*/ 1 w 62"/>
                  <a:gd name="T91" fmla="*/ 2 h 62"/>
                  <a:gd name="T92" fmla="*/ 1 w 62"/>
                  <a:gd name="T93" fmla="*/ 2 h 62"/>
                  <a:gd name="T94" fmla="*/ 1 w 62"/>
                  <a:gd name="T95" fmla="*/ 2 h 62"/>
                  <a:gd name="T96" fmla="*/ 1 w 62"/>
                  <a:gd name="T97" fmla="*/ 2 h 62"/>
                  <a:gd name="T98" fmla="*/ 1 w 62"/>
                  <a:gd name="T99" fmla="*/ 2 h 62"/>
                  <a:gd name="T100" fmla="*/ 1 w 62"/>
                  <a:gd name="T101" fmla="*/ 2 h 62"/>
                  <a:gd name="T102" fmla="*/ 1 w 62"/>
                  <a:gd name="T103" fmla="*/ 1 h 62"/>
                  <a:gd name="T104" fmla="*/ 1 w 62"/>
                  <a:gd name="T105" fmla="*/ 1 h 62"/>
                  <a:gd name="T106" fmla="*/ 1 w 62"/>
                  <a:gd name="T107" fmla="*/ 1 h 62"/>
                  <a:gd name="T108" fmla="*/ 1 w 62"/>
                  <a:gd name="T109" fmla="*/ 1 h 6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62" h="62">
                    <a:moveTo>
                      <a:pt x="59" y="17"/>
                    </a:moveTo>
                    <a:lnTo>
                      <a:pt x="55" y="11"/>
                    </a:lnTo>
                    <a:lnTo>
                      <a:pt x="51" y="6"/>
                    </a:lnTo>
                    <a:lnTo>
                      <a:pt x="41" y="1"/>
                    </a:lnTo>
                    <a:lnTo>
                      <a:pt x="28" y="0"/>
                    </a:lnTo>
                    <a:lnTo>
                      <a:pt x="17" y="5"/>
                    </a:lnTo>
                    <a:lnTo>
                      <a:pt x="6" y="13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13" y="55"/>
                    </a:lnTo>
                    <a:lnTo>
                      <a:pt x="24" y="61"/>
                    </a:lnTo>
                    <a:lnTo>
                      <a:pt x="26" y="61"/>
                    </a:lnTo>
                    <a:lnTo>
                      <a:pt x="27" y="61"/>
                    </a:lnTo>
                    <a:lnTo>
                      <a:pt x="29" y="62"/>
                    </a:lnTo>
                    <a:lnTo>
                      <a:pt x="36" y="62"/>
                    </a:lnTo>
                    <a:lnTo>
                      <a:pt x="48" y="58"/>
                    </a:lnTo>
                    <a:lnTo>
                      <a:pt x="52" y="54"/>
                    </a:lnTo>
                    <a:lnTo>
                      <a:pt x="56" y="50"/>
                    </a:lnTo>
                    <a:lnTo>
                      <a:pt x="56" y="48"/>
                    </a:lnTo>
                    <a:lnTo>
                      <a:pt x="56" y="47"/>
                    </a:lnTo>
                    <a:lnTo>
                      <a:pt x="57" y="47"/>
                    </a:lnTo>
                    <a:lnTo>
                      <a:pt x="59" y="45"/>
                    </a:lnTo>
                    <a:lnTo>
                      <a:pt x="59" y="43"/>
                    </a:lnTo>
                    <a:lnTo>
                      <a:pt x="59" y="42"/>
                    </a:lnTo>
                    <a:lnTo>
                      <a:pt x="60" y="42"/>
                    </a:lnTo>
                    <a:lnTo>
                      <a:pt x="62" y="40"/>
                    </a:lnTo>
                    <a:lnTo>
                      <a:pt x="62" y="27"/>
                    </a:lnTo>
                    <a:lnTo>
                      <a:pt x="61" y="21"/>
                    </a:lnTo>
                    <a:lnTo>
                      <a:pt x="59" y="17"/>
                    </a:lnTo>
                    <a:close/>
                    <a:moveTo>
                      <a:pt x="23" y="14"/>
                    </a:moveTo>
                    <a:lnTo>
                      <a:pt x="29" y="11"/>
                    </a:lnTo>
                    <a:lnTo>
                      <a:pt x="38" y="12"/>
                    </a:lnTo>
                    <a:lnTo>
                      <a:pt x="45" y="15"/>
                    </a:lnTo>
                    <a:lnTo>
                      <a:pt x="51" y="21"/>
                    </a:lnTo>
                    <a:lnTo>
                      <a:pt x="52" y="28"/>
                    </a:lnTo>
                    <a:lnTo>
                      <a:pt x="52" y="37"/>
                    </a:lnTo>
                    <a:lnTo>
                      <a:pt x="50" y="40"/>
                    </a:lnTo>
                    <a:lnTo>
                      <a:pt x="48" y="44"/>
                    </a:lnTo>
                    <a:lnTo>
                      <a:pt x="46" y="45"/>
                    </a:lnTo>
                    <a:lnTo>
                      <a:pt x="45" y="47"/>
                    </a:lnTo>
                    <a:lnTo>
                      <a:pt x="43" y="50"/>
                    </a:lnTo>
                    <a:lnTo>
                      <a:pt x="39" y="51"/>
                    </a:lnTo>
                    <a:lnTo>
                      <a:pt x="37" y="51"/>
                    </a:lnTo>
                    <a:lnTo>
                      <a:pt x="36" y="51"/>
                    </a:lnTo>
                    <a:lnTo>
                      <a:pt x="36" y="52"/>
                    </a:lnTo>
                    <a:lnTo>
                      <a:pt x="27" y="51"/>
                    </a:lnTo>
                    <a:lnTo>
                      <a:pt x="20" y="48"/>
                    </a:lnTo>
                    <a:lnTo>
                      <a:pt x="15" y="43"/>
                    </a:lnTo>
                    <a:lnTo>
                      <a:pt x="13" y="34"/>
                    </a:lnTo>
                    <a:lnTo>
                      <a:pt x="14" y="26"/>
                    </a:lnTo>
                    <a:lnTo>
                      <a:pt x="17" y="19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249"/>
              <p:cNvSpPr>
                <a:spLocks noEditPoints="1" noChangeArrowheads="1"/>
              </p:cNvSpPr>
              <p:nvPr/>
            </p:nvSpPr>
            <p:spPr bwMode="auto">
              <a:xfrm>
                <a:off x="2054" y="1673"/>
                <a:ext cx="8" cy="8"/>
              </a:xfrm>
              <a:custGeom>
                <a:avLst/>
                <a:gdLst>
                  <a:gd name="T0" fmla="*/ 1 w 39"/>
                  <a:gd name="T1" fmla="*/ 0 h 41"/>
                  <a:gd name="T2" fmla="*/ 1 w 39"/>
                  <a:gd name="T3" fmla="*/ 0 h 41"/>
                  <a:gd name="T4" fmla="*/ 0 w 39"/>
                  <a:gd name="T5" fmla="*/ 0 h 41"/>
                  <a:gd name="T6" fmla="*/ 0 w 39"/>
                  <a:gd name="T7" fmla="*/ 0 h 41"/>
                  <a:gd name="T8" fmla="*/ 0 w 39"/>
                  <a:gd name="T9" fmla="*/ 1 h 41"/>
                  <a:gd name="T10" fmla="*/ 0 w 39"/>
                  <a:gd name="T11" fmla="*/ 1 h 41"/>
                  <a:gd name="T12" fmla="*/ 0 w 39"/>
                  <a:gd name="T13" fmla="*/ 1 h 41"/>
                  <a:gd name="T14" fmla="*/ 0 w 39"/>
                  <a:gd name="T15" fmla="*/ 1 h 41"/>
                  <a:gd name="T16" fmla="*/ 1 w 39"/>
                  <a:gd name="T17" fmla="*/ 2 h 41"/>
                  <a:gd name="T18" fmla="*/ 1 w 39"/>
                  <a:gd name="T19" fmla="*/ 2 h 41"/>
                  <a:gd name="T20" fmla="*/ 1 w 39"/>
                  <a:gd name="T21" fmla="*/ 2 h 41"/>
                  <a:gd name="T22" fmla="*/ 1 w 39"/>
                  <a:gd name="T23" fmla="*/ 2 h 41"/>
                  <a:gd name="T24" fmla="*/ 1 w 39"/>
                  <a:gd name="T25" fmla="*/ 2 h 41"/>
                  <a:gd name="T26" fmla="*/ 1 w 39"/>
                  <a:gd name="T27" fmla="*/ 2 h 41"/>
                  <a:gd name="T28" fmla="*/ 1 w 39"/>
                  <a:gd name="T29" fmla="*/ 1 h 41"/>
                  <a:gd name="T30" fmla="*/ 1 w 39"/>
                  <a:gd name="T31" fmla="*/ 1 h 41"/>
                  <a:gd name="T32" fmla="*/ 1 w 39"/>
                  <a:gd name="T33" fmla="*/ 1 h 41"/>
                  <a:gd name="T34" fmla="*/ 2 w 39"/>
                  <a:gd name="T35" fmla="*/ 1 h 41"/>
                  <a:gd name="T36" fmla="*/ 2 w 39"/>
                  <a:gd name="T37" fmla="*/ 1 h 41"/>
                  <a:gd name="T38" fmla="*/ 2 w 39"/>
                  <a:gd name="T39" fmla="*/ 1 h 41"/>
                  <a:gd name="T40" fmla="*/ 2 w 39"/>
                  <a:gd name="T41" fmla="*/ 0 h 41"/>
                  <a:gd name="T42" fmla="*/ 1 w 39"/>
                  <a:gd name="T43" fmla="*/ 0 h 41"/>
                  <a:gd name="T44" fmla="*/ 1 w 39"/>
                  <a:gd name="T45" fmla="*/ 0 h 41"/>
                  <a:gd name="T46" fmla="*/ 1 w 39"/>
                  <a:gd name="T47" fmla="*/ 0 h 41"/>
                  <a:gd name="T48" fmla="*/ 1 w 39"/>
                  <a:gd name="T49" fmla="*/ 0 h 41"/>
                  <a:gd name="T50" fmla="*/ 1 w 39"/>
                  <a:gd name="T51" fmla="*/ 0 h 41"/>
                  <a:gd name="T52" fmla="*/ 1 w 39"/>
                  <a:gd name="T53" fmla="*/ 0 h 41"/>
                  <a:gd name="T54" fmla="*/ 1 w 39"/>
                  <a:gd name="T55" fmla="*/ 1 h 41"/>
                  <a:gd name="T56" fmla="*/ 1 w 39"/>
                  <a:gd name="T57" fmla="*/ 1 h 41"/>
                  <a:gd name="T58" fmla="*/ 1 w 39"/>
                  <a:gd name="T59" fmla="*/ 1 h 41"/>
                  <a:gd name="T60" fmla="*/ 1 w 39"/>
                  <a:gd name="T61" fmla="*/ 1 h 41"/>
                  <a:gd name="T62" fmla="*/ 1 w 39"/>
                  <a:gd name="T63" fmla="*/ 1 h 41"/>
                  <a:gd name="T64" fmla="*/ 1 w 39"/>
                  <a:gd name="T65" fmla="*/ 1 h 41"/>
                  <a:gd name="T66" fmla="*/ 1 w 39"/>
                  <a:gd name="T67" fmla="*/ 1 h 41"/>
                  <a:gd name="T68" fmla="*/ 0 w 39"/>
                  <a:gd name="T69" fmla="*/ 1 h 41"/>
                  <a:gd name="T70" fmla="*/ 0 w 39"/>
                  <a:gd name="T71" fmla="*/ 1 h 41"/>
                  <a:gd name="T72" fmla="*/ 0 w 39"/>
                  <a:gd name="T73" fmla="*/ 1 h 41"/>
                  <a:gd name="T74" fmla="*/ 0 w 39"/>
                  <a:gd name="T75" fmla="*/ 1 h 41"/>
                  <a:gd name="T76" fmla="*/ 1 w 39"/>
                  <a:gd name="T77" fmla="*/ 0 h 4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9" h="41">
                    <a:moveTo>
                      <a:pt x="25" y="1"/>
                    </a:moveTo>
                    <a:lnTo>
                      <a:pt x="16" y="0"/>
                    </a:lnTo>
                    <a:lnTo>
                      <a:pt x="10" y="3"/>
                    </a:lnTo>
                    <a:lnTo>
                      <a:pt x="4" y="8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2" y="32"/>
                    </a:lnTo>
                    <a:lnTo>
                      <a:pt x="7" y="37"/>
                    </a:lnTo>
                    <a:lnTo>
                      <a:pt x="14" y="40"/>
                    </a:lnTo>
                    <a:lnTo>
                      <a:pt x="23" y="41"/>
                    </a:lnTo>
                    <a:lnTo>
                      <a:pt x="23" y="40"/>
                    </a:lnTo>
                    <a:lnTo>
                      <a:pt x="24" y="40"/>
                    </a:lnTo>
                    <a:lnTo>
                      <a:pt x="26" y="40"/>
                    </a:lnTo>
                    <a:lnTo>
                      <a:pt x="30" y="39"/>
                    </a:lnTo>
                    <a:lnTo>
                      <a:pt x="32" y="36"/>
                    </a:lnTo>
                    <a:lnTo>
                      <a:pt x="33" y="34"/>
                    </a:lnTo>
                    <a:lnTo>
                      <a:pt x="35" y="33"/>
                    </a:lnTo>
                    <a:lnTo>
                      <a:pt x="37" y="29"/>
                    </a:lnTo>
                    <a:lnTo>
                      <a:pt x="39" y="26"/>
                    </a:lnTo>
                    <a:lnTo>
                      <a:pt x="39" y="17"/>
                    </a:lnTo>
                    <a:lnTo>
                      <a:pt x="38" y="10"/>
                    </a:lnTo>
                    <a:lnTo>
                      <a:pt x="32" y="4"/>
                    </a:lnTo>
                    <a:lnTo>
                      <a:pt x="25" y="1"/>
                    </a:lnTo>
                    <a:close/>
                    <a:moveTo>
                      <a:pt x="14" y="11"/>
                    </a:moveTo>
                    <a:lnTo>
                      <a:pt x="18" y="9"/>
                    </a:lnTo>
                    <a:lnTo>
                      <a:pt x="23" y="10"/>
                    </a:lnTo>
                    <a:lnTo>
                      <a:pt x="26" y="11"/>
                    </a:lnTo>
                    <a:lnTo>
                      <a:pt x="29" y="15"/>
                    </a:lnTo>
                    <a:lnTo>
                      <a:pt x="30" y="19"/>
                    </a:lnTo>
                    <a:lnTo>
                      <a:pt x="30" y="23"/>
                    </a:lnTo>
                    <a:lnTo>
                      <a:pt x="28" y="26"/>
                    </a:lnTo>
                    <a:lnTo>
                      <a:pt x="25" y="30"/>
                    </a:lnTo>
                    <a:lnTo>
                      <a:pt x="20" y="31"/>
                    </a:lnTo>
                    <a:lnTo>
                      <a:pt x="16" y="31"/>
                    </a:lnTo>
                    <a:lnTo>
                      <a:pt x="12" y="29"/>
                    </a:lnTo>
                    <a:lnTo>
                      <a:pt x="10" y="26"/>
                    </a:lnTo>
                    <a:lnTo>
                      <a:pt x="9" y="18"/>
                    </a:lnTo>
                    <a:lnTo>
                      <a:pt x="10" y="14"/>
                    </a:lnTo>
                    <a:lnTo>
                      <a:pt x="14" y="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250"/>
              <p:cNvSpPr>
                <a:spLocks noChangeArrowheads="1"/>
              </p:cNvSpPr>
              <p:nvPr/>
            </p:nvSpPr>
            <p:spPr bwMode="auto">
              <a:xfrm>
                <a:off x="2056" y="1675"/>
                <a:ext cx="4" cy="4"/>
              </a:xfrm>
              <a:custGeom>
                <a:avLst/>
                <a:gdLst>
                  <a:gd name="T0" fmla="*/ 1 w 21"/>
                  <a:gd name="T1" fmla="*/ 0 h 22"/>
                  <a:gd name="T2" fmla="*/ 0 w 21"/>
                  <a:gd name="T3" fmla="*/ 0 h 22"/>
                  <a:gd name="T4" fmla="*/ 0 w 21"/>
                  <a:gd name="T5" fmla="*/ 0 h 22"/>
                  <a:gd name="T6" fmla="*/ 0 w 21"/>
                  <a:gd name="T7" fmla="*/ 0 h 22"/>
                  <a:gd name="T8" fmla="*/ 0 w 21"/>
                  <a:gd name="T9" fmla="*/ 0 h 22"/>
                  <a:gd name="T10" fmla="*/ 0 w 21"/>
                  <a:gd name="T11" fmla="*/ 1 h 22"/>
                  <a:gd name="T12" fmla="*/ 0 w 21"/>
                  <a:gd name="T13" fmla="*/ 1 h 22"/>
                  <a:gd name="T14" fmla="*/ 0 w 21"/>
                  <a:gd name="T15" fmla="*/ 1 h 22"/>
                  <a:gd name="T16" fmla="*/ 0 w 21"/>
                  <a:gd name="T17" fmla="*/ 1 h 22"/>
                  <a:gd name="T18" fmla="*/ 1 w 21"/>
                  <a:gd name="T19" fmla="*/ 1 h 22"/>
                  <a:gd name="T20" fmla="*/ 1 w 21"/>
                  <a:gd name="T21" fmla="*/ 1 h 22"/>
                  <a:gd name="T22" fmla="*/ 1 w 21"/>
                  <a:gd name="T23" fmla="*/ 1 h 22"/>
                  <a:gd name="T24" fmla="*/ 1 w 21"/>
                  <a:gd name="T25" fmla="*/ 0 h 22"/>
                  <a:gd name="T26" fmla="*/ 1 w 21"/>
                  <a:gd name="T27" fmla="*/ 0 h 22"/>
                  <a:gd name="T28" fmla="*/ 1 w 21"/>
                  <a:gd name="T29" fmla="*/ 0 h 22"/>
                  <a:gd name="T30" fmla="*/ 1 w 21"/>
                  <a:gd name="T31" fmla="*/ 0 h 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" h="22">
                    <a:moveTo>
                      <a:pt x="14" y="1"/>
                    </a:moveTo>
                    <a:lnTo>
                      <a:pt x="9" y="0"/>
                    </a:lnTo>
                    <a:lnTo>
                      <a:pt x="5" y="2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1" y="17"/>
                    </a:lnTo>
                    <a:lnTo>
                      <a:pt x="3" y="20"/>
                    </a:lnTo>
                    <a:lnTo>
                      <a:pt x="7" y="22"/>
                    </a:lnTo>
                    <a:lnTo>
                      <a:pt x="11" y="22"/>
                    </a:lnTo>
                    <a:lnTo>
                      <a:pt x="16" y="21"/>
                    </a:lnTo>
                    <a:lnTo>
                      <a:pt x="19" y="17"/>
                    </a:lnTo>
                    <a:lnTo>
                      <a:pt x="21" y="14"/>
                    </a:lnTo>
                    <a:lnTo>
                      <a:pt x="21" y="10"/>
                    </a:lnTo>
                    <a:lnTo>
                      <a:pt x="20" y="6"/>
                    </a:lnTo>
                    <a:lnTo>
                      <a:pt x="17" y="2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251"/>
              <p:cNvSpPr>
                <a:spLocks noChangeArrowheads="1"/>
              </p:cNvSpPr>
              <p:nvPr/>
            </p:nvSpPr>
            <p:spPr bwMode="auto">
              <a:xfrm>
                <a:off x="2030" y="1697"/>
                <a:ext cx="57" cy="208"/>
              </a:xfrm>
              <a:custGeom>
                <a:avLst/>
                <a:gdLst>
                  <a:gd name="T0" fmla="*/ 11 w 285"/>
                  <a:gd name="T1" fmla="*/ 0 h 1044"/>
                  <a:gd name="T2" fmla="*/ 11 w 285"/>
                  <a:gd name="T3" fmla="*/ 0 h 1044"/>
                  <a:gd name="T4" fmla="*/ 11 w 285"/>
                  <a:gd name="T5" fmla="*/ 0 h 1044"/>
                  <a:gd name="T6" fmla="*/ 11 w 285"/>
                  <a:gd name="T7" fmla="*/ 0 h 1044"/>
                  <a:gd name="T8" fmla="*/ 0 w 285"/>
                  <a:gd name="T9" fmla="*/ 41 h 1044"/>
                  <a:gd name="T10" fmla="*/ 0 w 285"/>
                  <a:gd name="T11" fmla="*/ 41 h 1044"/>
                  <a:gd name="T12" fmla="*/ 0 w 285"/>
                  <a:gd name="T13" fmla="*/ 41 h 1044"/>
                  <a:gd name="T14" fmla="*/ 0 w 285"/>
                  <a:gd name="T15" fmla="*/ 41 h 1044"/>
                  <a:gd name="T16" fmla="*/ 11 w 285"/>
                  <a:gd name="T17" fmla="*/ 0 h 10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5" h="1044">
                    <a:moveTo>
                      <a:pt x="285" y="1"/>
                    </a:moveTo>
                    <a:lnTo>
                      <a:pt x="283" y="0"/>
                    </a:lnTo>
                    <a:lnTo>
                      <a:pt x="282" y="0"/>
                    </a:lnTo>
                    <a:lnTo>
                      <a:pt x="280" y="0"/>
                    </a:lnTo>
                    <a:lnTo>
                      <a:pt x="0" y="1043"/>
                    </a:lnTo>
                    <a:lnTo>
                      <a:pt x="2" y="1043"/>
                    </a:lnTo>
                    <a:lnTo>
                      <a:pt x="3" y="1043"/>
                    </a:lnTo>
                    <a:lnTo>
                      <a:pt x="6" y="1044"/>
                    </a:lnTo>
                    <a:lnTo>
                      <a:pt x="285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252"/>
              <p:cNvSpPr>
                <a:spLocks noChangeArrowheads="1"/>
              </p:cNvSpPr>
              <p:nvPr/>
            </p:nvSpPr>
            <p:spPr bwMode="auto">
              <a:xfrm>
                <a:off x="2028" y="1697"/>
                <a:ext cx="58" cy="208"/>
              </a:xfrm>
              <a:custGeom>
                <a:avLst/>
                <a:gdLst>
                  <a:gd name="T0" fmla="*/ 12 w 287"/>
                  <a:gd name="T1" fmla="*/ 0 h 1043"/>
                  <a:gd name="T2" fmla="*/ 11 w 287"/>
                  <a:gd name="T3" fmla="*/ 0 h 1043"/>
                  <a:gd name="T4" fmla="*/ 0 w 287"/>
                  <a:gd name="T5" fmla="*/ 41 h 1043"/>
                  <a:gd name="T6" fmla="*/ 0 w 287"/>
                  <a:gd name="T7" fmla="*/ 41 h 1043"/>
                  <a:gd name="T8" fmla="*/ 12 w 287"/>
                  <a:gd name="T9" fmla="*/ 0 h 10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7" h="1043">
                    <a:moveTo>
                      <a:pt x="287" y="0"/>
                    </a:moveTo>
                    <a:lnTo>
                      <a:pt x="279" y="0"/>
                    </a:lnTo>
                    <a:lnTo>
                      <a:pt x="0" y="1041"/>
                    </a:lnTo>
                    <a:lnTo>
                      <a:pt x="7" y="1043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253"/>
              <p:cNvSpPr>
                <a:spLocks noChangeArrowheads="1"/>
              </p:cNvSpPr>
              <p:nvPr/>
            </p:nvSpPr>
            <p:spPr bwMode="auto">
              <a:xfrm>
                <a:off x="2027" y="1696"/>
                <a:ext cx="57" cy="209"/>
              </a:xfrm>
              <a:custGeom>
                <a:avLst/>
                <a:gdLst>
                  <a:gd name="T0" fmla="*/ 11 w 284"/>
                  <a:gd name="T1" fmla="*/ 0 h 1044"/>
                  <a:gd name="T2" fmla="*/ 11 w 284"/>
                  <a:gd name="T3" fmla="*/ 0 h 1044"/>
                  <a:gd name="T4" fmla="*/ 11 w 284"/>
                  <a:gd name="T5" fmla="*/ 0 h 1044"/>
                  <a:gd name="T6" fmla="*/ 0 w 284"/>
                  <a:gd name="T7" fmla="*/ 42 h 1044"/>
                  <a:gd name="T8" fmla="*/ 0 w 284"/>
                  <a:gd name="T9" fmla="*/ 42 h 1044"/>
                  <a:gd name="T10" fmla="*/ 11 w 284"/>
                  <a:gd name="T11" fmla="*/ 0 h 10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4" h="1044">
                    <a:moveTo>
                      <a:pt x="284" y="3"/>
                    </a:moveTo>
                    <a:lnTo>
                      <a:pt x="282" y="0"/>
                    </a:lnTo>
                    <a:lnTo>
                      <a:pt x="279" y="1"/>
                    </a:lnTo>
                    <a:lnTo>
                      <a:pt x="0" y="1042"/>
                    </a:lnTo>
                    <a:lnTo>
                      <a:pt x="5" y="1044"/>
                    </a:lnTo>
                    <a:lnTo>
                      <a:pt x="284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254"/>
              <p:cNvSpPr>
                <a:spLocks noChangeArrowheads="1"/>
              </p:cNvSpPr>
              <p:nvPr/>
            </p:nvSpPr>
            <p:spPr bwMode="auto">
              <a:xfrm>
                <a:off x="2026" y="1696"/>
                <a:ext cx="57" cy="208"/>
              </a:xfrm>
              <a:custGeom>
                <a:avLst/>
                <a:gdLst>
                  <a:gd name="T0" fmla="*/ 11 w 286"/>
                  <a:gd name="T1" fmla="*/ 0 h 1043"/>
                  <a:gd name="T2" fmla="*/ 11 w 286"/>
                  <a:gd name="T3" fmla="*/ 0 h 1043"/>
                  <a:gd name="T4" fmla="*/ 11 w 286"/>
                  <a:gd name="T5" fmla="*/ 0 h 1043"/>
                  <a:gd name="T6" fmla="*/ 0 w 286"/>
                  <a:gd name="T7" fmla="*/ 41 h 1043"/>
                  <a:gd name="T8" fmla="*/ 0 w 286"/>
                  <a:gd name="T9" fmla="*/ 41 h 1043"/>
                  <a:gd name="T10" fmla="*/ 11 w 286"/>
                  <a:gd name="T11" fmla="*/ 0 h 10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6" h="1043">
                    <a:moveTo>
                      <a:pt x="286" y="2"/>
                    </a:moveTo>
                    <a:lnTo>
                      <a:pt x="282" y="0"/>
                    </a:lnTo>
                    <a:lnTo>
                      <a:pt x="279" y="1"/>
                    </a:lnTo>
                    <a:lnTo>
                      <a:pt x="0" y="1042"/>
                    </a:lnTo>
                    <a:lnTo>
                      <a:pt x="7" y="1043"/>
                    </a:lnTo>
                    <a:lnTo>
                      <a:pt x="286" y="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255"/>
              <p:cNvSpPr>
                <a:spLocks noChangeArrowheads="1"/>
              </p:cNvSpPr>
              <p:nvPr/>
            </p:nvSpPr>
            <p:spPr bwMode="auto">
              <a:xfrm>
                <a:off x="2022" y="1695"/>
                <a:ext cx="57" cy="208"/>
              </a:xfrm>
              <a:custGeom>
                <a:avLst/>
                <a:gdLst>
                  <a:gd name="T0" fmla="*/ 11 w 284"/>
                  <a:gd name="T1" fmla="*/ 0 h 1042"/>
                  <a:gd name="T2" fmla="*/ 11 w 284"/>
                  <a:gd name="T3" fmla="*/ 0 h 1042"/>
                  <a:gd name="T4" fmla="*/ 11 w 284"/>
                  <a:gd name="T5" fmla="*/ 0 h 1042"/>
                  <a:gd name="T6" fmla="*/ 11 w 284"/>
                  <a:gd name="T7" fmla="*/ 0 h 1042"/>
                  <a:gd name="T8" fmla="*/ 0 w 284"/>
                  <a:gd name="T9" fmla="*/ 42 h 1042"/>
                  <a:gd name="T10" fmla="*/ 0 w 284"/>
                  <a:gd name="T11" fmla="*/ 42 h 1042"/>
                  <a:gd name="T12" fmla="*/ 0 w 284"/>
                  <a:gd name="T13" fmla="*/ 42 h 1042"/>
                  <a:gd name="T14" fmla="*/ 0 w 284"/>
                  <a:gd name="T15" fmla="*/ 42 h 1042"/>
                  <a:gd name="T16" fmla="*/ 11 w 284"/>
                  <a:gd name="T17" fmla="*/ 0 h 10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4" h="1042">
                    <a:moveTo>
                      <a:pt x="284" y="1"/>
                    </a:moveTo>
                    <a:lnTo>
                      <a:pt x="282" y="0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0" y="1040"/>
                    </a:lnTo>
                    <a:lnTo>
                      <a:pt x="2" y="1040"/>
                    </a:lnTo>
                    <a:lnTo>
                      <a:pt x="3" y="1040"/>
                    </a:lnTo>
                    <a:lnTo>
                      <a:pt x="5" y="1042"/>
                    </a:lnTo>
                    <a:lnTo>
                      <a:pt x="284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256"/>
              <p:cNvSpPr>
                <a:spLocks noChangeArrowheads="1"/>
              </p:cNvSpPr>
              <p:nvPr/>
            </p:nvSpPr>
            <p:spPr bwMode="auto">
              <a:xfrm>
                <a:off x="2023" y="1695"/>
                <a:ext cx="58" cy="209"/>
              </a:xfrm>
              <a:custGeom>
                <a:avLst/>
                <a:gdLst>
                  <a:gd name="T0" fmla="*/ 12 w 286"/>
                  <a:gd name="T1" fmla="*/ 0 h 1044"/>
                  <a:gd name="T2" fmla="*/ 12 w 286"/>
                  <a:gd name="T3" fmla="*/ 0 h 1044"/>
                  <a:gd name="T4" fmla="*/ 12 w 286"/>
                  <a:gd name="T5" fmla="*/ 0 h 1044"/>
                  <a:gd name="T6" fmla="*/ 0 w 286"/>
                  <a:gd name="T7" fmla="*/ 42 h 1044"/>
                  <a:gd name="T8" fmla="*/ 0 w 286"/>
                  <a:gd name="T9" fmla="*/ 42 h 1044"/>
                  <a:gd name="T10" fmla="*/ 12 w 286"/>
                  <a:gd name="T11" fmla="*/ 0 h 10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6" h="1044">
                    <a:moveTo>
                      <a:pt x="286" y="3"/>
                    </a:moveTo>
                    <a:lnTo>
                      <a:pt x="283" y="0"/>
                    </a:lnTo>
                    <a:lnTo>
                      <a:pt x="279" y="1"/>
                    </a:lnTo>
                    <a:lnTo>
                      <a:pt x="0" y="1042"/>
                    </a:lnTo>
                    <a:lnTo>
                      <a:pt x="7" y="1044"/>
                    </a:lnTo>
                    <a:lnTo>
                      <a:pt x="286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257"/>
              <p:cNvSpPr>
                <a:spLocks noChangeArrowheads="1"/>
              </p:cNvSpPr>
              <p:nvPr/>
            </p:nvSpPr>
            <p:spPr bwMode="auto">
              <a:xfrm>
                <a:off x="2025" y="1695"/>
                <a:ext cx="57" cy="209"/>
              </a:xfrm>
              <a:custGeom>
                <a:avLst/>
                <a:gdLst>
                  <a:gd name="T0" fmla="*/ 11 w 285"/>
                  <a:gd name="T1" fmla="*/ 0 h 1044"/>
                  <a:gd name="T2" fmla="*/ 11 w 285"/>
                  <a:gd name="T3" fmla="*/ 0 h 1044"/>
                  <a:gd name="T4" fmla="*/ 11 w 285"/>
                  <a:gd name="T5" fmla="*/ 0 h 1044"/>
                  <a:gd name="T6" fmla="*/ 0 w 285"/>
                  <a:gd name="T7" fmla="*/ 42 h 1044"/>
                  <a:gd name="T8" fmla="*/ 0 w 285"/>
                  <a:gd name="T9" fmla="*/ 42 h 1044"/>
                  <a:gd name="T10" fmla="*/ 11 w 285"/>
                  <a:gd name="T11" fmla="*/ 0 h 10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5" h="1044">
                    <a:moveTo>
                      <a:pt x="285" y="3"/>
                    </a:moveTo>
                    <a:lnTo>
                      <a:pt x="282" y="0"/>
                    </a:lnTo>
                    <a:lnTo>
                      <a:pt x="279" y="1"/>
                    </a:lnTo>
                    <a:lnTo>
                      <a:pt x="0" y="1042"/>
                    </a:lnTo>
                    <a:lnTo>
                      <a:pt x="6" y="1044"/>
                    </a:lnTo>
                    <a:lnTo>
                      <a:pt x="285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258"/>
              <p:cNvSpPr>
                <a:spLocks noChangeArrowheads="1"/>
              </p:cNvSpPr>
              <p:nvPr/>
            </p:nvSpPr>
            <p:spPr bwMode="auto">
              <a:xfrm>
                <a:off x="2038" y="1697"/>
                <a:ext cx="58" cy="212"/>
              </a:xfrm>
              <a:custGeom>
                <a:avLst/>
                <a:gdLst>
                  <a:gd name="T0" fmla="*/ 12 w 288"/>
                  <a:gd name="T1" fmla="*/ 0 h 1056"/>
                  <a:gd name="T2" fmla="*/ 11 w 288"/>
                  <a:gd name="T3" fmla="*/ 0 h 1056"/>
                  <a:gd name="T4" fmla="*/ 11 w 288"/>
                  <a:gd name="T5" fmla="*/ 0 h 1056"/>
                  <a:gd name="T6" fmla="*/ 0 w 288"/>
                  <a:gd name="T7" fmla="*/ 43 h 1056"/>
                  <a:gd name="T8" fmla="*/ 0 w 288"/>
                  <a:gd name="T9" fmla="*/ 43 h 1056"/>
                  <a:gd name="T10" fmla="*/ 12 w 288"/>
                  <a:gd name="T11" fmla="*/ 0 h 10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8" h="1056">
                    <a:moveTo>
                      <a:pt x="288" y="1"/>
                    </a:moveTo>
                    <a:lnTo>
                      <a:pt x="285" y="0"/>
                    </a:lnTo>
                    <a:lnTo>
                      <a:pt x="282" y="2"/>
                    </a:lnTo>
                    <a:lnTo>
                      <a:pt x="0" y="1055"/>
                    </a:lnTo>
                    <a:lnTo>
                      <a:pt x="5" y="1056"/>
                    </a:lnTo>
                    <a:lnTo>
                      <a:pt x="288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259"/>
              <p:cNvSpPr>
                <a:spLocks noChangeArrowheads="1"/>
              </p:cNvSpPr>
              <p:nvPr/>
            </p:nvSpPr>
            <p:spPr bwMode="auto">
              <a:xfrm>
                <a:off x="2037" y="1697"/>
                <a:ext cx="58" cy="211"/>
              </a:xfrm>
              <a:custGeom>
                <a:avLst/>
                <a:gdLst>
                  <a:gd name="T0" fmla="*/ 12 w 289"/>
                  <a:gd name="T1" fmla="*/ 0 h 1055"/>
                  <a:gd name="T2" fmla="*/ 11 w 289"/>
                  <a:gd name="T3" fmla="*/ 0 h 1055"/>
                  <a:gd name="T4" fmla="*/ 0 w 289"/>
                  <a:gd name="T5" fmla="*/ 42 h 1055"/>
                  <a:gd name="T6" fmla="*/ 0 w 289"/>
                  <a:gd name="T7" fmla="*/ 42 h 1055"/>
                  <a:gd name="T8" fmla="*/ 12 w 289"/>
                  <a:gd name="T9" fmla="*/ 0 h 10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" h="1055">
                    <a:moveTo>
                      <a:pt x="289" y="2"/>
                    </a:moveTo>
                    <a:lnTo>
                      <a:pt x="282" y="0"/>
                    </a:lnTo>
                    <a:lnTo>
                      <a:pt x="0" y="1052"/>
                    </a:lnTo>
                    <a:lnTo>
                      <a:pt x="7" y="1055"/>
                    </a:lnTo>
                    <a:lnTo>
                      <a:pt x="289" y="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260"/>
              <p:cNvSpPr>
                <a:spLocks noChangeArrowheads="1"/>
              </p:cNvSpPr>
              <p:nvPr/>
            </p:nvSpPr>
            <p:spPr bwMode="auto">
              <a:xfrm>
                <a:off x="2036" y="1697"/>
                <a:ext cx="57" cy="211"/>
              </a:xfrm>
              <a:custGeom>
                <a:avLst/>
                <a:gdLst>
                  <a:gd name="T0" fmla="*/ 11 w 288"/>
                  <a:gd name="T1" fmla="*/ 0 h 1053"/>
                  <a:gd name="T2" fmla="*/ 11 w 288"/>
                  <a:gd name="T3" fmla="*/ 0 h 1053"/>
                  <a:gd name="T4" fmla="*/ 0 w 288"/>
                  <a:gd name="T5" fmla="*/ 42 h 1053"/>
                  <a:gd name="T6" fmla="*/ 0 w 288"/>
                  <a:gd name="T7" fmla="*/ 42 h 1053"/>
                  <a:gd name="T8" fmla="*/ 11 w 288"/>
                  <a:gd name="T9" fmla="*/ 0 h 10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" h="1053">
                    <a:moveTo>
                      <a:pt x="288" y="1"/>
                    </a:moveTo>
                    <a:lnTo>
                      <a:pt x="282" y="0"/>
                    </a:lnTo>
                    <a:lnTo>
                      <a:pt x="0" y="1051"/>
                    </a:lnTo>
                    <a:lnTo>
                      <a:pt x="6" y="1053"/>
                    </a:lnTo>
                    <a:lnTo>
                      <a:pt x="288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261"/>
              <p:cNvSpPr>
                <a:spLocks noChangeArrowheads="1"/>
              </p:cNvSpPr>
              <p:nvPr/>
            </p:nvSpPr>
            <p:spPr bwMode="auto">
              <a:xfrm>
                <a:off x="2035" y="1697"/>
                <a:ext cx="57" cy="210"/>
              </a:xfrm>
              <a:custGeom>
                <a:avLst/>
                <a:gdLst>
                  <a:gd name="T0" fmla="*/ 11 w 286"/>
                  <a:gd name="T1" fmla="*/ 0 h 1052"/>
                  <a:gd name="T2" fmla="*/ 11 w 286"/>
                  <a:gd name="T3" fmla="*/ 0 h 1052"/>
                  <a:gd name="T4" fmla="*/ 11 w 286"/>
                  <a:gd name="T5" fmla="*/ 0 h 1052"/>
                  <a:gd name="T6" fmla="*/ 11 w 286"/>
                  <a:gd name="T7" fmla="*/ 0 h 1052"/>
                  <a:gd name="T8" fmla="*/ 0 w 286"/>
                  <a:gd name="T9" fmla="*/ 42 h 1052"/>
                  <a:gd name="T10" fmla="*/ 0 w 286"/>
                  <a:gd name="T11" fmla="*/ 42 h 1052"/>
                  <a:gd name="T12" fmla="*/ 11 w 286"/>
                  <a:gd name="T13" fmla="*/ 0 h 10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6" h="1052">
                    <a:moveTo>
                      <a:pt x="286" y="1"/>
                    </a:moveTo>
                    <a:lnTo>
                      <a:pt x="284" y="0"/>
                    </a:lnTo>
                    <a:lnTo>
                      <a:pt x="283" y="0"/>
                    </a:lnTo>
                    <a:lnTo>
                      <a:pt x="281" y="0"/>
                    </a:lnTo>
                    <a:lnTo>
                      <a:pt x="0" y="1049"/>
                    </a:lnTo>
                    <a:lnTo>
                      <a:pt x="4" y="1052"/>
                    </a:lnTo>
                    <a:lnTo>
                      <a:pt x="286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262"/>
              <p:cNvSpPr>
                <a:spLocks noChangeArrowheads="1"/>
              </p:cNvSpPr>
              <p:nvPr/>
            </p:nvSpPr>
            <p:spPr bwMode="auto">
              <a:xfrm>
                <a:off x="2033" y="1697"/>
                <a:ext cx="58" cy="210"/>
              </a:xfrm>
              <a:custGeom>
                <a:avLst/>
                <a:gdLst>
                  <a:gd name="T0" fmla="*/ 12 w 288"/>
                  <a:gd name="T1" fmla="*/ 0 h 1049"/>
                  <a:gd name="T2" fmla="*/ 11 w 288"/>
                  <a:gd name="T3" fmla="*/ 0 h 1049"/>
                  <a:gd name="T4" fmla="*/ 0 w 288"/>
                  <a:gd name="T5" fmla="*/ 42 h 1049"/>
                  <a:gd name="T6" fmla="*/ 0 w 288"/>
                  <a:gd name="T7" fmla="*/ 42 h 1049"/>
                  <a:gd name="T8" fmla="*/ 12 w 288"/>
                  <a:gd name="T9" fmla="*/ 0 h 10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" h="1049">
                    <a:moveTo>
                      <a:pt x="288" y="0"/>
                    </a:moveTo>
                    <a:lnTo>
                      <a:pt x="280" y="0"/>
                    </a:lnTo>
                    <a:lnTo>
                      <a:pt x="0" y="1047"/>
                    </a:lnTo>
                    <a:lnTo>
                      <a:pt x="7" y="1049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263"/>
              <p:cNvSpPr>
                <a:spLocks noChangeArrowheads="1"/>
              </p:cNvSpPr>
              <p:nvPr/>
            </p:nvSpPr>
            <p:spPr bwMode="auto">
              <a:xfrm>
                <a:off x="2032" y="1697"/>
                <a:ext cx="57" cy="209"/>
              </a:xfrm>
              <a:custGeom>
                <a:avLst/>
                <a:gdLst>
                  <a:gd name="T0" fmla="*/ 11 w 285"/>
                  <a:gd name="T1" fmla="*/ 0 h 1048"/>
                  <a:gd name="T2" fmla="*/ 11 w 285"/>
                  <a:gd name="T3" fmla="*/ 0 h 1048"/>
                  <a:gd name="T4" fmla="*/ 11 w 285"/>
                  <a:gd name="T5" fmla="*/ 0 h 1048"/>
                  <a:gd name="T6" fmla="*/ 11 w 285"/>
                  <a:gd name="T7" fmla="*/ 0 h 1048"/>
                  <a:gd name="T8" fmla="*/ 0 w 285"/>
                  <a:gd name="T9" fmla="*/ 42 h 1048"/>
                  <a:gd name="T10" fmla="*/ 0 w 285"/>
                  <a:gd name="T11" fmla="*/ 42 h 1048"/>
                  <a:gd name="T12" fmla="*/ 0 w 285"/>
                  <a:gd name="T13" fmla="*/ 42 h 1048"/>
                  <a:gd name="T14" fmla="*/ 0 w 285"/>
                  <a:gd name="T15" fmla="*/ 42 h 1048"/>
                  <a:gd name="T16" fmla="*/ 11 w 285"/>
                  <a:gd name="T17" fmla="*/ 0 h 10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5" h="1048">
                    <a:moveTo>
                      <a:pt x="285" y="1"/>
                    </a:moveTo>
                    <a:lnTo>
                      <a:pt x="283" y="0"/>
                    </a:lnTo>
                    <a:lnTo>
                      <a:pt x="282" y="0"/>
                    </a:lnTo>
                    <a:lnTo>
                      <a:pt x="280" y="0"/>
                    </a:lnTo>
                    <a:lnTo>
                      <a:pt x="0" y="1047"/>
                    </a:lnTo>
                    <a:lnTo>
                      <a:pt x="2" y="1047"/>
                    </a:lnTo>
                    <a:lnTo>
                      <a:pt x="3" y="1047"/>
                    </a:lnTo>
                    <a:lnTo>
                      <a:pt x="5" y="1048"/>
                    </a:lnTo>
                    <a:lnTo>
                      <a:pt x="285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264"/>
              <p:cNvSpPr>
                <a:spLocks noChangeArrowheads="1"/>
              </p:cNvSpPr>
              <p:nvPr/>
            </p:nvSpPr>
            <p:spPr bwMode="auto">
              <a:xfrm>
                <a:off x="2031" y="1697"/>
                <a:ext cx="57" cy="209"/>
              </a:xfrm>
              <a:custGeom>
                <a:avLst/>
                <a:gdLst>
                  <a:gd name="T0" fmla="*/ 11 w 287"/>
                  <a:gd name="T1" fmla="*/ 0 h 1047"/>
                  <a:gd name="T2" fmla="*/ 11 w 287"/>
                  <a:gd name="T3" fmla="*/ 0 h 1047"/>
                  <a:gd name="T4" fmla="*/ 0 w 287"/>
                  <a:gd name="T5" fmla="*/ 42 h 1047"/>
                  <a:gd name="T6" fmla="*/ 0 w 287"/>
                  <a:gd name="T7" fmla="*/ 42 h 1047"/>
                  <a:gd name="T8" fmla="*/ 11 w 287"/>
                  <a:gd name="T9" fmla="*/ 0 h 10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7" h="1047">
                    <a:moveTo>
                      <a:pt x="287" y="0"/>
                    </a:moveTo>
                    <a:lnTo>
                      <a:pt x="279" y="0"/>
                    </a:lnTo>
                    <a:lnTo>
                      <a:pt x="0" y="1043"/>
                    </a:lnTo>
                    <a:lnTo>
                      <a:pt x="7" y="1047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265"/>
              <p:cNvSpPr>
                <a:spLocks noChangeArrowheads="1"/>
              </p:cNvSpPr>
              <p:nvPr/>
            </p:nvSpPr>
            <p:spPr bwMode="auto">
              <a:xfrm>
                <a:off x="2046" y="1698"/>
                <a:ext cx="59" cy="214"/>
              </a:xfrm>
              <a:custGeom>
                <a:avLst/>
                <a:gdLst>
                  <a:gd name="T0" fmla="*/ 12 w 294"/>
                  <a:gd name="T1" fmla="*/ 0 h 1073"/>
                  <a:gd name="T2" fmla="*/ 12 w 294"/>
                  <a:gd name="T3" fmla="*/ 0 h 1073"/>
                  <a:gd name="T4" fmla="*/ 0 w 294"/>
                  <a:gd name="T5" fmla="*/ 42 h 1073"/>
                  <a:gd name="T6" fmla="*/ 0 w 294"/>
                  <a:gd name="T7" fmla="*/ 43 h 1073"/>
                  <a:gd name="T8" fmla="*/ 12 w 294"/>
                  <a:gd name="T9" fmla="*/ 0 h 10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" h="1073">
                    <a:moveTo>
                      <a:pt x="294" y="0"/>
                    </a:moveTo>
                    <a:lnTo>
                      <a:pt x="287" y="1"/>
                    </a:lnTo>
                    <a:lnTo>
                      <a:pt x="0" y="1070"/>
                    </a:lnTo>
                    <a:lnTo>
                      <a:pt x="6" y="1073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266"/>
              <p:cNvSpPr>
                <a:spLocks noChangeArrowheads="1"/>
              </p:cNvSpPr>
              <p:nvPr/>
            </p:nvSpPr>
            <p:spPr bwMode="auto">
              <a:xfrm>
                <a:off x="2045" y="1698"/>
                <a:ext cx="59" cy="214"/>
              </a:xfrm>
              <a:custGeom>
                <a:avLst/>
                <a:gdLst>
                  <a:gd name="T0" fmla="*/ 12 w 293"/>
                  <a:gd name="T1" fmla="*/ 0 h 1070"/>
                  <a:gd name="T2" fmla="*/ 12 w 293"/>
                  <a:gd name="T3" fmla="*/ 0 h 1070"/>
                  <a:gd name="T4" fmla="*/ 12 w 293"/>
                  <a:gd name="T5" fmla="*/ 0 h 1070"/>
                  <a:gd name="T6" fmla="*/ 0 w 293"/>
                  <a:gd name="T7" fmla="*/ 43 h 1070"/>
                  <a:gd name="T8" fmla="*/ 0 w 293"/>
                  <a:gd name="T9" fmla="*/ 43 h 1070"/>
                  <a:gd name="T10" fmla="*/ 12 w 293"/>
                  <a:gd name="T11" fmla="*/ 0 h 10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3" h="1070">
                    <a:moveTo>
                      <a:pt x="293" y="1"/>
                    </a:moveTo>
                    <a:lnTo>
                      <a:pt x="290" y="0"/>
                    </a:lnTo>
                    <a:lnTo>
                      <a:pt x="286" y="0"/>
                    </a:lnTo>
                    <a:lnTo>
                      <a:pt x="0" y="1068"/>
                    </a:lnTo>
                    <a:lnTo>
                      <a:pt x="6" y="1070"/>
                    </a:lnTo>
                    <a:lnTo>
                      <a:pt x="293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267"/>
              <p:cNvSpPr>
                <a:spLocks noChangeArrowheads="1"/>
              </p:cNvSpPr>
              <p:nvPr/>
            </p:nvSpPr>
            <p:spPr bwMode="auto">
              <a:xfrm>
                <a:off x="2040" y="1698"/>
                <a:ext cx="58" cy="212"/>
              </a:xfrm>
              <a:custGeom>
                <a:avLst/>
                <a:gdLst>
                  <a:gd name="T0" fmla="*/ 12 w 289"/>
                  <a:gd name="T1" fmla="*/ 0 h 1061"/>
                  <a:gd name="T2" fmla="*/ 12 w 289"/>
                  <a:gd name="T3" fmla="*/ 0 h 1061"/>
                  <a:gd name="T4" fmla="*/ 11 w 289"/>
                  <a:gd name="T5" fmla="*/ 0 h 1061"/>
                  <a:gd name="T6" fmla="*/ 11 w 289"/>
                  <a:gd name="T7" fmla="*/ 0 h 1061"/>
                  <a:gd name="T8" fmla="*/ 0 w 289"/>
                  <a:gd name="T9" fmla="*/ 42 h 1061"/>
                  <a:gd name="T10" fmla="*/ 0 w 289"/>
                  <a:gd name="T11" fmla="*/ 42 h 1061"/>
                  <a:gd name="T12" fmla="*/ 0 w 289"/>
                  <a:gd name="T13" fmla="*/ 42 h 1061"/>
                  <a:gd name="T14" fmla="*/ 0 w 289"/>
                  <a:gd name="T15" fmla="*/ 42 h 1061"/>
                  <a:gd name="T16" fmla="*/ 12 w 289"/>
                  <a:gd name="T17" fmla="*/ 0 h 10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9" h="1061">
                    <a:moveTo>
                      <a:pt x="289" y="1"/>
                    </a:moveTo>
                    <a:lnTo>
                      <a:pt x="287" y="0"/>
                    </a:lnTo>
                    <a:lnTo>
                      <a:pt x="286" y="0"/>
                    </a:lnTo>
                    <a:lnTo>
                      <a:pt x="284" y="0"/>
                    </a:lnTo>
                    <a:lnTo>
                      <a:pt x="0" y="1060"/>
                    </a:lnTo>
                    <a:lnTo>
                      <a:pt x="2" y="1060"/>
                    </a:lnTo>
                    <a:lnTo>
                      <a:pt x="3" y="1060"/>
                    </a:lnTo>
                    <a:lnTo>
                      <a:pt x="5" y="1061"/>
                    </a:lnTo>
                    <a:lnTo>
                      <a:pt x="289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268"/>
              <p:cNvSpPr>
                <a:spLocks noChangeArrowheads="1"/>
              </p:cNvSpPr>
              <p:nvPr/>
            </p:nvSpPr>
            <p:spPr bwMode="auto">
              <a:xfrm>
                <a:off x="2041" y="1698"/>
                <a:ext cx="59" cy="213"/>
              </a:xfrm>
              <a:custGeom>
                <a:avLst/>
                <a:gdLst>
                  <a:gd name="T0" fmla="*/ 12 w 293"/>
                  <a:gd name="T1" fmla="*/ 0 h 1064"/>
                  <a:gd name="T2" fmla="*/ 11 w 293"/>
                  <a:gd name="T3" fmla="*/ 0 h 1064"/>
                  <a:gd name="T4" fmla="*/ 0 w 293"/>
                  <a:gd name="T5" fmla="*/ 42 h 1064"/>
                  <a:gd name="T6" fmla="*/ 0 w 293"/>
                  <a:gd name="T7" fmla="*/ 43 h 1064"/>
                  <a:gd name="T8" fmla="*/ 12 w 293"/>
                  <a:gd name="T9" fmla="*/ 0 h 10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3" h="1064">
                    <a:moveTo>
                      <a:pt x="293" y="1"/>
                    </a:moveTo>
                    <a:lnTo>
                      <a:pt x="284" y="0"/>
                    </a:lnTo>
                    <a:lnTo>
                      <a:pt x="0" y="1060"/>
                    </a:lnTo>
                    <a:lnTo>
                      <a:pt x="8" y="1064"/>
                    </a:lnTo>
                    <a:lnTo>
                      <a:pt x="293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269"/>
              <p:cNvSpPr>
                <a:spLocks noChangeArrowheads="1"/>
              </p:cNvSpPr>
              <p:nvPr/>
            </p:nvSpPr>
            <p:spPr bwMode="auto">
              <a:xfrm>
                <a:off x="2043" y="1698"/>
                <a:ext cx="58" cy="213"/>
              </a:xfrm>
              <a:custGeom>
                <a:avLst/>
                <a:gdLst>
                  <a:gd name="T0" fmla="*/ 12 w 290"/>
                  <a:gd name="T1" fmla="*/ 0 h 1065"/>
                  <a:gd name="T2" fmla="*/ 11 w 290"/>
                  <a:gd name="T3" fmla="*/ 0 h 1065"/>
                  <a:gd name="T4" fmla="*/ 0 w 290"/>
                  <a:gd name="T5" fmla="*/ 43 h 1065"/>
                  <a:gd name="T6" fmla="*/ 0 w 290"/>
                  <a:gd name="T7" fmla="*/ 43 h 1065"/>
                  <a:gd name="T8" fmla="*/ 0 w 290"/>
                  <a:gd name="T9" fmla="*/ 43 h 1065"/>
                  <a:gd name="T10" fmla="*/ 0 w 290"/>
                  <a:gd name="T11" fmla="*/ 43 h 1065"/>
                  <a:gd name="T12" fmla="*/ 12 w 290"/>
                  <a:gd name="T13" fmla="*/ 0 h 10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0" h="1065">
                    <a:moveTo>
                      <a:pt x="290" y="0"/>
                    </a:moveTo>
                    <a:lnTo>
                      <a:pt x="285" y="1"/>
                    </a:lnTo>
                    <a:lnTo>
                      <a:pt x="0" y="1064"/>
                    </a:lnTo>
                    <a:lnTo>
                      <a:pt x="2" y="1064"/>
                    </a:lnTo>
                    <a:lnTo>
                      <a:pt x="3" y="1064"/>
                    </a:lnTo>
                    <a:lnTo>
                      <a:pt x="5" y="1065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270"/>
              <p:cNvSpPr>
                <a:spLocks noChangeArrowheads="1"/>
              </p:cNvSpPr>
              <p:nvPr/>
            </p:nvSpPr>
            <p:spPr bwMode="auto">
              <a:xfrm>
                <a:off x="2044" y="1698"/>
                <a:ext cx="58" cy="213"/>
              </a:xfrm>
              <a:custGeom>
                <a:avLst/>
                <a:gdLst>
                  <a:gd name="T0" fmla="*/ 12 w 291"/>
                  <a:gd name="T1" fmla="*/ 0 h 1068"/>
                  <a:gd name="T2" fmla="*/ 11 w 291"/>
                  <a:gd name="T3" fmla="*/ 0 h 1068"/>
                  <a:gd name="T4" fmla="*/ 0 w 291"/>
                  <a:gd name="T5" fmla="*/ 42 h 1068"/>
                  <a:gd name="T6" fmla="*/ 0 w 291"/>
                  <a:gd name="T7" fmla="*/ 42 h 1068"/>
                  <a:gd name="T8" fmla="*/ 12 w 291"/>
                  <a:gd name="T9" fmla="*/ 0 h 10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1068">
                    <a:moveTo>
                      <a:pt x="291" y="0"/>
                    </a:moveTo>
                    <a:lnTo>
                      <a:pt x="285" y="0"/>
                    </a:lnTo>
                    <a:lnTo>
                      <a:pt x="0" y="1065"/>
                    </a:lnTo>
                    <a:lnTo>
                      <a:pt x="5" y="1068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271"/>
              <p:cNvSpPr>
                <a:spLocks noChangeArrowheads="1"/>
              </p:cNvSpPr>
              <p:nvPr/>
            </p:nvSpPr>
            <p:spPr bwMode="auto">
              <a:xfrm>
                <a:off x="2056" y="1697"/>
                <a:ext cx="60" cy="220"/>
              </a:xfrm>
              <a:custGeom>
                <a:avLst/>
                <a:gdLst>
                  <a:gd name="T0" fmla="*/ 12 w 300"/>
                  <a:gd name="T1" fmla="*/ 0 h 1101"/>
                  <a:gd name="T2" fmla="*/ 12 w 300"/>
                  <a:gd name="T3" fmla="*/ 0 h 1101"/>
                  <a:gd name="T4" fmla="*/ 12 w 300"/>
                  <a:gd name="T5" fmla="*/ 0 h 1101"/>
                  <a:gd name="T6" fmla="*/ 0 w 300"/>
                  <a:gd name="T7" fmla="*/ 44 h 1101"/>
                  <a:gd name="T8" fmla="*/ 0 w 300"/>
                  <a:gd name="T9" fmla="*/ 44 h 1101"/>
                  <a:gd name="T10" fmla="*/ 0 w 300"/>
                  <a:gd name="T11" fmla="*/ 44 h 1101"/>
                  <a:gd name="T12" fmla="*/ 12 w 300"/>
                  <a:gd name="T13" fmla="*/ 0 h 1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0" h="1101">
                    <a:moveTo>
                      <a:pt x="300" y="1"/>
                    </a:moveTo>
                    <a:lnTo>
                      <a:pt x="296" y="0"/>
                    </a:lnTo>
                    <a:lnTo>
                      <a:pt x="293" y="0"/>
                    </a:lnTo>
                    <a:lnTo>
                      <a:pt x="0" y="1097"/>
                    </a:lnTo>
                    <a:lnTo>
                      <a:pt x="3" y="1098"/>
                    </a:lnTo>
                    <a:lnTo>
                      <a:pt x="5" y="1101"/>
                    </a:lnTo>
                    <a:lnTo>
                      <a:pt x="300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272"/>
              <p:cNvSpPr>
                <a:spLocks noChangeArrowheads="1"/>
              </p:cNvSpPr>
              <p:nvPr/>
            </p:nvSpPr>
            <p:spPr bwMode="auto">
              <a:xfrm>
                <a:off x="2054" y="1697"/>
                <a:ext cx="60" cy="219"/>
              </a:xfrm>
              <a:custGeom>
                <a:avLst/>
                <a:gdLst>
                  <a:gd name="T0" fmla="*/ 12 w 299"/>
                  <a:gd name="T1" fmla="*/ 0 h 1097"/>
                  <a:gd name="T2" fmla="*/ 12 w 299"/>
                  <a:gd name="T3" fmla="*/ 0 h 1097"/>
                  <a:gd name="T4" fmla="*/ 0 w 299"/>
                  <a:gd name="T5" fmla="*/ 44 h 1097"/>
                  <a:gd name="T6" fmla="*/ 0 w 299"/>
                  <a:gd name="T7" fmla="*/ 44 h 1097"/>
                  <a:gd name="T8" fmla="*/ 0 w 299"/>
                  <a:gd name="T9" fmla="*/ 44 h 1097"/>
                  <a:gd name="T10" fmla="*/ 12 w 299"/>
                  <a:gd name="T11" fmla="*/ 0 h 10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9" h="1097">
                    <a:moveTo>
                      <a:pt x="299" y="0"/>
                    </a:moveTo>
                    <a:lnTo>
                      <a:pt x="292" y="2"/>
                    </a:lnTo>
                    <a:lnTo>
                      <a:pt x="0" y="1093"/>
                    </a:lnTo>
                    <a:lnTo>
                      <a:pt x="3" y="1094"/>
                    </a:lnTo>
                    <a:lnTo>
                      <a:pt x="6" y="1097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273"/>
              <p:cNvSpPr>
                <a:spLocks noChangeArrowheads="1"/>
              </p:cNvSpPr>
              <p:nvPr/>
            </p:nvSpPr>
            <p:spPr bwMode="auto">
              <a:xfrm>
                <a:off x="2053" y="1697"/>
                <a:ext cx="60" cy="218"/>
              </a:xfrm>
              <a:custGeom>
                <a:avLst/>
                <a:gdLst>
                  <a:gd name="T0" fmla="*/ 12 w 297"/>
                  <a:gd name="T1" fmla="*/ 0 h 1091"/>
                  <a:gd name="T2" fmla="*/ 12 w 297"/>
                  <a:gd name="T3" fmla="*/ 0 h 1091"/>
                  <a:gd name="T4" fmla="*/ 12 w 297"/>
                  <a:gd name="T5" fmla="*/ 0 h 1091"/>
                  <a:gd name="T6" fmla="*/ 0 w 297"/>
                  <a:gd name="T7" fmla="*/ 44 h 1091"/>
                  <a:gd name="T8" fmla="*/ 0 w 297"/>
                  <a:gd name="T9" fmla="*/ 44 h 1091"/>
                  <a:gd name="T10" fmla="*/ 0 w 297"/>
                  <a:gd name="T11" fmla="*/ 44 h 1091"/>
                  <a:gd name="T12" fmla="*/ 12 w 297"/>
                  <a:gd name="T13" fmla="*/ 0 h 10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7" h="1091">
                    <a:moveTo>
                      <a:pt x="297" y="0"/>
                    </a:moveTo>
                    <a:lnTo>
                      <a:pt x="294" y="0"/>
                    </a:lnTo>
                    <a:lnTo>
                      <a:pt x="291" y="1"/>
                    </a:lnTo>
                    <a:lnTo>
                      <a:pt x="0" y="1090"/>
                    </a:lnTo>
                    <a:lnTo>
                      <a:pt x="3" y="1090"/>
                    </a:lnTo>
                    <a:lnTo>
                      <a:pt x="5" y="1091"/>
                    </a:lnTo>
                    <a:lnTo>
                      <a:pt x="29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274"/>
              <p:cNvSpPr>
                <a:spLocks noChangeArrowheads="1"/>
              </p:cNvSpPr>
              <p:nvPr/>
            </p:nvSpPr>
            <p:spPr bwMode="auto">
              <a:xfrm>
                <a:off x="2052" y="1697"/>
                <a:ext cx="60" cy="218"/>
              </a:xfrm>
              <a:custGeom>
                <a:avLst/>
                <a:gdLst>
                  <a:gd name="T0" fmla="*/ 12 w 298"/>
                  <a:gd name="T1" fmla="*/ 0 h 1090"/>
                  <a:gd name="T2" fmla="*/ 12 w 298"/>
                  <a:gd name="T3" fmla="*/ 0 h 1090"/>
                  <a:gd name="T4" fmla="*/ 0 w 298"/>
                  <a:gd name="T5" fmla="*/ 43 h 1090"/>
                  <a:gd name="T6" fmla="*/ 0 w 298"/>
                  <a:gd name="T7" fmla="*/ 44 h 1090"/>
                  <a:gd name="T8" fmla="*/ 12 w 298"/>
                  <a:gd name="T9" fmla="*/ 0 h 10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" h="1090">
                    <a:moveTo>
                      <a:pt x="298" y="1"/>
                    </a:moveTo>
                    <a:lnTo>
                      <a:pt x="292" y="0"/>
                    </a:lnTo>
                    <a:lnTo>
                      <a:pt x="0" y="1087"/>
                    </a:lnTo>
                    <a:lnTo>
                      <a:pt x="7" y="1090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275"/>
              <p:cNvSpPr>
                <a:spLocks noChangeArrowheads="1"/>
              </p:cNvSpPr>
              <p:nvPr/>
            </p:nvSpPr>
            <p:spPr bwMode="auto">
              <a:xfrm>
                <a:off x="2051" y="1697"/>
                <a:ext cx="59" cy="218"/>
              </a:xfrm>
              <a:custGeom>
                <a:avLst/>
                <a:gdLst>
                  <a:gd name="T0" fmla="*/ 12 w 297"/>
                  <a:gd name="T1" fmla="*/ 0 h 1087"/>
                  <a:gd name="T2" fmla="*/ 12 w 297"/>
                  <a:gd name="T3" fmla="*/ 0 h 1087"/>
                  <a:gd name="T4" fmla="*/ 11 w 297"/>
                  <a:gd name="T5" fmla="*/ 0 h 1087"/>
                  <a:gd name="T6" fmla="*/ 0 w 297"/>
                  <a:gd name="T7" fmla="*/ 44 h 1087"/>
                  <a:gd name="T8" fmla="*/ 0 w 297"/>
                  <a:gd name="T9" fmla="*/ 44 h 1087"/>
                  <a:gd name="T10" fmla="*/ 0 w 297"/>
                  <a:gd name="T11" fmla="*/ 44 h 1087"/>
                  <a:gd name="T12" fmla="*/ 12 w 297"/>
                  <a:gd name="T13" fmla="*/ 0 h 10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7" h="1087">
                    <a:moveTo>
                      <a:pt x="297" y="0"/>
                    </a:moveTo>
                    <a:lnTo>
                      <a:pt x="294" y="0"/>
                    </a:lnTo>
                    <a:lnTo>
                      <a:pt x="289" y="1"/>
                    </a:lnTo>
                    <a:lnTo>
                      <a:pt x="0" y="1083"/>
                    </a:lnTo>
                    <a:lnTo>
                      <a:pt x="3" y="1084"/>
                    </a:lnTo>
                    <a:lnTo>
                      <a:pt x="5" y="1087"/>
                    </a:lnTo>
                    <a:lnTo>
                      <a:pt x="29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276"/>
              <p:cNvSpPr>
                <a:spLocks noChangeArrowheads="1"/>
              </p:cNvSpPr>
              <p:nvPr/>
            </p:nvSpPr>
            <p:spPr bwMode="auto">
              <a:xfrm>
                <a:off x="2050" y="1697"/>
                <a:ext cx="59" cy="217"/>
              </a:xfrm>
              <a:custGeom>
                <a:avLst/>
                <a:gdLst>
                  <a:gd name="T0" fmla="*/ 12 w 295"/>
                  <a:gd name="T1" fmla="*/ 0 h 1082"/>
                  <a:gd name="T2" fmla="*/ 12 w 295"/>
                  <a:gd name="T3" fmla="*/ 0 h 1082"/>
                  <a:gd name="T4" fmla="*/ 12 w 295"/>
                  <a:gd name="T5" fmla="*/ 0 h 1082"/>
                  <a:gd name="T6" fmla="*/ 12 w 295"/>
                  <a:gd name="T7" fmla="*/ 0 h 1082"/>
                  <a:gd name="T8" fmla="*/ 12 w 295"/>
                  <a:gd name="T9" fmla="*/ 0 h 1082"/>
                  <a:gd name="T10" fmla="*/ 0 w 295"/>
                  <a:gd name="T11" fmla="*/ 44 h 1082"/>
                  <a:gd name="T12" fmla="*/ 0 w 295"/>
                  <a:gd name="T13" fmla="*/ 44 h 1082"/>
                  <a:gd name="T14" fmla="*/ 12 w 295"/>
                  <a:gd name="T15" fmla="*/ 0 h 108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5" h="1082">
                    <a:moveTo>
                      <a:pt x="295" y="0"/>
                    </a:moveTo>
                    <a:lnTo>
                      <a:pt x="291" y="0"/>
                    </a:lnTo>
                    <a:lnTo>
                      <a:pt x="289" y="0"/>
                    </a:lnTo>
                    <a:lnTo>
                      <a:pt x="288" y="0"/>
                    </a:lnTo>
                    <a:lnTo>
                      <a:pt x="288" y="1"/>
                    </a:lnTo>
                    <a:lnTo>
                      <a:pt x="0" y="1080"/>
                    </a:lnTo>
                    <a:lnTo>
                      <a:pt x="6" y="1082"/>
                    </a:lnTo>
                    <a:lnTo>
                      <a:pt x="29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277"/>
              <p:cNvSpPr>
                <a:spLocks noChangeArrowheads="1"/>
              </p:cNvSpPr>
              <p:nvPr/>
            </p:nvSpPr>
            <p:spPr bwMode="auto">
              <a:xfrm>
                <a:off x="2049" y="1698"/>
                <a:ext cx="58" cy="215"/>
              </a:xfrm>
              <a:custGeom>
                <a:avLst/>
                <a:gdLst>
                  <a:gd name="T0" fmla="*/ 11 w 294"/>
                  <a:gd name="T1" fmla="*/ 0 h 1079"/>
                  <a:gd name="T2" fmla="*/ 11 w 294"/>
                  <a:gd name="T3" fmla="*/ 0 h 1079"/>
                  <a:gd name="T4" fmla="*/ 0 w 294"/>
                  <a:gd name="T5" fmla="*/ 43 h 1079"/>
                  <a:gd name="T6" fmla="*/ 0 w 294"/>
                  <a:gd name="T7" fmla="*/ 43 h 1079"/>
                  <a:gd name="T8" fmla="*/ 11 w 294"/>
                  <a:gd name="T9" fmla="*/ 0 h 10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" h="1079">
                    <a:moveTo>
                      <a:pt x="294" y="0"/>
                    </a:moveTo>
                    <a:lnTo>
                      <a:pt x="288" y="1"/>
                    </a:lnTo>
                    <a:lnTo>
                      <a:pt x="0" y="1076"/>
                    </a:lnTo>
                    <a:lnTo>
                      <a:pt x="6" y="1079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278"/>
              <p:cNvSpPr>
                <a:spLocks noChangeArrowheads="1"/>
              </p:cNvSpPr>
              <p:nvPr/>
            </p:nvSpPr>
            <p:spPr bwMode="auto">
              <a:xfrm>
                <a:off x="2047" y="1698"/>
                <a:ext cx="59" cy="215"/>
              </a:xfrm>
              <a:custGeom>
                <a:avLst/>
                <a:gdLst>
                  <a:gd name="T0" fmla="*/ 12 w 294"/>
                  <a:gd name="T1" fmla="*/ 0 h 1076"/>
                  <a:gd name="T2" fmla="*/ 12 w 294"/>
                  <a:gd name="T3" fmla="*/ 0 h 1076"/>
                  <a:gd name="T4" fmla="*/ 12 w 294"/>
                  <a:gd name="T5" fmla="*/ 0 h 1076"/>
                  <a:gd name="T6" fmla="*/ 0 w 294"/>
                  <a:gd name="T7" fmla="*/ 43 h 1076"/>
                  <a:gd name="T8" fmla="*/ 0 w 294"/>
                  <a:gd name="T9" fmla="*/ 43 h 1076"/>
                  <a:gd name="T10" fmla="*/ 0 w 294"/>
                  <a:gd name="T11" fmla="*/ 43 h 1076"/>
                  <a:gd name="T12" fmla="*/ 12 w 294"/>
                  <a:gd name="T13" fmla="*/ 0 h 10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4" h="1076">
                    <a:moveTo>
                      <a:pt x="294" y="1"/>
                    </a:moveTo>
                    <a:lnTo>
                      <a:pt x="291" y="0"/>
                    </a:lnTo>
                    <a:lnTo>
                      <a:pt x="288" y="1"/>
                    </a:lnTo>
                    <a:lnTo>
                      <a:pt x="0" y="1074"/>
                    </a:lnTo>
                    <a:lnTo>
                      <a:pt x="4" y="1074"/>
                    </a:lnTo>
                    <a:lnTo>
                      <a:pt x="6" y="1076"/>
                    </a:lnTo>
                    <a:lnTo>
                      <a:pt x="294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279"/>
              <p:cNvSpPr>
                <a:spLocks noChangeArrowheads="1"/>
              </p:cNvSpPr>
              <p:nvPr/>
            </p:nvSpPr>
            <p:spPr bwMode="auto">
              <a:xfrm>
                <a:off x="2039" y="1698"/>
                <a:ext cx="58" cy="212"/>
              </a:xfrm>
              <a:custGeom>
                <a:avLst/>
                <a:gdLst>
                  <a:gd name="T0" fmla="*/ 12 w 290"/>
                  <a:gd name="T1" fmla="*/ 0 h 1060"/>
                  <a:gd name="T2" fmla="*/ 11 w 290"/>
                  <a:gd name="T3" fmla="*/ 0 h 1060"/>
                  <a:gd name="T4" fmla="*/ 0 w 290"/>
                  <a:gd name="T5" fmla="*/ 42 h 1060"/>
                  <a:gd name="T6" fmla="*/ 0 w 290"/>
                  <a:gd name="T7" fmla="*/ 42 h 1060"/>
                  <a:gd name="T8" fmla="*/ 12 w 290"/>
                  <a:gd name="T9" fmla="*/ 0 h 10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0" h="1060">
                    <a:moveTo>
                      <a:pt x="290" y="0"/>
                    </a:moveTo>
                    <a:lnTo>
                      <a:pt x="283" y="0"/>
                    </a:lnTo>
                    <a:lnTo>
                      <a:pt x="0" y="1055"/>
                    </a:lnTo>
                    <a:lnTo>
                      <a:pt x="6" y="1060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280"/>
              <p:cNvSpPr>
                <a:spLocks noChangeArrowheads="1"/>
              </p:cNvSpPr>
              <p:nvPr/>
            </p:nvSpPr>
            <p:spPr bwMode="auto">
              <a:xfrm>
                <a:off x="2059" y="1698"/>
                <a:ext cx="60" cy="220"/>
              </a:xfrm>
              <a:custGeom>
                <a:avLst/>
                <a:gdLst>
                  <a:gd name="T0" fmla="*/ 12 w 298"/>
                  <a:gd name="T1" fmla="*/ 0 h 1101"/>
                  <a:gd name="T2" fmla="*/ 12 w 298"/>
                  <a:gd name="T3" fmla="*/ 0 h 1101"/>
                  <a:gd name="T4" fmla="*/ 0 w 298"/>
                  <a:gd name="T5" fmla="*/ 44 h 1101"/>
                  <a:gd name="T6" fmla="*/ 0 w 298"/>
                  <a:gd name="T7" fmla="*/ 44 h 1101"/>
                  <a:gd name="T8" fmla="*/ 12 w 298"/>
                  <a:gd name="T9" fmla="*/ 0 h 1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" h="1101">
                    <a:moveTo>
                      <a:pt x="298" y="0"/>
                    </a:moveTo>
                    <a:lnTo>
                      <a:pt x="294" y="1"/>
                    </a:lnTo>
                    <a:lnTo>
                      <a:pt x="0" y="1099"/>
                    </a:lnTo>
                    <a:lnTo>
                      <a:pt x="7" y="1101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281"/>
              <p:cNvSpPr>
                <a:spLocks noChangeArrowheads="1"/>
              </p:cNvSpPr>
              <p:nvPr/>
            </p:nvSpPr>
            <p:spPr bwMode="auto">
              <a:xfrm>
                <a:off x="2058" y="1698"/>
                <a:ext cx="60" cy="220"/>
              </a:xfrm>
              <a:custGeom>
                <a:avLst/>
                <a:gdLst>
                  <a:gd name="T0" fmla="*/ 12 w 300"/>
                  <a:gd name="T1" fmla="*/ 0 h 1098"/>
                  <a:gd name="T2" fmla="*/ 12 w 300"/>
                  <a:gd name="T3" fmla="*/ 0 h 1098"/>
                  <a:gd name="T4" fmla="*/ 12 w 300"/>
                  <a:gd name="T5" fmla="*/ 0 h 1098"/>
                  <a:gd name="T6" fmla="*/ 0 w 300"/>
                  <a:gd name="T7" fmla="*/ 44 h 1098"/>
                  <a:gd name="T8" fmla="*/ 0 w 300"/>
                  <a:gd name="T9" fmla="*/ 44 h 1098"/>
                  <a:gd name="T10" fmla="*/ 12 w 300"/>
                  <a:gd name="T11" fmla="*/ 0 h 10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0" h="1098">
                    <a:moveTo>
                      <a:pt x="300" y="0"/>
                    </a:moveTo>
                    <a:lnTo>
                      <a:pt x="297" y="0"/>
                    </a:lnTo>
                    <a:lnTo>
                      <a:pt x="294" y="2"/>
                    </a:lnTo>
                    <a:lnTo>
                      <a:pt x="0" y="1096"/>
                    </a:lnTo>
                    <a:lnTo>
                      <a:pt x="6" y="1098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282"/>
              <p:cNvSpPr>
                <a:spLocks noChangeArrowheads="1"/>
              </p:cNvSpPr>
              <p:nvPr/>
            </p:nvSpPr>
            <p:spPr bwMode="auto">
              <a:xfrm>
                <a:off x="2057" y="1696"/>
                <a:ext cx="60" cy="221"/>
              </a:xfrm>
              <a:custGeom>
                <a:avLst/>
                <a:gdLst>
                  <a:gd name="T0" fmla="*/ 12 w 301"/>
                  <a:gd name="T1" fmla="*/ 0 h 1105"/>
                  <a:gd name="T2" fmla="*/ 12 w 301"/>
                  <a:gd name="T3" fmla="*/ 0 h 1105"/>
                  <a:gd name="T4" fmla="*/ 12 w 301"/>
                  <a:gd name="T5" fmla="*/ 0 h 1105"/>
                  <a:gd name="T6" fmla="*/ 12 w 301"/>
                  <a:gd name="T7" fmla="*/ 0 h 1105"/>
                  <a:gd name="T8" fmla="*/ 12 w 301"/>
                  <a:gd name="T9" fmla="*/ 0 h 1105"/>
                  <a:gd name="T10" fmla="*/ 12 w 301"/>
                  <a:gd name="T11" fmla="*/ 0 h 1105"/>
                  <a:gd name="T12" fmla="*/ 12 w 301"/>
                  <a:gd name="T13" fmla="*/ 0 h 1105"/>
                  <a:gd name="T14" fmla="*/ 0 w 301"/>
                  <a:gd name="T15" fmla="*/ 44 h 1105"/>
                  <a:gd name="T16" fmla="*/ 0 w 301"/>
                  <a:gd name="T17" fmla="*/ 44 h 1105"/>
                  <a:gd name="T18" fmla="*/ 12 w 301"/>
                  <a:gd name="T19" fmla="*/ 0 h 11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1" h="1105">
                    <a:moveTo>
                      <a:pt x="300" y="11"/>
                    </a:moveTo>
                    <a:lnTo>
                      <a:pt x="298" y="12"/>
                    </a:lnTo>
                    <a:lnTo>
                      <a:pt x="301" y="0"/>
                    </a:lnTo>
                    <a:lnTo>
                      <a:pt x="299" y="0"/>
                    </a:lnTo>
                    <a:lnTo>
                      <a:pt x="298" y="0"/>
                    </a:lnTo>
                    <a:lnTo>
                      <a:pt x="298" y="1"/>
                    </a:lnTo>
                    <a:lnTo>
                      <a:pt x="295" y="3"/>
                    </a:lnTo>
                    <a:lnTo>
                      <a:pt x="0" y="1103"/>
                    </a:lnTo>
                    <a:lnTo>
                      <a:pt x="6" y="1105"/>
                    </a:lnTo>
                    <a:lnTo>
                      <a:pt x="300" y="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283"/>
              <p:cNvSpPr>
                <a:spLocks noChangeArrowheads="1"/>
              </p:cNvSpPr>
              <p:nvPr/>
            </p:nvSpPr>
            <p:spPr bwMode="auto">
              <a:xfrm>
                <a:off x="2021" y="1695"/>
                <a:ext cx="57" cy="208"/>
              </a:xfrm>
              <a:custGeom>
                <a:avLst/>
                <a:gdLst>
                  <a:gd name="T0" fmla="*/ 0 w 284"/>
                  <a:gd name="T1" fmla="*/ 42 h 1042"/>
                  <a:gd name="T2" fmla="*/ 11 w 284"/>
                  <a:gd name="T3" fmla="*/ 0 h 1042"/>
                  <a:gd name="T4" fmla="*/ 11 w 284"/>
                  <a:gd name="T5" fmla="*/ 0 h 1042"/>
                  <a:gd name="T6" fmla="*/ 11 w 284"/>
                  <a:gd name="T7" fmla="*/ 0 h 1042"/>
                  <a:gd name="T8" fmla="*/ 11 w 284"/>
                  <a:gd name="T9" fmla="*/ 0 h 1042"/>
                  <a:gd name="T10" fmla="*/ 0 w 284"/>
                  <a:gd name="T11" fmla="*/ 42 h 1042"/>
                  <a:gd name="T12" fmla="*/ 0 w 284"/>
                  <a:gd name="T13" fmla="*/ 42 h 1042"/>
                  <a:gd name="T14" fmla="*/ 0 w 284"/>
                  <a:gd name="T15" fmla="*/ 42 h 1042"/>
                  <a:gd name="T16" fmla="*/ 0 w 284"/>
                  <a:gd name="T17" fmla="*/ 42 h 10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4" h="1042">
                    <a:moveTo>
                      <a:pt x="5" y="1042"/>
                    </a:moveTo>
                    <a:lnTo>
                      <a:pt x="284" y="2"/>
                    </a:lnTo>
                    <a:lnTo>
                      <a:pt x="282" y="0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0" y="1041"/>
                    </a:lnTo>
                    <a:lnTo>
                      <a:pt x="2" y="1041"/>
                    </a:lnTo>
                    <a:lnTo>
                      <a:pt x="3" y="1041"/>
                    </a:lnTo>
                    <a:lnTo>
                      <a:pt x="5" y="10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284"/>
              <p:cNvSpPr>
                <a:spLocks noChangeArrowheads="1"/>
              </p:cNvSpPr>
              <p:nvPr/>
            </p:nvSpPr>
            <p:spPr bwMode="auto">
              <a:xfrm>
                <a:off x="1982" y="1676"/>
                <a:ext cx="61" cy="222"/>
              </a:xfrm>
              <a:custGeom>
                <a:avLst/>
                <a:gdLst>
                  <a:gd name="T0" fmla="*/ 12 w 301"/>
                  <a:gd name="T1" fmla="*/ 0 h 1111"/>
                  <a:gd name="T2" fmla="*/ 12 w 301"/>
                  <a:gd name="T3" fmla="*/ 0 h 1111"/>
                  <a:gd name="T4" fmla="*/ 12 w 301"/>
                  <a:gd name="T5" fmla="*/ 0 h 1111"/>
                  <a:gd name="T6" fmla="*/ 0 w 301"/>
                  <a:gd name="T7" fmla="*/ 44 h 1111"/>
                  <a:gd name="T8" fmla="*/ 0 w 301"/>
                  <a:gd name="T9" fmla="*/ 44 h 1111"/>
                  <a:gd name="T10" fmla="*/ 0 w 301"/>
                  <a:gd name="T11" fmla="*/ 44 h 1111"/>
                  <a:gd name="T12" fmla="*/ 12 w 301"/>
                  <a:gd name="T13" fmla="*/ 0 h 11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1" h="1111">
                    <a:moveTo>
                      <a:pt x="301" y="3"/>
                    </a:moveTo>
                    <a:lnTo>
                      <a:pt x="299" y="2"/>
                    </a:lnTo>
                    <a:lnTo>
                      <a:pt x="296" y="0"/>
                    </a:lnTo>
                    <a:lnTo>
                      <a:pt x="0" y="1108"/>
                    </a:lnTo>
                    <a:lnTo>
                      <a:pt x="0" y="1111"/>
                    </a:lnTo>
                    <a:lnTo>
                      <a:pt x="4" y="1111"/>
                    </a:lnTo>
                    <a:lnTo>
                      <a:pt x="301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285"/>
              <p:cNvSpPr>
                <a:spLocks noChangeArrowheads="1"/>
              </p:cNvSpPr>
              <p:nvPr/>
            </p:nvSpPr>
            <p:spPr bwMode="auto">
              <a:xfrm>
                <a:off x="1983" y="1677"/>
                <a:ext cx="61" cy="221"/>
              </a:xfrm>
              <a:custGeom>
                <a:avLst/>
                <a:gdLst>
                  <a:gd name="T0" fmla="*/ 12 w 302"/>
                  <a:gd name="T1" fmla="*/ 0 h 1108"/>
                  <a:gd name="T2" fmla="*/ 12 w 302"/>
                  <a:gd name="T3" fmla="*/ 0 h 1108"/>
                  <a:gd name="T4" fmla="*/ 12 w 302"/>
                  <a:gd name="T5" fmla="*/ 0 h 1108"/>
                  <a:gd name="T6" fmla="*/ 0 w 302"/>
                  <a:gd name="T7" fmla="*/ 44 h 1108"/>
                  <a:gd name="T8" fmla="*/ 0 w 302"/>
                  <a:gd name="T9" fmla="*/ 44 h 1108"/>
                  <a:gd name="T10" fmla="*/ 0 w 302"/>
                  <a:gd name="T11" fmla="*/ 44 h 1108"/>
                  <a:gd name="T12" fmla="*/ 12 w 302"/>
                  <a:gd name="T13" fmla="*/ 0 h 1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1108">
                    <a:moveTo>
                      <a:pt x="302" y="4"/>
                    </a:moveTo>
                    <a:lnTo>
                      <a:pt x="299" y="2"/>
                    </a:lnTo>
                    <a:lnTo>
                      <a:pt x="297" y="0"/>
                    </a:lnTo>
                    <a:lnTo>
                      <a:pt x="0" y="1108"/>
                    </a:lnTo>
                    <a:lnTo>
                      <a:pt x="3" y="1107"/>
                    </a:lnTo>
                    <a:lnTo>
                      <a:pt x="6" y="1108"/>
                    </a:lnTo>
                    <a:lnTo>
                      <a:pt x="302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286"/>
              <p:cNvSpPr>
                <a:spLocks noChangeArrowheads="1"/>
              </p:cNvSpPr>
              <p:nvPr/>
            </p:nvSpPr>
            <p:spPr bwMode="auto">
              <a:xfrm>
                <a:off x="1994" y="1683"/>
                <a:ext cx="58" cy="215"/>
              </a:xfrm>
              <a:custGeom>
                <a:avLst/>
                <a:gdLst>
                  <a:gd name="T0" fmla="*/ 11 w 293"/>
                  <a:gd name="T1" fmla="*/ 0 h 1077"/>
                  <a:gd name="T2" fmla="*/ 11 w 293"/>
                  <a:gd name="T3" fmla="*/ 0 h 1077"/>
                  <a:gd name="T4" fmla="*/ 11 w 293"/>
                  <a:gd name="T5" fmla="*/ 0 h 1077"/>
                  <a:gd name="T6" fmla="*/ 0 w 293"/>
                  <a:gd name="T7" fmla="*/ 43 h 1077"/>
                  <a:gd name="T8" fmla="*/ 0 w 293"/>
                  <a:gd name="T9" fmla="*/ 43 h 1077"/>
                  <a:gd name="T10" fmla="*/ 0 w 293"/>
                  <a:gd name="T11" fmla="*/ 43 h 1077"/>
                  <a:gd name="T12" fmla="*/ 0 w 293"/>
                  <a:gd name="T13" fmla="*/ 43 h 1077"/>
                  <a:gd name="T14" fmla="*/ 11 w 293"/>
                  <a:gd name="T15" fmla="*/ 0 h 10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3" h="1077">
                    <a:moveTo>
                      <a:pt x="293" y="4"/>
                    </a:moveTo>
                    <a:lnTo>
                      <a:pt x="291" y="1"/>
                    </a:lnTo>
                    <a:lnTo>
                      <a:pt x="288" y="0"/>
                    </a:lnTo>
                    <a:lnTo>
                      <a:pt x="0" y="1076"/>
                    </a:lnTo>
                    <a:lnTo>
                      <a:pt x="3" y="1076"/>
                    </a:lnTo>
                    <a:lnTo>
                      <a:pt x="4" y="1076"/>
                    </a:lnTo>
                    <a:lnTo>
                      <a:pt x="6" y="1077"/>
                    </a:lnTo>
                    <a:lnTo>
                      <a:pt x="293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287"/>
              <p:cNvSpPr>
                <a:spLocks noChangeArrowheads="1"/>
              </p:cNvSpPr>
              <p:nvPr/>
            </p:nvSpPr>
            <p:spPr bwMode="auto">
              <a:xfrm>
                <a:off x="1993" y="1682"/>
                <a:ext cx="58" cy="216"/>
              </a:xfrm>
              <a:custGeom>
                <a:avLst/>
                <a:gdLst>
                  <a:gd name="T0" fmla="*/ 11 w 294"/>
                  <a:gd name="T1" fmla="*/ 0 h 1080"/>
                  <a:gd name="T2" fmla="*/ 11 w 294"/>
                  <a:gd name="T3" fmla="*/ 0 h 1080"/>
                  <a:gd name="T4" fmla="*/ 0 w 294"/>
                  <a:gd name="T5" fmla="*/ 43 h 1080"/>
                  <a:gd name="T6" fmla="*/ 0 w 294"/>
                  <a:gd name="T7" fmla="*/ 43 h 1080"/>
                  <a:gd name="T8" fmla="*/ 11 w 294"/>
                  <a:gd name="T9" fmla="*/ 0 h 1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" h="1080">
                    <a:moveTo>
                      <a:pt x="294" y="4"/>
                    </a:moveTo>
                    <a:lnTo>
                      <a:pt x="288" y="0"/>
                    </a:lnTo>
                    <a:lnTo>
                      <a:pt x="0" y="1080"/>
                    </a:lnTo>
                    <a:lnTo>
                      <a:pt x="6" y="1080"/>
                    </a:lnTo>
                    <a:lnTo>
                      <a:pt x="294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288"/>
              <p:cNvSpPr>
                <a:spLocks noChangeArrowheads="1"/>
              </p:cNvSpPr>
              <p:nvPr/>
            </p:nvSpPr>
            <p:spPr bwMode="auto">
              <a:xfrm>
                <a:off x="1991" y="1682"/>
                <a:ext cx="59" cy="216"/>
              </a:xfrm>
              <a:custGeom>
                <a:avLst/>
                <a:gdLst>
                  <a:gd name="T0" fmla="*/ 12 w 296"/>
                  <a:gd name="T1" fmla="*/ 0 h 1083"/>
                  <a:gd name="T2" fmla="*/ 12 w 296"/>
                  <a:gd name="T3" fmla="*/ 0 h 1083"/>
                  <a:gd name="T4" fmla="*/ 12 w 296"/>
                  <a:gd name="T5" fmla="*/ 0 h 1083"/>
                  <a:gd name="T6" fmla="*/ 0 w 296"/>
                  <a:gd name="T7" fmla="*/ 43 h 1083"/>
                  <a:gd name="T8" fmla="*/ 0 w 296"/>
                  <a:gd name="T9" fmla="*/ 43 h 1083"/>
                  <a:gd name="T10" fmla="*/ 0 w 296"/>
                  <a:gd name="T11" fmla="*/ 43 h 1083"/>
                  <a:gd name="T12" fmla="*/ 12 w 296"/>
                  <a:gd name="T13" fmla="*/ 0 h 10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6" h="1083">
                    <a:moveTo>
                      <a:pt x="296" y="2"/>
                    </a:moveTo>
                    <a:lnTo>
                      <a:pt x="294" y="0"/>
                    </a:lnTo>
                    <a:lnTo>
                      <a:pt x="291" y="0"/>
                    </a:lnTo>
                    <a:lnTo>
                      <a:pt x="0" y="1083"/>
                    </a:lnTo>
                    <a:lnTo>
                      <a:pt x="5" y="1082"/>
                    </a:lnTo>
                    <a:lnTo>
                      <a:pt x="8" y="1082"/>
                    </a:lnTo>
                    <a:lnTo>
                      <a:pt x="296" y="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289"/>
              <p:cNvSpPr>
                <a:spLocks noChangeArrowheads="1"/>
              </p:cNvSpPr>
              <p:nvPr/>
            </p:nvSpPr>
            <p:spPr bwMode="auto">
              <a:xfrm>
                <a:off x="1990" y="1681"/>
                <a:ext cx="59" cy="217"/>
              </a:xfrm>
              <a:custGeom>
                <a:avLst/>
                <a:gdLst>
                  <a:gd name="T0" fmla="*/ 12 w 297"/>
                  <a:gd name="T1" fmla="*/ 0 h 1089"/>
                  <a:gd name="T2" fmla="*/ 12 w 297"/>
                  <a:gd name="T3" fmla="*/ 0 h 1089"/>
                  <a:gd name="T4" fmla="*/ 0 w 297"/>
                  <a:gd name="T5" fmla="*/ 43 h 1089"/>
                  <a:gd name="T6" fmla="*/ 0 w 297"/>
                  <a:gd name="T7" fmla="*/ 43 h 1089"/>
                  <a:gd name="T8" fmla="*/ 12 w 297"/>
                  <a:gd name="T9" fmla="*/ 0 h 10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7" h="1089">
                    <a:moveTo>
                      <a:pt x="297" y="6"/>
                    </a:moveTo>
                    <a:lnTo>
                      <a:pt x="292" y="0"/>
                    </a:lnTo>
                    <a:lnTo>
                      <a:pt x="0" y="1088"/>
                    </a:lnTo>
                    <a:lnTo>
                      <a:pt x="6" y="1089"/>
                    </a:lnTo>
                    <a:lnTo>
                      <a:pt x="297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290"/>
              <p:cNvSpPr>
                <a:spLocks noChangeArrowheads="1"/>
              </p:cNvSpPr>
              <p:nvPr/>
            </p:nvSpPr>
            <p:spPr bwMode="auto">
              <a:xfrm>
                <a:off x="1989" y="1680"/>
                <a:ext cx="59" cy="218"/>
              </a:xfrm>
              <a:custGeom>
                <a:avLst/>
                <a:gdLst>
                  <a:gd name="T0" fmla="*/ 12 w 298"/>
                  <a:gd name="T1" fmla="*/ 0 h 1091"/>
                  <a:gd name="T2" fmla="*/ 11 w 298"/>
                  <a:gd name="T3" fmla="*/ 0 h 1091"/>
                  <a:gd name="T4" fmla="*/ 0 w 298"/>
                  <a:gd name="T5" fmla="*/ 44 h 1091"/>
                  <a:gd name="T6" fmla="*/ 0 w 298"/>
                  <a:gd name="T7" fmla="*/ 44 h 1091"/>
                  <a:gd name="T8" fmla="*/ 0 w 298"/>
                  <a:gd name="T9" fmla="*/ 44 h 1091"/>
                  <a:gd name="T10" fmla="*/ 12 w 298"/>
                  <a:gd name="T11" fmla="*/ 0 h 10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8" h="1091">
                    <a:moveTo>
                      <a:pt x="298" y="2"/>
                    </a:moveTo>
                    <a:lnTo>
                      <a:pt x="292" y="0"/>
                    </a:lnTo>
                    <a:lnTo>
                      <a:pt x="0" y="1091"/>
                    </a:lnTo>
                    <a:lnTo>
                      <a:pt x="3" y="1089"/>
                    </a:lnTo>
                    <a:lnTo>
                      <a:pt x="6" y="1090"/>
                    </a:lnTo>
                    <a:lnTo>
                      <a:pt x="298" y="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291"/>
              <p:cNvSpPr>
                <a:spLocks noChangeArrowheads="1"/>
              </p:cNvSpPr>
              <p:nvPr/>
            </p:nvSpPr>
            <p:spPr bwMode="auto">
              <a:xfrm>
                <a:off x="1986" y="1679"/>
                <a:ext cx="60" cy="219"/>
              </a:xfrm>
              <a:custGeom>
                <a:avLst/>
                <a:gdLst>
                  <a:gd name="T0" fmla="*/ 12 w 299"/>
                  <a:gd name="T1" fmla="*/ 0 h 1099"/>
                  <a:gd name="T2" fmla="*/ 12 w 299"/>
                  <a:gd name="T3" fmla="*/ 0 h 1099"/>
                  <a:gd name="T4" fmla="*/ 12 w 299"/>
                  <a:gd name="T5" fmla="*/ 0 h 1099"/>
                  <a:gd name="T6" fmla="*/ 0 w 299"/>
                  <a:gd name="T7" fmla="*/ 44 h 1099"/>
                  <a:gd name="T8" fmla="*/ 0 w 299"/>
                  <a:gd name="T9" fmla="*/ 44 h 1099"/>
                  <a:gd name="T10" fmla="*/ 12 w 299"/>
                  <a:gd name="T11" fmla="*/ 0 h 10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9" h="1099">
                    <a:moveTo>
                      <a:pt x="299" y="4"/>
                    </a:moveTo>
                    <a:lnTo>
                      <a:pt x="296" y="1"/>
                    </a:lnTo>
                    <a:lnTo>
                      <a:pt x="294" y="0"/>
                    </a:lnTo>
                    <a:lnTo>
                      <a:pt x="0" y="1098"/>
                    </a:lnTo>
                    <a:lnTo>
                      <a:pt x="6" y="1099"/>
                    </a:lnTo>
                    <a:lnTo>
                      <a:pt x="299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292"/>
              <p:cNvSpPr>
                <a:spLocks noChangeArrowheads="1"/>
              </p:cNvSpPr>
              <p:nvPr/>
            </p:nvSpPr>
            <p:spPr bwMode="auto">
              <a:xfrm>
                <a:off x="1987" y="1679"/>
                <a:ext cx="60" cy="219"/>
              </a:xfrm>
              <a:custGeom>
                <a:avLst/>
                <a:gdLst>
                  <a:gd name="T0" fmla="*/ 12 w 299"/>
                  <a:gd name="T1" fmla="*/ 0 h 1095"/>
                  <a:gd name="T2" fmla="*/ 12 w 299"/>
                  <a:gd name="T3" fmla="*/ 0 h 1095"/>
                  <a:gd name="T4" fmla="*/ 0 w 299"/>
                  <a:gd name="T5" fmla="*/ 44 h 1095"/>
                  <a:gd name="T6" fmla="*/ 0 w 299"/>
                  <a:gd name="T7" fmla="*/ 44 h 1095"/>
                  <a:gd name="T8" fmla="*/ 12 w 299"/>
                  <a:gd name="T9" fmla="*/ 0 h 10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" h="1095">
                    <a:moveTo>
                      <a:pt x="299" y="4"/>
                    </a:moveTo>
                    <a:lnTo>
                      <a:pt x="293" y="0"/>
                    </a:lnTo>
                    <a:lnTo>
                      <a:pt x="0" y="1095"/>
                    </a:lnTo>
                    <a:lnTo>
                      <a:pt x="7" y="1095"/>
                    </a:lnTo>
                    <a:lnTo>
                      <a:pt x="299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293"/>
              <p:cNvSpPr>
                <a:spLocks noChangeArrowheads="1"/>
              </p:cNvSpPr>
              <p:nvPr/>
            </p:nvSpPr>
            <p:spPr bwMode="auto">
              <a:xfrm>
                <a:off x="2003" y="1687"/>
                <a:ext cx="57" cy="212"/>
              </a:xfrm>
              <a:custGeom>
                <a:avLst/>
                <a:gdLst>
                  <a:gd name="T0" fmla="*/ 11 w 289"/>
                  <a:gd name="T1" fmla="*/ 0 h 1060"/>
                  <a:gd name="T2" fmla="*/ 11 w 289"/>
                  <a:gd name="T3" fmla="*/ 0 h 1060"/>
                  <a:gd name="T4" fmla="*/ 11 w 289"/>
                  <a:gd name="T5" fmla="*/ 0 h 1060"/>
                  <a:gd name="T6" fmla="*/ 0 w 289"/>
                  <a:gd name="T7" fmla="*/ 42 h 1060"/>
                  <a:gd name="T8" fmla="*/ 0 w 289"/>
                  <a:gd name="T9" fmla="*/ 42 h 1060"/>
                  <a:gd name="T10" fmla="*/ 0 w 289"/>
                  <a:gd name="T11" fmla="*/ 42 h 1060"/>
                  <a:gd name="T12" fmla="*/ 11 w 289"/>
                  <a:gd name="T13" fmla="*/ 0 h 10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9" h="1060">
                    <a:moveTo>
                      <a:pt x="289" y="1"/>
                    </a:moveTo>
                    <a:lnTo>
                      <a:pt x="287" y="0"/>
                    </a:lnTo>
                    <a:lnTo>
                      <a:pt x="284" y="0"/>
                    </a:lnTo>
                    <a:lnTo>
                      <a:pt x="0" y="1060"/>
                    </a:lnTo>
                    <a:lnTo>
                      <a:pt x="3" y="1059"/>
                    </a:lnTo>
                    <a:lnTo>
                      <a:pt x="6" y="1059"/>
                    </a:lnTo>
                    <a:lnTo>
                      <a:pt x="289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294"/>
              <p:cNvSpPr>
                <a:spLocks noChangeArrowheads="1"/>
              </p:cNvSpPr>
              <p:nvPr/>
            </p:nvSpPr>
            <p:spPr bwMode="auto">
              <a:xfrm>
                <a:off x="2001" y="1687"/>
                <a:ext cx="58" cy="212"/>
              </a:xfrm>
              <a:custGeom>
                <a:avLst/>
                <a:gdLst>
                  <a:gd name="T0" fmla="*/ 12 w 292"/>
                  <a:gd name="T1" fmla="*/ 0 h 1063"/>
                  <a:gd name="T2" fmla="*/ 11 w 292"/>
                  <a:gd name="T3" fmla="*/ 0 h 1063"/>
                  <a:gd name="T4" fmla="*/ 0 w 292"/>
                  <a:gd name="T5" fmla="*/ 42 h 1063"/>
                  <a:gd name="T6" fmla="*/ 0 w 292"/>
                  <a:gd name="T7" fmla="*/ 42 h 1063"/>
                  <a:gd name="T8" fmla="*/ 12 w 292"/>
                  <a:gd name="T9" fmla="*/ 0 h 10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2" h="1063">
                    <a:moveTo>
                      <a:pt x="292" y="3"/>
                    </a:moveTo>
                    <a:lnTo>
                      <a:pt x="285" y="0"/>
                    </a:lnTo>
                    <a:lnTo>
                      <a:pt x="0" y="1061"/>
                    </a:lnTo>
                    <a:lnTo>
                      <a:pt x="8" y="1063"/>
                    </a:lnTo>
                    <a:lnTo>
                      <a:pt x="292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295"/>
              <p:cNvSpPr>
                <a:spLocks noChangeArrowheads="1"/>
              </p:cNvSpPr>
              <p:nvPr/>
            </p:nvSpPr>
            <p:spPr bwMode="auto">
              <a:xfrm>
                <a:off x="2000" y="1686"/>
                <a:ext cx="58" cy="213"/>
              </a:xfrm>
              <a:custGeom>
                <a:avLst/>
                <a:gdLst>
                  <a:gd name="T0" fmla="*/ 12 w 290"/>
                  <a:gd name="T1" fmla="*/ 0 h 1065"/>
                  <a:gd name="T2" fmla="*/ 12 w 290"/>
                  <a:gd name="T3" fmla="*/ 0 h 1065"/>
                  <a:gd name="T4" fmla="*/ 11 w 290"/>
                  <a:gd name="T5" fmla="*/ 0 h 1065"/>
                  <a:gd name="T6" fmla="*/ 0 w 290"/>
                  <a:gd name="T7" fmla="*/ 43 h 1065"/>
                  <a:gd name="T8" fmla="*/ 0 w 290"/>
                  <a:gd name="T9" fmla="*/ 43 h 1065"/>
                  <a:gd name="T10" fmla="*/ 0 w 290"/>
                  <a:gd name="T11" fmla="*/ 43 h 1065"/>
                  <a:gd name="T12" fmla="*/ 12 w 290"/>
                  <a:gd name="T13" fmla="*/ 0 h 10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0" h="1065">
                    <a:moveTo>
                      <a:pt x="290" y="3"/>
                    </a:moveTo>
                    <a:lnTo>
                      <a:pt x="288" y="1"/>
                    </a:lnTo>
                    <a:lnTo>
                      <a:pt x="285" y="0"/>
                    </a:lnTo>
                    <a:lnTo>
                      <a:pt x="0" y="1065"/>
                    </a:lnTo>
                    <a:lnTo>
                      <a:pt x="3" y="1064"/>
                    </a:lnTo>
                    <a:lnTo>
                      <a:pt x="5" y="1064"/>
                    </a:lnTo>
                    <a:lnTo>
                      <a:pt x="290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296"/>
              <p:cNvSpPr>
                <a:spLocks noChangeArrowheads="1"/>
              </p:cNvSpPr>
              <p:nvPr/>
            </p:nvSpPr>
            <p:spPr bwMode="auto">
              <a:xfrm>
                <a:off x="1999" y="1685"/>
                <a:ext cx="58" cy="214"/>
              </a:xfrm>
              <a:custGeom>
                <a:avLst/>
                <a:gdLst>
                  <a:gd name="T0" fmla="*/ 12 w 291"/>
                  <a:gd name="T1" fmla="*/ 0 h 1069"/>
                  <a:gd name="T2" fmla="*/ 11 w 291"/>
                  <a:gd name="T3" fmla="*/ 0 h 1069"/>
                  <a:gd name="T4" fmla="*/ 0 w 291"/>
                  <a:gd name="T5" fmla="*/ 43 h 1069"/>
                  <a:gd name="T6" fmla="*/ 0 w 291"/>
                  <a:gd name="T7" fmla="*/ 43 h 1069"/>
                  <a:gd name="T8" fmla="*/ 12 w 291"/>
                  <a:gd name="T9" fmla="*/ 0 h 10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1069">
                    <a:moveTo>
                      <a:pt x="291" y="4"/>
                    </a:moveTo>
                    <a:lnTo>
                      <a:pt x="285" y="0"/>
                    </a:lnTo>
                    <a:lnTo>
                      <a:pt x="0" y="1067"/>
                    </a:lnTo>
                    <a:lnTo>
                      <a:pt x="6" y="1069"/>
                    </a:lnTo>
                    <a:lnTo>
                      <a:pt x="291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297"/>
              <p:cNvSpPr>
                <a:spLocks noChangeArrowheads="1"/>
              </p:cNvSpPr>
              <p:nvPr/>
            </p:nvSpPr>
            <p:spPr bwMode="auto">
              <a:xfrm>
                <a:off x="1997" y="1685"/>
                <a:ext cx="59" cy="214"/>
              </a:xfrm>
              <a:custGeom>
                <a:avLst/>
                <a:gdLst>
                  <a:gd name="T0" fmla="*/ 12 w 292"/>
                  <a:gd name="T1" fmla="*/ 0 h 1069"/>
                  <a:gd name="T2" fmla="*/ 12 w 292"/>
                  <a:gd name="T3" fmla="*/ 0 h 1069"/>
                  <a:gd name="T4" fmla="*/ 0 w 292"/>
                  <a:gd name="T5" fmla="*/ 43 h 1069"/>
                  <a:gd name="T6" fmla="*/ 0 w 292"/>
                  <a:gd name="T7" fmla="*/ 43 h 1069"/>
                  <a:gd name="T8" fmla="*/ 0 w 292"/>
                  <a:gd name="T9" fmla="*/ 43 h 1069"/>
                  <a:gd name="T10" fmla="*/ 12 w 292"/>
                  <a:gd name="T11" fmla="*/ 0 h 10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2" h="1069">
                    <a:moveTo>
                      <a:pt x="292" y="2"/>
                    </a:moveTo>
                    <a:lnTo>
                      <a:pt x="286" y="0"/>
                    </a:lnTo>
                    <a:lnTo>
                      <a:pt x="0" y="1068"/>
                    </a:lnTo>
                    <a:lnTo>
                      <a:pt x="4" y="1068"/>
                    </a:lnTo>
                    <a:lnTo>
                      <a:pt x="7" y="1069"/>
                    </a:lnTo>
                    <a:lnTo>
                      <a:pt x="292" y="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298"/>
              <p:cNvSpPr>
                <a:spLocks noChangeArrowheads="1"/>
              </p:cNvSpPr>
              <p:nvPr/>
            </p:nvSpPr>
            <p:spPr bwMode="auto">
              <a:xfrm>
                <a:off x="1996" y="1685"/>
                <a:ext cx="59" cy="214"/>
              </a:xfrm>
              <a:custGeom>
                <a:avLst/>
                <a:gdLst>
                  <a:gd name="T0" fmla="*/ 12 w 293"/>
                  <a:gd name="T1" fmla="*/ 0 h 1070"/>
                  <a:gd name="T2" fmla="*/ 12 w 293"/>
                  <a:gd name="T3" fmla="*/ 0 h 1070"/>
                  <a:gd name="T4" fmla="*/ 0 w 293"/>
                  <a:gd name="T5" fmla="*/ 43 h 1070"/>
                  <a:gd name="T6" fmla="*/ 0 w 293"/>
                  <a:gd name="T7" fmla="*/ 43 h 1070"/>
                  <a:gd name="T8" fmla="*/ 12 w 293"/>
                  <a:gd name="T9" fmla="*/ 0 h 10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3" h="1070">
                    <a:moveTo>
                      <a:pt x="293" y="2"/>
                    </a:moveTo>
                    <a:lnTo>
                      <a:pt x="288" y="0"/>
                    </a:lnTo>
                    <a:lnTo>
                      <a:pt x="0" y="1069"/>
                    </a:lnTo>
                    <a:lnTo>
                      <a:pt x="7" y="1070"/>
                    </a:lnTo>
                    <a:lnTo>
                      <a:pt x="293" y="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299"/>
              <p:cNvSpPr>
                <a:spLocks noChangeArrowheads="1"/>
              </p:cNvSpPr>
              <p:nvPr/>
            </p:nvSpPr>
            <p:spPr bwMode="auto">
              <a:xfrm>
                <a:off x="1995" y="1684"/>
                <a:ext cx="59" cy="214"/>
              </a:xfrm>
              <a:custGeom>
                <a:avLst/>
                <a:gdLst>
                  <a:gd name="T0" fmla="*/ 12 w 293"/>
                  <a:gd name="T1" fmla="*/ 0 h 1073"/>
                  <a:gd name="T2" fmla="*/ 12 w 293"/>
                  <a:gd name="T3" fmla="*/ 0 h 1073"/>
                  <a:gd name="T4" fmla="*/ 12 w 293"/>
                  <a:gd name="T5" fmla="*/ 0 h 1073"/>
                  <a:gd name="T6" fmla="*/ 0 w 293"/>
                  <a:gd name="T7" fmla="*/ 43 h 1073"/>
                  <a:gd name="T8" fmla="*/ 0 w 293"/>
                  <a:gd name="T9" fmla="*/ 43 h 1073"/>
                  <a:gd name="T10" fmla="*/ 0 w 293"/>
                  <a:gd name="T11" fmla="*/ 43 h 1073"/>
                  <a:gd name="T12" fmla="*/ 12 w 293"/>
                  <a:gd name="T13" fmla="*/ 0 h 10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3" h="1073">
                    <a:moveTo>
                      <a:pt x="293" y="4"/>
                    </a:moveTo>
                    <a:lnTo>
                      <a:pt x="289" y="1"/>
                    </a:lnTo>
                    <a:lnTo>
                      <a:pt x="287" y="0"/>
                    </a:lnTo>
                    <a:lnTo>
                      <a:pt x="0" y="1073"/>
                    </a:lnTo>
                    <a:lnTo>
                      <a:pt x="2" y="1072"/>
                    </a:lnTo>
                    <a:lnTo>
                      <a:pt x="5" y="1073"/>
                    </a:lnTo>
                    <a:lnTo>
                      <a:pt x="293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300"/>
              <p:cNvSpPr>
                <a:spLocks noChangeArrowheads="1"/>
              </p:cNvSpPr>
              <p:nvPr/>
            </p:nvSpPr>
            <p:spPr bwMode="auto">
              <a:xfrm>
                <a:off x="2011" y="1691"/>
                <a:ext cx="57" cy="209"/>
              </a:xfrm>
              <a:custGeom>
                <a:avLst/>
                <a:gdLst>
                  <a:gd name="T0" fmla="*/ 11 w 285"/>
                  <a:gd name="T1" fmla="*/ 0 h 1046"/>
                  <a:gd name="T2" fmla="*/ 11 w 285"/>
                  <a:gd name="T3" fmla="*/ 0 h 1046"/>
                  <a:gd name="T4" fmla="*/ 11 w 285"/>
                  <a:gd name="T5" fmla="*/ 0 h 1046"/>
                  <a:gd name="T6" fmla="*/ 0 w 285"/>
                  <a:gd name="T7" fmla="*/ 42 h 1046"/>
                  <a:gd name="T8" fmla="*/ 0 w 285"/>
                  <a:gd name="T9" fmla="*/ 42 h 1046"/>
                  <a:gd name="T10" fmla="*/ 11 w 285"/>
                  <a:gd name="T11" fmla="*/ 0 h 10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5" h="1046">
                    <a:moveTo>
                      <a:pt x="285" y="1"/>
                    </a:moveTo>
                    <a:lnTo>
                      <a:pt x="283" y="0"/>
                    </a:lnTo>
                    <a:lnTo>
                      <a:pt x="280" y="0"/>
                    </a:lnTo>
                    <a:lnTo>
                      <a:pt x="0" y="1045"/>
                    </a:lnTo>
                    <a:lnTo>
                      <a:pt x="5" y="1046"/>
                    </a:lnTo>
                    <a:lnTo>
                      <a:pt x="285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301"/>
              <p:cNvSpPr>
                <a:spLocks noChangeArrowheads="1"/>
              </p:cNvSpPr>
              <p:nvPr/>
            </p:nvSpPr>
            <p:spPr bwMode="auto">
              <a:xfrm>
                <a:off x="2010" y="1690"/>
                <a:ext cx="57" cy="210"/>
              </a:xfrm>
              <a:custGeom>
                <a:avLst/>
                <a:gdLst>
                  <a:gd name="T0" fmla="*/ 11 w 287"/>
                  <a:gd name="T1" fmla="*/ 0 h 1049"/>
                  <a:gd name="T2" fmla="*/ 11 w 287"/>
                  <a:gd name="T3" fmla="*/ 0 h 1049"/>
                  <a:gd name="T4" fmla="*/ 11 w 287"/>
                  <a:gd name="T5" fmla="*/ 0 h 1049"/>
                  <a:gd name="T6" fmla="*/ 0 w 287"/>
                  <a:gd name="T7" fmla="*/ 42 h 1049"/>
                  <a:gd name="T8" fmla="*/ 0 w 287"/>
                  <a:gd name="T9" fmla="*/ 42 h 1049"/>
                  <a:gd name="T10" fmla="*/ 0 w 287"/>
                  <a:gd name="T11" fmla="*/ 42 h 1049"/>
                  <a:gd name="T12" fmla="*/ 11 w 287"/>
                  <a:gd name="T13" fmla="*/ 0 h 10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1049">
                    <a:moveTo>
                      <a:pt x="287" y="4"/>
                    </a:moveTo>
                    <a:lnTo>
                      <a:pt x="284" y="1"/>
                    </a:lnTo>
                    <a:lnTo>
                      <a:pt x="281" y="0"/>
                    </a:lnTo>
                    <a:lnTo>
                      <a:pt x="0" y="1049"/>
                    </a:lnTo>
                    <a:lnTo>
                      <a:pt x="3" y="1048"/>
                    </a:lnTo>
                    <a:lnTo>
                      <a:pt x="7" y="1049"/>
                    </a:lnTo>
                    <a:lnTo>
                      <a:pt x="287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302"/>
              <p:cNvSpPr>
                <a:spLocks noChangeArrowheads="1"/>
              </p:cNvSpPr>
              <p:nvPr/>
            </p:nvSpPr>
            <p:spPr bwMode="auto">
              <a:xfrm>
                <a:off x="2005" y="1688"/>
                <a:ext cx="58" cy="212"/>
              </a:xfrm>
              <a:custGeom>
                <a:avLst/>
                <a:gdLst>
                  <a:gd name="T0" fmla="*/ 12 w 287"/>
                  <a:gd name="T1" fmla="*/ 0 h 1056"/>
                  <a:gd name="T2" fmla="*/ 12 w 287"/>
                  <a:gd name="T3" fmla="*/ 0 h 1056"/>
                  <a:gd name="T4" fmla="*/ 12 w 287"/>
                  <a:gd name="T5" fmla="*/ 0 h 1056"/>
                  <a:gd name="T6" fmla="*/ 0 w 287"/>
                  <a:gd name="T7" fmla="*/ 43 h 1056"/>
                  <a:gd name="T8" fmla="*/ 0 w 287"/>
                  <a:gd name="T9" fmla="*/ 43 h 1056"/>
                  <a:gd name="T10" fmla="*/ 0 w 287"/>
                  <a:gd name="T11" fmla="*/ 43 h 1056"/>
                  <a:gd name="T12" fmla="*/ 12 w 287"/>
                  <a:gd name="T13" fmla="*/ 0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1056">
                    <a:moveTo>
                      <a:pt x="287" y="3"/>
                    </a:moveTo>
                    <a:lnTo>
                      <a:pt x="286" y="1"/>
                    </a:lnTo>
                    <a:lnTo>
                      <a:pt x="283" y="0"/>
                    </a:lnTo>
                    <a:lnTo>
                      <a:pt x="0" y="1056"/>
                    </a:lnTo>
                    <a:lnTo>
                      <a:pt x="3" y="1056"/>
                    </a:lnTo>
                    <a:lnTo>
                      <a:pt x="5" y="1056"/>
                    </a:lnTo>
                    <a:lnTo>
                      <a:pt x="287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303"/>
              <p:cNvSpPr>
                <a:spLocks noChangeArrowheads="1"/>
              </p:cNvSpPr>
              <p:nvPr/>
            </p:nvSpPr>
            <p:spPr bwMode="auto">
              <a:xfrm>
                <a:off x="2006" y="1689"/>
                <a:ext cx="58" cy="211"/>
              </a:xfrm>
              <a:custGeom>
                <a:avLst/>
                <a:gdLst>
                  <a:gd name="T0" fmla="*/ 12 w 289"/>
                  <a:gd name="T1" fmla="*/ 0 h 1055"/>
                  <a:gd name="T2" fmla="*/ 11 w 289"/>
                  <a:gd name="T3" fmla="*/ 0 h 1055"/>
                  <a:gd name="T4" fmla="*/ 0 w 289"/>
                  <a:gd name="T5" fmla="*/ 42 h 1055"/>
                  <a:gd name="T6" fmla="*/ 0 w 289"/>
                  <a:gd name="T7" fmla="*/ 42 h 1055"/>
                  <a:gd name="T8" fmla="*/ 12 w 289"/>
                  <a:gd name="T9" fmla="*/ 0 h 10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" h="1055">
                    <a:moveTo>
                      <a:pt x="289" y="3"/>
                    </a:moveTo>
                    <a:lnTo>
                      <a:pt x="282" y="0"/>
                    </a:lnTo>
                    <a:lnTo>
                      <a:pt x="0" y="1053"/>
                    </a:lnTo>
                    <a:lnTo>
                      <a:pt x="7" y="1055"/>
                    </a:lnTo>
                    <a:lnTo>
                      <a:pt x="289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90" name="Freeform 304"/>
              <p:cNvSpPr>
                <a:spLocks noChangeArrowheads="1"/>
              </p:cNvSpPr>
              <p:nvPr/>
            </p:nvSpPr>
            <p:spPr bwMode="auto">
              <a:xfrm>
                <a:off x="2008" y="1690"/>
                <a:ext cx="57" cy="210"/>
              </a:xfrm>
              <a:custGeom>
                <a:avLst/>
                <a:gdLst>
                  <a:gd name="T0" fmla="*/ 11 w 288"/>
                  <a:gd name="T1" fmla="*/ 0 h 1052"/>
                  <a:gd name="T2" fmla="*/ 11 w 288"/>
                  <a:gd name="T3" fmla="*/ 0 h 1052"/>
                  <a:gd name="T4" fmla="*/ 11 w 288"/>
                  <a:gd name="T5" fmla="*/ 0 h 1052"/>
                  <a:gd name="T6" fmla="*/ 0 w 288"/>
                  <a:gd name="T7" fmla="*/ 42 h 1052"/>
                  <a:gd name="T8" fmla="*/ 0 w 288"/>
                  <a:gd name="T9" fmla="*/ 42 h 1052"/>
                  <a:gd name="T10" fmla="*/ 0 w 288"/>
                  <a:gd name="T11" fmla="*/ 42 h 1052"/>
                  <a:gd name="T12" fmla="*/ 11 w 288"/>
                  <a:gd name="T13" fmla="*/ 0 h 10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8" h="1052">
                    <a:moveTo>
                      <a:pt x="288" y="3"/>
                    </a:moveTo>
                    <a:lnTo>
                      <a:pt x="286" y="1"/>
                    </a:lnTo>
                    <a:lnTo>
                      <a:pt x="282" y="0"/>
                    </a:lnTo>
                    <a:lnTo>
                      <a:pt x="0" y="1052"/>
                    </a:lnTo>
                    <a:lnTo>
                      <a:pt x="4" y="1051"/>
                    </a:lnTo>
                    <a:lnTo>
                      <a:pt x="7" y="1052"/>
                    </a:lnTo>
                    <a:lnTo>
                      <a:pt x="288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91" name="Freeform 305"/>
              <p:cNvSpPr>
                <a:spLocks noChangeArrowheads="1"/>
              </p:cNvSpPr>
              <p:nvPr/>
            </p:nvSpPr>
            <p:spPr bwMode="auto">
              <a:xfrm>
                <a:off x="2009" y="1690"/>
                <a:ext cx="57" cy="210"/>
              </a:xfrm>
              <a:custGeom>
                <a:avLst/>
                <a:gdLst>
                  <a:gd name="T0" fmla="*/ 11 w 286"/>
                  <a:gd name="T1" fmla="*/ 0 h 1050"/>
                  <a:gd name="T2" fmla="*/ 11 w 286"/>
                  <a:gd name="T3" fmla="*/ 0 h 1050"/>
                  <a:gd name="T4" fmla="*/ 11 w 286"/>
                  <a:gd name="T5" fmla="*/ 0 h 1050"/>
                  <a:gd name="T6" fmla="*/ 0 w 286"/>
                  <a:gd name="T7" fmla="*/ 42 h 1050"/>
                  <a:gd name="T8" fmla="*/ 0 w 286"/>
                  <a:gd name="T9" fmla="*/ 42 h 1050"/>
                  <a:gd name="T10" fmla="*/ 11 w 286"/>
                  <a:gd name="T11" fmla="*/ 0 h 10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6" h="1050">
                    <a:moveTo>
                      <a:pt x="286" y="1"/>
                    </a:moveTo>
                    <a:lnTo>
                      <a:pt x="284" y="0"/>
                    </a:lnTo>
                    <a:lnTo>
                      <a:pt x="281" y="0"/>
                    </a:lnTo>
                    <a:lnTo>
                      <a:pt x="0" y="1049"/>
                    </a:lnTo>
                    <a:lnTo>
                      <a:pt x="5" y="1050"/>
                    </a:lnTo>
                    <a:lnTo>
                      <a:pt x="286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92" name="Freeform 306"/>
              <p:cNvSpPr>
                <a:spLocks noChangeArrowheads="1"/>
              </p:cNvSpPr>
              <p:nvPr/>
            </p:nvSpPr>
            <p:spPr bwMode="auto">
              <a:xfrm>
                <a:off x="2020" y="1694"/>
                <a:ext cx="57" cy="209"/>
              </a:xfrm>
              <a:custGeom>
                <a:avLst/>
                <a:gdLst>
                  <a:gd name="T0" fmla="*/ 11 w 286"/>
                  <a:gd name="T1" fmla="*/ 0 h 1043"/>
                  <a:gd name="T2" fmla="*/ 11 w 286"/>
                  <a:gd name="T3" fmla="*/ 0 h 1043"/>
                  <a:gd name="T4" fmla="*/ 0 w 286"/>
                  <a:gd name="T5" fmla="*/ 42 h 1043"/>
                  <a:gd name="T6" fmla="*/ 0 w 286"/>
                  <a:gd name="T7" fmla="*/ 42 h 1043"/>
                  <a:gd name="T8" fmla="*/ 11 w 286"/>
                  <a:gd name="T9" fmla="*/ 0 h 10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" h="1043">
                    <a:moveTo>
                      <a:pt x="286" y="2"/>
                    </a:moveTo>
                    <a:lnTo>
                      <a:pt x="278" y="0"/>
                    </a:lnTo>
                    <a:lnTo>
                      <a:pt x="0" y="1041"/>
                    </a:lnTo>
                    <a:lnTo>
                      <a:pt x="7" y="1043"/>
                    </a:lnTo>
                    <a:lnTo>
                      <a:pt x="286" y="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93" name="Freeform 307"/>
              <p:cNvSpPr>
                <a:spLocks noChangeArrowheads="1"/>
              </p:cNvSpPr>
              <p:nvPr/>
            </p:nvSpPr>
            <p:spPr bwMode="auto">
              <a:xfrm>
                <a:off x="2019" y="1694"/>
                <a:ext cx="57" cy="208"/>
              </a:xfrm>
              <a:custGeom>
                <a:avLst/>
                <a:gdLst>
                  <a:gd name="T0" fmla="*/ 11 w 284"/>
                  <a:gd name="T1" fmla="*/ 0 h 1043"/>
                  <a:gd name="T2" fmla="*/ 11 w 284"/>
                  <a:gd name="T3" fmla="*/ 0 h 1043"/>
                  <a:gd name="T4" fmla="*/ 0 w 284"/>
                  <a:gd name="T5" fmla="*/ 41 h 1043"/>
                  <a:gd name="T6" fmla="*/ 0 w 284"/>
                  <a:gd name="T7" fmla="*/ 41 h 1043"/>
                  <a:gd name="T8" fmla="*/ 11 w 284"/>
                  <a:gd name="T9" fmla="*/ 0 h 10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4" h="1043">
                    <a:moveTo>
                      <a:pt x="284" y="2"/>
                    </a:moveTo>
                    <a:lnTo>
                      <a:pt x="279" y="0"/>
                    </a:lnTo>
                    <a:lnTo>
                      <a:pt x="0" y="1041"/>
                    </a:lnTo>
                    <a:lnTo>
                      <a:pt x="6" y="1043"/>
                    </a:lnTo>
                    <a:lnTo>
                      <a:pt x="284" y="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94" name="Freeform 308"/>
              <p:cNvSpPr>
                <a:spLocks noChangeArrowheads="1"/>
              </p:cNvSpPr>
              <p:nvPr/>
            </p:nvSpPr>
            <p:spPr bwMode="auto">
              <a:xfrm>
                <a:off x="2017" y="1694"/>
                <a:ext cx="58" cy="208"/>
              </a:xfrm>
              <a:custGeom>
                <a:avLst/>
                <a:gdLst>
                  <a:gd name="T0" fmla="*/ 12 w 286"/>
                  <a:gd name="T1" fmla="*/ 0 h 1042"/>
                  <a:gd name="T2" fmla="*/ 12 w 286"/>
                  <a:gd name="T3" fmla="*/ 0 h 1042"/>
                  <a:gd name="T4" fmla="*/ 12 w 286"/>
                  <a:gd name="T5" fmla="*/ 0 h 1042"/>
                  <a:gd name="T6" fmla="*/ 0 w 286"/>
                  <a:gd name="T7" fmla="*/ 42 h 1042"/>
                  <a:gd name="T8" fmla="*/ 0 w 286"/>
                  <a:gd name="T9" fmla="*/ 42 h 1042"/>
                  <a:gd name="T10" fmla="*/ 0 w 286"/>
                  <a:gd name="T11" fmla="*/ 42 h 1042"/>
                  <a:gd name="T12" fmla="*/ 12 w 286"/>
                  <a:gd name="T13" fmla="*/ 0 h 10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6" h="1042">
                    <a:moveTo>
                      <a:pt x="286" y="1"/>
                    </a:moveTo>
                    <a:lnTo>
                      <a:pt x="282" y="0"/>
                    </a:lnTo>
                    <a:lnTo>
                      <a:pt x="279" y="0"/>
                    </a:lnTo>
                    <a:lnTo>
                      <a:pt x="0" y="1041"/>
                    </a:lnTo>
                    <a:lnTo>
                      <a:pt x="3" y="1041"/>
                    </a:lnTo>
                    <a:lnTo>
                      <a:pt x="7" y="1042"/>
                    </a:lnTo>
                    <a:lnTo>
                      <a:pt x="286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95" name="Freeform 309"/>
              <p:cNvSpPr>
                <a:spLocks noChangeArrowheads="1"/>
              </p:cNvSpPr>
              <p:nvPr/>
            </p:nvSpPr>
            <p:spPr bwMode="auto">
              <a:xfrm>
                <a:off x="2016" y="1693"/>
                <a:ext cx="57" cy="209"/>
              </a:xfrm>
              <a:custGeom>
                <a:avLst/>
                <a:gdLst>
                  <a:gd name="T0" fmla="*/ 11 w 284"/>
                  <a:gd name="T1" fmla="*/ 0 h 1043"/>
                  <a:gd name="T2" fmla="*/ 11 w 284"/>
                  <a:gd name="T3" fmla="*/ 0 h 1043"/>
                  <a:gd name="T4" fmla="*/ 0 w 284"/>
                  <a:gd name="T5" fmla="*/ 42 h 1043"/>
                  <a:gd name="T6" fmla="*/ 0 w 284"/>
                  <a:gd name="T7" fmla="*/ 42 h 1043"/>
                  <a:gd name="T8" fmla="*/ 11 w 284"/>
                  <a:gd name="T9" fmla="*/ 0 h 10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4" h="1043">
                    <a:moveTo>
                      <a:pt x="284" y="2"/>
                    </a:moveTo>
                    <a:lnTo>
                      <a:pt x="279" y="0"/>
                    </a:lnTo>
                    <a:lnTo>
                      <a:pt x="0" y="1041"/>
                    </a:lnTo>
                    <a:lnTo>
                      <a:pt x="5" y="1043"/>
                    </a:lnTo>
                    <a:lnTo>
                      <a:pt x="284" y="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96" name="Freeform 310"/>
              <p:cNvSpPr>
                <a:spLocks noChangeArrowheads="1"/>
              </p:cNvSpPr>
              <p:nvPr/>
            </p:nvSpPr>
            <p:spPr bwMode="auto">
              <a:xfrm>
                <a:off x="2015" y="1692"/>
                <a:ext cx="57" cy="209"/>
              </a:xfrm>
              <a:custGeom>
                <a:avLst/>
                <a:gdLst>
                  <a:gd name="T0" fmla="*/ 11 w 286"/>
                  <a:gd name="T1" fmla="*/ 0 h 1045"/>
                  <a:gd name="T2" fmla="*/ 11 w 286"/>
                  <a:gd name="T3" fmla="*/ 0 h 1045"/>
                  <a:gd name="T4" fmla="*/ 11 w 286"/>
                  <a:gd name="T5" fmla="*/ 0 h 1045"/>
                  <a:gd name="T6" fmla="*/ 0 w 286"/>
                  <a:gd name="T7" fmla="*/ 42 h 1045"/>
                  <a:gd name="T8" fmla="*/ 0 w 286"/>
                  <a:gd name="T9" fmla="*/ 42 h 1045"/>
                  <a:gd name="T10" fmla="*/ 11 w 286"/>
                  <a:gd name="T11" fmla="*/ 0 h 10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6" h="1045">
                    <a:moveTo>
                      <a:pt x="286" y="4"/>
                    </a:moveTo>
                    <a:lnTo>
                      <a:pt x="283" y="1"/>
                    </a:lnTo>
                    <a:lnTo>
                      <a:pt x="280" y="0"/>
                    </a:lnTo>
                    <a:lnTo>
                      <a:pt x="0" y="1043"/>
                    </a:lnTo>
                    <a:lnTo>
                      <a:pt x="7" y="1045"/>
                    </a:lnTo>
                    <a:lnTo>
                      <a:pt x="286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97" name="Freeform 311"/>
              <p:cNvSpPr>
                <a:spLocks noChangeArrowheads="1"/>
              </p:cNvSpPr>
              <p:nvPr/>
            </p:nvSpPr>
            <p:spPr bwMode="auto">
              <a:xfrm>
                <a:off x="2014" y="1692"/>
                <a:ext cx="57" cy="209"/>
              </a:xfrm>
              <a:custGeom>
                <a:avLst/>
                <a:gdLst>
                  <a:gd name="T0" fmla="*/ 11 w 285"/>
                  <a:gd name="T1" fmla="*/ 0 h 1044"/>
                  <a:gd name="T2" fmla="*/ 11 w 285"/>
                  <a:gd name="T3" fmla="*/ 0 h 1044"/>
                  <a:gd name="T4" fmla="*/ 11 w 285"/>
                  <a:gd name="T5" fmla="*/ 0 h 1044"/>
                  <a:gd name="T6" fmla="*/ 0 w 285"/>
                  <a:gd name="T7" fmla="*/ 42 h 1044"/>
                  <a:gd name="T8" fmla="*/ 0 w 285"/>
                  <a:gd name="T9" fmla="*/ 42 h 1044"/>
                  <a:gd name="T10" fmla="*/ 0 w 285"/>
                  <a:gd name="T11" fmla="*/ 42 h 1044"/>
                  <a:gd name="T12" fmla="*/ 11 w 285"/>
                  <a:gd name="T13" fmla="*/ 0 h 10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5" h="1044">
                    <a:moveTo>
                      <a:pt x="285" y="1"/>
                    </a:moveTo>
                    <a:lnTo>
                      <a:pt x="283" y="0"/>
                    </a:lnTo>
                    <a:lnTo>
                      <a:pt x="279" y="0"/>
                    </a:lnTo>
                    <a:lnTo>
                      <a:pt x="0" y="1043"/>
                    </a:lnTo>
                    <a:lnTo>
                      <a:pt x="3" y="1043"/>
                    </a:lnTo>
                    <a:lnTo>
                      <a:pt x="5" y="1044"/>
                    </a:lnTo>
                    <a:lnTo>
                      <a:pt x="285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98" name="Freeform 312"/>
              <p:cNvSpPr>
                <a:spLocks noChangeArrowheads="1"/>
              </p:cNvSpPr>
              <p:nvPr/>
            </p:nvSpPr>
            <p:spPr bwMode="auto">
              <a:xfrm>
                <a:off x="2012" y="1691"/>
                <a:ext cx="58" cy="210"/>
              </a:xfrm>
              <a:custGeom>
                <a:avLst/>
                <a:gdLst>
                  <a:gd name="T0" fmla="*/ 12 w 287"/>
                  <a:gd name="T1" fmla="*/ 0 h 1047"/>
                  <a:gd name="T2" fmla="*/ 12 w 287"/>
                  <a:gd name="T3" fmla="*/ 0 h 1047"/>
                  <a:gd name="T4" fmla="*/ 12 w 287"/>
                  <a:gd name="T5" fmla="*/ 0 h 1047"/>
                  <a:gd name="T6" fmla="*/ 0 w 287"/>
                  <a:gd name="T7" fmla="*/ 42 h 1047"/>
                  <a:gd name="T8" fmla="*/ 0 w 287"/>
                  <a:gd name="T9" fmla="*/ 42 h 1047"/>
                  <a:gd name="T10" fmla="*/ 12 w 287"/>
                  <a:gd name="T11" fmla="*/ 0 h 10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7" h="1047">
                    <a:moveTo>
                      <a:pt x="287" y="4"/>
                    </a:moveTo>
                    <a:lnTo>
                      <a:pt x="283" y="1"/>
                    </a:lnTo>
                    <a:lnTo>
                      <a:pt x="280" y="0"/>
                    </a:lnTo>
                    <a:lnTo>
                      <a:pt x="0" y="1045"/>
                    </a:lnTo>
                    <a:lnTo>
                      <a:pt x="8" y="1047"/>
                    </a:lnTo>
                    <a:lnTo>
                      <a:pt x="287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99" name="Freeform 313"/>
              <p:cNvSpPr>
                <a:spLocks noChangeArrowheads="1"/>
              </p:cNvSpPr>
              <p:nvPr/>
            </p:nvSpPr>
            <p:spPr bwMode="auto">
              <a:xfrm>
                <a:off x="2004" y="1688"/>
                <a:ext cx="58" cy="212"/>
              </a:xfrm>
              <a:custGeom>
                <a:avLst/>
                <a:gdLst>
                  <a:gd name="T0" fmla="*/ 12 w 290"/>
                  <a:gd name="T1" fmla="*/ 0 h 1060"/>
                  <a:gd name="T2" fmla="*/ 11 w 290"/>
                  <a:gd name="T3" fmla="*/ 0 h 1060"/>
                  <a:gd name="T4" fmla="*/ 11 w 290"/>
                  <a:gd name="T5" fmla="*/ 0 h 1060"/>
                  <a:gd name="T6" fmla="*/ 0 w 290"/>
                  <a:gd name="T7" fmla="*/ 42 h 1060"/>
                  <a:gd name="T8" fmla="*/ 0 w 290"/>
                  <a:gd name="T9" fmla="*/ 42 h 1060"/>
                  <a:gd name="T10" fmla="*/ 12 w 290"/>
                  <a:gd name="T11" fmla="*/ 0 h 10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0" h="1060">
                    <a:moveTo>
                      <a:pt x="290" y="4"/>
                    </a:moveTo>
                    <a:lnTo>
                      <a:pt x="286" y="1"/>
                    </a:lnTo>
                    <a:lnTo>
                      <a:pt x="283" y="0"/>
                    </a:lnTo>
                    <a:lnTo>
                      <a:pt x="0" y="1058"/>
                    </a:lnTo>
                    <a:lnTo>
                      <a:pt x="7" y="1060"/>
                    </a:lnTo>
                    <a:lnTo>
                      <a:pt x="290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00" name="Freeform 314"/>
              <p:cNvSpPr>
                <a:spLocks noChangeArrowheads="1"/>
              </p:cNvSpPr>
              <p:nvPr/>
            </p:nvSpPr>
            <p:spPr bwMode="auto">
              <a:xfrm>
                <a:off x="1984" y="1678"/>
                <a:ext cx="61" cy="220"/>
              </a:xfrm>
              <a:custGeom>
                <a:avLst/>
                <a:gdLst>
                  <a:gd name="T0" fmla="*/ 12 w 302"/>
                  <a:gd name="T1" fmla="*/ 0 h 1104"/>
                  <a:gd name="T2" fmla="*/ 12 w 302"/>
                  <a:gd name="T3" fmla="*/ 0 h 1104"/>
                  <a:gd name="T4" fmla="*/ 12 w 302"/>
                  <a:gd name="T5" fmla="*/ 0 h 1104"/>
                  <a:gd name="T6" fmla="*/ 0 w 302"/>
                  <a:gd name="T7" fmla="*/ 44 h 1104"/>
                  <a:gd name="T8" fmla="*/ 0 w 302"/>
                  <a:gd name="T9" fmla="*/ 44 h 1104"/>
                  <a:gd name="T10" fmla="*/ 12 w 302"/>
                  <a:gd name="T11" fmla="*/ 0 h 11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2" h="1104">
                    <a:moveTo>
                      <a:pt x="302" y="5"/>
                    </a:moveTo>
                    <a:lnTo>
                      <a:pt x="298" y="1"/>
                    </a:lnTo>
                    <a:lnTo>
                      <a:pt x="296" y="0"/>
                    </a:lnTo>
                    <a:lnTo>
                      <a:pt x="0" y="1104"/>
                    </a:lnTo>
                    <a:lnTo>
                      <a:pt x="8" y="1103"/>
                    </a:lnTo>
                    <a:lnTo>
                      <a:pt x="302" y="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01" name="Freeform 315"/>
              <p:cNvSpPr>
                <a:spLocks noChangeArrowheads="1"/>
              </p:cNvSpPr>
              <p:nvPr/>
            </p:nvSpPr>
            <p:spPr bwMode="auto">
              <a:xfrm>
                <a:off x="1975" y="1972"/>
                <a:ext cx="148" cy="225"/>
              </a:xfrm>
              <a:custGeom>
                <a:avLst/>
                <a:gdLst>
                  <a:gd name="T0" fmla="*/ 27 w 743"/>
                  <a:gd name="T1" fmla="*/ 0 h 1124"/>
                  <a:gd name="T2" fmla="*/ 28 w 743"/>
                  <a:gd name="T3" fmla="*/ 4 h 1124"/>
                  <a:gd name="T4" fmla="*/ 28 w 743"/>
                  <a:gd name="T5" fmla="*/ 9 h 1124"/>
                  <a:gd name="T6" fmla="*/ 28 w 743"/>
                  <a:gd name="T7" fmla="*/ 13 h 1124"/>
                  <a:gd name="T8" fmla="*/ 27 w 743"/>
                  <a:gd name="T9" fmla="*/ 18 h 1124"/>
                  <a:gd name="T10" fmla="*/ 25 w 743"/>
                  <a:gd name="T11" fmla="*/ 21 h 1124"/>
                  <a:gd name="T12" fmla="*/ 24 w 743"/>
                  <a:gd name="T13" fmla="*/ 25 h 1124"/>
                  <a:gd name="T14" fmla="*/ 24 w 743"/>
                  <a:gd name="T15" fmla="*/ 26 h 1124"/>
                  <a:gd name="T16" fmla="*/ 23 w 743"/>
                  <a:gd name="T17" fmla="*/ 28 h 1124"/>
                  <a:gd name="T18" fmla="*/ 21 w 743"/>
                  <a:gd name="T19" fmla="*/ 30 h 1124"/>
                  <a:gd name="T20" fmla="*/ 19 w 743"/>
                  <a:gd name="T21" fmla="*/ 33 h 1124"/>
                  <a:gd name="T22" fmla="*/ 18 w 743"/>
                  <a:gd name="T23" fmla="*/ 34 h 1124"/>
                  <a:gd name="T24" fmla="*/ 17 w 743"/>
                  <a:gd name="T25" fmla="*/ 35 h 1124"/>
                  <a:gd name="T26" fmla="*/ 14 w 743"/>
                  <a:gd name="T27" fmla="*/ 38 h 1124"/>
                  <a:gd name="T28" fmla="*/ 11 w 743"/>
                  <a:gd name="T29" fmla="*/ 40 h 1124"/>
                  <a:gd name="T30" fmla="*/ 10 w 743"/>
                  <a:gd name="T31" fmla="*/ 41 h 1124"/>
                  <a:gd name="T32" fmla="*/ 9 w 743"/>
                  <a:gd name="T33" fmla="*/ 41 h 1124"/>
                  <a:gd name="T34" fmla="*/ 6 w 743"/>
                  <a:gd name="T35" fmla="*/ 43 h 1124"/>
                  <a:gd name="T36" fmla="*/ 5 w 743"/>
                  <a:gd name="T37" fmla="*/ 43 h 1124"/>
                  <a:gd name="T38" fmla="*/ 5 w 743"/>
                  <a:gd name="T39" fmla="*/ 43 h 1124"/>
                  <a:gd name="T40" fmla="*/ 0 w 743"/>
                  <a:gd name="T41" fmla="*/ 45 h 1124"/>
                  <a:gd name="T42" fmla="*/ 2 w 743"/>
                  <a:gd name="T43" fmla="*/ 45 h 1124"/>
                  <a:gd name="T44" fmla="*/ 3 w 743"/>
                  <a:gd name="T45" fmla="*/ 45 h 1124"/>
                  <a:gd name="T46" fmla="*/ 6 w 743"/>
                  <a:gd name="T47" fmla="*/ 44 h 1124"/>
                  <a:gd name="T48" fmla="*/ 10 w 743"/>
                  <a:gd name="T49" fmla="*/ 42 h 1124"/>
                  <a:gd name="T50" fmla="*/ 13 w 743"/>
                  <a:gd name="T51" fmla="*/ 40 h 1124"/>
                  <a:gd name="T52" fmla="*/ 15 w 743"/>
                  <a:gd name="T53" fmla="*/ 39 h 1124"/>
                  <a:gd name="T54" fmla="*/ 16 w 743"/>
                  <a:gd name="T55" fmla="*/ 38 h 1124"/>
                  <a:gd name="T56" fmla="*/ 19 w 743"/>
                  <a:gd name="T57" fmla="*/ 35 h 1124"/>
                  <a:gd name="T58" fmla="*/ 21 w 743"/>
                  <a:gd name="T59" fmla="*/ 33 h 1124"/>
                  <a:gd name="T60" fmla="*/ 21 w 743"/>
                  <a:gd name="T61" fmla="*/ 32 h 1124"/>
                  <a:gd name="T62" fmla="*/ 23 w 743"/>
                  <a:gd name="T63" fmla="*/ 30 h 1124"/>
                  <a:gd name="T64" fmla="*/ 25 w 743"/>
                  <a:gd name="T65" fmla="*/ 27 h 1124"/>
                  <a:gd name="T66" fmla="*/ 25 w 743"/>
                  <a:gd name="T67" fmla="*/ 26 h 1124"/>
                  <a:gd name="T68" fmla="*/ 26 w 743"/>
                  <a:gd name="T69" fmla="*/ 24 h 1124"/>
                  <a:gd name="T70" fmla="*/ 27 w 743"/>
                  <a:gd name="T71" fmla="*/ 21 h 1124"/>
                  <a:gd name="T72" fmla="*/ 27 w 743"/>
                  <a:gd name="T73" fmla="*/ 20 h 1124"/>
                  <a:gd name="T74" fmla="*/ 28 w 743"/>
                  <a:gd name="T75" fmla="*/ 16 h 1124"/>
                  <a:gd name="T76" fmla="*/ 29 w 743"/>
                  <a:gd name="T77" fmla="*/ 13 h 1124"/>
                  <a:gd name="T78" fmla="*/ 29 w 743"/>
                  <a:gd name="T79" fmla="*/ 9 h 1124"/>
                  <a:gd name="T80" fmla="*/ 29 w 743"/>
                  <a:gd name="T81" fmla="*/ 6 h 1124"/>
                  <a:gd name="T82" fmla="*/ 28 w 743"/>
                  <a:gd name="T83" fmla="*/ 2 h 112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43" h="1124">
                    <a:moveTo>
                      <a:pt x="692" y="2"/>
                    </a:moveTo>
                    <a:lnTo>
                      <a:pt x="690" y="0"/>
                    </a:lnTo>
                    <a:lnTo>
                      <a:pt x="699" y="53"/>
                    </a:lnTo>
                    <a:lnTo>
                      <a:pt x="706" y="107"/>
                    </a:lnTo>
                    <a:lnTo>
                      <a:pt x="709" y="161"/>
                    </a:lnTo>
                    <a:lnTo>
                      <a:pt x="709" y="217"/>
                    </a:lnTo>
                    <a:lnTo>
                      <a:pt x="705" y="273"/>
                    </a:lnTo>
                    <a:lnTo>
                      <a:pt x="698" y="329"/>
                    </a:lnTo>
                    <a:lnTo>
                      <a:pt x="688" y="386"/>
                    </a:lnTo>
                    <a:lnTo>
                      <a:pt x="676" y="445"/>
                    </a:lnTo>
                    <a:lnTo>
                      <a:pt x="661" y="491"/>
                    </a:lnTo>
                    <a:lnTo>
                      <a:pt x="645" y="537"/>
                    </a:lnTo>
                    <a:lnTo>
                      <a:pt x="628" y="580"/>
                    </a:lnTo>
                    <a:lnTo>
                      <a:pt x="609" y="623"/>
                    </a:lnTo>
                    <a:lnTo>
                      <a:pt x="603" y="632"/>
                    </a:lnTo>
                    <a:lnTo>
                      <a:pt x="598" y="643"/>
                    </a:lnTo>
                    <a:lnTo>
                      <a:pt x="587" y="663"/>
                    </a:lnTo>
                    <a:lnTo>
                      <a:pt x="565" y="704"/>
                    </a:lnTo>
                    <a:lnTo>
                      <a:pt x="551" y="722"/>
                    </a:lnTo>
                    <a:lnTo>
                      <a:pt x="539" y="742"/>
                    </a:lnTo>
                    <a:lnTo>
                      <a:pt x="513" y="779"/>
                    </a:lnTo>
                    <a:lnTo>
                      <a:pt x="483" y="815"/>
                    </a:lnTo>
                    <a:lnTo>
                      <a:pt x="467" y="831"/>
                    </a:lnTo>
                    <a:lnTo>
                      <a:pt x="453" y="849"/>
                    </a:lnTo>
                    <a:lnTo>
                      <a:pt x="436" y="864"/>
                    </a:lnTo>
                    <a:lnTo>
                      <a:pt x="420" y="881"/>
                    </a:lnTo>
                    <a:lnTo>
                      <a:pt x="386" y="912"/>
                    </a:lnTo>
                    <a:lnTo>
                      <a:pt x="350" y="941"/>
                    </a:lnTo>
                    <a:lnTo>
                      <a:pt x="312" y="970"/>
                    </a:lnTo>
                    <a:lnTo>
                      <a:pt x="271" y="997"/>
                    </a:lnTo>
                    <a:lnTo>
                      <a:pt x="250" y="1010"/>
                    </a:lnTo>
                    <a:lnTo>
                      <a:pt x="240" y="1016"/>
                    </a:lnTo>
                    <a:lnTo>
                      <a:pt x="235" y="1019"/>
                    </a:lnTo>
                    <a:lnTo>
                      <a:pt x="231" y="1023"/>
                    </a:lnTo>
                    <a:lnTo>
                      <a:pt x="173" y="1054"/>
                    </a:lnTo>
                    <a:lnTo>
                      <a:pt x="144" y="1068"/>
                    </a:lnTo>
                    <a:lnTo>
                      <a:pt x="129" y="1074"/>
                    </a:lnTo>
                    <a:lnTo>
                      <a:pt x="125" y="1075"/>
                    </a:lnTo>
                    <a:lnTo>
                      <a:pt x="122" y="1077"/>
                    </a:lnTo>
                    <a:lnTo>
                      <a:pt x="116" y="1081"/>
                    </a:lnTo>
                    <a:lnTo>
                      <a:pt x="58" y="1104"/>
                    </a:lnTo>
                    <a:lnTo>
                      <a:pt x="0" y="1123"/>
                    </a:lnTo>
                    <a:lnTo>
                      <a:pt x="25" y="1123"/>
                    </a:lnTo>
                    <a:lnTo>
                      <a:pt x="52" y="1124"/>
                    </a:lnTo>
                    <a:lnTo>
                      <a:pt x="65" y="1123"/>
                    </a:lnTo>
                    <a:lnTo>
                      <a:pt x="78" y="1123"/>
                    </a:lnTo>
                    <a:lnTo>
                      <a:pt x="105" y="1123"/>
                    </a:lnTo>
                    <a:lnTo>
                      <a:pt x="141" y="1106"/>
                    </a:lnTo>
                    <a:lnTo>
                      <a:pt x="177" y="1089"/>
                    </a:lnTo>
                    <a:lnTo>
                      <a:pt x="247" y="1052"/>
                    </a:lnTo>
                    <a:lnTo>
                      <a:pt x="290" y="1025"/>
                    </a:lnTo>
                    <a:lnTo>
                      <a:pt x="331" y="997"/>
                    </a:lnTo>
                    <a:lnTo>
                      <a:pt x="350" y="982"/>
                    </a:lnTo>
                    <a:lnTo>
                      <a:pt x="370" y="967"/>
                    </a:lnTo>
                    <a:lnTo>
                      <a:pt x="388" y="952"/>
                    </a:lnTo>
                    <a:lnTo>
                      <a:pt x="408" y="937"/>
                    </a:lnTo>
                    <a:lnTo>
                      <a:pt x="442" y="904"/>
                    </a:lnTo>
                    <a:lnTo>
                      <a:pt x="476" y="871"/>
                    </a:lnTo>
                    <a:lnTo>
                      <a:pt x="509" y="835"/>
                    </a:lnTo>
                    <a:lnTo>
                      <a:pt x="523" y="817"/>
                    </a:lnTo>
                    <a:lnTo>
                      <a:pt x="526" y="812"/>
                    </a:lnTo>
                    <a:lnTo>
                      <a:pt x="530" y="807"/>
                    </a:lnTo>
                    <a:lnTo>
                      <a:pt x="539" y="799"/>
                    </a:lnTo>
                    <a:lnTo>
                      <a:pt x="566" y="761"/>
                    </a:lnTo>
                    <a:lnTo>
                      <a:pt x="592" y="721"/>
                    </a:lnTo>
                    <a:lnTo>
                      <a:pt x="615" y="680"/>
                    </a:lnTo>
                    <a:lnTo>
                      <a:pt x="626" y="658"/>
                    </a:lnTo>
                    <a:lnTo>
                      <a:pt x="637" y="637"/>
                    </a:lnTo>
                    <a:lnTo>
                      <a:pt x="646" y="615"/>
                    </a:lnTo>
                    <a:lnTo>
                      <a:pt x="657" y="593"/>
                    </a:lnTo>
                    <a:lnTo>
                      <a:pt x="676" y="547"/>
                    </a:lnTo>
                    <a:lnTo>
                      <a:pt x="679" y="535"/>
                    </a:lnTo>
                    <a:lnTo>
                      <a:pt x="683" y="523"/>
                    </a:lnTo>
                    <a:lnTo>
                      <a:pt x="691" y="501"/>
                    </a:lnTo>
                    <a:lnTo>
                      <a:pt x="707" y="453"/>
                    </a:lnTo>
                    <a:lnTo>
                      <a:pt x="717" y="407"/>
                    </a:lnTo>
                    <a:lnTo>
                      <a:pt x="726" y="362"/>
                    </a:lnTo>
                    <a:lnTo>
                      <a:pt x="734" y="316"/>
                    </a:lnTo>
                    <a:lnTo>
                      <a:pt x="739" y="272"/>
                    </a:lnTo>
                    <a:lnTo>
                      <a:pt x="742" y="228"/>
                    </a:lnTo>
                    <a:lnTo>
                      <a:pt x="743" y="184"/>
                    </a:lnTo>
                    <a:lnTo>
                      <a:pt x="742" y="141"/>
                    </a:lnTo>
                    <a:lnTo>
                      <a:pt x="740" y="98"/>
                    </a:lnTo>
                    <a:lnTo>
                      <a:pt x="716" y="49"/>
                    </a:lnTo>
                    <a:lnTo>
                      <a:pt x="692" y="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02" name="Freeform 316"/>
              <p:cNvSpPr>
                <a:spLocks noChangeArrowheads="1"/>
              </p:cNvSpPr>
              <p:nvPr/>
            </p:nvSpPr>
            <p:spPr bwMode="auto">
              <a:xfrm>
                <a:off x="1955" y="1954"/>
                <a:ext cx="161" cy="243"/>
              </a:xfrm>
              <a:custGeom>
                <a:avLst/>
                <a:gdLst>
                  <a:gd name="T0" fmla="*/ 31 w 808"/>
                  <a:gd name="T1" fmla="*/ 3 h 1213"/>
                  <a:gd name="T2" fmla="*/ 29 w 808"/>
                  <a:gd name="T3" fmla="*/ 0 h 1213"/>
                  <a:gd name="T4" fmla="*/ 29 w 808"/>
                  <a:gd name="T5" fmla="*/ 2 h 1213"/>
                  <a:gd name="T6" fmla="*/ 30 w 808"/>
                  <a:gd name="T7" fmla="*/ 8 h 1213"/>
                  <a:gd name="T8" fmla="*/ 31 w 808"/>
                  <a:gd name="T9" fmla="*/ 10 h 1213"/>
                  <a:gd name="T10" fmla="*/ 30 w 808"/>
                  <a:gd name="T11" fmla="*/ 14 h 1213"/>
                  <a:gd name="T12" fmla="*/ 30 w 808"/>
                  <a:gd name="T13" fmla="*/ 17 h 1213"/>
                  <a:gd name="T14" fmla="*/ 29 w 808"/>
                  <a:gd name="T15" fmla="*/ 21 h 1213"/>
                  <a:gd name="T16" fmla="*/ 29 w 808"/>
                  <a:gd name="T17" fmla="*/ 22 h 1213"/>
                  <a:gd name="T18" fmla="*/ 29 w 808"/>
                  <a:gd name="T19" fmla="*/ 23 h 1213"/>
                  <a:gd name="T20" fmla="*/ 28 w 808"/>
                  <a:gd name="T21" fmla="*/ 25 h 1213"/>
                  <a:gd name="T22" fmla="*/ 27 w 808"/>
                  <a:gd name="T23" fmla="*/ 28 h 1213"/>
                  <a:gd name="T24" fmla="*/ 26 w 808"/>
                  <a:gd name="T25" fmla="*/ 30 h 1213"/>
                  <a:gd name="T26" fmla="*/ 25 w 808"/>
                  <a:gd name="T27" fmla="*/ 32 h 1213"/>
                  <a:gd name="T28" fmla="*/ 23 w 808"/>
                  <a:gd name="T29" fmla="*/ 34 h 1213"/>
                  <a:gd name="T30" fmla="*/ 21 w 808"/>
                  <a:gd name="T31" fmla="*/ 37 h 1213"/>
                  <a:gd name="T32" fmla="*/ 18 w 808"/>
                  <a:gd name="T33" fmla="*/ 39 h 1213"/>
                  <a:gd name="T34" fmla="*/ 16 w 808"/>
                  <a:gd name="T35" fmla="*/ 41 h 1213"/>
                  <a:gd name="T36" fmla="*/ 15 w 808"/>
                  <a:gd name="T37" fmla="*/ 42 h 1213"/>
                  <a:gd name="T38" fmla="*/ 12 w 808"/>
                  <a:gd name="T39" fmla="*/ 43 h 1213"/>
                  <a:gd name="T40" fmla="*/ 10 w 808"/>
                  <a:gd name="T41" fmla="*/ 44 h 1213"/>
                  <a:gd name="T42" fmla="*/ 10 w 808"/>
                  <a:gd name="T43" fmla="*/ 45 h 1213"/>
                  <a:gd name="T44" fmla="*/ 8 w 808"/>
                  <a:gd name="T45" fmla="*/ 46 h 1213"/>
                  <a:gd name="T46" fmla="*/ 7 w 808"/>
                  <a:gd name="T47" fmla="*/ 46 h 1213"/>
                  <a:gd name="T48" fmla="*/ 5 w 808"/>
                  <a:gd name="T49" fmla="*/ 47 h 1213"/>
                  <a:gd name="T50" fmla="*/ 2 w 808"/>
                  <a:gd name="T51" fmla="*/ 48 h 1213"/>
                  <a:gd name="T52" fmla="*/ 2 w 808"/>
                  <a:gd name="T53" fmla="*/ 48 h 1213"/>
                  <a:gd name="T54" fmla="*/ 2 w 808"/>
                  <a:gd name="T55" fmla="*/ 48 h 1213"/>
                  <a:gd name="T56" fmla="*/ 4 w 808"/>
                  <a:gd name="T57" fmla="*/ 49 h 1213"/>
                  <a:gd name="T58" fmla="*/ 9 w 808"/>
                  <a:gd name="T59" fmla="*/ 47 h 1213"/>
                  <a:gd name="T60" fmla="*/ 9 w 808"/>
                  <a:gd name="T61" fmla="*/ 47 h 1213"/>
                  <a:gd name="T62" fmla="*/ 10 w 808"/>
                  <a:gd name="T63" fmla="*/ 46 h 1213"/>
                  <a:gd name="T64" fmla="*/ 13 w 808"/>
                  <a:gd name="T65" fmla="*/ 45 h 1213"/>
                  <a:gd name="T66" fmla="*/ 14 w 808"/>
                  <a:gd name="T67" fmla="*/ 44 h 1213"/>
                  <a:gd name="T68" fmla="*/ 15 w 808"/>
                  <a:gd name="T69" fmla="*/ 44 h 1213"/>
                  <a:gd name="T70" fmla="*/ 18 w 808"/>
                  <a:gd name="T71" fmla="*/ 41 h 1213"/>
                  <a:gd name="T72" fmla="*/ 21 w 808"/>
                  <a:gd name="T73" fmla="*/ 39 h 1213"/>
                  <a:gd name="T74" fmla="*/ 22 w 808"/>
                  <a:gd name="T75" fmla="*/ 38 h 1213"/>
                  <a:gd name="T76" fmla="*/ 23 w 808"/>
                  <a:gd name="T77" fmla="*/ 36 h 1213"/>
                  <a:gd name="T78" fmla="*/ 25 w 808"/>
                  <a:gd name="T79" fmla="*/ 33 h 1213"/>
                  <a:gd name="T80" fmla="*/ 26 w 808"/>
                  <a:gd name="T81" fmla="*/ 32 h 1213"/>
                  <a:gd name="T82" fmla="*/ 28 w 808"/>
                  <a:gd name="T83" fmla="*/ 29 h 1213"/>
                  <a:gd name="T84" fmla="*/ 28 w 808"/>
                  <a:gd name="T85" fmla="*/ 29 h 1213"/>
                  <a:gd name="T86" fmla="*/ 29 w 808"/>
                  <a:gd name="T87" fmla="*/ 25 h 1213"/>
                  <a:gd name="T88" fmla="*/ 31 w 808"/>
                  <a:gd name="T89" fmla="*/ 21 h 1213"/>
                  <a:gd name="T90" fmla="*/ 32 w 808"/>
                  <a:gd name="T91" fmla="*/ 17 h 1213"/>
                  <a:gd name="T92" fmla="*/ 32 w 808"/>
                  <a:gd name="T93" fmla="*/ 12 h 1213"/>
                  <a:gd name="T94" fmla="*/ 32 w 808"/>
                  <a:gd name="T95" fmla="*/ 8 h 1213"/>
                  <a:gd name="T96" fmla="*/ 31 w 808"/>
                  <a:gd name="T97" fmla="*/ 4 h 121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808" h="1213">
                    <a:moveTo>
                      <a:pt x="789" y="90"/>
                    </a:moveTo>
                    <a:lnTo>
                      <a:pt x="773" y="65"/>
                    </a:lnTo>
                    <a:lnTo>
                      <a:pt x="759" y="42"/>
                    </a:lnTo>
                    <a:lnTo>
                      <a:pt x="728" y="0"/>
                    </a:lnTo>
                    <a:lnTo>
                      <a:pt x="737" y="31"/>
                    </a:lnTo>
                    <a:lnTo>
                      <a:pt x="745" y="62"/>
                    </a:lnTo>
                    <a:lnTo>
                      <a:pt x="760" y="126"/>
                    </a:lnTo>
                    <a:lnTo>
                      <a:pt x="768" y="190"/>
                    </a:lnTo>
                    <a:lnTo>
                      <a:pt x="771" y="223"/>
                    </a:lnTo>
                    <a:lnTo>
                      <a:pt x="773" y="257"/>
                    </a:lnTo>
                    <a:lnTo>
                      <a:pt x="771" y="322"/>
                    </a:lnTo>
                    <a:lnTo>
                      <a:pt x="769" y="355"/>
                    </a:lnTo>
                    <a:lnTo>
                      <a:pt x="766" y="389"/>
                    </a:lnTo>
                    <a:lnTo>
                      <a:pt x="761" y="423"/>
                    </a:lnTo>
                    <a:lnTo>
                      <a:pt x="755" y="457"/>
                    </a:lnTo>
                    <a:lnTo>
                      <a:pt x="740" y="525"/>
                    </a:lnTo>
                    <a:lnTo>
                      <a:pt x="736" y="536"/>
                    </a:lnTo>
                    <a:lnTo>
                      <a:pt x="734" y="541"/>
                    </a:lnTo>
                    <a:lnTo>
                      <a:pt x="733" y="547"/>
                    </a:lnTo>
                    <a:lnTo>
                      <a:pt x="727" y="570"/>
                    </a:lnTo>
                    <a:lnTo>
                      <a:pt x="711" y="613"/>
                    </a:lnTo>
                    <a:lnTo>
                      <a:pt x="702" y="634"/>
                    </a:lnTo>
                    <a:lnTo>
                      <a:pt x="694" y="656"/>
                    </a:lnTo>
                    <a:lnTo>
                      <a:pt x="676" y="697"/>
                    </a:lnTo>
                    <a:lnTo>
                      <a:pt x="654" y="737"/>
                    </a:lnTo>
                    <a:lnTo>
                      <a:pt x="643" y="755"/>
                    </a:lnTo>
                    <a:lnTo>
                      <a:pt x="632" y="775"/>
                    </a:lnTo>
                    <a:lnTo>
                      <a:pt x="620" y="793"/>
                    </a:lnTo>
                    <a:lnTo>
                      <a:pt x="609" y="811"/>
                    </a:lnTo>
                    <a:lnTo>
                      <a:pt x="584" y="848"/>
                    </a:lnTo>
                    <a:lnTo>
                      <a:pt x="556" y="881"/>
                    </a:lnTo>
                    <a:lnTo>
                      <a:pt x="526" y="914"/>
                    </a:lnTo>
                    <a:lnTo>
                      <a:pt x="495" y="945"/>
                    </a:lnTo>
                    <a:lnTo>
                      <a:pt x="462" y="976"/>
                    </a:lnTo>
                    <a:lnTo>
                      <a:pt x="427" y="1004"/>
                    </a:lnTo>
                    <a:lnTo>
                      <a:pt x="409" y="1018"/>
                    </a:lnTo>
                    <a:lnTo>
                      <a:pt x="391" y="1032"/>
                    </a:lnTo>
                    <a:lnTo>
                      <a:pt x="371" y="1045"/>
                    </a:lnTo>
                    <a:lnTo>
                      <a:pt x="353" y="1058"/>
                    </a:lnTo>
                    <a:lnTo>
                      <a:pt x="313" y="1084"/>
                    </a:lnTo>
                    <a:lnTo>
                      <a:pt x="274" y="1104"/>
                    </a:lnTo>
                    <a:lnTo>
                      <a:pt x="263" y="1108"/>
                    </a:lnTo>
                    <a:lnTo>
                      <a:pt x="258" y="1110"/>
                    </a:lnTo>
                    <a:lnTo>
                      <a:pt x="254" y="1113"/>
                    </a:lnTo>
                    <a:lnTo>
                      <a:pt x="235" y="1123"/>
                    </a:lnTo>
                    <a:lnTo>
                      <a:pt x="196" y="1140"/>
                    </a:lnTo>
                    <a:lnTo>
                      <a:pt x="186" y="1143"/>
                    </a:lnTo>
                    <a:lnTo>
                      <a:pt x="176" y="1147"/>
                    </a:lnTo>
                    <a:lnTo>
                      <a:pt x="158" y="1156"/>
                    </a:lnTo>
                    <a:lnTo>
                      <a:pt x="118" y="1169"/>
                    </a:lnTo>
                    <a:lnTo>
                      <a:pt x="79" y="1180"/>
                    </a:lnTo>
                    <a:lnTo>
                      <a:pt x="39" y="1190"/>
                    </a:lnTo>
                    <a:lnTo>
                      <a:pt x="0" y="1197"/>
                    </a:lnTo>
                    <a:lnTo>
                      <a:pt x="50" y="1205"/>
                    </a:lnTo>
                    <a:lnTo>
                      <a:pt x="55" y="1205"/>
                    </a:lnTo>
                    <a:lnTo>
                      <a:pt x="61" y="1206"/>
                    </a:lnTo>
                    <a:lnTo>
                      <a:pt x="74" y="1208"/>
                    </a:lnTo>
                    <a:lnTo>
                      <a:pt x="99" y="1213"/>
                    </a:lnTo>
                    <a:lnTo>
                      <a:pt x="157" y="1194"/>
                    </a:lnTo>
                    <a:lnTo>
                      <a:pt x="215" y="1171"/>
                    </a:lnTo>
                    <a:lnTo>
                      <a:pt x="221" y="1167"/>
                    </a:lnTo>
                    <a:lnTo>
                      <a:pt x="224" y="1165"/>
                    </a:lnTo>
                    <a:lnTo>
                      <a:pt x="228" y="1164"/>
                    </a:lnTo>
                    <a:lnTo>
                      <a:pt x="243" y="1158"/>
                    </a:lnTo>
                    <a:lnTo>
                      <a:pt x="272" y="1144"/>
                    </a:lnTo>
                    <a:lnTo>
                      <a:pt x="330" y="1113"/>
                    </a:lnTo>
                    <a:lnTo>
                      <a:pt x="334" y="1109"/>
                    </a:lnTo>
                    <a:lnTo>
                      <a:pt x="339" y="1106"/>
                    </a:lnTo>
                    <a:lnTo>
                      <a:pt x="349" y="1100"/>
                    </a:lnTo>
                    <a:lnTo>
                      <a:pt x="370" y="1087"/>
                    </a:lnTo>
                    <a:lnTo>
                      <a:pt x="411" y="1060"/>
                    </a:lnTo>
                    <a:lnTo>
                      <a:pt x="449" y="1031"/>
                    </a:lnTo>
                    <a:lnTo>
                      <a:pt x="485" y="1002"/>
                    </a:lnTo>
                    <a:lnTo>
                      <a:pt x="519" y="971"/>
                    </a:lnTo>
                    <a:lnTo>
                      <a:pt x="535" y="954"/>
                    </a:lnTo>
                    <a:lnTo>
                      <a:pt x="552" y="939"/>
                    </a:lnTo>
                    <a:lnTo>
                      <a:pt x="566" y="921"/>
                    </a:lnTo>
                    <a:lnTo>
                      <a:pt x="582" y="905"/>
                    </a:lnTo>
                    <a:lnTo>
                      <a:pt x="612" y="869"/>
                    </a:lnTo>
                    <a:lnTo>
                      <a:pt x="638" y="832"/>
                    </a:lnTo>
                    <a:lnTo>
                      <a:pt x="650" y="812"/>
                    </a:lnTo>
                    <a:lnTo>
                      <a:pt x="664" y="794"/>
                    </a:lnTo>
                    <a:lnTo>
                      <a:pt x="686" y="753"/>
                    </a:lnTo>
                    <a:lnTo>
                      <a:pt x="697" y="733"/>
                    </a:lnTo>
                    <a:lnTo>
                      <a:pt x="702" y="722"/>
                    </a:lnTo>
                    <a:lnTo>
                      <a:pt x="708" y="713"/>
                    </a:lnTo>
                    <a:lnTo>
                      <a:pt x="727" y="670"/>
                    </a:lnTo>
                    <a:lnTo>
                      <a:pt x="744" y="627"/>
                    </a:lnTo>
                    <a:lnTo>
                      <a:pt x="760" y="581"/>
                    </a:lnTo>
                    <a:lnTo>
                      <a:pt x="775" y="535"/>
                    </a:lnTo>
                    <a:lnTo>
                      <a:pt x="787" y="476"/>
                    </a:lnTo>
                    <a:lnTo>
                      <a:pt x="797" y="419"/>
                    </a:lnTo>
                    <a:lnTo>
                      <a:pt x="804" y="363"/>
                    </a:lnTo>
                    <a:lnTo>
                      <a:pt x="808" y="307"/>
                    </a:lnTo>
                    <a:lnTo>
                      <a:pt x="808" y="251"/>
                    </a:lnTo>
                    <a:lnTo>
                      <a:pt x="805" y="197"/>
                    </a:lnTo>
                    <a:lnTo>
                      <a:pt x="798" y="143"/>
                    </a:lnTo>
                    <a:lnTo>
                      <a:pt x="789" y="9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03" name="Freeform 317"/>
              <p:cNvSpPr>
                <a:spLocks noChangeArrowheads="1"/>
              </p:cNvSpPr>
              <p:nvPr/>
            </p:nvSpPr>
            <p:spPr bwMode="auto">
              <a:xfrm>
                <a:off x="1891" y="1912"/>
                <a:ext cx="198" cy="263"/>
              </a:xfrm>
              <a:custGeom>
                <a:avLst/>
                <a:gdLst>
                  <a:gd name="T0" fmla="*/ 34 w 992"/>
                  <a:gd name="T1" fmla="*/ 1 h 1317"/>
                  <a:gd name="T2" fmla="*/ 31 w 992"/>
                  <a:gd name="T3" fmla="*/ 0 h 1317"/>
                  <a:gd name="T4" fmla="*/ 33 w 992"/>
                  <a:gd name="T5" fmla="*/ 2 h 1317"/>
                  <a:gd name="T6" fmla="*/ 34 w 992"/>
                  <a:gd name="T7" fmla="*/ 4 h 1317"/>
                  <a:gd name="T8" fmla="*/ 35 w 992"/>
                  <a:gd name="T9" fmla="*/ 7 h 1317"/>
                  <a:gd name="T10" fmla="*/ 37 w 992"/>
                  <a:gd name="T11" fmla="*/ 10 h 1317"/>
                  <a:gd name="T12" fmla="*/ 37 w 992"/>
                  <a:gd name="T13" fmla="*/ 13 h 1317"/>
                  <a:gd name="T14" fmla="*/ 38 w 992"/>
                  <a:gd name="T15" fmla="*/ 16 h 1317"/>
                  <a:gd name="T16" fmla="*/ 38 w 992"/>
                  <a:gd name="T17" fmla="*/ 19 h 1317"/>
                  <a:gd name="T18" fmla="*/ 38 w 992"/>
                  <a:gd name="T19" fmla="*/ 22 h 1317"/>
                  <a:gd name="T20" fmla="*/ 38 w 992"/>
                  <a:gd name="T21" fmla="*/ 25 h 1317"/>
                  <a:gd name="T22" fmla="*/ 37 w 992"/>
                  <a:gd name="T23" fmla="*/ 28 h 1317"/>
                  <a:gd name="T24" fmla="*/ 36 w 992"/>
                  <a:gd name="T25" fmla="*/ 31 h 1317"/>
                  <a:gd name="T26" fmla="*/ 35 w 992"/>
                  <a:gd name="T27" fmla="*/ 34 h 1317"/>
                  <a:gd name="T28" fmla="*/ 33 w 992"/>
                  <a:gd name="T29" fmla="*/ 36 h 1317"/>
                  <a:gd name="T30" fmla="*/ 32 w 992"/>
                  <a:gd name="T31" fmla="*/ 39 h 1317"/>
                  <a:gd name="T32" fmla="*/ 31 w 992"/>
                  <a:gd name="T33" fmla="*/ 40 h 1317"/>
                  <a:gd name="T34" fmla="*/ 29 w 992"/>
                  <a:gd name="T35" fmla="*/ 42 h 1317"/>
                  <a:gd name="T36" fmla="*/ 28 w 992"/>
                  <a:gd name="T37" fmla="*/ 43 h 1317"/>
                  <a:gd name="T38" fmla="*/ 27 w 992"/>
                  <a:gd name="T39" fmla="*/ 44 h 1317"/>
                  <a:gd name="T40" fmla="*/ 26 w 992"/>
                  <a:gd name="T41" fmla="*/ 44 h 1317"/>
                  <a:gd name="T42" fmla="*/ 24 w 992"/>
                  <a:gd name="T43" fmla="*/ 46 h 1317"/>
                  <a:gd name="T44" fmla="*/ 21 w 992"/>
                  <a:gd name="T45" fmla="*/ 48 h 1317"/>
                  <a:gd name="T46" fmla="*/ 18 w 992"/>
                  <a:gd name="T47" fmla="*/ 49 h 1317"/>
                  <a:gd name="T48" fmla="*/ 16 w 992"/>
                  <a:gd name="T49" fmla="*/ 50 h 1317"/>
                  <a:gd name="T50" fmla="*/ 13 w 992"/>
                  <a:gd name="T51" fmla="*/ 51 h 1317"/>
                  <a:gd name="T52" fmla="*/ 12 w 992"/>
                  <a:gd name="T53" fmla="*/ 51 h 1317"/>
                  <a:gd name="T54" fmla="*/ 11 w 992"/>
                  <a:gd name="T55" fmla="*/ 51 h 1317"/>
                  <a:gd name="T56" fmla="*/ 10 w 992"/>
                  <a:gd name="T57" fmla="*/ 51 h 1317"/>
                  <a:gd name="T58" fmla="*/ 8 w 992"/>
                  <a:gd name="T59" fmla="*/ 51 h 1317"/>
                  <a:gd name="T60" fmla="*/ 7 w 992"/>
                  <a:gd name="T61" fmla="*/ 51 h 1317"/>
                  <a:gd name="T62" fmla="*/ 4 w 992"/>
                  <a:gd name="T63" fmla="*/ 51 h 1317"/>
                  <a:gd name="T64" fmla="*/ 1 w 992"/>
                  <a:gd name="T65" fmla="*/ 51 h 1317"/>
                  <a:gd name="T66" fmla="*/ 1 w 992"/>
                  <a:gd name="T67" fmla="*/ 51 h 1317"/>
                  <a:gd name="T68" fmla="*/ 3 w 992"/>
                  <a:gd name="T69" fmla="*/ 52 h 1317"/>
                  <a:gd name="T70" fmla="*/ 7 w 992"/>
                  <a:gd name="T71" fmla="*/ 53 h 1317"/>
                  <a:gd name="T72" fmla="*/ 9 w 992"/>
                  <a:gd name="T73" fmla="*/ 53 h 1317"/>
                  <a:gd name="T74" fmla="*/ 12 w 992"/>
                  <a:gd name="T75" fmla="*/ 52 h 1317"/>
                  <a:gd name="T76" fmla="*/ 14 w 992"/>
                  <a:gd name="T77" fmla="*/ 52 h 1317"/>
                  <a:gd name="T78" fmla="*/ 18 w 992"/>
                  <a:gd name="T79" fmla="*/ 51 h 1317"/>
                  <a:gd name="T80" fmla="*/ 22 w 992"/>
                  <a:gd name="T81" fmla="*/ 49 h 1317"/>
                  <a:gd name="T82" fmla="*/ 25 w 992"/>
                  <a:gd name="T83" fmla="*/ 47 h 1317"/>
                  <a:gd name="T84" fmla="*/ 27 w 992"/>
                  <a:gd name="T85" fmla="*/ 45 h 1317"/>
                  <a:gd name="T86" fmla="*/ 30 w 992"/>
                  <a:gd name="T87" fmla="*/ 43 h 1317"/>
                  <a:gd name="T88" fmla="*/ 31 w 992"/>
                  <a:gd name="T89" fmla="*/ 42 h 1317"/>
                  <a:gd name="T90" fmla="*/ 32 w 992"/>
                  <a:gd name="T91" fmla="*/ 40 h 1317"/>
                  <a:gd name="T92" fmla="*/ 33 w 992"/>
                  <a:gd name="T93" fmla="*/ 39 h 1317"/>
                  <a:gd name="T94" fmla="*/ 34 w 992"/>
                  <a:gd name="T95" fmla="*/ 39 h 1317"/>
                  <a:gd name="T96" fmla="*/ 35 w 992"/>
                  <a:gd name="T97" fmla="*/ 37 h 1317"/>
                  <a:gd name="T98" fmla="*/ 35 w 992"/>
                  <a:gd name="T99" fmla="*/ 36 h 1317"/>
                  <a:gd name="T100" fmla="*/ 37 w 992"/>
                  <a:gd name="T101" fmla="*/ 33 h 1317"/>
                  <a:gd name="T102" fmla="*/ 38 w 992"/>
                  <a:gd name="T103" fmla="*/ 31 h 1317"/>
                  <a:gd name="T104" fmla="*/ 38 w 992"/>
                  <a:gd name="T105" fmla="*/ 28 h 1317"/>
                  <a:gd name="T106" fmla="*/ 39 w 992"/>
                  <a:gd name="T107" fmla="*/ 25 h 1317"/>
                  <a:gd name="T108" fmla="*/ 40 w 992"/>
                  <a:gd name="T109" fmla="*/ 22 h 1317"/>
                  <a:gd name="T110" fmla="*/ 40 w 992"/>
                  <a:gd name="T111" fmla="*/ 19 h 1317"/>
                  <a:gd name="T112" fmla="*/ 39 w 992"/>
                  <a:gd name="T113" fmla="*/ 16 h 1317"/>
                  <a:gd name="T114" fmla="*/ 39 w 992"/>
                  <a:gd name="T115" fmla="*/ 13 h 1317"/>
                  <a:gd name="T116" fmla="*/ 38 w 992"/>
                  <a:gd name="T117" fmla="*/ 9 h 1317"/>
                  <a:gd name="T118" fmla="*/ 37 w 992"/>
                  <a:gd name="T119" fmla="*/ 7 h 1317"/>
                  <a:gd name="T120" fmla="*/ 35 w 992"/>
                  <a:gd name="T121" fmla="*/ 4 h 131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992" h="1317">
                    <a:moveTo>
                      <a:pt x="846" y="33"/>
                    </a:moveTo>
                    <a:lnTo>
                      <a:pt x="842" y="30"/>
                    </a:lnTo>
                    <a:lnTo>
                      <a:pt x="809" y="14"/>
                    </a:lnTo>
                    <a:lnTo>
                      <a:pt x="778" y="0"/>
                    </a:lnTo>
                    <a:lnTo>
                      <a:pt x="797" y="24"/>
                    </a:lnTo>
                    <a:lnTo>
                      <a:pt x="816" y="51"/>
                    </a:lnTo>
                    <a:lnTo>
                      <a:pt x="833" y="78"/>
                    </a:lnTo>
                    <a:lnTo>
                      <a:pt x="852" y="107"/>
                    </a:lnTo>
                    <a:lnTo>
                      <a:pt x="871" y="141"/>
                    </a:lnTo>
                    <a:lnTo>
                      <a:pt x="888" y="176"/>
                    </a:lnTo>
                    <a:lnTo>
                      <a:pt x="904" y="212"/>
                    </a:lnTo>
                    <a:lnTo>
                      <a:pt x="917" y="248"/>
                    </a:lnTo>
                    <a:lnTo>
                      <a:pt x="929" y="283"/>
                    </a:lnTo>
                    <a:lnTo>
                      <a:pt x="938" y="320"/>
                    </a:lnTo>
                    <a:lnTo>
                      <a:pt x="945" y="358"/>
                    </a:lnTo>
                    <a:lnTo>
                      <a:pt x="951" y="395"/>
                    </a:lnTo>
                    <a:lnTo>
                      <a:pt x="955" y="432"/>
                    </a:lnTo>
                    <a:lnTo>
                      <a:pt x="957" y="470"/>
                    </a:lnTo>
                    <a:lnTo>
                      <a:pt x="957" y="507"/>
                    </a:lnTo>
                    <a:lnTo>
                      <a:pt x="956" y="545"/>
                    </a:lnTo>
                    <a:lnTo>
                      <a:pt x="951" y="583"/>
                    </a:lnTo>
                    <a:lnTo>
                      <a:pt x="946" y="622"/>
                    </a:lnTo>
                    <a:lnTo>
                      <a:pt x="939" y="662"/>
                    </a:lnTo>
                    <a:lnTo>
                      <a:pt x="930" y="701"/>
                    </a:lnTo>
                    <a:lnTo>
                      <a:pt x="917" y="738"/>
                    </a:lnTo>
                    <a:lnTo>
                      <a:pt x="905" y="776"/>
                    </a:lnTo>
                    <a:lnTo>
                      <a:pt x="890" y="812"/>
                    </a:lnTo>
                    <a:lnTo>
                      <a:pt x="875" y="847"/>
                    </a:lnTo>
                    <a:lnTo>
                      <a:pt x="857" y="880"/>
                    </a:lnTo>
                    <a:lnTo>
                      <a:pt x="838" y="913"/>
                    </a:lnTo>
                    <a:lnTo>
                      <a:pt x="818" y="945"/>
                    </a:lnTo>
                    <a:lnTo>
                      <a:pt x="796" y="976"/>
                    </a:lnTo>
                    <a:lnTo>
                      <a:pt x="783" y="989"/>
                    </a:lnTo>
                    <a:lnTo>
                      <a:pt x="772" y="1004"/>
                    </a:lnTo>
                    <a:lnTo>
                      <a:pt x="747" y="1032"/>
                    </a:lnTo>
                    <a:lnTo>
                      <a:pt x="720" y="1059"/>
                    </a:lnTo>
                    <a:lnTo>
                      <a:pt x="706" y="1071"/>
                    </a:lnTo>
                    <a:lnTo>
                      <a:pt x="698" y="1077"/>
                    </a:lnTo>
                    <a:lnTo>
                      <a:pt x="692" y="1085"/>
                    </a:lnTo>
                    <a:lnTo>
                      <a:pt x="684" y="1090"/>
                    </a:lnTo>
                    <a:lnTo>
                      <a:pt x="677" y="1096"/>
                    </a:lnTo>
                    <a:lnTo>
                      <a:pt x="662" y="1108"/>
                    </a:lnTo>
                    <a:lnTo>
                      <a:pt x="631" y="1132"/>
                    </a:lnTo>
                    <a:lnTo>
                      <a:pt x="599" y="1155"/>
                    </a:lnTo>
                    <a:lnTo>
                      <a:pt x="566" y="1177"/>
                    </a:lnTo>
                    <a:lnTo>
                      <a:pt x="530" y="1194"/>
                    </a:lnTo>
                    <a:lnTo>
                      <a:pt x="496" y="1211"/>
                    </a:lnTo>
                    <a:lnTo>
                      <a:pt x="461" y="1226"/>
                    </a:lnTo>
                    <a:lnTo>
                      <a:pt x="428" y="1239"/>
                    </a:lnTo>
                    <a:lnTo>
                      <a:pt x="393" y="1250"/>
                    </a:lnTo>
                    <a:lnTo>
                      <a:pt x="357" y="1260"/>
                    </a:lnTo>
                    <a:lnTo>
                      <a:pt x="322" y="1267"/>
                    </a:lnTo>
                    <a:lnTo>
                      <a:pt x="317" y="1267"/>
                    </a:lnTo>
                    <a:lnTo>
                      <a:pt x="313" y="1268"/>
                    </a:lnTo>
                    <a:lnTo>
                      <a:pt x="304" y="1270"/>
                    </a:lnTo>
                    <a:lnTo>
                      <a:pt x="288" y="1274"/>
                    </a:lnTo>
                    <a:lnTo>
                      <a:pt x="269" y="1275"/>
                    </a:lnTo>
                    <a:lnTo>
                      <a:pt x="252" y="1277"/>
                    </a:lnTo>
                    <a:lnTo>
                      <a:pt x="216" y="1281"/>
                    </a:lnTo>
                    <a:lnTo>
                      <a:pt x="198" y="1281"/>
                    </a:lnTo>
                    <a:lnTo>
                      <a:pt x="188" y="1281"/>
                    </a:lnTo>
                    <a:lnTo>
                      <a:pt x="180" y="1282"/>
                    </a:lnTo>
                    <a:lnTo>
                      <a:pt x="145" y="1282"/>
                    </a:lnTo>
                    <a:lnTo>
                      <a:pt x="108" y="1278"/>
                    </a:lnTo>
                    <a:lnTo>
                      <a:pt x="72" y="1274"/>
                    </a:lnTo>
                    <a:lnTo>
                      <a:pt x="35" y="1269"/>
                    </a:lnTo>
                    <a:lnTo>
                      <a:pt x="0" y="1262"/>
                    </a:lnTo>
                    <a:lnTo>
                      <a:pt x="27" y="1283"/>
                    </a:lnTo>
                    <a:lnTo>
                      <a:pt x="59" y="1303"/>
                    </a:lnTo>
                    <a:lnTo>
                      <a:pt x="66" y="1310"/>
                    </a:lnTo>
                    <a:lnTo>
                      <a:pt x="132" y="1316"/>
                    </a:lnTo>
                    <a:lnTo>
                      <a:pt x="166" y="1317"/>
                    </a:lnTo>
                    <a:lnTo>
                      <a:pt x="199" y="1317"/>
                    </a:lnTo>
                    <a:lnTo>
                      <a:pt x="231" y="1315"/>
                    </a:lnTo>
                    <a:lnTo>
                      <a:pt x="264" y="1312"/>
                    </a:lnTo>
                    <a:lnTo>
                      <a:pt x="296" y="1307"/>
                    </a:lnTo>
                    <a:lnTo>
                      <a:pt x="329" y="1302"/>
                    </a:lnTo>
                    <a:lnTo>
                      <a:pt x="360" y="1294"/>
                    </a:lnTo>
                    <a:lnTo>
                      <a:pt x="393" y="1286"/>
                    </a:lnTo>
                    <a:lnTo>
                      <a:pt x="457" y="1265"/>
                    </a:lnTo>
                    <a:lnTo>
                      <a:pt x="519" y="1238"/>
                    </a:lnTo>
                    <a:lnTo>
                      <a:pt x="550" y="1222"/>
                    </a:lnTo>
                    <a:lnTo>
                      <a:pt x="582" y="1206"/>
                    </a:lnTo>
                    <a:lnTo>
                      <a:pt x="618" y="1183"/>
                    </a:lnTo>
                    <a:lnTo>
                      <a:pt x="652" y="1160"/>
                    </a:lnTo>
                    <a:lnTo>
                      <a:pt x="684" y="1135"/>
                    </a:lnTo>
                    <a:lnTo>
                      <a:pt x="715" y="1110"/>
                    </a:lnTo>
                    <a:lnTo>
                      <a:pt x="744" y="1084"/>
                    </a:lnTo>
                    <a:lnTo>
                      <a:pt x="758" y="1069"/>
                    </a:lnTo>
                    <a:lnTo>
                      <a:pt x="772" y="1056"/>
                    </a:lnTo>
                    <a:lnTo>
                      <a:pt x="798" y="1027"/>
                    </a:lnTo>
                    <a:lnTo>
                      <a:pt x="810" y="1011"/>
                    </a:lnTo>
                    <a:lnTo>
                      <a:pt x="824" y="996"/>
                    </a:lnTo>
                    <a:lnTo>
                      <a:pt x="834" y="980"/>
                    </a:lnTo>
                    <a:lnTo>
                      <a:pt x="839" y="972"/>
                    </a:lnTo>
                    <a:lnTo>
                      <a:pt x="846" y="964"/>
                    </a:lnTo>
                    <a:lnTo>
                      <a:pt x="867" y="931"/>
                    </a:lnTo>
                    <a:lnTo>
                      <a:pt x="872" y="922"/>
                    </a:lnTo>
                    <a:lnTo>
                      <a:pt x="877" y="913"/>
                    </a:lnTo>
                    <a:lnTo>
                      <a:pt x="887" y="897"/>
                    </a:lnTo>
                    <a:lnTo>
                      <a:pt x="906" y="863"/>
                    </a:lnTo>
                    <a:lnTo>
                      <a:pt x="921" y="825"/>
                    </a:lnTo>
                    <a:lnTo>
                      <a:pt x="937" y="788"/>
                    </a:lnTo>
                    <a:lnTo>
                      <a:pt x="943" y="768"/>
                    </a:lnTo>
                    <a:lnTo>
                      <a:pt x="950" y="750"/>
                    </a:lnTo>
                    <a:lnTo>
                      <a:pt x="963" y="710"/>
                    </a:lnTo>
                    <a:lnTo>
                      <a:pt x="972" y="669"/>
                    </a:lnTo>
                    <a:lnTo>
                      <a:pt x="979" y="628"/>
                    </a:lnTo>
                    <a:lnTo>
                      <a:pt x="985" y="588"/>
                    </a:lnTo>
                    <a:lnTo>
                      <a:pt x="990" y="549"/>
                    </a:lnTo>
                    <a:lnTo>
                      <a:pt x="991" y="508"/>
                    </a:lnTo>
                    <a:lnTo>
                      <a:pt x="992" y="469"/>
                    </a:lnTo>
                    <a:lnTo>
                      <a:pt x="989" y="429"/>
                    </a:lnTo>
                    <a:lnTo>
                      <a:pt x="986" y="391"/>
                    </a:lnTo>
                    <a:lnTo>
                      <a:pt x="978" y="352"/>
                    </a:lnTo>
                    <a:lnTo>
                      <a:pt x="971" y="313"/>
                    </a:lnTo>
                    <a:lnTo>
                      <a:pt x="961" y="275"/>
                    </a:lnTo>
                    <a:lnTo>
                      <a:pt x="949" y="237"/>
                    </a:lnTo>
                    <a:lnTo>
                      <a:pt x="934" y="200"/>
                    </a:lnTo>
                    <a:lnTo>
                      <a:pt x="918" y="163"/>
                    </a:lnTo>
                    <a:lnTo>
                      <a:pt x="901" y="125"/>
                    </a:lnTo>
                    <a:lnTo>
                      <a:pt x="881" y="90"/>
                    </a:lnTo>
                    <a:lnTo>
                      <a:pt x="846" y="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04" name="Freeform 318"/>
              <p:cNvSpPr>
                <a:spLocks noChangeArrowheads="1"/>
              </p:cNvSpPr>
              <p:nvPr/>
            </p:nvSpPr>
            <p:spPr bwMode="auto">
              <a:xfrm>
                <a:off x="1904" y="1918"/>
                <a:ext cx="192" cy="264"/>
              </a:xfrm>
              <a:custGeom>
                <a:avLst/>
                <a:gdLst>
                  <a:gd name="T0" fmla="*/ 33 w 960"/>
                  <a:gd name="T1" fmla="*/ 1 h 1319"/>
                  <a:gd name="T2" fmla="*/ 33 w 960"/>
                  <a:gd name="T3" fmla="*/ 2 h 1319"/>
                  <a:gd name="T4" fmla="*/ 34 w 960"/>
                  <a:gd name="T5" fmla="*/ 5 h 1319"/>
                  <a:gd name="T6" fmla="*/ 35 w 960"/>
                  <a:gd name="T7" fmla="*/ 8 h 1319"/>
                  <a:gd name="T8" fmla="*/ 36 w 960"/>
                  <a:gd name="T9" fmla="*/ 11 h 1319"/>
                  <a:gd name="T10" fmla="*/ 37 w 960"/>
                  <a:gd name="T11" fmla="*/ 14 h 1319"/>
                  <a:gd name="T12" fmla="*/ 37 w 960"/>
                  <a:gd name="T13" fmla="*/ 17 h 1319"/>
                  <a:gd name="T14" fmla="*/ 37 w 960"/>
                  <a:gd name="T15" fmla="*/ 21 h 1319"/>
                  <a:gd name="T16" fmla="*/ 37 w 960"/>
                  <a:gd name="T17" fmla="*/ 24 h 1319"/>
                  <a:gd name="T18" fmla="*/ 36 w 960"/>
                  <a:gd name="T19" fmla="*/ 27 h 1319"/>
                  <a:gd name="T20" fmla="*/ 35 w 960"/>
                  <a:gd name="T21" fmla="*/ 29 h 1319"/>
                  <a:gd name="T22" fmla="*/ 34 w 960"/>
                  <a:gd name="T23" fmla="*/ 32 h 1319"/>
                  <a:gd name="T24" fmla="*/ 33 w 960"/>
                  <a:gd name="T25" fmla="*/ 35 h 1319"/>
                  <a:gd name="T26" fmla="*/ 32 w 960"/>
                  <a:gd name="T27" fmla="*/ 36 h 1319"/>
                  <a:gd name="T28" fmla="*/ 31 w 960"/>
                  <a:gd name="T29" fmla="*/ 37 h 1319"/>
                  <a:gd name="T30" fmla="*/ 31 w 960"/>
                  <a:gd name="T31" fmla="*/ 38 h 1319"/>
                  <a:gd name="T32" fmla="*/ 30 w 960"/>
                  <a:gd name="T33" fmla="*/ 39 h 1319"/>
                  <a:gd name="T34" fmla="*/ 28 w 960"/>
                  <a:gd name="T35" fmla="*/ 41 h 1319"/>
                  <a:gd name="T36" fmla="*/ 27 w 960"/>
                  <a:gd name="T37" fmla="*/ 42 h 1319"/>
                  <a:gd name="T38" fmla="*/ 25 w 960"/>
                  <a:gd name="T39" fmla="*/ 44 h 1319"/>
                  <a:gd name="T40" fmla="*/ 22 w 960"/>
                  <a:gd name="T41" fmla="*/ 46 h 1319"/>
                  <a:gd name="T42" fmla="*/ 19 w 960"/>
                  <a:gd name="T43" fmla="*/ 48 h 1319"/>
                  <a:gd name="T44" fmla="*/ 16 w 960"/>
                  <a:gd name="T45" fmla="*/ 49 h 1319"/>
                  <a:gd name="T46" fmla="*/ 12 w 960"/>
                  <a:gd name="T47" fmla="*/ 50 h 1319"/>
                  <a:gd name="T48" fmla="*/ 9 w 960"/>
                  <a:gd name="T49" fmla="*/ 51 h 1319"/>
                  <a:gd name="T50" fmla="*/ 7 w 960"/>
                  <a:gd name="T51" fmla="*/ 51 h 1319"/>
                  <a:gd name="T52" fmla="*/ 4 w 960"/>
                  <a:gd name="T53" fmla="*/ 51 h 1319"/>
                  <a:gd name="T54" fmla="*/ 0 w 960"/>
                  <a:gd name="T55" fmla="*/ 51 h 1319"/>
                  <a:gd name="T56" fmla="*/ 2 w 960"/>
                  <a:gd name="T57" fmla="*/ 52 h 1319"/>
                  <a:gd name="T58" fmla="*/ 3 w 960"/>
                  <a:gd name="T59" fmla="*/ 53 h 1319"/>
                  <a:gd name="T60" fmla="*/ 5 w 960"/>
                  <a:gd name="T61" fmla="*/ 53 h 1319"/>
                  <a:gd name="T62" fmla="*/ 9 w 960"/>
                  <a:gd name="T63" fmla="*/ 52 h 1319"/>
                  <a:gd name="T64" fmla="*/ 12 w 960"/>
                  <a:gd name="T65" fmla="*/ 52 h 1319"/>
                  <a:gd name="T66" fmla="*/ 15 w 960"/>
                  <a:gd name="T67" fmla="*/ 51 h 1319"/>
                  <a:gd name="T68" fmla="*/ 18 w 960"/>
                  <a:gd name="T69" fmla="*/ 50 h 1319"/>
                  <a:gd name="T70" fmla="*/ 21 w 960"/>
                  <a:gd name="T71" fmla="*/ 48 h 1319"/>
                  <a:gd name="T72" fmla="*/ 23 w 960"/>
                  <a:gd name="T73" fmla="*/ 47 h 1319"/>
                  <a:gd name="T74" fmla="*/ 26 w 960"/>
                  <a:gd name="T75" fmla="*/ 45 h 1319"/>
                  <a:gd name="T76" fmla="*/ 27 w 960"/>
                  <a:gd name="T77" fmla="*/ 44 h 1319"/>
                  <a:gd name="T78" fmla="*/ 28 w 960"/>
                  <a:gd name="T79" fmla="*/ 43 h 1319"/>
                  <a:gd name="T80" fmla="*/ 29 w 960"/>
                  <a:gd name="T81" fmla="*/ 42 h 1319"/>
                  <a:gd name="T82" fmla="*/ 30 w 960"/>
                  <a:gd name="T83" fmla="*/ 41 h 1319"/>
                  <a:gd name="T84" fmla="*/ 30 w 960"/>
                  <a:gd name="T85" fmla="*/ 41 h 1319"/>
                  <a:gd name="T86" fmla="*/ 32 w 960"/>
                  <a:gd name="T87" fmla="*/ 38 h 1319"/>
                  <a:gd name="T88" fmla="*/ 33 w 960"/>
                  <a:gd name="T89" fmla="*/ 37 h 1319"/>
                  <a:gd name="T90" fmla="*/ 34 w 960"/>
                  <a:gd name="T91" fmla="*/ 35 h 1319"/>
                  <a:gd name="T92" fmla="*/ 35 w 960"/>
                  <a:gd name="T93" fmla="*/ 32 h 1319"/>
                  <a:gd name="T94" fmla="*/ 36 w 960"/>
                  <a:gd name="T95" fmla="*/ 30 h 1319"/>
                  <a:gd name="T96" fmla="*/ 37 w 960"/>
                  <a:gd name="T97" fmla="*/ 29 h 1319"/>
                  <a:gd name="T98" fmla="*/ 38 w 960"/>
                  <a:gd name="T99" fmla="*/ 26 h 1319"/>
                  <a:gd name="T100" fmla="*/ 38 w 960"/>
                  <a:gd name="T101" fmla="*/ 22 h 1319"/>
                  <a:gd name="T102" fmla="*/ 38 w 960"/>
                  <a:gd name="T103" fmla="*/ 19 h 1319"/>
                  <a:gd name="T104" fmla="*/ 38 w 960"/>
                  <a:gd name="T105" fmla="*/ 16 h 1319"/>
                  <a:gd name="T106" fmla="*/ 38 w 960"/>
                  <a:gd name="T107" fmla="*/ 13 h 1319"/>
                  <a:gd name="T108" fmla="*/ 37 w 960"/>
                  <a:gd name="T109" fmla="*/ 9 h 1319"/>
                  <a:gd name="T110" fmla="*/ 36 w 960"/>
                  <a:gd name="T111" fmla="*/ 6 h 1319"/>
                  <a:gd name="T112" fmla="*/ 35 w 960"/>
                  <a:gd name="T113" fmla="*/ 3 h 131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60" h="1319">
                    <a:moveTo>
                      <a:pt x="846" y="42"/>
                    </a:moveTo>
                    <a:lnTo>
                      <a:pt x="813" y="20"/>
                    </a:lnTo>
                    <a:lnTo>
                      <a:pt x="780" y="0"/>
                    </a:lnTo>
                    <a:lnTo>
                      <a:pt x="815" y="57"/>
                    </a:lnTo>
                    <a:lnTo>
                      <a:pt x="835" y="92"/>
                    </a:lnTo>
                    <a:lnTo>
                      <a:pt x="852" y="130"/>
                    </a:lnTo>
                    <a:lnTo>
                      <a:pt x="868" y="167"/>
                    </a:lnTo>
                    <a:lnTo>
                      <a:pt x="883" y="204"/>
                    </a:lnTo>
                    <a:lnTo>
                      <a:pt x="895" y="242"/>
                    </a:lnTo>
                    <a:lnTo>
                      <a:pt x="905" y="280"/>
                    </a:lnTo>
                    <a:lnTo>
                      <a:pt x="912" y="319"/>
                    </a:lnTo>
                    <a:lnTo>
                      <a:pt x="920" y="358"/>
                    </a:lnTo>
                    <a:lnTo>
                      <a:pt x="923" y="396"/>
                    </a:lnTo>
                    <a:lnTo>
                      <a:pt x="926" y="436"/>
                    </a:lnTo>
                    <a:lnTo>
                      <a:pt x="925" y="475"/>
                    </a:lnTo>
                    <a:lnTo>
                      <a:pt x="924" y="516"/>
                    </a:lnTo>
                    <a:lnTo>
                      <a:pt x="919" y="555"/>
                    </a:lnTo>
                    <a:lnTo>
                      <a:pt x="913" y="595"/>
                    </a:lnTo>
                    <a:lnTo>
                      <a:pt x="906" y="636"/>
                    </a:lnTo>
                    <a:lnTo>
                      <a:pt x="897" y="677"/>
                    </a:lnTo>
                    <a:lnTo>
                      <a:pt x="884" y="717"/>
                    </a:lnTo>
                    <a:lnTo>
                      <a:pt x="877" y="735"/>
                    </a:lnTo>
                    <a:lnTo>
                      <a:pt x="871" y="755"/>
                    </a:lnTo>
                    <a:lnTo>
                      <a:pt x="855" y="792"/>
                    </a:lnTo>
                    <a:lnTo>
                      <a:pt x="840" y="830"/>
                    </a:lnTo>
                    <a:lnTo>
                      <a:pt x="821" y="864"/>
                    </a:lnTo>
                    <a:lnTo>
                      <a:pt x="811" y="880"/>
                    </a:lnTo>
                    <a:lnTo>
                      <a:pt x="806" y="889"/>
                    </a:lnTo>
                    <a:lnTo>
                      <a:pt x="801" y="898"/>
                    </a:lnTo>
                    <a:lnTo>
                      <a:pt x="780" y="931"/>
                    </a:lnTo>
                    <a:lnTo>
                      <a:pt x="773" y="939"/>
                    </a:lnTo>
                    <a:lnTo>
                      <a:pt x="768" y="947"/>
                    </a:lnTo>
                    <a:lnTo>
                      <a:pt x="758" y="963"/>
                    </a:lnTo>
                    <a:lnTo>
                      <a:pt x="744" y="978"/>
                    </a:lnTo>
                    <a:lnTo>
                      <a:pt x="732" y="994"/>
                    </a:lnTo>
                    <a:lnTo>
                      <a:pt x="706" y="1023"/>
                    </a:lnTo>
                    <a:lnTo>
                      <a:pt x="692" y="1036"/>
                    </a:lnTo>
                    <a:lnTo>
                      <a:pt x="678" y="1051"/>
                    </a:lnTo>
                    <a:lnTo>
                      <a:pt x="649" y="1077"/>
                    </a:lnTo>
                    <a:lnTo>
                      <a:pt x="618" y="1102"/>
                    </a:lnTo>
                    <a:lnTo>
                      <a:pt x="586" y="1127"/>
                    </a:lnTo>
                    <a:lnTo>
                      <a:pt x="552" y="1150"/>
                    </a:lnTo>
                    <a:lnTo>
                      <a:pt x="516" y="1173"/>
                    </a:lnTo>
                    <a:lnTo>
                      <a:pt x="484" y="1189"/>
                    </a:lnTo>
                    <a:lnTo>
                      <a:pt x="453" y="1205"/>
                    </a:lnTo>
                    <a:lnTo>
                      <a:pt x="391" y="1232"/>
                    </a:lnTo>
                    <a:lnTo>
                      <a:pt x="327" y="1253"/>
                    </a:lnTo>
                    <a:lnTo>
                      <a:pt x="294" y="1261"/>
                    </a:lnTo>
                    <a:lnTo>
                      <a:pt x="263" y="1269"/>
                    </a:lnTo>
                    <a:lnTo>
                      <a:pt x="230" y="1274"/>
                    </a:lnTo>
                    <a:lnTo>
                      <a:pt x="198" y="1279"/>
                    </a:lnTo>
                    <a:lnTo>
                      <a:pt x="165" y="1282"/>
                    </a:lnTo>
                    <a:lnTo>
                      <a:pt x="133" y="1284"/>
                    </a:lnTo>
                    <a:lnTo>
                      <a:pt x="100" y="1284"/>
                    </a:lnTo>
                    <a:lnTo>
                      <a:pt x="66" y="1283"/>
                    </a:lnTo>
                    <a:lnTo>
                      <a:pt x="0" y="1277"/>
                    </a:lnTo>
                    <a:lnTo>
                      <a:pt x="20" y="1288"/>
                    </a:lnTo>
                    <a:lnTo>
                      <a:pt x="42" y="1301"/>
                    </a:lnTo>
                    <a:lnTo>
                      <a:pt x="59" y="1310"/>
                    </a:lnTo>
                    <a:lnTo>
                      <a:pt x="80" y="1319"/>
                    </a:lnTo>
                    <a:lnTo>
                      <a:pt x="108" y="1319"/>
                    </a:lnTo>
                    <a:lnTo>
                      <a:pt x="137" y="1319"/>
                    </a:lnTo>
                    <a:lnTo>
                      <a:pt x="195" y="1315"/>
                    </a:lnTo>
                    <a:lnTo>
                      <a:pt x="223" y="1311"/>
                    </a:lnTo>
                    <a:lnTo>
                      <a:pt x="252" y="1307"/>
                    </a:lnTo>
                    <a:lnTo>
                      <a:pt x="310" y="1294"/>
                    </a:lnTo>
                    <a:lnTo>
                      <a:pt x="337" y="1286"/>
                    </a:lnTo>
                    <a:lnTo>
                      <a:pt x="366" y="1277"/>
                    </a:lnTo>
                    <a:lnTo>
                      <a:pt x="422" y="1256"/>
                    </a:lnTo>
                    <a:lnTo>
                      <a:pt x="449" y="1243"/>
                    </a:lnTo>
                    <a:lnTo>
                      <a:pt x="477" y="1231"/>
                    </a:lnTo>
                    <a:lnTo>
                      <a:pt x="533" y="1202"/>
                    </a:lnTo>
                    <a:lnTo>
                      <a:pt x="551" y="1189"/>
                    </a:lnTo>
                    <a:lnTo>
                      <a:pt x="569" y="1178"/>
                    </a:lnTo>
                    <a:lnTo>
                      <a:pt x="604" y="1154"/>
                    </a:lnTo>
                    <a:lnTo>
                      <a:pt x="639" y="1129"/>
                    </a:lnTo>
                    <a:lnTo>
                      <a:pt x="672" y="1103"/>
                    </a:lnTo>
                    <a:lnTo>
                      <a:pt x="686" y="1089"/>
                    </a:lnTo>
                    <a:lnTo>
                      <a:pt x="689" y="1085"/>
                    </a:lnTo>
                    <a:lnTo>
                      <a:pt x="694" y="1082"/>
                    </a:lnTo>
                    <a:lnTo>
                      <a:pt x="702" y="1075"/>
                    </a:lnTo>
                    <a:lnTo>
                      <a:pt x="731" y="1046"/>
                    </a:lnTo>
                    <a:lnTo>
                      <a:pt x="737" y="1038"/>
                    </a:lnTo>
                    <a:lnTo>
                      <a:pt x="740" y="1034"/>
                    </a:lnTo>
                    <a:lnTo>
                      <a:pt x="744" y="1031"/>
                    </a:lnTo>
                    <a:lnTo>
                      <a:pt x="759" y="1016"/>
                    </a:lnTo>
                    <a:lnTo>
                      <a:pt x="785" y="985"/>
                    </a:lnTo>
                    <a:lnTo>
                      <a:pt x="809" y="952"/>
                    </a:lnTo>
                    <a:lnTo>
                      <a:pt x="819" y="934"/>
                    </a:lnTo>
                    <a:lnTo>
                      <a:pt x="830" y="918"/>
                    </a:lnTo>
                    <a:lnTo>
                      <a:pt x="851" y="883"/>
                    </a:lnTo>
                    <a:lnTo>
                      <a:pt x="861" y="864"/>
                    </a:lnTo>
                    <a:lnTo>
                      <a:pt x="871" y="846"/>
                    </a:lnTo>
                    <a:lnTo>
                      <a:pt x="887" y="808"/>
                    </a:lnTo>
                    <a:lnTo>
                      <a:pt x="903" y="769"/>
                    </a:lnTo>
                    <a:lnTo>
                      <a:pt x="909" y="748"/>
                    </a:lnTo>
                    <a:lnTo>
                      <a:pt x="912" y="737"/>
                    </a:lnTo>
                    <a:lnTo>
                      <a:pt x="917" y="728"/>
                    </a:lnTo>
                    <a:lnTo>
                      <a:pt x="930" y="687"/>
                    </a:lnTo>
                    <a:lnTo>
                      <a:pt x="939" y="643"/>
                    </a:lnTo>
                    <a:lnTo>
                      <a:pt x="948" y="602"/>
                    </a:lnTo>
                    <a:lnTo>
                      <a:pt x="953" y="560"/>
                    </a:lnTo>
                    <a:lnTo>
                      <a:pt x="958" y="519"/>
                    </a:lnTo>
                    <a:lnTo>
                      <a:pt x="959" y="477"/>
                    </a:lnTo>
                    <a:lnTo>
                      <a:pt x="960" y="436"/>
                    </a:lnTo>
                    <a:lnTo>
                      <a:pt x="957" y="394"/>
                    </a:lnTo>
                    <a:lnTo>
                      <a:pt x="954" y="355"/>
                    </a:lnTo>
                    <a:lnTo>
                      <a:pt x="947" y="313"/>
                    </a:lnTo>
                    <a:lnTo>
                      <a:pt x="939" y="274"/>
                    </a:lnTo>
                    <a:lnTo>
                      <a:pt x="928" y="235"/>
                    </a:lnTo>
                    <a:lnTo>
                      <a:pt x="917" y="195"/>
                    </a:lnTo>
                    <a:lnTo>
                      <a:pt x="901" y="156"/>
                    </a:lnTo>
                    <a:lnTo>
                      <a:pt x="885" y="117"/>
                    </a:lnTo>
                    <a:lnTo>
                      <a:pt x="866" y="79"/>
                    </a:lnTo>
                    <a:lnTo>
                      <a:pt x="84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05" name="Freeform 319"/>
              <p:cNvSpPr>
                <a:spLocks noChangeArrowheads="1"/>
              </p:cNvSpPr>
              <p:nvPr/>
            </p:nvSpPr>
            <p:spPr bwMode="auto">
              <a:xfrm>
                <a:off x="1879" y="1906"/>
                <a:ext cx="203" cy="262"/>
              </a:xfrm>
              <a:custGeom>
                <a:avLst/>
                <a:gdLst>
                  <a:gd name="T0" fmla="*/ 32 w 1013"/>
                  <a:gd name="T1" fmla="*/ 0 h 1310"/>
                  <a:gd name="T2" fmla="*/ 32 w 1013"/>
                  <a:gd name="T3" fmla="*/ 1 h 1310"/>
                  <a:gd name="T4" fmla="*/ 34 w 1013"/>
                  <a:gd name="T5" fmla="*/ 4 h 1310"/>
                  <a:gd name="T6" fmla="*/ 36 w 1013"/>
                  <a:gd name="T7" fmla="*/ 7 h 1310"/>
                  <a:gd name="T8" fmla="*/ 37 w 1013"/>
                  <a:gd name="T9" fmla="*/ 10 h 1310"/>
                  <a:gd name="T10" fmla="*/ 38 w 1013"/>
                  <a:gd name="T11" fmla="*/ 13 h 1310"/>
                  <a:gd name="T12" fmla="*/ 39 w 1013"/>
                  <a:gd name="T13" fmla="*/ 16 h 1310"/>
                  <a:gd name="T14" fmla="*/ 39 w 1013"/>
                  <a:gd name="T15" fmla="*/ 18 h 1310"/>
                  <a:gd name="T16" fmla="*/ 39 w 1013"/>
                  <a:gd name="T17" fmla="*/ 21 h 1310"/>
                  <a:gd name="T18" fmla="*/ 39 w 1013"/>
                  <a:gd name="T19" fmla="*/ 24 h 1310"/>
                  <a:gd name="T20" fmla="*/ 39 w 1013"/>
                  <a:gd name="T21" fmla="*/ 27 h 1310"/>
                  <a:gd name="T22" fmla="*/ 38 w 1013"/>
                  <a:gd name="T23" fmla="*/ 30 h 1310"/>
                  <a:gd name="T24" fmla="*/ 37 w 1013"/>
                  <a:gd name="T25" fmla="*/ 32 h 1310"/>
                  <a:gd name="T26" fmla="*/ 36 w 1013"/>
                  <a:gd name="T27" fmla="*/ 34 h 1310"/>
                  <a:gd name="T28" fmla="*/ 35 w 1013"/>
                  <a:gd name="T29" fmla="*/ 37 h 1310"/>
                  <a:gd name="T30" fmla="*/ 34 w 1013"/>
                  <a:gd name="T31" fmla="*/ 38 h 1310"/>
                  <a:gd name="T32" fmla="*/ 34 w 1013"/>
                  <a:gd name="T33" fmla="*/ 38 h 1310"/>
                  <a:gd name="T34" fmla="*/ 32 w 1013"/>
                  <a:gd name="T35" fmla="*/ 40 h 1310"/>
                  <a:gd name="T36" fmla="*/ 31 w 1013"/>
                  <a:gd name="T37" fmla="*/ 42 h 1310"/>
                  <a:gd name="T38" fmla="*/ 29 w 1013"/>
                  <a:gd name="T39" fmla="*/ 44 h 1310"/>
                  <a:gd name="T40" fmla="*/ 27 w 1013"/>
                  <a:gd name="T41" fmla="*/ 45 h 1310"/>
                  <a:gd name="T42" fmla="*/ 24 w 1013"/>
                  <a:gd name="T43" fmla="*/ 47 h 1310"/>
                  <a:gd name="T44" fmla="*/ 21 w 1013"/>
                  <a:gd name="T45" fmla="*/ 48 h 1310"/>
                  <a:gd name="T46" fmla="*/ 19 w 1013"/>
                  <a:gd name="T47" fmla="*/ 50 h 1310"/>
                  <a:gd name="T48" fmla="*/ 16 w 1013"/>
                  <a:gd name="T49" fmla="*/ 50 h 1310"/>
                  <a:gd name="T50" fmla="*/ 13 w 1013"/>
                  <a:gd name="T51" fmla="*/ 51 h 1310"/>
                  <a:gd name="T52" fmla="*/ 10 w 1013"/>
                  <a:gd name="T53" fmla="*/ 51 h 1310"/>
                  <a:gd name="T54" fmla="*/ 7 w 1013"/>
                  <a:gd name="T55" fmla="*/ 51 h 1310"/>
                  <a:gd name="T56" fmla="*/ 5 w 1013"/>
                  <a:gd name="T57" fmla="*/ 51 h 1310"/>
                  <a:gd name="T58" fmla="*/ 3 w 1013"/>
                  <a:gd name="T59" fmla="*/ 50 h 1310"/>
                  <a:gd name="T60" fmla="*/ 0 w 1013"/>
                  <a:gd name="T61" fmla="*/ 50 h 1310"/>
                  <a:gd name="T62" fmla="*/ 2 w 1013"/>
                  <a:gd name="T63" fmla="*/ 52 h 1310"/>
                  <a:gd name="T64" fmla="*/ 5 w 1013"/>
                  <a:gd name="T65" fmla="*/ 52 h 1310"/>
                  <a:gd name="T66" fmla="*/ 8 w 1013"/>
                  <a:gd name="T67" fmla="*/ 52 h 1310"/>
                  <a:gd name="T68" fmla="*/ 10 w 1013"/>
                  <a:gd name="T69" fmla="*/ 52 h 1310"/>
                  <a:gd name="T70" fmla="*/ 11 w 1013"/>
                  <a:gd name="T71" fmla="*/ 52 h 1310"/>
                  <a:gd name="T72" fmla="*/ 13 w 1013"/>
                  <a:gd name="T73" fmla="*/ 52 h 1310"/>
                  <a:gd name="T74" fmla="*/ 14 w 1013"/>
                  <a:gd name="T75" fmla="*/ 52 h 1310"/>
                  <a:gd name="T76" fmla="*/ 15 w 1013"/>
                  <a:gd name="T77" fmla="*/ 52 h 1310"/>
                  <a:gd name="T78" fmla="*/ 17 w 1013"/>
                  <a:gd name="T79" fmla="*/ 52 h 1310"/>
                  <a:gd name="T80" fmla="*/ 19 w 1013"/>
                  <a:gd name="T81" fmla="*/ 51 h 1310"/>
                  <a:gd name="T82" fmla="*/ 22 w 1013"/>
                  <a:gd name="T83" fmla="*/ 50 h 1310"/>
                  <a:gd name="T84" fmla="*/ 25 w 1013"/>
                  <a:gd name="T85" fmla="*/ 48 h 1310"/>
                  <a:gd name="T86" fmla="*/ 28 w 1013"/>
                  <a:gd name="T87" fmla="*/ 46 h 1310"/>
                  <a:gd name="T88" fmla="*/ 29 w 1013"/>
                  <a:gd name="T89" fmla="*/ 45 h 1310"/>
                  <a:gd name="T90" fmla="*/ 30 w 1013"/>
                  <a:gd name="T91" fmla="*/ 45 h 1310"/>
                  <a:gd name="T92" fmla="*/ 31 w 1013"/>
                  <a:gd name="T93" fmla="*/ 44 h 1310"/>
                  <a:gd name="T94" fmla="*/ 32 w 1013"/>
                  <a:gd name="T95" fmla="*/ 42 h 1310"/>
                  <a:gd name="T96" fmla="*/ 34 w 1013"/>
                  <a:gd name="T97" fmla="*/ 41 h 1310"/>
                  <a:gd name="T98" fmla="*/ 35 w 1013"/>
                  <a:gd name="T99" fmla="*/ 39 h 1310"/>
                  <a:gd name="T100" fmla="*/ 37 w 1013"/>
                  <a:gd name="T101" fmla="*/ 36 h 1310"/>
                  <a:gd name="T102" fmla="*/ 38 w 1013"/>
                  <a:gd name="T103" fmla="*/ 34 h 1310"/>
                  <a:gd name="T104" fmla="*/ 39 w 1013"/>
                  <a:gd name="T105" fmla="*/ 31 h 1310"/>
                  <a:gd name="T106" fmla="*/ 40 w 1013"/>
                  <a:gd name="T107" fmla="*/ 28 h 1310"/>
                  <a:gd name="T108" fmla="*/ 40 w 1013"/>
                  <a:gd name="T109" fmla="*/ 24 h 1310"/>
                  <a:gd name="T110" fmla="*/ 41 w 1013"/>
                  <a:gd name="T111" fmla="*/ 21 h 1310"/>
                  <a:gd name="T112" fmla="*/ 41 w 1013"/>
                  <a:gd name="T113" fmla="*/ 18 h 1310"/>
                  <a:gd name="T114" fmla="*/ 40 w 1013"/>
                  <a:gd name="T115" fmla="*/ 15 h 1310"/>
                  <a:gd name="T116" fmla="*/ 39 w 1013"/>
                  <a:gd name="T117" fmla="*/ 12 h 1310"/>
                  <a:gd name="T118" fmla="*/ 38 w 1013"/>
                  <a:gd name="T119" fmla="*/ 10 h 1310"/>
                  <a:gd name="T120" fmla="*/ 37 w 1013"/>
                  <a:gd name="T121" fmla="*/ 7 h 1310"/>
                  <a:gd name="T122" fmla="*/ 36 w 1013"/>
                  <a:gd name="T123" fmla="*/ 4 h 1310"/>
                  <a:gd name="T124" fmla="*/ 34 w 1013"/>
                  <a:gd name="T125" fmla="*/ 2 h 131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013" h="1310">
                    <a:moveTo>
                      <a:pt x="834" y="28"/>
                    </a:moveTo>
                    <a:lnTo>
                      <a:pt x="799" y="12"/>
                    </a:lnTo>
                    <a:lnTo>
                      <a:pt x="766" y="0"/>
                    </a:lnTo>
                    <a:lnTo>
                      <a:pt x="796" y="34"/>
                    </a:lnTo>
                    <a:lnTo>
                      <a:pt x="826" y="71"/>
                    </a:lnTo>
                    <a:lnTo>
                      <a:pt x="852" y="109"/>
                    </a:lnTo>
                    <a:lnTo>
                      <a:pt x="878" y="151"/>
                    </a:lnTo>
                    <a:lnTo>
                      <a:pt x="895" y="185"/>
                    </a:lnTo>
                    <a:lnTo>
                      <a:pt x="912" y="218"/>
                    </a:lnTo>
                    <a:lnTo>
                      <a:pt x="927" y="251"/>
                    </a:lnTo>
                    <a:lnTo>
                      <a:pt x="940" y="286"/>
                    </a:lnTo>
                    <a:lnTo>
                      <a:pt x="951" y="320"/>
                    </a:lnTo>
                    <a:lnTo>
                      <a:pt x="961" y="356"/>
                    </a:lnTo>
                    <a:lnTo>
                      <a:pt x="968" y="391"/>
                    </a:lnTo>
                    <a:lnTo>
                      <a:pt x="974" y="427"/>
                    </a:lnTo>
                    <a:lnTo>
                      <a:pt x="977" y="462"/>
                    </a:lnTo>
                    <a:lnTo>
                      <a:pt x="979" y="499"/>
                    </a:lnTo>
                    <a:lnTo>
                      <a:pt x="979" y="534"/>
                    </a:lnTo>
                    <a:lnTo>
                      <a:pt x="978" y="571"/>
                    </a:lnTo>
                    <a:lnTo>
                      <a:pt x="974" y="608"/>
                    </a:lnTo>
                    <a:lnTo>
                      <a:pt x="969" y="645"/>
                    </a:lnTo>
                    <a:lnTo>
                      <a:pt x="962" y="682"/>
                    </a:lnTo>
                    <a:lnTo>
                      <a:pt x="953" y="721"/>
                    </a:lnTo>
                    <a:lnTo>
                      <a:pt x="947" y="738"/>
                    </a:lnTo>
                    <a:lnTo>
                      <a:pt x="942" y="757"/>
                    </a:lnTo>
                    <a:lnTo>
                      <a:pt x="930" y="792"/>
                    </a:lnTo>
                    <a:lnTo>
                      <a:pt x="915" y="826"/>
                    </a:lnTo>
                    <a:lnTo>
                      <a:pt x="901" y="861"/>
                    </a:lnTo>
                    <a:lnTo>
                      <a:pt x="884" y="893"/>
                    </a:lnTo>
                    <a:lnTo>
                      <a:pt x="866" y="924"/>
                    </a:lnTo>
                    <a:lnTo>
                      <a:pt x="856" y="938"/>
                    </a:lnTo>
                    <a:lnTo>
                      <a:pt x="853" y="941"/>
                    </a:lnTo>
                    <a:lnTo>
                      <a:pt x="851" y="946"/>
                    </a:lnTo>
                    <a:lnTo>
                      <a:pt x="847" y="954"/>
                    </a:lnTo>
                    <a:lnTo>
                      <a:pt x="826" y="984"/>
                    </a:lnTo>
                    <a:lnTo>
                      <a:pt x="803" y="1011"/>
                    </a:lnTo>
                    <a:lnTo>
                      <a:pt x="779" y="1038"/>
                    </a:lnTo>
                    <a:lnTo>
                      <a:pt x="766" y="1050"/>
                    </a:lnTo>
                    <a:lnTo>
                      <a:pt x="753" y="1064"/>
                    </a:lnTo>
                    <a:lnTo>
                      <a:pt x="726" y="1089"/>
                    </a:lnTo>
                    <a:lnTo>
                      <a:pt x="697" y="1112"/>
                    </a:lnTo>
                    <a:lnTo>
                      <a:pt x="667" y="1134"/>
                    </a:lnTo>
                    <a:lnTo>
                      <a:pt x="636" y="1155"/>
                    </a:lnTo>
                    <a:lnTo>
                      <a:pt x="604" y="1176"/>
                    </a:lnTo>
                    <a:lnTo>
                      <a:pt x="569" y="1193"/>
                    </a:lnTo>
                    <a:lnTo>
                      <a:pt x="536" y="1210"/>
                    </a:lnTo>
                    <a:lnTo>
                      <a:pt x="500" y="1225"/>
                    </a:lnTo>
                    <a:lnTo>
                      <a:pt x="467" y="1238"/>
                    </a:lnTo>
                    <a:lnTo>
                      <a:pt x="432" y="1248"/>
                    </a:lnTo>
                    <a:lnTo>
                      <a:pt x="397" y="1258"/>
                    </a:lnTo>
                    <a:lnTo>
                      <a:pt x="362" y="1265"/>
                    </a:lnTo>
                    <a:lnTo>
                      <a:pt x="327" y="1271"/>
                    </a:lnTo>
                    <a:lnTo>
                      <a:pt x="290" y="1274"/>
                    </a:lnTo>
                    <a:lnTo>
                      <a:pt x="255" y="1276"/>
                    </a:lnTo>
                    <a:lnTo>
                      <a:pt x="217" y="1276"/>
                    </a:lnTo>
                    <a:lnTo>
                      <a:pt x="182" y="1275"/>
                    </a:lnTo>
                    <a:lnTo>
                      <a:pt x="145" y="1271"/>
                    </a:lnTo>
                    <a:lnTo>
                      <a:pt x="126" y="1268"/>
                    </a:lnTo>
                    <a:lnTo>
                      <a:pt x="109" y="1266"/>
                    </a:lnTo>
                    <a:lnTo>
                      <a:pt x="71" y="1259"/>
                    </a:lnTo>
                    <a:lnTo>
                      <a:pt x="35" y="1250"/>
                    </a:lnTo>
                    <a:lnTo>
                      <a:pt x="0" y="1241"/>
                    </a:lnTo>
                    <a:lnTo>
                      <a:pt x="26" y="1265"/>
                    </a:lnTo>
                    <a:lnTo>
                      <a:pt x="56" y="1290"/>
                    </a:lnTo>
                    <a:lnTo>
                      <a:pt x="91" y="1297"/>
                    </a:lnTo>
                    <a:lnTo>
                      <a:pt x="128" y="1302"/>
                    </a:lnTo>
                    <a:lnTo>
                      <a:pt x="164" y="1306"/>
                    </a:lnTo>
                    <a:lnTo>
                      <a:pt x="201" y="1310"/>
                    </a:lnTo>
                    <a:lnTo>
                      <a:pt x="236" y="1310"/>
                    </a:lnTo>
                    <a:lnTo>
                      <a:pt x="244" y="1309"/>
                    </a:lnTo>
                    <a:lnTo>
                      <a:pt x="254" y="1309"/>
                    </a:lnTo>
                    <a:lnTo>
                      <a:pt x="272" y="1309"/>
                    </a:lnTo>
                    <a:lnTo>
                      <a:pt x="308" y="1305"/>
                    </a:lnTo>
                    <a:lnTo>
                      <a:pt x="325" y="1303"/>
                    </a:lnTo>
                    <a:lnTo>
                      <a:pt x="344" y="1302"/>
                    </a:lnTo>
                    <a:lnTo>
                      <a:pt x="360" y="1298"/>
                    </a:lnTo>
                    <a:lnTo>
                      <a:pt x="369" y="1296"/>
                    </a:lnTo>
                    <a:lnTo>
                      <a:pt x="373" y="1295"/>
                    </a:lnTo>
                    <a:lnTo>
                      <a:pt x="378" y="1295"/>
                    </a:lnTo>
                    <a:lnTo>
                      <a:pt x="413" y="1288"/>
                    </a:lnTo>
                    <a:lnTo>
                      <a:pt x="449" y="1278"/>
                    </a:lnTo>
                    <a:lnTo>
                      <a:pt x="484" y="1267"/>
                    </a:lnTo>
                    <a:lnTo>
                      <a:pt x="517" y="1254"/>
                    </a:lnTo>
                    <a:lnTo>
                      <a:pt x="552" y="1239"/>
                    </a:lnTo>
                    <a:lnTo>
                      <a:pt x="586" y="1222"/>
                    </a:lnTo>
                    <a:lnTo>
                      <a:pt x="622" y="1205"/>
                    </a:lnTo>
                    <a:lnTo>
                      <a:pt x="655" y="1183"/>
                    </a:lnTo>
                    <a:lnTo>
                      <a:pt x="687" y="1160"/>
                    </a:lnTo>
                    <a:lnTo>
                      <a:pt x="718" y="1136"/>
                    </a:lnTo>
                    <a:lnTo>
                      <a:pt x="733" y="1124"/>
                    </a:lnTo>
                    <a:lnTo>
                      <a:pt x="740" y="1118"/>
                    </a:lnTo>
                    <a:lnTo>
                      <a:pt x="748" y="1113"/>
                    </a:lnTo>
                    <a:lnTo>
                      <a:pt x="754" y="1105"/>
                    </a:lnTo>
                    <a:lnTo>
                      <a:pt x="762" y="1099"/>
                    </a:lnTo>
                    <a:lnTo>
                      <a:pt x="776" y="1087"/>
                    </a:lnTo>
                    <a:lnTo>
                      <a:pt x="803" y="1060"/>
                    </a:lnTo>
                    <a:lnTo>
                      <a:pt x="828" y="1032"/>
                    </a:lnTo>
                    <a:lnTo>
                      <a:pt x="839" y="1017"/>
                    </a:lnTo>
                    <a:lnTo>
                      <a:pt x="852" y="1004"/>
                    </a:lnTo>
                    <a:lnTo>
                      <a:pt x="874" y="973"/>
                    </a:lnTo>
                    <a:lnTo>
                      <a:pt x="894" y="941"/>
                    </a:lnTo>
                    <a:lnTo>
                      <a:pt x="913" y="908"/>
                    </a:lnTo>
                    <a:lnTo>
                      <a:pt x="931" y="875"/>
                    </a:lnTo>
                    <a:lnTo>
                      <a:pt x="946" y="840"/>
                    </a:lnTo>
                    <a:lnTo>
                      <a:pt x="961" y="804"/>
                    </a:lnTo>
                    <a:lnTo>
                      <a:pt x="973" y="766"/>
                    </a:lnTo>
                    <a:lnTo>
                      <a:pt x="986" y="729"/>
                    </a:lnTo>
                    <a:lnTo>
                      <a:pt x="995" y="690"/>
                    </a:lnTo>
                    <a:lnTo>
                      <a:pt x="1002" y="650"/>
                    </a:lnTo>
                    <a:lnTo>
                      <a:pt x="1007" y="611"/>
                    </a:lnTo>
                    <a:lnTo>
                      <a:pt x="1012" y="573"/>
                    </a:lnTo>
                    <a:lnTo>
                      <a:pt x="1013" y="535"/>
                    </a:lnTo>
                    <a:lnTo>
                      <a:pt x="1013" y="498"/>
                    </a:lnTo>
                    <a:lnTo>
                      <a:pt x="1011" y="460"/>
                    </a:lnTo>
                    <a:lnTo>
                      <a:pt x="1007" y="423"/>
                    </a:lnTo>
                    <a:lnTo>
                      <a:pt x="1001" y="386"/>
                    </a:lnTo>
                    <a:lnTo>
                      <a:pt x="994" y="348"/>
                    </a:lnTo>
                    <a:lnTo>
                      <a:pt x="985" y="311"/>
                    </a:lnTo>
                    <a:lnTo>
                      <a:pt x="973" y="276"/>
                    </a:lnTo>
                    <a:lnTo>
                      <a:pt x="960" y="240"/>
                    </a:lnTo>
                    <a:lnTo>
                      <a:pt x="944" y="204"/>
                    </a:lnTo>
                    <a:lnTo>
                      <a:pt x="927" y="169"/>
                    </a:lnTo>
                    <a:lnTo>
                      <a:pt x="908" y="135"/>
                    </a:lnTo>
                    <a:lnTo>
                      <a:pt x="889" y="106"/>
                    </a:lnTo>
                    <a:lnTo>
                      <a:pt x="872" y="79"/>
                    </a:lnTo>
                    <a:lnTo>
                      <a:pt x="853" y="52"/>
                    </a:lnTo>
                    <a:lnTo>
                      <a:pt x="834" y="2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06" name="Freeform 320"/>
              <p:cNvSpPr>
                <a:spLocks noChangeArrowheads="1"/>
              </p:cNvSpPr>
              <p:nvPr/>
            </p:nvSpPr>
            <p:spPr bwMode="auto">
              <a:xfrm>
                <a:off x="1869" y="1902"/>
                <a:ext cx="206" cy="259"/>
              </a:xfrm>
              <a:custGeom>
                <a:avLst/>
                <a:gdLst>
                  <a:gd name="T0" fmla="*/ 35 w 1029"/>
                  <a:gd name="T1" fmla="*/ 4 h 1298"/>
                  <a:gd name="T2" fmla="*/ 31 w 1029"/>
                  <a:gd name="T3" fmla="*/ 0 h 1298"/>
                  <a:gd name="T4" fmla="*/ 31 w 1029"/>
                  <a:gd name="T5" fmla="*/ 2 h 1298"/>
                  <a:gd name="T6" fmla="*/ 34 w 1029"/>
                  <a:gd name="T7" fmla="*/ 4 h 1298"/>
                  <a:gd name="T8" fmla="*/ 36 w 1029"/>
                  <a:gd name="T9" fmla="*/ 8 h 1298"/>
                  <a:gd name="T10" fmla="*/ 38 w 1029"/>
                  <a:gd name="T11" fmla="*/ 11 h 1298"/>
                  <a:gd name="T12" fmla="*/ 39 w 1029"/>
                  <a:gd name="T13" fmla="*/ 15 h 1298"/>
                  <a:gd name="T14" fmla="*/ 40 w 1029"/>
                  <a:gd name="T15" fmla="*/ 19 h 1298"/>
                  <a:gd name="T16" fmla="*/ 40 w 1029"/>
                  <a:gd name="T17" fmla="*/ 24 h 1298"/>
                  <a:gd name="T18" fmla="*/ 39 w 1029"/>
                  <a:gd name="T19" fmla="*/ 28 h 1298"/>
                  <a:gd name="T20" fmla="*/ 38 w 1029"/>
                  <a:gd name="T21" fmla="*/ 30 h 1298"/>
                  <a:gd name="T22" fmla="*/ 38 w 1029"/>
                  <a:gd name="T23" fmla="*/ 32 h 1298"/>
                  <a:gd name="T24" fmla="*/ 37 w 1029"/>
                  <a:gd name="T25" fmla="*/ 34 h 1298"/>
                  <a:gd name="T26" fmla="*/ 36 w 1029"/>
                  <a:gd name="T27" fmla="*/ 36 h 1298"/>
                  <a:gd name="T28" fmla="*/ 34 w 1029"/>
                  <a:gd name="T29" fmla="*/ 39 h 1298"/>
                  <a:gd name="T30" fmla="*/ 33 w 1029"/>
                  <a:gd name="T31" fmla="*/ 40 h 1298"/>
                  <a:gd name="T32" fmla="*/ 30 w 1029"/>
                  <a:gd name="T33" fmla="*/ 43 h 1298"/>
                  <a:gd name="T34" fmla="*/ 29 w 1029"/>
                  <a:gd name="T35" fmla="*/ 44 h 1298"/>
                  <a:gd name="T36" fmla="*/ 28 w 1029"/>
                  <a:gd name="T37" fmla="*/ 44 h 1298"/>
                  <a:gd name="T38" fmla="*/ 27 w 1029"/>
                  <a:gd name="T39" fmla="*/ 46 h 1298"/>
                  <a:gd name="T40" fmla="*/ 26 w 1029"/>
                  <a:gd name="T41" fmla="*/ 46 h 1298"/>
                  <a:gd name="T42" fmla="*/ 24 w 1029"/>
                  <a:gd name="T43" fmla="*/ 47 h 1298"/>
                  <a:gd name="T44" fmla="*/ 21 w 1029"/>
                  <a:gd name="T45" fmla="*/ 48 h 1298"/>
                  <a:gd name="T46" fmla="*/ 20 w 1029"/>
                  <a:gd name="T47" fmla="*/ 49 h 1298"/>
                  <a:gd name="T48" fmla="*/ 16 w 1029"/>
                  <a:gd name="T49" fmla="*/ 50 h 1298"/>
                  <a:gd name="T50" fmla="*/ 12 w 1029"/>
                  <a:gd name="T51" fmla="*/ 50 h 1298"/>
                  <a:gd name="T52" fmla="*/ 8 w 1029"/>
                  <a:gd name="T53" fmla="*/ 50 h 1298"/>
                  <a:gd name="T54" fmla="*/ 4 w 1029"/>
                  <a:gd name="T55" fmla="*/ 49 h 1298"/>
                  <a:gd name="T56" fmla="*/ 1 w 1029"/>
                  <a:gd name="T57" fmla="*/ 49 h 1298"/>
                  <a:gd name="T58" fmla="*/ 5 w 1029"/>
                  <a:gd name="T59" fmla="*/ 51 h 1298"/>
                  <a:gd name="T60" fmla="*/ 8 w 1029"/>
                  <a:gd name="T61" fmla="*/ 51 h 1298"/>
                  <a:gd name="T62" fmla="*/ 12 w 1029"/>
                  <a:gd name="T63" fmla="*/ 52 h 1298"/>
                  <a:gd name="T64" fmla="*/ 16 w 1029"/>
                  <a:gd name="T65" fmla="*/ 51 h 1298"/>
                  <a:gd name="T66" fmla="*/ 21 w 1029"/>
                  <a:gd name="T67" fmla="*/ 50 h 1298"/>
                  <a:gd name="T68" fmla="*/ 25 w 1029"/>
                  <a:gd name="T69" fmla="*/ 48 h 1298"/>
                  <a:gd name="T70" fmla="*/ 29 w 1029"/>
                  <a:gd name="T71" fmla="*/ 46 h 1298"/>
                  <a:gd name="T72" fmla="*/ 32 w 1029"/>
                  <a:gd name="T73" fmla="*/ 43 h 1298"/>
                  <a:gd name="T74" fmla="*/ 34 w 1029"/>
                  <a:gd name="T75" fmla="*/ 41 h 1298"/>
                  <a:gd name="T76" fmla="*/ 36 w 1029"/>
                  <a:gd name="T77" fmla="*/ 39 h 1298"/>
                  <a:gd name="T78" fmla="*/ 37 w 1029"/>
                  <a:gd name="T79" fmla="*/ 38 h 1298"/>
                  <a:gd name="T80" fmla="*/ 39 w 1029"/>
                  <a:gd name="T81" fmla="*/ 34 h 1298"/>
                  <a:gd name="T82" fmla="*/ 40 w 1029"/>
                  <a:gd name="T83" fmla="*/ 30 h 1298"/>
                  <a:gd name="T84" fmla="*/ 41 w 1029"/>
                  <a:gd name="T85" fmla="*/ 27 h 1298"/>
                  <a:gd name="T86" fmla="*/ 41 w 1029"/>
                  <a:gd name="T87" fmla="*/ 22 h 1298"/>
                  <a:gd name="T88" fmla="*/ 41 w 1029"/>
                  <a:gd name="T89" fmla="*/ 18 h 1298"/>
                  <a:gd name="T90" fmla="*/ 40 w 1029"/>
                  <a:gd name="T91" fmla="*/ 14 h 1298"/>
                  <a:gd name="T92" fmla="*/ 39 w 1029"/>
                  <a:gd name="T93" fmla="*/ 10 h 129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029" h="1298">
                    <a:moveTo>
                      <a:pt x="928" y="173"/>
                    </a:moveTo>
                    <a:lnTo>
                      <a:pt x="902" y="131"/>
                    </a:lnTo>
                    <a:lnTo>
                      <a:pt x="876" y="93"/>
                    </a:lnTo>
                    <a:lnTo>
                      <a:pt x="846" y="56"/>
                    </a:lnTo>
                    <a:lnTo>
                      <a:pt x="816" y="22"/>
                    </a:lnTo>
                    <a:lnTo>
                      <a:pt x="779" y="10"/>
                    </a:lnTo>
                    <a:lnTo>
                      <a:pt x="742" y="0"/>
                    </a:lnTo>
                    <a:lnTo>
                      <a:pt x="763" y="19"/>
                    </a:lnTo>
                    <a:lnTo>
                      <a:pt x="785" y="41"/>
                    </a:lnTo>
                    <a:lnTo>
                      <a:pt x="805" y="62"/>
                    </a:lnTo>
                    <a:lnTo>
                      <a:pt x="826" y="86"/>
                    </a:lnTo>
                    <a:lnTo>
                      <a:pt x="845" y="110"/>
                    </a:lnTo>
                    <a:lnTo>
                      <a:pt x="864" y="136"/>
                    </a:lnTo>
                    <a:lnTo>
                      <a:pt x="881" y="162"/>
                    </a:lnTo>
                    <a:lnTo>
                      <a:pt x="900" y="190"/>
                    </a:lnTo>
                    <a:lnTo>
                      <a:pt x="916" y="221"/>
                    </a:lnTo>
                    <a:lnTo>
                      <a:pt x="932" y="254"/>
                    </a:lnTo>
                    <a:lnTo>
                      <a:pt x="945" y="286"/>
                    </a:lnTo>
                    <a:lnTo>
                      <a:pt x="958" y="320"/>
                    </a:lnTo>
                    <a:lnTo>
                      <a:pt x="967" y="353"/>
                    </a:lnTo>
                    <a:lnTo>
                      <a:pt x="977" y="386"/>
                    </a:lnTo>
                    <a:lnTo>
                      <a:pt x="984" y="419"/>
                    </a:lnTo>
                    <a:lnTo>
                      <a:pt x="990" y="454"/>
                    </a:lnTo>
                    <a:lnTo>
                      <a:pt x="993" y="488"/>
                    </a:lnTo>
                    <a:lnTo>
                      <a:pt x="994" y="522"/>
                    </a:lnTo>
                    <a:lnTo>
                      <a:pt x="994" y="556"/>
                    </a:lnTo>
                    <a:lnTo>
                      <a:pt x="993" y="591"/>
                    </a:lnTo>
                    <a:lnTo>
                      <a:pt x="989" y="627"/>
                    </a:lnTo>
                    <a:lnTo>
                      <a:pt x="984" y="662"/>
                    </a:lnTo>
                    <a:lnTo>
                      <a:pt x="977" y="697"/>
                    </a:lnTo>
                    <a:lnTo>
                      <a:pt x="969" y="733"/>
                    </a:lnTo>
                    <a:lnTo>
                      <a:pt x="963" y="750"/>
                    </a:lnTo>
                    <a:lnTo>
                      <a:pt x="960" y="758"/>
                    </a:lnTo>
                    <a:lnTo>
                      <a:pt x="958" y="768"/>
                    </a:lnTo>
                    <a:lnTo>
                      <a:pt x="952" y="784"/>
                    </a:lnTo>
                    <a:lnTo>
                      <a:pt x="949" y="792"/>
                    </a:lnTo>
                    <a:lnTo>
                      <a:pt x="946" y="802"/>
                    </a:lnTo>
                    <a:lnTo>
                      <a:pt x="933" y="835"/>
                    </a:lnTo>
                    <a:lnTo>
                      <a:pt x="929" y="842"/>
                    </a:lnTo>
                    <a:lnTo>
                      <a:pt x="926" y="850"/>
                    </a:lnTo>
                    <a:lnTo>
                      <a:pt x="920" y="867"/>
                    </a:lnTo>
                    <a:lnTo>
                      <a:pt x="903" y="897"/>
                    </a:lnTo>
                    <a:lnTo>
                      <a:pt x="886" y="927"/>
                    </a:lnTo>
                    <a:lnTo>
                      <a:pt x="868" y="956"/>
                    </a:lnTo>
                    <a:lnTo>
                      <a:pt x="857" y="970"/>
                    </a:lnTo>
                    <a:lnTo>
                      <a:pt x="848" y="984"/>
                    </a:lnTo>
                    <a:lnTo>
                      <a:pt x="837" y="997"/>
                    </a:lnTo>
                    <a:lnTo>
                      <a:pt x="826" y="1010"/>
                    </a:lnTo>
                    <a:lnTo>
                      <a:pt x="803" y="1036"/>
                    </a:lnTo>
                    <a:lnTo>
                      <a:pt x="779" y="1060"/>
                    </a:lnTo>
                    <a:lnTo>
                      <a:pt x="754" y="1084"/>
                    </a:lnTo>
                    <a:lnTo>
                      <a:pt x="739" y="1094"/>
                    </a:lnTo>
                    <a:lnTo>
                      <a:pt x="735" y="1096"/>
                    </a:lnTo>
                    <a:lnTo>
                      <a:pt x="732" y="1099"/>
                    </a:lnTo>
                    <a:lnTo>
                      <a:pt x="726" y="1106"/>
                    </a:lnTo>
                    <a:lnTo>
                      <a:pt x="711" y="1116"/>
                    </a:lnTo>
                    <a:lnTo>
                      <a:pt x="707" y="1118"/>
                    </a:lnTo>
                    <a:lnTo>
                      <a:pt x="704" y="1121"/>
                    </a:lnTo>
                    <a:lnTo>
                      <a:pt x="698" y="1127"/>
                    </a:lnTo>
                    <a:lnTo>
                      <a:pt x="668" y="1148"/>
                    </a:lnTo>
                    <a:lnTo>
                      <a:pt x="659" y="1152"/>
                    </a:lnTo>
                    <a:lnTo>
                      <a:pt x="655" y="1154"/>
                    </a:lnTo>
                    <a:lnTo>
                      <a:pt x="652" y="1157"/>
                    </a:lnTo>
                    <a:lnTo>
                      <a:pt x="638" y="1168"/>
                    </a:lnTo>
                    <a:lnTo>
                      <a:pt x="604" y="1184"/>
                    </a:lnTo>
                    <a:lnTo>
                      <a:pt x="588" y="1192"/>
                    </a:lnTo>
                    <a:lnTo>
                      <a:pt x="572" y="1200"/>
                    </a:lnTo>
                    <a:lnTo>
                      <a:pt x="539" y="1213"/>
                    </a:lnTo>
                    <a:lnTo>
                      <a:pt x="522" y="1220"/>
                    </a:lnTo>
                    <a:lnTo>
                      <a:pt x="514" y="1223"/>
                    </a:lnTo>
                    <a:lnTo>
                      <a:pt x="507" y="1227"/>
                    </a:lnTo>
                    <a:lnTo>
                      <a:pt x="489" y="1231"/>
                    </a:lnTo>
                    <a:lnTo>
                      <a:pt x="473" y="1236"/>
                    </a:lnTo>
                    <a:lnTo>
                      <a:pt x="440" y="1246"/>
                    </a:lnTo>
                    <a:lnTo>
                      <a:pt x="406" y="1253"/>
                    </a:lnTo>
                    <a:lnTo>
                      <a:pt x="373" y="1259"/>
                    </a:lnTo>
                    <a:lnTo>
                      <a:pt x="338" y="1262"/>
                    </a:lnTo>
                    <a:lnTo>
                      <a:pt x="304" y="1264"/>
                    </a:lnTo>
                    <a:lnTo>
                      <a:pt x="268" y="1264"/>
                    </a:lnTo>
                    <a:lnTo>
                      <a:pt x="235" y="1263"/>
                    </a:lnTo>
                    <a:lnTo>
                      <a:pt x="200" y="1259"/>
                    </a:lnTo>
                    <a:lnTo>
                      <a:pt x="165" y="1254"/>
                    </a:lnTo>
                    <a:lnTo>
                      <a:pt x="130" y="1247"/>
                    </a:lnTo>
                    <a:lnTo>
                      <a:pt x="94" y="1239"/>
                    </a:lnTo>
                    <a:lnTo>
                      <a:pt x="46" y="1224"/>
                    </a:lnTo>
                    <a:lnTo>
                      <a:pt x="0" y="1207"/>
                    </a:lnTo>
                    <a:lnTo>
                      <a:pt x="24" y="1235"/>
                    </a:lnTo>
                    <a:lnTo>
                      <a:pt x="50" y="1263"/>
                    </a:lnTo>
                    <a:lnTo>
                      <a:pt x="85" y="1272"/>
                    </a:lnTo>
                    <a:lnTo>
                      <a:pt x="121" y="1281"/>
                    </a:lnTo>
                    <a:lnTo>
                      <a:pt x="159" y="1288"/>
                    </a:lnTo>
                    <a:lnTo>
                      <a:pt x="176" y="1290"/>
                    </a:lnTo>
                    <a:lnTo>
                      <a:pt x="195" y="1293"/>
                    </a:lnTo>
                    <a:lnTo>
                      <a:pt x="232" y="1297"/>
                    </a:lnTo>
                    <a:lnTo>
                      <a:pt x="267" y="1298"/>
                    </a:lnTo>
                    <a:lnTo>
                      <a:pt x="305" y="1298"/>
                    </a:lnTo>
                    <a:lnTo>
                      <a:pt x="340" y="1296"/>
                    </a:lnTo>
                    <a:lnTo>
                      <a:pt x="377" y="1293"/>
                    </a:lnTo>
                    <a:lnTo>
                      <a:pt x="412" y="1287"/>
                    </a:lnTo>
                    <a:lnTo>
                      <a:pt x="447" y="1280"/>
                    </a:lnTo>
                    <a:lnTo>
                      <a:pt x="482" y="1270"/>
                    </a:lnTo>
                    <a:lnTo>
                      <a:pt x="517" y="1260"/>
                    </a:lnTo>
                    <a:lnTo>
                      <a:pt x="550" y="1247"/>
                    </a:lnTo>
                    <a:lnTo>
                      <a:pt x="586" y="1232"/>
                    </a:lnTo>
                    <a:lnTo>
                      <a:pt x="619" y="1215"/>
                    </a:lnTo>
                    <a:lnTo>
                      <a:pt x="654" y="1198"/>
                    </a:lnTo>
                    <a:lnTo>
                      <a:pt x="686" y="1177"/>
                    </a:lnTo>
                    <a:lnTo>
                      <a:pt x="717" y="1156"/>
                    </a:lnTo>
                    <a:lnTo>
                      <a:pt x="747" y="1134"/>
                    </a:lnTo>
                    <a:lnTo>
                      <a:pt x="776" y="1111"/>
                    </a:lnTo>
                    <a:lnTo>
                      <a:pt x="803" y="1086"/>
                    </a:lnTo>
                    <a:lnTo>
                      <a:pt x="816" y="1072"/>
                    </a:lnTo>
                    <a:lnTo>
                      <a:pt x="829" y="1060"/>
                    </a:lnTo>
                    <a:lnTo>
                      <a:pt x="853" y="1033"/>
                    </a:lnTo>
                    <a:lnTo>
                      <a:pt x="876" y="1006"/>
                    </a:lnTo>
                    <a:lnTo>
                      <a:pt x="897" y="976"/>
                    </a:lnTo>
                    <a:lnTo>
                      <a:pt x="901" y="968"/>
                    </a:lnTo>
                    <a:lnTo>
                      <a:pt x="903" y="963"/>
                    </a:lnTo>
                    <a:lnTo>
                      <a:pt x="906" y="960"/>
                    </a:lnTo>
                    <a:lnTo>
                      <a:pt x="916" y="946"/>
                    </a:lnTo>
                    <a:lnTo>
                      <a:pt x="934" y="915"/>
                    </a:lnTo>
                    <a:lnTo>
                      <a:pt x="951" y="883"/>
                    </a:lnTo>
                    <a:lnTo>
                      <a:pt x="965" y="848"/>
                    </a:lnTo>
                    <a:lnTo>
                      <a:pt x="980" y="814"/>
                    </a:lnTo>
                    <a:lnTo>
                      <a:pt x="992" y="779"/>
                    </a:lnTo>
                    <a:lnTo>
                      <a:pt x="997" y="760"/>
                    </a:lnTo>
                    <a:lnTo>
                      <a:pt x="1003" y="743"/>
                    </a:lnTo>
                    <a:lnTo>
                      <a:pt x="1012" y="704"/>
                    </a:lnTo>
                    <a:lnTo>
                      <a:pt x="1019" y="667"/>
                    </a:lnTo>
                    <a:lnTo>
                      <a:pt x="1024" y="630"/>
                    </a:lnTo>
                    <a:lnTo>
                      <a:pt x="1028" y="593"/>
                    </a:lnTo>
                    <a:lnTo>
                      <a:pt x="1029" y="556"/>
                    </a:lnTo>
                    <a:lnTo>
                      <a:pt x="1029" y="521"/>
                    </a:lnTo>
                    <a:lnTo>
                      <a:pt x="1027" y="484"/>
                    </a:lnTo>
                    <a:lnTo>
                      <a:pt x="1024" y="449"/>
                    </a:lnTo>
                    <a:lnTo>
                      <a:pt x="1018" y="413"/>
                    </a:lnTo>
                    <a:lnTo>
                      <a:pt x="1011" y="378"/>
                    </a:lnTo>
                    <a:lnTo>
                      <a:pt x="1001" y="342"/>
                    </a:lnTo>
                    <a:lnTo>
                      <a:pt x="990" y="308"/>
                    </a:lnTo>
                    <a:lnTo>
                      <a:pt x="977" y="273"/>
                    </a:lnTo>
                    <a:lnTo>
                      <a:pt x="962" y="240"/>
                    </a:lnTo>
                    <a:lnTo>
                      <a:pt x="945" y="207"/>
                    </a:lnTo>
                    <a:lnTo>
                      <a:pt x="928" y="17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07" name="Freeform 321"/>
              <p:cNvSpPr>
                <a:spLocks noChangeArrowheads="1"/>
              </p:cNvSpPr>
              <p:nvPr/>
            </p:nvSpPr>
            <p:spPr bwMode="auto">
              <a:xfrm>
                <a:off x="1920" y="1927"/>
                <a:ext cx="182" cy="262"/>
              </a:xfrm>
              <a:custGeom>
                <a:avLst/>
                <a:gdLst>
                  <a:gd name="T0" fmla="*/ 32 w 913"/>
                  <a:gd name="T1" fmla="*/ 1 h 1310"/>
                  <a:gd name="T2" fmla="*/ 31 w 913"/>
                  <a:gd name="T3" fmla="*/ 1 h 1310"/>
                  <a:gd name="T4" fmla="*/ 33 w 913"/>
                  <a:gd name="T5" fmla="*/ 5 h 1310"/>
                  <a:gd name="T6" fmla="*/ 34 w 913"/>
                  <a:gd name="T7" fmla="*/ 8 h 1310"/>
                  <a:gd name="T8" fmla="*/ 34 w 913"/>
                  <a:gd name="T9" fmla="*/ 11 h 1310"/>
                  <a:gd name="T10" fmla="*/ 35 w 913"/>
                  <a:gd name="T11" fmla="*/ 14 h 1310"/>
                  <a:gd name="T12" fmla="*/ 35 w 913"/>
                  <a:gd name="T13" fmla="*/ 17 h 1310"/>
                  <a:gd name="T14" fmla="*/ 35 w 913"/>
                  <a:gd name="T15" fmla="*/ 21 h 1310"/>
                  <a:gd name="T16" fmla="*/ 34 w 913"/>
                  <a:gd name="T17" fmla="*/ 24 h 1310"/>
                  <a:gd name="T18" fmla="*/ 33 w 913"/>
                  <a:gd name="T19" fmla="*/ 27 h 1310"/>
                  <a:gd name="T20" fmla="*/ 33 w 913"/>
                  <a:gd name="T21" fmla="*/ 28 h 1310"/>
                  <a:gd name="T22" fmla="*/ 32 w 913"/>
                  <a:gd name="T23" fmla="*/ 31 h 1310"/>
                  <a:gd name="T24" fmla="*/ 31 w 913"/>
                  <a:gd name="T25" fmla="*/ 33 h 1310"/>
                  <a:gd name="T26" fmla="*/ 30 w 913"/>
                  <a:gd name="T27" fmla="*/ 35 h 1310"/>
                  <a:gd name="T28" fmla="*/ 29 w 913"/>
                  <a:gd name="T29" fmla="*/ 36 h 1310"/>
                  <a:gd name="T30" fmla="*/ 27 w 913"/>
                  <a:gd name="T31" fmla="*/ 39 h 1310"/>
                  <a:gd name="T32" fmla="*/ 26 w 913"/>
                  <a:gd name="T33" fmla="*/ 40 h 1310"/>
                  <a:gd name="T34" fmla="*/ 26 w 913"/>
                  <a:gd name="T35" fmla="*/ 40 h 1310"/>
                  <a:gd name="T36" fmla="*/ 24 w 913"/>
                  <a:gd name="T37" fmla="*/ 42 h 1310"/>
                  <a:gd name="T38" fmla="*/ 24 w 913"/>
                  <a:gd name="T39" fmla="*/ 42 h 1310"/>
                  <a:gd name="T40" fmla="*/ 22 w 913"/>
                  <a:gd name="T41" fmla="*/ 43 h 1310"/>
                  <a:gd name="T42" fmla="*/ 19 w 913"/>
                  <a:gd name="T43" fmla="*/ 45 h 1310"/>
                  <a:gd name="T44" fmla="*/ 18 w 913"/>
                  <a:gd name="T45" fmla="*/ 46 h 1310"/>
                  <a:gd name="T46" fmla="*/ 15 w 913"/>
                  <a:gd name="T47" fmla="*/ 48 h 1310"/>
                  <a:gd name="T48" fmla="*/ 11 w 913"/>
                  <a:gd name="T49" fmla="*/ 49 h 1310"/>
                  <a:gd name="T50" fmla="*/ 9 w 913"/>
                  <a:gd name="T51" fmla="*/ 50 h 1310"/>
                  <a:gd name="T52" fmla="*/ 6 w 913"/>
                  <a:gd name="T53" fmla="*/ 51 h 1310"/>
                  <a:gd name="T54" fmla="*/ 2 w 913"/>
                  <a:gd name="T55" fmla="*/ 51 h 1310"/>
                  <a:gd name="T56" fmla="*/ 0 w 913"/>
                  <a:gd name="T57" fmla="*/ 51 h 1310"/>
                  <a:gd name="T58" fmla="*/ 3 w 913"/>
                  <a:gd name="T59" fmla="*/ 52 h 1310"/>
                  <a:gd name="T60" fmla="*/ 4 w 913"/>
                  <a:gd name="T61" fmla="*/ 52 h 1310"/>
                  <a:gd name="T62" fmla="*/ 7 w 913"/>
                  <a:gd name="T63" fmla="*/ 52 h 1310"/>
                  <a:gd name="T64" fmla="*/ 9 w 913"/>
                  <a:gd name="T65" fmla="*/ 51 h 1310"/>
                  <a:gd name="T66" fmla="*/ 13 w 913"/>
                  <a:gd name="T67" fmla="*/ 50 h 1310"/>
                  <a:gd name="T68" fmla="*/ 13 w 913"/>
                  <a:gd name="T69" fmla="*/ 50 h 1310"/>
                  <a:gd name="T70" fmla="*/ 14 w 913"/>
                  <a:gd name="T71" fmla="*/ 50 h 1310"/>
                  <a:gd name="T72" fmla="*/ 16 w 913"/>
                  <a:gd name="T73" fmla="*/ 49 h 1310"/>
                  <a:gd name="T74" fmla="*/ 17 w 913"/>
                  <a:gd name="T75" fmla="*/ 49 h 1310"/>
                  <a:gd name="T76" fmla="*/ 19 w 913"/>
                  <a:gd name="T77" fmla="*/ 47 h 1310"/>
                  <a:gd name="T78" fmla="*/ 20 w 913"/>
                  <a:gd name="T79" fmla="*/ 47 h 1310"/>
                  <a:gd name="T80" fmla="*/ 23 w 913"/>
                  <a:gd name="T81" fmla="*/ 45 h 1310"/>
                  <a:gd name="T82" fmla="*/ 26 w 913"/>
                  <a:gd name="T83" fmla="*/ 42 h 1310"/>
                  <a:gd name="T84" fmla="*/ 27 w 913"/>
                  <a:gd name="T85" fmla="*/ 41 h 1310"/>
                  <a:gd name="T86" fmla="*/ 29 w 913"/>
                  <a:gd name="T87" fmla="*/ 39 h 1310"/>
                  <a:gd name="T88" fmla="*/ 30 w 913"/>
                  <a:gd name="T89" fmla="*/ 37 h 1310"/>
                  <a:gd name="T90" fmla="*/ 32 w 913"/>
                  <a:gd name="T91" fmla="*/ 34 h 1310"/>
                  <a:gd name="T92" fmla="*/ 33 w 913"/>
                  <a:gd name="T93" fmla="*/ 32 h 1310"/>
                  <a:gd name="T94" fmla="*/ 33 w 913"/>
                  <a:gd name="T95" fmla="*/ 31 h 1310"/>
                  <a:gd name="T96" fmla="*/ 34 w 913"/>
                  <a:gd name="T97" fmla="*/ 30 h 1310"/>
                  <a:gd name="T98" fmla="*/ 35 w 913"/>
                  <a:gd name="T99" fmla="*/ 27 h 1310"/>
                  <a:gd name="T100" fmla="*/ 35 w 913"/>
                  <a:gd name="T101" fmla="*/ 25 h 1310"/>
                  <a:gd name="T102" fmla="*/ 36 w 913"/>
                  <a:gd name="T103" fmla="*/ 21 h 1310"/>
                  <a:gd name="T104" fmla="*/ 36 w 913"/>
                  <a:gd name="T105" fmla="*/ 18 h 1310"/>
                  <a:gd name="T106" fmla="*/ 36 w 913"/>
                  <a:gd name="T107" fmla="*/ 15 h 1310"/>
                  <a:gd name="T108" fmla="*/ 36 w 913"/>
                  <a:gd name="T109" fmla="*/ 12 h 1310"/>
                  <a:gd name="T110" fmla="*/ 35 w 913"/>
                  <a:gd name="T111" fmla="*/ 9 h 1310"/>
                  <a:gd name="T112" fmla="*/ 35 w 913"/>
                  <a:gd name="T113" fmla="*/ 7 h 1310"/>
                  <a:gd name="T114" fmla="*/ 34 w 913"/>
                  <a:gd name="T115" fmla="*/ 4 h 131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913" h="1310">
                    <a:moveTo>
                      <a:pt x="833" y="59"/>
                    </a:moveTo>
                    <a:lnTo>
                      <a:pt x="800" y="28"/>
                    </a:lnTo>
                    <a:lnTo>
                      <a:pt x="766" y="0"/>
                    </a:lnTo>
                    <a:lnTo>
                      <a:pt x="786" y="37"/>
                    </a:lnTo>
                    <a:lnTo>
                      <a:pt x="805" y="75"/>
                    </a:lnTo>
                    <a:lnTo>
                      <a:pt x="821" y="114"/>
                    </a:lnTo>
                    <a:lnTo>
                      <a:pt x="837" y="153"/>
                    </a:lnTo>
                    <a:lnTo>
                      <a:pt x="848" y="193"/>
                    </a:lnTo>
                    <a:lnTo>
                      <a:pt x="859" y="232"/>
                    </a:lnTo>
                    <a:lnTo>
                      <a:pt x="867" y="271"/>
                    </a:lnTo>
                    <a:lnTo>
                      <a:pt x="874" y="313"/>
                    </a:lnTo>
                    <a:lnTo>
                      <a:pt x="877" y="352"/>
                    </a:lnTo>
                    <a:lnTo>
                      <a:pt x="880" y="394"/>
                    </a:lnTo>
                    <a:lnTo>
                      <a:pt x="879" y="435"/>
                    </a:lnTo>
                    <a:lnTo>
                      <a:pt x="878" y="477"/>
                    </a:lnTo>
                    <a:lnTo>
                      <a:pt x="873" y="518"/>
                    </a:lnTo>
                    <a:lnTo>
                      <a:pt x="868" y="560"/>
                    </a:lnTo>
                    <a:lnTo>
                      <a:pt x="859" y="601"/>
                    </a:lnTo>
                    <a:lnTo>
                      <a:pt x="850" y="645"/>
                    </a:lnTo>
                    <a:lnTo>
                      <a:pt x="837" y="686"/>
                    </a:lnTo>
                    <a:lnTo>
                      <a:pt x="832" y="695"/>
                    </a:lnTo>
                    <a:lnTo>
                      <a:pt x="829" y="706"/>
                    </a:lnTo>
                    <a:lnTo>
                      <a:pt x="823" y="727"/>
                    </a:lnTo>
                    <a:lnTo>
                      <a:pt x="807" y="766"/>
                    </a:lnTo>
                    <a:lnTo>
                      <a:pt x="791" y="804"/>
                    </a:lnTo>
                    <a:lnTo>
                      <a:pt x="781" y="822"/>
                    </a:lnTo>
                    <a:lnTo>
                      <a:pt x="771" y="841"/>
                    </a:lnTo>
                    <a:lnTo>
                      <a:pt x="750" y="876"/>
                    </a:lnTo>
                    <a:lnTo>
                      <a:pt x="739" y="892"/>
                    </a:lnTo>
                    <a:lnTo>
                      <a:pt x="729" y="910"/>
                    </a:lnTo>
                    <a:lnTo>
                      <a:pt x="705" y="943"/>
                    </a:lnTo>
                    <a:lnTo>
                      <a:pt x="679" y="974"/>
                    </a:lnTo>
                    <a:lnTo>
                      <a:pt x="664" y="989"/>
                    </a:lnTo>
                    <a:lnTo>
                      <a:pt x="660" y="992"/>
                    </a:lnTo>
                    <a:lnTo>
                      <a:pt x="657" y="996"/>
                    </a:lnTo>
                    <a:lnTo>
                      <a:pt x="651" y="1004"/>
                    </a:lnTo>
                    <a:lnTo>
                      <a:pt x="622" y="1033"/>
                    </a:lnTo>
                    <a:lnTo>
                      <a:pt x="614" y="1040"/>
                    </a:lnTo>
                    <a:lnTo>
                      <a:pt x="609" y="1043"/>
                    </a:lnTo>
                    <a:lnTo>
                      <a:pt x="606" y="1047"/>
                    </a:lnTo>
                    <a:lnTo>
                      <a:pt x="592" y="1061"/>
                    </a:lnTo>
                    <a:lnTo>
                      <a:pt x="559" y="1087"/>
                    </a:lnTo>
                    <a:lnTo>
                      <a:pt x="524" y="1112"/>
                    </a:lnTo>
                    <a:lnTo>
                      <a:pt x="489" y="1136"/>
                    </a:lnTo>
                    <a:lnTo>
                      <a:pt x="471" y="1147"/>
                    </a:lnTo>
                    <a:lnTo>
                      <a:pt x="453" y="1160"/>
                    </a:lnTo>
                    <a:lnTo>
                      <a:pt x="397" y="1189"/>
                    </a:lnTo>
                    <a:lnTo>
                      <a:pt x="369" y="1201"/>
                    </a:lnTo>
                    <a:lnTo>
                      <a:pt x="342" y="1214"/>
                    </a:lnTo>
                    <a:lnTo>
                      <a:pt x="286" y="1235"/>
                    </a:lnTo>
                    <a:lnTo>
                      <a:pt x="257" y="1244"/>
                    </a:lnTo>
                    <a:lnTo>
                      <a:pt x="230" y="1252"/>
                    </a:lnTo>
                    <a:lnTo>
                      <a:pt x="172" y="1265"/>
                    </a:lnTo>
                    <a:lnTo>
                      <a:pt x="143" y="1269"/>
                    </a:lnTo>
                    <a:lnTo>
                      <a:pt x="115" y="1273"/>
                    </a:lnTo>
                    <a:lnTo>
                      <a:pt x="57" y="1277"/>
                    </a:lnTo>
                    <a:lnTo>
                      <a:pt x="28" y="1277"/>
                    </a:lnTo>
                    <a:lnTo>
                      <a:pt x="0" y="1277"/>
                    </a:lnTo>
                    <a:lnTo>
                      <a:pt x="39" y="1294"/>
                    </a:lnTo>
                    <a:lnTo>
                      <a:pt x="82" y="1310"/>
                    </a:lnTo>
                    <a:lnTo>
                      <a:pt x="93" y="1308"/>
                    </a:lnTo>
                    <a:lnTo>
                      <a:pt x="106" y="1307"/>
                    </a:lnTo>
                    <a:lnTo>
                      <a:pt x="130" y="1305"/>
                    </a:lnTo>
                    <a:lnTo>
                      <a:pt x="180" y="1298"/>
                    </a:lnTo>
                    <a:lnTo>
                      <a:pt x="204" y="1292"/>
                    </a:lnTo>
                    <a:lnTo>
                      <a:pt x="229" y="1286"/>
                    </a:lnTo>
                    <a:lnTo>
                      <a:pt x="279" y="1273"/>
                    </a:lnTo>
                    <a:lnTo>
                      <a:pt x="326" y="1255"/>
                    </a:lnTo>
                    <a:lnTo>
                      <a:pt x="329" y="1253"/>
                    </a:lnTo>
                    <a:lnTo>
                      <a:pt x="332" y="1252"/>
                    </a:lnTo>
                    <a:lnTo>
                      <a:pt x="338" y="1250"/>
                    </a:lnTo>
                    <a:lnTo>
                      <a:pt x="350" y="1246"/>
                    </a:lnTo>
                    <a:lnTo>
                      <a:pt x="375" y="1237"/>
                    </a:lnTo>
                    <a:lnTo>
                      <a:pt x="398" y="1225"/>
                    </a:lnTo>
                    <a:lnTo>
                      <a:pt x="409" y="1219"/>
                    </a:lnTo>
                    <a:lnTo>
                      <a:pt x="422" y="1214"/>
                    </a:lnTo>
                    <a:lnTo>
                      <a:pt x="470" y="1189"/>
                    </a:lnTo>
                    <a:lnTo>
                      <a:pt x="488" y="1177"/>
                    </a:lnTo>
                    <a:lnTo>
                      <a:pt x="497" y="1170"/>
                    </a:lnTo>
                    <a:lnTo>
                      <a:pt x="508" y="1165"/>
                    </a:lnTo>
                    <a:lnTo>
                      <a:pt x="544" y="1140"/>
                    </a:lnTo>
                    <a:lnTo>
                      <a:pt x="579" y="1113"/>
                    </a:lnTo>
                    <a:lnTo>
                      <a:pt x="614" y="1086"/>
                    </a:lnTo>
                    <a:lnTo>
                      <a:pt x="645" y="1057"/>
                    </a:lnTo>
                    <a:lnTo>
                      <a:pt x="659" y="1042"/>
                    </a:lnTo>
                    <a:lnTo>
                      <a:pt x="675" y="1027"/>
                    </a:lnTo>
                    <a:lnTo>
                      <a:pt x="703" y="996"/>
                    </a:lnTo>
                    <a:lnTo>
                      <a:pt x="716" y="980"/>
                    </a:lnTo>
                    <a:lnTo>
                      <a:pt x="731" y="964"/>
                    </a:lnTo>
                    <a:lnTo>
                      <a:pt x="755" y="929"/>
                    </a:lnTo>
                    <a:lnTo>
                      <a:pt x="778" y="893"/>
                    </a:lnTo>
                    <a:lnTo>
                      <a:pt x="800" y="856"/>
                    </a:lnTo>
                    <a:lnTo>
                      <a:pt x="820" y="819"/>
                    </a:lnTo>
                    <a:lnTo>
                      <a:pt x="828" y="798"/>
                    </a:lnTo>
                    <a:lnTo>
                      <a:pt x="832" y="788"/>
                    </a:lnTo>
                    <a:lnTo>
                      <a:pt x="834" y="783"/>
                    </a:lnTo>
                    <a:lnTo>
                      <a:pt x="838" y="778"/>
                    </a:lnTo>
                    <a:lnTo>
                      <a:pt x="854" y="738"/>
                    </a:lnTo>
                    <a:lnTo>
                      <a:pt x="869" y="695"/>
                    </a:lnTo>
                    <a:lnTo>
                      <a:pt x="875" y="674"/>
                    </a:lnTo>
                    <a:lnTo>
                      <a:pt x="882" y="653"/>
                    </a:lnTo>
                    <a:lnTo>
                      <a:pt x="891" y="614"/>
                    </a:lnTo>
                    <a:lnTo>
                      <a:pt x="899" y="574"/>
                    </a:lnTo>
                    <a:lnTo>
                      <a:pt x="905" y="535"/>
                    </a:lnTo>
                    <a:lnTo>
                      <a:pt x="910" y="497"/>
                    </a:lnTo>
                    <a:lnTo>
                      <a:pt x="912" y="459"/>
                    </a:lnTo>
                    <a:lnTo>
                      <a:pt x="913" y="422"/>
                    </a:lnTo>
                    <a:lnTo>
                      <a:pt x="912" y="384"/>
                    </a:lnTo>
                    <a:lnTo>
                      <a:pt x="911" y="347"/>
                    </a:lnTo>
                    <a:lnTo>
                      <a:pt x="906" y="310"/>
                    </a:lnTo>
                    <a:lnTo>
                      <a:pt x="901" y="272"/>
                    </a:lnTo>
                    <a:lnTo>
                      <a:pt x="894" y="235"/>
                    </a:lnTo>
                    <a:lnTo>
                      <a:pt x="885" y="200"/>
                    </a:lnTo>
                    <a:lnTo>
                      <a:pt x="874" y="164"/>
                    </a:lnTo>
                    <a:lnTo>
                      <a:pt x="862" y="128"/>
                    </a:lnTo>
                    <a:lnTo>
                      <a:pt x="849" y="93"/>
                    </a:lnTo>
                    <a:lnTo>
                      <a:pt x="833" y="5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08" name="Freeform 322"/>
              <p:cNvSpPr>
                <a:spLocks noChangeArrowheads="1"/>
              </p:cNvSpPr>
              <p:nvPr/>
            </p:nvSpPr>
            <p:spPr bwMode="auto">
              <a:xfrm>
                <a:off x="1843" y="1929"/>
                <a:ext cx="163" cy="164"/>
              </a:xfrm>
              <a:custGeom>
                <a:avLst/>
                <a:gdLst>
                  <a:gd name="T0" fmla="*/ 33 w 814"/>
                  <a:gd name="T1" fmla="*/ 13 h 820"/>
                  <a:gd name="T2" fmla="*/ 31 w 814"/>
                  <a:gd name="T3" fmla="*/ 9 h 820"/>
                  <a:gd name="T4" fmla="*/ 29 w 814"/>
                  <a:gd name="T5" fmla="*/ 6 h 820"/>
                  <a:gd name="T6" fmla="*/ 28 w 814"/>
                  <a:gd name="T7" fmla="*/ 4 h 820"/>
                  <a:gd name="T8" fmla="*/ 26 w 814"/>
                  <a:gd name="T9" fmla="*/ 3 h 820"/>
                  <a:gd name="T10" fmla="*/ 24 w 814"/>
                  <a:gd name="T11" fmla="*/ 2 h 820"/>
                  <a:gd name="T12" fmla="*/ 19 w 814"/>
                  <a:gd name="T13" fmla="*/ 0 h 820"/>
                  <a:gd name="T14" fmla="*/ 14 w 814"/>
                  <a:gd name="T15" fmla="*/ 0 h 820"/>
                  <a:gd name="T16" fmla="*/ 10 w 814"/>
                  <a:gd name="T17" fmla="*/ 1 h 820"/>
                  <a:gd name="T18" fmla="*/ 6 w 814"/>
                  <a:gd name="T19" fmla="*/ 4 h 820"/>
                  <a:gd name="T20" fmla="*/ 3 w 814"/>
                  <a:gd name="T21" fmla="*/ 7 h 820"/>
                  <a:gd name="T22" fmla="*/ 1 w 814"/>
                  <a:gd name="T23" fmla="*/ 11 h 820"/>
                  <a:gd name="T24" fmla="*/ 0 w 814"/>
                  <a:gd name="T25" fmla="*/ 15 h 820"/>
                  <a:gd name="T26" fmla="*/ 0 w 814"/>
                  <a:gd name="T27" fmla="*/ 19 h 820"/>
                  <a:gd name="T28" fmla="*/ 1 w 814"/>
                  <a:gd name="T29" fmla="*/ 23 h 820"/>
                  <a:gd name="T30" fmla="*/ 3 w 814"/>
                  <a:gd name="T31" fmla="*/ 26 h 820"/>
                  <a:gd name="T32" fmla="*/ 5 w 814"/>
                  <a:gd name="T33" fmla="*/ 28 h 820"/>
                  <a:gd name="T34" fmla="*/ 8 w 814"/>
                  <a:gd name="T35" fmla="*/ 30 h 820"/>
                  <a:gd name="T36" fmla="*/ 11 w 814"/>
                  <a:gd name="T37" fmla="*/ 32 h 820"/>
                  <a:gd name="T38" fmla="*/ 14 w 814"/>
                  <a:gd name="T39" fmla="*/ 33 h 820"/>
                  <a:gd name="T40" fmla="*/ 16 w 814"/>
                  <a:gd name="T41" fmla="*/ 33 h 820"/>
                  <a:gd name="T42" fmla="*/ 18 w 814"/>
                  <a:gd name="T43" fmla="*/ 33 h 820"/>
                  <a:gd name="T44" fmla="*/ 21 w 814"/>
                  <a:gd name="T45" fmla="*/ 32 h 820"/>
                  <a:gd name="T46" fmla="*/ 19 w 814"/>
                  <a:gd name="T47" fmla="*/ 31 h 820"/>
                  <a:gd name="T48" fmla="*/ 18 w 814"/>
                  <a:gd name="T49" fmla="*/ 31 h 820"/>
                  <a:gd name="T50" fmla="*/ 14 w 814"/>
                  <a:gd name="T51" fmla="*/ 31 h 820"/>
                  <a:gd name="T52" fmla="*/ 13 w 814"/>
                  <a:gd name="T53" fmla="*/ 31 h 820"/>
                  <a:gd name="T54" fmla="*/ 13 w 814"/>
                  <a:gd name="T55" fmla="*/ 31 h 820"/>
                  <a:gd name="T56" fmla="*/ 8 w 814"/>
                  <a:gd name="T57" fmla="*/ 29 h 820"/>
                  <a:gd name="T58" fmla="*/ 6 w 814"/>
                  <a:gd name="T59" fmla="*/ 27 h 820"/>
                  <a:gd name="T60" fmla="*/ 4 w 814"/>
                  <a:gd name="T61" fmla="*/ 25 h 820"/>
                  <a:gd name="T62" fmla="*/ 2 w 814"/>
                  <a:gd name="T63" fmla="*/ 21 h 820"/>
                  <a:gd name="T64" fmla="*/ 1 w 814"/>
                  <a:gd name="T65" fmla="*/ 18 h 820"/>
                  <a:gd name="T66" fmla="*/ 2 w 814"/>
                  <a:gd name="T67" fmla="*/ 14 h 820"/>
                  <a:gd name="T68" fmla="*/ 2 w 814"/>
                  <a:gd name="T69" fmla="*/ 11 h 820"/>
                  <a:gd name="T70" fmla="*/ 4 w 814"/>
                  <a:gd name="T71" fmla="*/ 8 h 820"/>
                  <a:gd name="T72" fmla="*/ 6 w 814"/>
                  <a:gd name="T73" fmla="*/ 5 h 820"/>
                  <a:gd name="T74" fmla="*/ 9 w 814"/>
                  <a:gd name="T75" fmla="*/ 3 h 820"/>
                  <a:gd name="T76" fmla="*/ 13 w 814"/>
                  <a:gd name="T77" fmla="*/ 2 h 820"/>
                  <a:gd name="T78" fmla="*/ 17 w 814"/>
                  <a:gd name="T79" fmla="*/ 1 h 820"/>
                  <a:gd name="T80" fmla="*/ 21 w 814"/>
                  <a:gd name="T81" fmla="*/ 2 h 820"/>
                  <a:gd name="T82" fmla="*/ 23 w 814"/>
                  <a:gd name="T83" fmla="*/ 3 h 820"/>
                  <a:gd name="T84" fmla="*/ 26 w 814"/>
                  <a:gd name="T85" fmla="*/ 4 h 820"/>
                  <a:gd name="T86" fmla="*/ 28 w 814"/>
                  <a:gd name="T87" fmla="*/ 6 h 820"/>
                  <a:gd name="T88" fmla="*/ 29 w 814"/>
                  <a:gd name="T89" fmla="*/ 8 h 820"/>
                  <a:gd name="T90" fmla="*/ 31 w 814"/>
                  <a:gd name="T91" fmla="*/ 12 h 82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14" h="820">
                    <a:moveTo>
                      <a:pt x="778" y="315"/>
                    </a:moveTo>
                    <a:lnTo>
                      <a:pt x="796" y="321"/>
                    </a:lnTo>
                    <a:lnTo>
                      <a:pt x="814" y="328"/>
                    </a:lnTo>
                    <a:lnTo>
                      <a:pt x="805" y="296"/>
                    </a:lnTo>
                    <a:lnTo>
                      <a:pt x="794" y="266"/>
                    </a:lnTo>
                    <a:lnTo>
                      <a:pt x="781" y="236"/>
                    </a:lnTo>
                    <a:lnTo>
                      <a:pt x="765" y="207"/>
                    </a:lnTo>
                    <a:lnTo>
                      <a:pt x="742" y="170"/>
                    </a:lnTo>
                    <a:lnTo>
                      <a:pt x="729" y="154"/>
                    </a:lnTo>
                    <a:lnTo>
                      <a:pt x="718" y="139"/>
                    </a:lnTo>
                    <a:lnTo>
                      <a:pt x="703" y="124"/>
                    </a:lnTo>
                    <a:lnTo>
                      <a:pt x="690" y="110"/>
                    </a:lnTo>
                    <a:lnTo>
                      <a:pt x="675" y="97"/>
                    </a:lnTo>
                    <a:lnTo>
                      <a:pt x="661" y="85"/>
                    </a:lnTo>
                    <a:lnTo>
                      <a:pt x="644" y="73"/>
                    </a:lnTo>
                    <a:lnTo>
                      <a:pt x="627" y="62"/>
                    </a:lnTo>
                    <a:lnTo>
                      <a:pt x="610" y="52"/>
                    </a:lnTo>
                    <a:lnTo>
                      <a:pt x="593" y="44"/>
                    </a:lnTo>
                    <a:lnTo>
                      <a:pt x="555" y="28"/>
                    </a:lnTo>
                    <a:lnTo>
                      <a:pt x="517" y="17"/>
                    </a:lnTo>
                    <a:lnTo>
                      <a:pt x="475" y="6"/>
                    </a:lnTo>
                    <a:lnTo>
                      <a:pt x="435" y="2"/>
                    </a:lnTo>
                    <a:lnTo>
                      <a:pt x="395" y="0"/>
                    </a:lnTo>
                    <a:lnTo>
                      <a:pt x="357" y="4"/>
                    </a:lnTo>
                    <a:lnTo>
                      <a:pt x="318" y="11"/>
                    </a:lnTo>
                    <a:lnTo>
                      <a:pt x="280" y="22"/>
                    </a:lnTo>
                    <a:lnTo>
                      <a:pt x="243" y="36"/>
                    </a:lnTo>
                    <a:lnTo>
                      <a:pt x="207" y="57"/>
                    </a:lnTo>
                    <a:lnTo>
                      <a:pt x="179" y="73"/>
                    </a:lnTo>
                    <a:lnTo>
                      <a:pt x="155" y="90"/>
                    </a:lnTo>
                    <a:lnTo>
                      <a:pt x="131" y="109"/>
                    </a:lnTo>
                    <a:lnTo>
                      <a:pt x="111" y="131"/>
                    </a:lnTo>
                    <a:lnTo>
                      <a:pt x="86" y="163"/>
                    </a:lnTo>
                    <a:lnTo>
                      <a:pt x="65" y="198"/>
                    </a:lnTo>
                    <a:lnTo>
                      <a:pt x="45" y="234"/>
                    </a:lnTo>
                    <a:lnTo>
                      <a:pt x="27" y="273"/>
                    </a:lnTo>
                    <a:lnTo>
                      <a:pt x="17" y="305"/>
                    </a:lnTo>
                    <a:lnTo>
                      <a:pt x="6" y="344"/>
                    </a:lnTo>
                    <a:lnTo>
                      <a:pt x="3" y="364"/>
                    </a:lnTo>
                    <a:lnTo>
                      <a:pt x="2" y="385"/>
                    </a:lnTo>
                    <a:lnTo>
                      <a:pt x="0" y="424"/>
                    </a:lnTo>
                    <a:lnTo>
                      <a:pt x="4" y="464"/>
                    </a:lnTo>
                    <a:lnTo>
                      <a:pt x="11" y="501"/>
                    </a:lnTo>
                    <a:lnTo>
                      <a:pt x="22" y="539"/>
                    </a:lnTo>
                    <a:lnTo>
                      <a:pt x="37" y="577"/>
                    </a:lnTo>
                    <a:lnTo>
                      <a:pt x="46" y="595"/>
                    </a:lnTo>
                    <a:lnTo>
                      <a:pt x="57" y="615"/>
                    </a:lnTo>
                    <a:lnTo>
                      <a:pt x="79" y="649"/>
                    </a:lnTo>
                    <a:lnTo>
                      <a:pt x="90" y="665"/>
                    </a:lnTo>
                    <a:lnTo>
                      <a:pt x="104" y="681"/>
                    </a:lnTo>
                    <a:lnTo>
                      <a:pt x="116" y="695"/>
                    </a:lnTo>
                    <a:lnTo>
                      <a:pt x="131" y="709"/>
                    </a:lnTo>
                    <a:lnTo>
                      <a:pt x="161" y="735"/>
                    </a:lnTo>
                    <a:lnTo>
                      <a:pt x="193" y="757"/>
                    </a:lnTo>
                    <a:lnTo>
                      <a:pt x="227" y="777"/>
                    </a:lnTo>
                    <a:lnTo>
                      <a:pt x="245" y="784"/>
                    </a:lnTo>
                    <a:lnTo>
                      <a:pt x="265" y="792"/>
                    </a:lnTo>
                    <a:lnTo>
                      <a:pt x="305" y="806"/>
                    </a:lnTo>
                    <a:lnTo>
                      <a:pt x="332" y="811"/>
                    </a:lnTo>
                    <a:lnTo>
                      <a:pt x="346" y="813"/>
                    </a:lnTo>
                    <a:lnTo>
                      <a:pt x="360" y="816"/>
                    </a:lnTo>
                    <a:lnTo>
                      <a:pt x="387" y="819"/>
                    </a:lnTo>
                    <a:lnTo>
                      <a:pt x="400" y="819"/>
                    </a:lnTo>
                    <a:lnTo>
                      <a:pt x="415" y="820"/>
                    </a:lnTo>
                    <a:lnTo>
                      <a:pt x="427" y="819"/>
                    </a:lnTo>
                    <a:lnTo>
                      <a:pt x="441" y="819"/>
                    </a:lnTo>
                    <a:lnTo>
                      <a:pt x="468" y="817"/>
                    </a:lnTo>
                    <a:lnTo>
                      <a:pt x="495" y="812"/>
                    </a:lnTo>
                    <a:lnTo>
                      <a:pt x="522" y="807"/>
                    </a:lnTo>
                    <a:lnTo>
                      <a:pt x="506" y="792"/>
                    </a:lnTo>
                    <a:lnTo>
                      <a:pt x="493" y="778"/>
                    </a:lnTo>
                    <a:lnTo>
                      <a:pt x="470" y="781"/>
                    </a:lnTo>
                    <a:lnTo>
                      <a:pt x="464" y="781"/>
                    </a:lnTo>
                    <a:lnTo>
                      <a:pt x="461" y="781"/>
                    </a:lnTo>
                    <a:lnTo>
                      <a:pt x="459" y="782"/>
                    </a:lnTo>
                    <a:lnTo>
                      <a:pt x="448" y="784"/>
                    </a:lnTo>
                    <a:lnTo>
                      <a:pt x="405" y="786"/>
                    </a:lnTo>
                    <a:lnTo>
                      <a:pt x="359" y="782"/>
                    </a:lnTo>
                    <a:lnTo>
                      <a:pt x="336" y="778"/>
                    </a:lnTo>
                    <a:lnTo>
                      <a:pt x="330" y="776"/>
                    </a:lnTo>
                    <a:lnTo>
                      <a:pt x="328" y="775"/>
                    </a:lnTo>
                    <a:lnTo>
                      <a:pt x="327" y="775"/>
                    </a:lnTo>
                    <a:lnTo>
                      <a:pt x="325" y="775"/>
                    </a:lnTo>
                    <a:lnTo>
                      <a:pt x="314" y="773"/>
                    </a:lnTo>
                    <a:lnTo>
                      <a:pt x="278" y="760"/>
                    </a:lnTo>
                    <a:lnTo>
                      <a:pt x="244" y="746"/>
                    </a:lnTo>
                    <a:lnTo>
                      <a:pt x="212" y="728"/>
                    </a:lnTo>
                    <a:lnTo>
                      <a:pt x="196" y="718"/>
                    </a:lnTo>
                    <a:lnTo>
                      <a:pt x="183" y="708"/>
                    </a:lnTo>
                    <a:lnTo>
                      <a:pt x="155" y="684"/>
                    </a:lnTo>
                    <a:lnTo>
                      <a:pt x="141" y="671"/>
                    </a:lnTo>
                    <a:lnTo>
                      <a:pt x="130" y="659"/>
                    </a:lnTo>
                    <a:lnTo>
                      <a:pt x="106" y="630"/>
                    </a:lnTo>
                    <a:lnTo>
                      <a:pt x="86" y="598"/>
                    </a:lnTo>
                    <a:lnTo>
                      <a:pt x="68" y="563"/>
                    </a:lnTo>
                    <a:lnTo>
                      <a:pt x="54" y="529"/>
                    </a:lnTo>
                    <a:lnTo>
                      <a:pt x="44" y="494"/>
                    </a:lnTo>
                    <a:lnTo>
                      <a:pt x="38" y="458"/>
                    </a:lnTo>
                    <a:lnTo>
                      <a:pt x="34" y="440"/>
                    </a:lnTo>
                    <a:lnTo>
                      <a:pt x="33" y="422"/>
                    </a:lnTo>
                    <a:lnTo>
                      <a:pt x="36" y="387"/>
                    </a:lnTo>
                    <a:lnTo>
                      <a:pt x="40" y="350"/>
                    </a:lnTo>
                    <a:lnTo>
                      <a:pt x="49" y="313"/>
                    </a:lnTo>
                    <a:lnTo>
                      <a:pt x="53" y="294"/>
                    </a:lnTo>
                    <a:lnTo>
                      <a:pt x="59" y="276"/>
                    </a:lnTo>
                    <a:lnTo>
                      <a:pt x="74" y="242"/>
                    </a:lnTo>
                    <a:lnTo>
                      <a:pt x="92" y="210"/>
                    </a:lnTo>
                    <a:lnTo>
                      <a:pt x="101" y="194"/>
                    </a:lnTo>
                    <a:lnTo>
                      <a:pt x="112" y="181"/>
                    </a:lnTo>
                    <a:lnTo>
                      <a:pt x="135" y="153"/>
                    </a:lnTo>
                    <a:lnTo>
                      <a:pt x="161" y="129"/>
                    </a:lnTo>
                    <a:lnTo>
                      <a:pt x="174" y="116"/>
                    </a:lnTo>
                    <a:lnTo>
                      <a:pt x="190" y="106"/>
                    </a:lnTo>
                    <a:lnTo>
                      <a:pt x="223" y="86"/>
                    </a:lnTo>
                    <a:lnTo>
                      <a:pt x="256" y="68"/>
                    </a:lnTo>
                    <a:lnTo>
                      <a:pt x="291" y="54"/>
                    </a:lnTo>
                    <a:lnTo>
                      <a:pt x="326" y="44"/>
                    </a:lnTo>
                    <a:lnTo>
                      <a:pt x="362" y="37"/>
                    </a:lnTo>
                    <a:lnTo>
                      <a:pt x="397" y="33"/>
                    </a:lnTo>
                    <a:lnTo>
                      <a:pt x="434" y="35"/>
                    </a:lnTo>
                    <a:lnTo>
                      <a:pt x="471" y="40"/>
                    </a:lnTo>
                    <a:lnTo>
                      <a:pt x="508" y="49"/>
                    </a:lnTo>
                    <a:lnTo>
                      <a:pt x="526" y="53"/>
                    </a:lnTo>
                    <a:lnTo>
                      <a:pt x="544" y="59"/>
                    </a:lnTo>
                    <a:lnTo>
                      <a:pt x="560" y="65"/>
                    </a:lnTo>
                    <a:lnTo>
                      <a:pt x="578" y="74"/>
                    </a:lnTo>
                    <a:lnTo>
                      <a:pt x="610" y="91"/>
                    </a:lnTo>
                    <a:lnTo>
                      <a:pt x="624" y="101"/>
                    </a:lnTo>
                    <a:lnTo>
                      <a:pt x="640" y="112"/>
                    </a:lnTo>
                    <a:lnTo>
                      <a:pt x="652" y="123"/>
                    </a:lnTo>
                    <a:lnTo>
                      <a:pt x="666" y="135"/>
                    </a:lnTo>
                    <a:lnTo>
                      <a:pt x="692" y="161"/>
                    </a:lnTo>
                    <a:lnTo>
                      <a:pt x="702" y="174"/>
                    </a:lnTo>
                    <a:lnTo>
                      <a:pt x="714" y="190"/>
                    </a:lnTo>
                    <a:lnTo>
                      <a:pt x="724" y="205"/>
                    </a:lnTo>
                    <a:lnTo>
                      <a:pt x="735" y="223"/>
                    </a:lnTo>
                    <a:lnTo>
                      <a:pt x="758" y="268"/>
                    </a:lnTo>
                    <a:lnTo>
                      <a:pt x="767" y="290"/>
                    </a:lnTo>
                    <a:lnTo>
                      <a:pt x="776" y="315"/>
                    </a:lnTo>
                    <a:lnTo>
                      <a:pt x="778" y="31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09" name="Freeform 323"/>
              <p:cNvSpPr>
                <a:spLocks noChangeArrowheads="1"/>
              </p:cNvSpPr>
              <p:nvPr/>
            </p:nvSpPr>
            <p:spPr bwMode="auto">
              <a:xfrm>
                <a:off x="1865" y="1923"/>
                <a:ext cx="148" cy="76"/>
              </a:xfrm>
              <a:custGeom>
                <a:avLst/>
                <a:gdLst>
                  <a:gd name="T0" fmla="*/ 28 w 739"/>
                  <a:gd name="T1" fmla="*/ 14 h 380"/>
                  <a:gd name="T2" fmla="*/ 29 w 739"/>
                  <a:gd name="T3" fmla="*/ 15 h 380"/>
                  <a:gd name="T4" fmla="*/ 30 w 739"/>
                  <a:gd name="T5" fmla="*/ 15 h 380"/>
                  <a:gd name="T6" fmla="*/ 29 w 739"/>
                  <a:gd name="T7" fmla="*/ 14 h 380"/>
                  <a:gd name="T8" fmla="*/ 29 w 739"/>
                  <a:gd name="T9" fmla="*/ 12 h 380"/>
                  <a:gd name="T10" fmla="*/ 28 w 739"/>
                  <a:gd name="T11" fmla="*/ 10 h 380"/>
                  <a:gd name="T12" fmla="*/ 27 w 739"/>
                  <a:gd name="T13" fmla="*/ 9 h 380"/>
                  <a:gd name="T14" fmla="*/ 27 w 739"/>
                  <a:gd name="T15" fmla="*/ 8 h 380"/>
                  <a:gd name="T16" fmla="*/ 26 w 739"/>
                  <a:gd name="T17" fmla="*/ 7 h 380"/>
                  <a:gd name="T18" fmla="*/ 25 w 739"/>
                  <a:gd name="T19" fmla="*/ 6 h 380"/>
                  <a:gd name="T20" fmla="*/ 25 w 739"/>
                  <a:gd name="T21" fmla="*/ 5 h 380"/>
                  <a:gd name="T22" fmla="*/ 24 w 739"/>
                  <a:gd name="T23" fmla="*/ 5 h 380"/>
                  <a:gd name="T24" fmla="*/ 23 w 739"/>
                  <a:gd name="T25" fmla="*/ 4 h 380"/>
                  <a:gd name="T26" fmla="*/ 23 w 739"/>
                  <a:gd name="T27" fmla="*/ 4 h 380"/>
                  <a:gd name="T28" fmla="*/ 22 w 739"/>
                  <a:gd name="T29" fmla="*/ 3 h 380"/>
                  <a:gd name="T30" fmla="*/ 21 w 739"/>
                  <a:gd name="T31" fmla="*/ 3 h 380"/>
                  <a:gd name="T32" fmla="*/ 20 w 739"/>
                  <a:gd name="T33" fmla="*/ 2 h 380"/>
                  <a:gd name="T34" fmla="*/ 18 w 739"/>
                  <a:gd name="T35" fmla="*/ 1 h 380"/>
                  <a:gd name="T36" fmla="*/ 17 w 739"/>
                  <a:gd name="T37" fmla="*/ 1 h 380"/>
                  <a:gd name="T38" fmla="*/ 17 w 739"/>
                  <a:gd name="T39" fmla="*/ 1 h 380"/>
                  <a:gd name="T40" fmla="*/ 15 w 739"/>
                  <a:gd name="T41" fmla="*/ 0 h 380"/>
                  <a:gd name="T42" fmla="*/ 14 w 739"/>
                  <a:gd name="T43" fmla="*/ 0 h 380"/>
                  <a:gd name="T44" fmla="*/ 12 w 739"/>
                  <a:gd name="T45" fmla="*/ 0 h 380"/>
                  <a:gd name="T46" fmla="*/ 11 w 739"/>
                  <a:gd name="T47" fmla="*/ 0 h 380"/>
                  <a:gd name="T48" fmla="*/ 9 w 739"/>
                  <a:gd name="T49" fmla="*/ 0 h 380"/>
                  <a:gd name="T50" fmla="*/ 8 w 739"/>
                  <a:gd name="T51" fmla="*/ 0 h 380"/>
                  <a:gd name="T52" fmla="*/ 7 w 739"/>
                  <a:gd name="T53" fmla="*/ 1 h 380"/>
                  <a:gd name="T54" fmla="*/ 5 w 739"/>
                  <a:gd name="T55" fmla="*/ 1 h 380"/>
                  <a:gd name="T56" fmla="*/ 4 w 739"/>
                  <a:gd name="T57" fmla="*/ 3 h 380"/>
                  <a:gd name="T58" fmla="*/ 2 w 739"/>
                  <a:gd name="T59" fmla="*/ 4 h 380"/>
                  <a:gd name="T60" fmla="*/ 1 w 739"/>
                  <a:gd name="T61" fmla="*/ 5 h 380"/>
                  <a:gd name="T62" fmla="*/ 0 w 739"/>
                  <a:gd name="T63" fmla="*/ 7 h 380"/>
                  <a:gd name="T64" fmla="*/ 1 w 739"/>
                  <a:gd name="T65" fmla="*/ 6 h 380"/>
                  <a:gd name="T66" fmla="*/ 2 w 739"/>
                  <a:gd name="T67" fmla="*/ 5 h 380"/>
                  <a:gd name="T68" fmla="*/ 3 w 739"/>
                  <a:gd name="T69" fmla="*/ 4 h 380"/>
                  <a:gd name="T70" fmla="*/ 4 w 739"/>
                  <a:gd name="T71" fmla="*/ 4 h 380"/>
                  <a:gd name="T72" fmla="*/ 5 w 739"/>
                  <a:gd name="T73" fmla="*/ 3 h 380"/>
                  <a:gd name="T74" fmla="*/ 7 w 739"/>
                  <a:gd name="T75" fmla="*/ 2 h 380"/>
                  <a:gd name="T76" fmla="*/ 8 w 739"/>
                  <a:gd name="T77" fmla="*/ 2 h 380"/>
                  <a:gd name="T78" fmla="*/ 10 w 739"/>
                  <a:gd name="T79" fmla="*/ 2 h 380"/>
                  <a:gd name="T80" fmla="*/ 11 w 739"/>
                  <a:gd name="T81" fmla="*/ 1 h 380"/>
                  <a:gd name="T82" fmla="*/ 13 w 739"/>
                  <a:gd name="T83" fmla="*/ 1 h 380"/>
                  <a:gd name="T84" fmla="*/ 15 w 739"/>
                  <a:gd name="T85" fmla="*/ 2 h 380"/>
                  <a:gd name="T86" fmla="*/ 16 w 739"/>
                  <a:gd name="T87" fmla="*/ 2 h 380"/>
                  <a:gd name="T88" fmla="*/ 18 w 739"/>
                  <a:gd name="T89" fmla="*/ 2 h 380"/>
                  <a:gd name="T90" fmla="*/ 19 w 739"/>
                  <a:gd name="T91" fmla="*/ 3 h 380"/>
                  <a:gd name="T92" fmla="*/ 20 w 739"/>
                  <a:gd name="T93" fmla="*/ 3 h 380"/>
                  <a:gd name="T94" fmla="*/ 21 w 739"/>
                  <a:gd name="T95" fmla="*/ 4 h 380"/>
                  <a:gd name="T96" fmla="*/ 21 w 739"/>
                  <a:gd name="T97" fmla="*/ 4 h 380"/>
                  <a:gd name="T98" fmla="*/ 22 w 739"/>
                  <a:gd name="T99" fmla="*/ 5 h 380"/>
                  <a:gd name="T100" fmla="*/ 23 w 739"/>
                  <a:gd name="T101" fmla="*/ 5 h 380"/>
                  <a:gd name="T102" fmla="*/ 23 w 739"/>
                  <a:gd name="T103" fmla="*/ 6 h 380"/>
                  <a:gd name="T104" fmla="*/ 24 w 739"/>
                  <a:gd name="T105" fmla="*/ 6 h 380"/>
                  <a:gd name="T106" fmla="*/ 24 w 739"/>
                  <a:gd name="T107" fmla="*/ 7 h 380"/>
                  <a:gd name="T108" fmla="*/ 25 w 739"/>
                  <a:gd name="T109" fmla="*/ 8 h 380"/>
                  <a:gd name="T110" fmla="*/ 25 w 739"/>
                  <a:gd name="T111" fmla="*/ 8 h 380"/>
                  <a:gd name="T112" fmla="*/ 26 w 739"/>
                  <a:gd name="T113" fmla="*/ 10 h 380"/>
                  <a:gd name="T114" fmla="*/ 27 w 739"/>
                  <a:gd name="T115" fmla="*/ 11 h 380"/>
                  <a:gd name="T116" fmla="*/ 27 w 739"/>
                  <a:gd name="T117" fmla="*/ 12 h 380"/>
                  <a:gd name="T118" fmla="*/ 28 w 739"/>
                  <a:gd name="T119" fmla="*/ 13 h 380"/>
                  <a:gd name="T120" fmla="*/ 28 w 739"/>
                  <a:gd name="T121" fmla="*/ 14 h 38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39" h="380">
                    <a:moveTo>
                      <a:pt x="703" y="362"/>
                    </a:moveTo>
                    <a:lnTo>
                      <a:pt x="722" y="369"/>
                    </a:lnTo>
                    <a:lnTo>
                      <a:pt x="739" y="380"/>
                    </a:lnTo>
                    <a:lnTo>
                      <a:pt x="731" y="339"/>
                    </a:lnTo>
                    <a:lnTo>
                      <a:pt x="719" y="300"/>
                    </a:lnTo>
                    <a:lnTo>
                      <a:pt x="702" y="261"/>
                    </a:lnTo>
                    <a:lnTo>
                      <a:pt x="683" y="224"/>
                    </a:lnTo>
                    <a:lnTo>
                      <a:pt x="671" y="203"/>
                    </a:lnTo>
                    <a:lnTo>
                      <a:pt x="659" y="185"/>
                    </a:lnTo>
                    <a:lnTo>
                      <a:pt x="632" y="150"/>
                    </a:lnTo>
                    <a:lnTo>
                      <a:pt x="616" y="134"/>
                    </a:lnTo>
                    <a:lnTo>
                      <a:pt x="602" y="119"/>
                    </a:lnTo>
                    <a:lnTo>
                      <a:pt x="586" y="105"/>
                    </a:lnTo>
                    <a:lnTo>
                      <a:pt x="570" y="92"/>
                    </a:lnTo>
                    <a:lnTo>
                      <a:pt x="552" y="79"/>
                    </a:lnTo>
                    <a:lnTo>
                      <a:pt x="534" y="67"/>
                    </a:lnTo>
                    <a:lnTo>
                      <a:pt x="497" y="48"/>
                    </a:lnTo>
                    <a:lnTo>
                      <a:pt x="456" y="30"/>
                    </a:lnTo>
                    <a:lnTo>
                      <a:pt x="436" y="23"/>
                    </a:lnTo>
                    <a:lnTo>
                      <a:pt x="415" y="18"/>
                    </a:lnTo>
                    <a:lnTo>
                      <a:pt x="378" y="8"/>
                    </a:lnTo>
                    <a:lnTo>
                      <a:pt x="341" y="3"/>
                    </a:lnTo>
                    <a:lnTo>
                      <a:pt x="305" y="0"/>
                    </a:lnTo>
                    <a:lnTo>
                      <a:pt x="270" y="1"/>
                    </a:lnTo>
                    <a:lnTo>
                      <a:pt x="235" y="4"/>
                    </a:lnTo>
                    <a:lnTo>
                      <a:pt x="199" y="11"/>
                    </a:lnTo>
                    <a:lnTo>
                      <a:pt x="165" y="22"/>
                    </a:lnTo>
                    <a:lnTo>
                      <a:pt x="132" y="36"/>
                    </a:lnTo>
                    <a:lnTo>
                      <a:pt x="95" y="64"/>
                    </a:lnTo>
                    <a:lnTo>
                      <a:pt x="60" y="96"/>
                    </a:lnTo>
                    <a:lnTo>
                      <a:pt x="28" y="129"/>
                    </a:lnTo>
                    <a:lnTo>
                      <a:pt x="0" y="165"/>
                    </a:lnTo>
                    <a:lnTo>
                      <a:pt x="20" y="143"/>
                    </a:lnTo>
                    <a:lnTo>
                      <a:pt x="44" y="124"/>
                    </a:lnTo>
                    <a:lnTo>
                      <a:pt x="68" y="107"/>
                    </a:lnTo>
                    <a:lnTo>
                      <a:pt x="96" y="91"/>
                    </a:lnTo>
                    <a:lnTo>
                      <a:pt x="132" y="70"/>
                    </a:lnTo>
                    <a:lnTo>
                      <a:pt x="169" y="56"/>
                    </a:lnTo>
                    <a:lnTo>
                      <a:pt x="207" y="45"/>
                    </a:lnTo>
                    <a:lnTo>
                      <a:pt x="246" y="38"/>
                    </a:lnTo>
                    <a:lnTo>
                      <a:pt x="284" y="34"/>
                    </a:lnTo>
                    <a:lnTo>
                      <a:pt x="324" y="36"/>
                    </a:lnTo>
                    <a:lnTo>
                      <a:pt x="364" y="40"/>
                    </a:lnTo>
                    <a:lnTo>
                      <a:pt x="406" y="51"/>
                    </a:lnTo>
                    <a:lnTo>
                      <a:pt x="444" y="62"/>
                    </a:lnTo>
                    <a:lnTo>
                      <a:pt x="482" y="78"/>
                    </a:lnTo>
                    <a:lnTo>
                      <a:pt x="499" y="86"/>
                    </a:lnTo>
                    <a:lnTo>
                      <a:pt x="516" y="96"/>
                    </a:lnTo>
                    <a:lnTo>
                      <a:pt x="533" y="107"/>
                    </a:lnTo>
                    <a:lnTo>
                      <a:pt x="550" y="119"/>
                    </a:lnTo>
                    <a:lnTo>
                      <a:pt x="564" y="131"/>
                    </a:lnTo>
                    <a:lnTo>
                      <a:pt x="579" y="144"/>
                    </a:lnTo>
                    <a:lnTo>
                      <a:pt x="592" y="158"/>
                    </a:lnTo>
                    <a:lnTo>
                      <a:pt x="607" y="173"/>
                    </a:lnTo>
                    <a:lnTo>
                      <a:pt x="618" y="188"/>
                    </a:lnTo>
                    <a:lnTo>
                      <a:pt x="631" y="204"/>
                    </a:lnTo>
                    <a:lnTo>
                      <a:pt x="654" y="241"/>
                    </a:lnTo>
                    <a:lnTo>
                      <a:pt x="670" y="270"/>
                    </a:lnTo>
                    <a:lnTo>
                      <a:pt x="683" y="300"/>
                    </a:lnTo>
                    <a:lnTo>
                      <a:pt x="694" y="330"/>
                    </a:lnTo>
                    <a:lnTo>
                      <a:pt x="703" y="36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10" name="Freeform 324"/>
              <p:cNvSpPr>
                <a:spLocks noChangeArrowheads="1"/>
              </p:cNvSpPr>
              <p:nvPr/>
            </p:nvSpPr>
            <p:spPr bwMode="auto">
              <a:xfrm>
                <a:off x="1892" y="1916"/>
                <a:ext cx="129" cy="88"/>
              </a:xfrm>
              <a:custGeom>
                <a:avLst/>
                <a:gdLst>
                  <a:gd name="T0" fmla="*/ 24 w 646"/>
                  <a:gd name="T1" fmla="*/ 16 h 441"/>
                  <a:gd name="T2" fmla="*/ 25 w 646"/>
                  <a:gd name="T3" fmla="*/ 17 h 441"/>
                  <a:gd name="T4" fmla="*/ 26 w 646"/>
                  <a:gd name="T5" fmla="*/ 18 h 441"/>
                  <a:gd name="T6" fmla="*/ 26 w 646"/>
                  <a:gd name="T7" fmla="*/ 17 h 441"/>
                  <a:gd name="T8" fmla="*/ 25 w 646"/>
                  <a:gd name="T9" fmla="*/ 16 h 441"/>
                  <a:gd name="T10" fmla="*/ 25 w 646"/>
                  <a:gd name="T11" fmla="*/ 14 h 441"/>
                  <a:gd name="T12" fmla="*/ 25 w 646"/>
                  <a:gd name="T13" fmla="*/ 13 h 441"/>
                  <a:gd name="T14" fmla="*/ 25 w 646"/>
                  <a:gd name="T15" fmla="*/ 12 h 441"/>
                  <a:gd name="T16" fmla="*/ 24 w 646"/>
                  <a:gd name="T17" fmla="*/ 11 h 441"/>
                  <a:gd name="T18" fmla="*/ 24 w 646"/>
                  <a:gd name="T19" fmla="*/ 10 h 441"/>
                  <a:gd name="T20" fmla="*/ 23 w 646"/>
                  <a:gd name="T21" fmla="*/ 10 h 441"/>
                  <a:gd name="T22" fmla="*/ 23 w 646"/>
                  <a:gd name="T23" fmla="*/ 9 h 441"/>
                  <a:gd name="T24" fmla="*/ 22 w 646"/>
                  <a:gd name="T25" fmla="*/ 8 h 441"/>
                  <a:gd name="T26" fmla="*/ 22 w 646"/>
                  <a:gd name="T27" fmla="*/ 7 h 441"/>
                  <a:gd name="T28" fmla="*/ 21 w 646"/>
                  <a:gd name="T29" fmla="*/ 6 h 441"/>
                  <a:gd name="T30" fmla="*/ 20 w 646"/>
                  <a:gd name="T31" fmla="*/ 5 h 441"/>
                  <a:gd name="T32" fmla="*/ 19 w 646"/>
                  <a:gd name="T33" fmla="*/ 4 h 441"/>
                  <a:gd name="T34" fmla="*/ 18 w 646"/>
                  <a:gd name="T35" fmla="*/ 4 h 441"/>
                  <a:gd name="T36" fmla="*/ 17 w 646"/>
                  <a:gd name="T37" fmla="*/ 3 h 441"/>
                  <a:gd name="T38" fmla="*/ 17 w 646"/>
                  <a:gd name="T39" fmla="*/ 3 h 441"/>
                  <a:gd name="T40" fmla="*/ 15 w 646"/>
                  <a:gd name="T41" fmla="*/ 2 h 441"/>
                  <a:gd name="T42" fmla="*/ 14 w 646"/>
                  <a:gd name="T43" fmla="*/ 2 h 441"/>
                  <a:gd name="T44" fmla="*/ 13 w 646"/>
                  <a:gd name="T45" fmla="*/ 1 h 441"/>
                  <a:gd name="T46" fmla="*/ 12 w 646"/>
                  <a:gd name="T47" fmla="*/ 1 h 441"/>
                  <a:gd name="T48" fmla="*/ 10 w 646"/>
                  <a:gd name="T49" fmla="*/ 0 h 441"/>
                  <a:gd name="T50" fmla="*/ 8 w 646"/>
                  <a:gd name="T51" fmla="*/ 0 h 441"/>
                  <a:gd name="T52" fmla="*/ 6 w 646"/>
                  <a:gd name="T53" fmla="*/ 0 h 441"/>
                  <a:gd name="T54" fmla="*/ 4 w 646"/>
                  <a:gd name="T55" fmla="*/ 0 h 441"/>
                  <a:gd name="T56" fmla="*/ 4 w 646"/>
                  <a:gd name="T57" fmla="*/ 0 h 441"/>
                  <a:gd name="T58" fmla="*/ 4 w 646"/>
                  <a:gd name="T59" fmla="*/ 0 h 441"/>
                  <a:gd name="T60" fmla="*/ 2 w 646"/>
                  <a:gd name="T61" fmla="*/ 1 h 441"/>
                  <a:gd name="T62" fmla="*/ 0 w 646"/>
                  <a:gd name="T63" fmla="*/ 3 h 441"/>
                  <a:gd name="T64" fmla="*/ 1 w 646"/>
                  <a:gd name="T65" fmla="*/ 2 h 441"/>
                  <a:gd name="T66" fmla="*/ 3 w 646"/>
                  <a:gd name="T67" fmla="*/ 2 h 441"/>
                  <a:gd name="T68" fmla="*/ 4 w 646"/>
                  <a:gd name="T69" fmla="*/ 1 h 441"/>
                  <a:gd name="T70" fmla="*/ 6 w 646"/>
                  <a:gd name="T71" fmla="*/ 1 h 441"/>
                  <a:gd name="T72" fmla="*/ 7 w 646"/>
                  <a:gd name="T73" fmla="*/ 1 h 441"/>
                  <a:gd name="T74" fmla="*/ 8 w 646"/>
                  <a:gd name="T75" fmla="*/ 1 h 441"/>
                  <a:gd name="T76" fmla="*/ 10 w 646"/>
                  <a:gd name="T77" fmla="*/ 2 h 441"/>
                  <a:gd name="T78" fmla="*/ 11 w 646"/>
                  <a:gd name="T79" fmla="*/ 2 h 441"/>
                  <a:gd name="T80" fmla="*/ 12 w 646"/>
                  <a:gd name="T81" fmla="*/ 2 h 441"/>
                  <a:gd name="T82" fmla="*/ 13 w 646"/>
                  <a:gd name="T83" fmla="*/ 3 h 441"/>
                  <a:gd name="T84" fmla="*/ 15 w 646"/>
                  <a:gd name="T85" fmla="*/ 3 h 441"/>
                  <a:gd name="T86" fmla="*/ 16 w 646"/>
                  <a:gd name="T87" fmla="*/ 4 h 441"/>
                  <a:gd name="T88" fmla="*/ 17 w 646"/>
                  <a:gd name="T89" fmla="*/ 4 h 441"/>
                  <a:gd name="T90" fmla="*/ 17 w 646"/>
                  <a:gd name="T91" fmla="*/ 5 h 441"/>
                  <a:gd name="T92" fmla="*/ 18 w 646"/>
                  <a:gd name="T93" fmla="*/ 6 h 441"/>
                  <a:gd name="T94" fmla="*/ 19 w 646"/>
                  <a:gd name="T95" fmla="*/ 6 h 441"/>
                  <a:gd name="T96" fmla="*/ 19 w 646"/>
                  <a:gd name="T97" fmla="*/ 7 h 441"/>
                  <a:gd name="T98" fmla="*/ 20 w 646"/>
                  <a:gd name="T99" fmla="*/ 7 h 441"/>
                  <a:gd name="T100" fmla="*/ 21 w 646"/>
                  <a:gd name="T101" fmla="*/ 9 h 441"/>
                  <a:gd name="T102" fmla="*/ 22 w 646"/>
                  <a:gd name="T103" fmla="*/ 9 h 441"/>
                  <a:gd name="T104" fmla="*/ 22 w 646"/>
                  <a:gd name="T105" fmla="*/ 10 h 441"/>
                  <a:gd name="T106" fmla="*/ 23 w 646"/>
                  <a:gd name="T107" fmla="*/ 12 h 441"/>
                  <a:gd name="T108" fmla="*/ 23 w 646"/>
                  <a:gd name="T109" fmla="*/ 13 h 441"/>
                  <a:gd name="T110" fmla="*/ 24 w 646"/>
                  <a:gd name="T111" fmla="*/ 15 h 441"/>
                  <a:gd name="T112" fmla="*/ 24 w 646"/>
                  <a:gd name="T113" fmla="*/ 16 h 4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646" h="441">
                    <a:moveTo>
                      <a:pt x="607" y="413"/>
                    </a:moveTo>
                    <a:lnTo>
                      <a:pt x="627" y="425"/>
                    </a:lnTo>
                    <a:lnTo>
                      <a:pt x="646" y="441"/>
                    </a:lnTo>
                    <a:lnTo>
                      <a:pt x="643" y="415"/>
                    </a:lnTo>
                    <a:lnTo>
                      <a:pt x="638" y="389"/>
                    </a:lnTo>
                    <a:lnTo>
                      <a:pt x="632" y="363"/>
                    </a:lnTo>
                    <a:lnTo>
                      <a:pt x="625" y="338"/>
                    </a:lnTo>
                    <a:lnTo>
                      <a:pt x="616" y="313"/>
                    </a:lnTo>
                    <a:lnTo>
                      <a:pt x="605" y="288"/>
                    </a:lnTo>
                    <a:lnTo>
                      <a:pt x="594" y="263"/>
                    </a:lnTo>
                    <a:lnTo>
                      <a:pt x="580" y="239"/>
                    </a:lnTo>
                    <a:lnTo>
                      <a:pt x="567" y="218"/>
                    </a:lnTo>
                    <a:lnTo>
                      <a:pt x="553" y="198"/>
                    </a:lnTo>
                    <a:lnTo>
                      <a:pt x="539" y="178"/>
                    </a:lnTo>
                    <a:lnTo>
                      <a:pt x="524" y="160"/>
                    </a:lnTo>
                    <a:lnTo>
                      <a:pt x="492" y="126"/>
                    </a:lnTo>
                    <a:lnTo>
                      <a:pt x="475" y="111"/>
                    </a:lnTo>
                    <a:lnTo>
                      <a:pt x="458" y="97"/>
                    </a:lnTo>
                    <a:lnTo>
                      <a:pt x="438" y="83"/>
                    </a:lnTo>
                    <a:lnTo>
                      <a:pt x="420" y="70"/>
                    </a:lnTo>
                    <a:lnTo>
                      <a:pt x="380" y="49"/>
                    </a:lnTo>
                    <a:lnTo>
                      <a:pt x="359" y="38"/>
                    </a:lnTo>
                    <a:lnTo>
                      <a:pt x="337" y="30"/>
                    </a:lnTo>
                    <a:lnTo>
                      <a:pt x="291" y="16"/>
                    </a:lnTo>
                    <a:lnTo>
                      <a:pt x="240" y="5"/>
                    </a:lnTo>
                    <a:lnTo>
                      <a:pt x="192" y="0"/>
                    </a:lnTo>
                    <a:lnTo>
                      <a:pt x="143" y="0"/>
                    </a:lnTo>
                    <a:lnTo>
                      <a:pt x="95" y="6"/>
                    </a:lnTo>
                    <a:lnTo>
                      <a:pt x="91" y="6"/>
                    </a:lnTo>
                    <a:lnTo>
                      <a:pt x="88" y="9"/>
                    </a:lnTo>
                    <a:lnTo>
                      <a:pt x="41" y="37"/>
                    </a:lnTo>
                    <a:lnTo>
                      <a:pt x="0" y="69"/>
                    </a:lnTo>
                    <a:lnTo>
                      <a:pt x="33" y="55"/>
                    </a:lnTo>
                    <a:lnTo>
                      <a:pt x="67" y="44"/>
                    </a:lnTo>
                    <a:lnTo>
                      <a:pt x="103" y="37"/>
                    </a:lnTo>
                    <a:lnTo>
                      <a:pt x="138" y="34"/>
                    </a:lnTo>
                    <a:lnTo>
                      <a:pt x="173" y="33"/>
                    </a:lnTo>
                    <a:lnTo>
                      <a:pt x="209" y="36"/>
                    </a:lnTo>
                    <a:lnTo>
                      <a:pt x="246" y="41"/>
                    </a:lnTo>
                    <a:lnTo>
                      <a:pt x="283" y="51"/>
                    </a:lnTo>
                    <a:lnTo>
                      <a:pt x="304" y="56"/>
                    </a:lnTo>
                    <a:lnTo>
                      <a:pt x="324" y="63"/>
                    </a:lnTo>
                    <a:lnTo>
                      <a:pt x="365" y="81"/>
                    </a:lnTo>
                    <a:lnTo>
                      <a:pt x="402" y="100"/>
                    </a:lnTo>
                    <a:lnTo>
                      <a:pt x="420" y="112"/>
                    </a:lnTo>
                    <a:lnTo>
                      <a:pt x="438" y="125"/>
                    </a:lnTo>
                    <a:lnTo>
                      <a:pt x="454" y="138"/>
                    </a:lnTo>
                    <a:lnTo>
                      <a:pt x="470" y="152"/>
                    </a:lnTo>
                    <a:lnTo>
                      <a:pt x="484" y="167"/>
                    </a:lnTo>
                    <a:lnTo>
                      <a:pt x="500" y="183"/>
                    </a:lnTo>
                    <a:lnTo>
                      <a:pt x="527" y="218"/>
                    </a:lnTo>
                    <a:lnTo>
                      <a:pt x="539" y="236"/>
                    </a:lnTo>
                    <a:lnTo>
                      <a:pt x="551" y="257"/>
                    </a:lnTo>
                    <a:lnTo>
                      <a:pt x="570" y="294"/>
                    </a:lnTo>
                    <a:lnTo>
                      <a:pt x="587" y="333"/>
                    </a:lnTo>
                    <a:lnTo>
                      <a:pt x="599" y="372"/>
                    </a:lnTo>
                    <a:lnTo>
                      <a:pt x="607" y="41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11" name="Freeform 325"/>
              <p:cNvSpPr>
                <a:spLocks noChangeArrowheads="1"/>
              </p:cNvSpPr>
              <p:nvPr/>
            </p:nvSpPr>
            <p:spPr bwMode="auto">
              <a:xfrm>
                <a:off x="1911" y="1909"/>
                <a:ext cx="116" cy="102"/>
              </a:xfrm>
              <a:custGeom>
                <a:avLst/>
                <a:gdLst>
                  <a:gd name="T0" fmla="*/ 19 w 584"/>
                  <a:gd name="T1" fmla="*/ 11 h 510"/>
                  <a:gd name="T2" fmla="*/ 20 w 584"/>
                  <a:gd name="T3" fmla="*/ 12 h 510"/>
                  <a:gd name="T4" fmla="*/ 20 w 584"/>
                  <a:gd name="T5" fmla="*/ 13 h 510"/>
                  <a:gd name="T6" fmla="*/ 20 w 584"/>
                  <a:gd name="T7" fmla="*/ 14 h 510"/>
                  <a:gd name="T8" fmla="*/ 21 w 584"/>
                  <a:gd name="T9" fmla="*/ 15 h 510"/>
                  <a:gd name="T10" fmla="*/ 21 w 584"/>
                  <a:gd name="T11" fmla="*/ 16 h 510"/>
                  <a:gd name="T12" fmla="*/ 21 w 584"/>
                  <a:gd name="T13" fmla="*/ 17 h 510"/>
                  <a:gd name="T14" fmla="*/ 22 w 584"/>
                  <a:gd name="T15" fmla="*/ 18 h 510"/>
                  <a:gd name="T16" fmla="*/ 22 w 584"/>
                  <a:gd name="T17" fmla="*/ 19 h 510"/>
                  <a:gd name="T18" fmla="*/ 22 w 584"/>
                  <a:gd name="T19" fmla="*/ 19 h 510"/>
                  <a:gd name="T20" fmla="*/ 22 w 584"/>
                  <a:gd name="T21" fmla="*/ 20 h 510"/>
                  <a:gd name="T22" fmla="*/ 23 w 584"/>
                  <a:gd name="T23" fmla="*/ 20 h 510"/>
                  <a:gd name="T24" fmla="*/ 23 w 584"/>
                  <a:gd name="T25" fmla="*/ 19 h 510"/>
                  <a:gd name="T26" fmla="*/ 23 w 584"/>
                  <a:gd name="T27" fmla="*/ 18 h 510"/>
                  <a:gd name="T28" fmla="*/ 23 w 584"/>
                  <a:gd name="T29" fmla="*/ 16 h 510"/>
                  <a:gd name="T30" fmla="*/ 22 w 584"/>
                  <a:gd name="T31" fmla="*/ 15 h 510"/>
                  <a:gd name="T32" fmla="*/ 22 w 584"/>
                  <a:gd name="T33" fmla="*/ 14 h 510"/>
                  <a:gd name="T34" fmla="*/ 22 w 584"/>
                  <a:gd name="T35" fmla="*/ 13 h 510"/>
                  <a:gd name="T36" fmla="*/ 21 w 584"/>
                  <a:gd name="T37" fmla="*/ 11 h 510"/>
                  <a:gd name="T38" fmla="*/ 20 w 584"/>
                  <a:gd name="T39" fmla="*/ 10 h 510"/>
                  <a:gd name="T40" fmla="*/ 19 w 584"/>
                  <a:gd name="T41" fmla="*/ 8 h 510"/>
                  <a:gd name="T42" fmla="*/ 19 w 584"/>
                  <a:gd name="T43" fmla="*/ 8 h 510"/>
                  <a:gd name="T44" fmla="*/ 18 w 584"/>
                  <a:gd name="T45" fmla="*/ 7 h 510"/>
                  <a:gd name="T46" fmla="*/ 17 w 584"/>
                  <a:gd name="T47" fmla="*/ 6 h 510"/>
                  <a:gd name="T48" fmla="*/ 17 w 584"/>
                  <a:gd name="T49" fmla="*/ 5 h 510"/>
                  <a:gd name="T50" fmla="*/ 16 w 584"/>
                  <a:gd name="T51" fmla="*/ 5 h 510"/>
                  <a:gd name="T52" fmla="*/ 15 w 584"/>
                  <a:gd name="T53" fmla="*/ 4 h 510"/>
                  <a:gd name="T54" fmla="*/ 14 w 584"/>
                  <a:gd name="T55" fmla="*/ 4 h 510"/>
                  <a:gd name="T56" fmla="*/ 14 w 584"/>
                  <a:gd name="T57" fmla="*/ 3 h 510"/>
                  <a:gd name="T58" fmla="*/ 13 w 584"/>
                  <a:gd name="T59" fmla="*/ 3 h 510"/>
                  <a:gd name="T60" fmla="*/ 12 w 584"/>
                  <a:gd name="T61" fmla="*/ 2 h 510"/>
                  <a:gd name="T62" fmla="*/ 10 w 584"/>
                  <a:gd name="T63" fmla="*/ 1 h 510"/>
                  <a:gd name="T64" fmla="*/ 9 w 584"/>
                  <a:gd name="T65" fmla="*/ 1 h 510"/>
                  <a:gd name="T66" fmla="*/ 8 w 584"/>
                  <a:gd name="T67" fmla="*/ 1 h 510"/>
                  <a:gd name="T68" fmla="*/ 7 w 584"/>
                  <a:gd name="T69" fmla="*/ 0 h 510"/>
                  <a:gd name="T70" fmla="*/ 6 w 584"/>
                  <a:gd name="T71" fmla="*/ 0 h 510"/>
                  <a:gd name="T72" fmla="*/ 3 w 584"/>
                  <a:gd name="T73" fmla="*/ 0 h 510"/>
                  <a:gd name="T74" fmla="*/ 2 w 584"/>
                  <a:gd name="T75" fmla="*/ 1 h 510"/>
                  <a:gd name="T76" fmla="*/ 0 w 584"/>
                  <a:gd name="T77" fmla="*/ 2 h 510"/>
                  <a:gd name="T78" fmla="*/ 2 w 584"/>
                  <a:gd name="T79" fmla="*/ 1 h 510"/>
                  <a:gd name="T80" fmla="*/ 4 w 584"/>
                  <a:gd name="T81" fmla="*/ 1 h 510"/>
                  <a:gd name="T82" fmla="*/ 6 w 584"/>
                  <a:gd name="T83" fmla="*/ 2 h 510"/>
                  <a:gd name="T84" fmla="*/ 8 w 584"/>
                  <a:gd name="T85" fmla="*/ 2 h 510"/>
                  <a:gd name="T86" fmla="*/ 10 w 584"/>
                  <a:gd name="T87" fmla="*/ 3 h 510"/>
                  <a:gd name="T88" fmla="*/ 10 w 584"/>
                  <a:gd name="T89" fmla="*/ 3 h 510"/>
                  <a:gd name="T90" fmla="*/ 11 w 584"/>
                  <a:gd name="T91" fmla="*/ 3 h 510"/>
                  <a:gd name="T92" fmla="*/ 13 w 584"/>
                  <a:gd name="T93" fmla="*/ 4 h 510"/>
                  <a:gd name="T94" fmla="*/ 14 w 584"/>
                  <a:gd name="T95" fmla="*/ 5 h 510"/>
                  <a:gd name="T96" fmla="*/ 14 w 584"/>
                  <a:gd name="T97" fmla="*/ 5 h 510"/>
                  <a:gd name="T98" fmla="*/ 15 w 584"/>
                  <a:gd name="T99" fmla="*/ 6 h 510"/>
                  <a:gd name="T100" fmla="*/ 16 w 584"/>
                  <a:gd name="T101" fmla="*/ 6 h 510"/>
                  <a:gd name="T102" fmla="*/ 17 w 584"/>
                  <a:gd name="T103" fmla="*/ 8 h 510"/>
                  <a:gd name="T104" fmla="*/ 17 w 584"/>
                  <a:gd name="T105" fmla="*/ 8 h 510"/>
                  <a:gd name="T106" fmla="*/ 18 w 584"/>
                  <a:gd name="T107" fmla="*/ 9 h 510"/>
                  <a:gd name="T108" fmla="*/ 19 w 584"/>
                  <a:gd name="T109" fmla="*/ 10 h 510"/>
                  <a:gd name="T110" fmla="*/ 19 w 584"/>
                  <a:gd name="T111" fmla="*/ 11 h 51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84" h="510">
                    <a:moveTo>
                      <a:pt x="485" y="273"/>
                    </a:moveTo>
                    <a:lnTo>
                      <a:pt x="499" y="297"/>
                    </a:lnTo>
                    <a:lnTo>
                      <a:pt x="510" y="322"/>
                    </a:lnTo>
                    <a:lnTo>
                      <a:pt x="521" y="347"/>
                    </a:lnTo>
                    <a:lnTo>
                      <a:pt x="530" y="372"/>
                    </a:lnTo>
                    <a:lnTo>
                      <a:pt x="537" y="397"/>
                    </a:lnTo>
                    <a:lnTo>
                      <a:pt x="543" y="423"/>
                    </a:lnTo>
                    <a:lnTo>
                      <a:pt x="548" y="449"/>
                    </a:lnTo>
                    <a:lnTo>
                      <a:pt x="551" y="475"/>
                    </a:lnTo>
                    <a:lnTo>
                      <a:pt x="559" y="482"/>
                    </a:lnTo>
                    <a:lnTo>
                      <a:pt x="568" y="490"/>
                    </a:lnTo>
                    <a:lnTo>
                      <a:pt x="584" y="510"/>
                    </a:lnTo>
                    <a:lnTo>
                      <a:pt x="583" y="477"/>
                    </a:lnTo>
                    <a:lnTo>
                      <a:pt x="580" y="443"/>
                    </a:lnTo>
                    <a:lnTo>
                      <a:pt x="575" y="411"/>
                    </a:lnTo>
                    <a:lnTo>
                      <a:pt x="568" y="380"/>
                    </a:lnTo>
                    <a:lnTo>
                      <a:pt x="558" y="348"/>
                    </a:lnTo>
                    <a:lnTo>
                      <a:pt x="547" y="317"/>
                    </a:lnTo>
                    <a:lnTo>
                      <a:pt x="533" y="286"/>
                    </a:lnTo>
                    <a:lnTo>
                      <a:pt x="518" y="256"/>
                    </a:lnTo>
                    <a:lnTo>
                      <a:pt x="489" y="211"/>
                    </a:lnTo>
                    <a:lnTo>
                      <a:pt x="473" y="190"/>
                    </a:lnTo>
                    <a:lnTo>
                      <a:pt x="457" y="172"/>
                    </a:lnTo>
                    <a:lnTo>
                      <a:pt x="440" y="153"/>
                    </a:lnTo>
                    <a:lnTo>
                      <a:pt x="422" y="136"/>
                    </a:lnTo>
                    <a:lnTo>
                      <a:pt x="404" y="120"/>
                    </a:lnTo>
                    <a:lnTo>
                      <a:pt x="385" y="105"/>
                    </a:lnTo>
                    <a:lnTo>
                      <a:pt x="364" y="90"/>
                    </a:lnTo>
                    <a:lnTo>
                      <a:pt x="343" y="76"/>
                    </a:lnTo>
                    <a:lnTo>
                      <a:pt x="322" y="64"/>
                    </a:lnTo>
                    <a:lnTo>
                      <a:pt x="300" y="53"/>
                    </a:lnTo>
                    <a:lnTo>
                      <a:pt x="253" y="34"/>
                    </a:lnTo>
                    <a:lnTo>
                      <a:pt x="228" y="25"/>
                    </a:lnTo>
                    <a:lnTo>
                      <a:pt x="204" y="19"/>
                    </a:lnTo>
                    <a:lnTo>
                      <a:pt x="172" y="10"/>
                    </a:lnTo>
                    <a:lnTo>
                      <a:pt x="141" y="5"/>
                    </a:lnTo>
                    <a:lnTo>
                      <a:pt x="80" y="0"/>
                    </a:lnTo>
                    <a:lnTo>
                      <a:pt x="39" y="17"/>
                    </a:lnTo>
                    <a:lnTo>
                      <a:pt x="0" y="40"/>
                    </a:lnTo>
                    <a:lnTo>
                      <a:pt x="48" y="34"/>
                    </a:lnTo>
                    <a:lnTo>
                      <a:pt x="97" y="34"/>
                    </a:lnTo>
                    <a:lnTo>
                      <a:pt x="145" y="39"/>
                    </a:lnTo>
                    <a:lnTo>
                      <a:pt x="196" y="50"/>
                    </a:lnTo>
                    <a:lnTo>
                      <a:pt x="242" y="64"/>
                    </a:lnTo>
                    <a:lnTo>
                      <a:pt x="264" y="72"/>
                    </a:lnTo>
                    <a:lnTo>
                      <a:pt x="285" y="83"/>
                    </a:lnTo>
                    <a:lnTo>
                      <a:pt x="325" y="104"/>
                    </a:lnTo>
                    <a:lnTo>
                      <a:pt x="343" y="117"/>
                    </a:lnTo>
                    <a:lnTo>
                      <a:pt x="363" y="131"/>
                    </a:lnTo>
                    <a:lnTo>
                      <a:pt x="380" y="145"/>
                    </a:lnTo>
                    <a:lnTo>
                      <a:pt x="397" y="160"/>
                    </a:lnTo>
                    <a:lnTo>
                      <a:pt x="429" y="194"/>
                    </a:lnTo>
                    <a:lnTo>
                      <a:pt x="444" y="212"/>
                    </a:lnTo>
                    <a:lnTo>
                      <a:pt x="458" y="232"/>
                    </a:lnTo>
                    <a:lnTo>
                      <a:pt x="472" y="252"/>
                    </a:lnTo>
                    <a:lnTo>
                      <a:pt x="485" y="27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12" name="Freeform 326"/>
              <p:cNvSpPr>
                <a:spLocks noChangeArrowheads="1"/>
              </p:cNvSpPr>
              <p:nvPr/>
            </p:nvSpPr>
            <p:spPr bwMode="auto">
              <a:xfrm>
                <a:off x="1847" y="1898"/>
                <a:ext cx="208" cy="243"/>
              </a:xfrm>
              <a:custGeom>
                <a:avLst/>
                <a:gdLst>
                  <a:gd name="T0" fmla="*/ 39 w 1040"/>
                  <a:gd name="T1" fmla="*/ 31 h 1216"/>
                  <a:gd name="T2" fmla="*/ 38 w 1040"/>
                  <a:gd name="T3" fmla="*/ 34 h 1216"/>
                  <a:gd name="T4" fmla="*/ 37 w 1040"/>
                  <a:gd name="T5" fmla="*/ 36 h 1216"/>
                  <a:gd name="T6" fmla="*/ 36 w 1040"/>
                  <a:gd name="T7" fmla="*/ 37 h 1216"/>
                  <a:gd name="T8" fmla="*/ 36 w 1040"/>
                  <a:gd name="T9" fmla="*/ 37 h 1216"/>
                  <a:gd name="T10" fmla="*/ 35 w 1040"/>
                  <a:gd name="T11" fmla="*/ 38 h 1216"/>
                  <a:gd name="T12" fmla="*/ 35 w 1040"/>
                  <a:gd name="T13" fmla="*/ 38 h 1216"/>
                  <a:gd name="T14" fmla="*/ 34 w 1040"/>
                  <a:gd name="T15" fmla="*/ 40 h 1216"/>
                  <a:gd name="T16" fmla="*/ 32 w 1040"/>
                  <a:gd name="T17" fmla="*/ 41 h 1216"/>
                  <a:gd name="T18" fmla="*/ 30 w 1040"/>
                  <a:gd name="T19" fmla="*/ 43 h 1216"/>
                  <a:gd name="T20" fmla="*/ 28 w 1040"/>
                  <a:gd name="T21" fmla="*/ 44 h 1216"/>
                  <a:gd name="T22" fmla="*/ 24 w 1040"/>
                  <a:gd name="T23" fmla="*/ 46 h 1216"/>
                  <a:gd name="T24" fmla="*/ 20 w 1040"/>
                  <a:gd name="T25" fmla="*/ 47 h 1216"/>
                  <a:gd name="T26" fmla="*/ 19 w 1040"/>
                  <a:gd name="T27" fmla="*/ 47 h 1216"/>
                  <a:gd name="T28" fmla="*/ 17 w 1040"/>
                  <a:gd name="T29" fmla="*/ 47 h 1216"/>
                  <a:gd name="T30" fmla="*/ 13 w 1040"/>
                  <a:gd name="T31" fmla="*/ 47 h 1216"/>
                  <a:gd name="T32" fmla="*/ 8 w 1040"/>
                  <a:gd name="T33" fmla="*/ 46 h 1216"/>
                  <a:gd name="T34" fmla="*/ 4 w 1040"/>
                  <a:gd name="T35" fmla="*/ 44 h 1216"/>
                  <a:gd name="T36" fmla="*/ 1 w 1040"/>
                  <a:gd name="T37" fmla="*/ 42 h 1216"/>
                  <a:gd name="T38" fmla="*/ 1 w 1040"/>
                  <a:gd name="T39" fmla="*/ 44 h 1216"/>
                  <a:gd name="T40" fmla="*/ 6 w 1040"/>
                  <a:gd name="T41" fmla="*/ 47 h 1216"/>
                  <a:gd name="T42" fmla="*/ 10 w 1040"/>
                  <a:gd name="T43" fmla="*/ 48 h 1216"/>
                  <a:gd name="T44" fmla="*/ 14 w 1040"/>
                  <a:gd name="T45" fmla="*/ 49 h 1216"/>
                  <a:gd name="T46" fmla="*/ 18 w 1040"/>
                  <a:gd name="T47" fmla="*/ 49 h 1216"/>
                  <a:gd name="T48" fmla="*/ 22 w 1040"/>
                  <a:gd name="T49" fmla="*/ 48 h 1216"/>
                  <a:gd name="T50" fmla="*/ 25 w 1040"/>
                  <a:gd name="T51" fmla="*/ 47 h 1216"/>
                  <a:gd name="T52" fmla="*/ 28 w 1040"/>
                  <a:gd name="T53" fmla="*/ 45 h 1216"/>
                  <a:gd name="T54" fmla="*/ 29 w 1040"/>
                  <a:gd name="T55" fmla="*/ 45 h 1216"/>
                  <a:gd name="T56" fmla="*/ 31 w 1040"/>
                  <a:gd name="T57" fmla="*/ 44 h 1216"/>
                  <a:gd name="T58" fmla="*/ 32 w 1040"/>
                  <a:gd name="T59" fmla="*/ 43 h 1216"/>
                  <a:gd name="T60" fmla="*/ 34 w 1040"/>
                  <a:gd name="T61" fmla="*/ 41 h 1216"/>
                  <a:gd name="T62" fmla="*/ 36 w 1040"/>
                  <a:gd name="T63" fmla="*/ 38 h 1216"/>
                  <a:gd name="T64" fmla="*/ 38 w 1040"/>
                  <a:gd name="T65" fmla="*/ 36 h 1216"/>
                  <a:gd name="T66" fmla="*/ 39 w 1040"/>
                  <a:gd name="T67" fmla="*/ 33 h 1216"/>
                  <a:gd name="T68" fmla="*/ 41 w 1040"/>
                  <a:gd name="T69" fmla="*/ 29 h 1216"/>
                  <a:gd name="T70" fmla="*/ 41 w 1040"/>
                  <a:gd name="T71" fmla="*/ 25 h 1216"/>
                  <a:gd name="T72" fmla="*/ 42 w 1040"/>
                  <a:gd name="T73" fmla="*/ 22 h 1216"/>
                  <a:gd name="T74" fmla="*/ 41 w 1040"/>
                  <a:gd name="T75" fmla="*/ 18 h 1216"/>
                  <a:gd name="T76" fmla="*/ 40 w 1040"/>
                  <a:gd name="T77" fmla="*/ 14 h 1216"/>
                  <a:gd name="T78" fmla="*/ 39 w 1040"/>
                  <a:gd name="T79" fmla="*/ 11 h 1216"/>
                  <a:gd name="T80" fmla="*/ 36 w 1040"/>
                  <a:gd name="T81" fmla="*/ 7 h 1216"/>
                  <a:gd name="T82" fmla="*/ 33 w 1040"/>
                  <a:gd name="T83" fmla="*/ 3 h 1216"/>
                  <a:gd name="T84" fmla="*/ 29 w 1040"/>
                  <a:gd name="T85" fmla="*/ 0 h 1216"/>
                  <a:gd name="T86" fmla="*/ 27 w 1040"/>
                  <a:gd name="T87" fmla="*/ 0 h 1216"/>
                  <a:gd name="T88" fmla="*/ 26 w 1040"/>
                  <a:gd name="T89" fmla="*/ 0 h 1216"/>
                  <a:gd name="T90" fmla="*/ 29 w 1040"/>
                  <a:gd name="T91" fmla="*/ 2 h 1216"/>
                  <a:gd name="T92" fmla="*/ 31 w 1040"/>
                  <a:gd name="T93" fmla="*/ 3 h 1216"/>
                  <a:gd name="T94" fmla="*/ 33 w 1040"/>
                  <a:gd name="T95" fmla="*/ 5 h 1216"/>
                  <a:gd name="T96" fmla="*/ 36 w 1040"/>
                  <a:gd name="T97" fmla="*/ 9 h 1216"/>
                  <a:gd name="T98" fmla="*/ 38 w 1040"/>
                  <a:gd name="T99" fmla="*/ 12 h 1216"/>
                  <a:gd name="T100" fmla="*/ 40 w 1040"/>
                  <a:gd name="T101" fmla="*/ 17 h 1216"/>
                  <a:gd name="T102" fmla="*/ 40 w 1040"/>
                  <a:gd name="T103" fmla="*/ 22 h 1216"/>
                  <a:gd name="T104" fmla="*/ 40 w 1040"/>
                  <a:gd name="T105" fmla="*/ 25 h 1216"/>
                  <a:gd name="T106" fmla="*/ 39 w 1040"/>
                  <a:gd name="T107" fmla="*/ 29 h 121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040" h="1216">
                    <a:moveTo>
                      <a:pt x="985" y="727"/>
                    </a:moveTo>
                    <a:lnTo>
                      <a:pt x="976" y="754"/>
                    </a:lnTo>
                    <a:lnTo>
                      <a:pt x="968" y="782"/>
                    </a:lnTo>
                    <a:lnTo>
                      <a:pt x="960" y="821"/>
                    </a:lnTo>
                    <a:lnTo>
                      <a:pt x="952" y="844"/>
                    </a:lnTo>
                    <a:lnTo>
                      <a:pt x="946" y="854"/>
                    </a:lnTo>
                    <a:lnTo>
                      <a:pt x="942" y="865"/>
                    </a:lnTo>
                    <a:lnTo>
                      <a:pt x="932" y="886"/>
                    </a:lnTo>
                    <a:lnTo>
                      <a:pt x="926" y="895"/>
                    </a:lnTo>
                    <a:lnTo>
                      <a:pt x="921" y="906"/>
                    </a:lnTo>
                    <a:lnTo>
                      <a:pt x="913" y="914"/>
                    </a:lnTo>
                    <a:lnTo>
                      <a:pt x="907" y="923"/>
                    </a:lnTo>
                    <a:lnTo>
                      <a:pt x="899" y="932"/>
                    </a:lnTo>
                    <a:lnTo>
                      <a:pt x="895" y="936"/>
                    </a:lnTo>
                    <a:lnTo>
                      <a:pt x="893" y="938"/>
                    </a:lnTo>
                    <a:lnTo>
                      <a:pt x="891" y="939"/>
                    </a:lnTo>
                    <a:lnTo>
                      <a:pt x="891" y="941"/>
                    </a:lnTo>
                    <a:lnTo>
                      <a:pt x="875" y="958"/>
                    </a:lnTo>
                    <a:lnTo>
                      <a:pt x="873" y="958"/>
                    </a:lnTo>
                    <a:lnTo>
                      <a:pt x="872" y="959"/>
                    </a:lnTo>
                    <a:lnTo>
                      <a:pt x="870" y="961"/>
                    </a:lnTo>
                    <a:lnTo>
                      <a:pt x="866" y="965"/>
                    </a:lnTo>
                    <a:lnTo>
                      <a:pt x="857" y="973"/>
                    </a:lnTo>
                    <a:lnTo>
                      <a:pt x="840" y="990"/>
                    </a:lnTo>
                    <a:lnTo>
                      <a:pt x="830" y="998"/>
                    </a:lnTo>
                    <a:lnTo>
                      <a:pt x="822" y="1007"/>
                    </a:lnTo>
                    <a:lnTo>
                      <a:pt x="803" y="1024"/>
                    </a:lnTo>
                    <a:lnTo>
                      <a:pt x="785" y="1041"/>
                    </a:lnTo>
                    <a:lnTo>
                      <a:pt x="764" y="1055"/>
                    </a:lnTo>
                    <a:lnTo>
                      <a:pt x="743" y="1071"/>
                    </a:lnTo>
                    <a:lnTo>
                      <a:pt x="732" y="1077"/>
                    </a:lnTo>
                    <a:lnTo>
                      <a:pt x="721" y="1084"/>
                    </a:lnTo>
                    <a:lnTo>
                      <a:pt x="700" y="1099"/>
                    </a:lnTo>
                    <a:lnTo>
                      <a:pt x="671" y="1113"/>
                    </a:lnTo>
                    <a:lnTo>
                      <a:pt x="644" y="1127"/>
                    </a:lnTo>
                    <a:lnTo>
                      <a:pt x="588" y="1149"/>
                    </a:lnTo>
                    <a:lnTo>
                      <a:pt x="559" y="1158"/>
                    </a:lnTo>
                    <a:lnTo>
                      <a:pt x="530" y="1165"/>
                    </a:lnTo>
                    <a:lnTo>
                      <a:pt x="501" y="1171"/>
                    </a:lnTo>
                    <a:lnTo>
                      <a:pt x="486" y="1173"/>
                    </a:lnTo>
                    <a:lnTo>
                      <a:pt x="482" y="1173"/>
                    </a:lnTo>
                    <a:lnTo>
                      <a:pt x="479" y="1174"/>
                    </a:lnTo>
                    <a:lnTo>
                      <a:pt x="473" y="1176"/>
                    </a:lnTo>
                    <a:lnTo>
                      <a:pt x="443" y="1178"/>
                    </a:lnTo>
                    <a:lnTo>
                      <a:pt x="414" y="1180"/>
                    </a:lnTo>
                    <a:lnTo>
                      <a:pt x="383" y="1180"/>
                    </a:lnTo>
                    <a:lnTo>
                      <a:pt x="354" y="1179"/>
                    </a:lnTo>
                    <a:lnTo>
                      <a:pt x="323" y="1176"/>
                    </a:lnTo>
                    <a:lnTo>
                      <a:pt x="294" y="1172"/>
                    </a:lnTo>
                    <a:lnTo>
                      <a:pt x="234" y="1160"/>
                    </a:lnTo>
                    <a:lnTo>
                      <a:pt x="200" y="1149"/>
                    </a:lnTo>
                    <a:lnTo>
                      <a:pt x="168" y="1138"/>
                    </a:lnTo>
                    <a:lnTo>
                      <a:pt x="136" y="1125"/>
                    </a:lnTo>
                    <a:lnTo>
                      <a:pt x="107" y="1111"/>
                    </a:lnTo>
                    <a:lnTo>
                      <a:pt x="78" y="1094"/>
                    </a:lnTo>
                    <a:lnTo>
                      <a:pt x="51" y="1078"/>
                    </a:lnTo>
                    <a:lnTo>
                      <a:pt x="24" y="1059"/>
                    </a:lnTo>
                    <a:lnTo>
                      <a:pt x="0" y="1039"/>
                    </a:lnTo>
                    <a:lnTo>
                      <a:pt x="15" y="1074"/>
                    </a:lnTo>
                    <a:lnTo>
                      <a:pt x="34" y="1110"/>
                    </a:lnTo>
                    <a:lnTo>
                      <a:pt x="77" y="1135"/>
                    </a:lnTo>
                    <a:lnTo>
                      <a:pt x="123" y="1158"/>
                    </a:lnTo>
                    <a:lnTo>
                      <a:pt x="147" y="1167"/>
                    </a:lnTo>
                    <a:lnTo>
                      <a:pt x="173" y="1177"/>
                    </a:lnTo>
                    <a:lnTo>
                      <a:pt x="226" y="1194"/>
                    </a:lnTo>
                    <a:lnTo>
                      <a:pt x="257" y="1201"/>
                    </a:lnTo>
                    <a:lnTo>
                      <a:pt x="289" y="1207"/>
                    </a:lnTo>
                    <a:lnTo>
                      <a:pt x="320" y="1212"/>
                    </a:lnTo>
                    <a:lnTo>
                      <a:pt x="353" y="1215"/>
                    </a:lnTo>
                    <a:lnTo>
                      <a:pt x="385" y="1216"/>
                    </a:lnTo>
                    <a:lnTo>
                      <a:pt x="416" y="1216"/>
                    </a:lnTo>
                    <a:lnTo>
                      <a:pt x="447" y="1215"/>
                    </a:lnTo>
                    <a:lnTo>
                      <a:pt x="478" y="1212"/>
                    </a:lnTo>
                    <a:lnTo>
                      <a:pt x="507" y="1206"/>
                    </a:lnTo>
                    <a:lnTo>
                      <a:pt x="538" y="1199"/>
                    </a:lnTo>
                    <a:lnTo>
                      <a:pt x="567" y="1191"/>
                    </a:lnTo>
                    <a:lnTo>
                      <a:pt x="598" y="1182"/>
                    </a:lnTo>
                    <a:lnTo>
                      <a:pt x="627" y="1170"/>
                    </a:lnTo>
                    <a:lnTo>
                      <a:pt x="657" y="1158"/>
                    </a:lnTo>
                    <a:lnTo>
                      <a:pt x="686" y="1143"/>
                    </a:lnTo>
                    <a:lnTo>
                      <a:pt x="701" y="1135"/>
                    </a:lnTo>
                    <a:lnTo>
                      <a:pt x="708" y="1131"/>
                    </a:lnTo>
                    <a:lnTo>
                      <a:pt x="716" y="1128"/>
                    </a:lnTo>
                    <a:lnTo>
                      <a:pt x="722" y="1122"/>
                    </a:lnTo>
                    <a:lnTo>
                      <a:pt x="730" y="1118"/>
                    </a:lnTo>
                    <a:lnTo>
                      <a:pt x="744" y="1110"/>
                    </a:lnTo>
                    <a:lnTo>
                      <a:pt x="771" y="1092"/>
                    </a:lnTo>
                    <a:lnTo>
                      <a:pt x="784" y="1082"/>
                    </a:lnTo>
                    <a:lnTo>
                      <a:pt x="790" y="1077"/>
                    </a:lnTo>
                    <a:lnTo>
                      <a:pt x="797" y="1073"/>
                    </a:lnTo>
                    <a:lnTo>
                      <a:pt x="822" y="1053"/>
                    </a:lnTo>
                    <a:lnTo>
                      <a:pt x="845" y="1031"/>
                    </a:lnTo>
                    <a:lnTo>
                      <a:pt x="855" y="1020"/>
                    </a:lnTo>
                    <a:lnTo>
                      <a:pt x="867" y="1009"/>
                    </a:lnTo>
                    <a:lnTo>
                      <a:pt x="887" y="986"/>
                    </a:lnTo>
                    <a:lnTo>
                      <a:pt x="907" y="963"/>
                    </a:lnTo>
                    <a:lnTo>
                      <a:pt x="915" y="949"/>
                    </a:lnTo>
                    <a:lnTo>
                      <a:pt x="925" y="937"/>
                    </a:lnTo>
                    <a:lnTo>
                      <a:pt x="941" y="911"/>
                    </a:lnTo>
                    <a:lnTo>
                      <a:pt x="957" y="884"/>
                    </a:lnTo>
                    <a:lnTo>
                      <a:pt x="972" y="857"/>
                    </a:lnTo>
                    <a:lnTo>
                      <a:pt x="985" y="827"/>
                    </a:lnTo>
                    <a:lnTo>
                      <a:pt x="997" y="798"/>
                    </a:lnTo>
                    <a:lnTo>
                      <a:pt x="1008" y="767"/>
                    </a:lnTo>
                    <a:lnTo>
                      <a:pt x="1018" y="736"/>
                    </a:lnTo>
                    <a:lnTo>
                      <a:pt x="1025" y="703"/>
                    </a:lnTo>
                    <a:lnTo>
                      <a:pt x="1031" y="670"/>
                    </a:lnTo>
                    <a:lnTo>
                      <a:pt x="1036" y="638"/>
                    </a:lnTo>
                    <a:lnTo>
                      <a:pt x="1039" y="607"/>
                    </a:lnTo>
                    <a:lnTo>
                      <a:pt x="1040" y="575"/>
                    </a:lnTo>
                    <a:lnTo>
                      <a:pt x="1040" y="544"/>
                    </a:lnTo>
                    <a:lnTo>
                      <a:pt x="1039" y="513"/>
                    </a:lnTo>
                    <a:lnTo>
                      <a:pt x="1036" y="483"/>
                    </a:lnTo>
                    <a:lnTo>
                      <a:pt x="1030" y="452"/>
                    </a:lnTo>
                    <a:lnTo>
                      <a:pt x="1024" y="422"/>
                    </a:lnTo>
                    <a:lnTo>
                      <a:pt x="1016" y="390"/>
                    </a:lnTo>
                    <a:lnTo>
                      <a:pt x="1007" y="361"/>
                    </a:lnTo>
                    <a:lnTo>
                      <a:pt x="995" y="331"/>
                    </a:lnTo>
                    <a:lnTo>
                      <a:pt x="983" y="302"/>
                    </a:lnTo>
                    <a:lnTo>
                      <a:pt x="968" y="273"/>
                    </a:lnTo>
                    <a:lnTo>
                      <a:pt x="953" y="245"/>
                    </a:lnTo>
                    <a:lnTo>
                      <a:pt x="929" y="205"/>
                    </a:lnTo>
                    <a:lnTo>
                      <a:pt x="903" y="169"/>
                    </a:lnTo>
                    <a:lnTo>
                      <a:pt x="875" y="134"/>
                    </a:lnTo>
                    <a:lnTo>
                      <a:pt x="846" y="103"/>
                    </a:lnTo>
                    <a:lnTo>
                      <a:pt x="814" y="73"/>
                    </a:lnTo>
                    <a:lnTo>
                      <a:pt x="782" y="47"/>
                    </a:lnTo>
                    <a:lnTo>
                      <a:pt x="746" y="23"/>
                    </a:lnTo>
                    <a:lnTo>
                      <a:pt x="728" y="12"/>
                    </a:lnTo>
                    <a:lnTo>
                      <a:pt x="710" y="3"/>
                    </a:lnTo>
                    <a:lnTo>
                      <a:pt x="692" y="2"/>
                    </a:lnTo>
                    <a:lnTo>
                      <a:pt x="679" y="3"/>
                    </a:lnTo>
                    <a:lnTo>
                      <a:pt x="678" y="3"/>
                    </a:lnTo>
                    <a:lnTo>
                      <a:pt x="679" y="0"/>
                    </a:lnTo>
                    <a:lnTo>
                      <a:pt x="652" y="0"/>
                    </a:lnTo>
                    <a:lnTo>
                      <a:pt x="627" y="2"/>
                    </a:lnTo>
                    <a:lnTo>
                      <a:pt x="672" y="21"/>
                    </a:lnTo>
                    <a:lnTo>
                      <a:pt x="715" y="45"/>
                    </a:lnTo>
                    <a:lnTo>
                      <a:pt x="735" y="58"/>
                    </a:lnTo>
                    <a:lnTo>
                      <a:pt x="756" y="72"/>
                    </a:lnTo>
                    <a:lnTo>
                      <a:pt x="775" y="87"/>
                    </a:lnTo>
                    <a:lnTo>
                      <a:pt x="795" y="103"/>
                    </a:lnTo>
                    <a:lnTo>
                      <a:pt x="813" y="119"/>
                    </a:lnTo>
                    <a:lnTo>
                      <a:pt x="830" y="136"/>
                    </a:lnTo>
                    <a:lnTo>
                      <a:pt x="865" y="175"/>
                    </a:lnTo>
                    <a:lnTo>
                      <a:pt x="879" y="194"/>
                    </a:lnTo>
                    <a:lnTo>
                      <a:pt x="895" y="216"/>
                    </a:lnTo>
                    <a:lnTo>
                      <a:pt x="909" y="238"/>
                    </a:lnTo>
                    <a:lnTo>
                      <a:pt x="924" y="262"/>
                    </a:lnTo>
                    <a:lnTo>
                      <a:pt x="938" y="289"/>
                    </a:lnTo>
                    <a:lnTo>
                      <a:pt x="952" y="317"/>
                    </a:lnTo>
                    <a:lnTo>
                      <a:pt x="974" y="373"/>
                    </a:lnTo>
                    <a:lnTo>
                      <a:pt x="991" y="430"/>
                    </a:lnTo>
                    <a:lnTo>
                      <a:pt x="997" y="459"/>
                    </a:lnTo>
                    <a:lnTo>
                      <a:pt x="1002" y="488"/>
                    </a:lnTo>
                    <a:lnTo>
                      <a:pt x="1007" y="546"/>
                    </a:lnTo>
                    <a:lnTo>
                      <a:pt x="1007" y="575"/>
                    </a:lnTo>
                    <a:lnTo>
                      <a:pt x="1006" y="605"/>
                    </a:lnTo>
                    <a:lnTo>
                      <a:pt x="1002" y="634"/>
                    </a:lnTo>
                    <a:lnTo>
                      <a:pt x="998" y="665"/>
                    </a:lnTo>
                    <a:lnTo>
                      <a:pt x="992" y="696"/>
                    </a:lnTo>
                    <a:lnTo>
                      <a:pt x="985" y="72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13" name="Freeform 327"/>
              <p:cNvSpPr>
                <a:spLocks noChangeArrowheads="1"/>
              </p:cNvSpPr>
              <p:nvPr/>
            </p:nvSpPr>
            <p:spPr bwMode="auto">
              <a:xfrm>
                <a:off x="1957" y="1898"/>
                <a:ext cx="91" cy="156"/>
              </a:xfrm>
              <a:custGeom>
                <a:avLst/>
                <a:gdLst>
                  <a:gd name="T0" fmla="*/ 17 w 455"/>
                  <a:gd name="T1" fmla="*/ 30 h 780"/>
                  <a:gd name="T2" fmla="*/ 18 w 455"/>
                  <a:gd name="T3" fmla="*/ 28 h 780"/>
                  <a:gd name="T4" fmla="*/ 18 w 455"/>
                  <a:gd name="T5" fmla="*/ 25 h 780"/>
                  <a:gd name="T6" fmla="*/ 18 w 455"/>
                  <a:gd name="T7" fmla="*/ 23 h 780"/>
                  <a:gd name="T8" fmla="*/ 18 w 455"/>
                  <a:gd name="T9" fmla="*/ 19 h 780"/>
                  <a:gd name="T10" fmla="*/ 18 w 455"/>
                  <a:gd name="T11" fmla="*/ 17 h 780"/>
                  <a:gd name="T12" fmla="*/ 16 w 455"/>
                  <a:gd name="T13" fmla="*/ 13 h 780"/>
                  <a:gd name="T14" fmla="*/ 15 w 455"/>
                  <a:gd name="T15" fmla="*/ 10 h 780"/>
                  <a:gd name="T16" fmla="*/ 14 w 455"/>
                  <a:gd name="T17" fmla="*/ 9 h 780"/>
                  <a:gd name="T18" fmla="*/ 13 w 455"/>
                  <a:gd name="T19" fmla="*/ 7 h 780"/>
                  <a:gd name="T20" fmla="*/ 10 w 455"/>
                  <a:gd name="T21" fmla="*/ 5 h 780"/>
                  <a:gd name="T22" fmla="*/ 9 w 455"/>
                  <a:gd name="T23" fmla="*/ 3 h 780"/>
                  <a:gd name="T24" fmla="*/ 7 w 455"/>
                  <a:gd name="T25" fmla="*/ 2 h 780"/>
                  <a:gd name="T26" fmla="*/ 5 w 455"/>
                  <a:gd name="T27" fmla="*/ 1 h 780"/>
                  <a:gd name="T28" fmla="*/ 1 w 455"/>
                  <a:gd name="T29" fmla="*/ 0 h 780"/>
                  <a:gd name="T30" fmla="*/ 1 w 455"/>
                  <a:gd name="T31" fmla="*/ 1 h 780"/>
                  <a:gd name="T32" fmla="*/ 3 w 455"/>
                  <a:gd name="T33" fmla="*/ 1 h 780"/>
                  <a:gd name="T34" fmla="*/ 5 w 455"/>
                  <a:gd name="T35" fmla="*/ 2 h 780"/>
                  <a:gd name="T36" fmla="*/ 7 w 455"/>
                  <a:gd name="T37" fmla="*/ 4 h 780"/>
                  <a:gd name="T38" fmla="*/ 9 w 455"/>
                  <a:gd name="T39" fmla="*/ 5 h 780"/>
                  <a:gd name="T40" fmla="*/ 10 w 455"/>
                  <a:gd name="T41" fmla="*/ 6 h 780"/>
                  <a:gd name="T42" fmla="*/ 12 w 455"/>
                  <a:gd name="T43" fmla="*/ 8 h 780"/>
                  <a:gd name="T44" fmla="*/ 13 w 455"/>
                  <a:gd name="T45" fmla="*/ 10 h 780"/>
                  <a:gd name="T46" fmla="*/ 14 w 455"/>
                  <a:gd name="T47" fmla="*/ 12 h 780"/>
                  <a:gd name="T48" fmla="*/ 15 w 455"/>
                  <a:gd name="T49" fmla="*/ 15 h 780"/>
                  <a:gd name="T50" fmla="*/ 16 w 455"/>
                  <a:gd name="T51" fmla="*/ 17 h 780"/>
                  <a:gd name="T52" fmla="*/ 17 w 455"/>
                  <a:gd name="T53" fmla="*/ 19 h 780"/>
                  <a:gd name="T54" fmla="*/ 17 w 455"/>
                  <a:gd name="T55" fmla="*/ 21 h 780"/>
                  <a:gd name="T56" fmla="*/ 17 w 455"/>
                  <a:gd name="T57" fmla="*/ 24 h 780"/>
                  <a:gd name="T58" fmla="*/ 17 w 455"/>
                  <a:gd name="T59" fmla="*/ 26 h 780"/>
                  <a:gd name="T60" fmla="*/ 17 w 455"/>
                  <a:gd name="T61" fmla="*/ 28 h 780"/>
                  <a:gd name="T62" fmla="*/ 17 w 455"/>
                  <a:gd name="T63" fmla="*/ 30 h 78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55" h="780">
                    <a:moveTo>
                      <a:pt x="416" y="780"/>
                    </a:moveTo>
                    <a:lnTo>
                      <a:pt x="424" y="752"/>
                    </a:lnTo>
                    <a:lnTo>
                      <a:pt x="433" y="725"/>
                    </a:lnTo>
                    <a:lnTo>
                      <a:pt x="440" y="694"/>
                    </a:lnTo>
                    <a:lnTo>
                      <a:pt x="446" y="663"/>
                    </a:lnTo>
                    <a:lnTo>
                      <a:pt x="450" y="632"/>
                    </a:lnTo>
                    <a:lnTo>
                      <a:pt x="454" y="603"/>
                    </a:lnTo>
                    <a:lnTo>
                      <a:pt x="455" y="573"/>
                    </a:lnTo>
                    <a:lnTo>
                      <a:pt x="455" y="544"/>
                    </a:lnTo>
                    <a:lnTo>
                      <a:pt x="450" y="486"/>
                    </a:lnTo>
                    <a:lnTo>
                      <a:pt x="445" y="457"/>
                    </a:lnTo>
                    <a:lnTo>
                      <a:pt x="439" y="428"/>
                    </a:lnTo>
                    <a:lnTo>
                      <a:pt x="422" y="371"/>
                    </a:lnTo>
                    <a:lnTo>
                      <a:pt x="400" y="315"/>
                    </a:lnTo>
                    <a:lnTo>
                      <a:pt x="386" y="287"/>
                    </a:lnTo>
                    <a:lnTo>
                      <a:pt x="372" y="260"/>
                    </a:lnTo>
                    <a:lnTo>
                      <a:pt x="357" y="236"/>
                    </a:lnTo>
                    <a:lnTo>
                      <a:pt x="343" y="214"/>
                    </a:lnTo>
                    <a:lnTo>
                      <a:pt x="327" y="192"/>
                    </a:lnTo>
                    <a:lnTo>
                      <a:pt x="313" y="173"/>
                    </a:lnTo>
                    <a:lnTo>
                      <a:pt x="278" y="134"/>
                    </a:lnTo>
                    <a:lnTo>
                      <a:pt x="261" y="117"/>
                    </a:lnTo>
                    <a:lnTo>
                      <a:pt x="243" y="101"/>
                    </a:lnTo>
                    <a:lnTo>
                      <a:pt x="223" y="85"/>
                    </a:lnTo>
                    <a:lnTo>
                      <a:pt x="204" y="70"/>
                    </a:lnTo>
                    <a:lnTo>
                      <a:pt x="183" y="56"/>
                    </a:lnTo>
                    <a:lnTo>
                      <a:pt x="163" y="43"/>
                    </a:lnTo>
                    <a:lnTo>
                      <a:pt x="120" y="19"/>
                    </a:lnTo>
                    <a:lnTo>
                      <a:pt x="75" y="0"/>
                    </a:lnTo>
                    <a:lnTo>
                      <a:pt x="37" y="3"/>
                    </a:lnTo>
                    <a:lnTo>
                      <a:pt x="0" y="9"/>
                    </a:lnTo>
                    <a:lnTo>
                      <a:pt x="27" y="16"/>
                    </a:lnTo>
                    <a:lnTo>
                      <a:pt x="54" y="27"/>
                    </a:lnTo>
                    <a:lnTo>
                      <a:pt x="79" y="37"/>
                    </a:lnTo>
                    <a:lnTo>
                      <a:pt x="105" y="49"/>
                    </a:lnTo>
                    <a:lnTo>
                      <a:pt x="129" y="62"/>
                    </a:lnTo>
                    <a:lnTo>
                      <a:pt x="153" y="76"/>
                    </a:lnTo>
                    <a:lnTo>
                      <a:pt x="175" y="91"/>
                    </a:lnTo>
                    <a:lnTo>
                      <a:pt x="197" y="107"/>
                    </a:lnTo>
                    <a:lnTo>
                      <a:pt x="217" y="124"/>
                    </a:lnTo>
                    <a:lnTo>
                      <a:pt x="238" y="143"/>
                    </a:lnTo>
                    <a:lnTo>
                      <a:pt x="257" y="161"/>
                    </a:lnTo>
                    <a:lnTo>
                      <a:pt x="276" y="183"/>
                    </a:lnTo>
                    <a:lnTo>
                      <a:pt x="293" y="204"/>
                    </a:lnTo>
                    <a:lnTo>
                      <a:pt x="310" y="227"/>
                    </a:lnTo>
                    <a:lnTo>
                      <a:pt x="326" y="251"/>
                    </a:lnTo>
                    <a:lnTo>
                      <a:pt x="343" y="276"/>
                    </a:lnTo>
                    <a:lnTo>
                      <a:pt x="355" y="299"/>
                    </a:lnTo>
                    <a:lnTo>
                      <a:pt x="366" y="324"/>
                    </a:lnTo>
                    <a:lnTo>
                      <a:pt x="387" y="373"/>
                    </a:lnTo>
                    <a:lnTo>
                      <a:pt x="395" y="397"/>
                    </a:lnTo>
                    <a:lnTo>
                      <a:pt x="403" y="422"/>
                    </a:lnTo>
                    <a:lnTo>
                      <a:pt x="409" y="446"/>
                    </a:lnTo>
                    <a:lnTo>
                      <a:pt x="414" y="472"/>
                    </a:lnTo>
                    <a:lnTo>
                      <a:pt x="417" y="497"/>
                    </a:lnTo>
                    <a:lnTo>
                      <a:pt x="419" y="522"/>
                    </a:lnTo>
                    <a:lnTo>
                      <a:pt x="421" y="574"/>
                    </a:lnTo>
                    <a:lnTo>
                      <a:pt x="420" y="599"/>
                    </a:lnTo>
                    <a:lnTo>
                      <a:pt x="418" y="626"/>
                    </a:lnTo>
                    <a:lnTo>
                      <a:pt x="415" y="653"/>
                    </a:lnTo>
                    <a:lnTo>
                      <a:pt x="411" y="680"/>
                    </a:lnTo>
                    <a:lnTo>
                      <a:pt x="415" y="704"/>
                    </a:lnTo>
                    <a:lnTo>
                      <a:pt x="418" y="729"/>
                    </a:lnTo>
                    <a:lnTo>
                      <a:pt x="417" y="753"/>
                    </a:lnTo>
                    <a:lnTo>
                      <a:pt x="416" y="78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14" name="Freeform 328"/>
              <p:cNvSpPr>
                <a:spLocks noChangeArrowheads="1"/>
              </p:cNvSpPr>
              <p:nvPr/>
            </p:nvSpPr>
            <p:spPr bwMode="auto">
              <a:xfrm>
                <a:off x="1942" y="1900"/>
                <a:ext cx="99" cy="134"/>
              </a:xfrm>
              <a:custGeom>
                <a:avLst/>
                <a:gdLst>
                  <a:gd name="T0" fmla="*/ 18 w 498"/>
                  <a:gd name="T1" fmla="*/ 24 h 671"/>
                  <a:gd name="T2" fmla="*/ 19 w 498"/>
                  <a:gd name="T3" fmla="*/ 25 h 671"/>
                  <a:gd name="T4" fmla="*/ 19 w 498"/>
                  <a:gd name="T5" fmla="*/ 27 h 671"/>
                  <a:gd name="T6" fmla="*/ 19 w 498"/>
                  <a:gd name="T7" fmla="*/ 26 h 671"/>
                  <a:gd name="T8" fmla="*/ 19 w 498"/>
                  <a:gd name="T9" fmla="*/ 25 h 671"/>
                  <a:gd name="T10" fmla="*/ 20 w 498"/>
                  <a:gd name="T11" fmla="*/ 24 h 671"/>
                  <a:gd name="T12" fmla="*/ 20 w 498"/>
                  <a:gd name="T13" fmla="*/ 23 h 671"/>
                  <a:gd name="T14" fmla="*/ 20 w 498"/>
                  <a:gd name="T15" fmla="*/ 20 h 671"/>
                  <a:gd name="T16" fmla="*/ 19 w 498"/>
                  <a:gd name="T17" fmla="*/ 19 h 671"/>
                  <a:gd name="T18" fmla="*/ 19 w 498"/>
                  <a:gd name="T19" fmla="*/ 18 h 671"/>
                  <a:gd name="T20" fmla="*/ 19 w 498"/>
                  <a:gd name="T21" fmla="*/ 17 h 671"/>
                  <a:gd name="T22" fmla="*/ 19 w 498"/>
                  <a:gd name="T23" fmla="*/ 16 h 671"/>
                  <a:gd name="T24" fmla="*/ 19 w 498"/>
                  <a:gd name="T25" fmla="*/ 15 h 671"/>
                  <a:gd name="T26" fmla="*/ 18 w 498"/>
                  <a:gd name="T27" fmla="*/ 15 h 671"/>
                  <a:gd name="T28" fmla="*/ 17 w 498"/>
                  <a:gd name="T29" fmla="*/ 13 h 671"/>
                  <a:gd name="T30" fmla="*/ 17 w 498"/>
                  <a:gd name="T31" fmla="*/ 12 h 671"/>
                  <a:gd name="T32" fmla="*/ 17 w 498"/>
                  <a:gd name="T33" fmla="*/ 11 h 671"/>
                  <a:gd name="T34" fmla="*/ 16 w 498"/>
                  <a:gd name="T35" fmla="*/ 10 h 671"/>
                  <a:gd name="T36" fmla="*/ 15 w 498"/>
                  <a:gd name="T37" fmla="*/ 9 h 671"/>
                  <a:gd name="T38" fmla="*/ 15 w 498"/>
                  <a:gd name="T39" fmla="*/ 8 h 671"/>
                  <a:gd name="T40" fmla="*/ 14 w 498"/>
                  <a:gd name="T41" fmla="*/ 7 h 671"/>
                  <a:gd name="T42" fmla="*/ 13 w 498"/>
                  <a:gd name="T43" fmla="*/ 6 h 671"/>
                  <a:gd name="T44" fmla="*/ 13 w 498"/>
                  <a:gd name="T45" fmla="*/ 5 h 671"/>
                  <a:gd name="T46" fmla="*/ 12 w 498"/>
                  <a:gd name="T47" fmla="*/ 5 h 671"/>
                  <a:gd name="T48" fmla="*/ 11 w 498"/>
                  <a:gd name="T49" fmla="*/ 4 h 671"/>
                  <a:gd name="T50" fmla="*/ 10 w 498"/>
                  <a:gd name="T51" fmla="*/ 3 h 671"/>
                  <a:gd name="T52" fmla="*/ 9 w 498"/>
                  <a:gd name="T53" fmla="*/ 3 h 671"/>
                  <a:gd name="T54" fmla="*/ 8 w 498"/>
                  <a:gd name="T55" fmla="*/ 2 h 671"/>
                  <a:gd name="T56" fmla="*/ 7 w 498"/>
                  <a:gd name="T57" fmla="*/ 2 h 671"/>
                  <a:gd name="T58" fmla="*/ 6 w 498"/>
                  <a:gd name="T59" fmla="*/ 1 h 671"/>
                  <a:gd name="T60" fmla="*/ 5 w 498"/>
                  <a:gd name="T61" fmla="*/ 1 h 671"/>
                  <a:gd name="T62" fmla="*/ 4 w 498"/>
                  <a:gd name="T63" fmla="*/ 0 h 671"/>
                  <a:gd name="T64" fmla="*/ 3 w 498"/>
                  <a:gd name="T65" fmla="*/ 0 h 671"/>
                  <a:gd name="T66" fmla="*/ 2 w 498"/>
                  <a:gd name="T67" fmla="*/ 0 h 671"/>
                  <a:gd name="T68" fmla="*/ 0 w 498"/>
                  <a:gd name="T69" fmla="*/ 1 h 671"/>
                  <a:gd name="T70" fmla="*/ 1 w 498"/>
                  <a:gd name="T71" fmla="*/ 1 h 671"/>
                  <a:gd name="T72" fmla="*/ 2 w 498"/>
                  <a:gd name="T73" fmla="*/ 1 h 671"/>
                  <a:gd name="T74" fmla="*/ 3 w 498"/>
                  <a:gd name="T75" fmla="*/ 2 h 671"/>
                  <a:gd name="T76" fmla="*/ 4 w 498"/>
                  <a:gd name="T77" fmla="*/ 2 h 671"/>
                  <a:gd name="T78" fmla="*/ 5 w 498"/>
                  <a:gd name="T79" fmla="*/ 2 h 671"/>
                  <a:gd name="T80" fmla="*/ 6 w 498"/>
                  <a:gd name="T81" fmla="*/ 3 h 671"/>
                  <a:gd name="T82" fmla="*/ 7 w 498"/>
                  <a:gd name="T83" fmla="*/ 3 h 671"/>
                  <a:gd name="T84" fmla="*/ 8 w 498"/>
                  <a:gd name="T85" fmla="*/ 4 h 671"/>
                  <a:gd name="T86" fmla="*/ 9 w 498"/>
                  <a:gd name="T87" fmla="*/ 4 h 671"/>
                  <a:gd name="T88" fmla="*/ 10 w 498"/>
                  <a:gd name="T89" fmla="*/ 5 h 671"/>
                  <a:gd name="T90" fmla="*/ 11 w 498"/>
                  <a:gd name="T91" fmla="*/ 6 h 671"/>
                  <a:gd name="T92" fmla="*/ 12 w 498"/>
                  <a:gd name="T93" fmla="*/ 6 h 671"/>
                  <a:gd name="T94" fmla="*/ 12 w 498"/>
                  <a:gd name="T95" fmla="*/ 7 h 671"/>
                  <a:gd name="T96" fmla="*/ 13 w 498"/>
                  <a:gd name="T97" fmla="*/ 8 h 671"/>
                  <a:gd name="T98" fmla="*/ 14 w 498"/>
                  <a:gd name="T99" fmla="*/ 9 h 671"/>
                  <a:gd name="T100" fmla="*/ 14 w 498"/>
                  <a:gd name="T101" fmla="*/ 9 h 671"/>
                  <a:gd name="T102" fmla="*/ 15 w 498"/>
                  <a:gd name="T103" fmla="*/ 10 h 671"/>
                  <a:gd name="T104" fmla="*/ 16 w 498"/>
                  <a:gd name="T105" fmla="*/ 11 h 671"/>
                  <a:gd name="T106" fmla="*/ 16 w 498"/>
                  <a:gd name="T107" fmla="*/ 13 h 671"/>
                  <a:gd name="T108" fmla="*/ 17 w 498"/>
                  <a:gd name="T109" fmla="*/ 14 h 671"/>
                  <a:gd name="T110" fmla="*/ 17 w 498"/>
                  <a:gd name="T111" fmla="*/ 16 h 671"/>
                  <a:gd name="T112" fmla="*/ 18 w 498"/>
                  <a:gd name="T113" fmla="*/ 18 h 671"/>
                  <a:gd name="T114" fmla="*/ 18 w 498"/>
                  <a:gd name="T115" fmla="*/ 19 h 671"/>
                  <a:gd name="T116" fmla="*/ 18 w 498"/>
                  <a:gd name="T117" fmla="*/ 21 h 671"/>
                  <a:gd name="T118" fmla="*/ 18 w 498"/>
                  <a:gd name="T119" fmla="*/ 22 h 671"/>
                  <a:gd name="T120" fmla="*/ 18 w 498"/>
                  <a:gd name="T121" fmla="*/ 24 h 67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98" h="671">
                    <a:moveTo>
                      <a:pt x="462" y="604"/>
                    </a:moveTo>
                    <a:lnTo>
                      <a:pt x="477" y="637"/>
                    </a:lnTo>
                    <a:lnTo>
                      <a:pt x="488" y="671"/>
                    </a:lnTo>
                    <a:lnTo>
                      <a:pt x="492" y="644"/>
                    </a:lnTo>
                    <a:lnTo>
                      <a:pt x="495" y="617"/>
                    </a:lnTo>
                    <a:lnTo>
                      <a:pt x="497" y="590"/>
                    </a:lnTo>
                    <a:lnTo>
                      <a:pt x="498" y="565"/>
                    </a:lnTo>
                    <a:lnTo>
                      <a:pt x="496" y="513"/>
                    </a:lnTo>
                    <a:lnTo>
                      <a:pt x="494" y="488"/>
                    </a:lnTo>
                    <a:lnTo>
                      <a:pt x="491" y="463"/>
                    </a:lnTo>
                    <a:lnTo>
                      <a:pt x="486" y="437"/>
                    </a:lnTo>
                    <a:lnTo>
                      <a:pt x="480" y="413"/>
                    </a:lnTo>
                    <a:lnTo>
                      <a:pt x="472" y="388"/>
                    </a:lnTo>
                    <a:lnTo>
                      <a:pt x="464" y="364"/>
                    </a:lnTo>
                    <a:lnTo>
                      <a:pt x="443" y="315"/>
                    </a:lnTo>
                    <a:lnTo>
                      <a:pt x="432" y="290"/>
                    </a:lnTo>
                    <a:lnTo>
                      <a:pt x="420" y="267"/>
                    </a:lnTo>
                    <a:lnTo>
                      <a:pt x="403" y="242"/>
                    </a:lnTo>
                    <a:lnTo>
                      <a:pt x="387" y="218"/>
                    </a:lnTo>
                    <a:lnTo>
                      <a:pt x="370" y="195"/>
                    </a:lnTo>
                    <a:lnTo>
                      <a:pt x="353" y="174"/>
                    </a:lnTo>
                    <a:lnTo>
                      <a:pt x="334" y="152"/>
                    </a:lnTo>
                    <a:lnTo>
                      <a:pt x="315" y="134"/>
                    </a:lnTo>
                    <a:lnTo>
                      <a:pt x="294" y="115"/>
                    </a:lnTo>
                    <a:lnTo>
                      <a:pt x="274" y="98"/>
                    </a:lnTo>
                    <a:lnTo>
                      <a:pt x="252" y="82"/>
                    </a:lnTo>
                    <a:lnTo>
                      <a:pt x="230" y="67"/>
                    </a:lnTo>
                    <a:lnTo>
                      <a:pt x="206" y="53"/>
                    </a:lnTo>
                    <a:lnTo>
                      <a:pt x="182" y="40"/>
                    </a:lnTo>
                    <a:lnTo>
                      <a:pt x="156" y="28"/>
                    </a:lnTo>
                    <a:lnTo>
                      <a:pt x="131" y="18"/>
                    </a:lnTo>
                    <a:lnTo>
                      <a:pt x="104" y="7"/>
                    </a:lnTo>
                    <a:lnTo>
                      <a:pt x="77" y="0"/>
                    </a:lnTo>
                    <a:lnTo>
                      <a:pt x="38" y="7"/>
                    </a:lnTo>
                    <a:lnTo>
                      <a:pt x="0" y="20"/>
                    </a:lnTo>
                    <a:lnTo>
                      <a:pt x="29" y="24"/>
                    </a:lnTo>
                    <a:lnTo>
                      <a:pt x="59" y="31"/>
                    </a:lnTo>
                    <a:lnTo>
                      <a:pt x="85" y="38"/>
                    </a:lnTo>
                    <a:lnTo>
                      <a:pt x="111" y="48"/>
                    </a:lnTo>
                    <a:lnTo>
                      <a:pt x="136" y="57"/>
                    </a:lnTo>
                    <a:lnTo>
                      <a:pt x="160" y="68"/>
                    </a:lnTo>
                    <a:lnTo>
                      <a:pt x="183" y="80"/>
                    </a:lnTo>
                    <a:lnTo>
                      <a:pt x="207" y="93"/>
                    </a:lnTo>
                    <a:lnTo>
                      <a:pt x="229" y="107"/>
                    </a:lnTo>
                    <a:lnTo>
                      <a:pt x="251" y="123"/>
                    </a:lnTo>
                    <a:lnTo>
                      <a:pt x="270" y="139"/>
                    </a:lnTo>
                    <a:lnTo>
                      <a:pt x="290" y="157"/>
                    </a:lnTo>
                    <a:lnTo>
                      <a:pt x="308" y="174"/>
                    </a:lnTo>
                    <a:lnTo>
                      <a:pt x="326" y="195"/>
                    </a:lnTo>
                    <a:lnTo>
                      <a:pt x="343" y="215"/>
                    </a:lnTo>
                    <a:lnTo>
                      <a:pt x="359" y="236"/>
                    </a:lnTo>
                    <a:lnTo>
                      <a:pt x="375" y="259"/>
                    </a:lnTo>
                    <a:lnTo>
                      <a:pt x="391" y="284"/>
                    </a:lnTo>
                    <a:lnTo>
                      <a:pt x="410" y="321"/>
                    </a:lnTo>
                    <a:lnTo>
                      <a:pt x="427" y="361"/>
                    </a:lnTo>
                    <a:lnTo>
                      <a:pt x="440" y="400"/>
                    </a:lnTo>
                    <a:lnTo>
                      <a:pt x="452" y="441"/>
                    </a:lnTo>
                    <a:lnTo>
                      <a:pt x="459" y="480"/>
                    </a:lnTo>
                    <a:lnTo>
                      <a:pt x="463" y="521"/>
                    </a:lnTo>
                    <a:lnTo>
                      <a:pt x="464" y="563"/>
                    </a:lnTo>
                    <a:lnTo>
                      <a:pt x="462" y="60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15" name="Freeform 329"/>
              <p:cNvSpPr>
                <a:spLocks noChangeArrowheads="1"/>
              </p:cNvSpPr>
              <p:nvPr/>
            </p:nvSpPr>
            <p:spPr bwMode="auto">
              <a:xfrm>
                <a:off x="1927" y="1904"/>
                <a:ext cx="107" cy="117"/>
              </a:xfrm>
              <a:custGeom>
                <a:avLst/>
                <a:gdLst>
                  <a:gd name="T0" fmla="*/ 21 w 539"/>
                  <a:gd name="T1" fmla="*/ 23 h 584"/>
                  <a:gd name="T2" fmla="*/ 21 w 539"/>
                  <a:gd name="T3" fmla="*/ 23 h 584"/>
                  <a:gd name="T4" fmla="*/ 21 w 539"/>
                  <a:gd name="T5" fmla="*/ 23 h 584"/>
                  <a:gd name="T6" fmla="*/ 21 w 539"/>
                  <a:gd name="T7" fmla="*/ 23 h 584"/>
                  <a:gd name="T8" fmla="*/ 21 w 539"/>
                  <a:gd name="T9" fmla="*/ 23 h 584"/>
                  <a:gd name="T10" fmla="*/ 21 w 539"/>
                  <a:gd name="T11" fmla="*/ 22 h 584"/>
                  <a:gd name="T12" fmla="*/ 21 w 539"/>
                  <a:gd name="T13" fmla="*/ 20 h 584"/>
                  <a:gd name="T14" fmla="*/ 21 w 539"/>
                  <a:gd name="T15" fmla="*/ 18 h 584"/>
                  <a:gd name="T16" fmla="*/ 21 w 539"/>
                  <a:gd name="T17" fmla="*/ 17 h 584"/>
                  <a:gd name="T18" fmla="*/ 20 w 539"/>
                  <a:gd name="T19" fmla="*/ 15 h 584"/>
                  <a:gd name="T20" fmla="*/ 20 w 539"/>
                  <a:gd name="T21" fmla="*/ 14 h 584"/>
                  <a:gd name="T22" fmla="*/ 19 w 539"/>
                  <a:gd name="T23" fmla="*/ 12 h 584"/>
                  <a:gd name="T24" fmla="*/ 18 w 539"/>
                  <a:gd name="T25" fmla="*/ 11 h 584"/>
                  <a:gd name="T26" fmla="*/ 18 w 539"/>
                  <a:gd name="T27" fmla="*/ 10 h 584"/>
                  <a:gd name="T28" fmla="*/ 17 w 539"/>
                  <a:gd name="T29" fmla="*/ 9 h 584"/>
                  <a:gd name="T30" fmla="*/ 16 w 539"/>
                  <a:gd name="T31" fmla="*/ 8 h 584"/>
                  <a:gd name="T32" fmla="*/ 16 w 539"/>
                  <a:gd name="T33" fmla="*/ 7 h 584"/>
                  <a:gd name="T34" fmla="*/ 15 w 539"/>
                  <a:gd name="T35" fmla="*/ 6 h 584"/>
                  <a:gd name="T36" fmla="*/ 14 w 539"/>
                  <a:gd name="T37" fmla="*/ 5 h 584"/>
                  <a:gd name="T38" fmla="*/ 13 w 539"/>
                  <a:gd name="T39" fmla="*/ 5 h 584"/>
                  <a:gd name="T40" fmla="*/ 13 w 539"/>
                  <a:gd name="T41" fmla="*/ 4 h 584"/>
                  <a:gd name="T42" fmla="*/ 12 w 539"/>
                  <a:gd name="T43" fmla="*/ 3 h 584"/>
                  <a:gd name="T44" fmla="*/ 11 w 539"/>
                  <a:gd name="T45" fmla="*/ 3 h 584"/>
                  <a:gd name="T46" fmla="*/ 10 w 539"/>
                  <a:gd name="T47" fmla="*/ 2 h 584"/>
                  <a:gd name="T48" fmla="*/ 9 w 539"/>
                  <a:gd name="T49" fmla="*/ 2 h 584"/>
                  <a:gd name="T50" fmla="*/ 8 w 539"/>
                  <a:gd name="T51" fmla="*/ 1 h 584"/>
                  <a:gd name="T52" fmla="*/ 7 w 539"/>
                  <a:gd name="T53" fmla="*/ 1 h 584"/>
                  <a:gd name="T54" fmla="*/ 6 w 539"/>
                  <a:gd name="T55" fmla="*/ 1 h 584"/>
                  <a:gd name="T56" fmla="*/ 5 w 539"/>
                  <a:gd name="T57" fmla="*/ 0 h 584"/>
                  <a:gd name="T58" fmla="*/ 4 w 539"/>
                  <a:gd name="T59" fmla="*/ 0 h 584"/>
                  <a:gd name="T60" fmla="*/ 3 w 539"/>
                  <a:gd name="T61" fmla="*/ 0 h 584"/>
                  <a:gd name="T62" fmla="*/ 1 w 539"/>
                  <a:gd name="T63" fmla="*/ 0 h 584"/>
                  <a:gd name="T64" fmla="*/ 0 w 539"/>
                  <a:gd name="T65" fmla="*/ 1 h 584"/>
                  <a:gd name="T66" fmla="*/ 2 w 539"/>
                  <a:gd name="T67" fmla="*/ 1 h 584"/>
                  <a:gd name="T68" fmla="*/ 4 w 539"/>
                  <a:gd name="T69" fmla="*/ 1 h 584"/>
                  <a:gd name="T70" fmla="*/ 5 w 539"/>
                  <a:gd name="T71" fmla="*/ 2 h 584"/>
                  <a:gd name="T72" fmla="*/ 6 w 539"/>
                  <a:gd name="T73" fmla="*/ 2 h 584"/>
                  <a:gd name="T74" fmla="*/ 7 w 539"/>
                  <a:gd name="T75" fmla="*/ 2 h 584"/>
                  <a:gd name="T76" fmla="*/ 9 w 539"/>
                  <a:gd name="T77" fmla="*/ 3 h 584"/>
                  <a:gd name="T78" fmla="*/ 10 w 539"/>
                  <a:gd name="T79" fmla="*/ 4 h 584"/>
                  <a:gd name="T80" fmla="*/ 10 w 539"/>
                  <a:gd name="T81" fmla="*/ 4 h 584"/>
                  <a:gd name="T82" fmla="*/ 11 w 539"/>
                  <a:gd name="T83" fmla="*/ 5 h 584"/>
                  <a:gd name="T84" fmla="*/ 12 w 539"/>
                  <a:gd name="T85" fmla="*/ 5 h 584"/>
                  <a:gd name="T86" fmla="*/ 13 w 539"/>
                  <a:gd name="T87" fmla="*/ 6 h 584"/>
                  <a:gd name="T88" fmla="*/ 13 w 539"/>
                  <a:gd name="T89" fmla="*/ 6 h 584"/>
                  <a:gd name="T90" fmla="*/ 14 w 539"/>
                  <a:gd name="T91" fmla="*/ 7 h 584"/>
                  <a:gd name="T92" fmla="*/ 15 w 539"/>
                  <a:gd name="T93" fmla="*/ 8 h 584"/>
                  <a:gd name="T94" fmla="*/ 15 w 539"/>
                  <a:gd name="T95" fmla="*/ 9 h 584"/>
                  <a:gd name="T96" fmla="*/ 16 w 539"/>
                  <a:gd name="T97" fmla="*/ 9 h 584"/>
                  <a:gd name="T98" fmla="*/ 17 w 539"/>
                  <a:gd name="T99" fmla="*/ 11 h 584"/>
                  <a:gd name="T100" fmla="*/ 18 w 539"/>
                  <a:gd name="T101" fmla="*/ 13 h 584"/>
                  <a:gd name="T102" fmla="*/ 18 w 539"/>
                  <a:gd name="T103" fmla="*/ 14 h 584"/>
                  <a:gd name="T104" fmla="*/ 19 w 539"/>
                  <a:gd name="T105" fmla="*/ 15 h 584"/>
                  <a:gd name="T106" fmla="*/ 19 w 539"/>
                  <a:gd name="T107" fmla="*/ 16 h 584"/>
                  <a:gd name="T108" fmla="*/ 19 w 539"/>
                  <a:gd name="T109" fmla="*/ 18 h 584"/>
                  <a:gd name="T110" fmla="*/ 20 w 539"/>
                  <a:gd name="T111" fmla="*/ 19 h 584"/>
                  <a:gd name="T112" fmla="*/ 20 w 539"/>
                  <a:gd name="T113" fmla="*/ 20 h 584"/>
                  <a:gd name="T114" fmla="*/ 20 w 539"/>
                  <a:gd name="T115" fmla="*/ 21 h 584"/>
                  <a:gd name="T116" fmla="*/ 20 w 539"/>
                  <a:gd name="T117" fmla="*/ 22 h 584"/>
                  <a:gd name="T118" fmla="*/ 21 w 539"/>
                  <a:gd name="T119" fmla="*/ 23 h 58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39" h="584">
                    <a:moveTo>
                      <a:pt x="531" y="574"/>
                    </a:moveTo>
                    <a:lnTo>
                      <a:pt x="532" y="576"/>
                    </a:lnTo>
                    <a:lnTo>
                      <a:pt x="534" y="579"/>
                    </a:lnTo>
                    <a:lnTo>
                      <a:pt x="535" y="581"/>
                    </a:lnTo>
                    <a:lnTo>
                      <a:pt x="537" y="584"/>
                    </a:lnTo>
                    <a:lnTo>
                      <a:pt x="539" y="543"/>
                    </a:lnTo>
                    <a:lnTo>
                      <a:pt x="538" y="501"/>
                    </a:lnTo>
                    <a:lnTo>
                      <a:pt x="534" y="460"/>
                    </a:lnTo>
                    <a:lnTo>
                      <a:pt x="527" y="421"/>
                    </a:lnTo>
                    <a:lnTo>
                      <a:pt x="515" y="380"/>
                    </a:lnTo>
                    <a:lnTo>
                      <a:pt x="502" y="341"/>
                    </a:lnTo>
                    <a:lnTo>
                      <a:pt x="485" y="301"/>
                    </a:lnTo>
                    <a:lnTo>
                      <a:pt x="466" y="264"/>
                    </a:lnTo>
                    <a:lnTo>
                      <a:pt x="450" y="239"/>
                    </a:lnTo>
                    <a:lnTo>
                      <a:pt x="434" y="216"/>
                    </a:lnTo>
                    <a:lnTo>
                      <a:pt x="418" y="195"/>
                    </a:lnTo>
                    <a:lnTo>
                      <a:pt x="401" y="175"/>
                    </a:lnTo>
                    <a:lnTo>
                      <a:pt x="383" y="154"/>
                    </a:lnTo>
                    <a:lnTo>
                      <a:pt x="365" y="137"/>
                    </a:lnTo>
                    <a:lnTo>
                      <a:pt x="345" y="119"/>
                    </a:lnTo>
                    <a:lnTo>
                      <a:pt x="326" y="103"/>
                    </a:lnTo>
                    <a:lnTo>
                      <a:pt x="304" y="87"/>
                    </a:lnTo>
                    <a:lnTo>
                      <a:pt x="282" y="73"/>
                    </a:lnTo>
                    <a:lnTo>
                      <a:pt x="258" y="60"/>
                    </a:lnTo>
                    <a:lnTo>
                      <a:pt x="235" y="48"/>
                    </a:lnTo>
                    <a:lnTo>
                      <a:pt x="211" y="37"/>
                    </a:lnTo>
                    <a:lnTo>
                      <a:pt x="186" y="28"/>
                    </a:lnTo>
                    <a:lnTo>
                      <a:pt x="160" y="18"/>
                    </a:lnTo>
                    <a:lnTo>
                      <a:pt x="134" y="11"/>
                    </a:lnTo>
                    <a:lnTo>
                      <a:pt x="104" y="4"/>
                    </a:lnTo>
                    <a:lnTo>
                      <a:pt x="75" y="0"/>
                    </a:lnTo>
                    <a:lnTo>
                      <a:pt x="36" y="10"/>
                    </a:lnTo>
                    <a:lnTo>
                      <a:pt x="0" y="26"/>
                    </a:lnTo>
                    <a:lnTo>
                      <a:pt x="61" y="31"/>
                    </a:lnTo>
                    <a:lnTo>
                      <a:pt x="92" y="36"/>
                    </a:lnTo>
                    <a:lnTo>
                      <a:pt x="124" y="45"/>
                    </a:lnTo>
                    <a:lnTo>
                      <a:pt x="148" y="51"/>
                    </a:lnTo>
                    <a:lnTo>
                      <a:pt x="173" y="60"/>
                    </a:lnTo>
                    <a:lnTo>
                      <a:pt x="220" y="79"/>
                    </a:lnTo>
                    <a:lnTo>
                      <a:pt x="242" y="90"/>
                    </a:lnTo>
                    <a:lnTo>
                      <a:pt x="263" y="102"/>
                    </a:lnTo>
                    <a:lnTo>
                      <a:pt x="284" y="116"/>
                    </a:lnTo>
                    <a:lnTo>
                      <a:pt x="305" y="131"/>
                    </a:lnTo>
                    <a:lnTo>
                      <a:pt x="324" y="146"/>
                    </a:lnTo>
                    <a:lnTo>
                      <a:pt x="342" y="162"/>
                    </a:lnTo>
                    <a:lnTo>
                      <a:pt x="360" y="179"/>
                    </a:lnTo>
                    <a:lnTo>
                      <a:pt x="377" y="198"/>
                    </a:lnTo>
                    <a:lnTo>
                      <a:pt x="393" y="216"/>
                    </a:lnTo>
                    <a:lnTo>
                      <a:pt x="409" y="237"/>
                    </a:lnTo>
                    <a:lnTo>
                      <a:pt x="438" y="282"/>
                    </a:lnTo>
                    <a:lnTo>
                      <a:pt x="453" y="312"/>
                    </a:lnTo>
                    <a:lnTo>
                      <a:pt x="467" y="343"/>
                    </a:lnTo>
                    <a:lnTo>
                      <a:pt x="478" y="374"/>
                    </a:lnTo>
                    <a:lnTo>
                      <a:pt x="488" y="406"/>
                    </a:lnTo>
                    <a:lnTo>
                      <a:pt x="495" y="437"/>
                    </a:lnTo>
                    <a:lnTo>
                      <a:pt x="500" y="469"/>
                    </a:lnTo>
                    <a:lnTo>
                      <a:pt x="503" y="503"/>
                    </a:lnTo>
                    <a:lnTo>
                      <a:pt x="504" y="536"/>
                    </a:lnTo>
                    <a:lnTo>
                      <a:pt x="517" y="553"/>
                    </a:lnTo>
                    <a:lnTo>
                      <a:pt x="531" y="57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16" name="Freeform 330"/>
              <p:cNvSpPr>
                <a:spLocks noChangeArrowheads="1"/>
              </p:cNvSpPr>
              <p:nvPr/>
            </p:nvSpPr>
            <p:spPr bwMode="auto">
              <a:xfrm>
                <a:off x="2055" y="2047"/>
                <a:ext cx="79" cy="131"/>
              </a:xfrm>
              <a:custGeom>
                <a:avLst/>
                <a:gdLst>
                  <a:gd name="T0" fmla="*/ 16 w 392"/>
                  <a:gd name="T1" fmla="*/ 0 h 655"/>
                  <a:gd name="T2" fmla="*/ 16 w 392"/>
                  <a:gd name="T3" fmla="*/ 2 h 655"/>
                  <a:gd name="T4" fmla="*/ 15 w 392"/>
                  <a:gd name="T5" fmla="*/ 3 h 655"/>
                  <a:gd name="T6" fmla="*/ 15 w 392"/>
                  <a:gd name="T7" fmla="*/ 4 h 655"/>
                  <a:gd name="T8" fmla="*/ 15 w 392"/>
                  <a:gd name="T9" fmla="*/ 5 h 655"/>
                  <a:gd name="T10" fmla="*/ 15 w 392"/>
                  <a:gd name="T11" fmla="*/ 6 h 655"/>
                  <a:gd name="T12" fmla="*/ 14 w 392"/>
                  <a:gd name="T13" fmla="*/ 7 h 655"/>
                  <a:gd name="T14" fmla="*/ 14 w 392"/>
                  <a:gd name="T15" fmla="*/ 8 h 655"/>
                  <a:gd name="T16" fmla="*/ 13 w 392"/>
                  <a:gd name="T17" fmla="*/ 9 h 655"/>
                  <a:gd name="T18" fmla="*/ 12 w 392"/>
                  <a:gd name="T19" fmla="*/ 10 h 655"/>
                  <a:gd name="T20" fmla="*/ 12 w 392"/>
                  <a:gd name="T21" fmla="*/ 12 h 655"/>
                  <a:gd name="T22" fmla="*/ 11 w 392"/>
                  <a:gd name="T23" fmla="*/ 14 h 655"/>
                  <a:gd name="T24" fmla="*/ 10 w 392"/>
                  <a:gd name="T25" fmla="*/ 15 h 655"/>
                  <a:gd name="T26" fmla="*/ 10 w 392"/>
                  <a:gd name="T27" fmla="*/ 15 h 655"/>
                  <a:gd name="T28" fmla="*/ 10 w 392"/>
                  <a:gd name="T29" fmla="*/ 15 h 655"/>
                  <a:gd name="T30" fmla="*/ 10 w 392"/>
                  <a:gd name="T31" fmla="*/ 16 h 655"/>
                  <a:gd name="T32" fmla="*/ 9 w 392"/>
                  <a:gd name="T33" fmla="*/ 16 h 655"/>
                  <a:gd name="T34" fmla="*/ 8 w 392"/>
                  <a:gd name="T35" fmla="*/ 18 h 655"/>
                  <a:gd name="T36" fmla="*/ 7 w 392"/>
                  <a:gd name="T37" fmla="*/ 19 h 655"/>
                  <a:gd name="T38" fmla="*/ 6 w 392"/>
                  <a:gd name="T39" fmla="*/ 20 h 655"/>
                  <a:gd name="T40" fmla="*/ 6 w 392"/>
                  <a:gd name="T41" fmla="*/ 21 h 655"/>
                  <a:gd name="T42" fmla="*/ 5 w 392"/>
                  <a:gd name="T43" fmla="*/ 22 h 655"/>
                  <a:gd name="T44" fmla="*/ 4 w 392"/>
                  <a:gd name="T45" fmla="*/ 23 h 655"/>
                  <a:gd name="T46" fmla="*/ 3 w 392"/>
                  <a:gd name="T47" fmla="*/ 24 h 655"/>
                  <a:gd name="T48" fmla="*/ 2 w 392"/>
                  <a:gd name="T49" fmla="*/ 25 h 655"/>
                  <a:gd name="T50" fmla="*/ 1 w 392"/>
                  <a:gd name="T51" fmla="*/ 25 h 655"/>
                  <a:gd name="T52" fmla="*/ 0 w 392"/>
                  <a:gd name="T53" fmla="*/ 26 h 655"/>
                  <a:gd name="T54" fmla="*/ 0 w 392"/>
                  <a:gd name="T55" fmla="*/ 26 h 655"/>
                  <a:gd name="T56" fmla="*/ 1 w 392"/>
                  <a:gd name="T57" fmla="*/ 26 h 655"/>
                  <a:gd name="T58" fmla="*/ 2 w 392"/>
                  <a:gd name="T59" fmla="*/ 25 h 655"/>
                  <a:gd name="T60" fmla="*/ 3 w 392"/>
                  <a:gd name="T61" fmla="*/ 24 h 655"/>
                  <a:gd name="T62" fmla="*/ 4 w 392"/>
                  <a:gd name="T63" fmla="*/ 23 h 655"/>
                  <a:gd name="T64" fmla="*/ 6 w 392"/>
                  <a:gd name="T65" fmla="*/ 22 h 655"/>
                  <a:gd name="T66" fmla="*/ 7 w 392"/>
                  <a:gd name="T67" fmla="*/ 21 h 655"/>
                  <a:gd name="T68" fmla="*/ 8 w 392"/>
                  <a:gd name="T69" fmla="*/ 20 h 655"/>
                  <a:gd name="T70" fmla="*/ 9 w 392"/>
                  <a:gd name="T71" fmla="*/ 19 h 655"/>
                  <a:gd name="T72" fmla="*/ 10 w 392"/>
                  <a:gd name="T73" fmla="*/ 18 h 655"/>
                  <a:gd name="T74" fmla="*/ 10 w 392"/>
                  <a:gd name="T75" fmla="*/ 17 h 655"/>
                  <a:gd name="T76" fmla="*/ 11 w 392"/>
                  <a:gd name="T77" fmla="*/ 17 h 655"/>
                  <a:gd name="T78" fmla="*/ 11 w 392"/>
                  <a:gd name="T79" fmla="*/ 17 h 655"/>
                  <a:gd name="T80" fmla="*/ 11 w 392"/>
                  <a:gd name="T81" fmla="*/ 16 h 655"/>
                  <a:gd name="T82" fmla="*/ 11 w 392"/>
                  <a:gd name="T83" fmla="*/ 16 h 655"/>
                  <a:gd name="T84" fmla="*/ 12 w 392"/>
                  <a:gd name="T85" fmla="*/ 15 h 655"/>
                  <a:gd name="T86" fmla="*/ 13 w 392"/>
                  <a:gd name="T87" fmla="*/ 13 h 655"/>
                  <a:gd name="T88" fmla="*/ 13 w 392"/>
                  <a:gd name="T89" fmla="*/ 12 h 655"/>
                  <a:gd name="T90" fmla="*/ 14 w 392"/>
                  <a:gd name="T91" fmla="*/ 11 h 655"/>
                  <a:gd name="T92" fmla="*/ 14 w 392"/>
                  <a:gd name="T93" fmla="*/ 9 h 655"/>
                  <a:gd name="T94" fmla="*/ 15 w 392"/>
                  <a:gd name="T95" fmla="*/ 9 h 655"/>
                  <a:gd name="T96" fmla="*/ 15 w 392"/>
                  <a:gd name="T97" fmla="*/ 8 h 655"/>
                  <a:gd name="T98" fmla="*/ 15 w 392"/>
                  <a:gd name="T99" fmla="*/ 6 h 655"/>
                  <a:gd name="T100" fmla="*/ 16 w 392"/>
                  <a:gd name="T101" fmla="*/ 4 h 655"/>
                  <a:gd name="T102" fmla="*/ 16 w 392"/>
                  <a:gd name="T103" fmla="*/ 2 h 655"/>
                  <a:gd name="T104" fmla="*/ 16 w 392"/>
                  <a:gd name="T105" fmla="*/ 0 h 6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92" h="655">
                    <a:moveTo>
                      <a:pt x="392" y="0"/>
                    </a:moveTo>
                    <a:lnTo>
                      <a:pt x="380" y="48"/>
                    </a:lnTo>
                    <a:lnTo>
                      <a:pt x="374" y="72"/>
                    </a:lnTo>
                    <a:lnTo>
                      <a:pt x="369" y="96"/>
                    </a:lnTo>
                    <a:lnTo>
                      <a:pt x="362" y="117"/>
                    </a:lnTo>
                    <a:lnTo>
                      <a:pt x="355" y="139"/>
                    </a:lnTo>
                    <a:lnTo>
                      <a:pt x="342" y="180"/>
                    </a:lnTo>
                    <a:lnTo>
                      <a:pt x="334" y="200"/>
                    </a:lnTo>
                    <a:lnTo>
                      <a:pt x="326" y="221"/>
                    </a:lnTo>
                    <a:lnTo>
                      <a:pt x="310" y="261"/>
                    </a:lnTo>
                    <a:lnTo>
                      <a:pt x="291" y="300"/>
                    </a:lnTo>
                    <a:lnTo>
                      <a:pt x="273" y="338"/>
                    </a:lnTo>
                    <a:lnTo>
                      <a:pt x="252" y="374"/>
                    </a:lnTo>
                    <a:lnTo>
                      <a:pt x="246" y="383"/>
                    </a:lnTo>
                    <a:lnTo>
                      <a:pt x="242" y="387"/>
                    </a:lnTo>
                    <a:lnTo>
                      <a:pt x="240" y="392"/>
                    </a:lnTo>
                    <a:lnTo>
                      <a:pt x="230" y="411"/>
                    </a:lnTo>
                    <a:lnTo>
                      <a:pt x="205" y="444"/>
                    </a:lnTo>
                    <a:lnTo>
                      <a:pt x="180" y="477"/>
                    </a:lnTo>
                    <a:lnTo>
                      <a:pt x="153" y="509"/>
                    </a:lnTo>
                    <a:lnTo>
                      <a:pt x="139" y="525"/>
                    </a:lnTo>
                    <a:lnTo>
                      <a:pt x="125" y="541"/>
                    </a:lnTo>
                    <a:lnTo>
                      <a:pt x="95" y="570"/>
                    </a:lnTo>
                    <a:lnTo>
                      <a:pt x="65" y="599"/>
                    </a:lnTo>
                    <a:lnTo>
                      <a:pt x="49" y="613"/>
                    </a:lnTo>
                    <a:lnTo>
                      <a:pt x="33" y="627"/>
                    </a:lnTo>
                    <a:lnTo>
                      <a:pt x="0" y="655"/>
                    </a:lnTo>
                    <a:lnTo>
                      <a:pt x="8" y="650"/>
                    </a:lnTo>
                    <a:lnTo>
                      <a:pt x="16" y="646"/>
                    </a:lnTo>
                    <a:lnTo>
                      <a:pt x="49" y="625"/>
                    </a:lnTo>
                    <a:lnTo>
                      <a:pt x="80" y="604"/>
                    </a:lnTo>
                    <a:lnTo>
                      <a:pt x="109" y="583"/>
                    </a:lnTo>
                    <a:lnTo>
                      <a:pt x="138" y="560"/>
                    </a:lnTo>
                    <a:lnTo>
                      <a:pt x="164" y="535"/>
                    </a:lnTo>
                    <a:lnTo>
                      <a:pt x="190" y="510"/>
                    </a:lnTo>
                    <a:lnTo>
                      <a:pt x="213" y="483"/>
                    </a:lnTo>
                    <a:lnTo>
                      <a:pt x="236" y="456"/>
                    </a:lnTo>
                    <a:lnTo>
                      <a:pt x="257" y="427"/>
                    </a:lnTo>
                    <a:lnTo>
                      <a:pt x="261" y="419"/>
                    </a:lnTo>
                    <a:lnTo>
                      <a:pt x="263" y="415"/>
                    </a:lnTo>
                    <a:lnTo>
                      <a:pt x="266" y="412"/>
                    </a:lnTo>
                    <a:lnTo>
                      <a:pt x="277" y="397"/>
                    </a:lnTo>
                    <a:lnTo>
                      <a:pt x="294" y="366"/>
                    </a:lnTo>
                    <a:lnTo>
                      <a:pt x="311" y="335"/>
                    </a:lnTo>
                    <a:lnTo>
                      <a:pt x="325" y="301"/>
                    </a:lnTo>
                    <a:lnTo>
                      <a:pt x="340" y="266"/>
                    </a:lnTo>
                    <a:lnTo>
                      <a:pt x="352" y="231"/>
                    </a:lnTo>
                    <a:lnTo>
                      <a:pt x="358" y="213"/>
                    </a:lnTo>
                    <a:lnTo>
                      <a:pt x="364" y="195"/>
                    </a:lnTo>
                    <a:lnTo>
                      <a:pt x="375" y="145"/>
                    </a:lnTo>
                    <a:lnTo>
                      <a:pt x="383" y="96"/>
                    </a:lnTo>
                    <a:lnTo>
                      <a:pt x="389" y="48"/>
                    </a:lnTo>
                    <a:lnTo>
                      <a:pt x="3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17" name="Freeform 331"/>
              <p:cNvSpPr>
                <a:spLocks noChangeArrowheads="1"/>
              </p:cNvSpPr>
              <p:nvPr/>
            </p:nvSpPr>
            <p:spPr bwMode="auto">
              <a:xfrm>
                <a:off x="2021" y="2016"/>
                <a:ext cx="113" cy="176"/>
              </a:xfrm>
              <a:custGeom>
                <a:avLst/>
                <a:gdLst>
                  <a:gd name="T0" fmla="*/ 22 w 563"/>
                  <a:gd name="T1" fmla="*/ 9 h 884"/>
                  <a:gd name="T2" fmla="*/ 23 w 563"/>
                  <a:gd name="T3" fmla="*/ 6 h 884"/>
                  <a:gd name="T4" fmla="*/ 22 w 563"/>
                  <a:gd name="T5" fmla="*/ 3 h 884"/>
                  <a:gd name="T6" fmla="*/ 22 w 563"/>
                  <a:gd name="T7" fmla="*/ 0 h 884"/>
                  <a:gd name="T8" fmla="*/ 21 w 563"/>
                  <a:gd name="T9" fmla="*/ 5 h 884"/>
                  <a:gd name="T10" fmla="*/ 20 w 563"/>
                  <a:gd name="T11" fmla="*/ 10 h 884"/>
                  <a:gd name="T12" fmla="*/ 19 w 563"/>
                  <a:gd name="T13" fmla="*/ 14 h 884"/>
                  <a:gd name="T14" fmla="*/ 19 w 563"/>
                  <a:gd name="T15" fmla="*/ 15 h 884"/>
                  <a:gd name="T16" fmla="*/ 18 w 563"/>
                  <a:gd name="T17" fmla="*/ 15 h 884"/>
                  <a:gd name="T18" fmla="*/ 17 w 563"/>
                  <a:gd name="T19" fmla="*/ 19 h 884"/>
                  <a:gd name="T20" fmla="*/ 16 w 563"/>
                  <a:gd name="T21" fmla="*/ 20 h 884"/>
                  <a:gd name="T22" fmla="*/ 16 w 563"/>
                  <a:gd name="T23" fmla="*/ 21 h 884"/>
                  <a:gd name="T24" fmla="*/ 14 w 563"/>
                  <a:gd name="T25" fmla="*/ 23 h 884"/>
                  <a:gd name="T26" fmla="*/ 12 w 563"/>
                  <a:gd name="T27" fmla="*/ 25 h 884"/>
                  <a:gd name="T28" fmla="*/ 11 w 563"/>
                  <a:gd name="T29" fmla="*/ 27 h 884"/>
                  <a:gd name="T30" fmla="*/ 9 w 563"/>
                  <a:gd name="T31" fmla="*/ 29 h 884"/>
                  <a:gd name="T32" fmla="*/ 8 w 563"/>
                  <a:gd name="T33" fmla="*/ 29 h 884"/>
                  <a:gd name="T34" fmla="*/ 6 w 563"/>
                  <a:gd name="T35" fmla="*/ 31 h 884"/>
                  <a:gd name="T36" fmla="*/ 5 w 563"/>
                  <a:gd name="T37" fmla="*/ 32 h 884"/>
                  <a:gd name="T38" fmla="*/ 2 w 563"/>
                  <a:gd name="T39" fmla="*/ 34 h 884"/>
                  <a:gd name="T40" fmla="*/ 1 w 563"/>
                  <a:gd name="T41" fmla="*/ 35 h 884"/>
                  <a:gd name="T42" fmla="*/ 1 w 563"/>
                  <a:gd name="T43" fmla="*/ 35 h 884"/>
                  <a:gd name="T44" fmla="*/ 1 w 563"/>
                  <a:gd name="T45" fmla="*/ 34 h 884"/>
                  <a:gd name="T46" fmla="*/ 3 w 563"/>
                  <a:gd name="T47" fmla="*/ 34 h 884"/>
                  <a:gd name="T48" fmla="*/ 7 w 563"/>
                  <a:gd name="T49" fmla="*/ 32 h 884"/>
                  <a:gd name="T50" fmla="*/ 9 w 563"/>
                  <a:gd name="T51" fmla="*/ 30 h 884"/>
                  <a:gd name="T52" fmla="*/ 11 w 563"/>
                  <a:gd name="T53" fmla="*/ 29 h 884"/>
                  <a:gd name="T54" fmla="*/ 12 w 563"/>
                  <a:gd name="T55" fmla="*/ 27 h 884"/>
                  <a:gd name="T56" fmla="*/ 14 w 563"/>
                  <a:gd name="T57" fmla="*/ 25 h 884"/>
                  <a:gd name="T58" fmla="*/ 16 w 563"/>
                  <a:gd name="T59" fmla="*/ 22 h 884"/>
                  <a:gd name="T60" fmla="*/ 17 w 563"/>
                  <a:gd name="T61" fmla="*/ 22 h 884"/>
                  <a:gd name="T62" fmla="*/ 17 w 563"/>
                  <a:gd name="T63" fmla="*/ 21 h 884"/>
                  <a:gd name="T64" fmla="*/ 19 w 563"/>
                  <a:gd name="T65" fmla="*/ 18 h 884"/>
                  <a:gd name="T66" fmla="*/ 20 w 563"/>
                  <a:gd name="T67" fmla="*/ 15 h 884"/>
                  <a:gd name="T68" fmla="*/ 21 w 563"/>
                  <a:gd name="T69" fmla="*/ 13 h 884"/>
                  <a:gd name="T70" fmla="*/ 21 w 563"/>
                  <a:gd name="T71" fmla="*/ 11 h 8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63" h="884">
                    <a:moveTo>
                      <a:pt x="540" y="252"/>
                    </a:moveTo>
                    <a:lnTo>
                      <a:pt x="545" y="228"/>
                    </a:lnTo>
                    <a:lnTo>
                      <a:pt x="551" y="204"/>
                    </a:lnTo>
                    <a:lnTo>
                      <a:pt x="563" y="156"/>
                    </a:lnTo>
                    <a:lnTo>
                      <a:pt x="561" y="116"/>
                    </a:lnTo>
                    <a:lnTo>
                      <a:pt x="558" y="76"/>
                    </a:lnTo>
                    <a:lnTo>
                      <a:pt x="552" y="38"/>
                    </a:lnTo>
                    <a:lnTo>
                      <a:pt x="545" y="0"/>
                    </a:lnTo>
                    <a:lnTo>
                      <a:pt x="541" y="61"/>
                    </a:lnTo>
                    <a:lnTo>
                      <a:pt x="534" y="121"/>
                    </a:lnTo>
                    <a:lnTo>
                      <a:pt x="523" y="182"/>
                    </a:lnTo>
                    <a:lnTo>
                      <a:pt x="509" y="244"/>
                    </a:lnTo>
                    <a:lnTo>
                      <a:pt x="493" y="294"/>
                    </a:lnTo>
                    <a:lnTo>
                      <a:pt x="477" y="343"/>
                    </a:lnTo>
                    <a:lnTo>
                      <a:pt x="466" y="365"/>
                    </a:lnTo>
                    <a:lnTo>
                      <a:pt x="463" y="371"/>
                    </a:lnTo>
                    <a:lnTo>
                      <a:pt x="461" y="377"/>
                    </a:lnTo>
                    <a:lnTo>
                      <a:pt x="457" y="389"/>
                    </a:lnTo>
                    <a:lnTo>
                      <a:pt x="437" y="435"/>
                    </a:lnTo>
                    <a:lnTo>
                      <a:pt x="413" y="478"/>
                    </a:lnTo>
                    <a:lnTo>
                      <a:pt x="401" y="499"/>
                    </a:lnTo>
                    <a:lnTo>
                      <a:pt x="395" y="510"/>
                    </a:lnTo>
                    <a:lnTo>
                      <a:pt x="392" y="515"/>
                    </a:lnTo>
                    <a:lnTo>
                      <a:pt x="390" y="521"/>
                    </a:lnTo>
                    <a:lnTo>
                      <a:pt x="363" y="561"/>
                    </a:lnTo>
                    <a:lnTo>
                      <a:pt x="348" y="581"/>
                    </a:lnTo>
                    <a:lnTo>
                      <a:pt x="335" y="602"/>
                    </a:lnTo>
                    <a:lnTo>
                      <a:pt x="303" y="639"/>
                    </a:lnTo>
                    <a:lnTo>
                      <a:pt x="286" y="657"/>
                    </a:lnTo>
                    <a:lnTo>
                      <a:pt x="270" y="675"/>
                    </a:lnTo>
                    <a:lnTo>
                      <a:pt x="235" y="711"/>
                    </a:lnTo>
                    <a:lnTo>
                      <a:pt x="216" y="727"/>
                    </a:lnTo>
                    <a:lnTo>
                      <a:pt x="207" y="736"/>
                    </a:lnTo>
                    <a:lnTo>
                      <a:pt x="199" y="745"/>
                    </a:lnTo>
                    <a:lnTo>
                      <a:pt x="159" y="776"/>
                    </a:lnTo>
                    <a:lnTo>
                      <a:pt x="139" y="791"/>
                    </a:lnTo>
                    <a:lnTo>
                      <a:pt x="128" y="798"/>
                    </a:lnTo>
                    <a:lnTo>
                      <a:pt x="119" y="806"/>
                    </a:lnTo>
                    <a:lnTo>
                      <a:pt x="77" y="835"/>
                    </a:lnTo>
                    <a:lnTo>
                      <a:pt x="54" y="849"/>
                    </a:lnTo>
                    <a:lnTo>
                      <a:pt x="32" y="863"/>
                    </a:lnTo>
                    <a:lnTo>
                      <a:pt x="15" y="872"/>
                    </a:lnTo>
                    <a:lnTo>
                      <a:pt x="0" y="884"/>
                    </a:lnTo>
                    <a:lnTo>
                      <a:pt x="21" y="877"/>
                    </a:lnTo>
                    <a:lnTo>
                      <a:pt x="31" y="872"/>
                    </a:lnTo>
                    <a:lnTo>
                      <a:pt x="36" y="870"/>
                    </a:lnTo>
                    <a:lnTo>
                      <a:pt x="42" y="869"/>
                    </a:lnTo>
                    <a:lnTo>
                      <a:pt x="86" y="853"/>
                    </a:lnTo>
                    <a:lnTo>
                      <a:pt x="127" y="833"/>
                    </a:lnTo>
                    <a:lnTo>
                      <a:pt x="171" y="811"/>
                    </a:lnTo>
                    <a:lnTo>
                      <a:pt x="204" y="783"/>
                    </a:lnTo>
                    <a:lnTo>
                      <a:pt x="220" y="769"/>
                    </a:lnTo>
                    <a:lnTo>
                      <a:pt x="236" y="755"/>
                    </a:lnTo>
                    <a:lnTo>
                      <a:pt x="266" y="726"/>
                    </a:lnTo>
                    <a:lnTo>
                      <a:pt x="296" y="697"/>
                    </a:lnTo>
                    <a:lnTo>
                      <a:pt x="310" y="681"/>
                    </a:lnTo>
                    <a:lnTo>
                      <a:pt x="324" y="665"/>
                    </a:lnTo>
                    <a:lnTo>
                      <a:pt x="351" y="633"/>
                    </a:lnTo>
                    <a:lnTo>
                      <a:pt x="376" y="600"/>
                    </a:lnTo>
                    <a:lnTo>
                      <a:pt x="401" y="567"/>
                    </a:lnTo>
                    <a:lnTo>
                      <a:pt x="411" y="548"/>
                    </a:lnTo>
                    <a:lnTo>
                      <a:pt x="413" y="543"/>
                    </a:lnTo>
                    <a:lnTo>
                      <a:pt x="417" y="539"/>
                    </a:lnTo>
                    <a:lnTo>
                      <a:pt x="423" y="530"/>
                    </a:lnTo>
                    <a:lnTo>
                      <a:pt x="444" y="494"/>
                    </a:lnTo>
                    <a:lnTo>
                      <a:pt x="462" y="456"/>
                    </a:lnTo>
                    <a:lnTo>
                      <a:pt x="481" y="417"/>
                    </a:lnTo>
                    <a:lnTo>
                      <a:pt x="497" y="377"/>
                    </a:lnTo>
                    <a:lnTo>
                      <a:pt x="505" y="356"/>
                    </a:lnTo>
                    <a:lnTo>
                      <a:pt x="513" y="336"/>
                    </a:lnTo>
                    <a:lnTo>
                      <a:pt x="526" y="295"/>
                    </a:lnTo>
                    <a:lnTo>
                      <a:pt x="533" y="273"/>
                    </a:lnTo>
                    <a:lnTo>
                      <a:pt x="540" y="25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18" name="Freeform 332"/>
              <p:cNvSpPr>
                <a:spLocks noChangeArrowheads="1"/>
              </p:cNvSpPr>
              <p:nvPr/>
            </p:nvSpPr>
            <p:spPr bwMode="auto">
              <a:xfrm>
                <a:off x="1996" y="1992"/>
                <a:ext cx="134" cy="205"/>
              </a:xfrm>
              <a:custGeom>
                <a:avLst/>
                <a:gdLst>
                  <a:gd name="T0" fmla="*/ 26 w 672"/>
                  <a:gd name="T1" fmla="*/ 12 h 1025"/>
                  <a:gd name="T2" fmla="*/ 27 w 672"/>
                  <a:gd name="T3" fmla="*/ 7 h 1025"/>
                  <a:gd name="T4" fmla="*/ 26 w 672"/>
                  <a:gd name="T5" fmla="*/ 2 h 1025"/>
                  <a:gd name="T6" fmla="*/ 25 w 672"/>
                  <a:gd name="T7" fmla="*/ 2 h 1025"/>
                  <a:gd name="T8" fmla="*/ 25 w 672"/>
                  <a:gd name="T9" fmla="*/ 5 h 1025"/>
                  <a:gd name="T10" fmla="*/ 25 w 672"/>
                  <a:gd name="T11" fmla="*/ 9 h 1025"/>
                  <a:gd name="T12" fmla="*/ 24 w 672"/>
                  <a:gd name="T13" fmla="*/ 12 h 1025"/>
                  <a:gd name="T14" fmla="*/ 23 w 672"/>
                  <a:gd name="T15" fmla="*/ 16 h 1025"/>
                  <a:gd name="T16" fmla="*/ 23 w 672"/>
                  <a:gd name="T17" fmla="*/ 17 h 1025"/>
                  <a:gd name="T18" fmla="*/ 22 w 672"/>
                  <a:gd name="T19" fmla="*/ 20 h 1025"/>
                  <a:gd name="T20" fmla="*/ 21 w 672"/>
                  <a:gd name="T21" fmla="*/ 22 h 1025"/>
                  <a:gd name="T22" fmla="*/ 20 w 672"/>
                  <a:gd name="T23" fmla="*/ 23 h 1025"/>
                  <a:gd name="T24" fmla="*/ 18 w 672"/>
                  <a:gd name="T25" fmla="*/ 27 h 1025"/>
                  <a:gd name="T26" fmla="*/ 17 w 672"/>
                  <a:gd name="T27" fmla="*/ 28 h 1025"/>
                  <a:gd name="T28" fmla="*/ 17 w 672"/>
                  <a:gd name="T29" fmla="*/ 29 h 1025"/>
                  <a:gd name="T30" fmla="*/ 15 w 672"/>
                  <a:gd name="T31" fmla="*/ 31 h 1025"/>
                  <a:gd name="T32" fmla="*/ 12 w 672"/>
                  <a:gd name="T33" fmla="*/ 34 h 1025"/>
                  <a:gd name="T34" fmla="*/ 11 w 672"/>
                  <a:gd name="T35" fmla="*/ 35 h 1025"/>
                  <a:gd name="T36" fmla="*/ 9 w 672"/>
                  <a:gd name="T37" fmla="*/ 36 h 1025"/>
                  <a:gd name="T38" fmla="*/ 6 w 672"/>
                  <a:gd name="T39" fmla="*/ 38 h 1025"/>
                  <a:gd name="T40" fmla="*/ 1 w 672"/>
                  <a:gd name="T41" fmla="*/ 40 h 1025"/>
                  <a:gd name="T42" fmla="*/ 1 w 672"/>
                  <a:gd name="T43" fmla="*/ 41 h 1025"/>
                  <a:gd name="T44" fmla="*/ 4 w 672"/>
                  <a:gd name="T45" fmla="*/ 40 h 1025"/>
                  <a:gd name="T46" fmla="*/ 6 w 672"/>
                  <a:gd name="T47" fmla="*/ 40 h 1025"/>
                  <a:gd name="T48" fmla="*/ 7 w 672"/>
                  <a:gd name="T49" fmla="*/ 39 h 1025"/>
                  <a:gd name="T50" fmla="*/ 10 w 672"/>
                  <a:gd name="T51" fmla="*/ 37 h 1025"/>
                  <a:gd name="T52" fmla="*/ 11 w 672"/>
                  <a:gd name="T53" fmla="*/ 36 h 1025"/>
                  <a:gd name="T54" fmla="*/ 13 w 672"/>
                  <a:gd name="T55" fmla="*/ 35 h 1025"/>
                  <a:gd name="T56" fmla="*/ 14 w 672"/>
                  <a:gd name="T57" fmla="*/ 34 h 1025"/>
                  <a:gd name="T58" fmla="*/ 16 w 672"/>
                  <a:gd name="T59" fmla="*/ 32 h 1025"/>
                  <a:gd name="T60" fmla="*/ 17 w 672"/>
                  <a:gd name="T61" fmla="*/ 30 h 1025"/>
                  <a:gd name="T62" fmla="*/ 19 w 672"/>
                  <a:gd name="T63" fmla="*/ 28 h 1025"/>
                  <a:gd name="T64" fmla="*/ 21 w 672"/>
                  <a:gd name="T65" fmla="*/ 26 h 1025"/>
                  <a:gd name="T66" fmla="*/ 21 w 672"/>
                  <a:gd name="T67" fmla="*/ 25 h 1025"/>
                  <a:gd name="T68" fmla="*/ 22 w 672"/>
                  <a:gd name="T69" fmla="*/ 24 h 1025"/>
                  <a:gd name="T70" fmla="*/ 23 w 672"/>
                  <a:gd name="T71" fmla="*/ 20 h 1025"/>
                  <a:gd name="T72" fmla="*/ 24 w 672"/>
                  <a:gd name="T73" fmla="*/ 20 h 1025"/>
                  <a:gd name="T74" fmla="*/ 24 w 672"/>
                  <a:gd name="T75" fmla="*/ 19 h 1025"/>
                  <a:gd name="T76" fmla="*/ 25 w 672"/>
                  <a:gd name="T77" fmla="*/ 15 h 10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72" h="1025">
                    <a:moveTo>
                      <a:pt x="636" y="364"/>
                    </a:moveTo>
                    <a:lnTo>
                      <a:pt x="650" y="302"/>
                    </a:lnTo>
                    <a:lnTo>
                      <a:pt x="661" y="241"/>
                    </a:lnTo>
                    <a:lnTo>
                      <a:pt x="668" y="181"/>
                    </a:lnTo>
                    <a:lnTo>
                      <a:pt x="672" y="120"/>
                    </a:lnTo>
                    <a:lnTo>
                      <a:pt x="656" y="59"/>
                    </a:lnTo>
                    <a:lnTo>
                      <a:pt x="635" y="0"/>
                    </a:lnTo>
                    <a:lnTo>
                      <a:pt x="637" y="43"/>
                    </a:lnTo>
                    <a:lnTo>
                      <a:pt x="638" y="86"/>
                    </a:lnTo>
                    <a:lnTo>
                      <a:pt x="637" y="130"/>
                    </a:lnTo>
                    <a:lnTo>
                      <a:pt x="634" y="174"/>
                    </a:lnTo>
                    <a:lnTo>
                      <a:pt x="629" y="218"/>
                    </a:lnTo>
                    <a:lnTo>
                      <a:pt x="621" y="264"/>
                    </a:lnTo>
                    <a:lnTo>
                      <a:pt x="612" y="309"/>
                    </a:lnTo>
                    <a:lnTo>
                      <a:pt x="602" y="355"/>
                    </a:lnTo>
                    <a:lnTo>
                      <a:pt x="586" y="403"/>
                    </a:lnTo>
                    <a:lnTo>
                      <a:pt x="578" y="425"/>
                    </a:lnTo>
                    <a:lnTo>
                      <a:pt x="574" y="437"/>
                    </a:lnTo>
                    <a:lnTo>
                      <a:pt x="571" y="449"/>
                    </a:lnTo>
                    <a:lnTo>
                      <a:pt x="552" y="495"/>
                    </a:lnTo>
                    <a:lnTo>
                      <a:pt x="541" y="517"/>
                    </a:lnTo>
                    <a:lnTo>
                      <a:pt x="532" y="539"/>
                    </a:lnTo>
                    <a:lnTo>
                      <a:pt x="521" y="560"/>
                    </a:lnTo>
                    <a:lnTo>
                      <a:pt x="510" y="582"/>
                    </a:lnTo>
                    <a:lnTo>
                      <a:pt x="487" y="623"/>
                    </a:lnTo>
                    <a:lnTo>
                      <a:pt x="461" y="663"/>
                    </a:lnTo>
                    <a:lnTo>
                      <a:pt x="434" y="701"/>
                    </a:lnTo>
                    <a:lnTo>
                      <a:pt x="425" y="709"/>
                    </a:lnTo>
                    <a:lnTo>
                      <a:pt x="421" y="714"/>
                    </a:lnTo>
                    <a:lnTo>
                      <a:pt x="418" y="719"/>
                    </a:lnTo>
                    <a:lnTo>
                      <a:pt x="404" y="737"/>
                    </a:lnTo>
                    <a:lnTo>
                      <a:pt x="371" y="773"/>
                    </a:lnTo>
                    <a:lnTo>
                      <a:pt x="337" y="806"/>
                    </a:lnTo>
                    <a:lnTo>
                      <a:pt x="303" y="839"/>
                    </a:lnTo>
                    <a:lnTo>
                      <a:pt x="283" y="854"/>
                    </a:lnTo>
                    <a:lnTo>
                      <a:pt x="265" y="869"/>
                    </a:lnTo>
                    <a:lnTo>
                      <a:pt x="245" y="884"/>
                    </a:lnTo>
                    <a:lnTo>
                      <a:pt x="226" y="899"/>
                    </a:lnTo>
                    <a:lnTo>
                      <a:pt x="185" y="927"/>
                    </a:lnTo>
                    <a:lnTo>
                      <a:pt x="142" y="954"/>
                    </a:lnTo>
                    <a:lnTo>
                      <a:pt x="72" y="991"/>
                    </a:lnTo>
                    <a:lnTo>
                      <a:pt x="36" y="1008"/>
                    </a:lnTo>
                    <a:lnTo>
                      <a:pt x="0" y="1025"/>
                    </a:lnTo>
                    <a:lnTo>
                      <a:pt x="31" y="1020"/>
                    </a:lnTo>
                    <a:lnTo>
                      <a:pt x="64" y="1016"/>
                    </a:lnTo>
                    <a:lnTo>
                      <a:pt x="95" y="1010"/>
                    </a:lnTo>
                    <a:lnTo>
                      <a:pt x="127" y="1004"/>
                    </a:lnTo>
                    <a:lnTo>
                      <a:pt x="142" y="992"/>
                    </a:lnTo>
                    <a:lnTo>
                      <a:pt x="159" y="983"/>
                    </a:lnTo>
                    <a:lnTo>
                      <a:pt x="181" y="969"/>
                    </a:lnTo>
                    <a:lnTo>
                      <a:pt x="204" y="955"/>
                    </a:lnTo>
                    <a:lnTo>
                      <a:pt x="246" y="926"/>
                    </a:lnTo>
                    <a:lnTo>
                      <a:pt x="255" y="918"/>
                    </a:lnTo>
                    <a:lnTo>
                      <a:pt x="266" y="911"/>
                    </a:lnTo>
                    <a:lnTo>
                      <a:pt x="286" y="896"/>
                    </a:lnTo>
                    <a:lnTo>
                      <a:pt x="326" y="865"/>
                    </a:lnTo>
                    <a:lnTo>
                      <a:pt x="334" y="856"/>
                    </a:lnTo>
                    <a:lnTo>
                      <a:pt x="343" y="847"/>
                    </a:lnTo>
                    <a:lnTo>
                      <a:pt x="362" y="831"/>
                    </a:lnTo>
                    <a:lnTo>
                      <a:pt x="397" y="795"/>
                    </a:lnTo>
                    <a:lnTo>
                      <a:pt x="413" y="777"/>
                    </a:lnTo>
                    <a:lnTo>
                      <a:pt x="430" y="759"/>
                    </a:lnTo>
                    <a:lnTo>
                      <a:pt x="462" y="722"/>
                    </a:lnTo>
                    <a:lnTo>
                      <a:pt x="475" y="701"/>
                    </a:lnTo>
                    <a:lnTo>
                      <a:pt x="490" y="681"/>
                    </a:lnTo>
                    <a:lnTo>
                      <a:pt x="517" y="641"/>
                    </a:lnTo>
                    <a:lnTo>
                      <a:pt x="519" y="635"/>
                    </a:lnTo>
                    <a:lnTo>
                      <a:pt x="522" y="630"/>
                    </a:lnTo>
                    <a:lnTo>
                      <a:pt x="528" y="619"/>
                    </a:lnTo>
                    <a:lnTo>
                      <a:pt x="540" y="598"/>
                    </a:lnTo>
                    <a:lnTo>
                      <a:pt x="564" y="555"/>
                    </a:lnTo>
                    <a:lnTo>
                      <a:pt x="584" y="509"/>
                    </a:lnTo>
                    <a:lnTo>
                      <a:pt x="588" y="497"/>
                    </a:lnTo>
                    <a:lnTo>
                      <a:pt x="590" y="491"/>
                    </a:lnTo>
                    <a:lnTo>
                      <a:pt x="593" y="485"/>
                    </a:lnTo>
                    <a:lnTo>
                      <a:pt x="604" y="463"/>
                    </a:lnTo>
                    <a:lnTo>
                      <a:pt x="620" y="414"/>
                    </a:lnTo>
                    <a:lnTo>
                      <a:pt x="636" y="3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19" name="Freeform 333"/>
              <p:cNvSpPr>
                <a:spLocks noChangeArrowheads="1"/>
              </p:cNvSpPr>
              <p:nvPr/>
            </p:nvSpPr>
            <p:spPr bwMode="auto">
              <a:xfrm>
                <a:off x="1936" y="1939"/>
                <a:ext cx="173" cy="254"/>
              </a:xfrm>
              <a:custGeom>
                <a:avLst/>
                <a:gdLst>
                  <a:gd name="T0" fmla="*/ 34 w 866"/>
                  <a:gd name="T1" fmla="*/ 21 h 1274"/>
                  <a:gd name="T2" fmla="*/ 34 w 866"/>
                  <a:gd name="T3" fmla="*/ 19 h 1274"/>
                  <a:gd name="T4" fmla="*/ 35 w 866"/>
                  <a:gd name="T5" fmla="*/ 16 h 1274"/>
                  <a:gd name="T6" fmla="*/ 35 w 866"/>
                  <a:gd name="T7" fmla="*/ 12 h 1274"/>
                  <a:gd name="T8" fmla="*/ 34 w 866"/>
                  <a:gd name="T9" fmla="*/ 8 h 1274"/>
                  <a:gd name="T10" fmla="*/ 33 w 866"/>
                  <a:gd name="T11" fmla="*/ 4 h 1274"/>
                  <a:gd name="T12" fmla="*/ 31 w 866"/>
                  <a:gd name="T13" fmla="*/ 1 h 1274"/>
                  <a:gd name="T14" fmla="*/ 30 w 866"/>
                  <a:gd name="T15" fmla="*/ 0 h 1274"/>
                  <a:gd name="T16" fmla="*/ 31 w 866"/>
                  <a:gd name="T17" fmla="*/ 3 h 1274"/>
                  <a:gd name="T18" fmla="*/ 32 w 866"/>
                  <a:gd name="T19" fmla="*/ 6 h 1274"/>
                  <a:gd name="T20" fmla="*/ 33 w 866"/>
                  <a:gd name="T21" fmla="*/ 8 h 1274"/>
                  <a:gd name="T22" fmla="*/ 33 w 866"/>
                  <a:gd name="T23" fmla="*/ 11 h 1274"/>
                  <a:gd name="T24" fmla="*/ 33 w 866"/>
                  <a:gd name="T25" fmla="*/ 14 h 1274"/>
                  <a:gd name="T26" fmla="*/ 33 w 866"/>
                  <a:gd name="T27" fmla="*/ 17 h 1274"/>
                  <a:gd name="T28" fmla="*/ 33 w 866"/>
                  <a:gd name="T29" fmla="*/ 21 h 1274"/>
                  <a:gd name="T30" fmla="*/ 32 w 866"/>
                  <a:gd name="T31" fmla="*/ 24 h 1274"/>
                  <a:gd name="T32" fmla="*/ 31 w 866"/>
                  <a:gd name="T33" fmla="*/ 25 h 1274"/>
                  <a:gd name="T34" fmla="*/ 30 w 866"/>
                  <a:gd name="T35" fmla="*/ 29 h 1274"/>
                  <a:gd name="T36" fmla="*/ 30 w 866"/>
                  <a:gd name="T37" fmla="*/ 29 h 1274"/>
                  <a:gd name="T38" fmla="*/ 29 w 866"/>
                  <a:gd name="T39" fmla="*/ 30 h 1274"/>
                  <a:gd name="T40" fmla="*/ 28 w 866"/>
                  <a:gd name="T41" fmla="*/ 33 h 1274"/>
                  <a:gd name="T42" fmla="*/ 26 w 866"/>
                  <a:gd name="T43" fmla="*/ 36 h 1274"/>
                  <a:gd name="T44" fmla="*/ 25 w 866"/>
                  <a:gd name="T45" fmla="*/ 37 h 1274"/>
                  <a:gd name="T46" fmla="*/ 23 w 866"/>
                  <a:gd name="T47" fmla="*/ 39 h 1274"/>
                  <a:gd name="T48" fmla="*/ 21 w 866"/>
                  <a:gd name="T49" fmla="*/ 41 h 1274"/>
                  <a:gd name="T50" fmla="*/ 18 w 866"/>
                  <a:gd name="T51" fmla="*/ 43 h 1274"/>
                  <a:gd name="T52" fmla="*/ 17 w 866"/>
                  <a:gd name="T53" fmla="*/ 44 h 1274"/>
                  <a:gd name="T54" fmla="*/ 16 w 866"/>
                  <a:gd name="T55" fmla="*/ 45 h 1274"/>
                  <a:gd name="T56" fmla="*/ 13 w 866"/>
                  <a:gd name="T57" fmla="*/ 46 h 1274"/>
                  <a:gd name="T58" fmla="*/ 12 w 866"/>
                  <a:gd name="T59" fmla="*/ 47 h 1274"/>
                  <a:gd name="T60" fmla="*/ 10 w 866"/>
                  <a:gd name="T61" fmla="*/ 47 h 1274"/>
                  <a:gd name="T62" fmla="*/ 10 w 866"/>
                  <a:gd name="T63" fmla="*/ 47 h 1274"/>
                  <a:gd name="T64" fmla="*/ 8 w 866"/>
                  <a:gd name="T65" fmla="*/ 48 h 1274"/>
                  <a:gd name="T66" fmla="*/ 5 w 866"/>
                  <a:gd name="T67" fmla="*/ 49 h 1274"/>
                  <a:gd name="T68" fmla="*/ 2 w 866"/>
                  <a:gd name="T69" fmla="*/ 49 h 1274"/>
                  <a:gd name="T70" fmla="*/ 0 w 866"/>
                  <a:gd name="T71" fmla="*/ 50 h 1274"/>
                  <a:gd name="T72" fmla="*/ 2 w 866"/>
                  <a:gd name="T73" fmla="*/ 50 h 1274"/>
                  <a:gd name="T74" fmla="*/ 3 w 866"/>
                  <a:gd name="T75" fmla="*/ 50 h 1274"/>
                  <a:gd name="T76" fmla="*/ 4 w 866"/>
                  <a:gd name="T77" fmla="*/ 51 h 1274"/>
                  <a:gd name="T78" fmla="*/ 7 w 866"/>
                  <a:gd name="T79" fmla="*/ 50 h 1274"/>
                  <a:gd name="T80" fmla="*/ 10 w 866"/>
                  <a:gd name="T81" fmla="*/ 49 h 1274"/>
                  <a:gd name="T82" fmla="*/ 11 w 866"/>
                  <a:gd name="T83" fmla="*/ 48 h 1274"/>
                  <a:gd name="T84" fmla="*/ 13 w 866"/>
                  <a:gd name="T85" fmla="*/ 48 h 1274"/>
                  <a:gd name="T86" fmla="*/ 14 w 866"/>
                  <a:gd name="T87" fmla="*/ 47 h 1274"/>
                  <a:gd name="T88" fmla="*/ 15 w 866"/>
                  <a:gd name="T89" fmla="*/ 47 h 1274"/>
                  <a:gd name="T90" fmla="*/ 18 w 866"/>
                  <a:gd name="T91" fmla="*/ 45 h 1274"/>
                  <a:gd name="T92" fmla="*/ 19 w 866"/>
                  <a:gd name="T93" fmla="*/ 44 h 1274"/>
                  <a:gd name="T94" fmla="*/ 21 w 866"/>
                  <a:gd name="T95" fmla="*/ 43 h 1274"/>
                  <a:gd name="T96" fmla="*/ 23 w 866"/>
                  <a:gd name="T97" fmla="*/ 41 h 1274"/>
                  <a:gd name="T98" fmla="*/ 26 w 866"/>
                  <a:gd name="T99" fmla="*/ 38 h 1274"/>
                  <a:gd name="T100" fmla="*/ 28 w 866"/>
                  <a:gd name="T101" fmla="*/ 35 h 1274"/>
                  <a:gd name="T102" fmla="*/ 29 w 866"/>
                  <a:gd name="T103" fmla="*/ 34 h 1274"/>
                  <a:gd name="T104" fmla="*/ 30 w 866"/>
                  <a:gd name="T105" fmla="*/ 32 h 1274"/>
                  <a:gd name="T106" fmla="*/ 31 w 866"/>
                  <a:gd name="T107" fmla="*/ 29 h 1274"/>
                  <a:gd name="T108" fmla="*/ 32 w 866"/>
                  <a:gd name="T109" fmla="*/ 28 h 1274"/>
                  <a:gd name="T110" fmla="*/ 33 w 866"/>
                  <a:gd name="T111" fmla="*/ 25 h 1274"/>
                  <a:gd name="T112" fmla="*/ 33 w 866"/>
                  <a:gd name="T113" fmla="*/ 24 h 127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66" h="1274">
                    <a:moveTo>
                      <a:pt x="833" y="602"/>
                    </a:moveTo>
                    <a:lnTo>
                      <a:pt x="848" y="534"/>
                    </a:lnTo>
                    <a:lnTo>
                      <a:pt x="854" y="500"/>
                    </a:lnTo>
                    <a:lnTo>
                      <a:pt x="859" y="466"/>
                    </a:lnTo>
                    <a:lnTo>
                      <a:pt x="862" y="432"/>
                    </a:lnTo>
                    <a:lnTo>
                      <a:pt x="864" y="399"/>
                    </a:lnTo>
                    <a:lnTo>
                      <a:pt x="866" y="334"/>
                    </a:lnTo>
                    <a:lnTo>
                      <a:pt x="864" y="300"/>
                    </a:lnTo>
                    <a:lnTo>
                      <a:pt x="861" y="267"/>
                    </a:lnTo>
                    <a:lnTo>
                      <a:pt x="853" y="203"/>
                    </a:lnTo>
                    <a:lnTo>
                      <a:pt x="838" y="139"/>
                    </a:lnTo>
                    <a:lnTo>
                      <a:pt x="830" y="108"/>
                    </a:lnTo>
                    <a:lnTo>
                      <a:pt x="821" y="77"/>
                    </a:lnTo>
                    <a:lnTo>
                      <a:pt x="786" y="35"/>
                    </a:lnTo>
                    <a:lnTo>
                      <a:pt x="768" y="16"/>
                    </a:lnTo>
                    <a:lnTo>
                      <a:pt x="751" y="0"/>
                    </a:lnTo>
                    <a:lnTo>
                      <a:pt x="767" y="34"/>
                    </a:lnTo>
                    <a:lnTo>
                      <a:pt x="780" y="69"/>
                    </a:lnTo>
                    <a:lnTo>
                      <a:pt x="792" y="105"/>
                    </a:lnTo>
                    <a:lnTo>
                      <a:pt x="803" y="141"/>
                    </a:lnTo>
                    <a:lnTo>
                      <a:pt x="812" y="176"/>
                    </a:lnTo>
                    <a:lnTo>
                      <a:pt x="819" y="213"/>
                    </a:lnTo>
                    <a:lnTo>
                      <a:pt x="824" y="251"/>
                    </a:lnTo>
                    <a:lnTo>
                      <a:pt x="829" y="288"/>
                    </a:lnTo>
                    <a:lnTo>
                      <a:pt x="830" y="325"/>
                    </a:lnTo>
                    <a:lnTo>
                      <a:pt x="831" y="363"/>
                    </a:lnTo>
                    <a:lnTo>
                      <a:pt x="830" y="400"/>
                    </a:lnTo>
                    <a:lnTo>
                      <a:pt x="828" y="438"/>
                    </a:lnTo>
                    <a:lnTo>
                      <a:pt x="823" y="476"/>
                    </a:lnTo>
                    <a:lnTo>
                      <a:pt x="817" y="515"/>
                    </a:lnTo>
                    <a:lnTo>
                      <a:pt x="809" y="555"/>
                    </a:lnTo>
                    <a:lnTo>
                      <a:pt x="800" y="594"/>
                    </a:lnTo>
                    <a:lnTo>
                      <a:pt x="793" y="615"/>
                    </a:lnTo>
                    <a:lnTo>
                      <a:pt x="787" y="636"/>
                    </a:lnTo>
                    <a:lnTo>
                      <a:pt x="772" y="679"/>
                    </a:lnTo>
                    <a:lnTo>
                      <a:pt x="756" y="719"/>
                    </a:lnTo>
                    <a:lnTo>
                      <a:pt x="752" y="724"/>
                    </a:lnTo>
                    <a:lnTo>
                      <a:pt x="750" y="729"/>
                    </a:lnTo>
                    <a:lnTo>
                      <a:pt x="746" y="739"/>
                    </a:lnTo>
                    <a:lnTo>
                      <a:pt x="738" y="760"/>
                    </a:lnTo>
                    <a:lnTo>
                      <a:pt x="718" y="797"/>
                    </a:lnTo>
                    <a:lnTo>
                      <a:pt x="696" y="834"/>
                    </a:lnTo>
                    <a:lnTo>
                      <a:pt x="673" y="870"/>
                    </a:lnTo>
                    <a:lnTo>
                      <a:pt x="649" y="905"/>
                    </a:lnTo>
                    <a:lnTo>
                      <a:pt x="634" y="921"/>
                    </a:lnTo>
                    <a:lnTo>
                      <a:pt x="621" y="937"/>
                    </a:lnTo>
                    <a:lnTo>
                      <a:pt x="593" y="968"/>
                    </a:lnTo>
                    <a:lnTo>
                      <a:pt x="577" y="983"/>
                    </a:lnTo>
                    <a:lnTo>
                      <a:pt x="563" y="998"/>
                    </a:lnTo>
                    <a:lnTo>
                      <a:pt x="532" y="1027"/>
                    </a:lnTo>
                    <a:lnTo>
                      <a:pt x="497" y="1054"/>
                    </a:lnTo>
                    <a:lnTo>
                      <a:pt x="462" y="1081"/>
                    </a:lnTo>
                    <a:lnTo>
                      <a:pt x="426" y="1106"/>
                    </a:lnTo>
                    <a:lnTo>
                      <a:pt x="415" y="1111"/>
                    </a:lnTo>
                    <a:lnTo>
                      <a:pt x="406" y="1118"/>
                    </a:lnTo>
                    <a:lnTo>
                      <a:pt x="388" y="1130"/>
                    </a:lnTo>
                    <a:lnTo>
                      <a:pt x="340" y="1155"/>
                    </a:lnTo>
                    <a:lnTo>
                      <a:pt x="327" y="1160"/>
                    </a:lnTo>
                    <a:lnTo>
                      <a:pt x="316" y="1166"/>
                    </a:lnTo>
                    <a:lnTo>
                      <a:pt x="293" y="1178"/>
                    </a:lnTo>
                    <a:lnTo>
                      <a:pt x="268" y="1187"/>
                    </a:lnTo>
                    <a:lnTo>
                      <a:pt x="256" y="1191"/>
                    </a:lnTo>
                    <a:lnTo>
                      <a:pt x="250" y="1193"/>
                    </a:lnTo>
                    <a:lnTo>
                      <a:pt x="247" y="1194"/>
                    </a:lnTo>
                    <a:lnTo>
                      <a:pt x="244" y="1196"/>
                    </a:lnTo>
                    <a:lnTo>
                      <a:pt x="197" y="1214"/>
                    </a:lnTo>
                    <a:lnTo>
                      <a:pt x="147" y="1227"/>
                    </a:lnTo>
                    <a:lnTo>
                      <a:pt x="122" y="1233"/>
                    </a:lnTo>
                    <a:lnTo>
                      <a:pt x="98" y="1239"/>
                    </a:lnTo>
                    <a:lnTo>
                      <a:pt x="48" y="1246"/>
                    </a:lnTo>
                    <a:lnTo>
                      <a:pt x="24" y="1248"/>
                    </a:lnTo>
                    <a:lnTo>
                      <a:pt x="11" y="1249"/>
                    </a:lnTo>
                    <a:lnTo>
                      <a:pt x="0" y="1251"/>
                    </a:lnTo>
                    <a:lnTo>
                      <a:pt x="45" y="1264"/>
                    </a:lnTo>
                    <a:lnTo>
                      <a:pt x="57" y="1266"/>
                    </a:lnTo>
                    <a:lnTo>
                      <a:pt x="69" y="1269"/>
                    </a:lnTo>
                    <a:lnTo>
                      <a:pt x="81" y="1271"/>
                    </a:lnTo>
                    <a:lnTo>
                      <a:pt x="93" y="1274"/>
                    </a:lnTo>
                    <a:lnTo>
                      <a:pt x="132" y="1267"/>
                    </a:lnTo>
                    <a:lnTo>
                      <a:pt x="172" y="1257"/>
                    </a:lnTo>
                    <a:lnTo>
                      <a:pt x="211" y="1246"/>
                    </a:lnTo>
                    <a:lnTo>
                      <a:pt x="251" y="1233"/>
                    </a:lnTo>
                    <a:lnTo>
                      <a:pt x="269" y="1224"/>
                    </a:lnTo>
                    <a:lnTo>
                      <a:pt x="279" y="1220"/>
                    </a:lnTo>
                    <a:lnTo>
                      <a:pt x="289" y="1217"/>
                    </a:lnTo>
                    <a:lnTo>
                      <a:pt x="328" y="1200"/>
                    </a:lnTo>
                    <a:lnTo>
                      <a:pt x="347" y="1190"/>
                    </a:lnTo>
                    <a:lnTo>
                      <a:pt x="351" y="1187"/>
                    </a:lnTo>
                    <a:lnTo>
                      <a:pt x="356" y="1185"/>
                    </a:lnTo>
                    <a:lnTo>
                      <a:pt x="367" y="1181"/>
                    </a:lnTo>
                    <a:lnTo>
                      <a:pt x="406" y="1161"/>
                    </a:lnTo>
                    <a:lnTo>
                      <a:pt x="446" y="1135"/>
                    </a:lnTo>
                    <a:lnTo>
                      <a:pt x="464" y="1122"/>
                    </a:lnTo>
                    <a:lnTo>
                      <a:pt x="484" y="1109"/>
                    </a:lnTo>
                    <a:lnTo>
                      <a:pt x="502" y="1095"/>
                    </a:lnTo>
                    <a:lnTo>
                      <a:pt x="520" y="1081"/>
                    </a:lnTo>
                    <a:lnTo>
                      <a:pt x="555" y="1053"/>
                    </a:lnTo>
                    <a:lnTo>
                      <a:pt x="588" y="1022"/>
                    </a:lnTo>
                    <a:lnTo>
                      <a:pt x="619" y="991"/>
                    </a:lnTo>
                    <a:lnTo>
                      <a:pt x="649" y="958"/>
                    </a:lnTo>
                    <a:lnTo>
                      <a:pt x="677" y="925"/>
                    </a:lnTo>
                    <a:lnTo>
                      <a:pt x="702" y="888"/>
                    </a:lnTo>
                    <a:lnTo>
                      <a:pt x="713" y="870"/>
                    </a:lnTo>
                    <a:lnTo>
                      <a:pt x="725" y="852"/>
                    </a:lnTo>
                    <a:lnTo>
                      <a:pt x="736" y="832"/>
                    </a:lnTo>
                    <a:lnTo>
                      <a:pt x="747" y="814"/>
                    </a:lnTo>
                    <a:lnTo>
                      <a:pt x="769" y="774"/>
                    </a:lnTo>
                    <a:lnTo>
                      <a:pt x="787" y="733"/>
                    </a:lnTo>
                    <a:lnTo>
                      <a:pt x="795" y="711"/>
                    </a:lnTo>
                    <a:lnTo>
                      <a:pt x="804" y="690"/>
                    </a:lnTo>
                    <a:lnTo>
                      <a:pt x="820" y="647"/>
                    </a:lnTo>
                    <a:lnTo>
                      <a:pt x="826" y="624"/>
                    </a:lnTo>
                    <a:lnTo>
                      <a:pt x="827" y="618"/>
                    </a:lnTo>
                    <a:lnTo>
                      <a:pt x="829" y="613"/>
                    </a:lnTo>
                    <a:lnTo>
                      <a:pt x="833" y="60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20" name="Freeform 334"/>
              <p:cNvSpPr>
                <a:spLocks noChangeArrowheads="1"/>
              </p:cNvSpPr>
              <p:nvPr/>
            </p:nvSpPr>
            <p:spPr bwMode="auto">
              <a:xfrm>
                <a:off x="1861" y="1899"/>
                <a:ext cx="207" cy="256"/>
              </a:xfrm>
              <a:custGeom>
                <a:avLst/>
                <a:gdLst>
                  <a:gd name="T0" fmla="*/ 41 w 1036"/>
                  <a:gd name="T1" fmla="*/ 27 h 1276"/>
                  <a:gd name="T2" fmla="*/ 41 w 1036"/>
                  <a:gd name="T3" fmla="*/ 23 h 1276"/>
                  <a:gd name="T4" fmla="*/ 41 w 1036"/>
                  <a:gd name="T5" fmla="*/ 19 h 1276"/>
                  <a:gd name="T6" fmla="*/ 40 w 1036"/>
                  <a:gd name="T7" fmla="*/ 15 h 1276"/>
                  <a:gd name="T8" fmla="*/ 39 w 1036"/>
                  <a:gd name="T9" fmla="*/ 11 h 1276"/>
                  <a:gd name="T10" fmla="*/ 37 w 1036"/>
                  <a:gd name="T11" fmla="*/ 7 h 1276"/>
                  <a:gd name="T12" fmla="*/ 35 w 1036"/>
                  <a:gd name="T13" fmla="*/ 4 h 1276"/>
                  <a:gd name="T14" fmla="*/ 32 w 1036"/>
                  <a:gd name="T15" fmla="*/ 1 h 1276"/>
                  <a:gd name="T16" fmla="*/ 28 w 1036"/>
                  <a:gd name="T17" fmla="*/ 0 h 1276"/>
                  <a:gd name="T18" fmla="*/ 32 w 1036"/>
                  <a:gd name="T19" fmla="*/ 3 h 1276"/>
                  <a:gd name="T20" fmla="*/ 35 w 1036"/>
                  <a:gd name="T21" fmla="*/ 6 h 1276"/>
                  <a:gd name="T22" fmla="*/ 37 w 1036"/>
                  <a:gd name="T23" fmla="*/ 10 h 1276"/>
                  <a:gd name="T24" fmla="*/ 39 w 1036"/>
                  <a:gd name="T25" fmla="*/ 14 h 1276"/>
                  <a:gd name="T26" fmla="*/ 40 w 1036"/>
                  <a:gd name="T27" fmla="*/ 18 h 1276"/>
                  <a:gd name="T28" fmla="*/ 40 w 1036"/>
                  <a:gd name="T29" fmla="*/ 22 h 1276"/>
                  <a:gd name="T30" fmla="*/ 40 w 1036"/>
                  <a:gd name="T31" fmla="*/ 25 h 1276"/>
                  <a:gd name="T32" fmla="*/ 39 w 1036"/>
                  <a:gd name="T33" fmla="*/ 30 h 1276"/>
                  <a:gd name="T34" fmla="*/ 38 w 1036"/>
                  <a:gd name="T35" fmla="*/ 32 h 1276"/>
                  <a:gd name="T36" fmla="*/ 37 w 1036"/>
                  <a:gd name="T37" fmla="*/ 36 h 1276"/>
                  <a:gd name="T38" fmla="*/ 35 w 1036"/>
                  <a:gd name="T39" fmla="*/ 39 h 1276"/>
                  <a:gd name="T40" fmla="*/ 32 w 1036"/>
                  <a:gd name="T41" fmla="*/ 42 h 1276"/>
                  <a:gd name="T42" fmla="*/ 29 w 1036"/>
                  <a:gd name="T43" fmla="*/ 45 h 1276"/>
                  <a:gd name="T44" fmla="*/ 25 w 1036"/>
                  <a:gd name="T45" fmla="*/ 47 h 1276"/>
                  <a:gd name="T46" fmla="*/ 21 w 1036"/>
                  <a:gd name="T47" fmla="*/ 49 h 1276"/>
                  <a:gd name="T48" fmla="*/ 18 w 1036"/>
                  <a:gd name="T49" fmla="*/ 49 h 1276"/>
                  <a:gd name="T50" fmla="*/ 15 w 1036"/>
                  <a:gd name="T51" fmla="*/ 50 h 1276"/>
                  <a:gd name="T52" fmla="*/ 14 w 1036"/>
                  <a:gd name="T53" fmla="*/ 50 h 1276"/>
                  <a:gd name="T54" fmla="*/ 12 w 1036"/>
                  <a:gd name="T55" fmla="*/ 50 h 1276"/>
                  <a:gd name="T56" fmla="*/ 10 w 1036"/>
                  <a:gd name="T57" fmla="*/ 50 h 1276"/>
                  <a:gd name="T58" fmla="*/ 6 w 1036"/>
                  <a:gd name="T59" fmla="*/ 49 h 1276"/>
                  <a:gd name="T60" fmla="*/ 1 w 1036"/>
                  <a:gd name="T61" fmla="*/ 48 h 1276"/>
                  <a:gd name="T62" fmla="*/ 0 w 1036"/>
                  <a:gd name="T63" fmla="*/ 47 h 1276"/>
                  <a:gd name="T64" fmla="*/ 1 w 1036"/>
                  <a:gd name="T65" fmla="*/ 49 h 1276"/>
                  <a:gd name="T66" fmla="*/ 5 w 1036"/>
                  <a:gd name="T67" fmla="*/ 50 h 1276"/>
                  <a:gd name="T68" fmla="*/ 10 w 1036"/>
                  <a:gd name="T69" fmla="*/ 51 h 1276"/>
                  <a:gd name="T70" fmla="*/ 14 w 1036"/>
                  <a:gd name="T71" fmla="*/ 51 h 1276"/>
                  <a:gd name="T72" fmla="*/ 18 w 1036"/>
                  <a:gd name="T73" fmla="*/ 51 h 1276"/>
                  <a:gd name="T74" fmla="*/ 21 w 1036"/>
                  <a:gd name="T75" fmla="*/ 50 h 1276"/>
                  <a:gd name="T76" fmla="*/ 23 w 1036"/>
                  <a:gd name="T77" fmla="*/ 50 h 1276"/>
                  <a:gd name="T78" fmla="*/ 25 w 1036"/>
                  <a:gd name="T79" fmla="*/ 49 h 1276"/>
                  <a:gd name="T80" fmla="*/ 28 w 1036"/>
                  <a:gd name="T81" fmla="*/ 47 h 1276"/>
                  <a:gd name="T82" fmla="*/ 28 w 1036"/>
                  <a:gd name="T83" fmla="*/ 47 h 1276"/>
                  <a:gd name="T84" fmla="*/ 30 w 1036"/>
                  <a:gd name="T85" fmla="*/ 46 h 1276"/>
                  <a:gd name="T86" fmla="*/ 31 w 1036"/>
                  <a:gd name="T87" fmla="*/ 45 h 1276"/>
                  <a:gd name="T88" fmla="*/ 32 w 1036"/>
                  <a:gd name="T89" fmla="*/ 44 h 1276"/>
                  <a:gd name="T90" fmla="*/ 35 w 1036"/>
                  <a:gd name="T91" fmla="*/ 41 h 1276"/>
                  <a:gd name="T92" fmla="*/ 36 w 1036"/>
                  <a:gd name="T93" fmla="*/ 40 h 1276"/>
                  <a:gd name="T94" fmla="*/ 38 w 1036"/>
                  <a:gd name="T95" fmla="*/ 37 h 1276"/>
                  <a:gd name="T96" fmla="*/ 39 w 1036"/>
                  <a:gd name="T97" fmla="*/ 34 h 1276"/>
                  <a:gd name="T98" fmla="*/ 40 w 1036"/>
                  <a:gd name="T99" fmla="*/ 32 h 1276"/>
                  <a:gd name="T100" fmla="*/ 40 w 1036"/>
                  <a:gd name="T101" fmla="*/ 31 h 127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036" h="1276">
                    <a:moveTo>
                      <a:pt x="1011" y="745"/>
                    </a:moveTo>
                    <a:lnTo>
                      <a:pt x="1019" y="709"/>
                    </a:lnTo>
                    <a:lnTo>
                      <a:pt x="1026" y="674"/>
                    </a:lnTo>
                    <a:lnTo>
                      <a:pt x="1031" y="639"/>
                    </a:lnTo>
                    <a:lnTo>
                      <a:pt x="1035" y="603"/>
                    </a:lnTo>
                    <a:lnTo>
                      <a:pt x="1036" y="568"/>
                    </a:lnTo>
                    <a:lnTo>
                      <a:pt x="1036" y="534"/>
                    </a:lnTo>
                    <a:lnTo>
                      <a:pt x="1035" y="500"/>
                    </a:lnTo>
                    <a:lnTo>
                      <a:pt x="1032" y="466"/>
                    </a:lnTo>
                    <a:lnTo>
                      <a:pt x="1026" y="431"/>
                    </a:lnTo>
                    <a:lnTo>
                      <a:pt x="1019" y="398"/>
                    </a:lnTo>
                    <a:lnTo>
                      <a:pt x="1009" y="365"/>
                    </a:lnTo>
                    <a:lnTo>
                      <a:pt x="1000" y="332"/>
                    </a:lnTo>
                    <a:lnTo>
                      <a:pt x="987" y="298"/>
                    </a:lnTo>
                    <a:lnTo>
                      <a:pt x="974" y="266"/>
                    </a:lnTo>
                    <a:lnTo>
                      <a:pt x="958" y="233"/>
                    </a:lnTo>
                    <a:lnTo>
                      <a:pt x="942" y="202"/>
                    </a:lnTo>
                    <a:lnTo>
                      <a:pt x="923" y="174"/>
                    </a:lnTo>
                    <a:lnTo>
                      <a:pt x="906" y="148"/>
                    </a:lnTo>
                    <a:lnTo>
                      <a:pt x="887" y="122"/>
                    </a:lnTo>
                    <a:lnTo>
                      <a:pt x="868" y="98"/>
                    </a:lnTo>
                    <a:lnTo>
                      <a:pt x="847" y="74"/>
                    </a:lnTo>
                    <a:lnTo>
                      <a:pt x="827" y="53"/>
                    </a:lnTo>
                    <a:lnTo>
                      <a:pt x="805" y="31"/>
                    </a:lnTo>
                    <a:lnTo>
                      <a:pt x="784" y="12"/>
                    </a:lnTo>
                    <a:lnTo>
                      <a:pt x="745" y="4"/>
                    </a:lnTo>
                    <a:lnTo>
                      <a:pt x="708" y="0"/>
                    </a:lnTo>
                    <a:lnTo>
                      <a:pt x="737" y="20"/>
                    </a:lnTo>
                    <a:lnTo>
                      <a:pt x="766" y="43"/>
                    </a:lnTo>
                    <a:lnTo>
                      <a:pt x="793" y="67"/>
                    </a:lnTo>
                    <a:lnTo>
                      <a:pt x="818" y="95"/>
                    </a:lnTo>
                    <a:lnTo>
                      <a:pt x="842" y="123"/>
                    </a:lnTo>
                    <a:lnTo>
                      <a:pt x="866" y="154"/>
                    </a:lnTo>
                    <a:lnTo>
                      <a:pt x="888" y="186"/>
                    </a:lnTo>
                    <a:lnTo>
                      <a:pt x="910" y="221"/>
                    </a:lnTo>
                    <a:lnTo>
                      <a:pt x="925" y="251"/>
                    </a:lnTo>
                    <a:lnTo>
                      <a:pt x="941" y="282"/>
                    </a:lnTo>
                    <a:lnTo>
                      <a:pt x="954" y="313"/>
                    </a:lnTo>
                    <a:lnTo>
                      <a:pt x="967" y="344"/>
                    </a:lnTo>
                    <a:lnTo>
                      <a:pt x="976" y="375"/>
                    </a:lnTo>
                    <a:lnTo>
                      <a:pt x="985" y="407"/>
                    </a:lnTo>
                    <a:lnTo>
                      <a:pt x="993" y="438"/>
                    </a:lnTo>
                    <a:lnTo>
                      <a:pt x="999" y="472"/>
                    </a:lnTo>
                    <a:lnTo>
                      <a:pt x="1002" y="503"/>
                    </a:lnTo>
                    <a:lnTo>
                      <a:pt x="1003" y="536"/>
                    </a:lnTo>
                    <a:lnTo>
                      <a:pt x="1003" y="569"/>
                    </a:lnTo>
                    <a:lnTo>
                      <a:pt x="1002" y="602"/>
                    </a:lnTo>
                    <a:lnTo>
                      <a:pt x="999" y="635"/>
                    </a:lnTo>
                    <a:lnTo>
                      <a:pt x="994" y="669"/>
                    </a:lnTo>
                    <a:lnTo>
                      <a:pt x="987" y="702"/>
                    </a:lnTo>
                    <a:lnTo>
                      <a:pt x="980" y="737"/>
                    </a:lnTo>
                    <a:lnTo>
                      <a:pt x="970" y="769"/>
                    </a:lnTo>
                    <a:lnTo>
                      <a:pt x="964" y="785"/>
                    </a:lnTo>
                    <a:lnTo>
                      <a:pt x="958" y="801"/>
                    </a:lnTo>
                    <a:lnTo>
                      <a:pt x="946" y="832"/>
                    </a:lnTo>
                    <a:lnTo>
                      <a:pt x="932" y="864"/>
                    </a:lnTo>
                    <a:lnTo>
                      <a:pt x="917" y="893"/>
                    </a:lnTo>
                    <a:lnTo>
                      <a:pt x="900" y="922"/>
                    </a:lnTo>
                    <a:lnTo>
                      <a:pt x="883" y="949"/>
                    </a:lnTo>
                    <a:lnTo>
                      <a:pt x="864" y="975"/>
                    </a:lnTo>
                    <a:lnTo>
                      <a:pt x="842" y="1000"/>
                    </a:lnTo>
                    <a:lnTo>
                      <a:pt x="821" y="1025"/>
                    </a:lnTo>
                    <a:lnTo>
                      <a:pt x="797" y="1048"/>
                    </a:lnTo>
                    <a:lnTo>
                      <a:pt x="773" y="1071"/>
                    </a:lnTo>
                    <a:lnTo>
                      <a:pt x="746" y="1092"/>
                    </a:lnTo>
                    <a:lnTo>
                      <a:pt x="719" y="1112"/>
                    </a:lnTo>
                    <a:lnTo>
                      <a:pt x="690" y="1131"/>
                    </a:lnTo>
                    <a:lnTo>
                      <a:pt x="661" y="1150"/>
                    </a:lnTo>
                    <a:lnTo>
                      <a:pt x="630" y="1165"/>
                    </a:lnTo>
                    <a:lnTo>
                      <a:pt x="599" y="1181"/>
                    </a:lnTo>
                    <a:lnTo>
                      <a:pt x="568" y="1194"/>
                    </a:lnTo>
                    <a:lnTo>
                      <a:pt x="536" y="1207"/>
                    </a:lnTo>
                    <a:lnTo>
                      <a:pt x="503" y="1216"/>
                    </a:lnTo>
                    <a:lnTo>
                      <a:pt x="472" y="1224"/>
                    </a:lnTo>
                    <a:lnTo>
                      <a:pt x="456" y="1227"/>
                    </a:lnTo>
                    <a:lnTo>
                      <a:pt x="440" y="1232"/>
                    </a:lnTo>
                    <a:lnTo>
                      <a:pt x="409" y="1238"/>
                    </a:lnTo>
                    <a:lnTo>
                      <a:pt x="376" y="1241"/>
                    </a:lnTo>
                    <a:lnTo>
                      <a:pt x="359" y="1241"/>
                    </a:lnTo>
                    <a:lnTo>
                      <a:pt x="351" y="1241"/>
                    </a:lnTo>
                    <a:lnTo>
                      <a:pt x="347" y="1241"/>
                    </a:lnTo>
                    <a:lnTo>
                      <a:pt x="344" y="1242"/>
                    </a:lnTo>
                    <a:lnTo>
                      <a:pt x="310" y="1242"/>
                    </a:lnTo>
                    <a:lnTo>
                      <a:pt x="294" y="1241"/>
                    </a:lnTo>
                    <a:lnTo>
                      <a:pt x="278" y="1241"/>
                    </a:lnTo>
                    <a:lnTo>
                      <a:pt x="261" y="1239"/>
                    </a:lnTo>
                    <a:lnTo>
                      <a:pt x="244" y="1238"/>
                    </a:lnTo>
                    <a:lnTo>
                      <a:pt x="211" y="1233"/>
                    </a:lnTo>
                    <a:lnTo>
                      <a:pt x="178" y="1226"/>
                    </a:lnTo>
                    <a:lnTo>
                      <a:pt x="145" y="1219"/>
                    </a:lnTo>
                    <a:lnTo>
                      <a:pt x="105" y="1208"/>
                    </a:lnTo>
                    <a:lnTo>
                      <a:pt x="69" y="1194"/>
                    </a:lnTo>
                    <a:lnTo>
                      <a:pt x="34" y="1179"/>
                    </a:lnTo>
                    <a:lnTo>
                      <a:pt x="0" y="1163"/>
                    </a:lnTo>
                    <a:lnTo>
                      <a:pt x="4" y="1169"/>
                    </a:lnTo>
                    <a:lnTo>
                      <a:pt x="8" y="1177"/>
                    </a:lnTo>
                    <a:lnTo>
                      <a:pt x="9" y="1175"/>
                    </a:lnTo>
                    <a:lnTo>
                      <a:pt x="12" y="1180"/>
                    </a:lnTo>
                    <a:lnTo>
                      <a:pt x="29" y="1205"/>
                    </a:lnTo>
                    <a:lnTo>
                      <a:pt x="42" y="1219"/>
                    </a:lnTo>
                    <a:lnTo>
                      <a:pt x="88" y="1236"/>
                    </a:lnTo>
                    <a:lnTo>
                      <a:pt x="136" y="1251"/>
                    </a:lnTo>
                    <a:lnTo>
                      <a:pt x="172" y="1259"/>
                    </a:lnTo>
                    <a:lnTo>
                      <a:pt x="207" y="1266"/>
                    </a:lnTo>
                    <a:lnTo>
                      <a:pt x="242" y="1271"/>
                    </a:lnTo>
                    <a:lnTo>
                      <a:pt x="277" y="1275"/>
                    </a:lnTo>
                    <a:lnTo>
                      <a:pt x="310" y="1276"/>
                    </a:lnTo>
                    <a:lnTo>
                      <a:pt x="346" y="1276"/>
                    </a:lnTo>
                    <a:lnTo>
                      <a:pt x="380" y="1274"/>
                    </a:lnTo>
                    <a:lnTo>
                      <a:pt x="415" y="1271"/>
                    </a:lnTo>
                    <a:lnTo>
                      <a:pt x="448" y="1265"/>
                    </a:lnTo>
                    <a:lnTo>
                      <a:pt x="482" y="1258"/>
                    </a:lnTo>
                    <a:lnTo>
                      <a:pt x="515" y="1248"/>
                    </a:lnTo>
                    <a:lnTo>
                      <a:pt x="531" y="1243"/>
                    </a:lnTo>
                    <a:lnTo>
                      <a:pt x="549" y="1239"/>
                    </a:lnTo>
                    <a:lnTo>
                      <a:pt x="556" y="1235"/>
                    </a:lnTo>
                    <a:lnTo>
                      <a:pt x="564" y="1232"/>
                    </a:lnTo>
                    <a:lnTo>
                      <a:pt x="581" y="1225"/>
                    </a:lnTo>
                    <a:lnTo>
                      <a:pt x="614" y="1212"/>
                    </a:lnTo>
                    <a:lnTo>
                      <a:pt x="630" y="1204"/>
                    </a:lnTo>
                    <a:lnTo>
                      <a:pt x="646" y="1196"/>
                    </a:lnTo>
                    <a:lnTo>
                      <a:pt x="680" y="1180"/>
                    </a:lnTo>
                    <a:lnTo>
                      <a:pt x="694" y="1169"/>
                    </a:lnTo>
                    <a:lnTo>
                      <a:pt x="697" y="1166"/>
                    </a:lnTo>
                    <a:lnTo>
                      <a:pt x="701" y="1164"/>
                    </a:lnTo>
                    <a:lnTo>
                      <a:pt x="710" y="1160"/>
                    </a:lnTo>
                    <a:lnTo>
                      <a:pt x="740" y="1139"/>
                    </a:lnTo>
                    <a:lnTo>
                      <a:pt x="746" y="1133"/>
                    </a:lnTo>
                    <a:lnTo>
                      <a:pt x="749" y="1130"/>
                    </a:lnTo>
                    <a:lnTo>
                      <a:pt x="753" y="1128"/>
                    </a:lnTo>
                    <a:lnTo>
                      <a:pt x="768" y="1118"/>
                    </a:lnTo>
                    <a:lnTo>
                      <a:pt x="774" y="1111"/>
                    </a:lnTo>
                    <a:lnTo>
                      <a:pt x="777" y="1108"/>
                    </a:lnTo>
                    <a:lnTo>
                      <a:pt x="781" y="1106"/>
                    </a:lnTo>
                    <a:lnTo>
                      <a:pt x="796" y="1096"/>
                    </a:lnTo>
                    <a:lnTo>
                      <a:pt x="821" y="1072"/>
                    </a:lnTo>
                    <a:lnTo>
                      <a:pt x="845" y="1048"/>
                    </a:lnTo>
                    <a:lnTo>
                      <a:pt x="868" y="1022"/>
                    </a:lnTo>
                    <a:lnTo>
                      <a:pt x="879" y="1009"/>
                    </a:lnTo>
                    <a:lnTo>
                      <a:pt x="890" y="996"/>
                    </a:lnTo>
                    <a:lnTo>
                      <a:pt x="899" y="982"/>
                    </a:lnTo>
                    <a:lnTo>
                      <a:pt x="910" y="968"/>
                    </a:lnTo>
                    <a:lnTo>
                      <a:pt x="928" y="939"/>
                    </a:lnTo>
                    <a:lnTo>
                      <a:pt x="945" y="909"/>
                    </a:lnTo>
                    <a:lnTo>
                      <a:pt x="962" y="879"/>
                    </a:lnTo>
                    <a:lnTo>
                      <a:pt x="968" y="862"/>
                    </a:lnTo>
                    <a:lnTo>
                      <a:pt x="971" y="854"/>
                    </a:lnTo>
                    <a:lnTo>
                      <a:pt x="975" y="847"/>
                    </a:lnTo>
                    <a:lnTo>
                      <a:pt x="988" y="814"/>
                    </a:lnTo>
                    <a:lnTo>
                      <a:pt x="991" y="804"/>
                    </a:lnTo>
                    <a:lnTo>
                      <a:pt x="994" y="796"/>
                    </a:lnTo>
                    <a:lnTo>
                      <a:pt x="1000" y="780"/>
                    </a:lnTo>
                    <a:lnTo>
                      <a:pt x="1002" y="770"/>
                    </a:lnTo>
                    <a:lnTo>
                      <a:pt x="1005" y="762"/>
                    </a:lnTo>
                    <a:lnTo>
                      <a:pt x="1011" y="74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21" name="Freeform 335"/>
              <p:cNvSpPr>
                <a:spLocks noChangeArrowheads="1"/>
              </p:cNvSpPr>
              <p:nvPr/>
            </p:nvSpPr>
            <p:spPr bwMode="auto">
              <a:xfrm>
                <a:off x="1853" y="1898"/>
                <a:ext cx="209" cy="250"/>
              </a:xfrm>
              <a:custGeom>
                <a:avLst/>
                <a:gdLst>
                  <a:gd name="T0" fmla="*/ 42 w 1041"/>
                  <a:gd name="T1" fmla="*/ 27 h 1247"/>
                  <a:gd name="T2" fmla="*/ 42 w 1041"/>
                  <a:gd name="T3" fmla="*/ 23 h 1247"/>
                  <a:gd name="T4" fmla="*/ 42 w 1041"/>
                  <a:gd name="T5" fmla="*/ 19 h 1247"/>
                  <a:gd name="T6" fmla="*/ 41 w 1041"/>
                  <a:gd name="T7" fmla="*/ 15 h 1247"/>
                  <a:gd name="T8" fmla="*/ 40 w 1041"/>
                  <a:gd name="T9" fmla="*/ 12 h 1247"/>
                  <a:gd name="T10" fmla="*/ 37 w 1041"/>
                  <a:gd name="T11" fmla="*/ 8 h 1247"/>
                  <a:gd name="T12" fmla="*/ 35 w 1041"/>
                  <a:gd name="T13" fmla="*/ 4 h 1247"/>
                  <a:gd name="T14" fmla="*/ 31 w 1041"/>
                  <a:gd name="T15" fmla="*/ 1 h 1247"/>
                  <a:gd name="T16" fmla="*/ 27 w 1041"/>
                  <a:gd name="T17" fmla="*/ 0 h 1247"/>
                  <a:gd name="T18" fmla="*/ 30 w 1041"/>
                  <a:gd name="T19" fmla="*/ 2 h 1247"/>
                  <a:gd name="T20" fmla="*/ 34 w 1041"/>
                  <a:gd name="T21" fmla="*/ 5 h 1247"/>
                  <a:gd name="T22" fmla="*/ 37 w 1041"/>
                  <a:gd name="T23" fmla="*/ 10 h 1247"/>
                  <a:gd name="T24" fmla="*/ 39 w 1041"/>
                  <a:gd name="T25" fmla="*/ 13 h 1247"/>
                  <a:gd name="T26" fmla="*/ 40 w 1041"/>
                  <a:gd name="T27" fmla="*/ 17 h 1247"/>
                  <a:gd name="T28" fmla="*/ 41 w 1041"/>
                  <a:gd name="T29" fmla="*/ 20 h 1247"/>
                  <a:gd name="T30" fmla="*/ 41 w 1041"/>
                  <a:gd name="T31" fmla="*/ 24 h 1247"/>
                  <a:gd name="T32" fmla="*/ 40 w 1041"/>
                  <a:gd name="T33" fmla="*/ 28 h 1247"/>
                  <a:gd name="T34" fmla="*/ 39 w 1041"/>
                  <a:gd name="T35" fmla="*/ 32 h 1247"/>
                  <a:gd name="T36" fmla="*/ 37 w 1041"/>
                  <a:gd name="T37" fmla="*/ 35 h 1247"/>
                  <a:gd name="T38" fmla="*/ 36 w 1041"/>
                  <a:gd name="T39" fmla="*/ 38 h 1247"/>
                  <a:gd name="T40" fmla="*/ 34 w 1041"/>
                  <a:gd name="T41" fmla="*/ 40 h 1247"/>
                  <a:gd name="T42" fmla="*/ 32 w 1041"/>
                  <a:gd name="T43" fmla="*/ 42 h 1247"/>
                  <a:gd name="T44" fmla="*/ 30 w 1041"/>
                  <a:gd name="T45" fmla="*/ 43 h 1247"/>
                  <a:gd name="T46" fmla="*/ 28 w 1041"/>
                  <a:gd name="T47" fmla="*/ 45 h 1247"/>
                  <a:gd name="T48" fmla="*/ 27 w 1041"/>
                  <a:gd name="T49" fmla="*/ 45 h 1247"/>
                  <a:gd name="T50" fmla="*/ 25 w 1041"/>
                  <a:gd name="T51" fmla="*/ 47 h 1247"/>
                  <a:gd name="T52" fmla="*/ 21 w 1041"/>
                  <a:gd name="T53" fmla="*/ 48 h 1247"/>
                  <a:gd name="T54" fmla="*/ 18 w 1041"/>
                  <a:gd name="T55" fmla="*/ 49 h 1247"/>
                  <a:gd name="T56" fmla="*/ 14 w 1041"/>
                  <a:gd name="T57" fmla="*/ 49 h 1247"/>
                  <a:gd name="T58" fmla="*/ 10 w 1041"/>
                  <a:gd name="T59" fmla="*/ 48 h 1247"/>
                  <a:gd name="T60" fmla="*/ 6 w 1041"/>
                  <a:gd name="T61" fmla="*/ 47 h 1247"/>
                  <a:gd name="T62" fmla="*/ 2 w 1041"/>
                  <a:gd name="T63" fmla="*/ 46 h 1247"/>
                  <a:gd name="T64" fmla="*/ 1 w 1041"/>
                  <a:gd name="T65" fmla="*/ 46 h 1247"/>
                  <a:gd name="T66" fmla="*/ 4 w 1041"/>
                  <a:gd name="T67" fmla="*/ 48 h 1247"/>
                  <a:gd name="T68" fmla="*/ 9 w 1041"/>
                  <a:gd name="T69" fmla="*/ 50 h 1247"/>
                  <a:gd name="T70" fmla="*/ 12 w 1041"/>
                  <a:gd name="T71" fmla="*/ 50 h 1247"/>
                  <a:gd name="T72" fmla="*/ 14 w 1041"/>
                  <a:gd name="T73" fmla="*/ 50 h 1247"/>
                  <a:gd name="T74" fmla="*/ 16 w 1041"/>
                  <a:gd name="T75" fmla="*/ 50 h 1247"/>
                  <a:gd name="T76" fmla="*/ 18 w 1041"/>
                  <a:gd name="T77" fmla="*/ 50 h 1247"/>
                  <a:gd name="T78" fmla="*/ 20 w 1041"/>
                  <a:gd name="T79" fmla="*/ 49 h 1247"/>
                  <a:gd name="T80" fmla="*/ 24 w 1041"/>
                  <a:gd name="T81" fmla="*/ 48 h 1247"/>
                  <a:gd name="T82" fmla="*/ 28 w 1041"/>
                  <a:gd name="T83" fmla="*/ 47 h 1247"/>
                  <a:gd name="T84" fmla="*/ 32 w 1041"/>
                  <a:gd name="T85" fmla="*/ 44 h 1247"/>
                  <a:gd name="T86" fmla="*/ 35 w 1041"/>
                  <a:gd name="T87" fmla="*/ 41 h 1247"/>
                  <a:gd name="T88" fmla="*/ 37 w 1041"/>
                  <a:gd name="T89" fmla="*/ 38 h 1247"/>
                  <a:gd name="T90" fmla="*/ 39 w 1041"/>
                  <a:gd name="T91" fmla="*/ 35 h 1247"/>
                  <a:gd name="T92" fmla="*/ 40 w 1041"/>
                  <a:gd name="T93" fmla="*/ 32 h 124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041" h="1247">
                    <a:moveTo>
                      <a:pt x="1018" y="742"/>
                    </a:moveTo>
                    <a:lnTo>
                      <a:pt x="1025" y="707"/>
                    </a:lnTo>
                    <a:lnTo>
                      <a:pt x="1032" y="674"/>
                    </a:lnTo>
                    <a:lnTo>
                      <a:pt x="1037" y="640"/>
                    </a:lnTo>
                    <a:lnTo>
                      <a:pt x="1040" y="607"/>
                    </a:lnTo>
                    <a:lnTo>
                      <a:pt x="1041" y="574"/>
                    </a:lnTo>
                    <a:lnTo>
                      <a:pt x="1041" y="541"/>
                    </a:lnTo>
                    <a:lnTo>
                      <a:pt x="1040" y="508"/>
                    </a:lnTo>
                    <a:lnTo>
                      <a:pt x="1037" y="477"/>
                    </a:lnTo>
                    <a:lnTo>
                      <a:pt x="1031" y="443"/>
                    </a:lnTo>
                    <a:lnTo>
                      <a:pt x="1023" y="412"/>
                    </a:lnTo>
                    <a:lnTo>
                      <a:pt x="1014" y="380"/>
                    </a:lnTo>
                    <a:lnTo>
                      <a:pt x="1005" y="349"/>
                    </a:lnTo>
                    <a:lnTo>
                      <a:pt x="992" y="318"/>
                    </a:lnTo>
                    <a:lnTo>
                      <a:pt x="979" y="287"/>
                    </a:lnTo>
                    <a:lnTo>
                      <a:pt x="963" y="256"/>
                    </a:lnTo>
                    <a:lnTo>
                      <a:pt x="948" y="226"/>
                    </a:lnTo>
                    <a:lnTo>
                      <a:pt x="926" y="191"/>
                    </a:lnTo>
                    <a:lnTo>
                      <a:pt x="904" y="159"/>
                    </a:lnTo>
                    <a:lnTo>
                      <a:pt x="880" y="128"/>
                    </a:lnTo>
                    <a:lnTo>
                      <a:pt x="856" y="100"/>
                    </a:lnTo>
                    <a:lnTo>
                      <a:pt x="831" y="72"/>
                    </a:lnTo>
                    <a:lnTo>
                      <a:pt x="804" y="48"/>
                    </a:lnTo>
                    <a:lnTo>
                      <a:pt x="775" y="25"/>
                    </a:lnTo>
                    <a:lnTo>
                      <a:pt x="746" y="5"/>
                    </a:lnTo>
                    <a:lnTo>
                      <a:pt x="709" y="0"/>
                    </a:lnTo>
                    <a:lnTo>
                      <a:pt x="676" y="0"/>
                    </a:lnTo>
                    <a:lnTo>
                      <a:pt x="694" y="9"/>
                    </a:lnTo>
                    <a:lnTo>
                      <a:pt x="712" y="20"/>
                    </a:lnTo>
                    <a:lnTo>
                      <a:pt x="748" y="44"/>
                    </a:lnTo>
                    <a:lnTo>
                      <a:pt x="780" y="70"/>
                    </a:lnTo>
                    <a:lnTo>
                      <a:pt x="812" y="100"/>
                    </a:lnTo>
                    <a:lnTo>
                      <a:pt x="841" y="131"/>
                    </a:lnTo>
                    <a:lnTo>
                      <a:pt x="869" y="166"/>
                    </a:lnTo>
                    <a:lnTo>
                      <a:pt x="895" y="202"/>
                    </a:lnTo>
                    <a:lnTo>
                      <a:pt x="919" y="242"/>
                    </a:lnTo>
                    <a:lnTo>
                      <a:pt x="934" y="270"/>
                    </a:lnTo>
                    <a:lnTo>
                      <a:pt x="949" y="299"/>
                    </a:lnTo>
                    <a:lnTo>
                      <a:pt x="961" y="328"/>
                    </a:lnTo>
                    <a:lnTo>
                      <a:pt x="973" y="358"/>
                    </a:lnTo>
                    <a:lnTo>
                      <a:pt x="982" y="387"/>
                    </a:lnTo>
                    <a:lnTo>
                      <a:pt x="990" y="419"/>
                    </a:lnTo>
                    <a:lnTo>
                      <a:pt x="996" y="449"/>
                    </a:lnTo>
                    <a:lnTo>
                      <a:pt x="1002" y="480"/>
                    </a:lnTo>
                    <a:lnTo>
                      <a:pt x="1005" y="510"/>
                    </a:lnTo>
                    <a:lnTo>
                      <a:pt x="1006" y="541"/>
                    </a:lnTo>
                    <a:lnTo>
                      <a:pt x="1006" y="572"/>
                    </a:lnTo>
                    <a:lnTo>
                      <a:pt x="1005" y="604"/>
                    </a:lnTo>
                    <a:lnTo>
                      <a:pt x="1002" y="635"/>
                    </a:lnTo>
                    <a:lnTo>
                      <a:pt x="997" y="667"/>
                    </a:lnTo>
                    <a:lnTo>
                      <a:pt x="991" y="700"/>
                    </a:lnTo>
                    <a:lnTo>
                      <a:pt x="984" y="733"/>
                    </a:lnTo>
                    <a:lnTo>
                      <a:pt x="974" y="764"/>
                    </a:lnTo>
                    <a:lnTo>
                      <a:pt x="963" y="795"/>
                    </a:lnTo>
                    <a:lnTo>
                      <a:pt x="951" y="824"/>
                    </a:lnTo>
                    <a:lnTo>
                      <a:pt x="938" y="854"/>
                    </a:lnTo>
                    <a:lnTo>
                      <a:pt x="923" y="881"/>
                    </a:lnTo>
                    <a:lnTo>
                      <a:pt x="907" y="908"/>
                    </a:lnTo>
                    <a:lnTo>
                      <a:pt x="891" y="934"/>
                    </a:lnTo>
                    <a:lnTo>
                      <a:pt x="881" y="946"/>
                    </a:lnTo>
                    <a:lnTo>
                      <a:pt x="873" y="960"/>
                    </a:lnTo>
                    <a:lnTo>
                      <a:pt x="853" y="983"/>
                    </a:lnTo>
                    <a:lnTo>
                      <a:pt x="833" y="1006"/>
                    </a:lnTo>
                    <a:lnTo>
                      <a:pt x="821" y="1017"/>
                    </a:lnTo>
                    <a:lnTo>
                      <a:pt x="811" y="1028"/>
                    </a:lnTo>
                    <a:lnTo>
                      <a:pt x="788" y="1050"/>
                    </a:lnTo>
                    <a:lnTo>
                      <a:pt x="763" y="1070"/>
                    </a:lnTo>
                    <a:lnTo>
                      <a:pt x="756" y="1074"/>
                    </a:lnTo>
                    <a:lnTo>
                      <a:pt x="750" y="1079"/>
                    </a:lnTo>
                    <a:lnTo>
                      <a:pt x="737" y="1089"/>
                    </a:lnTo>
                    <a:lnTo>
                      <a:pt x="710" y="1107"/>
                    </a:lnTo>
                    <a:lnTo>
                      <a:pt x="696" y="1115"/>
                    </a:lnTo>
                    <a:lnTo>
                      <a:pt x="688" y="1119"/>
                    </a:lnTo>
                    <a:lnTo>
                      <a:pt x="682" y="1125"/>
                    </a:lnTo>
                    <a:lnTo>
                      <a:pt x="674" y="1128"/>
                    </a:lnTo>
                    <a:lnTo>
                      <a:pt x="667" y="1132"/>
                    </a:lnTo>
                    <a:lnTo>
                      <a:pt x="652" y="1140"/>
                    </a:lnTo>
                    <a:lnTo>
                      <a:pt x="623" y="1155"/>
                    </a:lnTo>
                    <a:lnTo>
                      <a:pt x="593" y="1167"/>
                    </a:lnTo>
                    <a:lnTo>
                      <a:pt x="564" y="1179"/>
                    </a:lnTo>
                    <a:lnTo>
                      <a:pt x="533" y="1188"/>
                    </a:lnTo>
                    <a:lnTo>
                      <a:pt x="504" y="1196"/>
                    </a:lnTo>
                    <a:lnTo>
                      <a:pt x="473" y="1203"/>
                    </a:lnTo>
                    <a:lnTo>
                      <a:pt x="444" y="1209"/>
                    </a:lnTo>
                    <a:lnTo>
                      <a:pt x="413" y="1212"/>
                    </a:lnTo>
                    <a:lnTo>
                      <a:pt x="382" y="1213"/>
                    </a:lnTo>
                    <a:lnTo>
                      <a:pt x="351" y="1213"/>
                    </a:lnTo>
                    <a:lnTo>
                      <a:pt x="319" y="1212"/>
                    </a:lnTo>
                    <a:lnTo>
                      <a:pt x="286" y="1209"/>
                    </a:lnTo>
                    <a:lnTo>
                      <a:pt x="255" y="1204"/>
                    </a:lnTo>
                    <a:lnTo>
                      <a:pt x="223" y="1198"/>
                    </a:lnTo>
                    <a:lnTo>
                      <a:pt x="192" y="1191"/>
                    </a:lnTo>
                    <a:lnTo>
                      <a:pt x="139" y="1174"/>
                    </a:lnTo>
                    <a:lnTo>
                      <a:pt x="113" y="1164"/>
                    </a:lnTo>
                    <a:lnTo>
                      <a:pt x="89" y="1155"/>
                    </a:lnTo>
                    <a:lnTo>
                      <a:pt x="43" y="1132"/>
                    </a:lnTo>
                    <a:lnTo>
                      <a:pt x="0" y="1107"/>
                    </a:lnTo>
                    <a:lnTo>
                      <a:pt x="6" y="1115"/>
                    </a:lnTo>
                    <a:lnTo>
                      <a:pt x="21" y="1142"/>
                    </a:lnTo>
                    <a:lnTo>
                      <a:pt x="38" y="1168"/>
                    </a:lnTo>
                    <a:lnTo>
                      <a:pt x="72" y="1184"/>
                    </a:lnTo>
                    <a:lnTo>
                      <a:pt x="107" y="1199"/>
                    </a:lnTo>
                    <a:lnTo>
                      <a:pt x="143" y="1213"/>
                    </a:lnTo>
                    <a:lnTo>
                      <a:pt x="183" y="1224"/>
                    </a:lnTo>
                    <a:lnTo>
                      <a:pt x="216" y="1231"/>
                    </a:lnTo>
                    <a:lnTo>
                      <a:pt x="249" y="1238"/>
                    </a:lnTo>
                    <a:lnTo>
                      <a:pt x="282" y="1243"/>
                    </a:lnTo>
                    <a:lnTo>
                      <a:pt x="299" y="1244"/>
                    </a:lnTo>
                    <a:lnTo>
                      <a:pt x="316" y="1246"/>
                    </a:lnTo>
                    <a:lnTo>
                      <a:pt x="332" y="1246"/>
                    </a:lnTo>
                    <a:lnTo>
                      <a:pt x="348" y="1247"/>
                    </a:lnTo>
                    <a:lnTo>
                      <a:pt x="382" y="1247"/>
                    </a:lnTo>
                    <a:lnTo>
                      <a:pt x="385" y="1246"/>
                    </a:lnTo>
                    <a:lnTo>
                      <a:pt x="389" y="1246"/>
                    </a:lnTo>
                    <a:lnTo>
                      <a:pt x="397" y="1246"/>
                    </a:lnTo>
                    <a:lnTo>
                      <a:pt x="414" y="1246"/>
                    </a:lnTo>
                    <a:lnTo>
                      <a:pt x="447" y="1243"/>
                    </a:lnTo>
                    <a:lnTo>
                      <a:pt x="478" y="1237"/>
                    </a:lnTo>
                    <a:lnTo>
                      <a:pt x="494" y="1232"/>
                    </a:lnTo>
                    <a:lnTo>
                      <a:pt x="510" y="1229"/>
                    </a:lnTo>
                    <a:lnTo>
                      <a:pt x="541" y="1221"/>
                    </a:lnTo>
                    <a:lnTo>
                      <a:pt x="574" y="1212"/>
                    </a:lnTo>
                    <a:lnTo>
                      <a:pt x="606" y="1199"/>
                    </a:lnTo>
                    <a:lnTo>
                      <a:pt x="637" y="1186"/>
                    </a:lnTo>
                    <a:lnTo>
                      <a:pt x="668" y="1170"/>
                    </a:lnTo>
                    <a:lnTo>
                      <a:pt x="699" y="1155"/>
                    </a:lnTo>
                    <a:lnTo>
                      <a:pt x="728" y="1136"/>
                    </a:lnTo>
                    <a:lnTo>
                      <a:pt x="757" y="1117"/>
                    </a:lnTo>
                    <a:lnTo>
                      <a:pt x="784" y="1097"/>
                    </a:lnTo>
                    <a:lnTo>
                      <a:pt x="811" y="1076"/>
                    </a:lnTo>
                    <a:lnTo>
                      <a:pt x="835" y="1053"/>
                    </a:lnTo>
                    <a:lnTo>
                      <a:pt x="859" y="1030"/>
                    </a:lnTo>
                    <a:lnTo>
                      <a:pt x="880" y="1005"/>
                    </a:lnTo>
                    <a:lnTo>
                      <a:pt x="902" y="980"/>
                    </a:lnTo>
                    <a:lnTo>
                      <a:pt x="921" y="954"/>
                    </a:lnTo>
                    <a:lnTo>
                      <a:pt x="938" y="927"/>
                    </a:lnTo>
                    <a:lnTo>
                      <a:pt x="955" y="898"/>
                    </a:lnTo>
                    <a:lnTo>
                      <a:pt x="970" y="869"/>
                    </a:lnTo>
                    <a:lnTo>
                      <a:pt x="984" y="837"/>
                    </a:lnTo>
                    <a:lnTo>
                      <a:pt x="996" y="806"/>
                    </a:lnTo>
                    <a:lnTo>
                      <a:pt x="1002" y="790"/>
                    </a:lnTo>
                    <a:lnTo>
                      <a:pt x="1008" y="774"/>
                    </a:lnTo>
                    <a:lnTo>
                      <a:pt x="1018" y="7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22" name="Freeform 336"/>
              <p:cNvSpPr>
                <a:spLocks noChangeArrowheads="1"/>
              </p:cNvSpPr>
              <p:nvPr/>
            </p:nvSpPr>
            <p:spPr bwMode="auto">
              <a:xfrm>
                <a:off x="1841" y="2091"/>
                <a:ext cx="177" cy="43"/>
              </a:xfrm>
              <a:custGeom>
                <a:avLst/>
                <a:gdLst>
                  <a:gd name="T0" fmla="*/ 34 w 884"/>
                  <a:gd name="T1" fmla="*/ 1 h 212"/>
                  <a:gd name="T2" fmla="*/ 31 w 884"/>
                  <a:gd name="T3" fmla="*/ 2 h 212"/>
                  <a:gd name="T4" fmla="*/ 31 w 884"/>
                  <a:gd name="T5" fmla="*/ 2 h 212"/>
                  <a:gd name="T6" fmla="*/ 30 w 884"/>
                  <a:gd name="T7" fmla="*/ 3 h 212"/>
                  <a:gd name="T8" fmla="*/ 27 w 884"/>
                  <a:gd name="T9" fmla="*/ 5 h 212"/>
                  <a:gd name="T10" fmla="*/ 26 w 884"/>
                  <a:gd name="T11" fmla="*/ 5 h 212"/>
                  <a:gd name="T12" fmla="*/ 24 w 884"/>
                  <a:gd name="T13" fmla="*/ 6 h 212"/>
                  <a:gd name="T14" fmla="*/ 22 w 884"/>
                  <a:gd name="T15" fmla="*/ 7 h 212"/>
                  <a:gd name="T16" fmla="*/ 18 w 884"/>
                  <a:gd name="T17" fmla="*/ 8 h 212"/>
                  <a:gd name="T18" fmla="*/ 15 w 884"/>
                  <a:gd name="T19" fmla="*/ 7 h 212"/>
                  <a:gd name="T20" fmla="*/ 13 w 884"/>
                  <a:gd name="T21" fmla="*/ 7 h 212"/>
                  <a:gd name="T22" fmla="*/ 11 w 884"/>
                  <a:gd name="T23" fmla="*/ 7 h 212"/>
                  <a:gd name="T24" fmla="*/ 8 w 884"/>
                  <a:gd name="T25" fmla="*/ 5 h 212"/>
                  <a:gd name="T26" fmla="*/ 5 w 884"/>
                  <a:gd name="T27" fmla="*/ 4 h 212"/>
                  <a:gd name="T28" fmla="*/ 2 w 884"/>
                  <a:gd name="T29" fmla="*/ 2 h 212"/>
                  <a:gd name="T30" fmla="*/ 0 w 884"/>
                  <a:gd name="T31" fmla="*/ 0 h 212"/>
                  <a:gd name="T32" fmla="*/ 1 w 884"/>
                  <a:gd name="T33" fmla="*/ 3 h 212"/>
                  <a:gd name="T34" fmla="*/ 3 w 884"/>
                  <a:gd name="T35" fmla="*/ 4 h 212"/>
                  <a:gd name="T36" fmla="*/ 5 w 884"/>
                  <a:gd name="T37" fmla="*/ 6 h 212"/>
                  <a:gd name="T38" fmla="*/ 8 w 884"/>
                  <a:gd name="T39" fmla="*/ 7 h 212"/>
                  <a:gd name="T40" fmla="*/ 10 w 884"/>
                  <a:gd name="T41" fmla="*/ 8 h 212"/>
                  <a:gd name="T42" fmla="*/ 14 w 884"/>
                  <a:gd name="T43" fmla="*/ 9 h 212"/>
                  <a:gd name="T44" fmla="*/ 16 w 884"/>
                  <a:gd name="T45" fmla="*/ 9 h 212"/>
                  <a:gd name="T46" fmla="*/ 19 w 884"/>
                  <a:gd name="T47" fmla="*/ 9 h 212"/>
                  <a:gd name="T48" fmla="*/ 20 w 884"/>
                  <a:gd name="T49" fmla="*/ 9 h 212"/>
                  <a:gd name="T50" fmla="*/ 21 w 884"/>
                  <a:gd name="T51" fmla="*/ 9 h 212"/>
                  <a:gd name="T52" fmla="*/ 22 w 884"/>
                  <a:gd name="T53" fmla="*/ 8 h 212"/>
                  <a:gd name="T54" fmla="*/ 25 w 884"/>
                  <a:gd name="T55" fmla="*/ 8 h 212"/>
                  <a:gd name="T56" fmla="*/ 28 w 884"/>
                  <a:gd name="T57" fmla="*/ 6 h 212"/>
                  <a:gd name="T58" fmla="*/ 30 w 884"/>
                  <a:gd name="T59" fmla="*/ 5 h 212"/>
                  <a:gd name="T60" fmla="*/ 31 w 884"/>
                  <a:gd name="T61" fmla="*/ 4 h 212"/>
                  <a:gd name="T62" fmla="*/ 33 w 884"/>
                  <a:gd name="T63" fmla="*/ 3 h 212"/>
                  <a:gd name="T64" fmla="*/ 34 w 884"/>
                  <a:gd name="T65" fmla="*/ 2 h 212"/>
                  <a:gd name="T66" fmla="*/ 35 w 884"/>
                  <a:gd name="T67" fmla="*/ 1 h 2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84" h="212">
                    <a:moveTo>
                      <a:pt x="884" y="5"/>
                    </a:moveTo>
                    <a:lnTo>
                      <a:pt x="854" y="24"/>
                    </a:lnTo>
                    <a:lnTo>
                      <a:pt x="817" y="40"/>
                    </a:lnTo>
                    <a:lnTo>
                      <a:pt x="782" y="55"/>
                    </a:lnTo>
                    <a:lnTo>
                      <a:pt x="776" y="57"/>
                    </a:lnTo>
                    <a:lnTo>
                      <a:pt x="772" y="60"/>
                    </a:lnTo>
                    <a:lnTo>
                      <a:pt x="764" y="66"/>
                    </a:lnTo>
                    <a:lnTo>
                      <a:pt x="746" y="79"/>
                    </a:lnTo>
                    <a:lnTo>
                      <a:pt x="710" y="102"/>
                    </a:lnTo>
                    <a:lnTo>
                      <a:pt x="683" y="115"/>
                    </a:lnTo>
                    <a:lnTo>
                      <a:pt x="670" y="121"/>
                    </a:lnTo>
                    <a:lnTo>
                      <a:pt x="657" y="129"/>
                    </a:lnTo>
                    <a:lnTo>
                      <a:pt x="630" y="140"/>
                    </a:lnTo>
                    <a:lnTo>
                      <a:pt x="604" y="150"/>
                    </a:lnTo>
                    <a:lnTo>
                      <a:pt x="577" y="159"/>
                    </a:lnTo>
                    <a:lnTo>
                      <a:pt x="550" y="166"/>
                    </a:lnTo>
                    <a:lnTo>
                      <a:pt x="497" y="176"/>
                    </a:lnTo>
                    <a:lnTo>
                      <a:pt x="441" y="180"/>
                    </a:lnTo>
                    <a:lnTo>
                      <a:pt x="412" y="180"/>
                    </a:lnTo>
                    <a:lnTo>
                      <a:pt x="385" y="179"/>
                    </a:lnTo>
                    <a:lnTo>
                      <a:pt x="356" y="176"/>
                    </a:lnTo>
                    <a:lnTo>
                      <a:pt x="328" y="172"/>
                    </a:lnTo>
                    <a:lnTo>
                      <a:pt x="299" y="167"/>
                    </a:lnTo>
                    <a:lnTo>
                      <a:pt x="271" y="161"/>
                    </a:lnTo>
                    <a:lnTo>
                      <a:pt x="230" y="147"/>
                    </a:lnTo>
                    <a:lnTo>
                      <a:pt x="193" y="134"/>
                    </a:lnTo>
                    <a:lnTo>
                      <a:pt x="155" y="116"/>
                    </a:lnTo>
                    <a:lnTo>
                      <a:pt x="121" y="98"/>
                    </a:lnTo>
                    <a:lnTo>
                      <a:pt x="87" y="77"/>
                    </a:lnTo>
                    <a:lnTo>
                      <a:pt x="57" y="53"/>
                    </a:lnTo>
                    <a:lnTo>
                      <a:pt x="27" y="27"/>
                    </a:lnTo>
                    <a:lnTo>
                      <a:pt x="0" y="0"/>
                    </a:lnTo>
                    <a:lnTo>
                      <a:pt x="11" y="35"/>
                    </a:lnTo>
                    <a:lnTo>
                      <a:pt x="27" y="71"/>
                    </a:lnTo>
                    <a:lnTo>
                      <a:pt x="51" y="91"/>
                    </a:lnTo>
                    <a:lnTo>
                      <a:pt x="78" y="110"/>
                    </a:lnTo>
                    <a:lnTo>
                      <a:pt x="105" y="126"/>
                    </a:lnTo>
                    <a:lnTo>
                      <a:pt x="134" y="143"/>
                    </a:lnTo>
                    <a:lnTo>
                      <a:pt x="163" y="157"/>
                    </a:lnTo>
                    <a:lnTo>
                      <a:pt x="195" y="170"/>
                    </a:lnTo>
                    <a:lnTo>
                      <a:pt x="227" y="181"/>
                    </a:lnTo>
                    <a:lnTo>
                      <a:pt x="261" y="192"/>
                    </a:lnTo>
                    <a:lnTo>
                      <a:pt x="321" y="204"/>
                    </a:lnTo>
                    <a:lnTo>
                      <a:pt x="350" y="208"/>
                    </a:lnTo>
                    <a:lnTo>
                      <a:pt x="381" y="211"/>
                    </a:lnTo>
                    <a:lnTo>
                      <a:pt x="410" y="212"/>
                    </a:lnTo>
                    <a:lnTo>
                      <a:pt x="441" y="212"/>
                    </a:lnTo>
                    <a:lnTo>
                      <a:pt x="470" y="210"/>
                    </a:lnTo>
                    <a:lnTo>
                      <a:pt x="500" y="208"/>
                    </a:lnTo>
                    <a:lnTo>
                      <a:pt x="506" y="206"/>
                    </a:lnTo>
                    <a:lnTo>
                      <a:pt x="509" y="205"/>
                    </a:lnTo>
                    <a:lnTo>
                      <a:pt x="513" y="205"/>
                    </a:lnTo>
                    <a:lnTo>
                      <a:pt x="528" y="203"/>
                    </a:lnTo>
                    <a:lnTo>
                      <a:pt x="557" y="197"/>
                    </a:lnTo>
                    <a:lnTo>
                      <a:pt x="586" y="190"/>
                    </a:lnTo>
                    <a:lnTo>
                      <a:pt x="615" y="181"/>
                    </a:lnTo>
                    <a:lnTo>
                      <a:pt x="671" y="159"/>
                    </a:lnTo>
                    <a:lnTo>
                      <a:pt x="698" y="145"/>
                    </a:lnTo>
                    <a:lnTo>
                      <a:pt x="727" y="131"/>
                    </a:lnTo>
                    <a:lnTo>
                      <a:pt x="748" y="116"/>
                    </a:lnTo>
                    <a:lnTo>
                      <a:pt x="759" y="109"/>
                    </a:lnTo>
                    <a:lnTo>
                      <a:pt x="770" y="103"/>
                    </a:lnTo>
                    <a:lnTo>
                      <a:pt x="791" y="87"/>
                    </a:lnTo>
                    <a:lnTo>
                      <a:pt x="812" y="73"/>
                    </a:lnTo>
                    <a:lnTo>
                      <a:pt x="830" y="56"/>
                    </a:lnTo>
                    <a:lnTo>
                      <a:pt x="849" y="39"/>
                    </a:lnTo>
                    <a:lnTo>
                      <a:pt x="857" y="30"/>
                    </a:lnTo>
                    <a:lnTo>
                      <a:pt x="867" y="22"/>
                    </a:lnTo>
                    <a:lnTo>
                      <a:pt x="884" y="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23" name="Freeform 337"/>
              <p:cNvSpPr>
                <a:spLocks noChangeArrowheads="1"/>
              </p:cNvSpPr>
              <p:nvPr/>
            </p:nvSpPr>
            <p:spPr bwMode="auto">
              <a:xfrm>
                <a:off x="1837" y="2076"/>
                <a:ext cx="161" cy="51"/>
              </a:xfrm>
              <a:custGeom>
                <a:avLst/>
                <a:gdLst>
                  <a:gd name="T0" fmla="*/ 31 w 804"/>
                  <a:gd name="T1" fmla="*/ 6 h 259"/>
                  <a:gd name="T2" fmla="*/ 32 w 804"/>
                  <a:gd name="T3" fmla="*/ 5 h 259"/>
                  <a:gd name="T4" fmla="*/ 32 w 804"/>
                  <a:gd name="T5" fmla="*/ 5 h 259"/>
                  <a:gd name="T6" fmla="*/ 31 w 804"/>
                  <a:gd name="T7" fmla="*/ 5 h 259"/>
                  <a:gd name="T8" fmla="*/ 31 w 804"/>
                  <a:gd name="T9" fmla="*/ 6 h 259"/>
                  <a:gd name="T10" fmla="*/ 30 w 804"/>
                  <a:gd name="T11" fmla="*/ 6 h 259"/>
                  <a:gd name="T12" fmla="*/ 29 w 804"/>
                  <a:gd name="T13" fmla="*/ 6 h 259"/>
                  <a:gd name="T14" fmla="*/ 28 w 804"/>
                  <a:gd name="T15" fmla="*/ 6 h 259"/>
                  <a:gd name="T16" fmla="*/ 26 w 804"/>
                  <a:gd name="T17" fmla="*/ 7 h 259"/>
                  <a:gd name="T18" fmla="*/ 24 w 804"/>
                  <a:gd name="T19" fmla="*/ 8 h 259"/>
                  <a:gd name="T20" fmla="*/ 24 w 804"/>
                  <a:gd name="T21" fmla="*/ 8 h 259"/>
                  <a:gd name="T22" fmla="*/ 23 w 804"/>
                  <a:gd name="T23" fmla="*/ 8 h 259"/>
                  <a:gd name="T24" fmla="*/ 22 w 804"/>
                  <a:gd name="T25" fmla="*/ 8 h 259"/>
                  <a:gd name="T26" fmla="*/ 19 w 804"/>
                  <a:gd name="T27" fmla="*/ 9 h 259"/>
                  <a:gd name="T28" fmla="*/ 18 w 804"/>
                  <a:gd name="T29" fmla="*/ 9 h 259"/>
                  <a:gd name="T30" fmla="*/ 17 w 804"/>
                  <a:gd name="T31" fmla="*/ 9 h 259"/>
                  <a:gd name="T32" fmla="*/ 17 w 804"/>
                  <a:gd name="T33" fmla="*/ 9 h 259"/>
                  <a:gd name="T34" fmla="*/ 14 w 804"/>
                  <a:gd name="T35" fmla="*/ 8 h 259"/>
                  <a:gd name="T36" fmla="*/ 12 w 804"/>
                  <a:gd name="T37" fmla="*/ 8 h 259"/>
                  <a:gd name="T38" fmla="*/ 9 w 804"/>
                  <a:gd name="T39" fmla="*/ 7 h 259"/>
                  <a:gd name="T40" fmla="*/ 8 w 804"/>
                  <a:gd name="T41" fmla="*/ 6 h 259"/>
                  <a:gd name="T42" fmla="*/ 5 w 804"/>
                  <a:gd name="T43" fmla="*/ 5 h 259"/>
                  <a:gd name="T44" fmla="*/ 2 w 804"/>
                  <a:gd name="T45" fmla="*/ 3 h 259"/>
                  <a:gd name="T46" fmla="*/ 0 w 804"/>
                  <a:gd name="T47" fmla="*/ 0 h 259"/>
                  <a:gd name="T48" fmla="*/ 1 w 804"/>
                  <a:gd name="T49" fmla="*/ 3 h 259"/>
                  <a:gd name="T50" fmla="*/ 3 w 804"/>
                  <a:gd name="T51" fmla="*/ 5 h 259"/>
                  <a:gd name="T52" fmla="*/ 6 w 804"/>
                  <a:gd name="T53" fmla="*/ 7 h 259"/>
                  <a:gd name="T54" fmla="*/ 9 w 804"/>
                  <a:gd name="T55" fmla="*/ 8 h 259"/>
                  <a:gd name="T56" fmla="*/ 12 w 804"/>
                  <a:gd name="T57" fmla="*/ 9 h 259"/>
                  <a:gd name="T58" fmla="*/ 14 w 804"/>
                  <a:gd name="T59" fmla="*/ 10 h 259"/>
                  <a:gd name="T60" fmla="*/ 16 w 804"/>
                  <a:gd name="T61" fmla="*/ 10 h 259"/>
                  <a:gd name="T62" fmla="*/ 19 w 804"/>
                  <a:gd name="T63" fmla="*/ 10 h 259"/>
                  <a:gd name="T64" fmla="*/ 23 w 804"/>
                  <a:gd name="T65" fmla="*/ 9 h 259"/>
                  <a:gd name="T66" fmla="*/ 25 w 804"/>
                  <a:gd name="T67" fmla="*/ 9 h 259"/>
                  <a:gd name="T68" fmla="*/ 27 w 804"/>
                  <a:gd name="T69" fmla="*/ 8 h 259"/>
                  <a:gd name="T70" fmla="*/ 28 w 804"/>
                  <a:gd name="T71" fmla="*/ 7 h 25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04" h="259">
                    <a:moveTo>
                      <a:pt x="732" y="181"/>
                    </a:moveTo>
                    <a:lnTo>
                      <a:pt x="768" y="158"/>
                    </a:lnTo>
                    <a:lnTo>
                      <a:pt x="786" y="145"/>
                    </a:lnTo>
                    <a:lnTo>
                      <a:pt x="794" y="139"/>
                    </a:lnTo>
                    <a:lnTo>
                      <a:pt x="798" y="136"/>
                    </a:lnTo>
                    <a:lnTo>
                      <a:pt x="804" y="134"/>
                    </a:lnTo>
                    <a:lnTo>
                      <a:pt x="785" y="137"/>
                    </a:lnTo>
                    <a:lnTo>
                      <a:pt x="780" y="137"/>
                    </a:lnTo>
                    <a:lnTo>
                      <a:pt x="776" y="138"/>
                    </a:lnTo>
                    <a:lnTo>
                      <a:pt x="767" y="140"/>
                    </a:lnTo>
                    <a:lnTo>
                      <a:pt x="749" y="141"/>
                    </a:lnTo>
                    <a:lnTo>
                      <a:pt x="739" y="141"/>
                    </a:lnTo>
                    <a:lnTo>
                      <a:pt x="731" y="142"/>
                    </a:lnTo>
                    <a:lnTo>
                      <a:pt x="724" y="146"/>
                    </a:lnTo>
                    <a:lnTo>
                      <a:pt x="716" y="152"/>
                    </a:lnTo>
                    <a:lnTo>
                      <a:pt x="690" y="164"/>
                    </a:lnTo>
                    <a:lnTo>
                      <a:pt x="665" y="176"/>
                    </a:lnTo>
                    <a:lnTo>
                      <a:pt x="640" y="187"/>
                    </a:lnTo>
                    <a:lnTo>
                      <a:pt x="615" y="196"/>
                    </a:lnTo>
                    <a:lnTo>
                      <a:pt x="611" y="196"/>
                    </a:lnTo>
                    <a:lnTo>
                      <a:pt x="608" y="197"/>
                    </a:lnTo>
                    <a:lnTo>
                      <a:pt x="601" y="199"/>
                    </a:lnTo>
                    <a:lnTo>
                      <a:pt x="589" y="203"/>
                    </a:lnTo>
                    <a:lnTo>
                      <a:pt x="564" y="211"/>
                    </a:lnTo>
                    <a:lnTo>
                      <a:pt x="551" y="213"/>
                    </a:lnTo>
                    <a:lnTo>
                      <a:pt x="538" y="216"/>
                    </a:lnTo>
                    <a:lnTo>
                      <a:pt x="513" y="221"/>
                    </a:lnTo>
                    <a:lnTo>
                      <a:pt x="486" y="223"/>
                    </a:lnTo>
                    <a:lnTo>
                      <a:pt x="473" y="223"/>
                    </a:lnTo>
                    <a:lnTo>
                      <a:pt x="460" y="224"/>
                    </a:lnTo>
                    <a:lnTo>
                      <a:pt x="434" y="224"/>
                    </a:lnTo>
                    <a:lnTo>
                      <a:pt x="429" y="223"/>
                    </a:lnTo>
                    <a:lnTo>
                      <a:pt x="426" y="223"/>
                    </a:lnTo>
                    <a:lnTo>
                      <a:pt x="420" y="223"/>
                    </a:lnTo>
                    <a:lnTo>
                      <a:pt x="408" y="223"/>
                    </a:lnTo>
                    <a:lnTo>
                      <a:pt x="354" y="217"/>
                    </a:lnTo>
                    <a:lnTo>
                      <a:pt x="327" y="212"/>
                    </a:lnTo>
                    <a:lnTo>
                      <a:pt x="301" y="205"/>
                    </a:lnTo>
                    <a:lnTo>
                      <a:pt x="254" y="190"/>
                    </a:lnTo>
                    <a:lnTo>
                      <a:pt x="231" y="181"/>
                    </a:lnTo>
                    <a:lnTo>
                      <a:pt x="211" y="172"/>
                    </a:lnTo>
                    <a:lnTo>
                      <a:pt x="189" y="162"/>
                    </a:lnTo>
                    <a:lnTo>
                      <a:pt x="169" y="152"/>
                    </a:lnTo>
                    <a:lnTo>
                      <a:pt x="131" y="128"/>
                    </a:lnTo>
                    <a:lnTo>
                      <a:pt x="95" y="100"/>
                    </a:lnTo>
                    <a:lnTo>
                      <a:pt x="60" y="70"/>
                    </a:lnTo>
                    <a:lnTo>
                      <a:pt x="28" y="36"/>
                    </a:lnTo>
                    <a:lnTo>
                      <a:pt x="0" y="0"/>
                    </a:lnTo>
                    <a:lnTo>
                      <a:pt x="10" y="40"/>
                    </a:lnTo>
                    <a:lnTo>
                      <a:pt x="22" y="79"/>
                    </a:lnTo>
                    <a:lnTo>
                      <a:pt x="49" y="106"/>
                    </a:lnTo>
                    <a:lnTo>
                      <a:pt x="79" y="132"/>
                    </a:lnTo>
                    <a:lnTo>
                      <a:pt x="109" y="156"/>
                    </a:lnTo>
                    <a:lnTo>
                      <a:pt x="143" y="177"/>
                    </a:lnTo>
                    <a:lnTo>
                      <a:pt x="177" y="195"/>
                    </a:lnTo>
                    <a:lnTo>
                      <a:pt x="215" y="213"/>
                    </a:lnTo>
                    <a:lnTo>
                      <a:pt x="252" y="226"/>
                    </a:lnTo>
                    <a:lnTo>
                      <a:pt x="293" y="240"/>
                    </a:lnTo>
                    <a:lnTo>
                      <a:pt x="321" y="246"/>
                    </a:lnTo>
                    <a:lnTo>
                      <a:pt x="350" y="251"/>
                    </a:lnTo>
                    <a:lnTo>
                      <a:pt x="378" y="255"/>
                    </a:lnTo>
                    <a:lnTo>
                      <a:pt x="407" y="258"/>
                    </a:lnTo>
                    <a:lnTo>
                      <a:pt x="434" y="259"/>
                    </a:lnTo>
                    <a:lnTo>
                      <a:pt x="463" y="259"/>
                    </a:lnTo>
                    <a:lnTo>
                      <a:pt x="519" y="255"/>
                    </a:lnTo>
                    <a:lnTo>
                      <a:pt x="572" y="245"/>
                    </a:lnTo>
                    <a:lnTo>
                      <a:pt x="599" y="238"/>
                    </a:lnTo>
                    <a:lnTo>
                      <a:pt x="626" y="229"/>
                    </a:lnTo>
                    <a:lnTo>
                      <a:pt x="652" y="219"/>
                    </a:lnTo>
                    <a:lnTo>
                      <a:pt x="679" y="208"/>
                    </a:lnTo>
                    <a:lnTo>
                      <a:pt x="692" y="200"/>
                    </a:lnTo>
                    <a:lnTo>
                      <a:pt x="705" y="194"/>
                    </a:lnTo>
                    <a:lnTo>
                      <a:pt x="732" y="1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24" name="Freeform 338"/>
              <p:cNvSpPr>
                <a:spLocks noChangeArrowheads="1"/>
              </p:cNvSpPr>
              <p:nvPr/>
            </p:nvSpPr>
            <p:spPr bwMode="auto">
              <a:xfrm>
                <a:off x="1834" y="2041"/>
                <a:ext cx="138" cy="73"/>
              </a:xfrm>
              <a:custGeom>
                <a:avLst/>
                <a:gdLst>
                  <a:gd name="T0" fmla="*/ 27 w 689"/>
                  <a:gd name="T1" fmla="*/ 12 h 364"/>
                  <a:gd name="T2" fmla="*/ 26 w 689"/>
                  <a:gd name="T3" fmla="*/ 12 h 364"/>
                  <a:gd name="T4" fmla="*/ 23 w 689"/>
                  <a:gd name="T5" fmla="*/ 13 h 364"/>
                  <a:gd name="T6" fmla="*/ 22 w 689"/>
                  <a:gd name="T7" fmla="*/ 13 h 364"/>
                  <a:gd name="T8" fmla="*/ 20 w 689"/>
                  <a:gd name="T9" fmla="*/ 13 h 364"/>
                  <a:gd name="T10" fmla="*/ 18 w 689"/>
                  <a:gd name="T11" fmla="*/ 13 h 364"/>
                  <a:gd name="T12" fmla="*/ 16 w 689"/>
                  <a:gd name="T13" fmla="*/ 13 h 364"/>
                  <a:gd name="T14" fmla="*/ 13 w 689"/>
                  <a:gd name="T15" fmla="*/ 13 h 364"/>
                  <a:gd name="T16" fmla="*/ 10 w 689"/>
                  <a:gd name="T17" fmla="*/ 12 h 364"/>
                  <a:gd name="T18" fmla="*/ 8 w 689"/>
                  <a:gd name="T19" fmla="*/ 10 h 364"/>
                  <a:gd name="T20" fmla="*/ 7 w 689"/>
                  <a:gd name="T21" fmla="*/ 9 h 364"/>
                  <a:gd name="T22" fmla="*/ 5 w 689"/>
                  <a:gd name="T23" fmla="*/ 8 h 364"/>
                  <a:gd name="T24" fmla="*/ 4 w 689"/>
                  <a:gd name="T25" fmla="*/ 7 h 364"/>
                  <a:gd name="T26" fmla="*/ 3 w 689"/>
                  <a:gd name="T27" fmla="*/ 5 h 364"/>
                  <a:gd name="T28" fmla="*/ 2 w 689"/>
                  <a:gd name="T29" fmla="*/ 4 h 364"/>
                  <a:gd name="T30" fmla="*/ 0 w 689"/>
                  <a:gd name="T31" fmla="*/ 1 h 364"/>
                  <a:gd name="T32" fmla="*/ 0 w 689"/>
                  <a:gd name="T33" fmla="*/ 2 h 364"/>
                  <a:gd name="T34" fmla="*/ 0 w 689"/>
                  <a:gd name="T35" fmla="*/ 4 h 364"/>
                  <a:gd name="T36" fmla="*/ 2 w 689"/>
                  <a:gd name="T37" fmla="*/ 6 h 364"/>
                  <a:gd name="T38" fmla="*/ 3 w 689"/>
                  <a:gd name="T39" fmla="*/ 8 h 364"/>
                  <a:gd name="T40" fmla="*/ 6 w 689"/>
                  <a:gd name="T41" fmla="*/ 10 h 364"/>
                  <a:gd name="T42" fmla="*/ 7 w 689"/>
                  <a:gd name="T43" fmla="*/ 11 h 364"/>
                  <a:gd name="T44" fmla="*/ 9 w 689"/>
                  <a:gd name="T45" fmla="*/ 12 h 364"/>
                  <a:gd name="T46" fmla="*/ 13 w 689"/>
                  <a:gd name="T47" fmla="*/ 14 h 364"/>
                  <a:gd name="T48" fmla="*/ 14 w 689"/>
                  <a:gd name="T49" fmla="*/ 14 h 364"/>
                  <a:gd name="T50" fmla="*/ 17 w 689"/>
                  <a:gd name="T51" fmla="*/ 15 h 364"/>
                  <a:gd name="T52" fmla="*/ 18 w 689"/>
                  <a:gd name="T53" fmla="*/ 15 h 364"/>
                  <a:gd name="T54" fmla="*/ 20 w 689"/>
                  <a:gd name="T55" fmla="*/ 15 h 364"/>
                  <a:gd name="T56" fmla="*/ 20 w 689"/>
                  <a:gd name="T57" fmla="*/ 15 h 364"/>
                  <a:gd name="T58" fmla="*/ 20 w 689"/>
                  <a:gd name="T59" fmla="*/ 15 h 364"/>
                  <a:gd name="T60" fmla="*/ 22 w 689"/>
                  <a:gd name="T61" fmla="*/ 14 h 364"/>
                  <a:gd name="T62" fmla="*/ 25 w 689"/>
                  <a:gd name="T63" fmla="*/ 13 h 364"/>
                  <a:gd name="T64" fmla="*/ 26 w 689"/>
                  <a:gd name="T65" fmla="*/ 13 h 364"/>
                  <a:gd name="T66" fmla="*/ 28 w 689"/>
                  <a:gd name="T67" fmla="*/ 12 h 36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689" h="364">
                    <a:moveTo>
                      <a:pt x="689" y="309"/>
                    </a:moveTo>
                    <a:lnTo>
                      <a:pt x="675" y="305"/>
                    </a:lnTo>
                    <a:lnTo>
                      <a:pt x="655" y="299"/>
                    </a:lnTo>
                    <a:lnTo>
                      <a:pt x="638" y="292"/>
                    </a:lnTo>
                    <a:lnTo>
                      <a:pt x="601" y="306"/>
                    </a:lnTo>
                    <a:lnTo>
                      <a:pt x="564" y="316"/>
                    </a:lnTo>
                    <a:lnTo>
                      <a:pt x="553" y="317"/>
                    </a:lnTo>
                    <a:lnTo>
                      <a:pt x="544" y="319"/>
                    </a:lnTo>
                    <a:lnTo>
                      <a:pt x="525" y="323"/>
                    </a:lnTo>
                    <a:lnTo>
                      <a:pt x="488" y="329"/>
                    </a:lnTo>
                    <a:lnTo>
                      <a:pt x="449" y="329"/>
                    </a:lnTo>
                    <a:lnTo>
                      <a:pt x="438" y="328"/>
                    </a:lnTo>
                    <a:lnTo>
                      <a:pt x="429" y="328"/>
                    </a:lnTo>
                    <a:lnTo>
                      <a:pt x="410" y="327"/>
                    </a:lnTo>
                    <a:lnTo>
                      <a:pt x="371" y="321"/>
                    </a:lnTo>
                    <a:lnTo>
                      <a:pt x="331" y="313"/>
                    </a:lnTo>
                    <a:lnTo>
                      <a:pt x="285" y="298"/>
                    </a:lnTo>
                    <a:lnTo>
                      <a:pt x="262" y="288"/>
                    </a:lnTo>
                    <a:lnTo>
                      <a:pt x="241" y="279"/>
                    </a:lnTo>
                    <a:lnTo>
                      <a:pt x="201" y="256"/>
                    </a:lnTo>
                    <a:lnTo>
                      <a:pt x="181" y="244"/>
                    </a:lnTo>
                    <a:lnTo>
                      <a:pt x="163" y="231"/>
                    </a:lnTo>
                    <a:lnTo>
                      <a:pt x="145" y="216"/>
                    </a:lnTo>
                    <a:lnTo>
                      <a:pt x="128" y="201"/>
                    </a:lnTo>
                    <a:lnTo>
                      <a:pt x="112" y="185"/>
                    </a:lnTo>
                    <a:lnTo>
                      <a:pt x="97" y="168"/>
                    </a:lnTo>
                    <a:lnTo>
                      <a:pt x="82" y="149"/>
                    </a:lnTo>
                    <a:lnTo>
                      <a:pt x="68" y="131"/>
                    </a:lnTo>
                    <a:lnTo>
                      <a:pt x="55" y="110"/>
                    </a:lnTo>
                    <a:lnTo>
                      <a:pt x="43" y="90"/>
                    </a:lnTo>
                    <a:lnTo>
                      <a:pt x="19" y="45"/>
                    </a:lnTo>
                    <a:lnTo>
                      <a:pt x="9" y="22"/>
                    </a:lnTo>
                    <a:lnTo>
                      <a:pt x="1" y="0"/>
                    </a:lnTo>
                    <a:lnTo>
                      <a:pt x="0" y="44"/>
                    </a:lnTo>
                    <a:lnTo>
                      <a:pt x="3" y="90"/>
                    </a:lnTo>
                    <a:lnTo>
                      <a:pt x="12" y="108"/>
                    </a:lnTo>
                    <a:lnTo>
                      <a:pt x="25" y="130"/>
                    </a:lnTo>
                    <a:lnTo>
                      <a:pt x="39" y="151"/>
                    </a:lnTo>
                    <a:lnTo>
                      <a:pt x="54" y="171"/>
                    </a:lnTo>
                    <a:lnTo>
                      <a:pt x="70" y="191"/>
                    </a:lnTo>
                    <a:lnTo>
                      <a:pt x="104" y="226"/>
                    </a:lnTo>
                    <a:lnTo>
                      <a:pt x="143" y="258"/>
                    </a:lnTo>
                    <a:lnTo>
                      <a:pt x="161" y="272"/>
                    </a:lnTo>
                    <a:lnTo>
                      <a:pt x="182" y="285"/>
                    </a:lnTo>
                    <a:lnTo>
                      <a:pt x="203" y="297"/>
                    </a:lnTo>
                    <a:lnTo>
                      <a:pt x="226" y="309"/>
                    </a:lnTo>
                    <a:lnTo>
                      <a:pt x="272" y="329"/>
                    </a:lnTo>
                    <a:lnTo>
                      <a:pt x="323" y="345"/>
                    </a:lnTo>
                    <a:lnTo>
                      <a:pt x="346" y="350"/>
                    </a:lnTo>
                    <a:lnTo>
                      <a:pt x="357" y="353"/>
                    </a:lnTo>
                    <a:lnTo>
                      <a:pt x="370" y="356"/>
                    </a:lnTo>
                    <a:lnTo>
                      <a:pt x="417" y="362"/>
                    </a:lnTo>
                    <a:lnTo>
                      <a:pt x="440" y="363"/>
                    </a:lnTo>
                    <a:lnTo>
                      <a:pt x="452" y="363"/>
                    </a:lnTo>
                    <a:lnTo>
                      <a:pt x="464" y="364"/>
                    </a:lnTo>
                    <a:lnTo>
                      <a:pt x="487" y="363"/>
                    </a:lnTo>
                    <a:lnTo>
                      <a:pt x="489" y="362"/>
                    </a:lnTo>
                    <a:lnTo>
                      <a:pt x="492" y="362"/>
                    </a:lnTo>
                    <a:lnTo>
                      <a:pt x="498" y="362"/>
                    </a:lnTo>
                    <a:lnTo>
                      <a:pt x="511" y="362"/>
                    </a:lnTo>
                    <a:lnTo>
                      <a:pt x="533" y="358"/>
                    </a:lnTo>
                    <a:lnTo>
                      <a:pt x="555" y="354"/>
                    </a:lnTo>
                    <a:lnTo>
                      <a:pt x="601" y="343"/>
                    </a:lnTo>
                    <a:lnTo>
                      <a:pt x="622" y="336"/>
                    </a:lnTo>
                    <a:lnTo>
                      <a:pt x="645" y="328"/>
                    </a:lnTo>
                    <a:lnTo>
                      <a:pt x="655" y="322"/>
                    </a:lnTo>
                    <a:lnTo>
                      <a:pt x="666" y="318"/>
                    </a:lnTo>
                    <a:lnTo>
                      <a:pt x="689" y="3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25" name="Freeform 339"/>
              <p:cNvSpPr>
                <a:spLocks noChangeArrowheads="1"/>
              </p:cNvSpPr>
              <p:nvPr/>
            </p:nvSpPr>
            <p:spPr bwMode="auto">
              <a:xfrm>
                <a:off x="1835" y="2059"/>
                <a:ext cx="148" cy="61"/>
              </a:xfrm>
              <a:custGeom>
                <a:avLst/>
                <a:gdLst>
                  <a:gd name="T0" fmla="*/ 28 w 741"/>
                  <a:gd name="T1" fmla="*/ 9 h 307"/>
                  <a:gd name="T2" fmla="*/ 26 w 741"/>
                  <a:gd name="T3" fmla="*/ 9 h 307"/>
                  <a:gd name="T4" fmla="*/ 26 w 741"/>
                  <a:gd name="T5" fmla="*/ 9 h 307"/>
                  <a:gd name="T6" fmla="*/ 24 w 741"/>
                  <a:gd name="T7" fmla="*/ 10 h 307"/>
                  <a:gd name="T8" fmla="*/ 21 w 741"/>
                  <a:gd name="T9" fmla="*/ 11 h 307"/>
                  <a:gd name="T10" fmla="*/ 20 w 741"/>
                  <a:gd name="T11" fmla="*/ 11 h 307"/>
                  <a:gd name="T12" fmla="*/ 19 w 741"/>
                  <a:gd name="T13" fmla="*/ 11 h 307"/>
                  <a:gd name="T14" fmla="*/ 18 w 741"/>
                  <a:gd name="T15" fmla="*/ 11 h 307"/>
                  <a:gd name="T16" fmla="*/ 17 w 741"/>
                  <a:gd name="T17" fmla="*/ 11 h 307"/>
                  <a:gd name="T18" fmla="*/ 15 w 741"/>
                  <a:gd name="T19" fmla="*/ 11 h 307"/>
                  <a:gd name="T20" fmla="*/ 14 w 741"/>
                  <a:gd name="T21" fmla="*/ 10 h 307"/>
                  <a:gd name="T22" fmla="*/ 11 w 741"/>
                  <a:gd name="T23" fmla="*/ 9 h 307"/>
                  <a:gd name="T24" fmla="*/ 8 w 741"/>
                  <a:gd name="T25" fmla="*/ 8 h 307"/>
                  <a:gd name="T26" fmla="*/ 6 w 741"/>
                  <a:gd name="T27" fmla="*/ 7 h 307"/>
                  <a:gd name="T28" fmla="*/ 4 w 741"/>
                  <a:gd name="T29" fmla="*/ 5 h 307"/>
                  <a:gd name="T30" fmla="*/ 2 w 741"/>
                  <a:gd name="T31" fmla="*/ 3 h 307"/>
                  <a:gd name="T32" fmla="*/ 1 w 741"/>
                  <a:gd name="T33" fmla="*/ 2 h 307"/>
                  <a:gd name="T34" fmla="*/ 0 w 741"/>
                  <a:gd name="T35" fmla="*/ 0 h 307"/>
                  <a:gd name="T36" fmla="*/ 0 w 741"/>
                  <a:gd name="T37" fmla="*/ 3 h 307"/>
                  <a:gd name="T38" fmla="*/ 3 w 741"/>
                  <a:gd name="T39" fmla="*/ 6 h 307"/>
                  <a:gd name="T40" fmla="*/ 6 w 741"/>
                  <a:gd name="T41" fmla="*/ 8 h 307"/>
                  <a:gd name="T42" fmla="*/ 8 w 741"/>
                  <a:gd name="T43" fmla="*/ 10 h 307"/>
                  <a:gd name="T44" fmla="*/ 10 w 741"/>
                  <a:gd name="T45" fmla="*/ 10 h 307"/>
                  <a:gd name="T46" fmla="*/ 12 w 741"/>
                  <a:gd name="T47" fmla="*/ 11 h 307"/>
                  <a:gd name="T48" fmla="*/ 15 w 741"/>
                  <a:gd name="T49" fmla="*/ 12 h 307"/>
                  <a:gd name="T50" fmla="*/ 17 w 741"/>
                  <a:gd name="T51" fmla="*/ 12 h 307"/>
                  <a:gd name="T52" fmla="*/ 18 w 741"/>
                  <a:gd name="T53" fmla="*/ 12 h 307"/>
                  <a:gd name="T54" fmla="*/ 19 w 741"/>
                  <a:gd name="T55" fmla="*/ 12 h 307"/>
                  <a:gd name="T56" fmla="*/ 20 w 741"/>
                  <a:gd name="T57" fmla="*/ 12 h 307"/>
                  <a:gd name="T58" fmla="*/ 22 w 741"/>
                  <a:gd name="T59" fmla="*/ 12 h 307"/>
                  <a:gd name="T60" fmla="*/ 23 w 741"/>
                  <a:gd name="T61" fmla="*/ 12 h 307"/>
                  <a:gd name="T62" fmla="*/ 24 w 741"/>
                  <a:gd name="T63" fmla="*/ 11 h 307"/>
                  <a:gd name="T64" fmla="*/ 25 w 741"/>
                  <a:gd name="T65" fmla="*/ 11 h 307"/>
                  <a:gd name="T66" fmla="*/ 26 w 741"/>
                  <a:gd name="T67" fmla="*/ 11 h 307"/>
                  <a:gd name="T68" fmla="*/ 28 w 741"/>
                  <a:gd name="T69" fmla="*/ 10 h 307"/>
                  <a:gd name="T70" fmla="*/ 29 w 741"/>
                  <a:gd name="T71" fmla="*/ 9 h 30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41" h="307">
                    <a:moveTo>
                      <a:pt x="741" y="225"/>
                    </a:moveTo>
                    <a:lnTo>
                      <a:pt x="713" y="222"/>
                    </a:lnTo>
                    <a:lnTo>
                      <a:pt x="686" y="219"/>
                    </a:lnTo>
                    <a:lnTo>
                      <a:pt x="663" y="228"/>
                    </a:lnTo>
                    <a:lnTo>
                      <a:pt x="652" y="232"/>
                    </a:lnTo>
                    <a:lnTo>
                      <a:pt x="642" y="238"/>
                    </a:lnTo>
                    <a:lnTo>
                      <a:pt x="619" y="246"/>
                    </a:lnTo>
                    <a:lnTo>
                      <a:pt x="598" y="253"/>
                    </a:lnTo>
                    <a:lnTo>
                      <a:pt x="552" y="264"/>
                    </a:lnTo>
                    <a:lnTo>
                      <a:pt x="530" y="268"/>
                    </a:lnTo>
                    <a:lnTo>
                      <a:pt x="508" y="272"/>
                    </a:lnTo>
                    <a:lnTo>
                      <a:pt x="495" y="272"/>
                    </a:lnTo>
                    <a:lnTo>
                      <a:pt x="489" y="272"/>
                    </a:lnTo>
                    <a:lnTo>
                      <a:pt x="486" y="272"/>
                    </a:lnTo>
                    <a:lnTo>
                      <a:pt x="484" y="273"/>
                    </a:lnTo>
                    <a:lnTo>
                      <a:pt x="461" y="274"/>
                    </a:lnTo>
                    <a:lnTo>
                      <a:pt x="449" y="273"/>
                    </a:lnTo>
                    <a:lnTo>
                      <a:pt x="437" y="273"/>
                    </a:lnTo>
                    <a:lnTo>
                      <a:pt x="414" y="272"/>
                    </a:lnTo>
                    <a:lnTo>
                      <a:pt x="367" y="266"/>
                    </a:lnTo>
                    <a:lnTo>
                      <a:pt x="354" y="263"/>
                    </a:lnTo>
                    <a:lnTo>
                      <a:pt x="343" y="260"/>
                    </a:lnTo>
                    <a:lnTo>
                      <a:pt x="320" y="255"/>
                    </a:lnTo>
                    <a:lnTo>
                      <a:pt x="269" y="239"/>
                    </a:lnTo>
                    <a:lnTo>
                      <a:pt x="223" y="219"/>
                    </a:lnTo>
                    <a:lnTo>
                      <a:pt x="200" y="207"/>
                    </a:lnTo>
                    <a:lnTo>
                      <a:pt x="179" y="195"/>
                    </a:lnTo>
                    <a:lnTo>
                      <a:pt x="158" y="182"/>
                    </a:lnTo>
                    <a:lnTo>
                      <a:pt x="140" y="168"/>
                    </a:lnTo>
                    <a:lnTo>
                      <a:pt x="101" y="136"/>
                    </a:lnTo>
                    <a:lnTo>
                      <a:pt x="67" y="101"/>
                    </a:lnTo>
                    <a:lnTo>
                      <a:pt x="51" y="81"/>
                    </a:lnTo>
                    <a:lnTo>
                      <a:pt x="36" y="61"/>
                    </a:lnTo>
                    <a:lnTo>
                      <a:pt x="22" y="40"/>
                    </a:lnTo>
                    <a:lnTo>
                      <a:pt x="9" y="18"/>
                    </a:lnTo>
                    <a:lnTo>
                      <a:pt x="0" y="0"/>
                    </a:lnTo>
                    <a:lnTo>
                      <a:pt x="3" y="41"/>
                    </a:lnTo>
                    <a:lnTo>
                      <a:pt x="10" y="83"/>
                    </a:lnTo>
                    <a:lnTo>
                      <a:pt x="38" y="119"/>
                    </a:lnTo>
                    <a:lnTo>
                      <a:pt x="70" y="153"/>
                    </a:lnTo>
                    <a:lnTo>
                      <a:pt x="105" y="183"/>
                    </a:lnTo>
                    <a:lnTo>
                      <a:pt x="141" y="211"/>
                    </a:lnTo>
                    <a:lnTo>
                      <a:pt x="179" y="235"/>
                    </a:lnTo>
                    <a:lnTo>
                      <a:pt x="199" y="245"/>
                    </a:lnTo>
                    <a:lnTo>
                      <a:pt x="221" y="255"/>
                    </a:lnTo>
                    <a:lnTo>
                      <a:pt x="241" y="264"/>
                    </a:lnTo>
                    <a:lnTo>
                      <a:pt x="264" y="273"/>
                    </a:lnTo>
                    <a:lnTo>
                      <a:pt x="311" y="288"/>
                    </a:lnTo>
                    <a:lnTo>
                      <a:pt x="337" y="295"/>
                    </a:lnTo>
                    <a:lnTo>
                      <a:pt x="364" y="300"/>
                    </a:lnTo>
                    <a:lnTo>
                      <a:pt x="418" y="306"/>
                    </a:lnTo>
                    <a:lnTo>
                      <a:pt x="430" y="306"/>
                    </a:lnTo>
                    <a:lnTo>
                      <a:pt x="436" y="306"/>
                    </a:lnTo>
                    <a:lnTo>
                      <a:pt x="439" y="306"/>
                    </a:lnTo>
                    <a:lnTo>
                      <a:pt x="444" y="307"/>
                    </a:lnTo>
                    <a:lnTo>
                      <a:pt x="470" y="307"/>
                    </a:lnTo>
                    <a:lnTo>
                      <a:pt x="483" y="306"/>
                    </a:lnTo>
                    <a:lnTo>
                      <a:pt x="496" y="306"/>
                    </a:lnTo>
                    <a:lnTo>
                      <a:pt x="523" y="304"/>
                    </a:lnTo>
                    <a:lnTo>
                      <a:pt x="548" y="299"/>
                    </a:lnTo>
                    <a:lnTo>
                      <a:pt x="561" y="296"/>
                    </a:lnTo>
                    <a:lnTo>
                      <a:pt x="574" y="294"/>
                    </a:lnTo>
                    <a:lnTo>
                      <a:pt x="599" y="286"/>
                    </a:lnTo>
                    <a:lnTo>
                      <a:pt x="611" y="282"/>
                    </a:lnTo>
                    <a:lnTo>
                      <a:pt x="618" y="280"/>
                    </a:lnTo>
                    <a:lnTo>
                      <a:pt x="621" y="279"/>
                    </a:lnTo>
                    <a:lnTo>
                      <a:pt x="625" y="279"/>
                    </a:lnTo>
                    <a:lnTo>
                      <a:pt x="650" y="270"/>
                    </a:lnTo>
                    <a:lnTo>
                      <a:pt x="675" y="259"/>
                    </a:lnTo>
                    <a:lnTo>
                      <a:pt x="700" y="247"/>
                    </a:lnTo>
                    <a:lnTo>
                      <a:pt x="726" y="235"/>
                    </a:lnTo>
                    <a:lnTo>
                      <a:pt x="734" y="229"/>
                    </a:lnTo>
                    <a:lnTo>
                      <a:pt x="741" y="2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26" name="Freeform 340"/>
              <p:cNvSpPr>
                <a:spLocks noChangeArrowheads="1"/>
              </p:cNvSpPr>
              <p:nvPr/>
            </p:nvSpPr>
            <p:spPr bwMode="auto">
              <a:xfrm>
                <a:off x="1837" y="1984"/>
                <a:ext cx="117" cy="116"/>
              </a:xfrm>
              <a:custGeom>
                <a:avLst/>
                <a:gdLst>
                  <a:gd name="T0" fmla="*/ 2 w 585"/>
                  <a:gd name="T1" fmla="*/ 0 h 580"/>
                  <a:gd name="T2" fmla="*/ 1 w 585"/>
                  <a:gd name="T3" fmla="*/ 4 h 580"/>
                  <a:gd name="T4" fmla="*/ 0 w 585"/>
                  <a:gd name="T5" fmla="*/ 7 h 580"/>
                  <a:gd name="T6" fmla="*/ 0 w 585"/>
                  <a:gd name="T7" fmla="*/ 10 h 580"/>
                  <a:gd name="T8" fmla="*/ 1 w 585"/>
                  <a:gd name="T9" fmla="*/ 13 h 580"/>
                  <a:gd name="T10" fmla="*/ 3 w 585"/>
                  <a:gd name="T11" fmla="*/ 16 h 580"/>
                  <a:gd name="T12" fmla="*/ 4 w 585"/>
                  <a:gd name="T13" fmla="*/ 17 h 580"/>
                  <a:gd name="T14" fmla="*/ 6 w 585"/>
                  <a:gd name="T15" fmla="*/ 18 h 580"/>
                  <a:gd name="T16" fmla="*/ 7 w 585"/>
                  <a:gd name="T17" fmla="*/ 20 h 580"/>
                  <a:gd name="T18" fmla="*/ 9 w 585"/>
                  <a:gd name="T19" fmla="*/ 21 h 580"/>
                  <a:gd name="T20" fmla="*/ 11 w 585"/>
                  <a:gd name="T21" fmla="*/ 22 h 580"/>
                  <a:gd name="T22" fmla="*/ 13 w 585"/>
                  <a:gd name="T23" fmla="*/ 23 h 580"/>
                  <a:gd name="T24" fmla="*/ 13 w 585"/>
                  <a:gd name="T25" fmla="*/ 23 h 580"/>
                  <a:gd name="T26" fmla="*/ 14 w 585"/>
                  <a:gd name="T27" fmla="*/ 23 h 580"/>
                  <a:gd name="T28" fmla="*/ 16 w 585"/>
                  <a:gd name="T29" fmla="*/ 23 h 580"/>
                  <a:gd name="T30" fmla="*/ 17 w 585"/>
                  <a:gd name="T31" fmla="*/ 23 h 580"/>
                  <a:gd name="T32" fmla="*/ 20 w 585"/>
                  <a:gd name="T33" fmla="*/ 23 h 580"/>
                  <a:gd name="T34" fmla="*/ 21 w 585"/>
                  <a:gd name="T35" fmla="*/ 23 h 580"/>
                  <a:gd name="T36" fmla="*/ 23 w 585"/>
                  <a:gd name="T37" fmla="*/ 22 h 580"/>
                  <a:gd name="T38" fmla="*/ 22 w 585"/>
                  <a:gd name="T39" fmla="*/ 21 h 580"/>
                  <a:gd name="T40" fmla="*/ 20 w 585"/>
                  <a:gd name="T41" fmla="*/ 22 h 580"/>
                  <a:gd name="T42" fmla="*/ 18 w 585"/>
                  <a:gd name="T43" fmla="*/ 22 h 580"/>
                  <a:gd name="T44" fmla="*/ 17 w 585"/>
                  <a:gd name="T45" fmla="*/ 22 h 580"/>
                  <a:gd name="T46" fmla="*/ 16 w 585"/>
                  <a:gd name="T47" fmla="*/ 22 h 580"/>
                  <a:gd name="T48" fmla="*/ 15 w 585"/>
                  <a:gd name="T49" fmla="*/ 22 h 580"/>
                  <a:gd name="T50" fmla="*/ 12 w 585"/>
                  <a:gd name="T51" fmla="*/ 21 h 580"/>
                  <a:gd name="T52" fmla="*/ 10 w 585"/>
                  <a:gd name="T53" fmla="*/ 20 h 580"/>
                  <a:gd name="T54" fmla="*/ 8 w 585"/>
                  <a:gd name="T55" fmla="*/ 18 h 580"/>
                  <a:gd name="T56" fmla="*/ 6 w 585"/>
                  <a:gd name="T57" fmla="*/ 17 h 580"/>
                  <a:gd name="T58" fmla="*/ 5 w 585"/>
                  <a:gd name="T59" fmla="*/ 16 h 580"/>
                  <a:gd name="T60" fmla="*/ 4 w 585"/>
                  <a:gd name="T61" fmla="*/ 14 h 580"/>
                  <a:gd name="T62" fmla="*/ 3 w 585"/>
                  <a:gd name="T63" fmla="*/ 12 h 580"/>
                  <a:gd name="T64" fmla="*/ 2 w 585"/>
                  <a:gd name="T65" fmla="*/ 9 h 580"/>
                  <a:gd name="T66" fmla="*/ 1 w 585"/>
                  <a:gd name="T67" fmla="*/ 6 h 580"/>
                  <a:gd name="T68" fmla="*/ 1 w 585"/>
                  <a:gd name="T69" fmla="*/ 4 h 580"/>
                  <a:gd name="T70" fmla="*/ 2 w 585"/>
                  <a:gd name="T71" fmla="*/ 1 h 5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85" h="580">
                    <a:moveTo>
                      <a:pt x="48" y="32"/>
                    </a:moveTo>
                    <a:lnTo>
                      <a:pt x="58" y="0"/>
                    </a:lnTo>
                    <a:lnTo>
                      <a:pt x="33" y="59"/>
                    </a:lnTo>
                    <a:lnTo>
                      <a:pt x="23" y="90"/>
                    </a:lnTo>
                    <a:lnTo>
                      <a:pt x="15" y="123"/>
                    </a:lnTo>
                    <a:lnTo>
                      <a:pt x="0" y="183"/>
                    </a:lnTo>
                    <a:lnTo>
                      <a:pt x="6" y="227"/>
                    </a:lnTo>
                    <a:lnTo>
                      <a:pt x="12" y="249"/>
                    </a:lnTo>
                    <a:lnTo>
                      <a:pt x="19" y="272"/>
                    </a:lnTo>
                    <a:lnTo>
                      <a:pt x="36" y="315"/>
                    </a:lnTo>
                    <a:lnTo>
                      <a:pt x="59" y="359"/>
                    </a:lnTo>
                    <a:lnTo>
                      <a:pt x="83" y="396"/>
                    </a:lnTo>
                    <a:lnTo>
                      <a:pt x="96" y="413"/>
                    </a:lnTo>
                    <a:lnTo>
                      <a:pt x="110" y="430"/>
                    </a:lnTo>
                    <a:lnTo>
                      <a:pt x="124" y="446"/>
                    </a:lnTo>
                    <a:lnTo>
                      <a:pt x="139" y="461"/>
                    </a:lnTo>
                    <a:lnTo>
                      <a:pt x="155" y="475"/>
                    </a:lnTo>
                    <a:lnTo>
                      <a:pt x="172" y="489"/>
                    </a:lnTo>
                    <a:lnTo>
                      <a:pt x="206" y="513"/>
                    </a:lnTo>
                    <a:lnTo>
                      <a:pt x="224" y="523"/>
                    </a:lnTo>
                    <a:lnTo>
                      <a:pt x="244" y="534"/>
                    </a:lnTo>
                    <a:lnTo>
                      <a:pt x="284" y="550"/>
                    </a:lnTo>
                    <a:lnTo>
                      <a:pt x="305" y="558"/>
                    </a:lnTo>
                    <a:lnTo>
                      <a:pt x="328" y="565"/>
                    </a:lnTo>
                    <a:lnTo>
                      <a:pt x="331" y="565"/>
                    </a:lnTo>
                    <a:lnTo>
                      <a:pt x="335" y="566"/>
                    </a:lnTo>
                    <a:lnTo>
                      <a:pt x="343" y="568"/>
                    </a:lnTo>
                    <a:lnTo>
                      <a:pt x="360" y="572"/>
                    </a:lnTo>
                    <a:lnTo>
                      <a:pt x="393" y="577"/>
                    </a:lnTo>
                    <a:lnTo>
                      <a:pt x="400" y="577"/>
                    </a:lnTo>
                    <a:lnTo>
                      <a:pt x="409" y="578"/>
                    </a:lnTo>
                    <a:lnTo>
                      <a:pt x="425" y="579"/>
                    </a:lnTo>
                    <a:lnTo>
                      <a:pt x="458" y="580"/>
                    </a:lnTo>
                    <a:lnTo>
                      <a:pt x="490" y="577"/>
                    </a:lnTo>
                    <a:lnTo>
                      <a:pt x="505" y="575"/>
                    </a:lnTo>
                    <a:lnTo>
                      <a:pt x="522" y="573"/>
                    </a:lnTo>
                    <a:lnTo>
                      <a:pt x="553" y="566"/>
                    </a:lnTo>
                    <a:lnTo>
                      <a:pt x="568" y="562"/>
                    </a:lnTo>
                    <a:lnTo>
                      <a:pt x="585" y="558"/>
                    </a:lnTo>
                    <a:lnTo>
                      <a:pt x="553" y="534"/>
                    </a:lnTo>
                    <a:lnTo>
                      <a:pt x="526" y="539"/>
                    </a:lnTo>
                    <a:lnTo>
                      <a:pt x="499" y="544"/>
                    </a:lnTo>
                    <a:lnTo>
                      <a:pt x="472" y="546"/>
                    </a:lnTo>
                    <a:lnTo>
                      <a:pt x="458" y="546"/>
                    </a:lnTo>
                    <a:lnTo>
                      <a:pt x="446" y="547"/>
                    </a:lnTo>
                    <a:lnTo>
                      <a:pt x="431" y="546"/>
                    </a:lnTo>
                    <a:lnTo>
                      <a:pt x="418" y="546"/>
                    </a:lnTo>
                    <a:lnTo>
                      <a:pt x="391" y="543"/>
                    </a:lnTo>
                    <a:lnTo>
                      <a:pt x="377" y="540"/>
                    </a:lnTo>
                    <a:lnTo>
                      <a:pt x="363" y="538"/>
                    </a:lnTo>
                    <a:lnTo>
                      <a:pt x="336" y="533"/>
                    </a:lnTo>
                    <a:lnTo>
                      <a:pt x="296" y="519"/>
                    </a:lnTo>
                    <a:lnTo>
                      <a:pt x="276" y="511"/>
                    </a:lnTo>
                    <a:lnTo>
                      <a:pt x="258" y="504"/>
                    </a:lnTo>
                    <a:lnTo>
                      <a:pt x="224" y="484"/>
                    </a:lnTo>
                    <a:lnTo>
                      <a:pt x="192" y="462"/>
                    </a:lnTo>
                    <a:lnTo>
                      <a:pt x="162" y="436"/>
                    </a:lnTo>
                    <a:lnTo>
                      <a:pt x="147" y="422"/>
                    </a:lnTo>
                    <a:lnTo>
                      <a:pt x="135" y="408"/>
                    </a:lnTo>
                    <a:lnTo>
                      <a:pt x="121" y="392"/>
                    </a:lnTo>
                    <a:lnTo>
                      <a:pt x="110" y="376"/>
                    </a:lnTo>
                    <a:lnTo>
                      <a:pt x="88" y="342"/>
                    </a:lnTo>
                    <a:lnTo>
                      <a:pt x="77" y="322"/>
                    </a:lnTo>
                    <a:lnTo>
                      <a:pt x="68" y="304"/>
                    </a:lnTo>
                    <a:lnTo>
                      <a:pt x="53" y="266"/>
                    </a:lnTo>
                    <a:lnTo>
                      <a:pt x="42" y="228"/>
                    </a:lnTo>
                    <a:lnTo>
                      <a:pt x="35" y="191"/>
                    </a:lnTo>
                    <a:lnTo>
                      <a:pt x="31" y="151"/>
                    </a:lnTo>
                    <a:lnTo>
                      <a:pt x="33" y="112"/>
                    </a:lnTo>
                    <a:lnTo>
                      <a:pt x="34" y="91"/>
                    </a:lnTo>
                    <a:lnTo>
                      <a:pt x="37" y="71"/>
                    </a:lnTo>
                    <a:lnTo>
                      <a:pt x="48" y="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27" name="Freeform 341"/>
              <p:cNvSpPr>
                <a:spLocks noChangeArrowheads="1"/>
              </p:cNvSpPr>
              <p:nvPr/>
            </p:nvSpPr>
            <p:spPr bwMode="auto">
              <a:xfrm>
                <a:off x="1905" y="1991"/>
                <a:ext cx="40" cy="41"/>
              </a:xfrm>
              <a:custGeom>
                <a:avLst/>
                <a:gdLst>
                  <a:gd name="T0" fmla="*/ 2 w 201"/>
                  <a:gd name="T1" fmla="*/ 5 h 205"/>
                  <a:gd name="T2" fmla="*/ 1 w 201"/>
                  <a:gd name="T3" fmla="*/ 4 h 205"/>
                  <a:gd name="T4" fmla="*/ 2 w 201"/>
                  <a:gd name="T5" fmla="*/ 3 h 205"/>
                  <a:gd name="T6" fmla="*/ 2 w 201"/>
                  <a:gd name="T7" fmla="*/ 2 h 205"/>
                  <a:gd name="T8" fmla="*/ 3 w 201"/>
                  <a:gd name="T9" fmla="*/ 2 h 205"/>
                  <a:gd name="T10" fmla="*/ 4 w 201"/>
                  <a:gd name="T11" fmla="*/ 1 h 205"/>
                  <a:gd name="T12" fmla="*/ 5 w 201"/>
                  <a:gd name="T13" fmla="*/ 2 h 205"/>
                  <a:gd name="T14" fmla="*/ 6 w 201"/>
                  <a:gd name="T15" fmla="*/ 2 h 205"/>
                  <a:gd name="T16" fmla="*/ 6 w 201"/>
                  <a:gd name="T17" fmla="*/ 3 h 205"/>
                  <a:gd name="T18" fmla="*/ 7 w 201"/>
                  <a:gd name="T19" fmla="*/ 4 h 205"/>
                  <a:gd name="T20" fmla="*/ 7 w 201"/>
                  <a:gd name="T21" fmla="*/ 4 h 205"/>
                  <a:gd name="T22" fmla="*/ 8 w 201"/>
                  <a:gd name="T23" fmla="*/ 2 h 205"/>
                  <a:gd name="T24" fmla="*/ 7 w 201"/>
                  <a:gd name="T25" fmla="*/ 1 h 205"/>
                  <a:gd name="T26" fmla="*/ 6 w 201"/>
                  <a:gd name="T27" fmla="*/ 1 h 205"/>
                  <a:gd name="T28" fmla="*/ 6 w 201"/>
                  <a:gd name="T29" fmla="*/ 0 h 205"/>
                  <a:gd name="T30" fmla="*/ 4 w 201"/>
                  <a:gd name="T31" fmla="*/ 0 h 205"/>
                  <a:gd name="T32" fmla="*/ 3 w 201"/>
                  <a:gd name="T33" fmla="*/ 0 h 205"/>
                  <a:gd name="T34" fmla="*/ 1 w 201"/>
                  <a:gd name="T35" fmla="*/ 1 h 205"/>
                  <a:gd name="T36" fmla="*/ 1 w 201"/>
                  <a:gd name="T37" fmla="*/ 2 h 205"/>
                  <a:gd name="T38" fmla="*/ 0 w 201"/>
                  <a:gd name="T39" fmla="*/ 3 h 205"/>
                  <a:gd name="T40" fmla="*/ 0 w 201"/>
                  <a:gd name="T41" fmla="*/ 5 h 205"/>
                  <a:gd name="T42" fmla="*/ 1 w 201"/>
                  <a:gd name="T43" fmla="*/ 6 h 205"/>
                  <a:gd name="T44" fmla="*/ 2 w 201"/>
                  <a:gd name="T45" fmla="*/ 7 h 205"/>
                  <a:gd name="T46" fmla="*/ 2 w 201"/>
                  <a:gd name="T47" fmla="*/ 8 h 205"/>
                  <a:gd name="T48" fmla="*/ 4 w 201"/>
                  <a:gd name="T49" fmla="*/ 8 h 205"/>
                  <a:gd name="T50" fmla="*/ 5 w 201"/>
                  <a:gd name="T51" fmla="*/ 8 h 205"/>
                  <a:gd name="T52" fmla="*/ 5 w 201"/>
                  <a:gd name="T53" fmla="*/ 7 h 205"/>
                  <a:gd name="T54" fmla="*/ 5 w 201"/>
                  <a:gd name="T55" fmla="*/ 6 h 205"/>
                  <a:gd name="T56" fmla="*/ 5 w 201"/>
                  <a:gd name="T57" fmla="*/ 7 h 205"/>
                  <a:gd name="T58" fmla="*/ 4 w 201"/>
                  <a:gd name="T59" fmla="*/ 7 h 205"/>
                  <a:gd name="T60" fmla="*/ 3 w 201"/>
                  <a:gd name="T61" fmla="*/ 7 h 205"/>
                  <a:gd name="T62" fmla="*/ 2 w 201"/>
                  <a:gd name="T63" fmla="*/ 6 h 205"/>
                  <a:gd name="T64" fmla="*/ 2 w 201"/>
                  <a:gd name="T65" fmla="*/ 5 h 20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1" h="205">
                    <a:moveTo>
                      <a:pt x="45" y="137"/>
                    </a:moveTo>
                    <a:lnTo>
                      <a:pt x="41" y="130"/>
                    </a:lnTo>
                    <a:lnTo>
                      <a:pt x="39" y="123"/>
                    </a:lnTo>
                    <a:lnTo>
                      <a:pt x="35" y="111"/>
                    </a:lnTo>
                    <a:lnTo>
                      <a:pt x="34" y="99"/>
                    </a:lnTo>
                    <a:lnTo>
                      <a:pt x="38" y="86"/>
                    </a:lnTo>
                    <a:lnTo>
                      <a:pt x="42" y="73"/>
                    </a:lnTo>
                    <a:lnTo>
                      <a:pt x="49" y="62"/>
                    </a:lnTo>
                    <a:lnTo>
                      <a:pt x="58" y="52"/>
                    </a:lnTo>
                    <a:lnTo>
                      <a:pt x="70" y="45"/>
                    </a:lnTo>
                    <a:lnTo>
                      <a:pt x="82" y="38"/>
                    </a:lnTo>
                    <a:lnTo>
                      <a:pt x="95" y="35"/>
                    </a:lnTo>
                    <a:lnTo>
                      <a:pt x="107" y="35"/>
                    </a:lnTo>
                    <a:lnTo>
                      <a:pt x="120" y="38"/>
                    </a:lnTo>
                    <a:lnTo>
                      <a:pt x="133" y="42"/>
                    </a:lnTo>
                    <a:lnTo>
                      <a:pt x="144" y="49"/>
                    </a:lnTo>
                    <a:lnTo>
                      <a:pt x="154" y="58"/>
                    </a:lnTo>
                    <a:lnTo>
                      <a:pt x="162" y="70"/>
                    </a:lnTo>
                    <a:lnTo>
                      <a:pt x="168" y="87"/>
                    </a:lnTo>
                    <a:lnTo>
                      <a:pt x="170" y="98"/>
                    </a:lnTo>
                    <a:lnTo>
                      <a:pt x="171" y="109"/>
                    </a:lnTo>
                    <a:lnTo>
                      <a:pt x="185" y="90"/>
                    </a:lnTo>
                    <a:lnTo>
                      <a:pt x="201" y="75"/>
                    </a:lnTo>
                    <a:lnTo>
                      <a:pt x="197" y="62"/>
                    </a:lnTo>
                    <a:lnTo>
                      <a:pt x="192" y="52"/>
                    </a:lnTo>
                    <a:lnTo>
                      <a:pt x="180" y="34"/>
                    </a:lnTo>
                    <a:lnTo>
                      <a:pt x="166" y="21"/>
                    </a:lnTo>
                    <a:lnTo>
                      <a:pt x="157" y="15"/>
                    </a:lnTo>
                    <a:lnTo>
                      <a:pt x="148" y="10"/>
                    </a:lnTo>
                    <a:lnTo>
                      <a:pt x="139" y="6"/>
                    </a:lnTo>
                    <a:lnTo>
                      <a:pt x="130" y="4"/>
                    </a:lnTo>
                    <a:lnTo>
                      <a:pt x="109" y="0"/>
                    </a:lnTo>
                    <a:lnTo>
                      <a:pt x="89" y="0"/>
                    </a:lnTo>
                    <a:lnTo>
                      <a:pt x="70" y="4"/>
                    </a:lnTo>
                    <a:lnTo>
                      <a:pt x="51" y="15"/>
                    </a:lnTo>
                    <a:lnTo>
                      <a:pt x="34" y="26"/>
                    </a:lnTo>
                    <a:lnTo>
                      <a:pt x="21" y="41"/>
                    </a:lnTo>
                    <a:lnTo>
                      <a:pt x="15" y="48"/>
                    </a:lnTo>
                    <a:lnTo>
                      <a:pt x="11" y="57"/>
                    </a:lnTo>
                    <a:lnTo>
                      <a:pt x="4" y="77"/>
                    </a:lnTo>
                    <a:lnTo>
                      <a:pt x="0" y="95"/>
                    </a:lnTo>
                    <a:lnTo>
                      <a:pt x="1" y="116"/>
                    </a:lnTo>
                    <a:lnTo>
                      <a:pt x="5" y="135"/>
                    </a:lnTo>
                    <a:lnTo>
                      <a:pt x="14" y="156"/>
                    </a:lnTo>
                    <a:lnTo>
                      <a:pt x="25" y="171"/>
                    </a:lnTo>
                    <a:lnTo>
                      <a:pt x="41" y="185"/>
                    </a:lnTo>
                    <a:lnTo>
                      <a:pt x="48" y="189"/>
                    </a:lnTo>
                    <a:lnTo>
                      <a:pt x="57" y="194"/>
                    </a:lnTo>
                    <a:lnTo>
                      <a:pt x="77" y="202"/>
                    </a:lnTo>
                    <a:lnTo>
                      <a:pt x="88" y="204"/>
                    </a:lnTo>
                    <a:lnTo>
                      <a:pt x="101" y="205"/>
                    </a:lnTo>
                    <a:lnTo>
                      <a:pt x="124" y="205"/>
                    </a:lnTo>
                    <a:lnTo>
                      <a:pt x="131" y="182"/>
                    </a:lnTo>
                    <a:lnTo>
                      <a:pt x="135" y="170"/>
                    </a:lnTo>
                    <a:lnTo>
                      <a:pt x="141" y="161"/>
                    </a:lnTo>
                    <a:lnTo>
                      <a:pt x="137" y="162"/>
                    </a:lnTo>
                    <a:lnTo>
                      <a:pt x="130" y="164"/>
                    </a:lnTo>
                    <a:lnTo>
                      <a:pt x="124" y="167"/>
                    </a:lnTo>
                    <a:lnTo>
                      <a:pt x="111" y="170"/>
                    </a:lnTo>
                    <a:lnTo>
                      <a:pt x="104" y="170"/>
                    </a:lnTo>
                    <a:lnTo>
                      <a:pt x="98" y="170"/>
                    </a:lnTo>
                    <a:lnTo>
                      <a:pt x="85" y="169"/>
                    </a:lnTo>
                    <a:lnTo>
                      <a:pt x="72" y="164"/>
                    </a:lnTo>
                    <a:lnTo>
                      <a:pt x="61" y="157"/>
                    </a:lnTo>
                    <a:lnTo>
                      <a:pt x="52" y="147"/>
                    </a:lnTo>
                    <a:lnTo>
                      <a:pt x="45" y="1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28" name="Freeform 342"/>
              <p:cNvSpPr>
                <a:spLocks noEditPoints="1" noChangeArrowheads="1"/>
              </p:cNvSpPr>
              <p:nvPr/>
            </p:nvSpPr>
            <p:spPr bwMode="auto">
              <a:xfrm>
                <a:off x="1911" y="1998"/>
                <a:ext cx="28" cy="27"/>
              </a:xfrm>
              <a:custGeom>
                <a:avLst/>
                <a:gdLst>
                  <a:gd name="T0" fmla="*/ 0 w 137"/>
                  <a:gd name="T1" fmla="*/ 3 h 135"/>
                  <a:gd name="T2" fmla="*/ 0 w 137"/>
                  <a:gd name="T3" fmla="*/ 4 h 135"/>
                  <a:gd name="T4" fmla="*/ 0 w 137"/>
                  <a:gd name="T5" fmla="*/ 4 h 135"/>
                  <a:gd name="T6" fmla="*/ 1 w 137"/>
                  <a:gd name="T7" fmla="*/ 5 h 135"/>
                  <a:gd name="T8" fmla="*/ 2 w 137"/>
                  <a:gd name="T9" fmla="*/ 5 h 135"/>
                  <a:gd name="T10" fmla="*/ 3 w 137"/>
                  <a:gd name="T11" fmla="*/ 5 h 135"/>
                  <a:gd name="T12" fmla="*/ 4 w 137"/>
                  <a:gd name="T13" fmla="*/ 5 h 135"/>
                  <a:gd name="T14" fmla="*/ 4 w 137"/>
                  <a:gd name="T15" fmla="*/ 5 h 135"/>
                  <a:gd name="T16" fmla="*/ 5 w 137"/>
                  <a:gd name="T17" fmla="*/ 4 h 135"/>
                  <a:gd name="T18" fmla="*/ 6 w 137"/>
                  <a:gd name="T19" fmla="*/ 3 h 135"/>
                  <a:gd name="T20" fmla="*/ 5 w 137"/>
                  <a:gd name="T21" fmla="*/ 1 h 135"/>
                  <a:gd name="T22" fmla="*/ 4 w 137"/>
                  <a:gd name="T23" fmla="*/ 1 h 135"/>
                  <a:gd name="T24" fmla="*/ 4 w 137"/>
                  <a:gd name="T25" fmla="*/ 0 h 135"/>
                  <a:gd name="T26" fmla="*/ 2 w 137"/>
                  <a:gd name="T27" fmla="*/ 0 h 135"/>
                  <a:gd name="T28" fmla="*/ 1 w 137"/>
                  <a:gd name="T29" fmla="*/ 0 h 135"/>
                  <a:gd name="T30" fmla="*/ 1 w 137"/>
                  <a:gd name="T31" fmla="*/ 1 h 135"/>
                  <a:gd name="T32" fmla="*/ 0 w 137"/>
                  <a:gd name="T33" fmla="*/ 2 h 135"/>
                  <a:gd name="T34" fmla="*/ 3 w 137"/>
                  <a:gd name="T35" fmla="*/ 1 h 135"/>
                  <a:gd name="T36" fmla="*/ 4 w 137"/>
                  <a:gd name="T37" fmla="*/ 2 h 135"/>
                  <a:gd name="T38" fmla="*/ 4 w 137"/>
                  <a:gd name="T39" fmla="*/ 2 h 135"/>
                  <a:gd name="T40" fmla="*/ 4 w 137"/>
                  <a:gd name="T41" fmla="*/ 3 h 135"/>
                  <a:gd name="T42" fmla="*/ 4 w 137"/>
                  <a:gd name="T43" fmla="*/ 3 h 135"/>
                  <a:gd name="T44" fmla="*/ 4 w 137"/>
                  <a:gd name="T45" fmla="*/ 3 h 135"/>
                  <a:gd name="T46" fmla="*/ 4 w 137"/>
                  <a:gd name="T47" fmla="*/ 4 h 135"/>
                  <a:gd name="T48" fmla="*/ 3 w 137"/>
                  <a:gd name="T49" fmla="*/ 4 h 135"/>
                  <a:gd name="T50" fmla="*/ 3 w 137"/>
                  <a:gd name="T51" fmla="*/ 4 h 135"/>
                  <a:gd name="T52" fmla="*/ 2 w 137"/>
                  <a:gd name="T53" fmla="*/ 4 h 135"/>
                  <a:gd name="T54" fmla="*/ 2 w 137"/>
                  <a:gd name="T55" fmla="*/ 4 h 135"/>
                  <a:gd name="T56" fmla="*/ 2 w 137"/>
                  <a:gd name="T57" fmla="*/ 3 h 135"/>
                  <a:gd name="T58" fmla="*/ 1 w 137"/>
                  <a:gd name="T59" fmla="*/ 3 h 135"/>
                  <a:gd name="T60" fmla="*/ 2 w 137"/>
                  <a:gd name="T61" fmla="*/ 2 h 135"/>
                  <a:gd name="T62" fmla="*/ 2 w 137"/>
                  <a:gd name="T63" fmla="*/ 2 h 135"/>
                  <a:gd name="T64" fmla="*/ 2 w 137"/>
                  <a:gd name="T65" fmla="*/ 1 h 135"/>
                  <a:gd name="T66" fmla="*/ 3 w 137"/>
                  <a:gd name="T67" fmla="*/ 1 h 1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37" h="135">
                    <a:moveTo>
                      <a:pt x="4" y="51"/>
                    </a:moveTo>
                    <a:lnTo>
                      <a:pt x="0" y="64"/>
                    </a:lnTo>
                    <a:lnTo>
                      <a:pt x="1" y="76"/>
                    </a:lnTo>
                    <a:lnTo>
                      <a:pt x="5" y="88"/>
                    </a:lnTo>
                    <a:lnTo>
                      <a:pt x="7" y="95"/>
                    </a:lnTo>
                    <a:lnTo>
                      <a:pt x="11" y="102"/>
                    </a:lnTo>
                    <a:lnTo>
                      <a:pt x="18" y="112"/>
                    </a:lnTo>
                    <a:lnTo>
                      <a:pt x="27" y="122"/>
                    </a:lnTo>
                    <a:lnTo>
                      <a:pt x="38" y="129"/>
                    </a:lnTo>
                    <a:lnTo>
                      <a:pt x="51" y="134"/>
                    </a:lnTo>
                    <a:lnTo>
                      <a:pt x="64" y="135"/>
                    </a:lnTo>
                    <a:lnTo>
                      <a:pt x="70" y="135"/>
                    </a:lnTo>
                    <a:lnTo>
                      <a:pt x="77" y="135"/>
                    </a:lnTo>
                    <a:lnTo>
                      <a:pt x="90" y="132"/>
                    </a:lnTo>
                    <a:lnTo>
                      <a:pt x="96" y="129"/>
                    </a:lnTo>
                    <a:lnTo>
                      <a:pt x="103" y="127"/>
                    </a:lnTo>
                    <a:lnTo>
                      <a:pt x="107" y="126"/>
                    </a:lnTo>
                    <a:lnTo>
                      <a:pt x="120" y="98"/>
                    </a:lnTo>
                    <a:lnTo>
                      <a:pt x="137" y="74"/>
                    </a:lnTo>
                    <a:lnTo>
                      <a:pt x="136" y="63"/>
                    </a:lnTo>
                    <a:lnTo>
                      <a:pt x="134" y="52"/>
                    </a:lnTo>
                    <a:lnTo>
                      <a:pt x="128" y="35"/>
                    </a:lnTo>
                    <a:lnTo>
                      <a:pt x="120" y="23"/>
                    </a:lnTo>
                    <a:lnTo>
                      <a:pt x="110" y="14"/>
                    </a:lnTo>
                    <a:lnTo>
                      <a:pt x="99" y="7"/>
                    </a:lnTo>
                    <a:lnTo>
                      <a:pt x="86" y="3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48" y="3"/>
                    </a:lnTo>
                    <a:lnTo>
                      <a:pt x="36" y="10"/>
                    </a:lnTo>
                    <a:lnTo>
                      <a:pt x="24" y="17"/>
                    </a:lnTo>
                    <a:lnTo>
                      <a:pt x="15" y="27"/>
                    </a:lnTo>
                    <a:lnTo>
                      <a:pt x="8" y="38"/>
                    </a:lnTo>
                    <a:lnTo>
                      <a:pt x="4" y="51"/>
                    </a:lnTo>
                    <a:close/>
                    <a:moveTo>
                      <a:pt x="78" y="35"/>
                    </a:moveTo>
                    <a:lnTo>
                      <a:pt x="84" y="36"/>
                    </a:lnTo>
                    <a:lnTo>
                      <a:pt x="90" y="40"/>
                    </a:lnTo>
                    <a:lnTo>
                      <a:pt x="94" y="45"/>
                    </a:lnTo>
                    <a:lnTo>
                      <a:pt x="98" y="52"/>
                    </a:lnTo>
                    <a:lnTo>
                      <a:pt x="101" y="57"/>
                    </a:lnTo>
                    <a:lnTo>
                      <a:pt x="103" y="64"/>
                    </a:lnTo>
                    <a:lnTo>
                      <a:pt x="104" y="70"/>
                    </a:lnTo>
                    <a:lnTo>
                      <a:pt x="103" y="77"/>
                    </a:lnTo>
                    <a:lnTo>
                      <a:pt x="101" y="79"/>
                    </a:lnTo>
                    <a:lnTo>
                      <a:pt x="100" y="79"/>
                    </a:lnTo>
                    <a:lnTo>
                      <a:pt x="100" y="80"/>
                    </a:lnTo>
                    <a:lnTo>
                      <a:pt x="100" y="82"/>
                    </a:lnTo>
                    <a:lnTo>
                      <a:pt x="97" y="88"/>
                    </a:lnTo>
                    <a:lnTo>
                      <a:pt x="92" y="93"/>
                    </a:lnTo>
                    <a:lnTo>
                      <a:pt x="85" y="98"/>
                    </a:lnTo>
                    <a:lnTo>
                      <a:pt x="79" y="100"/>
                    </a:lnTo>
                    <a:lnTo>
                      <a:pt x="74" y="102"/>
                    </a:lnTo>
                    <a:lnTo>
                      <a:pt x="67" y="102"/>
                    </a:lnTo>
                    <a:lnTo>
                      <a:pt x="61" y="102"/>
                    </a:lnTo>
                    <a:lnTo>
                      <a:pt x="53" y="99"/>
                    </a:lnTo>
                    <a:lnTo>
                      <a:pt x="48" y="96"/>
                    </a:lnTo>
                    <a:lnTo>
                      <a:pt x="43" y="91"/>
                    </a:lnTo>
                    <a:lnTo>
                      <a:pt x="40" y="85"/>
                    </a:lnTo>
                    <a:lnTo>
                      <a:pt x="36" y="78"/>
                    </a:lnTo>
                    <a:lnTo>
                      <a:pt x="35" y="72"/>
                    </a:lnTo>
                    <a:lnTo>
                      <a:pt x="36" y="59"/>
                    </a:lnTo>
                    <a:lnTo>
                      <a:pt x="38" y="52"/>
                    </a:lnTo>
                    <a:lnTo>
                      <a:pt x="42" y="47"/>
                    </a:lnTo>
                    <a:lnTo>
                      <a:pt x="46" y="42"/>
                    </a:lnTo>
                    <a:lnTo>
                      <a:pt x="52" y="40"/>
                    </a:lnTo>
                    <a:lnTo>
                      <a:pt x="58" y="35"/>
                    </a:lnTo>
                    <a:lnTo>
                      <a:pt x="65" y="34"/>
                    </a:lnTo>
                    <a:lnTo>
                      <a:pt x="78" y="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29" name="Freeform 343"/>
              <p:cNvSpPr>
                <a:spLocks noChangeArrowheads="1"/>
              </p:cNvSpPr>
              <p:nvPr/>
            </p:nvSpPr>
            <p:spPr bwMode="auto">
              <a:xfrm>
                <a:off x="1918" y="2005"/>
                <a:ext cx="14" cy="13"/>
              </a:xfrm>
              <a:custGeom>
                <a:avLst/>
                <a:gdLst>
                  <a:gd name="T0" fmla="*/ 3 w 69"/>
                  <a:gd name="T1" fmla="*/ 1 h 68"/>
                  <a:gd name="T2" fmla="*/ 2 w 69"/>
                  <a:gd name="T3" fmla="*/ 0 h 68"/>
                  <a:gd name="T4" fmla="*/ 2 w 69"/>
                  <a:gd name="T5" fmla="*/ 0 h 68"/>
                  <a:gd name="T6" fmla="*/ 2 w 69"/>
                  <a:gd name="T7" fmla="*/ 0 h 68"/>
                  <a:gd name="T8" fmla="*/ 2 w 69"/>
                  <a:gd name="T9" fmla="*/ 0 h 68"/>
                  <a:gd name="T10" fmla="*/ 1 w 69"/>
                  <a:gd name="T11" fmla="*/ 0 h 68"/>
                  <a:gd name="T12" fmla="*/ 1 w 69"/>
                  <a:gd name="T13" fmla="*/ 0 h 68"/>
                  <a:gd name="T14" fmla="*/ 1 w 69"/>
                  <a:gd name="T15" fmla="*/ 0 h 68"/>
                  <a:gd name="T16" fmla="*/ 0 w 69"/>
                  <a:gd name="T17" fmla="*/ 0 h 68"/>
                  <a:gd name="T18" fmla="*/ 0 w 69"/>
                  <a:gd name="T19" fmla="*/ 0 h 68"/>
                  <a:gd name="T20" fmla="*/ 0 w 69"/>
                  <a:gd name="T21" fmla="*/ 1 h 68"/>
                  <a:gd name="T22" fmla="*/ 0 w 69"/>
                  <a:gd name="T23" fmla="*/ 1 h 68"/>
                  <a:gd name="T24" fmla="*/ 0 w 69"/>
                  <a:gd name="T25" fmla="*/ 1 h 68"/>
                  <a:gd name="T26" fmla="*/ 0 w 69"/>
                  <a:gd name="T27" fmla="*/ 2 h 68"/>
                  <a:gd name="T28" fmla="*/ 0 w 69"/>
                  <a:gd name="T29" fmla="*/ 2 h 68"/>
                  <a:gd name="T30" fmla="*/ 0 w 69"/>
                  <a:gd name="T31" fmla="*/ 2 h 68"/>
                  <a:gd name="T32" fmla="*/ 1 w 69"/>
                  <a:gd name="T33" fmla="*/ 2 h 68"/>
                  <a:gd name="T34" fmla="*/ 1 w 69"/>
                  <a:gd name="T35" fmla="*/ 2 h 68"/>
                  <a:gd name="T36" fmla="*/ 1 w 69"/>
                  <a:gd name="T37" fmla="*/ 2 h 68"/>
                  <a:gd name="T38" fmla="*/ 1 w 69"/>
                  <a:gd name="T39" fmla="*/ 2 h 68"/>
                  <a:gd name="T40" fmla="*/ 2 w 69"/>
                  <a:gd name="T41" fmla="*/ 2 h 68"/>
                  <a:gd name="T42" fmla="*/ 2 w 69"/>
                  <a:gd name="T43" fmla="*/ 2 h 68"/>
                  <a:gd name="T44" fmla="*/ 2 w 69"/>
                  <a:gd name="T45" fmla="*/ 2 h 68"/>
                  <a:gd name="T46" fmla="*/ 2 w 69"/>
                  <a:gd name="T47" fmla="*/ 2 h 68"/>
                  <a:gd name="T48" fmla="*/ 3 w 69"/>
                  <a:gd name="T49" fmla="*/ 2 h 68"/>
                  <a:gd name="T50" fmla="*/ 3 w 69"/>
                  <a:gd name="T51" fmla="*/ 2 h 68"/>
                  <a:gd name="T52" fmla="*/ 3 w 69"/>
                  <a:gd name="T53" fmla="*/ 2 h 68"/>
                  <a:gd name="T54" fmla="*/ 3 w 69"/>
                  <a:gd name="T55" fmla="*/ 2 h 68"/>
                  <a:gd name="T56" fmla="*/ 3 w 69"/>
                  <a:gd name="T57" fmla="*/ 2 h 68"/>
                  <a:gd name="T58" fmla="*/ 3 w 69"/>
                  <a:gd name="T59" fmla="*/ 2 h 68"/>
                  <a:gd name="T60" fmla="*/ 3 w 69"/>
                  <a:gd name="T61" fmla="*/ 1 h 68"/>
                  <a:gd name="T62" fmla="*/ 3 w 69"/>
                  <a:gd name="T63" fmla="*/ 1 h 68"/>
                  <a:gd name="T64" fmla="*/ 3 w 69"/>
                  <a:gd name="T65" fmla="*/ 1 h 68"/>
                  <a:gd name="T66" fmla="*/ 3 w 69"/>
                  <a:gd name="T67" fmla="*/ 1 h 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69" h="68">
                    <a:moveTo>
                      <a:pt x="63" y="18"/>
                    </a:moveTo>
                    <a:lnTo>
                      <a:pt x="59" y="11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3" y="1"/>
                    </a:lnTo>
                    <a:lnTo>
                      <a:pt x="30" y="0"/>
                    </a:lnTo>
                    <a:lnTo>
                      <a:pt x="23" y="1"/>
                    </a:lnTo>
                    <a:lnTo>
                      <a:pt x="17" y="6"/>
                    </a:lnTo>
                    <a:lnTo>
                      <a:pt x="11" y="8"/>
                    </a:lnTo>
                    <a:lnTo>
                      <a:pt x="7" y="13"/>
                    </a:lnTo>
                    <a:lnTo>
                      <a:pt x="3" y="18"/>
                    </a:lnTo>
                    <a:lnTo>
                      <a:pt x="1" y="25"/>
                    </a:lnTo>
                    <a:lnTo>
                      <a:pt x="0" y="38"/>
                    </a:lnTo>
                    <a:lnTo>
                      <a:pt x="1" y="44"/>
                    </a:lnTo>
                    <a:lnTo>
                      <a:pt x="5" y="51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8" y="65"/>
                    </a:lnTo>
                    <a:lnTo>
                      <a:pt x="26" y="68"/>
                    </a:lnTo>
                    <a:lnTo>
                      <a:pt x="32" y="68"/>
                    </a:lnTo>
                    <a:lnTo>
                      <a:pt x="39" y="68"/>
                    </a:lnTo>
                    <a:lnTo>
                      <a:pt x="44" y="66"/>
                    </a:lnTo>
                    <a:lnTo>
                      <a:pt x="50" y="64"/>
                    </a:lnTo>
                    <a:lnTo>
                      <a:pt x="57" y="59"/>
                    </a:lnTo>
                    <a:lnTo>
                      <a:pt x="62" y="54"/>
                    </a:lnTo>
                    <a:lnTo>
                      <a:pt x="65" y="48"/>
                    </a:lnTo>
                    <a:lnTo>
                      <a:pt x="65" y="46"/>
                    </a:lnTo>
                    <a:lnTo>
                      <a:pt x="65" y="45"/>
                    </a:lnTo>
                    <a:lnTo>
                      <a:pt x="66" y="45"/>
                    </a:lnTo>
                    <a:lnTo>
                      <a:pt x="68" y="43"/>
                    </a:lnTo>
                    <a:lnTo>
                      <a:pt x="69" y="36"/>
                    </a:lnTo>
                    <a:lnTo>
                      <a:pt x="68" y="30"/>
                    </a:lnTo>
                    <a:lnTo>
                      <a:pt x="66" y="23"/>
                    </a:lnTo>
                    <a:lnTo>
                      <a:pt x="63" y="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30" name="Freeform 344"/>
              <p:cNvSpPr>
                <a:spLocks noChangeArrowheads="1"/>
              </p:cNvSpPr>
              <p:nvPr/>
            </p:nvSpPr>
            <p:spPr bwMode="auto">
              <a:xfrm>
                <a:off x="1898" y="1984"/>
                <a:ext cx="53" cy="55"/>
              </a:xfrm>
              <a:custGeom>
                <a:avLst/>
                <a:gdLst>
                  <a:gd name="T0" fmla="*/ 2 w 264"/>
                  <a:gd name="T1" fmla="*/ 7 h 274"/>
                  <a:gd name="T2" fmla="*/ 1 w 264"/>
                  <a:gd name="T3" fmla="*/ 5 h 274"/>
                  <a:gd name="T4" fmla="*/ 2 w 264"/>
                  <a:gd name="T5" fmla="*/ 4 h 274"/>
                  <a:gd name="T6" fmla="*/ 2 w 264"/>
                  <a:gd name="T7" fmla="*/ 3 h 274"/>
                  <a:gd name="T8" fmla="*/ 3 w 264"/>
                  <a:gd name="T9" fmla="*/ 2 h 274"/>
                  <a:gd name="T10" fmla="*/ 5 w 264"/>
                  <a:gd name="T11" fmla="*/ 1 h 274"/>
                  <a:gd name="T12" fmla="*/ 7 w 264"/>
                  <a:gd name="T13" fmla="*/ 1 h 274"/>
                  <a:gd name="T14" fmla="*/ 7 w 264"/>
                  <a:gd name="T15" fmla="*/ 2 h 274"/>
                  <a:gd name="T16" fmla="*/ 8 w 264"/>
                  <a:gd name="T17" fmla="*/ 2 h 274"/>
                  <a:gd name="T18" fmla="*/ 9 w 264"/>
                  <a:gd name="T19" fmla="*/ 3 h 274"/>
                  <a:gd name="T20" fmla="*/ 9 w 264"/>
                  <a:gd name="T21" fmla="*/ 4 h 274"/>
                  <a:gd name="T22" fmla="*/ 11 w 264"/>
                  <a:gd name="T23" fmla="*/ 3 h 274"/>
                  <a:gd name="T24" fmla="*/ 10 w 264"/>
                  <a:gd name="T25" fmla="*/ 3 h 274"/>
                  <a:gd name="T26" fmla="*/ 10 w 264"/>
                  <a:gd name="T27" fmla="*/ 3 h 274"/>
                  <a:gd name="T28" fmla="*/ 10 w 264"/>
                  <a:gd name="T29" fmla="*/ 2 h 274"/>
                  <a:gd name="T30" fmla="*/ 9 w 264"/>
                  <a:gd name="T31" fmla="*/ 1 h 274"/>
                  <a:gd name="T32" fmla="*/ 7 w 264"/>
                  <a:gd name="T33" fmla="*/ 0 h 274"/>
                  <a:gd name="T34" fmla="*/ 6 w 264"/>
                  <a:gd name="T35" fmla="*/ 0 h 274"/>
                  <a:gd name="T36" fmla="*/ 4 w 264"/>
                  <a:gd name="T37" fmla="*/ 0 h 274"/>
                  <a:gd name="T38" fmla="*/ 2 w 264"/>
                  <a:gd name="T39" fmla="*/ 1 h 274"/>
                  <a:gd name="T40" fmla="*/ 1 w 264"/>
                  <a:gd name="T41" fmla="*/ 3 h 274"/>
                  <a:gd name="T42" fmla="*/ 0 w 264"/>
                  <a:gd name="T43" fmla="*/ 4 h 274"/>
                  <a:gd name="T44" fmla="*/ 0 w 264"/>
                  <a:gd name="T45" fmla="*/ 5 h 274"/>
                  <a:gd name="T46" fmla="*/ 0 w 264"/>
                  <a:gd name="T47" fmla="*/ 7 h 274"/>
                  <a:gd name="T48" fmla="*/ 1 w 264"/>
                  <a:gd name="T49" fmla="*/ 8 h 274"/>
                  <a:gd name="T50" fmla="*/ 2 w 264"/>
                  <a:gd name="T51" fmla="*/ 10 h 274"/>
                  <a:gd name="T52" fmla="*/ 3 w 264"/>
                  <a:gd name="T53" fmla="*/ 10 h 274"/>
                  <a:gd name="T54" fmla="*/ 4 w 264"/>
                  <a:gd name="T55" fmla="*/ 11 h 274"/>
                  <a:gd name="T56" fmla="*/ 6 w 264"/>
                  <a:gd name="T57" fmla="*/ 11 h 274"/>
                  <a:gd name="T58" fmla="*/ 6 w 264"/>
                  <a:gd name="T59" fmla="*/ 10 h 274"/>
                  <a:gd name="T60" fmla="*/ 5 w 264"/>
                  <a:gd name="T61" fmla="*/ 10 h 274"/>
                  <a:gd name="T62" fmla="*/ 4 w 264"/>
                  <a:gd name="T63" fmla="*/ 9 h 274"/>
                  <a:gd name="T64" fmla="*/ 3 w 264"/>
                  <a:gd name="T65" fmla="*/ 9 h 274"/>
                  <a:gd name="T66" fmla="*/ 2 w 264"/>
                  <a:gd name="T67" fmla="*/ 8 h 27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64" h="274">
                    <a:moveTo>
                      <a:pt x="47" y="188"/>
                    </a:moveTo>
                    <a:lnTo>
                      <a:pt x="38" y="167"/>
                    </a:lnTo>
                    <a:lnTo>
                      <a:pt x="34" y="148"/>
                    </a:lnTo>
                    <a:lnTo>
                      <a:pt x="33" y="127"/>
                    </a:lnTo>
                    <a:lnTo>
                      <a:pt x="37" y="109"/>
                    </a:lnTo>
                    <a:lnTo>
                      <a:pt x="44" y="89"/>
                    </a:lnTo>
                    <a:lnTo>
                      <a:pt x="48" y="80"/>
                    </a:lnTo>
                    <a:lnTo>
                      <a:pt x="54" y="73"/>
                    </a:lnTo>
                    <a:lnTo>
                      <a:pt x="67" y="58"/>
                    </a:lnTo>
                    <a:lnTo>
                      <a:pt x="84" y="47"/>
                    </a:lnTo>
                    <a:lnTo>
                      <a:pt x="103" y="36"/>
                    </a:lnTo>
                    <a:lnTo>
                      <a:pt x="122" y="32"/>
                    </a:lnTo>
                    <a:lnTo>
                      <a:pt x="142" y="32"/>
                    </a:lnTo>
                    <a:lnTo>
                      <a:pt x="163" y="36"/>
                    </a:lnTo>
                    <a:lnTo>
                      <a:pt x="172" y="38"/>
                    </a:lnTo>
                    <a:lnTo>
                      <a:pt x="181" y="42"/>
                    </a:lnTo>
                    <a:lnTo>
                      <a:pt x="190" y="47"/>
                    </a:lnTo>
                    <a:lnTo>
                      <a:pt x="199" y="53"/>
                    </a:lnTo>
                    <a:lnTo>
                      <a:pt x="213" y="66"/>
                    </a:lnTo>
                    <a:lnTo>
                      <a:pt x="225" y="84"/>
                    </a:lnTo>
                    <a:lnTo>
                      <a:pt x="230" y="94"/>
                    </a:lnTo>
                    <a:lnTo>
                      <a:pt x="234" y="107"/>
                    </a:lnTo>
                    <a:lnTo>
                      <a:pt x="249" y="93"/>
                    </a:lnTo>
                    <a:lnTo>
                      <a:pt x="264" y="84"/>
                    </a:lnTo>
                    <a:lnTo>
                      <a:pt x="262" y="81"/>
                    </a:lnTo>
                    <a:lnTo>
                      <a:pt x="261" y="79"/>
                    </a:lnTo>
                    <a:lnTo>
                      <a:pt x="259" y="75"/>
                    </a:lnTo>
                    <a:lnTo>
                      <a:pt x="255" y="66"/>
                    </a:lnTo>
                    <a:lnTo>
                      <a:pt x="247" y="54"/>
                    </a:lnTo>
                    <a:lnTo>
                      <a:pt x="238" y="43"/>
                    </a:lnTo>
                    <a:lnTo>
                      <a:pt x="228" y="34"/>
                    </a:lnTo>
                    <a:lnTo>
                      <a:pt x="219" y="27"/>
                    </a:lnTo>
                    <a:lnTo>
                      <a:pt x="196" y="13"/>
                    </a:lnTo>
                    <a:lnTo>
                      <a:pt x="184" y="8"/>
                    </a:lnTo>
                    <a:lnTo>
                      <a:pt x="171" y="5"/>
                    </a:lnTo>
                    <a:lnTo>
                      <a:pt x="144" y="0"/>
                    </a:lnTo>
                    <a:lnTo>
                      <a:pt x="118" y="0"/>
                    </a:lnTo>
                    <a:lnTo>
                      <a:pt x="92" y="5"/>
                    </a:lnTo>
                    <a:lnTo>
                      <a:pt x="67" y="17"/>
                    </a:lnTo>
                    <a:lnTo>
                      <a:pt x="45" y="32"/>
                    </a:lnTo>
                    <a:lnTo>
                      <a:pt x="28" y="52"/>
                    </a:lnTo>
                    <a:lnTo>
                      <a:pt x="13" y="74"/>
                    </a:lnTo>
                    <a:lnTo>
                      <a:pt x="8" y="86"/>
                    </a:lnTo>
                    <a:lnTo>
                      <a:pt x="5" y="10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53"/>
                    </a:lnTo>
                    <a:lnTo>
                      <a:pt x="6" y="178"/>
                    </a:lnTo>
                    <a:lnTo>
                      <a:pt x="10" y="191"/>
                    </a:lnTo>
                    <a:lnTo>
                      <a:pt x="18" y="204"/>
                    </a:lnTo>
                    <a:lnTo>
                      <a:pt x="33" y="225"/>
                    </a:lnTo>
                    <a:lnTo>
                      <a:pt x="53" y="244"/>
                    </a:lnTo>
                    <a:lnTo>
                      <a:pt x="63" y="251"/>
                    </a:lnTo>
                    <a:lnTo>
                      <a:pt x="75" y="257"/>
                    </a:lnTo>
                    <a:lnTo>
                      <a:pt x="101" y="267"/>
                    </a:lnTo>
                    <a:lnTo>
                      <a:pt x="112" y="270"/>
                    </a:lnTo>
                    <a:lnTo>
                      <a:pt x="124" y="272"/>
                    </a:lnTo>
                    <a:lnTo>
                      <a:pt x="149" y="274"/>
                    </a:lnTo>
                    <a:lnTo>
                      <a:pt x="151" y="256"/>
                    </a:lnTo>
                    <a:lnTo>
                      <a:pt x="156" y="240"/>
                    </a:lnTo>
                    <a:lnTo>
                      <a:pt x="157" y="237"/>
                    </a:lnTo>
                    <a:lnTo>
                      <a:pt x="134" y="237"/>
                    </a:lnTo>
                    <a:lnTo>
                      <a:pt x="121" y="236"/>
                    </a:lnTo>
                    <a:lnTo>
                      <a:pt x="110" y="234"/>
                    </a:lnTo>
                    <a:lnTo>
                      <a:pt x="90" y="226"/>
                    </a:lnTo>
                    <a:lnTo>
                      <a:pt x="81" y="221"/>
                    </a:lnTo>
                    <a:lnTo>
                      <a:pt x="74" y="217"/>
                    </a:lnTo>
                    <a:lnTo>
                      <a:pt x="58" y="203"/>
                    </a:lnTo>
                    <a:lnTo>
                      <a:pt x="47" y="18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31" name="Freeform 345"/>
              <p:cNvSpPr>
                <a:spLocks noChangeArrowheads="1"/>
              </p:cNvSpPr>
              <p:nvPr/>
            </p:nvSpPr>
            <p:spPr bwMode="auto">
              <a:xfrm>
                <a:off x="1891" y="1977"/>
                <a:ext cx="65" cy="69"/>
              </a:xfrm>
              <a:custGeom>
                <a:avLst/>
                <a:gdLst>
                  <a:gd name="T0" fmla="*/ 2 w 325"/>
                  <a:gd name="T1" fmla="*/ 5 h 341"/>
                  <a:gd name="T2" fmla="*/ 2 w 325"/>
                  <a:gd name="T3" fmla="*/ 4 h 341"/>
                  <a:gd name="T4" fmla="*/ 4 w 325"/>
                  <a:gd name="T5" fmla="*/ 2 h 341"/>
                  <a:gd name="T6" fmla="*/ 6 w 325"/>
                  <a:gd name="T7" fmla="*/ 1 h 341"/>
                  <a:gd name="T8" fmla="*/ 8 w 325"/>
                  <a:gd name="T9" fmla="*/ 2 h 341"/>
                  <a:gd name="T10" fmla="*/ 9 w 325"/>
                  <a:gd name="T11" fmla="*/ 2 h 341"/>
                  <a:gd name="T12" fmla="*/ 10 w 325"/>
                  <a:gd name="T13" fmla="*/ 3 h 341"/>
                  <a:gd name="T14" fmla="*/ 11 w 325"/>
                  <a:gd name="T15" fmla="*/ 4 h 341"/>
                  <a:gd name="T16" fmla="*/ 12 w 325"/>
                  <a:gd name="T17" fmla="*/ 4 h 341"/>
                  <a:gd name="T18" fmla="*/ 12 w 325"/>
                  <a:gd name="T19" fmla="*/ 5 h 341"/>
                  <a:gd name="T20" fmla="*/ 12 w 325"/>
                  <a:gd name="T21" fmla="*/ 4 h 341"/>
                  <a:gd name="T22" fmla="*/ 13 w 325"/>
                  <a:gd name="T23" fmla="*/ 4 h 341"/>
                  <a:gd name="T24" fmla="*/ 13 w 325"/>
                  <a:gd name="T25" fmla="*/ 3 h 341"/>
                  <a:gd name="T26" fmla="*/ 12 w 325"/>
                  <a:gd name="T27" fmla="*/ 2 h 341"/>
                  <a:gd name="T28" fmla="*/ 11 w 325"/>
                  <a:gd name="T29" fmla="*/ 1 h 341"/>
                  <a:gd name="T30" fmla="*/ 10 w 325"/>
                  <a:gd name="T31" fmla="*/ 1 h 341"/>
                  <a:gd name="T32" fmla="*/ 9 w 325"/>
                  <a:gd name="T33" fmla="*/ 0 h 341"/>
                  <a:gd name="T34" fmla="*/ 7 w 325"/>
                  <a:gd name="T35" fmla="*/ 0 h 341"/>
                  <a:gd name="T36" fmla="*/ 5 w 325"/>
                  <a:gd name="T37" fmla="*/ 0 h 341"/>
                  <a:gd name="T38" fmla="*/ 3 w 325"/>
                  <a:gd name="T39" fmla="*/ 1 h 341"/>
                  <a:gd name="T40" fmla="*/ 2 w 325"/>
                  <a:gd name="T41" fmla="*/ 2 h 341"/>
                  <a:gd name="T42" fmla="*/ 1 w 325"/>
                  <a:gd name="T43" fmla="*/ 3 h 341"/>
                  <a:gd name="T44" fmla="*/ 1 w 325"/>
                  <a:gd name="T45" fmla="*/ 4 h 341"/>
                  <a:gd name="T46" fmla="*/ 0 w 325"/>
                  <a:gd name="T47" fmla="*/ 5 h 341"/>
                  <a:gd name="T48" fmla="*/ 0 w 325"/>
                  <a:gd name="T49" fmla="*/ 6 h 341"/>
                  <a:gd name="T50" fmla="*/ 0 w 325"/>
                  <a:gd name="T51" fmla="*/ 9 h 341"/>
                  <a:gd name="T52" fmla="*/ 1 w 325"/>
                  <a:gd name="T53" fmla="*/ 11 h 341"/>
                  <a:gd name="T54" fmla="*/ 2 w 325"/>
                  <a:gd name="T55" fmla="*/ 12 h 341"/>
                  <a:gd name="T56" fmla="*/ 3 w 325"/>
                  <a:gd name="T57" fmla="*/ 13 h 341"/>
                  <a:gd name="T58" fmla="*/ 4 w 325"/>
                  <a:gd name="T59" fmla="*/ 13 h 341"/>
                  <a:gd name="T60" fmla="*/ 5 w 325"/>
                  <a:gd name="T61" fmla="*/ 14 h 341"/>
                  <a:gd name="T62" fmla="*/ 7 w 325"/>
                  <a:gd name="T63" fmla="*/ 14 h 341"/>
                  <a:gd name="T64" fmla="*/ 6 w 325"/>
                  <a:gd name="T65" fmla="*/ 13 h 341"/>
                  <a:gd name="T66" fmla="*/ 5 w 325"/>
                  <a:gd name="T67" fmla="*/ 12 h 341"/>
                  <a:gd name="T68" fmla="*/ 4 w 325"/>
                  <a:gd name="T69" fmla="*/ 12 h 341"/>
                  <a:gd name="T70" fmla="*/ 3 w 325"/>
                  <a:gd name="T71" fmla="*/ 11 h 341"/>
                  <a:gd name="T72" fmla="*/ 2 w 325"/>
                  <a:gd name="T73" fmla="*/ 9 h 341"/>
                  <a:gd name="T74" fmla="*/ 1 w 325"/>
                  <a:gd name="T75" fmla="*/ 8 h 341"/>
                  <a:gd name="T76" fmla="*/ 1 w 325"/>
                  <a:gd name="T77" fmla="*/ 6 h 34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25" h="341">
                    <a:moveTo>
                      <a:pt x="39" y="136"/>
                    </a:moveTo>
                    <a:lnTo>
                      <a:pt x="42" y="121"/>
                    </a:lnTo>
                    <a:lnTo>
                      <a:pt x="47" y="109"/>
                    </a:lnTo>
                    <a:lnTo>
                      <a:pt x="62" y="87"/>
                    </a:lnTo>
                    <a:lnTo>
                      <a:pt x="79" y="67"/>
                    </a:lnTo>
                    <a:lnTo>
                      <a:pt x="101" y="52"/>
                    </a:lnTo>
                    <a:lnTo>
                      <a:pt x="126" y="40"/>
                    </a:lnTo>
                    <a:lnTo>
                      <a:pt x="152" y="35"/>
                    </a:lnTo>
                    <a:lnTo>
                      <a:pt x="178" y="35"/>
                    </a:lnTo>
                    <a:lnTo>
                      <a:pt x="205" y="40"/>
                    </a:lnTo>
                    <a:lnTo>
                      <a:pt x="218" y="43"/>
                    </a:lnTo>
                    <a:lnTo>
                      <a:pt x="230" y="48"/>
                    </a:lnTo>
                    <a:lnTo>
                      <a:pt x="253" y="62"/>
                    </a:lnTo>
                    <a:lnTo>
                      <a:pt x="262" y="69"/>
                    </a:lnTo>
                    <a:lnTo>
                      <a:pt x="272" y="78"/>
                    </a:lnTo>
                    <a:lnTo>
                      <a:pt x="281" y="89"/>
                    </a:lnTo>
                    <a:lnTo>
                      <a:pt x="289" y="101"/>
                    </a:lnTo>
                    <a:lnTo>
                      <a:pt x="293" y="110"/>
                    </a:lnTo>
                    <a:lnTo>
                      <a:pt x="295" y="114"/>
                    </a:lnTo>
                    <a:lnTo>
                      <a:pt x="296" y="116"/>
                    </a:lnTo>
                    <a:lnTo>
                      <a:pt x="298" y="119"/>
                    </a:lnTo>
                    <a:lnTo>
                      <a:pt x="308" y="111"/>
                    </a:lnTo>
                    <a:lnTo>
                      <a:pt x="321" y="103"/>
                    </a:lnTo>
                    <a:lnTo>
                      <a:pt x="325" y="100"/>
                    </a:lnTo>
                    <a:lnTo>
                      <a:pt x="321" y="91"/>
                    </a:lnTo>
                    <a:lnTo>
                      <a:pt x="318" y="85"/>
                    </a:lnTo>
                    <a:lnTo>
                      <a:pt x="308" y="69"/>
                    </a:lnTo>
                    <a:lnTo>
                      <a:pt x="297" y="57"/>
                    </a:lnTo>
                    <a:lnTo>
                      <a:pt x="286" y="44"/>
                    </a:lnTo>
                    <a:lnTo>
                      <a:pt x="275" y="35"/>
                    </a:lnTo>
                    <a:lnTo>
                      <a:pt x="260" y="25"/>
                    </a:lnTo>
                    <a:lnTo>
                      <a:pt x="246" y="17"/>
                    </a:lnTo>
                    <a:lnTo>
                      <a:pt x="230" y="10"/>
                    </a:lnTo>
                    <a:lnTo>
                      <a:pt x="214" y="6"/>
                    </a:lnTo>
                    <a:lnTo>
                      <a:pt x="197" y="1"/>
                    </a:lnTo>
                    <a:lnTo>
                      <a:pt x="180" y="0"/>
                    </a:lnTo>
                    <a:lnTo>
                      <a:pt x="147" y="1"/>
                    </a:lnTo>
                    <a:lnTo>
                      <a:pt x="115" y="8"/>
                    </a:lnTo>
                    <a:lnTo>
                      <a:pt x="99" y="13"/>
                    </a:lnTo>
                    <a:lnTo>
                      <a:pt x="85" y="22"/>
                    </a:lnTo>
                    <a:lnTo>
                      <a:pt x="69" y="31"/>
                    </a:lnTo>
                    <a:lnTo>
                      <a:pt x="57" y="41"/>
                    </a:lnTo>
                    <a:lnTo>
                      <a:pt x="44" y="52"/>
                    </a:lnTo>
                    <a:lnTo>
                      <a:pt x="35" y="65"/>
                    </a:lnTo>
                    <a:lnTo>
                      <a:pt x="25" y="77"/>
                    </a:lnTo>
                    <a:lnTo>
                      <a:pt x="17" y="93"/>
                    </a:lnTo>
                    <a:lnTo>
                      <a:pt x="10" y="109"/>
                    </a:lnTo>
                    <a:lnTo>
                      <a:pt x="6" y="126"/>
                    </a:lnTo>
                    <a:lnTo>
                      <a:pt x="1" y="143"/>
                    </a:lnTo>
                    <a:lnTo>
                      <a:pt x="0" y="159"/>
                    </a:lnTo>
                    <a:lnTo>
                      <a:pt x="1" y="193"/>
                    </a:lnTo>
                    <a:lnTo>
                      <a:pt x="8" y="224"/>
                    </a:lnTo>
                    <a:lnTo>
                      <a:pt x="13" y="239"/>
                    </a:lnTo>
                    <a:lnTo>
                      <a:pt x="23" y="256"/>
                    </a:lnTo>
                    <a:lnTo>
                      <a:pt x="31" y="269"/>
                    </a:lnTo>
                    <a:lnTo>
                      <a:pt x="41" y="283"/>
                    </a:lnTo>
                    <a:lnTo>
                      <a:pt x="53" y="294"/>
                    </a:lnTo>
                    <a:lnTo>
                      <a:pt x="66" y="306"/>
                    </a:lnTo>
                    <a:lnTo>
                      <a:pt x="79" y="314"/>
                    </a:lnTo>
                    <a:lnTo>
                      <a:pt x="93" y="322"/>
                    </a:lnTo>
                    <a:lnTo>
                      <a:pt x="109" y="328"/>
                    </a:lnTo>
                    <a:lnTo>
                      <a:pt x="126" y="335"/>
                    </a:lnTo>
                    <a:lnTo>
                      <a:pt x="153" y="339"/>
                    </a:lnTo>
                    <a:lnTo>
                      <a:pt x="180" y="341"/>
                    </a:lnTo>
                    <a:lnTo>
                      <a:pt x="183" y="309"/>
                    </a:lnTo>
                    <a:lnTo>
                      <a:pt x="158" y="307"/>
                    </a:lnTo>
                    <a:lnTo>
                      <a:pt x="146" y="305"/>
                    </a:lnTo>
                    <a:lnTo>
                      <a:pt x="135" y="302"/>
                    </a:lnTo>
                    <a:lnTo>
                      <a:pt x="109" y="292"/>
                    </a:lnTo>
                    <a:lnTo>
                      <a:pt x="97" y="286"/>
                    </a:lnTo>
                    <a:lnTo>
                      <a:pt x="87" y="279"/>
                    </a:lnTo>
                    <a:lnTo>
                      <a:pt x="67" y="260"/>
                    </a:lnTo>
                    <a:lnTo>
                      <a:pt x="52" y="239"/>
                    </a:lnTo>
                    <a:lnTo>
                      <a:pt x="44" y="226"/>
                    </a:lnTo>
                    <a:lnTo>
                      <a:pt x="40" y="213"/>
                    </a:lnTo>
                    <a:lnTo>
                      <a:pt x="35" y="188"/>
                    </a:lnTo>
                    <a:lnTo>
                      <a:pt x="34" y="161"/>
                    </a:lnTo>
                    <a:lnTo>
                      <a:pt x="35" y="148"/>
                    </a:lnTo>
                    <a:lnTo>
                      <a:pt x="39" y="1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32" name="Freeform 346"/>
              <p:cNvSpPr>
                <a:spLocks noChangeArrowheads="1"/>
              </p:cNvSpPr>
              <p:nvPr/>
            </p:nvSpPr>
            <p:spPr bwMode="auto">
              <a:xfrm>
                <a:off x="1884" y="1970"/>
                <a:ext cx="79" cy="82"/>
              </a:xfrm>
              <a:custGeom>
                <a:avLst/>
                <a:gdLst>
                  <a:gd name="T0" fmla="*/ 2 w 395"/>
                  <a:gd name="T1" fmla="*/ 6 h 412"/>
                  <a:gd name="T2" fmla="*/ 2 w 395"/>
                  <a:gd name="T3" fmla="*/ 5 h 412"/>
                  <a:gd name="T4" fmla="*/ 3 w 395"/>
                  <a:gd name="T5" fmla="*/ 4 h 412"/>
                  <a:gd name="T6" fmla="*/ 4 w 395"/>
                  <a:gd name="T7" fmla="*/ 3 h 412"/>
                  <a:gd name="T8" fmla="*/ 5 w 395"/>
                  <a:gd name="T9" fmla="*/ 2 h 412"/>
                  <a:gd name="T10" fmla="*/ 7 w 395"/>
                  <a:gd name="T11" fmla="*/ 2 h 412"/>
                  <a:gd name="T12" fmla="*/ 9 w 395"/>
                  <a:gd name="T13" fmla="*/ 2 h 412"/>
                  <a:gd name="T14" fmla="*/ 11 w 395"/>
                  <a:gd name="T15" fmla="*/ 2 h 412"/>
                  <a:gd name="T16" fmla="*/ 12 w 395"/>
                  <a:gd name="T17" fmla="*/ 2 h 412"/>
                  <a:gd name="T18" fmla="*/ 13 w 395"/>
                  <a:gd name="T19" fmla="*/ 3 h 412"/>
                  <a:gd name="T20" fmla="*/ 14 w 395"/>
                  <a:gd name="T21" fmla="*/ 4 h 412"/>
                  <a:gd name="T22" fmla="*/ 14 w 395"/>
                  <a:gd name="T23" fmla="*/ 5 h 412"/>
                  <a:gd name="T24" fmla="*/ 15 w 395"/>
                  <a:gd name="T25" fmla="*/ 5 h 412"/>
                  <a:gd name="T26" fmla="*/ 15 w 395"/>
                  <a:gd name="T27" fmla="*/ 4 h 412"/>
                  <a:gd name="T28" fmla="*/ 14 w 395"/>
                  <a:gd name="T29" fmla="*/ 3 h 412"/>
                  <a:gd name="T30" fmla="*/ 13 w 395"/>
                  <a:gd name="T31" fmla="*/ 2 h 412"/>
                  <a:gd name="T32" fmla="*/ 12 w 395"/>
                  <a:gd name="T33" fmla="*/ 1 h 412"/>
                  <a:gd name="T34" fmla="*/ 10 w 395"/>
                  <a:gd name="T35" fmla="*/ 0 h 412"/>
                  <a:gd name="T36" fmla="*/ 9 w 395"/>
                  <a:gd name="T37" fmla="*/ 0 h 412"/>
                  <a:gd name="T38" fmla="*/ 7 w 395"/>
                  <a:gd name="T39" fmla="*/ 0 h 412"/>
                  <a:gd name="T40" fmla="*/ 6 w 395"/>
                  <a:gd name="T41" fmla="*/ 0 h 412"/>
                  <a:gd name="T42" fmla="*/ 4 w 395"/>
                  <a:gd name="T43" fmla="*/ 1 h 412"/>
                  <a:gd name="T44" fmla="*/ 3 w 395"/>
                  <a:gd name="T45" fmla="*/ 2 h 412"/>
                  <a:gd name="T46" fmla="*/ 2 w 395"/>
                  <a:gd name="T47" fmla="*/ 3 h 412"/>
                  <a:gd name="T48" fmla="*/ 1 w 395"/>
                  <a:gd name="T49" fmla="*/ 5 h 412"/>
                  <a:gd name="T50" fmla="*/ 0 w 395"/>
                  <a:gd name="T51" fmla="*/ 6 h 412"/>
                  <a:gd name="T52" fmla="*/ 0 w 395"/>
                  <a:gd name="T53" fmla="*/ 8 h 412"/>
                  <a:gd name="T54" fmla="*/ 0 w 395"/>
                  <a:gd name="T55" fmla="*/ 9 h 412"/>
                  <a:gd name="T56" fmla="*/ 0 w 395"/>
                  <a:gd name="T57" fmla="*/ 11 h 412"/>
                  <a:gd name="T58" fmla="*/ 1 w 395"/>
                  <a:gd name="T59" fmla="*/ 12 h 412"/>
                  <a:gd name="T60" fmla="*/ 2 w 395"/>
                  <a:gd name="T61" fmla="*/ 14 h 412"/>
                  <a:gd name="T62" fmla="*/ 3 w 395"/>
                  <a:gd name="T63" fmla="*/ 15 h 412"/>
                  <a:gd name="T64" fmla="*/ 5 w 395"/>
                  <a:gd name="T65" fmla="*/ 15 h 412"/>
                  <a:gd name="T66" fmla="*/ 6 w 395"/>
                  <a:gd name="T67" fmla="*/ 16 h 412"/>
                  <a:gd name="T68" fmla="*/ 7 w 395"/>
                  <a:gd name="T69" fmla="*/ 16 h 412"/>
                  <a:gd name="T70" fmla="*/ 9 w 395"/>
                  <a:gd name="T71" fmla="*/ 16 h 412"/>
                  <a:gd name="T72" fmla="*/ 8 w 395"/>
                  <a:gd name="T73" fmla="*/ 15 h 412"/>
                  <a:gd name="T74" fmla="*/ 6 w 395"/>
                  <a:gd name="T75" fmla="*/ 15 h 412"/>
                  <a:gd name="T76" fmla="*/ 5 w 395"/>
                  <a:gd name="T77" fmla="*/ 14 h 412"/>
                  <a:gd name="T78" fmla="*/ 4 w 395"/>
                  <a:gd name="T79" fmla="*/ 13 h 412"/>
                  <a:gd name="T80" fmla="*/ 3 w 395"/>
                  <a:gd name="T81" fmla="*/ 12 h 412"/>
                  <a:gd name="T82" fmla="*/ 2 w 395"/>
                  <a:gd name="T83" fmla="*/ 11 h 412"/>
                  <a:gd name="T84" fmla="*/ 1 w 395"/>
                  <a:gd name="T85" fmla="*/ 9 h 412"/>
                  <a:gd name="T86" fmla="*/ 1 w 395"/>
                  <a:gd name="T87" fmla="*/ 7 h 41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95" h="412">
                    <a:moveTo>
                      <a:pt x="42" y="163"/>
                    </a:moveTo>
                    <a:lnTo>
                      <a:pt x="46" y="146"/>
                    </a:lnTo>
                    <a:lnTo>
                      <a:pt x="53" y="130"/>
                    </a:lnTo>
                    <a:lnTo>
                      <a:pt x="61" y="114"/>
                    </a:lnTo>
                    <a:lnTo>
                      <a:pt x="71" y="102"/>
                    </a:lnTo>
                    <a:lnTo>
                      <a:pt x="80" y="89"/>
                    </a:lnTo>
                    <a:lnTo>
                      <a:pt x="93" y="78"/>
                    </a:lnTo>
                    <a:lnTo>
                      <a:pt x="105" y="68"/>
                    </a:lnTo>
                    <a:lnTo>
                      <a:pt x="121" y="59"/>
                    </a:lnTo>
                    <a:lnTo>
                      <a:pt x="135" y="50"/>
                    </a:lnTo>
                    <a:lnTo>
                      <a:pt x="151" y="45"/>
                    </a:lnTo>
                    <a:lnTo>
                      <a:pt x="183" y="38"/>
                    </a:lnTo>
                    <a:lnTo>
                      <a:pt x="216" y="37"/>
                    </a:lnTo>
                    <a:lnTo>
                      <a:pt x="233" y="38"/>
                    </a:lnTo>
                    <a:lnTo>
                      <a:pt x="250" y="43"/>
                    </a:lnTo>
                    <a:lnTo>
                      <a:pt x="266" y="47"/>
                    </a:lnTo>
                    <a:lnTo>
                      <a:pt x="282" y="54"/>
                    </a:lnTo>
                    <a:lnTo>
                      <a:pt x="296" y="62"/>
                    </a:lnTo>
                    <a:lnTo>
                      <a:pt x="311" y="72"/>
                    </a:lnTo>
                    <a:lnTo>
                      <a:pt x="322" y="81"/>
                    </a:lnTo>
                    <a:lnTo>
                      <a:pt x="333" y="94"/>
                    </a:lnTo>
                    <a:lnTo>
                      <a:pt x="344" y="106"/>
                    </a:lnTo>
                    <a:lnTo>
                      <a:pt x="354" y="122"/>
                    </a:lnTo>
                    <a:lnTo>
                      <a:pt x="357" y="128"/>
                    </a:lnTo>
                    <a:lnTo>
                      <a:pt x="361" y="137"/>
                    </a:lnTo>
                    <a:lnTo>
                      <a:pt x="377" y="129"/>
                    </a:lnTo>
                    <a:lnTo>
                      <a:pt x="395" y="124"/>
                    </a:lnTo>
                    <a:lnTo>
                      <a:pt x="383" y="105"/>
                    </a:lnTo>
                    <a:lnTo>
                      <a:pt x="371" y="86"/>
                    </a:lnTo>
                    <a:lnTo>
                      <a:pt x="358" y="71"/>
                    </a:lnTo>
                    <a:lnTo>
                      <a:pt x="345" y="55"/>
                    </a:lnTo>
                    <a:lnTo>
                      <a:pt x="330" y="44"/>
                    </a:lnTo>
                    <a:lnTo>
                      <a:pt x="314" y="33"/>
                    </a:lnTo>
                    <a:lnTo>
                      <a:pt x="296" y="23"/>
                    </a:lnTo>
                    <a:lnTo>
                      <a:pt x="277" y="15"/>
                    </a:lnTo>
                    <a:lnTo>
                      <a:pt x="259" y="10"/>
                    </a:lnTo>
                    <a:lnTo>
                      <a:pt x="238" y="5"/>
                    </a:lnTo>
                    <a:lnTo>
                      <a:pt x="218" y="1"/>
                    </a:lnTo>
                    <a:lnTo>
                      <a:pt x="198" y="0"/>
                    </a:lnTo>
                    <a:lnTo>
                      <a:pt x="179" y="4"/>
                    </a:lnTo>
                    <a:lnTo>
                      <a:pt x="159" y="7"/>
                    </a:lnTo>
                    <a:lnTo>
                      <a:pt x="141" y="12"/>
                    </a:lnTo>
                    <a:lnTo>
                      <a:pt x="122" y="19"/>
                    </a:lnTo>
                    <a:lnTo>
                      <a:pt x="104" y="30"/>
                    </a:lnTo>
                    <a:lnTo>
                      <a:pt x="86" y="41"/>
                    </a:lnTo>
                    <a:lnTo>
                      <a:pt x="70" y="53"/>
                    </a:lnTo>
                    <a:lnTo>
                      <a:pt x="54" y="67"/>
                    </a:lnTo>
                    <a:lnTo>
                      <a:pt x="43" y="82"/>
                    </a:lnTo>
                    <a:lnTo>
                      <a:pt x="32" y="98"/>
                    </a:lnTo>
                    <a:lnTo>
                      <a:pt x="22" y="115"/>
                    </a:lnTo>
                    <a:lnTo>
                      <a:pt x="14" y="134"/>
                    </a:lnTo>
                    <a:lnTo>
                      <a:pt x="9" y="155"/>
                    </a:lnTo>
                    <a:lnTo>
                      <a:pt x="4" y="174"/>
                    </a:lnTo>
                    <a:lnTo>
                      <a:pt x="1" y="194"/>
                    </a:lnTo>
                    <a:lnTo>
                      <a:pt x="0" y="213"/>
                    </a:lnTo>
                    <a:lnTo>
                      <a:pt x="3" y="234"/>
                    </a:lnTo>
                    <a:lnTo>
                      <a:pt x="6" y="252"/>
                    </a:lnTo>
                    <a:lnTo>
                      <a:pt x="11" y="271"/>
                    </a:lnTo>
                    <a:lnTo>
                      <a:pt x="18" y="290"/>
                    </a:lnTo>
                    <a:lnTo>
                      <a:pt x="30" y="309"/>
                    </a:lnTo>
                    <a:lnTo>
                      <a:pt x="40" y="326"/>
                    </a:lnTo>
                    <a:lnTo>
                      <a:pt x="52" y="342"/>
                    </a:lnTo>
                    <a:lnTo>
                      <a:pt x="66" y="356"/>
                    </a:lnTo>
                    <a:lnTo>
                      <a:pt x="81" y="370"/>
                    </a:lnTo>
                    <a:lnTo>
                      <a:pt x="97" y="380"/>
                    </a:lnTo>
                    <a:lnTo>
                      <a:pt x="115" y="389"/>
                    </a:lnTo>
                    <a:lnTo>
                      <a:pt x="132" y="398"/>
                    </a:lnTo>
                    <a:lnTo>
                      <a:pt x="153" y="405"/>
                    </a:lnTo>
                    <a:lnTo>
                      <a:pt x="167" y="408"/>
                    </a:lnTo>
                    <a:lnTo>
                      <a:pt x="184" y="410"/>
                    </a:lnTo>
                    <a:lnTo>
                      <a:pt x="215" y="412"/>
                    </a:lnTo>
                    <a:lnTo>
                      <a:pt x="214" y="394"/>
                    </a:lnTo>
                    <a:lnTo>
                      <a:pt x="216" y="378"/>
                    </a:lnTo>
                    <a:lnTo>
                      <a:pt x="189" y="376"/>
                    </a:lnTo>
                    <a:lnTo>
                      <a:pt x="162" y="372"/>
                    </a:lnTo>
                    <a:lnTo>
                      <a:pt x="145" y="365"/>
                    </a:lnTo>
                    <a:lnTo>
                      <a:pt x="129" y="359"/>
                    </a:lnTo>
                    <a:lnTo>
                      <a:pt x="115" y="351"/>
                    </a:lnTo>
                    <a:lnTo>
                      <a:pt x="102" y="343"/>
                    </a:lnTo>
                    <a:lnTo>
                      <a:pt x="89" y="331"/>
                    </a:lnTo>
                    <a:lnTo>
                      <a:pt x="77" y="320"/>
                    </a:lnTo>
                    <a:lnTo>
                      <a:pt x="67" y="306"/>
                    </a:lnTo>
                    <a:lnTo>
                      <a:pt x="59" y="293"/>
                    </a:lnTo>
                    <a:lnTo>
                      <a:pt x="49" y="276"/>
                    </a:lnTo>
                    <a:lnTo>
                      <a:pt x="44" y="261"/>
                    </a:lnTo>
                    <a:lnTo>
                      <a:pt x="37" y="230"/>
                    </a:lnTo>
                    <a:lnTo>
                      <a:pt x="36" y="196"/>
                    </a:lnTo>
                    <a:lnTo>
                      <a:pt x="37" y="180"/>
                    </a:lnTo>
                    <a:lnTo>
                      <a:pt x="42" y="16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33" name="Freeform 347"/>
              <p:cNvSpPr>
                <a:spLocks noChangeArrowheads="1"/>
              </p:cNvSpPr>
              <p:nvPr/>
            </p:nvSpPr>
            <p:spPr bwMode="auto">
              <a:xfrm>
                <a:off x="1850" y="1936"/>
                <a:ext cx="148" cy="151"/>
              </a:xfrm>
              <a:custGeom>
                <a:avLst/>
                <a:gdLst>
                  <a:gd name="T0" fmla="*/ 6 w 743"/>
                  <a:gd name="T1" fmla="*/ 3 h 753"/>
                  <a:gd name="T2" fmla="*/ 5 w 743"/>
                  <a:gd name="T3" fmla="*/ 4 h 753"/>
                  <a:gd name="T4" fmla="*/ 3 w 743"/>
                  <a:gd name="T5" fmla="*/ 6 h 753"/>
                  <a:gd name="T6" fmla="*/ 2 w 743"/>
                  <a:gd name="T7" fmla="*/ 7 h 753"/>
                  <a:gd name="T8" fmla="*/ 1 w 743"/>
                  <a:gd name="T9" fmla="*/ 10 h 753"/>
                  <a:gd name="T10" fmla="*/ 1 w 743"/>
                  <a:gd name="T11" fmla="*/ 11 h 753"/>
                  <a:gd name="T12" fmla="*/ 0 w 743"/>
                  <a:gd name="T13" fmla="*/ 14 h 753"/>
                  <a:gd name="T14" fmla="*/ 0 w 743"/>
                  <a:gd name="T15" fmla="*/ 16 h 753"/>
                  <a:gd name="T16" fmla="*/ 0 w 743"/>
                  <a:gd name="T17" fmla="*/ 18 h 753"/>
                  <a:gd name="T18" fmla="*/ 1 w 743"/>
                  <a:gd name="T19" fmla="*/ 21 h 753"/>
                  <a:gd name="T20" fmla="*/ 3 w 743"/>
                  <a:gd name="T21" fmla="*/ 24 h 753"/>
                  <a:gd name="T22" fmla="*/ 4 w 743"/>
                  <a:gd name="T23" fmla="*/ 26 h 753"/>
                  <a:gd name="T24" fmla="*/ 6 w 743"/>
                  <a:gd name="T25" fmla="*/ 27 h 753"/>
                  <a:gd name="T26" fmla="*/ 7 w 743"/>
                  <a:gd name="T27" fmla="*/ 28 h 753"/>
                  <a:gd name="T28" fmla="*/ 10 w 743"/>
                  <a:gd name="T29" fmla="*/ 29 h 753"/>
                  <a:gd name="T30" fmla="*/ 12 w 743"/>
                  <a:gd name="T31" fmla="*/ 30 h 753"/>
                  <a:gd name="T32" fmla="*/ 12 w 743"/>
                  <a:gd name="T33" fmla="*/ 30 h 753"/>
                  <a:gd name="T34" fmla="*/ 12 w 743"/>
                  <a:gd name="T35" fmla="*/ 30 h 753"/>
                  <a:gd name="T36" fmla="*/ 15 w 743"/>
                  <a:gd name="T37" fmla="*/ 30 h 753"/>
                  <a:gd name="T38" fmla="*/ 17 w 743"/>
                  <a:gd name="T39" fmla="*/ 30 h 753"/>
                  <a:gd name="T40" fmla="*/ 17 w 743"/>
                  <a:gd name="T41" fmla="*/ 30 h 753"/>
                  <a:gd name="T42" fmla="*/ 18 w 743"/>
                  <a:gd name="T43" fmla="*/ 30 h 753"/>
                  <a:gd name="T44" fmla="*/ 17 w 743"/>
                  <a:gd name="T45" fmla="*/ 29 h 753"/>
                  <a:gd name="T46" fmla="*/ 14 w 743"/>
                  <a:gd name="T47" fmla="*/ 29 h 753"/>
                  <a:gd name="T48" fmla="*/ 12 w 743"/>
                  <a:gd name="T49" fmla="*/ 28 h 753"/>
                  <a:gd name="T50" fmla="*/ 12 w 743"/>
                  <a:gd name="T51" fmla="*/ 28 h 753"/>
                  <a:gd name="T52" fmla="*/ 9 w 743"/>
                  <a:gd name="T53" fmla="*/ 27 h 753"/>
                  <a:gd name="T54" fmla="*/ 7 w 743"/>
                  <a:gd name="T55" fmla="*/ 26 h 753"/>
                  <a:gd name="T56" fmla="*/ 5 w 743"/>
                  <a:gd name="T57" fmla="*/ 24 h 753"/>
                  <a:gd name="T58" fmla="*/ 3 w 743"/>
                  <a:gd name="T59" fmla="*/ 22 h 753"/>
                  <a:gd name="T60" fmla="*/ 3 w 743"/>
                  <a:gd name="T61" fmla="*/ 21 h 753"/>
                  <a:gd name="T62" fmla="*/ 2 w 743"/>
                  <a:gd name="T63" fmla="*/ 18 h 753"/>
                  <a:gd name="T64" fmla="*/ 1 w 743"/>
                  <a:gd name="T65" fmla="*/ 16 h 753"/>
                  <a:gd name="T66" fmla="*/ 2 w 743"/>
                  <a:gd name="T67" fmla="*/ 13 h 753"/>
                  <a:gd name="T68" fmla="*/ 2 w 743"/>
                  <a:gd name="T69" fmla="*/ 10 h 753"/>
                  <a:gd name="T70" fmla="*/ 4 w 743"/>
                  <a:gd name="T71" fmla="*/ 8 h 753"/>
                  <a:gd name="T72" fmla="*/ 5 w 743"/>
                  <a:gd name="T73" fmla="*/ 6 h 753"/>
                  <a:gd name="T74" fmla="*/ 7 w 743"/>
                  <a:gd name="T75" fmla="*/ 4 h 753"/>
                  <a:gd name="T76" fmla="*/ 9 w 743"/>
                  <a:gd name="T77" fmla="*/ 3 h 753"/>
                  <a:gd name="T78" fmla="*/ 12 w 743"/>
                  <a:gd name="T79" fmla="*/ 2 h 753"/>
                  <a:gd name="T80" fmla="*/ 15 w 743"/>
                  <a:gd name="T81" fmla="*/ 1 h 753"/>
                  <a:gd name="T82" fmla="*/ 17 w 743"/>
                  <a:gd name="T83" fmla="*/ 2 h 753"/>
                  <a:gd name="T84" fmla="*/ 20 w 743"/>
                  <a:gd name="T85" fmla="*/ 2 h 753"/>
                  <a:gd name="T86" fmla="*/ 22 w 743"/>
                  <a:gd name="T87" fmla="*/ 3 h 753"/>
                  <a:gd name="T88" fmla="*/ 23 w 743"/>
                  <a:gd name="T89" fmla="*/ 4 h 753"/>
                  <a:gd name="T90" fmla="*/ 24 w 743"/>
                  <a:gd name="T91" fmla="*/ 5 h 753"/>
                  <a:gd name="T92" fmla="*/ 26 w 743"/>
                  <a:gd name="T93" fmla="*/ 7 h 753"/>
                  <a:gd name="T94" fmla="*/ 27 w 743"/>
                  <a:gd name="T95" fmla="*/ 9 h 753"/>
                  <a:gd name="T96" fmla="*/ 28 w 743"/>
                  <a:gd name="T97" fmla="*/ 11 h 753"/>
                  <a:gd name="T98" fmla="*/ 29 w 743"/>
                  <a:gd name="T99" fmla="*/ 10 h 753"/>
                  <a:gd name="T100" fmla="*/ 28 w 743"/>
                  <a:gd name="T101" fmla="*/ 8 h 753"/>
                  <a:gd name="T102" fmla="*/ 27 w 743"/>
                  <a:gd name="T103" fmla="*/ 6 h 753"/>
                  <a:gd name="T104" fmla="*/ 26 w 743"/>
                  <a:gd name="T105" fmla="*/ 5 h 753"/>
                  <a:gd name="T106" fmla="*/ 25 w 743"/>
                  <a:gd name="T107" fmla="*/ 4 h 753"/>
                  <a:gd name="T108" fmla="*/ 24 w 743"/>
                  <a:gd name="T109" fmla="*/ 3 h 753"/>
                  <a:gd name="T110" fmla="*/ 22 w 743"/>
                  <a:gd name="T111" fmla="*/ 2 h 753"/>
                  <a:gd name="T112" fmla="*/ 20 w 743"/>
                  <a:gd name="T113" fmla="*/ 1 h 753"/>
                  <a:gd name="T114" fmla="*/ 19 w 743"/>
                  <a:gd name="T115" fmla="*/ 1 h 753"/>
                  <a:gd name="T116" fmla="*/ 16 w 743"/>
                  <a:gd name="T117" fmla="*/ 0 h 753"/>
                  <a:gd name="T118" fmla="*/ 13 w 743"/>
                  <a:gd name="T119" fmla="*/ 0 h 753"/>
                  <a:gd name="T120" fmla="*/ 10 w 743"/>
                  <a:gd name="T121" fmla="*/ 1 h 753"/>
                  <a:gd name="T122" fmla="*/ 8 w 743"/>
                  <a:gd name="T123" fmla="*/ 2 h 75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43" h="753">
                    <a:moveTo>
                      <a:pt x="190" y="53"/>
                    </a:moveTo>
                    <a:lnTo>
                      <a:pt x="157" y="73"/>
                    </a:lnTo>
                    <a:lnTo>
                      <a:pt x="141" y="83"/>
                    </a:lnTo>
                    <a:lnTo>
                      <a:pt x="128" y="96"/>
                    </a:lnTo>
                    <a:lnTo>
                      <a:pt x="102" y="120"/>
                    </a:lnTo>
                    <a:lnTo>
                      <a:pt x="79" y="148"/>
                    </a:lnTo>
                    <a:lnTo>
                      <a:pt x="68" y="161"/>
                    </a:lnTo>
                    <a:lnTo>
                      <a:pt x="59" y="177"/>
                    </a:lnTo>
                    <a:lnTo>
                      <a:pt x="41" y="209"/>
                    </a:lnTo>
                    <a:lnTo>
                      <a:pt x="26" y="243"/>
                    </a:lnTo>
                    <a:lnTo>
                      <a:pt x="20" y="261"/>
                    </a:lnTo>
                    <a:lnTo>
                      <a:pt x="16" y="280"/>
                    </a:lnTo>
                    <a:lnTo>
                      <a:pt x="7" y="317"/>
                    </a:lnTo>
                    <a:lnTo>
                      <a:pt x="3" y="354"/>
                    </a:lnTo>
                    <a:lnTo>
                      <a:pt x="0" y="389"/>
                    </a:lnTo>
                    <a:lnTo>
                      <a:pt x="1" y="407"/>
                    </a:lnTo>
                    <a:lnTo>
                      <a:pt x="5" y="425"/>
                    </a:lnTo>
                    <a:lnTo>
                      <a:pt x="11" y="461"/>
                    </a:lnTo>
                    <a:lnTo>
                      <a:pt x="21" y="496"/>
                    </a:lnTo>
                    <a:lnTo>
                      <a:pt x="35" y="530"/>
                    </a:lnTo>
                    <a:lnTo>
                      <a:pt x="53" y="565"/>
                    </a:lnTo>
                    <a:lnTo>
                      <a:pt x="73" y="597"/>
                    </a:lnTo>
                    <a:lnTo>
                      <a:pt x="97" y="626"/>
                    </a:lnTo>
                    <a:lnTo>
                      <a:pt x="108" y="638"/>
                    </a:lnTo>
                    <a:lnTo>
                      <a:pt x="122" y="651"/>
                    </a:lnTo>
                    <a:lnTo>
                      <a:pt x="150" y="675"/>
                    </a:lnTo>
                    <a:lnTo>
                      <a:pt x="163" y="685"/>
                    </a:lnTo>
                    <a:lnTo>
                      <a:pt x="179" y="695"/>
                    </a:lnTo>
                    <a:lnTo>
                      <a:pt x="211" y="713"/>
                    </a:lnTo>
                    <a:lnTo>
                      <a:pt x="245" y="727"/>
                    </a:lnTo>
                    <a:lnTo>
                      <a:pt x="281" y="740"/>
                    </a:lnTo>
                    <a:lnTo>
                      <a:pt x="292" y="742"/>
                    </a:lnTo>
                    <a:lnTo>
                      <a:pt x="294" y="742"/>
                    </a:lnTo>
                    <a:lnTo>
                      <a:pt x="295" y="742"/>
                    </a:lnTo>
                    <a:lnTo>
                      <a:pt x="297" y="743"/>
                    </a:lnTo>
                    <a:lnTo>
                      <a:pt x="303" y="745"/>
                    </a:lnTo>
                    <a:lnTo>
                      <a:pt x="326" y="749"/>
                    </a:lnTo>
                    <a:lnTo>
                      <a:pt x="372" y="753"/>
                    </a:lnTo>
                    <a:lnTo>
                      <a:pt x="415" y="751"/>
                    </a:lnTo>
                    <a:lnTo>
                      <a:pt x="426" y="749"/>
                    </a:lnTo>
                    <a:lnTo>
                      <a:pt x="428" y="748"/>
                    </a:lnTo>
                    <a:lnTo>
                      <a:pt x="431" y="748"/>
                    </a:lnTo>
                    <a:lnTo>
                      <a:pt x="437" y="748"/>
                    </a:lnTo>
                    <a:lnTo>
                      <a:pt x="460" y="745"/>
                    </a:lnTo>
                    <a:lnTo>
                      <a:pt x="446" y="729"/>
                    </a:lnTo>
                    <a:lnTo>
                      <a:pt x="436" y="714"/>
                    </a:lnTo>
                    <a:lnTo>
                      <a:pt x="399" y="717"/>
                    </a:lnTo>
                    <a:lnTo>
                      <a:pt x="363" y="717"/>
                    </a:lnTo>
                    <a:lnTo>
                      <a:pt x="326" y="713"/>
                    </a:lnTo>
                    <a:lnTo>
                      <a:pt x="307" y="709"/>
                    </a:lnTo>
                    <a:lnTo>
                      <a:pt x="298" y="706"/>
                    </a:lnTo>
                    <a:lnTo>
                      <a:pt x="290" y="705"/>
                    </a:lnTo>
                    <a:lnTo>
                      <a:pt x="255" y="694"/>
                    </a:lnTo>
                    <a:lnTo>
                      <a:pt x="225" y="682"/>
                    </a:lnTo>
                    <a:lnTo>
                      <a:pt x="195" y="665"/>
                    </a:lnTo>
                    <a:lnTo>
                      <a:pt x="169" y="647"/>
                    </a:lnTo>
                    <a:lnTo>
                      <a:pt x="144" y="626"/>
                    </a:lnTo>
                    <a:lnTo>
                      <a:pt x="122" y="603"/>
                    </a:lnTo>
                    <a:lnTo>
                      <a:pt x="100" y="577"/>
                    </a:lnTo>
                    <a:lnTo>
                      <a:pt x="82" y="549"/>
                    </a:lnTo>
                    <a:lnTo>
                      <a:pt x="73" y="532"/>
                    </a:lnTo>
                    <a:lnTo>
                      <a:pt x="66" y="517"/>
                    </a:lnTo>
                    <a:lnTo>
                      <a:pt x="53" y="486"/>
                    </a:lnTo>
                    <a:lnTo>
                      <a:pt x="44" y="452"/>
                    </a:lnTo>
                    <a:lnTo>
                      <a:pt x="39" y="421"/>
                    </a:lnTo>
                    <a:lnTo>
                      <a:pt x="36" y="388"/>
                    </a:lnTo>
                    <a:lnTo>
                      <a:pt x="37" y="356"/>
                    </a:lnTo>
                    <a:lnTo>
                      <a:pt x="41" y="323"/>
                    </a:lnTo>
                    <a:lnTo>
                      <a:pt x="49" y="290"/>
                    </a:lnTo>
                    <a:lnTo>
                      <a:pt x="59" y="255"/>
                    </a:lnTo>
                    <a:lnTo>
                      <a:pt x="72" y="225"/>
                    </a:lnTo>
                    <a:lnTo>
                      <a:pt x="88" y="195"/>
                    </a:lnTo>
                    <a:lnTo>
                      <a:pt x="106" y="169"/>
                    </a:lnTo>
                    <a:lnTo>
                      <a:pt x="127" y="143"/>
                    </a:lnTo>
                    <a:lnTo>
                      <a:pt x="151" y="122"/>
                    </a:lnTo>
                    <a:lnTo>
                      <a:pt x="177" y="100"/>
                    </a:lnTo>
                    <a:lnTo>
                      <a:pt x="207" y="82"/>
                    </a:lnTo>
                    <a:lnTo>
                      <a:pt x="237" y="66"/>
                    </a:lnTo>
                    <a:lnTo>
                      <a:pt x="268" y="53"/>
                    </a:lnTo>
                    <a:lnTo>
                      <a:pt x="299" y="44"/>
                    </a:lnTo>
                    <a:lnTo>
                      <a:pt x="332" y="39"/>
                    </a:lnTo>
                    <a:lnTo>
                      <a:pt x="364" y="36"/>
                    </a:lnTo>
                    <a:lnTo>
                      <a:pt x="398" y="37"/>
                    </a:lnTo>
                    <a:lnTo>
                      <a:pt x="431" y="41"/>
                    </a:lnTo>
                    <a:lnTo>
                      <a:pt x="466" y="49"/>
                    </a:lnTo>
                    <a:lnTo>
                      <a:pt x="498" y="58"/>
                    </a:lnTo>
                    <a:lnTo>
                      <a:pt x="530" y="72"/>
                    </a:lnTo>
                    <a:lnTo>
                      <a:pt x="558" y="87"/>
                    </a:lnTo>
                    <a:lnTo>
                      <a:pt x="572" y="96"/>
                    </a:lnTo>
                    <a:lnTo>
                      <a:pt x="586" y="106"/>
                    </a:lnTo>
                    <a:lnTo>
                      <a:pt x="598" y="115"/>
                    </a:lnTo>
                    <a:lnTo>
                      <a:pt x="610" y="127"/>
                    </a:lnTo>
                    <a:lnTo>
                      <a:pt x="634" y="151"/>
                    </a:lnTo>
                    <a:lnTo>
                      <a:pt x="654" y="177"/>
                    </a:lnTo>
                    <a:lnTo>
                      <a:pt x="673" y="207"/>
                    </a:lnTo>
                    <a:lnTo>
                      <a:pt x="683" y="223"/>
                    </a:lnTo>
                    <a:lnTo>
                      <a:pt x="691" y="240"/>
                    </a:lnTo>
                    <a:lnTo>
                      <a:pt x="705" y="275"/>
                    </a:lnTo>
                    <a:lnTo>
                      <a:pt x="743" y="282"/>
                    </a:lnTo>
                    <a:lnTo>
                      <a:pt x="734" y="257"/>
                    </a:lnTo>
                    <a:lnTo>
                      <a:pt x="725" y="235"/>
                    </a:lnTo>
                    <a:lnTo>
                      <a:pt x="702" y="190"/>
                    </a:lnTo>
                    <a:lnTo>
                      <a:pt x="691" y="172"/>
                    </a:lnTo>
                    <a:lnTo>
                      <a:pt x="681" y="157"/>
                    </a:lnTo>
                    <a:lnTo>
                      <a:pt x="669" y="141"/>
                    </a:lnTo>
                    <a:lnTo>
                      <a:pt x="659" y="128"/>
                    </a:lnTo>
                    <a:lnTo>
                      <a:pt x="633" y="102"/>
                    </a:lnTo>
                    <a:lnTo>
                      <a:pt x="619" y="90"/>
                    </a:lnTo>
                    <a:lnTo>
                      <a:pt x="607" y="79"/>
                    </a:lnTo>
                    <a:lnTo>
                      <a:pt x="591" y="68"/>
                    </a:lnTo>
                    <a:lnTo>
                      <a:pt x="577" y="58"/>
                    </a:lnTo>
                    <a:lnTo>
                      <a:pt x="545" y="41"/>
                    </a:lnTo>
                    <a:lnTo>
                      <a:pt x="527" y="32"/>
                    </a:lnTo>
                    <a:lnTo>
                      <a:pt x="511" y="26"/>
                    </a:lnTo>
                    <a:lnTo>
                      <a:pt x="493" y="20"/>
                    </a:lnTo>
                    <a:lnTo>
                      <a:pt x="475" y="16"/>
                    </a:lnTo>
                    <a:lnTo>
                      <a:pt x="438" y="7"/>
                    </a:lnTo>
                    <a:lnTo>
                      <a:pt x="401" y="2"/>
                    </a:lnTo>
                    <a:lnTo>
                      <a:pt x="364" y="0"/>
                    </a:lnTo>
                    <a:lnTo>
                      <a:pt x="329" y="4"/>
                    </a:lnTo>
                    <a:lnTo>
                      <a:pt x="293" y="11"/>
                    </a:lnTo>
                    <a:lnTo>
                      <a:pt x="258" y="21"/>
                    </a:lnTo>
                    <a:lnTo>
                      <a:pt x="223" y="35"/>
                    </a:lnTo>
                    <a:lnTo>
                      <a:pt x="190" y="5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34" name="Freeform 348"/>
              <p:cNvSpPr>
                <a:spLocks noChangeArrowheads="1"/>
              </p:cNvSpPr>
              <p:nvPr/>
            </p:nvSpPr>
            <p:spPr bwMode="auto">
              <a:xfrm>
                <a:off x="1857" y="1943"/>
                <a:ext cx="134" cy="136"/>
              </a:xfrm>
              <a:custGeom>
                <a:avLst/>
                <a:gdLst>
                  <a:gd name="T0" fmla="*/ 6 w 669"/>
                  <a:gd name="T1" fmla="*/ 3 h 681"/>
                  <a:gd name="T2" fmla="*/ 4 w 669"/>
                  <a:gd name="T3" fmla="*/ 4 h 681"/>
                  <a:gd name="T4" fmla="*/ 2 w 669"/>
                  <a:gd name="T5" fmla="*/ 6 h 681"/>
                  <a:gd name="T6" fmla="*/ 1 w 669"/>
                  <a:gd name="T7" fmla="*/ 9 h 681"/>
                  <a:gd name="T8" fmla="*/ 0 w 669"/>
                  <a:gd name="T9" fmla="*/ 11 h 681"/>
                  <a:gd name="T10" fmla="*/ 0 w 669"/>
                  <a:gd name="T11" fmla="*/ 14 h 681"/>
                  <a:gd name="T12" fmla="*/ 0 w 669"/>
                  <a:gd name="T13" fmla="*/ 17 h 681"/>
                  <a:gd name="T14" fmla="*/ 1 w 669"/>
                  <a:gd name="T15" fmla="*/ 19 h 681"/>
                  <a:gd name="T16" fmla="*/ 2 w 669"/>
                  <a:gd name="T17" fmla="*/ 20 h 681"/>
                  <a:gd name="T18" fmla="*/ 3 w 669"/>
                  <a:gd name="T19" fmla="*/ 23 h 681"/>
                  <a:gd name="T20" fmla="*/ 5 w 669"/>
                  <a:gd name="T21" fmla="*/ 24 h 681"/>
                  <a:gd name="T22" fmla="*/ 8 w 669"/>
                  <a:gd name="T23" fmla="*/ 26 h 681"/>
                  <a:gd name="T24" fmla="*/ 10 w 669"/>
                  <a:gd name="T25" fmla="*/ 27 h 681"/>
                  <a:gd name="T26" fmla="*/ 11 w 669"/>
                  <a:gd name="T27" fmla="*/ 27 h 681"/>
                  <a:gd name="T28" fmla="*/ 13 w 669"/>
                  <a:gd name="T29" fmla="*/ 27 h 681"/>
                  <a:gd name="T30" fmla="*/ 16 w 669"/>
                  <a:gd name="T31" fmla="*/ 27 h 681"/>
                  <a:gd name="T32" fmla="*/ 15 w 669"/>
                  <a:gd name="T33" fmla="*/ 26 h 681"/>
                  <a:gd name="T34" fmla="*/ 14 w 669"/>
                  <a:gd name="T35" fmla="*/ 26 h 681"/>
                  <a:gd name="T36" fmla="*/ 12 w 669"/>
                  <a:gd name="T37" fmla="*/ 26 h 681"/>
                  <a:gd name="T38" fmla="*/ 11 w 669"/>
                  <a:gd name="T39" fmla="*/ 25 h 681"/>
                  <a:gd name="T40" fmla="*/ 8 w 669"/>
                  <a:gd name="T41" fmla="*/ 25 h 681"/>
                  <a:gd name="T42" fmla="*/ 6 w 669"/>
                  <a:gd name="T43" fmla="*/ 23 h 681"/>
                  <a:gd name="T44" fmla="*/ 4 w 669"/>
                  <a:gd name="T45" fmla="*/ 22 h 681"/>
                  <a:gd name="T46" fmla="*/ 3 w 669"/>
                  <a:gd name="T47" fmla="*/ 20 h 681"/>
                  <a:gd name="T48" fmla="*/ 2 w 669"/>
                  <a:gd name="T49" fmla="*/ 17 h 681"/>
                  <a:gd name="T50" fmla="*/ 1 w 669"/>
                  <a:gd name="T51" fmla="*/ 15 h 681"/>
                  <a:gd name="T52" fmla="*/ 1 w 669"/>
                  <a:gd name="T53" fmla="*/ 13 h 681"/>
                  <a:gd name="T54" fmla="*/ 2 w 669"/>
                  <a:gd name="T55" fmla="*/ 12 h 681"/>
                  <a:gd name="T56" fmla="*/ 2 w 669"/>
                  <a:gd name="T57" fmla="*/ 9 h 681"/>
                  <a:gd name="T58" fmla="*/ 3 w 669"/>
                  <a:gd name="T59" fmla="*/ 7 h 681"/>
                  <a:gd name="T60" fmla="*/ 5 w 669"/>
                  <a:gd name="T61" fmla="*/ 5 h 681"/>
                  <a:gd name="T62" fmla="*/ 6 w 669"/>
                  <a:gd name="T63" fmla="*/ 4 h 681"/>
                  <a:gd name="T64" fmla="*/ 9 w 669"/>
                  <a:gd name="T65" fmla="*/ 2 h 681"/>
                  <a:gd name="T66" fmla="*/ 11 w 669"/>
                  <a:gd name="T67" fmla="*/ 2 h 681"/>
                  <a:gd name="T68" fmla="*/ 13 w 669"/>
                  <a:gd name="T69" fmla="*/ 1 h 681"/>
                  <a:gd name="T70" fmla="*/ 16 w 669"/>
                  <a:gd name="T71" fmla="*/ 2 h 681"/>
                  <a:gd name="T72" fmla="*/ 18 w 669"/>
                  <a:gd name="T73" fmla="*/ 2 h 681"/>
                  <a:gd name="T74" fmla="*/ 20 w 669"/>
                  <a:gd name="T75" fmla="*/ 3 h 681"/>
                  <a:gd name="T76" fmla="*/ 22 w 669"/>
                  <a:gd name="T77" fmla="*/ 4 h 681"/>
                  <a:gd name="T78" fmla="*/ 23 w 669"/>
                  <a:gd name="T79" fmla="*/ 5 h 681"/>
                  <a:gd name="T80" fmla="*/ 24 w 669"/>
                  <a:gd name="T81" fmla="*/ 7 h 681"/>
                  <a:gd name="T82" fmla="*/ 25 w 669"/>
                  <a:gd name="T83" fmla="*/ 8 h 681"/>
                  <a:gd name="T84" fmla="*/ 26 w 669"/>
                  <a:gd name="T85" fmla="*/ 9 h 681"/>
                  <a:gd name="T86" fmla="*/ 26 w 669"/>
                  <a:gd name="T87" fmla="*/ 8 h 681"/>
                  <a:gd name="T88" fmla="*/ 26 w 669"/>
                  <a:gd name="T89" fmla="*/ 7 h 681"/>
                  <a:gd name="T90" fmla="*/ 24 w 669"/>
                  <a:gd name="T91" fmla="*/ 5 h 681"/>
                  <a:gd name="T92" fmla="*/ 23 w 669"/>
                  <a:gd name="T93" fmla="*/ 3 h 681"/>
                  <a:gd name="T94" fmla="*/ 21 w 669"/>
                  <a:gd name="T95" fmla="*/ 2 h 681"/>
                  <a:gd name="T96" fmla="*/ 20 w 669"/>
                  <a:gd name="T97" fmla="*/ 1 h 681"/>
                  <a:gd name="T98" fmla="*/ 17 w 669"/>
                  <a:gd name="T99" fmla="*/ 1 h 681"/>
                  <a:gd name="T100" fmla="*/ 15 w 669"/>
                  <a:gd name="T101" fmla="*/ 0 h 681"/>
                  <a:gd name="T102" fmla="*/ 12 w 669"/>
                  <a:gd name="T103" fmla="*/ 0 h 681"/>
                  <a:gd name="T104" fmla="*/ 9 w 669"/>
                  <a:gd name="T105" fmla="*/ 1 h 681"/>
                  <a:gd name="T106" fmla="*/ 7 w 669"/>
                  <a:gd name="T107" fmla="*/ 2 h 68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669" h="681">
                    <a:moveTo>
                      <a:pt x="171" y="46"/>
                    </a:moveTo>
                    <a:lnTo>
                      <a:pt x="141" y="64"/>
                    </a:lnTo>
                    <a:lnTo>
                      <a:pt x="115" y="86"/>
                    </a:lnTo>
                    <a:lnTo>
                      <a:pt x="91" y="107"/>
                    </a:lnTo>
                    <a:lnTo>
                      <a:pt x="70" y="133"/>
                    </a:lnTo>
                    <a:lnTo>
                      <a:pt x="52" y="159"/>
                    </a:lnTo>
                    <a:lnTo>
                      <a:pt x="36" y="189"/>
                    </a:lnTo>
                    <a:lnTo>
                      <a:pt x="23" y="219"/>
                    </a:lnTo>
                    <a:lnTo>
                      <a:pt x="13" y="254"/>
                    </a:lnTo>
                    <a:lnTo>
                      <a:pt x="5" y="287"/>
                    </a:lnTo>
                    <a:lnTo>
                      <a:pt x="1" y="320"/>
                    </a:lnTo>
                    <a:lnTo>
                      <a:pt x="0" y="352"/>
                    </a:lnTo>
                    <a:lnTo>
                      <a:pt x="3" y="385"/>
                    </a:lnTo>
                    <a:lnTo>
                      <a:pt x="8" y="416"/>
                    </a:lnTo>
                    <a:lnTo>
                      <a:pt x="17" y="450"/>
                    </a:lnTo>
                    <a:lnTo>
                      <a:pt x="30" y="481"/>
                    </a:lnTo>
                    <a:lnTo>
                      <a:pt x="37" y="496"/>
                    </a:lnTo>
                    <a:lnTo>
                      <a:pt x="46" y="513"/>
                    </a:lnTo>
                    <a:lnTo>
                      <a:pt x="64" y="541"/>
                    </a:lnTo>
                    <a:lnTo>
                      <a:pt x="86" y="567"/>
                    </a:lnTo>
                    <a:lnTo>
                      <a:pt x="108" y="590"/>
                    </a:lnTo>
                    <a:lnTo>
                      <a:pt x="133" y="611"/>
                    </a:lnTo>
                    <a:lnTo>
                      <a:pt x="159" y="629"/>
                    </a:lnTo>
                    <a:lnTo>
                      <a:pt x="189" y="646"/>
                    </a:lnTo>
                    <a:lnTo>
                      <a:pt x="219" y="658"/>
                    </a:lnTo>
                    <a:lnTo>
                      <a:pt x="254" y="669"/>
                    </a:lnTo>
                    <a:lnTo>
                      <a:pt x="262" y="670"/>
                    </a:lnTo>
                    <a:lnTo>
                      <a:pt x="271" y="673"/>
                    </a:lnTo>
                    <a:lnTo>
                      <a:pt x="290" y="677"/>
                    </a:lnTo>
                    <a:lnTo>
                      <a:pt x="327" y="681"/>
                    </a:lnTo>
                    <a:lnTo>
                      <a:pt x="363" y="681"/>
                    </a:lnTo>
                    <a:lnTo>
                      <a:pt x="400" y="678"/>
                    </a:lnTo>
                    <a:lnTo>
                      <a:pt x="390" y="661"/>
                    </a:lnTo>
                    <a:lnTo>
                      <a:pt x="381" y="647"/>
                    </a:lnTo>
                    <a:lnTo>
                      <a:pt x="366" y="647"/>
                    </a:lnTo>
                    <a:lnTo>
                      <a:pt x="351" y="648"/>
                    </a:lnTo>
                    <a:lnTo>
                      <a:pt x="322" y="648"/>
                    </a:lnTo>
                    <a:lnTo>
                      <a:pt x="307" y="646"/>
                    </a:lnTo>
                    <a:lnTo>
                      <a:pt x="292" y="643"/>
                    </a:lnTo>
                    <a:lnTo>
                      <a:pt x="263" y="638"/>
                    </a:lnTo>
                    <a:lnTo>
                      <a:pt x="233" y="628"/>
                    </a:lnTo>
                    <a:lnTo>
                      <a:pt x="205" y="617"/>
                    </a:lnTo>
                    <a:lnTo>
                      <a:pt x="179" y="601"/>
                    </a:lnTo>
                    <a:lnTo>
                      <a:pt x="155" y="585"/>
                    </a:lnTo>
                    <a:lnTo>
                      <a:pt x="131" y="566"/>
                    </a:lnTo>
                    <a:lnTo>
                      <a:pt x="112" y="544"/>
                    </a:lnTo>
                    <a:lnTo>
                      <a:pt x="92" y="520"/>
                    </a:lnTo>
                    <a:lnTo>
                      <a:pt x="76" y="494"/>
                    </a:lnTo>
                    <a:lnTo>
                      <a:pt x="61" y="465"/>
                    </a:lnTo>
                    <a:lnTo>
                      <a:pt x="49" y="437"/>
                    </a:lnTo>
                    <a:lnTo>
                      <a:pt x="41" y="408"/>
                    </a:lnTo>
                    <a:lnTo>
                      <a:pt x="36" y="380"/>
                    </a:lnTo>
                    <a:lnTo>
                      <a:pt x="33" y="350"/>
                    </a:lnTo>
                    <a:lnTo>
                      <a:pt x="34" y="321"/>
                    </a:lnTo>
                    <a:lnTo>
                      <a:pt x="35" y="305"/>
                    </a:lnTo>
                    <a:lnTo>
                      <a:pt x="38" y="291"/>
                    </a:lnTo>
                    <a:lnTo>
                      <a:pt x="45" y="262"/>
                    </a:lnTo>
                    <a:lnTo>
                      <a:pt x="55" y="232"/>
                    </a:lnTo>
                    <a:lnTo>
                      <a:pt x="66" y="204"/>
                    </a:lnTo>
                    <a:lnTo>
                      <a:pt x="80" y="177"/>
                    </a:lnTo>
                    <a:lnTo>
                      <a:pt x="97" y="153"/>
                    </a:lnTo>
                    <a:lnTo>
                      <a:pt x="116" y="129"/>
                    </a:lnTo>
                    <a:lnTo>
                      <a:pt x="138" y="110"/>
                    </a:lnTo>
                    <a:lnTo>
                      <a:pt x="161" y="90"/>
                    </a:lnTo>
                    <a:lnTo>
                      <a:pt x="188" y="74"/>
                    </a:lnTo>
                    <a:lnTo>
                      <a:pt x="215" y="60"/>
                    </a:lnTo>
                    <a:lnTo>
                      <a:pt x="244" y="48"/>
                    </a:lnTo>
                    <a:lnTo>
                      <a:pt x="273" y="40"/>
                    </a:lnTo>
                    <a:lnTo>
                      <a:pt x="302" y="36"/>
                    </a:lnTo>
                    <a:lnTo>
                      <a:pt x="331" y="33"/>
                    </a:lnTo>
                    <a:lnTo>
                      <a:pt x="360" y="34"/>
                    </a:lnTo>
                    <a:lnTo>
                      <a:pt x="391" y="38"/>
                    </a:lnTo>
                    <a:lnTo>
                      <a:pt x="422" y="45"/>
                    </a:lnTo>
                    <a:lnTo>
                      <a:pt x="451" y="54"/>
                    </a:lnTo>
                    <a:lnTo>
                      <a:pt x="479" y="65"/>
                    </a:lnTo>
                    <a:lnTo>
                      <a:pt x="505" y="78"/>
                    </a:lnTo>
                    <a:lnTo>
                      <a:pt x="529" y="96"/>
                    </a:lnTo>
                    <a:lnTo>
                      <a:pt x="540" y="104"/>
                    </a:lnTo>
                    <a:lnTo>
                      <a:pt x="551" y="115"/>
                    </a:lnTo>
                    <a:lnTo>
                      <a:pt x="572" y="136"/>
                    </a:lnTo>
                    <a:lnTo>
                      <a:pt x="591" y="160"/>
                    </a:lnTo>
                    <a:lnTo>
                      <a:pt x="599" y="173"/>
                    </a:lnTo>
                    <a:lnTo>
                      <a:pt x="608" y="187"/>
                    </a:lnTo>
                    <a:lnTo>
                      <a:pt x="621" y="212"/>
                    </a:lnTo>
                    <a:lnTo>
                      <a:pt x="631" y="237"/>
                    </a:lnTo>
                    <a:lnTo>
                      <a:pt x="649" y="236"/>
                    </a:lnTo>
                    <a:lnTo>
                      <a:pt x="669" y="239"/>
                    </a:lnTo>
                    <a:lnTo>
                      <a:pt x="655" y="204"/>
                    </a:lnTo>
                    <a:lnTo>
                      <a:pt x="647" y="187"/>
                    </a:lnTo>
                    <a:lnTo>
                      <a:pt x="637" y="171"/>
                    </a:lnTo>
                    <a:lnTo>
                      <a:pt x="618" y="141"/>
                    </a:lnTo>
                    <a:lnTo>
                      <a:pt x="598" y="115"/>
                    </a:lnTo>
                    <a:lnTo>
                      <a:pt x="574" y="91"/>
                    </a:lnTo>
                    <a:lnTo>
                      <a:pt x="562" y="79"/>
                    </a:lnTo>
                    <a:lnTo>
                      <a:pt x="550" y="70"/>
                    </a:lnTo>
                    <a:lnTo>
                      <a:pt x="536" y="60"/>
                    </a:lnTo>
                    <a:lnTo>
                      <a:pt x="522" y="51"/>
                    </a:lnTo>
                    <a:lnTo>
                      <a:pt x="494" y="36"/>
                    </a:lnTo>
                    <a:lnTo>
                      <a:pt x="462" y="22"/>
                    </a:lnTo>
                    <a:lnTo>
                      <a:pt x="430" y="13"/>
                    </a:lnTo>
                    <a:lnTo>
                      <a:pt x="395" y="5"/>
                    </a:lnTo>
                    <a:lnTo>
                      <a:pt x="362" y="1"/>
                    </a:lnTo>
                    <a:lnTo>
                      <a:pt x="328" y="0"/>
                    </a:lnTo>
                    <a:lnTo>
                      <a:pt x="296" y="3"/>
                    </a:lnTo>
                    <a:lnTo>
                      <a:pt x="263" y="8"/>
                    </a:lnTo>
                    <a:lnTo>
                      <a:pt x="232" y="17"/>
                    </a:lnTo>
                    <a:lnTo>
                      <a:pt x="201" y="30"/>
                    </a:lnTo>
                    <a:lnTo>
                      <a:pt x="171" y="4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35" name="Freeform 349"/>
              <p:cNvSpPr>
                <a:spLocks noChangeArrowheads="1"/>
              </p:cNvSpPr>
              <p:nvPr/>
            </p:nvSpPr>
            <p:spPr bwMode="auto">
              <a:xfrm>
                <a:off x="1863" y="1950"/>
                <a:ext cx="120" cy="123"/>
              </a:xfrm>
              <a:custGeom>
                <a:avLst/>
                <a:gdLst>
                  <a:gd name="T0" fmla="*/ 5 w 598"/>
                  <a:gd name="T1" fmla="*/ 2 h 615"/>
                  <a:gd name="T2" fmla="*/ 3 w 598"/>
                  <a:gd name="T3" fmla="*/ 4 h 615"/>
                  <a:gd name="T4" fmla="*/ 2 w 598"/>
                  <a:gd name="T5" fmla="*/ 6 h 615"/>
                  <a:gd name="T6" fmla="*/ 1 w 598"/>
                  <a:gd name="T7" fmla="*/ 8 h 615"/>
                  <a:gd name="T8" fmla="*/ 0 w 598"/>
                  <a:gd name="T9" fmla="*/ 10 h 615"/>
                  <a:gd name="T10" fmla="*/ 0 w 598"/>
                  <a:gd name="T11" fmla="*/ 12 h 615"/>
                  <a:gd name="T12" fmla="*/ 0 w 598"/>
                  <a:gd name="T13" fmla="*/ 14 h 615"/>
                  <a:gd name="T14" fmla="*/ 1 w 598"/>
                  <a:gd name="T15" fmla="*/ 16 h 615"/>
                  <a:gd name="T16" fmla="*/ 2 w 598"/>
                  <a:gd name="T17" fmla="*/ 18 h 615"/>
                  <a:gd name="T18" fmla="*/ 3 w 598"/>
                  <a:gd name="T19" fmla="*/ 20 h 615"/>
                  <a:gd name="T20" fmla="*/ 5 w 598"/>
                  <a:gd name="T21" fmla="*/ 22 h 615"/>
                  <a:gd name="T22" fmla="*/ 7 w 598"/>
                  <a:gd name="T23" fmla="*/ 23 h 615"/>
                  <a:gd name="T24" fmla="*/ 9 w 598"/>
                  <a:gd name="T25" fmla="*/ 24 h 615"/>
                  <a:gd name="T26" fmla="*/ 11 w 598"/>
                  <a:gd name="T27" fmla="*/ 25 h 615"/>
                  <a:gd name="T28" fmla="*/ 13 w 598"/>
                  <a:gd name="T29" fmla="*/ 25 h 615"/>
                  <a:gd name="T30" fmla="*/ 14 w 598"/>
                  <a:gd name="T31" fmla="*/ 25 h 615"/>
                  <a:gd name="T32" fmla="*/ 12 w 598"/>
                  <a:gd name="T33" fmla="*/ 23 h 615"/>
                  <a:gd name="T34" fmla="*/ 11 w 598"/>
                  <a:gd name="T35" fmla="*/ 23 h 615"/>
                  <a:gd name="T36" fmla="*/ 10 w 598"/>
                  <a:gd name="T37" fmla="*/ 23 h 615"/>
                  <a:gd name="T38" fmla="*/ 7 w 598"/>
                  <a:gd name="T39" fmla="*/ 22 h 615"/>
                  <a:gd name="T40" fmla="*/ 6 w 598"/>
                  <a:gd name="T41" fmla="*/ 21 h 615"/>
                  <a:gd name="T42" fmla="*/ 4 w 598"/>
                  <a:gd name="T43" fmla="*/ 20 h 615"/>
                  <a:gd name="T44" fmla="*/ 3 w 598"/>
                  <a:gd name="T45" fmla="*/ 18 h 615"/>
                  <a:gd name="T46" fmla="*/ 2 w 598"/>
                  <a:gd name="T47" fmla="*/ 16 h 615"/>
                  <a:gd name="T48" fmla="*/ 2 w 598"/>
                  <a:gd name="T49" fmla="*/ 15 h 615"/>
                  <a:gd name="T50" fmla="*/ 1 w 598"/>
                  <a:gd name="T51" fmla="*/ 13 h 615"/>
                  <a:gd name="T52" fmla="*/ 2 w 598"/>
                  <a:gd name="T53" fmla="*/ 11 h 615"/>
                  <a:gd name="T54" fmla="*/ 2 w 598"/>
                  <a:gd name="T55" fmla="*/ 10 h 615"/>
                  <a:gd name="T56" fmla="*/ 3 w 598"/>
                  <a:gd name="T57" fmla="*/ 7 h 615"/>
                  <a:gd name="T58" fmla="*/ 4 w 598"/>
                  <a:gd name="T59" fmla="*/ 6 h 615"/>
                  <a:gd name="T60" fmla="*/ 5 w 598"/>
                  <a:gd name="T61" fmla="*/ 4 h 615"/>
                  <a:gd name="T62" fmla="*/ 7 w 598"/>
                  <a:gd name="T63" fmla="*/ 3 h 615"/>
                  <a:gd name="T64" fmla="*/ 9 w 598"/>
                  <a:gd name="T65" fmla="*/ 2 h 615"/>
                  <a:gd name="T66" fmla="*/ 11 w 598"/>
                  <a:gd name="T67" fmla="*/ 1 h 615"/>
                  <a:gd name="T68" fmla="*/ 13 w 598"/>
                  <a:gd name="T69" fmla="*/ 1 h 615"/>
                  <a:gd name="T70" fmla="*/ 15 w 598"/>
                  <a:gd name="T71" fmla="*/ 2 h 615"/>
                  <a:gd name="T72" fmla="*/ 17 w 598"/>
                  <a:gd name="T73" fmla="*/ 3 h 615"/>
                  <a:gd name="T74" fmla="*/ 19 w 598"/>
                  <a:gd name="T75" fmla="*/ 4 h 615"/>
                  <a:gd name="T76" fmla="*/ 20 w 598"/>
                  <a:gd name="T77" fmla="*/ 4 h 615"/>
                  <a:gd name="T78" fmla="*/ 21 w 598"/>
                  <a:gd name="T79" fmla="*/ 6 h 615"/>
                  <a:gd name="T80" fmla="*/ 23 w 598"/>
                  <a:gd name="T81" fmla="*/ 8 h 615"/>
                  <a:gd name="T82" fmla="*/ 24 w 598"/>
                  <a:gd name="T83" fmla="*/ 7 h 615"/>
                  <a:gd name="T84" fmla="*/ 23 w 598"/>
                  <a:gd name="T85" fmla="*/ 6 h 615"/>
                  <a:gd name="T86" fmla="*/ 22 w 598"/>
                  <a:gd name="T87" fmla="*/ 4 h 615"/>
                  <a:gd name="T88" fmla="*/ 20 w 598"/>
                  <a:gd name="T89" fmla="*/ 3 h 615"/>
                  <a:gd name="T90" fmla="*/ 19 w 598"/>
                  <a:gd name="T91" fmla="*/ 2 h 615"/>
                  <a:gd name="T92" fmla="*/ 17 w 598"/>
                  <a:gd name="T93" fmla="*/ 1 h 615"/>
                  <a:gd name="T94" fmla="*/ 14 w 598"/>
                  <a:gd name="T95" fmla="*/ 0 h 615"/>
                  <a:gd name="T96" fmla="*/ 12 w 598"/>
                  <a:gd name="T97" fmla="*/ 0 h 615"/>
                  <a:gd name="T98" fmla="*/ 10 w 598"/>
                  <a:gd name="T99" fmla="*/ 0 h 615"/>
                  <a:gd name="T100" fmla="*/ 7 w 598"/>
                  <a:gd name="T101" fmla="*/ 1 h 6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598" h="615">
                    <a:moveTo>
                      <a:pt x="155" y="41"/>
                    </a:moveTo>
                    <a:lnTo>
                      <a:pt x="128" y="57"/>
                    </a:lnTo>
                    <a:lnTo>
                      <a:pt x="105" y="77"/>
                    </a:lnTo>
                    <a:lnTo>
                      <a:pt x="83" y="96"/>
                    </a:lnTo>
                    <a:lnTo>
                      <a:pt x="64" y="120"/>
                    </a:lnTo>
                    <a:lnTo>
                      <a:pt x="47" y="144"/>
                    </a:lnTo>
                    <a:lnTo>
                      <a:pt x="33" y="171"/>
                    </a:lnTo>
                    <a:lnTo>
                      <a:pt x="22" y="199"/>
                    </a:lnTo>
                    <a:lnTo>
                      <a:pt x="12" y="229"/>
                    </a:lnTo>
                    <a:lnTo>
                      <a:pt x="5" y="258"/>
                    </a:lnTo>
                    <a:lnTo>
                      <a:pt x="2" y="272"/>
                    </a:lnTo>
                    <a:lnTo>
                      <a:pt x="1" y="288"/>
                    </a:lnTo>
                    <a:lnTo>
                      <a:pt x="0" y="317"/>
                    </a:lnTo>
                    <a:lnTo>
                      <a:pt x="3" y="347"/>
                    </a:lnTo>
                    <a:lnTo>
                      <a:pt x="8" y="375"/>
                    </a:lnTo>
                    <a:lnTo>
                      <a:pt x="16" y="404"/>
                    </a:lnTo>
                    <a:lnTo>
                      <a:pt x="28" y="432"/>
                    </a:lnTo>
                    <a:lnTo>
                      <a:pt x="43" y="461"/>
                    </a:lnTo>
                    <a:lnTo>
                      <a:pt x="59" y="487"/>
                    </a:lnTo>
                    <a:lnTo>
                      <a:pt x="79" y="511"/>
                    </a:lnTo>
                    <a:lnTo>
                      <a:pt x="98" y="533"/>
                    </a:lnTo>
                    <a:lnTo>
                      <a:pt x="122" y="552"/>
                    </a:lnTo>
                    <a:lnTo>
                      <a:pt x="146" y="568"/>
                    </a:lnTo>
                    <a:lnTo>
                      <a:pt x="172" y="584"/>
                    </a:lnTo>
                    <a:lnTo>
                      <a:pt x="200" y="595"/>
                    </a:lnTo>
                    <a:lnTo>
                      <a:pt x="230" y="605"/>
                    </a:lnTo>
                    <a:lnTo>
                      <a:pt x="259" y="610"/>
                    </a:lnTo>
                    <a:lnTo>
                      <a:pt x="274" y="613"/>
                    </a:lnTo>
                    <a:lnTo>
                      <a:pt x="289" y="615"/>
                    </a:lnTo>
                    <a:lnTo>
                      <a:pt x="318" y="615"/>
                    </a:lnTo>
                    <a:lnTo>
                      <a:pt x="333" y="614"/>
                    </a:lnTo>
                    <a:lnTo>
                      <a:pt x="348" y="614"/>
                    </a:lnTo>
                    <a:lnTo>
                      <a:pt x="335" y="580"/>
                    </a:lnTo>
                    <a:lnTo>
                      <a:pt x="310" y="580"/>
                    </a:lnTo>
                    <a:lnTo>
                      <a:pt x="287" y="579"/>
                    </a:lnTo>
                    <a:lnTo>
                      <a:pt x="262" y="576"/>
                    </a:lnTo>
                    <a:lnTo>
                      <a:pt x="250" y="573"/>
                    </a:lnTo>
                    <a:lnTo>
                      <a:pt x="238" y="571"/>
                    </a:lnTo>
                    <a:lnTo>
                      <a:pt x="210" y="562"/>
                    </a:lnTo>
                    <a:lnTo>
                      <a:pt x="186" y="551"/>
                    </a:lnTo>
                    <a:lnTo>
                      <a:pt x="163" y="538"/>
                    </a:lnTo>
                    <a:lnTo>
                      <a:pt x="142" y="524"/>
                    </a:lnTo>
                    <a:lnTo>
                      <a:pt x="121" y="507"/>
                    </a:lnTo>
                    <a:lnTo>
                      <a:pt x="104" y="488"/>
                    </a:lnTo>
                    <a:lnTo>
                      <a:pt x="87" y="466"/>
                    </a:lnTo>
                    <a:lnTo>
                      <a:pt x="73" y="445"/>
                    </a:lnTo>
                    <a:lnTo>
                      <a:pt x="60" y="420"/>
                    </a:lnTo>
                    <a:lnTo>
                      <a:pt x="50" y="395"/>
                    </a:lnTo>
                    <a:lnTo>
                      <a:pt x="44" y="381"/>
                    </a:lnTo>
                    <a:lnTo>
                      <a:pt x="41" y="369"/>
                    </a:lnTo>
                    <a:lnTo>
                      <a:pt x="37" y="344"/>
                    </a:lnTo>
                    <a:lnTo>
                      <a:pt x="35" y="317"/>
                    </a:lnTo>
                    <a:lnTo>
                      <a:pt x="36" y="291"/>
                    </a:lnTo>
                    <a:lnTo>
                      <a:pt x="39" y="264"/>
                    </a:lnTo>
                    <a:lnTo>
                      <a:pt x="41" y="251"/>
                    </a:lnTo>
                    <a:lnTo>
                      <a:pt x="45" y="238"/>
                    </a:lnTo>
                    <a:lnTo>
                      <a:pt x="53" y="210"/>
                    </a:lnTo>
                    <a:lnTo>
                      <a:pt x="64" y="186"/>
                    </a:lnTo>
                    <a:lnTo>
                      <a:pt x="76" y="163"/>
                    </a:lnTo>
                    <a:lnTo>
                      <a:pt x="91" y="142"/>
                    </a:lnTo>
                    <a:lnTo>
                      <a:pt x="108" y="121"/>
                    </a:lnTo>
                    <a:lnTo>
                      <a:pt x="127" y="103"/>
                    </a:lnTo>
                    <a:lnTo>
                      <a:pt x="149" y="87"/>
                    </a:lnTo>
                    <a:lnTo>
                      <a:pt x="173" y="73"/>
                    </a:lnTo>
                    <a:lnTo>
                      <a:pt x="197" y="60"/>
                    </a:lnTo>
                    <a:lnTo>
                      <a:pt x="222" y="50"/>
                    </a:lnTo>
                    <a:lnTo>
                      <a:pt x="247" y="41"/>
                    </a:lnTo>
                    <a:lnTo>
                      <a:pt x="273" y="37"/>
                    </a:lnTo>
                    <a:lnTo>
                      <a:pt x="297" y="35"/>
                    </a:lnTo>
                    <a:lnTo>
                      <a:pt x="324" y="36"/>
                    </a:lnTo>
                    <a:lnTo>
                      <a:pt x="351" y="39"/>
                    </a:lnTo>
                    <a:lnTo>
                      <a:pt x="379" y="45"/>
                    </a:lnTo>
                    <a:lnTo>
                      <a:pt x="405" y="53"/>
                    </a:lnTo>
                    <a:lnTo>
                      <a:pt x="430" y="64"/>
                    </a:lnTo>
                    <a:lnTo>
                      <a:pt x="453" y="75"/>
                    </a:lnTo>
                    <a:lnTo>
                      <a:pt x="475" y="91"/>
                    </a:lnTo>
                    <a:lnTo>
                      <a:pt x="484" y="98"/>
                    </a:lnTo>
                    <a:lnTo>
                      <a:pt x="494" y="108"/>
                    </a:lnTo>
                    <a:lnTo>
                      <a:pt x="512" y="127"/>
                    </a:lnTo>
                    <a:lnTo>
                      <a:pt x="529" y="149"/>
                    </a:lnTo>
                    <a:lnTo>
                      <a:pt x="544" y="173"/>
                    </a:lnTo>
                    <a:lnTo>
                      <a:pt x="562" y="205"/>
                    </a:lnTo>
                    <a:lnTo>
                      <a:pt x="598" y="204"/>
                    </a:lnTo>
                    <a:lnTo>
                      <a:pt x="588" y="179"/>
                    </a:lnTo>
                    <a:lnTo>
                      <a:pt x="575" y="154"/>
                    </a:lnTo>
                    <a:lnTo>
                      <a:pt x="566" y="140"/>
                    </a:lnTo>
                    <a:lnTo>
                      <a:pt x="558" y="127"/>
                    </a:lnTo>
                    <a:lnTo>
                      <a:pt x="539" y="103"/>
                    </a:lnTo>
                    <a:lnTo>
                      <a:pt x="518" y="82"/>
                    </a:lnTo>
                    <a:lnTo>
                      <a:pt x="507" y="71"/>
                    </a:lnTo>
                    <a:lnTo>
                      <a:pt x="496" y="63"/>
                    </a:lnTo>
                    <a:lnTo>
                      <a:pt x="472" y="45"/>
                    </a:lnTo>
                    <a:lnTo>
                      <a:pt x="446" y="32"/>
                    </a:lnTo>
                    <a:lnTo>
                      <a:pt x="418" y="21"/>
                    </a:lnTo>
                    <a:lnTo>
                      <a:pt x="389" y="12"/>
                    </a:lnTo>
                    <a:lnTo>
                      <a:pt x="358" y="5"/>
                    </a:lnTo>
                    <a:lnTo>
                      <a:pt x="327" y="1"/>
                    </a:lnTo>
                    <a:lnTo>
                      <a:pt x="298" y="0"/>
                    </a:lnTo>
                    <a:lnTo>
                      <a:pt x="269" y="3"/>
                    </a:lnTo>
                    <a:lnTo>
                      <a:pt x="240" y="7"/>
                    </a:lnTo>
                    <a:lnTo>
                      <a:pt x="211" y="15"/>
                    </a:lnTo>
                    <a:lnTo>
                      <a:pt x="182" y="27"/>
                    </a:lnTo>
                    <a:lnTo>
                      <a:pt x="155" y="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36" name="Freeform 350"/>
              <p:cNvSpPr>
                <a:spLocks noChangeArrowheads="1"/>
              </p:cNvSpPr>
              <p:nvPr/>
            </p:nvSpPr>
            <p:spPr bwMode="auto">
              <a:xfrm>
                <a:off x="1877" y="1963"/>
                <a:ext cx="92" cy="96"/>
              </a:xfrm>
              <a:custGeom>
                <a:avLst/>
                <a:gdLst>
                  <a:gd name="T0" fmla="*/ 2 w 458"/>
                  <a:gd name="T1" fmla="*/ 7 h 479"/>
                  <a:gd name="T2" fmla="*/ 3 w 458"/>
                  <a:gd name="T3" fmla="*/ 5 h 479"/>
                  <a:gd name="T4" fmla="*/ 3 w 458"/>
                  <a:gd name="T5" fmla="*/ 4 h 479"/>
                  <a:gd name="T6" fmla="*/ 5 w 458"/>
                  <a:gd name="T7" fmla="*/ 3 h 479"/>
                  <a:gd name="T8" fmla="*/ 6 w 458"/>
                  <a:gd name="T9" fmla="*/ 2 h 479"/>
                  <a:gd name="T10" fmla="*/ 8 w 458"/>
                  <a:gd name="T11" fmla="*/ 2 h 479"/>
                  <a:gd name="T12" fmla="*/ 9 w 458"/>
                  <a:gd name="T13" fmla="*/ 1 h 479"/>
                  <a:gd name="T14" fmla="*/ 11 w 458"/>
                  <a:gd name="T15" fmla="*/ 2 h 479"/>
                  <a:gd name="T16" fmla="*/ 12 w 458"/>
                  <a:gd name="T17" fmla="*/ 2 h 479"/>
                  <a:gd name="T18" fmla="*/ 14 w 458"/>
                  <a:gd name="T19" fmla="*/ 3 h 479"/>
                  <a:gd name="T20" fmla="*/ 15 w 458"/>
                  <a:gd name="T21" fmla="*/ 4 h 479"/>
                  <a:gd name="T22" fmla="*/ 16 w 458"/>
                  <a:gd name="T23" fmla="*/ 5 h 479"/>
                  <a:gd name="T24" fmla="*/ 17 w 458"/>
                  <a:gd name="T25" fmla="*/ 6 h 479"/>
                  <a:gd name="T26" fmla="*/ 18 w 458"/>
                  <a:gd name="T27" fmla="*/ 6 h 479"/>
                  <a:gd name="T28" fmla="*/ 17 w 458"/>
                  <a:gd name="T29" fmla="*/ 4 h 479"/>
                  <a:gd name="T30" fmla="*/ 16 w 458"/>
                  <a:gd name="T31" fmla="*/ 3 h 479"/>
                  <a:gd name="T32" fmla="*/ 15 w 458"/>
                  <a:gd name="T33" fmla="*/ 1 h 479"/>
                  <a:gd name="T34" fmla="*/ 13 w 458"/>
                  <a:gd name="T35" fmla="*/ 1 h 479"/>
                  <a:gd name="T36" fmla="*/ 11 w 458"/>
                  <a:gd name="T37" fmla="*/ 0 h 479"/>
                  <a:gd name="T38" fmla="*/ 9 w 458"/>
                  <a:gd name="T39" fmla="*/ 0 h 479"/>
                  <a:gd name="T40" fmla="*/ 7 w 458"/>
                  <a:gd name="T41" fmla="*/ 0 h 479"/>
                  <a:gd name="T42" fmla="*/ 6 w 458"/>
                  <a:gd name="T43" fmla="*/ 1 h 479"/>
                  <a:gd name="T44" fmla="*/ 4 w 458"/>
                  <a:gd name="T45" fmla="*/ 2 h 479"/>
                  <a:gd name="T46" fmla="*/ 3 w 458"/>
                  <a:gd name="T47" fmla="*/ 3 h 479"/>
                  <a:gd name="T48" fmla="*/ 1 w 458"/>
                  <a:gd name="T49" fmla="*/ 4 h 479"/>
                  <a:gd name="T50" fmla="*/ 1 w 458"/>
                  <a:gd name="T51" fmla="*/ 6 h 479"/>
                  <a:gd name="T52" fmla="*/ 0 w 458"/>
                  <a:gd name="T53" fmla="*/ 8 h 479"/>
                  <a:gd name="T54" fmla="*/ 0 w 458"/>
                  <a:gd name="T55" fmla="*/ 10 h 479"/>
                  <a:gd name="T56" fmla="*/ 0 w 458"/>
                  <a:gd name="T57" fmla="*/ 12 h 479"/>
                  <a:gd name="T58" fmla="*/ 1 w 458"/>
                  <a:gd name="T59" fmla="*/ 13 h 479"/>
                  <a:gd name="T60" fmla="*/ 2 w 458"/>
                  <a:gd name="T61" fmla="*/ 15 h 479"/>
                  <a:gd name="T62" fmla="*/ 3 w 458"/>
                  <a:gd name="T63" fmla="*/ 17 h 479"/>
                  <a:gd name="T64" fmla="*/ 4 w 458"/>
                  <a:gd name="T65" fmla="*/ 18 h 479"/>
                  <a:gd name="T66" fmla="*/ 6 w 458"/>
                  <a:gd name="T67" fmla="*/ 19 h 479"/>
                  <a:gd name="T68" fmla="*/ 8 w 458"/>
                  <a:gd name="T69" fmla="*/ 19 h 479"/>
                  <a:gd name="T70" fmla="*/ 8 w 458"/>
                  <a:gd name="T71" fmla="*/ 19 h 479"/>
                  <a:gd name="T72" fmla="*/ 8 w 458"/>
                  <a:gd name="T73" fmla="*/ 19 h 479"/>
                  <a:gd name="T74" fmla="*/ 10 w 458"/>
                  <a:gd name="T75" fmla="*/ 19 h 479"/>
                  <a:gd name="T76" fmla="*/ 10 w 458"/>
                  <a:gd name="T77" fmla="*/ 18 h 479"/>
                  <a:gd name="T78" fmla="*/ 8 w 458"/>
                  <a:gd name="T79" fmla="*/ 18 h 479"/>
                  <a:gd name="T80" fmla="*/ 7 w 458"/>
                  <a:gd name="T81" fmla="*/ 17 h 479"/>
                  <a:gd name="T82" fmla="*/ 5 w 458"/>
                  <a:gd name="T83" fmla="*/ 17 h 479"/>
                  <a:gd name="T84" fmla="*/ 4 w 458"/>
                  <a:gd name="T85" fmla="*/ 16 h 479"/>
                  <a:gd name="T86" fmla="*/ 3 w 458"/>
                  <a:gd name="T87" fmla="*/ 14 h 479"/>
                  <a:gd name="T88" fmla="*/ 2 w 458"/>
                  <a:gd name="T89" fmla="*/ 13 h 479"/>
                  <a:gd name="T90" fmla="*/ 2 w 458"/>
                  <a:gd name="T91" fmla="*/ 11 h 479"/>
                  <a:gd name="T92" fmla="*/ 1 w 458"/>
                  <a:gd name="T93" fmla="*/ 10 h 479"/>
                  <a:gd name="T94" fmla="*/ 1 w 458"/>
                  <a:gd name="T95" fmla="*/ 8 h 47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58" h="479">
                    <a:moveTo>
                      <a:pt x="42" y="188"/>
                    </a:moveTo>
                    <a:lnTo>
                      <a:pt x="47" y="167"/>
                    </a:lnTo>
                    <a:lnTo>
                      <a:pt x="55" y="148"/>
                    </a:lnTo>
                    <a:lnTo>
                      <a:pt x="65" y="131"/>
                    </a:lnTo>
                    <a:lnTo>
                      <a:pt x="76" y="115"/>
                    </a:lnTo>
                    <a:lnTo>
                      <a:pt x="87" y="100"/>
                    </a:lnTo>
                    <a:lnTo>
                      <a:pt x="103" y="86"/>
                    </a:lnTo>
                    <a:lnTo>
                      <a:pt x="119" y="74"/>
                    </a:lnTo>
                    <a:lnTo>
                      <a:pt x="137" y="63"/>
                    </a:lnTo>
                    <a:lnTo>
                      <a:pt x="155" y="52"/>
                    </a:lnTo>
                    <a:lnTo>
                      <a:pt x="174" y="45"/>
                    </a:lnTo>
                    <a:lnTo>
                      <a:pt x="192" y="40"/>
                    </a:lnTo>
                    <a:lnTo>
                      <a:pt x="212" y="37"/>
                    </a:lnTo>
                    <a:lnTo>
                      <a:pt x="231" y="33"/>
                    </a:lnTo>
                    <a:lnTo>
                      <a:pt x="251" y="34"/>
                    </a:lnTo>
                    <a:lnTo>
                      <a:pt x="271" y="38"/>
                    </a:lnTo>
                    <a:lnTo>
                      <a:pt x="292" y="43"/>
                    </a:lnTo>
                    <a:lnTo>
                      <a:pt x="310" y="48"/>
                    </a:lnTo>
                    <a:lnTo>
                      <a:pt x="329" y="56"/>
                    </a:lnTo>
                    <a:lnTo>
                      <a:pt x="347" y="66"/>
                    </a:lnTo>
                    <a:lnTo>
                      <a:pt x="363" y="77"/>
                    </a:lnTo>
                    <a:lnTo>
                      <a:pt x="378" y="88"/>
                    </a:lnTo>
                    <a:lnTo>
                      <a:pt x="391" y="104"/>
                    </a:lnTo>
                    <a:lnTo>
                      <a:pt x="404" y="119"/>
                    </a:lnTo>
                    <a:lnTo>
                      <a:pt x="416" y="138"/>
                    </a:lnTo>
                    <a:lnTo>
                      <a:pt x="428" y="157"/>
                    </a:lnTo>
                    <a:lnTo>
                      <a:pt x="441" y="150"/>
                    </a:lnTo>
                    <a:lnTo>
                      <a:pt x="458" y="145"/>
                    </a:lnTo>
                    <a:lnTo>
                      <a:pt x="445" y="122"/>
                    </a:lnTo>
                    <a:lnTo>
                      <a:pt x="432" y="100"/>
                    </a:lnTo>
                    <a:lnTo>
                      <a:pt x="417" y="81"/>
                    </a:lnTo>
                    <a:lnTo>
                      <a:pt x="401" y="63"/>
                    </a:lnTo>
                    <a:lnTo>
                      <a:pt x="384" y="50"/>
                    </a:lnTo>
                    <a:lnTo>
                      <a:pt x="364" y="37"/>
                    </a:lnTo>
                    <a:lnTo>
                      <a:pt x="345" y="26"/>
                    </a:lnTo>
                    <a:lnTo>
                      <a:pt x="323" y="17"/>
                    </a:lnTo>
                    <a:lnTo>
                      <a:pt x="300" y="11"/>
                    </a:lnTo>
                    <a:lnTo>
                      <a:pt x="275" y="4"/>
                    </a:lnTo>
                    <a:lnTo>
                      <a:pt x="252" y="1"/>
                    </a:lnTo>
                    <a:lnTo>
                      <a:pt x="229" y="0"/>
                    </a:lnTo>
                    <a:lnTo>
                      <a:pt x="207" y="3"/>
                    </a:lnTo>
                    <a:lnTo>
                      <a:pt x="184" y="6"/>
                    </a:lnTo>
                    <a:lnTo>
                      <a:pt x="162" y="14"/>
                    </a:lnTo>
                    <a:lnTo>
                      <a:pt x="141" y="23"/>
                    </a:lnTo>
                    <a:lnTo>
                      <a:pt x="121" y="34"/>
                    </a:lnTo>
                    <a:lnTo>
                      <a:pt x="99" y="46"/>
                    </a:lnTo>
                    <a:lnTo>
                      <a:pt x="81" y="60"/>
                    </a:lnTo>
                    <a:lnTo>
                      <a:pt x="64" y="76"/>
                    </a:lnTo>
                    <a:lnTo>
                      <a:pt x="50" y="95"/>
                    </a:lnTo>
                    <a:lnTo>
                      <a:pt x="37" y="112"/>
                    </a:lnTo>
                    <a:lnTo>
                      <a:pt x="25" y="133"/>
                    </a:lnTo>
                    <a:lnTo>
                      <a:pt x="16" y="155"/>
                    </a:lnTo>
                    <a:lnTo>
                      <a:pt x="10" y="179"/>
                    </a:lnTo>
                    <a:lnTo>
                      <a:pt x="5" y="201"/>
                    </a:lnTo>
                    <a:lnTo>
                      <a:pt x="1" y="225"/>
                    </a:lnTo>
                    <a:lnTo>
                      <a:pt x="0" y="248"/>
                    </a:lnTo>
                    <a:lnTo>
                      <a:pt x="2" y="271"/>
                    </a:lnTo>
                    <a:lnTo>
                      <a:pt x="6" y="293"/>
                    </a:lnTo>
                    <a:lnTo>
                      <a:pt x="13" y="315"/>
                    </a:lnTo>
                    <a:lnTo>
                      <a:pt x="22" y="336"/>
                    </a:lnTo>
                    <a:lnTo>
                      <a:pt x="34" y="359"/>
                    </a:lnTo>
                    <a:lnTo>
                      <a:pt x="45" y="379"/>
                    </a:lnTo>
                    <a:lnTo>
                      <a:pt x="59" y="397"/>
                    </a:lnTo>
                    <a:lnTo>
                      <a:pt x="75" y="413"/>
                    </a:lnTo>
                    <a:lnTo>
                      <a:pt x="94" y="428"/>
                    </a:lnTo>
                    <a:lnTo>
                      <a:pt x="111" y="441"/>
                    </a:lnTo>
                    <a:lnTo>
                      <a:pt x="132" y="452"/>
                    </a:lnTo>
                    <a:lnTo>
                      <a:pt x="154" y="462"/>
                    </a:lnTo>
                    <a:lnTo>
                      <a:pt x="178" y="470"/>
                    </a:lnTo>
                    <a:lnTo>
                      <a:pt x="196" y="474"/>
                    </a:lnTo>
                    <a:lnTo>
                      <a:pt x="200" y="474"/>
                    </a:lnTo>
                    <a:lnTo>
                      <a:pt x="203" y="474"/>
                    </a:lnTo>
                    <a:lnTo>
                      <a:pt x="204" y="474"/>
                    </a:lnTo>
                    <a:lnTo>
                      <a:pt x="206" y="475"/>
                    </a:lnTo>
                    <a:lnTo>
                      <a:pt x="216" y="477"/>
                    </a:lnTo>
                    <a:lnTo>
                      <a:pt x="255" y="479"/>
                    </a:lnTo>
                    <a:lnTo>
                      <a:pt x="250" y="462"/>
                    </a:lnTo>
                    <a:lnTo>
                      <a:pt x="248" y="445"/>
                    </a:lnTo>
                    <a:lnTo>
                      <a:pt x="217" y="443"/>
                    </a:lnTo>
                    <a:lnTo>
                      <a:pt x="200" y="441"/>
                    </a:lnTo>
                    <a:lnTo>
                      <a:pt x="186" y="438"/>
                    </a:lnTo>
                    <a:lnTo>
                      <a:pt x="165" y="431"/>
                    </a:lnTo>
                    <a:lnTo>
                      <a:pt x="148" y="422"/>
                    </a:lnTo>
                    <a:lnTo>
                      <a:pt x="130" y="413"/>
                    </a:lnTo>
                    <a:lnTo>
                      <a:pt x="114" y="403"/>
                    </a:lnTo>
                    <a:lnTo>
                      <a:pt x="99" y="389"/>
                    </a:lnTo>
                    <a:lnTo>
                      <a:pt x="85" y="375"/>
                    </a:lnTo>
                    <a:lnTo>
                      <a:pt x="73" y="359"/>
                    </a:lnTo>
                    <a:lnTo>
                      <a:pt x="63" y="342"/>
                    </a:lnTo>
                    <a:lnTo>
                      <a:pt x="51" y="323"/>
                    </a:lnTo>
                    <a:lnTo>
                      <a:pt x="44" y="304"/>
                    </a:lnTo>
                    <a:lnTo>
                      <a:pt x="39" y="285"/>
                    </a:lnTo>
                    <a:lnTo>
                      <a:pt x="36" y="267"/>
                    </a:lnTo>
                    <a:lnTo>
                      <a:pt x="33" y="246"/>
                    </a:lnTo>
                    <a:lnTo>
                      <a:pt x="34" y="227"/>
                    </a:lnTo>
                    <a:lnTo>
                      <a:pt x="37" y="207"/>
                    </a:lnTo>
                    <a:lnTo>
                      <a:pt x="42" y="18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37" name="Freeform 351"/>
              <p:cNvSpPr>
                <a:spLocks noChangeArrowheads="1"/>
              </p:cNvSpPr>
              <p:nvPr/>
            </p:nvSpPr>
            <p:spPr bwMode="auto">
              <a:xfrm>
                <a:off x="1870" y="1957"/>
                <a:ext cx="106" cy="109"/>
              </a:xfrm>
              <a:custGeom>
                <a:avLst/>
                <a:gdLst>
                  <a:gd name="T0" fmla="*/ 2 w 527"/>
                  <a:gd name="T1" fmla="*/ 8 h 545"/>
                  <a:gd name="T2" fmla="*/ 3 w 527"/>
                  <a:gd name="T3" fmla="*/ 6 h 545"/>
                  <a:gd name="T4" fmla="*/ 4 w 527"/>
                  <a:gd name="T5" fmla="*/ 4 h 545"/>
                  <a:gd name="T6" fmla="*/ 5 w 527"/>
                  <a:gd name="T7" fmla="*/ 3 h 545"/>
                  <a:gd name="T8" fmla="*/ 7 w 527"/>
                  <a:gd name="T9" fmla="*/ 2 h 545"/>
                  <a:gd name="T10" fmla="*/ 9 w 527"/>
                  <a:gd name="T11" fmla="*/ 2 h 545"/>
                  <a:gd name="T12" fmla="*/ 11 w 527"/>
                  <a:gd name="T13" fmla="*/ 1 h 545"/>
                  <a:gd name="T14" fmla="*/ 12 w 527"/>
                  <a:gd name="T15" fmla="*/ 1 h 545"/>
                  <a:gd name="T16" fmla="*/ 14 w 527"/>
                  <a:gd name="T17" fmla="*/ 2 h 545"/>
                  <a:gd name="T18" fmla="*/ 16 w 527"/>
                  <a:gd name="T19" fmla="*/ 3 h 545"/>
                  <a:gd name="T20" fmla="*/ 18 w 527"/>
                  <a:gd name="T21" fmla="*/ 4 h 545"/>
                  <a:gd name="T22" fmla="*/ 19 w 527"/>
                  <a:gd name="T23" fmla="*/ 5 h 545"/>
                  <a:gd name="T24" fmla="*/ 20 w 527"/>
                  <a:gd name="T25" fmla="*/ 7 h 545"/>
                  <a:gd name="T26" fmla="*/ 21 w 527"/>
                  <a:gd name="T27" fmla="*/ 6 h 545"/>
                  <a:gd name="T28" fmla="*/ 19 w 527"/>
                  <a:gd name="T29" fmla="*/ 4 h 545"/>
                  <a:gd name="T30" fmla="*/ 18 w 527"/>
                  <a:gd name="T31" fmla="*/ 3 h 545"/>
                  <a:gd name="T32" fmla="*/ 17 w 527"/>
                  <a:gd name="T33" fmla="*/ 2 h 545"/>
                  <a:gd name="T34" fmla="*/ 15 w 527"/>
                  <a:gd name="T35" fmla="*/ 1 h 545"/>
                  <a:gd name="T36" fmla="*/ 13 w 527"/>
                  <a:gd name="T37" fmla="*/ 0 h 545"/>
                  <a:gd name="T38" fmla="*/ 11 w 527"/>
                  <a:gd name="T39" fmla="*/ 0 h 545"/>
                  <a:gd name="T40" fmla="*/ 9 w 527"/>
                  <a:gd name="T41" fmla="*/ 0 h 545"/>
                  <a:gd name="T42" fmla="*/ 7 w 527"/>
                  <a:gd name="T43" fmla="*/ 1 h 545"/>
                  <a:gd name="T44" fmla="*/ 5 w 527"/>
                  <a:gd name="T45" fmla="*/ 2 h 545"/>
                  <a:gd name="T46" fmla="*/ 3 w 527"/>
                  <a:gd name="T47" fmla="*/ 3 h 545"/>
                  <a:gd name="T48" fmla="*/ 2 w 527"/>
                  <a:gd name="T49" fmla="*/ 5 h 545"/>
                  <a:gd name="T50" fmla="*/ 1 w 527"/>
                  <a:gd name="T51" fmla="*/ 7 h 545"/>
                  <a:gd name="T52" fmla="*/ 0 w 527"/>
                  <a:gd name="T53" fmla="*/ 9 h 545"/>
                  <a:gd name="T54" fmla="*/ 0 w 527"/>
                  <a:gd name="T55" fmla="*/ 10 h 545"/>
                  <a:gd name="T56" fmla="*/ 0 w 527"/>
                  <a:gd name="T57" fmla="*/ 12 h 545"/>
                  <a:gd name="T58" fmla="*/ 0 w 527"/>
                  <a:gd name="T59" fmla="*/ 14 h 545"/>
                  <a:gd name="T60" fmla="*/ 1 w 527"/>
                  <a:gd name="T61" fmla="*/ 15 h 545"/>
                  <a:gd name="T62" fmla="*/ 2 w 527"/>
                  <a:gd name="T63" fmla="*/ 17 h 545"/>
                  <a:gd name="T64" fmla="*/ 3 w 527"/>
                  <a:gd name="T65" fmla="*/ 19 h 545"/>
                  <a:gd name="T66" fmla="*/ 5 w 527"/>
                  <a:gd name="T67" fmla="*/ 20 h 545"/>
                  <a:gd name="T68" fmla="*/ 7 w 527"/>
                  <a:gd name="T69" fmla="*/ 21 h 545"/>
                  <a:gd name="T70" fmla="*/ 9 w 527"/>
                  <a:gd name="T71" fmla="*/ 22 h 545"/>
                  <a:gd name="T72" fmla="*/ 10 w 527"/>
                  <a:gd name="T73" fmla="*/ 22 h 545"/>
                  <a:gd name="T74" fmla="*/ 12 w 527"/>
                  <a:gd name="T75" fmla="*/ 22 h 545"/>
                  <a:gd name="T76" fmla="*/ 10 w 527"/>
                  <a:gd name="T77" fmla="*/ 20 h 545"/>
                  <a:gd name="T78" fmla="*/ 10 w 527"/>
                  <a:gd name="T79" fmla="*/ 20 h 545"/>
                  <a:gd name="T80" fmla="*/ 9 w 527"/>
                  <a:gd name="T81" fmla="*/ 20 h 545"/>
                  <a:gd name="T82" fmla="*/ 9 w 527"/>
                  <a:gd name="T83" fmla="*/ 20 h 545"/>
                  <a:gd name="T84" fmla="*/ 7 w 527"/>
                  <a:gd name="T85" fmla="*/ 19 h 545"/>
                  <a:gd name="T86" fmla="*/ 5 w 527"/>
                  <a:gd name="T87" fmla="*/ 18 h 545"/>
                  <a:gd name="T88" fmla="*/ 4 w 527"/>
                  <a:gd name="T89" fmla="*/ 17 h 545"/>
                  <a:gd name="T90" fmla="*/ 3 w 527"/>
                  <a:gd name="T91" fmla="*/ 16 h 545"/>
                  <a:gd name="T92" fmla="*/ 2 w 527"/>
                  <a:gd name="T93" fmla="*/ 14 h 545"/>
                  <a:gd name="T94" fmla="*/ 1 w 527"/>
                  <a:gd name="T95" fmla="*/ 12 h 545"/>
                  <a:gd name="T96" fmla="*/ 1 w 527"/>
                  <a:gd name="T97" fmla="*/ 10 h 545"/>
                  <a:gd name="T98" fmla="*/ 2 w 527"/>
                  <a:gd name="T99" fmla="*/ 8 h 54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527" h="545">
                    <a:moveTo>
                      <a:pt x="45" y="212"/>
                    </a:moveTo>
                    <a:lnTo>
                      <a:pt x="51" y="188"/>
                    </a:lnTo>
                    <a:lnTo>
                      <a:pt x="60" y="166"/>
                    </a:lnTo>
                    <a:lnTo>
                      <a:pt x="72" y="145"/>
                    </a:lnTo>
                    <a:lnTo>
                      <a:pt x="85" y="128"/>
                    </a:lnTo>
                    <a:lnTo>
                      <a:pt x="99" y="109"/>
                    </a:lnTo>
                    <a:lnTo>
                      <a:pt x="116" y="93"/>
                    </a:lnTo>
                    <a:lnTo>
                      <a:pt x="134" y="79"/>
                    </a:lnTo>
                    <a:lnTo>
                      <a:pt x="156" y="67"/>
                    </a:lnTo>
                    <a:lnTo>
                      <a:pt x="176" y="56"/>
                    </a:lnTo>
                    <a:lnTo>
                      <a:pt x="197" y="47"/>
                    </a:lnTo>
                    <a:lnTo>
                      <a:pt x="219" y="39"/>
                    </a:lnTo>
                    <a:lnTo>
                      <a:pt x="242" y="36"/>
                    </a:lnTo>
                    <a:lnTo>
                      <a:pt x="264" y="33"/>
                    </a:lnTo>
                    <a:lnTo>
                      <a:pt x="287" y="34"/>
                    </a:lnTo>
                    <a:lnTo>
                      <a:pt x="310" y="37"/>
                    </a:lnTo>
                    <a:lnTo>
                      <a:pt x="335" y="44"/>
                    </a:lnTo>
                    <a:lnTo>
                      <a:pt x="358" y="50"/>
                    </a:lnTo>
                    <a:lnTo>
                      <a:pt x="380" y="59"/>
                    </a:lnTo>
                    <a:lnTo>
                      <a:pt x="399" y="70"/>
                    </a:lnTo>
                    <a:lnTo>
                      <a:pt x="419" y="83"/>
                    </a:lnTo>
                    <a:lnTo>
                      <a:pt x="436" y="96"/>
                    </a:lnTo>
                    <a:lnTo>
                      <a:pt x="452" y="114"/>
                    </a:lnTo>
                    <a:lnTo>
                      <a:pt x="467" y="133"/>
                    </a:lnTo>
                    <a:lnTo>
                      <a:pt x="480" y="155"/>
                    </a:lnTo>
                    <a:lnTo>
                      <a:pt x="493" y="178"/>
                    </a:lnTo>
                    <a:lnTo>
                      <a:pt x="527" y="170"/>
                    </a:lnTo>
                    <a:lnTo>
                      <a:pt x="509" y="138"/>
                    </a:lnTo>
                    <a:lnTo>
                      <a:pt x="494" y="114"/>
                    </a:lnTo>
                    <a:lnTo>
                      <a:pt x="477" y="92"/>
                    </a:lnTo>
                    <a:lnTo>
                      <a:pt x="459" y="73"/>
                    </a:lnTo>
                    <a:lnTo>
                      <a:pt x="449" y="63"/>
                    </a:lnTo>
                    <a:lnTo>
                      <a:pt x="440" y="56"/>
                    </a:lnTo>
                    <a:lnTo>
                      <a:pt x="418" y="40"/>
                    </a:lnTo>
                    <a:lnTo>
                      <a:pt x="395" y="29"/>
                    </a:lnTo>
                    <a:lnTo>
                      <a:pt x="370" y="18"/>
                    </a:lnTo>
                    <a:lnTo>
                      <a:pt x="344" y="10"/>
                    </a:lnTo>
                    <a:lnTo>
                      <a:pt x="316" y="4"/>
                    </a:lnTo>
                    <a:lnTo>
                      <a:pt x="289" y="1"/>
                    </a:lnTo>
                    <a:lnTo>
                      <a:pt x="262" y="0"/>
                    </a:lnTo>
                    <a:lnTo>
                      <a:pt x="238" y="2"/>
                    </a:lnTo>
                    <a:lnTo>
                      <a:pt x="212" y="6"/>
                    </a:lnTo>
                    <a:lnTo>
                      <a:pt x="187" y="15"/>
                    </a:lnTo>
                    <a:lnTo>
                      <a:pt x="162" y="25"/>
                    </a:lnTo>
                    <a:lnTo>
                      <a:pt x="138" y="38"/>
                    </a:lnTo>
                    <a:lnTo>
                      <a:pt x="114" y="52"/>
                    </a:lnTo>
                    <a:lnTo>
                      <a:pt x="92" y="68"/>
                    </a:lnTo>
                    <a:lnTo>
                      <a:pt x="73" y="86"/>
                    </a:lnTo>
                    <a:lnTo>
                      <a:pt x="56" y="107"/>
                    </a:lnTo>
                    <a:lnTo>
                      <a:pt x="41" y="128"/>
                    </a:lnTo>
                    <a:lnTo>
                      <a:pt x="29" y="151"/>
                    </a:lnTo>
                    <a:lnTo>
                      <a:pt x="18" y="175"/>
                    </a:lnTo>
                    <a:lnTo>
                      <a:pt x="10" y="203"/>
                    </a:lnTo>
                    <a:lnTo>
                      <a:pt x="6" y="216"/>
                    </a:lnTo>
                    <a:lnTo>
                      <a:pt x="4" y="229"/>
                    </a:lnTo>
                    <a:lnTo>
                      <a:pt x="1" y="256"/>
                    </a:lnTo>
                    <a:lnTo>
                      <a:pt x="0" y="282"/>
                    </a:lnTo>
                    <a:lnTo>
                      <a:pt x="2" y="309"/>
                    </a:lnTo>
                    <a:lnTo>
                      <a:pt x="6" y="334"/>
                    </a:lnTo>
                    <a:lnTo>
                      <a:pt x="9" y="346"/>
                    </a:lnTo>
                    <a:lnTo>
                      <a:pt x="15" y="360"/>
                    </a:lnTo>
                    <a:lnTo>
                      <a:pt x="25" y="385"/>
                    </a:lnTo>
                    <a:lnTo>
                      <a:pt x="38" y="410"/>
                    </a:lnTo>
                    <a:lnTo>
                      <a:pt x="52" y="431"/>
                    </a:lnTo>
                    <a:lnTo>
                      <a:pt x="69" y="453"/>
                    </a:lnTo>
                    <a:lnTo>
                      <a:pt x="86" y="472"/>
                    </a:lnTo>
                    <a:lnTo>
                      <a:pt x="107" y="489"/>
                    </a:lnTo>
                    <a:lnTo>
                      <a:pt x="128" y="503"/>
                    </a:lnTo>
                    <a:lnTo>
                      <a:pt x="151" y="516"/>
                    </a:lnTo>
                    <a:lnTo>
                      <a:pt x="175" y="527"/>
                    </a:lnTo>
                    <a:lnTo>
                      <a:pt x="203" y="536"/>
                    </a:lnTo>
                    <a:lnTo>
                      <a:pt x="215" y="538"/>
                    </a:lnTo>
                    <a:lnTo>
                      <a:pt x="227" y="541"/>
                    </a:lnTo>
                    <a:lnTo>
                      <a:pt x="252" y="544"/>
                    </a:lnTo>
                    <a:lnTo>
                      <a:pt x="275" y="545"/>
                    </a:lnTo>
                    <a:lnTo>
                      <a:pt x="300" y="545"/>
                    </a:lnTo>
                    <a:lnTo>
                      <a:pt x="290" y="512"/>
                    </a:lnTo>
                    <a:lnTo>
                      <a:pt x="251" y="510"/>
                    </a:lnTo>
                    <a:lnTo>
                      <a:pt x="241" y="508"/>
                    </a:lnTo>
                    <a:lnTo>
                      <a:pt x="239" y="507"/>
                    </a:lnTo>
                    <a:lnTo>
                      <a:pt x="238" y="507"/>
                    </a:lnTo>
                    <a:lnTo>
                      <a:pt x="235" y="507"/>
                    </a:lnTo>
                    <a:lnTo>
                      <a:pt x="231" y="507"/>
                    </a:lnTo>
                    <a:lnTo>
                      <a:pt x="213" y="503"/>
                    </a:lnTo>
                    <a:lnTo>
                      <a:pt x="189" y="495"/>
                    </a:lnTo>
                    <a:lnTo>
                      <a:pt x="167" y="485"/>
                    </a:lnTo>
                    <a:lnTo>
                      <a:pt x="146" y="474"/>
                    </a:lnTo>
                    <a:lnTo>
                      <a:pt x="129" y="461"/>
                    </a:lnTo>
                    <a:lnTo>
                      <a:pt x="110" y="446"/>
                    </a:lnTo>
                    <a:lnTo>
                      <a:pt x="94" y="430"/>
                    </a:lnTo>
                    <a:lnTo>
                      <a:pt x="80" y="412"/>
                    </a:lnTo>
                    <a:lnTo>
                      <a:pt x="69" y="392"/>
                    </a:lnTo>
                    <a:lnTo>
                      <a:pt x="57" y="369"/>
                    </a:lnTo>
                    <a:lnTo>
                      <a:pt x="48" y="348"/>
                    </a:lnTo>
                    <a:lnTo>
                      <a:pt x="41" y="326"/>
                    </a:lnTo>
                    <a:lnTo>
                      <a:pt x="37" y="304"/>
                    </a:lnTo>
                    <a:lnTo>
                      <a:pt x="35" y="281"/>
                    </a:lnTo>
                    <a:lnTo>
                      <a:pt x="36" y="258"/>
                    </a:lnTo>
                    <a:lnTo>
                      <a:pt x="40" y="234"/>
                    </a:lnTo>
                    <a:lnTo>
                      <a:pt x="45" y="2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38" name="Freeform 352"/>
              <p:cNvSpPr>
                <a:spLocks noChangeArrowheads="1"/>
              </p:cNvSpPr>
              <p:nvPr/>
            </p:nvSpPr>
            <p:spPr bwMode="auto">
              <a:xfrm>
                <a:off x="1834" y="2021"/>
                <a:ext cx="128" cy="86"/>
              </a:xfrm>
              <a:custGeom>
                <a:avLst/>
                <a:gdLst>
                  <a:gd name="T0" fmla="*/ 25 w 637"/>
                  <a:gd name="T1" fmla="*/ 15 h 431"/>
                  <a:gd name="T2" fmla="*/ 24 w 637"/>
                  <a:gd name="T3" fmla="*/ 15 h 431"/>
                  <a:gd name="T4" fmla="*/ 22 w 637"/>
                  <a:gd name="T5" fmla="*/ 16 h 431"/>
                  <a:gd name="T6" fmla="*/ 20 w 637"/>
                  <a:gd name="T7" fmla="*/ 16 h 431"/>
                  <a:gd name="T8" fmla="*/ 18 w 637"/>
                  <a:gd name="T9" fmla="*/ 16 h 431"/>
                  <a:gd name="T10" fmla="*/ 17 w 637"/>
                  <a:gd name="T11" fmla="*/ 16 h 431"/>
                  <a:gd name="T12" fmla="*/ 15 w 637"/>
                  <a:gd name="T13" fmla="*/ 16 h 431"/>
                  <a:gd name="T14" fmla="*/ 14 w 637"/>
                  <a:gd name="T15" fmla="*/ 15 h 431"/>
                  <a:gd name="T16" fmla="*/ 14 w 637"/>
                  <a:gd name="T17" fmla="*/ 15 h 431"/>
                  <a:gd name="T18" fmla="*/ 12 w 637"/>
                  <a:gd name="T19" fmla="*/ 15 h 431"/>
                  <a:gd name="T20" fmla="*/ 9 w 637"/>
                  <a:gd name="T21" fmla="*/ 14 h 431"/>
                  <a:gd name="T22" fmla="*/ 7 w 637"/>
                  <a:gd name="T23" fmla="*/ 12 h 431"/>
                  <a:gd name="T24" fmla="*/ 6 w 637"/>
                  <a:gd name="T25" fmla="*/ 11 h 431"/>
                  <a:gd name="T26" fmla="*/ 5 w 637"/>
                  <a:gd name="T27" fmla="*/ 10 h 431"/>
                  <a:gd name="T28" fmla="*/ 4 w 637"/>
                  <a:gd name="T29" fmla="*/ 9 h 431"/>
                  <a:gd name="T30" fmla="*/ 2 w 637"/>
                  <a:gd name="T31" fmla="*/ 5 h 431"/>
                  <a:gd name="T32" fmla="*/ 1 w 637"/>
                  <a:gd name="T33" fmla="*/ 3 h 431"/>
                  <a:gd name="T34" fmla="*/ 0 w 637"/>
                  <a:gd name="T35" fmla="*/ 0 h 431"/>
                  <a:gd name="T36" fmla="*/ 0 w 637"/>
                  <a:gd name="T37" fmla="*/ 4 h 431"/>
                  <a:gd name="T38" fmla="*/ 1 w 637"/>
                  <a:gd name="T39" fmla="*/ 6 h 431"/>
                  <a:gd name="T40" fmla="*/ 2 w 637"/>
                  <a:gd name="T41" fmla="*/ 8 h 431"/>
                  <a:gd name="T42" fmla="*/ 3 w 637"/>
                  <a:gd name="T43" fmla="*/ 10 h 431"/>
                  <a:gd name="T44" fmla="*/ 4 w 637"/>
                  <a:gd name="T45" fmla="*/ 11 h 431"/>
                  <a:gd name="T46" fmla="*/ 6 w 637"/>
                  <a:gd name="T47" fmla="*/ 13 h 431"/>
                  <a:gd name="T48" fmla="*/ 7 w 637"/>
                  <a:gd name="T49" fmla="*/ 14 h 431"/>
                  <a:gd name="T50" fmla="*/ 10 w 637"/>
                  <a:gd name="T51" fmla="*/ 15 h 431"/>
                  <a:gd name="T52" fmla="*/ 11 w 637"/>
                  <a:gd name="T53" fmla="*/ 16 h 431"/>
                  <a:gd name="T54" fmla="*/ 15 w 637"/>
                  <a:gd name="T55" fmla="*/ 17 h 431"/>
                  <a:gd name="T56" fmla="*/ 17 w 637"/>
                  <a:gd name="T57" fmla="*/ 17 h 431"/>
                  <a:gd name="T58" fmla="*/ 18 w 637"/>
                  <a:gd name="T59" fmla="*/ 17 h 431"/>
                  <a:gd name="T60" fmla="*/ 21 w 637"/>
                  <a:gd name="T61" fmla="*/ 17 h 431"/>
                  <a:gd name="T62" fmla="*/ 22 w 637"/>
                  <a:gd name="T63" fmla="*/ 17 h 431"/>
                  <a:gd name="T64" fmla="*/ 24 w 637"/>
                  <a:gd name="T65" fmla="*/ 16 h 4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37" h="431">
                    <a:moveTo>
                      <a:pt x="637" y="394"/>
                    </a:moveTo>
                    <a:lnTo>
                      <a:pt x="616" y="384"/>
                    </a:lnTo>
                    <a:lnTo>
                      <a:pt x="597" y="375"/>
                    </a:lnTo>
                    <a:lnTo>
                      <a:pt x="580" y="379"/>
                    </a:lnTo>
                    <a:lnTo>
                      <a:pt x="565" y="383"/>
                    </a:lnTo>
                    <a:lnTo>
                      <a:pt x="534" y="390"/>
                    </a:lnTo>
                    <a:lnTo>
                      <a:pt x="517" y="392"/>
                    </a:lnTo>
                    <a:lnTo>
                      <a:pt x="502" y="394"/>
                    </a:lnTo>
                    <a:lnTo>
                      <a:pt x="470" y="397"/>
                    </a:lnTo>
                    <a:lnTo>
                      <a:pt x="437" y="396"/>
                    </a:lnTo>
                    <a:lnTo>
                      <a:pt x="421" y="395"/>
                    </a:lnTo>
                    <a:lnTo>
                      <a:pt x="412" y="394"/>
                    </a:lnTo>
                    <a:lnTo>
                      <a:pt x="405" y="394"/>
                    </a:lnTo>
                    <a:lnTo>
                      <a:pt x="372" y="389"/>
                    </a:lnTo>
                    <a:lnTo>
                      <a:pt x="355" y="385"/>
                    </a:lnTo>
                    <a:lnTo>
                      <a:pt x="347" y="383"/>
                    </a:lnTo>
                    <a:lnTo>
                      <a:pt x="343" y="382"/>
                    </a:lnTo>
                    <a:lnTo>
                      <a:pt x="340" y="382"/>
                    </a:lnTo>
                    <a:lnTo>
                      <a:pt x="317" y="375"/>
                    </a:lnTo>
                    <a:lnTo>
                      <a:pt x="296" y="367"/>
                    </a:lnTo>
                    <a:lnTo>
                      <a:pt x="256" y="351"/>
                    </a:lnTo>
                    <a:lnTo>
                      <a:pt x="236" y="340"/>
                    </a:lnTo>
                    <a:lnTo>
                      <a:pt x="218" y="330"/>
                    </a:lnTo>
                    <a:lnTo>
                      <a:pt x="184" y="306"/>
                    </a:lnTo>
                    <a:lnTo>
                      <a:pt x="167" y="292"/>
                    </a:lnTo>
                    <a:lnTo>
                      <a:pt x="151" y="278"/>
                    </a:lnTo>
                    <a:lnTo>
                      <a:pt x="136" y="263"/>
                    </a:lnTo>
                    <a:lnTo>
                      <a:pt x="122" y="247"/>
                    </a:lnTo>
                    <a:lnTo>
                      <a:pt x="108" y="230"/>
                    </a:lnTo>
                    <a:lnTo>
                      <a:pt x="95" y="213"/>
                    </a:lnTo>
                    <a:lnTo>
                      <a:pt x="71" y="176"/>
                    </a:lnTo>
                    <a:lnTo>
                      <a:pt x="48" y="132"/>
                    </a:lnTo>
                    <a:lnTo>
                      <a:pt x="31" y="89"/>
                    </a:lnTo>
                    <a:lnTo>
                      <a:pt x="24" y="66"/>
                    </a:lnTo>
                    <a:lnTo>
                      <a:pt x="18" y="44"/>
                    </a:lnTo>
                    <a:lnTo>
                      <a:pt x="12" y="0"/>
                    </a:lnTo>
                    <a:lnTo>
                      <a:pt x="4" y="50"/>
                    </a:lnTo>
                    <a:lnTo>
                      <a:pt x="0" y="102"/>
                    </a:lnTo>
                    <a:lnTo>
                      <a:pt x="8" y="124"/>
                    </a:lnTo>
                    <a:lnTo>
                      <a:pt x="18" y="147"/>
                    </a:lnTo>
                    <a:lnTo>
                      <a:pt x="42" y="192"/>
                    </a:lnTo>
                    <a:lnTo>
                      <a:pt x="54" y="212"/>
                    </a:lnTo>
                    <a:lnTo>
                      <a:pt x="67" y="233"/>
                    </a:lnTo>
                    <a:lnTo>
                      <a:pt x="81" y="251"/>
                    </a:lnTo>
                    <a:lnTo>
                      <a:pt x="96" y="270"/>
                    </a:lnTo>
                    <a:lnTo>
                      <a:pt x="111" y="287"/>
                    </a:lnTo>
                    <a:lnTo>
                      <a:pt x="127" y="303"/>
                    </a:lnTo>
                    <a:lnTo>
                      <a:pt x="144" y="318"/>
                    </a:lnTo>
                    <a:lnTo>
                      <a:pt x="162" y="333"/>
                    </a:lnTo>
                    <a:lnTo>
                      <a:pt x="180" y="346"/>
                    </a:lnTo>
                    <a:lnTo>
                      <a:pt x="200" y="358"/>
                    </a:lnTo>
                    <a:lnTo>
                      <a:pt x="240" y="381"/>
                    </a:lnTo>
                    <a:lnTo>
                      <a:pt x="261" y="390"/>
                    </a:lnTo>
                    <a:lnTo>
                      <a:pt x="284" y="400"/>
                    </a:lnTo>
                    <a:lnTo>
                      <a:pt x="330" y="415"/>
                    </a:lnTo>
                    <a:lnTo>
                      <a:pt x="370" y="423"/>
                    </a:lnTo>
                    <a:lnTo>
                      <a:pt x="409" y="429"/>
                    </a:lnTo>
                    <a:lnTo>
                      <a:pt x="428" y="430"/>
                    </a:lnTo>
                    <a:lnTo>
                      <a:pt x="437" y="430"/>
                    </a:lnTo>
                    <a:lnTo>
                      <a:pt x="448" y="431"/>
                    </a:lnTo>
                    <a:lnTo>
                      <a:pt x="487" y="431"/>
                    </a:lnTo>
                    <a:lnTo>
                      <a:pt x="524" y="425"/>
                    </a:lnTo>
                    <a:lnTo>
                      <a:pt x="543" y="421"/>
                    </a:lnTo>
                    <a:lnTo>
                      <a:pt x="552" y="419"/>
                    </a:lnTo>
                    <a:lnTo>
                      <a:pt x="563" y="418"/>
                    </a:lnTo>
                    <a:lnTo>
                      <a:pt x="600" y="408"/>
                    </a:lnTo>
                    <a:lnTo>
                      <a:pt x="637" y="3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39" name="Freeform 353"/>
              <p:cNvSpPr>
                <a:spLocks noChangeArrowheads="1"/>
              </p:cNvSpPr>
              <p:nvPr/>
            </p:nvSpPr>
            <p:spPr bwMode="auto">
              <a:xfrm>
                <a:off x="1958" y="1992"/>
                <a:ext cx="61" cy="109"/>
              </a:xfrm>
              <a:custGeom>
                <a:avLst/>
                <a:gdLst>
                  <a:gd name="T0" fmla="*/ 8 w 303"/>
                  <a:gd name="T1" fmla="*/ 0 h 542"/>
                  <a:gd name="T2" fmla="*/ 8 w 303"/>
                  <a:gd name="T3" fmla="*/ 1 h 542"/>
                  <a:gd name="T4" fmla="*/ 10 w 303"/>
                  <a:gd name="T5" fmla="*/ 2 h 542"/>
                  <a:gd name="T6" fmla="*/ 11 w 303"/>
                  <a:gd name="T7" fmla="*/ 4 h 542"/>
                  <a:gd name="T8" fmla="*/ 11 w 303"/>
                  <a:gd name="T9" fmla="*/ 6 h 542"/>
                  <a:gd name="T10" fmla="*/ 12 w 303"/>
                  <a:gd name="T11" fmla="*/ 8 h 542"/>
                  <a:gd name="T12" fmla="*/ 11 w 303"/>
                  <a:gd name="T13" fmla="*/ 11 h 542"/>
                  <a:gd name="T14" fmla="*/ 11 w 303"/>
                  <a:gd name="T15" fmla="*/ 13 h 542"/>
                  <a:gd name="T16" fmla="*/ 11 w 303"/>
                  <a:gd name="T17" fmla="*/ 13 h 542"/>
                  <a:gd name="T18" fmla="*/ 11 w 303"/>
                  <a:gd name="T19" fmla="*/ 14 h 542"/>
                  <a:gd name="T20" fmla="*/ 10 w 303"/>
                  <a:gd name="T21" fmla="*/ 15 h 542"/>
                  <a:gd name="T22" fmla="*/ 10 w 303"/>
                  <a:gd name="T23" fmla="*/ 15 h 542"/>
                  <a:gd name="T24" fmla="*/ 9 w 303"/>
                  <a:gd name="T25" fmla="*/ 16 h 542"/>
                  <a:gd name="T26" fmla="*/ 9 w 303"/>
                  <a:gd name="T27" fmla="*/ 17 h 542"/>
                  <a:gd name="T28" fmla="*/ 8 w 303"/>
                  <a:gd name="T29" fmla="*/ 17 h 542"/>
                  <a:gd name="T30" fmla="*/ 6 w 303"/>
                  <a:gd name="T31" fmla="*/ 19 h 542"/>
                  <a:gd name="T32" fmla="*/ 5 w 303"/>
                  <a:gd name="T33" fmla="*/ 20 h 542"/>
                  <a:gd name="T34" fmla="*/ 3 w 303"/>
                  <a:gd name="T35" fmla="*/ 21 h 542"/>
                  <a:gd name="T36" fmla="*/ 1 w 303"/>
                  <a:gd name="T37" fmla="*/ 21 h 542"/>
                  <a:gd name="T38" fmla="*/ 1 w 303"/>
                  <a:gd name="T39" fmla="*/ 22 h 542"/>
                  <a:gd name="T40" fmla="*/ 3 w 303"/>
                  <a:gd name="T41" fmla="*/ 21 h 542"/>
                  <a:gd name="T42" fmla="*/ 5 w 303"/>
                  <a:gd name="T43" fmla="*/ 21 h 542"/>
                  <a:gd name="T44" fmla="*/ 6 w 303"/>
                  <a:gd name="T45" fmla="*/ 20 h 542"/>
                  <a:gd name="T46" fmla="*/ 7 w 303"/>
                  <a:gd name="T47" fmla="*/ 20 h 542"/>
                  <a:gd name="T48" fmla="*/ 8 w 303"/>
                  <a:gd name="T49" fmla="*/ 19 h 542"/>
                  <a:gd name="T50" fmla="*/ 8 w 303"/>
                  <a:gd name="T51" fmla="*/ 18 h 542"/>
                  <a:gd name="T52" fmla="*/ 10 w 303"/>
                  <a:gd name="T53" fmla="*/ 17 h 542"/>
                  <a:gd name="T54" fmla="*/ 10 w 303"/>
                  <a:gd name="T55" fmla="*/ 16 h 542"/>
                  <a:gd name="T56" fmla="*/ 11 w 303"/>
                  <a:gd name="T57" fmla="*/ 14 h 542"/>
                  <a:gd name="T58" fmla="*/ 11 w 303"/>
                  <a:gd name="T59" fmla="*/ 13 h 542"/>
                  <a:gd name="T60" fmla="*/ 12 w 303"/>
                  <a:gd name="T61" fmla="*/ 13 h 542"/>
                  <a:gd name="T62" fmla="*/ 12 w 303"/>
                  <a:gd name="T63" fmla="*/ 11 h 542"/>
                  <a:gd name="T64" fmla="*/ 12 w 303"/>
                  <a:gd name="T65" fmla="*/ 8 h 542"/>
                  <a:gd name="T66" fmla="*/ 12 w 303"/>
                  <a:gd name="T67" fmla="*/ 6 h 542"/>
                  <a:gd name="T68" fmla="*/ 11 w 303"/>
                  <a:gd name="T69" fmla="*/ 4 h 542"/>
                  <a:gd name="T70" fmla="*/ 10 w 303"/>
                  <a:gd name="T71" fmla="*/ 1 h 542"/>
                  <a:gd name="T72" fmla="*/ 9 w 303"/>
                  <a:gd name="T73" fmla="*/ 0 h 5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03" h="542">
                    <a:moveTo>
                      <a:pt x="224" y="10"/>
                    </a:moveTo>
                    <a:lnTo>
                      <a:pt x="202" y="1"/>
                    </a:lnTo>
                    <a:lnTo>
                      <a:pt x="199" y="0"/>
                    </a:lnTo>
                    <a:lnTo>
                      <a:pt x="211" y="15"/>
                    </a:lnTo>
                    <a:lnTo>
                      <a:pt x="225" y="31"/>
                    </a:lnTo>
                    <a:lnTo>
                      <a:pt x="236" y="48"/>
                    </a:lnTo>
                    <a:lnTo>
                      <a:pt x="248" y="68"/>
                    </a:lnTo>
                    <a:lnTo>
                      <a:pt x="262" y="95"/>
                    </a:lnTo>
                    <a:lnTo>
                      <a:pt x="273" y="123"/>
                    </a:lnTo>
                    <a:lnTo>
                      <a:pt x="281" y="151"/>
                    </a:lnTo>
                    <a:lnTo>
                      <a:pt x="287" y="180"/>
                    </a:lnTo>
                    <a:lnTo>
                      <a:pt x="289" y="209"/>
                    </a:lnTo>
                    <a:lnTo>
                      <a:pt x="289" y="239"/>
                    </a:lnTo>
                    <a:lnTo>
                      <a:pt x="285" y="269"/>
                    </a:lnTo>
                    <a:lnTo>
                      <a:pt x="279" y="300"/>
                    </a:lnTo>
                    <a:lnTo>
                      <a:pt x="273" y="314"/>
                    </a:lnTo>
                    <a:lnTo>
                      <a:pt x="271" y="318"/>
                    </a:lnTo>
                    <a:lnTo>
                      <a:pt x="270" y="322"/>
                    </a:lnTo>
                    <a:lnTo>
                      <a:pt x="268" y="330"/>
                    </a:lnTo>
                    <a:lnTo>
                      <a:pt x="262" y="344"/>
                    </a:lnTo>
                    <a:lnTo>
                      <a:pt x="257" y="358"/>
                    </a:lnTo>
                    <a:lnTo>
                      <a:pt x="248" y="370"/>
                    </a:lnTo>
                    <a:lnTo>
                      <a:pt x="244" y="377"/>
                    </a:lnTo>
                    <a:lnTo>
                      <a:pt x="242" y="380"/>
                    </a:lnTo>
                    <a:lnTo>
                      <a:pt x="241" y="384"/>
                    </a:lnTo>
                    <a:lnTo>
                      <a:pt x="226" y="409"/>
                    </a:lnTo>
                    <a:lnTo>
                      <a:pt x="215" y="419"/>
                    </a:lnTo>
                    <a:lnTo>
                      <a:pt x="212" y="421"/>
                    </a:lnTo>
                    <a:lnTo>
                      <a:pt x="210" y="424"/>
                    </a:lnTo>
                    <a:lnTo>
                      <a:pt x="206" y="431"/>
                    </a:lnTo>
                    <a:lnTo>
                      <a:pt x="185" y="451"/>
                    </a:lnTo>
                    <a:lnTo>
                      <a:pt x="161" y="470"/>
                    </a:lnTo>
                    <a:lnTo>
                      <a:pt x="148" y="478"/>
                    </a:lnTo>
                    <a:lnTo>
                      <a:pt x="135" y="488"/>
                    </a:lnTo>
                    <a:lnTo>
                      <a:pt x="102" y="503"/>
                    </a:lnTo>
                    <a:lnTo>
                      <a:pt x="69" y="516"/>
                    </a:lnTo>
                    <a:lnTo>
                      <a:pt x="34" y="524"/>
                    </a:lnTo>
                    <a:lnTo>
                      <a:pt x="16" y="526"/>
                    </a:lnTo>
                    <a:lnTo>
                      <a:pt x="0" y="528"/>
                    </a:lnTo>
                    <a:lnTo>
                      <a:pt x="27" y="542"/>
                    </a:lnTo>
                    <a:lnTo>
                      <a:pt x="56" y="534"/>
                    </a:lnTo>
                    <a:lnTo>
                      <a:pt x="85" y="525"/>
                    </a:lnTo>
                    <a:lnTo>
                      <a:pt x="98" y="519"/>
                    </a:lnTo>
                    <a:lnTo>
                      <a:pt x="113" y="513"/>
                    </a:lnTo>
                    <a:lnTo>
                      <a:pt x="142" y="499"/>
                    </a:lnTo>
                    <a:lnTo>
                      <a:pt x="148" y="494"/>
                    </a:lnTo>
                    <a:lnTo>
                      <a:pt x="155" y="490"/>
                    </a:lnTo>
                    <a:lnTo>
                      <a:pt x="169" y="481"/>
                    </a:lnTo>
                    <a:lnTo>
                      <a:pt x="181" y="471"/>
                    </a:lnTo>
                    <a:lnTo>
                      <a:pt x="187" y="466"/>
                    </a:lnTo>
                    <a:lnTo>
                      <a:pt x="195" y="462"/>
                    </a:lnTo>
                    <a:lnTo>
                      <a:pt x="205" y="450"/>
                    </a:lnTo>
                    <a:lnTo>
                      <a:pt x="216" y="440"/>
                    </a:lnTo>
                    <a:lnTo>
                      <a:pt x="237" y="417"/>
                    </a:lnTo>
                    <a:lnTo>
                      <a:pt x="245" y="404"/>
                    </a:lnTo>
                    <a:lnTo>
                      <a:pt x="254" y="391"/>
                    </a:lnTo>
                    <a:lnTo>
                      <a:pt x="269" y="364"/>
                    </a:lnTo>
                    <a:lnTo>
                      <a:pt x="275" y="349"/>
                    </a:lnTo>
                    <a:lnTo>
                      <a:pt x="282" y="334"/>
                    </a:lnTo>
                    <a:lnTo>
                      <a:pt x="284" y="326"/>
                    </a:lnTo>
                    <a:lnTo>
                      <a:pt x="285" y="322"/>
                    </a:lnTo>
                    <a:lnTo>
                      <a:pt x="287" y="319"/>
                    </a:lnTo>
                    <a:lnTo>
                      <a:pt x="293" y="304"/>
                    </a:lnTo>
                    <a:lnTo>
                      <a:pt x="299" y="271"/>
                    </a:lnTo>
                    <a:lnTo>
                      <a:pt x="303" y="240"/>
                    </a:lnTo>
                    <a:lnTo>
                      <a:pt x="303" y="209"/>
                    </a:lnTo>
                    <a:lnTo>
                      <a:pt x="301" y="179"/>
                    </a:lnTo>
                    <a:lnTo>
                      <a:pt x="295" y="148"/>
                    </a:lnTo>
                    <a:lnTo>
                      <a:pt x="286" y="117"/>
                    </a:lnTo>
                    <a:lnTo>
                      <a:pt x="273" y="88"/>
                    </a:lnTo>
                    <a:lnTo>
                      <a:pt x="259" y="60"/>
                    </a:lnTo>
                    <a:lnTo>
                      <a:pt x="241" y="32"/>
                    </a:lnTo>
                    <a:lnTo>
                      <a:pt x="232" y="20"/>
                    </a:lnTo>
                    <a:lnTo>
                      <a:pt x="224" y="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40" name="Freeform 354"/>
              <p:cNvSpPr>
                <a:spLocks noChangeArrowheads="1"/>
              </p:cNvSpPr>
              <p:nvPr/>
            </p:nvSpPr>
            <p:spPr bwMode="auto">
              <a:xfrm>
                <a:off x="1964" y="1994"/>
                <a:ext cx="58" cy="108"/>
              </a:xfrm>
              <a:custGeom>
                <a:avLst/>
                <a:gdLst>
                  <a:gd name="T0" fmla="*/ 8 w 291"/>
                  <a:gd name="T1" fmla="*/ 0 h 539"/>
                  <a:gd name="T2" fmla="*/ 9 w 291"/>
                  <a:gd name="T3" fmla="*/ 2 h 539"/>
                  <a:gd name="T4" fmla="*/ 10 w 291"/>
                  <a:gd name="T5" fmla="*/ 4 h 539"/>
                  <a:gd name="T6" fmla="*/ 11 w 291"/>
                  <a:gd name="T7" fmla="*/ 7 h 539"/>
                  <a:gd name="T8" fmla="*/ 11 w 291"/>
                  <a:gd name="T9" fmla="*/ 9 h 539"/>
                  <a:gd name="T10" fmla="*/ 11 w 291"/>
                  <a:gd name="T11" fmla="*/ 12 h 539"/>
                  <a:gd name="T12" fmla="*/ 10 w 291"/>
                  <a:gd name="T13" fmla="*/ 13 h 539"/>
                  <a:gd name="T14" fmla="*/ 10 w 291"/>
                  <a:gd name="T15" fmla="*/ 13 h 539"/>
                  <a:gd name="T16" fmla="*/ 10 w 291"/>
                  <a:gd name="T17" fmla="*/ 14 h 539"/>
                  <a:gd name="T18" fmla="*/ 9 w 291"/>
                  <a:gd name="T19" fmla="*/ 16 h 539"/>
                  <a:gd name="T20" fmla="*/ 8 w 291"/>
                  <a:gd name="T21" fmla="*/ 17 h 539"/>
                  <a:gd name="T22" fmla="*/ 7 w 291"/>
                  <a:gd name="T23" fmla="*/ 18 h 539"/>
                  <a:gd name="T24" fmla="*/ 6 w 291"/>
                  <a:gd name="T25" fmla="*/ 18 h 539"/>
                  <a:gd name="T26" fmla="*/ 5 w 291"/>
                  <a:gd name="T27" fmla="*/ 19 h 539"/>
                  <a:gd name="T28" fmla="*/ 5 w 291"/>
                  <a:gd name="T29" fmla="*/ 20 h 539"/>
                  <a:gd name="T30" fmla="*/ 3 w 291"/>
                  <a:gd name="T31" fmla="*/ 20 h 539"/>
                  <a:gd name="T32" fmla="*/ 1 w 291"/>
                  <a:gd name="T33" fmla="*/ 21 h 539"/>
                  <a:gd name="T34" fmla="*/ 1 w 291"/>
                  <a:gd name="T35" fmla="*/ 22 h 539"/>
                  <a:gd name="T36" fmla="*/ 2 w 291"/>
                  <a:gd name="T37" fmla="*/ 21 h 539"/>
                  <a:gd name="T38" fmla="*/ 4 w 291"/>
                  <a:gd name="T39" fmla="*/ 21 h 539"/>
                  <a:gd name="T40" fmla="*/ 5 w 291"/>
                  <a:gd name="T41" fmla="*/ 20 h 539"/>
                  <a:gd name="T42" fmla="*/ 6 w 291"/>
                  <a:gd name="T43" fmla="*/ 19 h 539"/>
                  <a:gd name="T44" fmla="*/ 7 w 291"/>
                  <a:gd name="T45" fmla="*/ 19 h 539"/>
                  <a:gd name="T46" fmla="*/ 8 w 291"/>
                  <a:gd name="T47" fmla="*/ 18 h 539"/>
                  <a:gd name="T48" fmla="*/ 8 w 291"/>
                  <a:gd name="T49" fmla="*/ 18 h 539"/>
                  <a:gd name="T50" fmla="*/ 9 w 291"/>
                  <a:gd name="T51" fmla="*/ 17 h 539"/>
                  <a:gd name="T52" fmla="*/ 9 w 291"/>
                  <a:gd name="T53" fmla="*/ 16 h 539"/>
                  <a:gd name="T54" fmla="*/ 10 w 291"/>
                  <a:gd name="T55" fmla="*/ 16 h 539"/>
                  <a:gd name="T56" fmla="*/ 10 w 291"/>
                  <a:gd name="T57" fmla="*/ 14 h 539"/>
                  <a:gd name="T58" fmla="*/ 11 w 291"/>
                  <a:gd name="T59" fmla="*/ 13 h 539"/>
                  <a:gd name="T60" fmla="*/ 11 w 291"/>
                  <a:gd name="T61" fmla="*/ 12 h 539"/>
                  <a:gd name="T62" fmla="*/ 12 w 291"/>
                  <a:gd name="T63" fmla="*/ 9 h 539"/>
                  <a:gd name="T64" fmla="*/ 12 w 291"/>
                  <a:gd name="T65" fmla="*/ 7 h 539"/>
                  <a:gd name="T66" fmla="*/ 11 w 291"/>
                  <a:gd name="T67" fmla="*/ 4 h 539"/>
                  <a:gd name="T68" fmla="*/ 10 w 291"/>
                  <a:gd name="T69" fmla="*/ 2 h 539"/>
                  <a:gd name="T70" fmla="*/ 9 w 291"/>
                  <a:gd name="T71" fmla="*/ 0 h 539"/>
                  <a:gd name="T72" fmla="*/ 8 w 291"/>
                  <a:gd name="T73" fmla="*/ 0 h 53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1" h="539">
                    <a:moveTo>
                      <a:pt x="197" y="0"/>
                    </a:moveTo>
                    <a:lnTo>
                      <a:pt x="205" y="10"/>
                    </a:lnTo>
                    <a:lnTo>
                      <a:pt x="214" y="22"/>
                    </a:lnTo>
                    <a:lnTo>
                      <a:pt x="232" y="50"/>
                    </a:lnTo>
                    <a:lnTo>
                      <a:pt x="246" y="78"/>
                    </a:lnTo>
                    <a:lnTo>
                      <a:pt x="259" y="107"/>
                    </a:lnTo>
                    <a:lnTo>
                      <a:pt x="268" y="138"/>
                    </a:lnTo>
                    <a:lnTo>
                      <a:pt x="274" y="169"/>
                    </a:lnTo>
                    <a:lnTo>
                      <a:pt x="276" y="199"/>
                    </a:lnTo>
                    <a:lnTo>
                      <a:pt x="276" y="230"/>
                    </a:lnTo>
                    <a:lnTo>
                      <a:pt x="272" y="261"/>
                    </a:lnTo>
                    <a:lnTo>
                      <a:pt x="266" y="294"/>
                    </a:lnTo>
                    <a:lnTo>
                      <a:pt x="260" y="309"/>
                    </a:lnTo>
                    <a:lnTo>
                      <a:pt x="258" y="312"/>
                    </a:lnTo>
                    <a:lnTo>
                      <a:pt x="257" y="316"/>
                    </a:lnTo>
                    <a:lnTo>
                      <a:pt x="255" y="324"/>
                    </a:lnTo>
                    <a:lnTo>
                      <a:pt x="248" y="339"/>
                    </a:lnTo>
                    <a:lnTo>
                      <a:pt x="242" y="354"/>
                    </a:lnTo>
                    <a:lnTo>
                      <a:pt x="227" y="381"/>
                    </a:lnTo>
                    <a:lnTo>
                      <a:pt x="218" y="394"/>
                    </a:lnTo>
                    <a:lnTo>
                      <a:pt x="210" y="407"/>
                    </a:lnTo>
                    <a:lnTo>
                      <a:pt x="189" y="430"/>
                    </a:lnTo>
                    <a:lnTo>
                      <a:pt x="178" y="440"/>
                    </a:lnTo>
                    <a:lnTo>
                      <a:pt x="168" y="452"/>
                    </a:lnTo>
                    <a:lnTo>
                      <a:pt x="160" y="456"/>
                    </a:lnTo>
                    <a:lnTo>
                      <a:pt x="154" y="461"/>
                    </a:lnTo>
                    <a:lnTo>
                      <a:pt x="142" y="471"/>
                    </a:lnTo>
                    <a:lnTo>
                      <a:pt x="128" y="480"/>
                    </a:lnTo>
                    <a:lnTo>
                      <a:pt x="121" y="484"/>
                    </a:lnTo>
                    <a:lnTo>
                      <a:pt x="115" y="489"/>
                    </a:lnTo>
                    <a:lnTo>
                      <a:pt x="86" y="503"/>
                    </a:lnTo>
                    <a:lnTo>
                      <a:pt x="71" y="509"/>
                    </a:lnTo>
                    <a:lnTo>
                      <a:pt x="58" y="515"/>
                    </a:lnTo>
                    <a:lnTo>
                      <a:pt x="29" y="524"/>
                    </a:lnTo>
                    <a:lnTo>
                      <a:pt x="0" y="532"/>
                    </a:lnTo>
                    <a:lnTo>
                      <a:pt x="28" y="539"/>
                    </a:lnTo>
                    <a:lnTo>
                      <a:pt x="30" y="539"/>
                    </a:lnTo>
                    <a:lnTo>
                      <a:pt x="52" y="532"/>
                    </a:lnTo>
                    <a:lnTo>
                      <a:pt x="76" y="523"/>
                    </a:lnTo>
                    <a:lnTo>
                      <a:pt x="99" y="514"/>
                    </a:lnTo>
                    <a:lnTo>
                      <a:pt x="111" y="508"/>
                    </a:lnTo>
                    <a:lnTo>
                      <a:pt x="123" y="503"/>
                    </a:lnTo>
                    <a:lnTo>
                      <a:pt x="136" y="492"/>
                    </a:lnTo>
                    <a:lnTo>
                      <a:pt x="151" y="483"/>
                    </a:lnTo>
                    <a:lnTo>
                      <a:pt x="164" y="472"/>
                    </a:lnTo>
                    <a:lnTo>
                      <a:pt x="171" y="467"/>
                    </a:lnTo>
                    <a:lnTo>
                      <a:pt x="178" y="463"/>
                    </a:lnTo>
                    <a:lnTo>
                      <a:pt x="189" y="451"/>
                    </a:lnTo>
                    <a:lnTo>
                      <a:pt x="195" y="444"/>
                    </a:lnTo>
                    <a:lnTo>
                      <a:pt x="201" y="439"/>
                    </a:lnTo>
                    <a:lnTo>
                      <a:pt x="211" y="427"/>
                    </a:lnTo>
                    <a:lnTo>
                      <a:pt x="216" y="421"/>
                    </a:lnTo>
                    <a:lnTo>
                      <a:pt x="223" y="415"/>
                    </a:lnTo>
                    <a:lnTo>
                      <a:pt x="231" y="401"/>
                    </a:lnTo>
                    <a:lnTo>
                      <a:pt x="235" y="394"/>
                    </a:lnTo>
                    <a:lnTo>
                      <a:pt x="240" y="387"/>
                    </a:lnTo>
                    <a:lnTo>
                      <a:pt x="248" y="373"/>
                    </a:lnTo>
                    <a:lnTo>
                      <a:pt x="257" y="359"/>
                    </a:lnTo>
                    <a:lnTo>
                      <a:pt x="263" y="344"/>
                    </a:lnTo>
                    <a:lnTo>
                      <a:pt x="269" y="329"/>
                    </a:lnTo>
                    <a:lnTo>
                      <a:pt x="274" y="313"/>
                    </a:lnTo>
                    <a:lnTo>
                      <a:pt x="281" y="297"/>
                    </a:lnTo>
                    <a:lnTo>
                      <a:pt x="287" y="263"/>
                    </a:lnTo>
                    <a:lnTo>
                      <a:pt x="291" y="230"/>
                    </a:lnTo>
                    <a:lnTo>
                      <a:pt x="291" y="198"/>
                    </a:lnTo>
                    <a:lnTo>
                      <a:pt x="289" y="167"/>
                    </a:lnTo>
                    <a:lnTo>
                      <a:pt x="283" y="134"/>
                    </a:lnTo>
                    <a:lnTo>
                      <a:pt x="273" y="103"/>
                    </a:lnTo>
                    <a:lnTo>
                      <a:pt x="261" y="72"/>
                    </a:lnTo>
                    <a:lnTo>
                      <a:pt x="246" y="43"/>
                    </a:lnTo>
                    <a:lnTo>
                      <a:pt x="235" y="26"/>
                    </a:lnTo>
                    <a:lnTo>
                      <a:pt x="224" y="10"/>
                    </a:lnTo>
                    <a:lnTo>
                      <a:pt x="210" y="4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41" name="Freeform 355"/>
              <p:cNvSpPr>
                <a:spLocks noChangeArrowheads="1"/>
              </p:cNvSpPr>
              <p:nvPr/>
            </p:nvSpPr>
            <p:spPr bwMode="auto">
              <a:xfrm>
                <a:off x="1970" y="1996"/>
                <a:ext cx="55" cy="107"/>
              </a:xfrm>
              <a:custGeom>
                <a:avLst/>
                <a:gdLst>
                  <a:gd name="T0" fmla="*/ 8 w 275"/>
                  <a:gd name="T1" fmla="*/ 1 h 536"/>
                  <a:gd name="T2" fmla="*/ 9 w 275"/>
                  <a:gd name="T3" fmla="*/ 2 h 536"/>
                  <a:gd name="T4" fmla="*/ 10 w 275"/>
                  <a:gd name="T5" fmla="*/ 5 h 536"/>
                  <a:gd name="T6" fmla="*/ 10 w 275"/>
                  <a:gd name="T7" fmla="*/ 8 h 536"/>
                  <a:gd name="T8" fmla="*/ 10 w 275"/>
                  <a:gd name="T9" fmla="*/ 10 h 536"/>
                  <a:gd name="T10" fmla="*/ 10 w 275"/>
                  <a:gd name="T11" fmla="*/ 12 h 536"/>
                  <a:gd name="T12" fmla="*/ 9 w 275"/>
                  <a:gd name="T13" fmla="*/ 13 h 536"/>
                  <a:gd name="T14" fmla="*/ 9 w 275"/>
                  <a:gd name="T15" fmla="*/ 14 h 536"/>
                  <a:gd name="T16" fmla="*/ 8 w 275"/>
                  <a:gd name="T17" fmla="*/ 15 h 536"/>
                  <a:gd name="T18" fmla="*/ 8 w 275"/>
                  <a:gd name="T19" fmla="*/ 16 h 536"/>
                  <a:gd name="T20" fmla="*/ 7 w 275"/>
                  <a:gd name="T21" fmla="*/ 17 h 536"/>
                  <a:gd name="T22" fmla="*/ 7 w 275"/>
                  <a:gd name="T23" fmla="*/ 17 h 536"/>
                  <a:gd name="T24" fmla="*/ 6 w 275"/>
                  <a:gd name="T25" fmla="*/ 18 h 536"/>
                  <a:gd name="T26" fmla="*/ 5 w 275"/>
                  <a:gd name="T27" fmla="*/ 18 h 536"/>
                  <a:gd name="T28" fmla="*/ 4 w 275"/>
                  <a:gd name="T29" fmla="*/ 19 h 536"/>
                  <a:gd name="T30" fmla="*/ 3 w 275"/>
                  <a:gd name="T31" fmla="*/ 20 h 536"/>
                  <a:gd name="T32" fmla="*/ 2 w 275"/>
                  <a:gd name="T33" fmla="*/ 20 h 536"/>
                  <a:gd name="T34" fmla="*/ 0 w 275"/>
                  <a:gd name="T35" fmla="*/ 21 h 536"/>
                  <a:gd name="T36" fmla="*/ 1 w 275"/>
                  <a:gd name="T37" fmla="*/ 21 h 536"/>
                  <a:gd name="T38" fmla="*/ 4 w 275"/>
                  <a:gd name="T39" fmla="*/ 20 h 536"/>
                  <a:gd name="T40" fmla="*/ 5 w 275"/>
                  <a:gd name="T41" fmla="*/ 19 h 536"/>
                  <a:gd name="T42" fmla="*/ 6 w 275"/>
                  <a:gd name="T43" fmla="*/ 19 h 536"/>
                  <a:gd name="T44" fmla="*/ 6 w 275"/>
                  <a:gd name="T45" fmla="*/ 19 h 536"/>
                  <a:gd name="T46" fmla="*/ 7 w 275"/>
                  <a:gd name="T47" fmla="*/ 18 h 536"/>
                  <a:gd name="T48" fmla="*/ 8 w 275"/>
                  <a:gd name="T49" fmla="*/ 17 h 536"/>
                  <a:gd name="T50" fmla="*/ 8 w 275"/>
                  <a:gd name="T51" fmla="*/ 16 h 536"/>
                  <a:gd name="T52" fmla="*/ 9 w 275"/>
                  <a:gd name="T53" fmla="*/ 15 h 536"/>
                  <a:gd name="T54" fmla="*/ 10 w 275"/>
                  <a:gd name="T55" fmla="*/ 14 h 536"/>
                  <a:gd name="T56" fmla="*/ 10 w 275"/>
                  <a:gd name="T57" fmla="*/ 13 h 536"/>
                  <a:gd name="T58" fmla="*/ 10 w 275"/>
                  <a:gd name="T59" fmla="*/ 12 h 536"/>
                  <a:gd name="T60" fmla="*/ 11 w 275"/>
                  <a:gd name="T61" fmla="*/ 10 h 536"/>
                  <a:gd name="T62" fmla="*/ 11 w 275"/>
                  <a:gd name="T63" fmla="*/ 7 h 536"/>
                  <a:gd name="T64" fmla="*/ 11 w 275"/>
                  <a:gd name="T65" fmla="*/ 5 h 536"/>
                  <a:gd name="T66" fmla="*/ 10 w 275"/>
                  <a:gd name="T67" fmla="*/ 2 h 536"/>
                  <a:gd name="T68" fmla="*/ 9 w 275"/>
                  <a:gd name="T69" fmla="*/ 1 h 536"/>
                  <a:gd name="T70" fmla="*/ 8 w 275"/>
                  <a:gd name="T71" fmla="*/ 0 h 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75" h="536">
                    <a:moveTo>
                      <a:pt x="194" y="0"/>
                    </a:moveTo>
                    <a:lnTo>
                      <a:pt x="205" y="16"/>
                    </a:lnTo>
                    <a:lnTo>
                      <a:pt x="216" y="33"/>
                    </a:lnTo>
                    <a:lnTo>
                      <a:pt x="231" y="62"/>
                    </a:lnTo>
                    <a:lnTo>
                      <a:pt x="243" y="93"/>
                    </a:lnTo>
                    <a:lnTo>
                      <a:pt x="253" y="124"/>
                    </a:lnTo>
                    <a:lnTo>
                      <a:pt x="259" y="157"/>
                    </a:lnTo>
                    <a:lnTo>
                      <a:pt x="261" y="188"/>
                    </a:lnTo>
                    <a:lnTo>
                      <a:pt x="261" y="220"/>
                    </a:lnTo>
                    <a:lnTo>
                      <a:pt x="257" y="253"/>
                    </a:lnTo>
                    <a:lnTo>
                      <a:pt x="251" y="287"/>
                    </a:lnTo>
                    <a:lnTo>
                      <a:pt x="244" y="303"/>
                    </a:lnTo>
                    <a:lnTo>
                      <a:pt x="239" y="319"/>
                    </a:lnTo>
                    <a:lnTo>
                      <a:pt x="233" y="334"/>
                    </a:lnTo>
                    <a:lnTo>
                      <a:pt x="227" y="349"/>
                    </a:lnTo>
                    <a:lnTo>
                      <a:pt x="218" y="363"/>
                    </a:lnTo>
                    <a:lnTo>
                      <a:pt x="210" y="377"/>
                    </a:lnTo>
                    <a:lnTo>
                      <a:pt x="205" y="384"/>
                    </a:lnTo>
                    <a:lnTo>
                      <a:pt x="201" y="391"/>
                    </a:lnTo>
                    <a:lnTo>
                      <a:pt x="193" y="405"/>
                    </a:lnTo>
                    <a:lnTo>
                      <a:pt x="186" y="411"/>
                    </a:lnTo>
                    <a:lnTo>
                      <a:pt x="181" y="417"/>
                    </a:lnTo>
                    <a:lnTo>
                      <a:pt x="171" y="429"/>
                    </a:lnTo>
                    <a:lnTo>
                      <a:pt x="165" y="434"/>
                    </a:lnTo>
                    <a:lnTo>
                      <a:pt x="159" y="441"/>
                    </a:lnTo>
                    <a:lnTo>
                      <a:pt x="148" y="453"/>
                    </a:lnTo>
                    <a:lnTo>
                      <a:pt x="141" y="457"/>
                    </a:lnTo>
                    <a:lnTo>
                      <a:pt x="134" y="462"/>
                    </a:lnTo>
                    <a:lnTo>
                      <a:pt x="121" y="473"/>
                    </a:lnTo>
                    <a:lnTo>
                      <a:pt x="106" y="482"/>
                    </a:lnTo>
                    <a:lnTo>
                      <a:pt x="93" y="493"/>
                    </a:lnTo>
                    <a:lnTo>
                      <a:pt x="81" y="498"/>
                    </a:lnTo>
                    <a:lnTo>
                      <a:pt x="69" y="504"/>
                    </a:lnTo>
                    <a:lnTo>
                      <a:pt x="46" y="513"/>
                    </a:lnTo>
                    <a:lnTo>
                      <a:pt x="22" y="522"/>
                    </a:lnTo>
                    <a:lnTo>
                      <a:pt x="0" y="529"/>
                    </a:lnTo>
                    <a:lnTo>
                      <a:pt x="15" y="533"/>
                    </a:lnTo>
                    <a:lnTo>
                      <a:pt x="34" y="536"/>
                    </a:lnTo>
                    <a:lnTo>
                      <a:pt x="67" y="522"/>
                    </a:lnTo>
                    <a:lnTo>
                      <a:pt x="101" y="505"/>
                    </a:lnTo>
                    <a:lnTo>
                      <a:pt x="116" y="495"/>
                    </a:lnTo>
                    <a:lnTo>
                      <a:pt x="130" y="485"/>
                    </a:lnTo>
                    <a:lnTo>
                      <a:pt x="137" y="479"/>
                    </a:lnTo>
                    <a:lnTo>
                      <a:pt x="138" y="477"/>
                    </a:lnTo>
                    <a:lnTo>
                      <a:pt x="140" y="476"/>
                    </a:lnTo>
                    <a:lnTo>
                      <a:pt x="144" y="474"/>
                    </a:lnTo>
                    <a:lnTo>
                      <a:pt x="157" y="463"/>
                    </a:lnTo>
                    <a:lnTo>
                      <a:pt x="169" y="451"/>
                    </a:lnTo>
                    <a:lnTo>
                      <a:pt x="181" y="440"/>
                    </a:lnTo>
                    <a:lnTo>
                      <a:pt x="193" y="427"/>
                    </a:lnTo>
                    <a:lnTo>
                      <a:pt x="204" y="415"/>
                    </a:lnTo>
                    <a:lnTo>
                      <a:pt x="212" y="400"/>
                    </a:lnTo>
                    <a:lnTo>
                      <a:pt x="216" y="393"/>
                    </a:lnTo>
                    <a:lnTo>
                      <a:pt x="222" y="387"/>
                    </a:lnTo>
                    <a:lnTo>
                      <a:pt x="230" y="371"/>
                    </a:lnTo>
                    <a:lnTo>
                      <a:pt x="238" y="357"/>
                    </a:lnTo>
                    <a:lnTo>
                      <a:pt x="244" y="340"/>
                    </a:lnTo>
                    <a:lnTo>
                      <a:pt x="247" y="332"/>
                    </a:lnTo>
                    <a:lnTo>
                      <a:pt x="252" y="325"/>
                    </a:lnTo>
                    <a:lnTo>
                      <a:pt x="258" y="308"/>
                    </a:lnTo>
                    <a:lnTo>
                      <a:pt x="264" y="291"/>
                    </a:lnTo>
                    <a:lnTo>
                      <a:pt x="271" y="256"/>
                    </a:lnTo>
                    <a:lnTo>
                      <a:pt x="275" y="221"/>
                    </a:lnTo>
                    <a:lnTo>
                      <a:pt x="275" y="187"/>
                    </a:lnTo>
                    <a:lnTo>
                      <a:pt x="273" y="153"/>
                    </a:lnTo>
                    <a:lnTo>
                      <a:pt x="267" y="120"/>
                    </a:lnTo>
                    <a:lnTo>
                      <a:pt x="258" y="88"/>
                    </a:lnTo>
                    <a:lnTo>
                      <a:pt x="245" y="56"/>
                    </a:lnTo>
                    <a:lnTo>
                      <a:pt x="230" y="25"/>
                    </a:lnTo>
                    <a:lnTo>
                      <a:pt x="225" y="16"/>
                    </a:lnTo>
                    <a:lnTo>
                      <a:pt x="209" y="6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42" name="Freeform 356"/>
              <p:cNvSpPr>
                <a:spLocks noChangeArrowheads="1"/>
              </p:cNvSpPr>
              <p:nvPr/>
            </p:nvSpPr>
            <p:spPr bwMode="auto">
              <a:xfrm>
                <a:off x="1982" y="2003"/>
                <a:ext cx="49" cy="101"/>
              </a:xfrm>
              <a:custGeom>
                <a:avLst/>
                <a:gdLst>
                  <a:gd name="T0" fmla="*/ 8 w 243"/>
                  <a:gd name="T1" fmla="*/ 1 h 505"/>
                  <a:gd name="T2" fmla="*/ 8 w 243"/>
                  <a:gd name="T3" fmla="*/ 0 h 505"/>
                  <a:gd name="T4" fmla="*/ 9 w 243"/>
                  <a:gd name="T5" fmla="*/ 2 h 505"/>
                  <a:gd name="T6" fmla="*/ 9 w 243"/>
                  <a:gd name="T7" fmla="*/ 5 h 505"/>
                  <a:gd name="T8" fmla="*/ 9 w 243"/>
                  <a:gd name="T9" fmla="*/ 8 h 505"/>
                  <a:gd name="T10" fmla="*/ 9 w 243"/>
                  <a:gd name="T11" fmla="*/ 10 h 505"/>
                  <a:gd name="T12" fmla="*/ 8 w 243"/>
                  <a:gd name="T13" fmla="*/ 12 h 505"/>
                  <a:gd name="T14" fmla="*/ 8 w 243"/>
                  <a:gd name="T15" fmla="*/ 13 h 505"/>
                  <a:gd name="T16" fmla="*/ 7 w 243"/>
                  <a:gd name="T17" fmla="*/ 14 h 505"/>
                  <a:gd name="T18" fmla="*/ 6 w 243"/>
                  <a:gd name="T19" fmla="*/ 15 h 505"/>
                  <a:gd name="T20" fmla="*/ 6 w 243"/>
                  <a:gd name="T21" fmla="*/ 15 h 505"/>
                  <a:gd name="T22" fmla="*/ 6 w 243"/>
                  <a:gd name="T23" fmla="*/ 16 h 505"/>
                  <a:gd name="T24" fmla="*/ 5 w 243"/>
                  <a:gd name="T25" fmla="*/ 16 h 505"/>
                  <a:gd name="T26" fmla="*/ 5 w 243"/>
                  <a:gd name="T27" fmla="*/ 17 h 505"/>
                  <a:gd name="T28" fmla="*/ 4 w 243"/>
                  <a:gd name="T29" fmla="*/ 18 h 505"/>
                  <a:gd name="T30" fmla="*/ 3 w 243"/>
                  <a:gd name="T31" fmla="*/ 18 h 505"/>
                  <a:gd name="T32" fmla="*/ 2 w 243"/>
                  <a:gd name="T33" fmla="*/ 19 h 505"/>
                  <a:gd name="T34" fmla="*/ 0 w 243"/>
                  <a:gd name="T35" fmla="*/ 20 h 505"/>
                  <a:gd name="T36" fmla="*/ 2 w 243"/>
                  <a:gd name="T37" fmla="*/ 20 h 505"/>
                  <a:gd name="T38" fmla="*/ 2 w 243"/>
                  <a:gd name="T39" fmla="*/ 20 h 505"/>
                  <a:gd name="T40" fmla="*/ 3 w 243"/>
                  <a:gd name="T41" fmla="*/ 19 h 505"/>
                  <a:gd name="T42" fmla="*/ 4 w 243"/>
                  <a:gd name="T43" fmla="*/ 18 h 505"/>
                  <a:gd name="T44" fmla="*/ 5 w 243"/>
                  <a:gd name="T45" fmla="*/ 18 h 505"/>
                  <a:gd name="T46" fmla="*/ 6 w 243"/>
                  <a:gd name="T47" fmla="*/ 16 h 505"/>
                  <a:gd name="T48" fmla="*/ 7 w 243"/>
                  <a:gd name="T49" fmla="*/ 16 h 505"/>
                  <a:gd name="T50" fmla="*/ 7 w 243"/>
                  <a:gd name="T51" fmla="*/ 15 h 505"/>
                  <a:gd name="T52" fmla="*/ 7 w 243"/>
                  <a:gd name="T53" fmla="*/ 15 h 505"/>
                  <a:gd name="T54" fmla="*/ 8 w 243"/>
                  <a:gd name="T55" fmla="*/ 14 h 505"/>
                  <a:gd name="T56" fmla="*/ 8 w 243"/>
                  <a:gd name="T57" fmla="*/ 13 h 505"/>
                  <a:gd name="T58" fmla="*/ 8 w 243"/>
                  <a:gd name="T59" fmla="*/ 13 h 505"/>
                  <a:gd name="T60" fmla="*/ 8 w 243"/>
                  <a:gd name="T61" fmla="*/ 13 h 505"/>
                  <a:gd name="T62" fmla="*/ 9 w 243"/>
                  <a:gd name="T63" fmla="*/ 12 h 505"/>
                  <a:gd name="T64" fmla="*/ 9 w 243"/>
                  <a:gd name="T65" fmla="*/ 11 h 505"/>
                  <a:gd name="T66" fmla="*/ 10 w 243"/>
                  <a:gd name="T67" fmla="*/ 8 h 505"/>
                  <a:gd name="T68" fmla="*/ 10 w 243"/>
                  <a:gd name="T69" fmla="*/ 6 h 505"/>
                  <a:gd name="T70" fmla="*/ 9 w 243"/>
                  <a:gd name="T71" fmla="*/ 3 h 505"/>
                  <a:gd name="T72" fmla="*/ 9 w 243"/>
                  <a:gd name="T73" fmla="*/ 1 h 50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43" h="505">
                    <a:moveTo>
                      <a:pt x="217" y="29"/>
                    </a:moveTo>
                    <a:lnTo>
                      <a:pt x="208" y="20"/>
                    </a:lnTo>
                    <a:lnTo>
                      <a:pt x="201" y="13"/>
                    </a:lnTo>
                    <a:lnTo>
                      <a:pt x="187" y="0"/>
                    </a:lnTo>
                    <a:lnTo>
                      <a:pt x="200" y="31"/>
                    </a:lnTo>
                    <a:lnTo>
                      <a:pt x="211" y="62"/>
                    </a:lnTo>
                    <a:lnTo>
                      <a:pt x="220" y="95"/>
                    </a:lnTo>
                    <a:lnTo>
                      <a:pt x="226" y="128"/>
                    </a:lnTo>
                    <a:lnTo>
                      <a:pt x="227" y="160"/>
                    </a:lnTo>
                    <a:lnTo>
                      <a:pt x="226" y="193"/>
                    </a:lnTo>
                    <a:lnTo>
                      <a:pt x="222" y="226"/>
                    </a:lnTo>
                    <a:lnTo>
                      <a:pt x="216" y="262"/>
                    </a:lnTo>
                    <a:lnTo>
                      <a:pt x="209" y="278"/>
                    </a:lnTo>
                    <a:lnTo>
                      <a:pt x="203" y="296"/>
                    </a:lnTo>
                    <a:lnTo>
                      <a:pt x="196" y="312"/>
                    </a:lnTo>
                    <a:lnTo>
                      <a:pt x="190" y="330"/>
                    </a:lnTo>
                    <a:lnTo>
                      <a:pt x="180" y="344"/>
                    </a:lnTo>
                    <a:lnTo>
                      <a:pt x="172" y="360"/>
                    </a:lnTo>
                    <a:lnTo>
                      <a:pt x="162" y="375"/>
                    </a:lnTo>
                    <a:lnTo>
                      <a:pt x="160" y="376"/>
                    </a:lnTo>
                    <a:lnTo>
                      <a:pt x="159" y="378"/>
                    </a:lnTo>
                    <a:lnTo>
                      <a:pt x="156" y="382"/>
                    </a:lnTo>
                    <a:lnTo>
                      <a:pt x="152" y="390"/>
                    </a:lnTo>
                    <a:lnTo>
                      <a:pt x="140" y="403"/>
                    </a:lnTo>
                    <a:lnTo>
                      <a:pt x="134" y="409"/>
                    </a:lnTo>
                    <a:lnTo>
                      <a:pt x="132" y="410"/>
                    </a:lnTo>
                    <a:lnTo>
                      <a:pt x="131" y="412"/>
                    </a:lnTo>
                    <a:lnTo>
                      <a:pt x="128" y="416"/>
                    </a:lnTo>
                    <a:lnTo>
                      <a:pt x="116" y="427"/>
                    </a:lnTo>
                    <a:lnTo>
                      <a:pt x="104" y="440"/>
                    </a:lnTo>
                    <a:lnTo>
                      <a:pt x="89" y="450"/>
                    </a:lnTo>
                    <a:lnTo>
                      <a:pt x="75" y="462"/>
                    </a:lnTo>
                    <a:lnTo>
                      <a:pt x="59" y="472"/>
                    </a:lnTo>
                    <a:lnTo>
                      <a:pt x="43" y="482"/>
                    </a:lnTo>
                    <a:lnTo>
                      <a:pt x="21" y="494"/>
                    </a:lnTo>
                    <a:lnTo>
                      <a:pt x="0" y="504"/>
                    </a:lnTo>
                    <a:lnTo>
                      <a:pt x="19" y="505"/>
                    </a:lnTo>
                    <a:lnTo>
                      <a:pt x="38" y="504"/>
                    </a:lnTo>
                    <a:lnTo>
                      <a:pt x="53" y="496"/>
                    </a:lnTo>
                    <a:lnTo>
                      <a:pt x="60" y="490"/>
                    </a:lnTo>
                    <a:lnTo>
                      <a:pt x="68" y="484"/>
                    </a:lnTo>
                    <a:lnTo>
                      <a:pt x="84" y="474"/>
                    </a:lnTo>
                    <a:lnTo>
                      <a:pt x="98" y="463"/>
                    </a:lnTo>
                    <a:lnTo>
                      <a:pt x="106" y="456"/>
                    </a:lnTo>
                    <a:lnTo>
                      <a:pt x="114" y="451"/>
                    </a:lnTo>
                    <a:lnTo>
                      <a:pt x="126" y="438"/>
                    </a:lnTo>
                    <a:lnTo>
                      <a:pt x="140" y="425"/>
                    </a:lnTo>
                    <a:lnTo>
                      <a:pt x="152" y="412"/>
                    </a:lnTo>
                    <a:lnTo>
                      <a:pt x="165" y="398"/>
                    </a:lnTo>
                    <a:lnTo>
                      <a:pt x="169" y="390"/>
                    </a:lnTo>
                    <a:lnTo>
                      <a:pt x="171" y="386"/>
                    </a:lnTo>
                    <a:lnTo>
                      <a:pt x="172" y="384"/>
                    </a:lnTo>
                    <a:lnTo>
                      <a:pt x="174" y="383"/>
                    </a:lnTo>
                    <a:lnTo>
                      <a:pt x="184" y="367"/>
                    </a:lnTo>
                    <a:lnTo>
                      <a:pt x="194" y="351"/>
                    </a:lnTo>
                    <a:lnTo>
                      <a:pt x="198" y="342"/>
                    </a:lnTo>
                    <a:lnTo>
                      <a:pt x="200" y="338"/>
                    </a:lnTo>
                    <a:lnTo>
                      <a:pt x="201" y="336"/>
                    </a:lnTo>
                    <a:lnTo>
                      <a:pt x="203" y="335"/>
                    </a:lnTo>
                    <a:lnTo>
                      <a:pt x="203" y="332"/>
                    </a:lnTo>
                    <a:lnTo>
                      <a:pt x="204" y="330"/>
                    </a:lnTo>
                    <a:lnTo>
                      <a:pt x="206" y="326"/>
                    </a:lnTo>
                    <a:lnTo>
                      <a:pt x="210" y="318"/>
                    </a:lnTo>
                    <a:lnTo>
                      <a:pt x="218" y="301"/>
                    </a:lnTo>
                    <a:lnTo>
                      <a:pt x="224" y="282"/>
                    </a:lnTo>
                    <a:lnTo>
                      <a:pt x="230" y="265"/>
                    </a:lnTo>
                    <a:lnTo>
                      <a:pt x="236" y="234"/>
                    </a:lnTo>
                    <a:lnTo>
                      <a:pt x="241" y="202"/>
                    </a:lnTo>
                    <a:lnTo>
                      <a:pt x="243" y="172"/>
                    </a:lnTo>
                    <a:lnTo>
                      <a:pt x="243" y="143"/>
                    </a:lnTo>
                    <a:lnTo>
                      <a:pt x="239" y="114"/>
                    </a:lnTo>
                    <a:lnTo>
                      <a:pt x="234" y="85"/>
                    </a:lnTo>
                    <a:lnTo>
                      <a:pt x="226" y="56"/>
                    </a:lnTo>
                    <a:lnTo>
                      <a:pt x="217" y="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43" name="Freeform 357"/>
              <p:cNvSpPr>
                <a:spLocks noChangeArrowheads="1"/>
              </p:cNvSpPr>
              <p:nvPr/>
            </p:nvSpPr>
            <p:spPr bwMode="auto">
              <a:xfrm>
                <a:off x="1976" y="1999"/>
                <a:ext cx="52" cy="105"/>
              </a:xfrm>
              <a:custGeom>
                <a:avLst/>
                <a:gdLst>
                  <a:gd name="T0" fmla="*/ 8 w 256"/>
                  <a:gd name="T1" fmla="*/ 0 h 522"/>
                  <a:gd name="T2" fmla="*/ 9 w 256"/>
                  <a:gd name="T3" fmla="*/ 3 h 522"/>
                  <a:gd name="T4" fmla="*/ 10 w 256"/>
                  <a:gd name="T5" fmla="*/ 6 h 522"/>
                  <a:gd name="T6" fmla="*/ 10 w 256"/>
                  <a:gd name="T7" fmla="*/ 8 h 522"/>
                  <a:gd name="T8" fmla="*/ 10 w 256"/>
                  <a:gd name="T9" fmla="*/ 11 h 522"/>
                  <a:gd name="T10" fmla="*/ 9 w 256"/>
                  <a:gd name="T11" fmla="*/ 12 h 522"/>
                  <a:gd name="T12" fmla="*/ 9 w 256"/>
                  <a:gd name="T13" fmla="*/ 13 h 522"/>
                  <a:gd name="T14" fmla="*/ 8 w 256"/>
                  <a:gd name="T15" fmla="*/ 14 h 522"/>
                  <a:gd name="T16" fmla="*/ 8 w 256"/>
                  <a:gd name="T17" fmla="*/ 15 h 522"/>
                  <a:gd name="T18" fmla="*/ 7 w 256"/>
                  <a:gd name="T19" fmla="*/ 16 h 522"/>
                  <a:gd name="T20" fmla="*/ 6 w 256"/>
                  <a:gd name="T21" fmla="*/ 17 h 522"/>
                  <a:gd name="T22" fmla="*/ 5 w 256"/>
                  <a:gd name="T23" fmla="*/ 18 h 522"/>
                  <a:gd name="T24" fmla="*/ 4 w 256"/>
                  <a:gd name="T25" fmla="*/ 19 h 522"/>
                  <a:gd name="T26" fmla="*/ 4 w 256"/>
                  <a:gd name="T27" fmla="*/ 19 h 522"/>
                  <a:gd name="T28" fmla="*/ 3 w 256"/>
                  <a:gd name="T29" fmla="*/ 19 h 522"/>
                  <a:gd name="T30" fmla="*/ 1 w 256"/>
                  <a:gd name="T31" fmla="*/ 21 h 522"/>
                  <a:gd name="T32" fmla="*/ 1 w 256"/>
                  <a:gd name="T33" fmla="*/ 21 h 522"/>
                  <a:gd name="T34" fmla="*/ 2 w 256"/>
                  <a:gd name="T35" fmla="*/ 21 h 522"/>
                  <a:gd name="T36" fmla="*/ 4 w 256"/>
                  <a:gd name="T37" fmla="*/ 20 h 522"/>
                  <a:gd name="T38" fmla="*/ 5 w 256"/>
                  <a:gd name="T39" fmla="*/ 19 h 522"/>
                  <a:gd name="T40" fmla="*/ 6 w 256"/>
                  <a:gd name="T41" fmla="*/ 18 h 522"/>
                  <a:gd name="T42" fmla="*/ 7 w 256"/>
                  <a:gd name="T43" fmla="*/ 17 h 522"/>
                  <a:gd name="T44" fmla="*/ 7 w 256"/>
                  <a:gd name="T45" fmla="*/ 17 h 522"/>
                  <a:gd name="T46" fmla="*/ 8 w 256"/>
                  <a:gd name="T47" fmla="*/ 16 h 522"/>
                  <a:gd name="T48" fmla="*/ 8 w 256"/>
                  <a:gd name="T49" fmla="*/ 16 h 522"/>
                  <a:gd name="T50" fmla="*/ 8 w 256"/>
                  <a:gd name="T51" fmla="*/ 16 h 522"/>
                  <a:gd name="T52" fmla="*/ 9 w 256"/>
                  <a:gd name="T53" fmla="*/ 15 h 522"/>
                  <a:gd name="T54" fmla="*/ 9 w 256"/>
                  <a:gd name="T55" fmla="*/ 13 h 522"/>
                  <a:gd name="T56" fmla="*/ 10 w 256"/>
                  <a:gd name="T57" fmla="*/ 12 h 522"/>
                  <a:gd name="T58" fmla="*/ 10 w 256"/>
                  <a:gd name="T59" fmla="*/ 10 h 522"/>
                  <a:gd name="T60" fmla="*/ 11 w 256"/>
                  <a:gd name="T61" fmla="*/ 7 h 522"/>
                  <a:gd name="T62" fmla="*/ 10 w 256"/>
                  <a:gd name="T63" fmla="*/ 5 h 522"/>
                  <a:gd name="T64" fmla="*/ 10 w 256"/>
                  <a:gd name="T65" fmla="*/ 2 h 522"/>
                  <a:gd name="T66" fmla="*/ 8 w 256"/>
                  <a:gd name="T67" fmla="*/ 0 h 5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56" h="522">
                    <a:moveTo>
                      <a:pt x="191" y="0"/>
                    </a:moveTo>
                    <a:lnTo>
                      <a:pt x="196" y="9"/>
                    </a:lnTo>
                    <a:lnTo>
                      <a:pt x="211" y="40"/>
                    </a:lnTo>
                    <a:lnTo>
                      <a:pt x="224" y="72"/>
                    </a:lnTo>
                    <a:lnTo>
                      <a:pt x="233" y="104"/>
                    </a:lnTo>
                    <a:lnTo>
                      <a:pt x="239" y="137"/>
                    </a:lnTo>
                    <a:lnTo>
                      <a:pt x="241" y="171"/>
                    </a:lnTo>
                    <a:lnTo>
                      <a:pt x="241" y="205"/>
                    </a:lnTo>
                    <a:lnTo>
                      <a:pt x="237" y="240"/>
                    </a:lnTo>
                    <a:lnTo>
                      <a:pt x="230" y="275"/>
                    </a:lnTo>
                    <a:lnTo>
                      <a:pt x="224" y="292"/>
                    </a:lnTo>
                    <a:lnTo>
                      <a:pt x="218" y="309"/>
                    </a:lnTo>
                    <a:lnTo>
                      <a:pt x="213" y="316"/>
                    </a:lnTo>
                    <a:lnTo>
                      <a:pt x="210" y="324"/>
                    </a:lnTo>
                    <a:lnTo>
                      <a:pt x="204" y="341"/>
                    </a:lnTo>
                    <a:lnTo>
                      <a:pt x="196" y="355"/>
                    </a:lnTo>
                    <a:lnTo>
                      <a:pt x="188" y="371"/>
                    </a:lnTo>
                    <a:lnTo>
                      <a:pt x="182" y="377"/>
                    </a:lnTo>
                    <a:lnTo>
                      <a:pt x="178" y="384"/>
                    </a:lnTo>
                    <a:lnTo>
                      <a:pt x="170" y="399"/>
                    </a:lnTo>
                    <a:lnTo>
                      <a:pt x="159" y="411"/>
                    </a:lnTo>
                    <a:lnTo>
                      <a:pt x="147" y="424"/>
                    </a:lnTo>
                    <a:lnTo>
                      <a:pt x="135" y="435"/>
                    </a:lnTo>
                    <a:lnTo>
                      <a:pt x="123" y="447"/>
                    </a:lnTo>
                    <a:lnTo>
                      <a:pt x="110" y="458"/>
                    </a:lnTo>
                    <a:lnTo>
                      <a:pt x="106" y="460"/>
                    </a:lnTo>
                    <a:lnTo>
                      <a:pt x="104" y="461"/>
                    </a:lnTo>
                    <a:lnTo>
                      <a:pt x="103" y="463"/>
                    </a:lnTo>
                    <a:lnTo>
                      <a:pt x="96" y="469"/>
                    </a:lnTo>
                    <a:lnTo>
                      <a:pt x="82" y="479"/>
                    </a:lnTo>
                    <a:lnTo>
                      <a:pt x="67" y="489"/>
                    </a:lnTo>
                    <a:lnTo>
                      <a:pt x="33" y="506"/>
                    </a:lnTo>
                    <a:lnTo>
                      <a:pt x="0" y="520"/>
                    </a:lnTo>
                    <a:lnTo>
                      <a:pt x="14" y="521"/>
                    </a:lnTo>
                    <a:lnTo>
                      <a:pt x="29" y="522"/>
                    </a:lnTo>
                    <a:lnTo>
                      <a:pt x="50" y="512"/>
                    </a:lnTo>
                    <a:lnTo>
                      <a:pt x="72" y="500"/>
                    </a:lnTo>
                    <a:lnTo>
                      <a:pt x="88" y="490"/>
                    </a:lnTo>
                    <a:lnTo>
                      <a:pt x="104" y="480"/>
                    </a:lnTo>
                    <a:lnTo>
                      <a:pt x="118" y="468"/>
                    </a:lnTo>
                    <a:lnTo>
                      <a:pt x="133" y="458"/>
                    </a:lnTo>
                    <a:lnTo>
                      <a:pt x="145" y="445"/>
                    </a:lnTo>
                    <a:lnTo>
                      <a:pt x="157" y="434"/>
                    </a:lnTo>
                    <a:lnTo>
                      <a:pt x="160" y="430"/>
                    </a:lnTo>
                    <a:lnTo>
                      <a:pt x="161" y="428"/>
                    </a:lnTo>
                    <a:lnTo>
                      <a:pt x="163" y="427"/>
                    </a:lnTo>
                    <a:lnTo>
                      <a:pt x="169" y="421"/>
                    </a:lnTo>
                    <a:lnTo>
                      <a:pt x="181" y="408"/>
                    </a:lnTo>
                    <a:lnTo>
                      <a:pt x="185" y="400"/>
                    </a:lnTo>
                    <a:lnTo>
                      <a:pt x="188" y="396"/>
                    </a:lnTo>
                    <a:lnTo>
                      <a:pt x="189" y="394"/>
                    </a:lnTo>
                    <a:lnTo>
                      <a:pt x="191" y="393"/>
                    </a:lnTo>
                    <a:lnTo>
                      <a:pt x="201" y="378"/>
                    </a:lnTo>
                    <a:lnTo>
                      <a:pt x="209" y="362"/>
                    </a:lnTo>
                    <a:lnTo>
                      <a:pt x="219" y="348"/>
                    </a:lnTo>
                    <a:lnTo>
                      <a:pt x="225" y="330"/>
                    </a:lnTo>
                    <a:lnTo>
                      <a:pt x="232" y="314"/>
                    </a:lnTo>
                    <a:lnTo>
                      <a:pt x="238" y="296"/>
                    </a:lnTo>
                    <a:lnTo>
                      <a:pt x="245" y="280"/>
                    </a:lnTo>
                    <a:lnTo>
                      <a:pt x="251" y="244"/>
                    </a:lnTo>
                    <a:lnTo>
                      <a:pt x="255" y="211"/>
                    </a:lnTo>
                    <a:lnTo>
                      <a:pt x="256" y="178"/>
                    </a:lnTo>
                    <a:lnTo>
                      <a:pt x="255" y="146"/>
                    </a:lnTo>
                    <a:lnTo>
                      <a:pt x="249" y="113"/>
                    </a:lnTo>
                    <a:lnTo>
                      <a:pt x="240" y="80"/>
                    </a:lnTo>
                    <a:lnTo>
                      <a:pt x="229" y="49"/>
                    </a:lnTo>
                    <a:lnTo>
                      <a:pt x="216" y="18"/>
                    </a:lnTo>
                    <a:lnTo>
                      <a:pt x="203" y="7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44" name="Freeform 358"/>
              <p:cNvSpPr>
                <a:spLocks noChangeArrowheads="1"/>
              </p:cNvSpPr>
              <p:nvPr/>
            </p:nvSpPr>
            <p:spPr bwMode="auto">
              <a:xfrm>
                <a:off x="1935" y="1992"/>
                <a:ext cx="66" cy="91"/>
              </a:xfrm>
              <a:custGeom>
                <a:avLst/>
                <a:gdLst>
                  <a:gd name="T0" fmla="*/ 12 w 331"/>
                  <a:gd name="T1" fmla="*/ 5 h 453"/>
                  <a:gd name="T2" fmla="*/ 12 w 331"/>
                  <a:gd name="T3" fmla="*/ 7 h 453"/>
                  <a:gd name="T4" fmla="*/ 13 w 331"/>
                  <a:gd name="T5" fmla="*/ 9 h 453"/>
                  <a:gd name="T6" fmla="*/ 13 w 331"/>
                  <a:gd name="T7" fmla="*/ 10 h 453"/>
                  <a:gd name="T8" fmla="*/ 12 w 331"/>
                  <a:gd name="T9" fmla="*/ 12 h 453"/>
                  <a:gd name="T10" fmla="*/ 11 w 331"/>
                  <a:gd name="T11" fmla="*/ 14 h 453"/>
                  <a:gd name="T12" fmla="*/ 11 w 331"/>
                  <a:gd name="T13" fmla="*/ 14 h 453"/>
                  <a:gd name="T14" fmla="*/ 11 w 331"/>
                  <a:gd name="T15" fmla="*/ 14 h 453"/>
                  <a:gd name="T16" fmla="*/ 10 w 331"/>
                  <a:gd name="T17" fmla="*/ 15 h 453"/>
                  <a:gd name="T18" fmla="*/ 9 w 331"/>
                  <a:gd name="T19" fmla="*/ 16 h 453"/>
                  <a:gd name="T20" fmla="*/ 8 w 331"/>
                  <a:gd name="T21" fmla="*/ 17 h 453"/>
                  <a:gd name="T22" fmla="*/ 7 w 331"/>
                  <a:gd name="T23" fmla="*/ 17 h 453"/>
                  <a:gd name="T24" fmla="*/ 6 w 331"/>
                  <a:gd name="T25" fmla="*/ 17 h 453"/>
                  <a:gd name="T26" fmla="*/ 5 w 331"/>
                  <a:gd name="T27" fmla="*/ 18 h 453"/>
                  <a:gd name="T28" fmla="*/ 3 w 331"/>
                  <a:gd name="T29" fmla="*/ 18 h 453"/>
                  <a:gd name="T30" fmla="*/ 2 w 331"/>
                  <a:gd name="T31" fmla="*/ 18 h 453"/>
                  <a:gd name="T32" fmla="*/ 1 w 331"/>
                  <a:gd name="T33" fmla="*/ 17 h 453"/>
                  <a:gd name="T34" fmla="*/ 0 w 331"/>
                  <a:gd name="T35" fmla="*/ 17 h 453"/>
                  <a:gd name="T36" fmla="*/ 1 w 331"/>
                  <a:gd name="T37" fmla="*/ 18 h 453"/>
                  <a:gd name="T38" fmla="*/ 3 w 331"/>
                  <a:gd name="T39" fmla="*/ 18 h 453"/>
                  <a:gd name="T40" fmla="*/ 5 w 331"/>
                  <a:gd name="T41" fmla="*/ 18 h 453"/>
                  <a:gd name="T42" fmla="*/ 7 w 331"/>
                  <a:gd name="T43" fmla="*/ 18 h 453"/>
                  <a:gd name="T44" fmla="*/ 9 w 331"/>
                  <a:gd name="T45" fmla="*/ 17 h 453"/>
                  <a:gd name="T46" fmla="*/ 9 w 331"/>
                  <a:gd name="T47" fmla="*/ 17 h 453"/>
                  <a:gd name="T48" fmla="*/ 9 w 331"/>
                  <a:gd name="T49" fmla="*/ 17 h 453"/>
                  <a:gd name="T50" fmla="*/ 10 w 331"/>
                  <a:gd name="T51" fmla="*/ 16 h 453"/>
                  <a:gd name="T52" fmla="*/ 11 w 331"/>
                  <a:gd name="T53" fmla="*/ 15 h 453"/>
                  <a:gd name="T54" fmla="*/ 12 w 331"/>
                  <a:gd name="T55" fmla="*/ 13 h 453"/>
                  <a:gd name="T56" fmla="*/ 12 w 331"/>
                  <a:gd name="T57" fmla="*/ 13 h 453"/>
                  <a:gd name="T58" fmla="*/ 13 w 331"/>
                  <a:gd name="T59" fmla="*/ 11 h 453"/>
                  <a:gd name="T60" fmla="*/ 13 w 331"/>
                  <a:gd name="T61" fmla="*/ 9 h 453"/>
                  <a:gd name="T62" fmla="*/ 13 w 331"/>
                  <a:gd name="T63" fmla="*/ 8 h 453"/>
                  <a:gd name="T64" fmla="*/ 13 w 331"/>
                  <a:gd name="T65" fmla="*/ 6 h 453"/>
                  <a:gd name="T66" fmla="*/ 12 w 331"/>
                  <a:gd name="T67" fmla="*/ 4 h 453"/>
                  <a:gd name="T68" fmla="*/ 11 w 331"/>
                  <a:gd name="T69" fmla="*/ 3 h 453"/>
                  <a:gd name="T70" fmla="*/ 10 w 331"/>
                  <a:gd name="T71" fmla="*/ 2 h 453"/>
                  <a:gd name="T72" fmla="*/ 8 w 331"/>
                  <a:gd name="T73" fmla="*/ 1 h 453"/>
                  <a:gd name="T74" fmla="*/ 7 w 331"/>
                  <a:gd name="T75" fmla="*/ 0 h 453"/>
                  <a:gd name="T76" fmla="*/ 6 w 331"/>
                  <a:gd name="T77" fmla="*/ 0 h 453"/>
                  <a:gd name="T78" fmla="*/ 8 w 331"/>
                  <a:gd name="T79" fmla="*/ 1 h 453"/>
                  <a:gd name="T80" fmla="*/ 9 w 331"/>
                  <a:gd name="T81" fmla="*/ 2 h 453"/>
                  <a:gd name="T82" fmla="*/ 10 w 331"/>
                  <a:gd name="T83" fmla="*/ 3 h 453"/>
                  <a:gd name="T84" fmla="*/ 11 w 331"/>
                  <a:gd name="T85" fmla="*/ 4 h 4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31" h="453">
                    <a:moveTo>
                      <a:pt x="288" y="111"/>
                    </a:moveTo>
                    <a:lnTo>
                      <a:pt x="297" y="130"/>
                    </a:lnTo>
                    <a:lnTo>
                      <a:pt x="305" y="150"/>
                    </a:lnTo>
                    <a:lnTo>
                      <a:pt x="311" y="170"/>
                    </a:lnTo>
                    <a:lnTo>
                      <a:pt x="316" y="191"/>
                    </a:lnTo>
                    <a:lnTo>
                      <a:pt x="317" y="212"/>
                    </a:lnTo>
                    <a:lnTo>
                      <a:pt x="317" y="233"/>
                    </a:lnTo>
                    <a:lnTo>
                      <a:pt x="314" y="254"/>
                    </a:lnTo>
                    <a:lnTo>
                      <a:pt x="311" y="277"/>
                    </a:lnTo>
                    <a:lnTo>
                      <a:pt x="303" y="298"/>
                    </a:lnTo>
                    <a:lnTo>
                      <a:pt x="294" y="319"/>
                    </a:lnTo>
                    <a:lnTo>
                      <a:pt x="284" y="337"/>
                    </a:lnTo>
                    <a:lnTo>
                      <a:pt x="277" y="346"/>
                    </a:lnTo>
                    <a:lnTo>
                      <a:pt x="274" y="350"/>
                    </a:lnTo>
                    <a:lnTo>
                      <a:pt x="272" y="355"/>
                    </a:lnTo>
                    <a:lnTo>
                      <a:pt x="268" y="358"/>
                    </a:lnTo>
                    <a:lnTo>
                      <a:pt x="265" y="362"/>
                    </a:lnTo>
                    <a:lnTo>
                      <a:pt x="259" y="370"/>
                    </a:lnTo>
                    <a:lnTo>
                      <a:pt x="243" y="385"/>
                    </a:lnTo>
                    <a:lnTo>
                      <a:pt x="234" y="391"/>
                    </a:lnTo>
                    <a:lnTo>
                      <a:pt x="226" y="398"/>
                    </a:lnTo>
                    <a:lnTo>
                      <a:pt x="208" y="411"/>
                    </a:lnTo>
                    <a:lnTo>
                      <a:pt x="187" y="420"/>
                    </a:lnTo>
                    <a:lnTo>
                      <a:pt x="177" y="424"/>
                    </a:lnTo>
                    <a:lnTo>
                      <a:pt x="167" y="429"/>
                    </a:lnTo>
                    <a:lnTo>
                      <a:pt x="147" y="434"/>
                    </a:lnTo>
                    <a:lnTo>
                      <a:pt x="126" y="439"/>
                    </a:lnTo>
                    <a:lnTo>
                      <a:pt x="115" y="439"/>
                    </a:lnTo>
                    <a:lnTo>
                      <a:pt x="104" y="440"/>
                    </a:lnTo>
                    <a:lnTo>
                      <a:pt x="84" y="439"/>
                    </a:lnTo>
                    <a:lnTo>
                      <a:pt x="72" y="437"/>
                    </a:lnTo>
                    <a:lnTo>
                      <a:pt x="62" y="436"/>
                    </a:lnTo>
                    <a:lnTo>
                      <a:pt x="41" y="433"/>
                    </a:lnTo>
                    <a:lnTo>
                      <a:pt x="19" y="425"/>
                    </a:lnTo>
                    <a:lnTo>
                      <a:pt x="0" y="417"/>
                    </a:lnTo>
                    <a:lnTo>
                      <a:pt x="6" y="429"/>
                    </a:lnTo>
                    <a:lnTo>
                      <a:pt x="12" y="440"/>
                    </a:lnTo>
                    <a:lnTo>
                      <a:pt x="37" y="446"/>
                    </a:lnTo>
                    <a:lnTo>
                      <a:pt x="60" y="450"/>
                    </a:lnTo>
                    <a:lnTo>
                      <a:pt x="82" y="453"/>
                    </a:lnTo>
                    <a:lnTo>
                      <a:pt x="105" y="453"/>
                    </a:lnTo>
                    <a:lnTo>
                      <a:pt x="128" y="452"/>
                    </a:lnTo>
                    <a:lnTo>
                      <a:pt x="149" y="447"/>
                    </a:lnTo>
                    <a:lnTo>
                      <a:pt x="172" y="442"/>
                    </a:lnTo>
                    <a:lnTo>
                      <a:pt x="192" y="434"/>
                    </a:lnTo>
                    <a:lnTo>
                      <a:pt x="215" y="424"/>
                    </a:lnTo>
                    <a:lnTo>
                      <a:pt x="219" y="420"/>
                    </a:lnTo>
                    <a:lnTo>
                      <a:pt x="221" y="418"/>
                    </a:lnTo>
                    <a:lnTo>
                      <a:pt x="222" y="417"/>
                    </a:lnTo>
                    <a:lnTo>
                      <a:pt x="225" y="417"/>
                    </a:lnTo>
                    <a:lnTo>
                      <a:pt x="235" y="411"/>
                    </a:lnTo>
                    <a:lnTo>
                      <a:pt x="253" y="396"/>
                    </a:lnTo>
                    <a:lnTo>
                      <a:pt x="268" y="380"/>
                    </a:lnTo>
                    <a:lnTo>
                      <a:pt x="284" y="363"/>
                    </a:lnTo>
                    <a:lnTo>
                      <a:pt x="295" y="345"/>
                    </a:lnTo>
                    <a:lnTo>
                      <a:pt x="300" y="334"/>
                    </a:lnTo>
                    <a:lnTo>
                      <a:pt x="306" y="325"/>
                    </a:lnTo>
                    <a:lnTo>
                      <a:pt x="311" y="313"/>
                    </a:lnTo>
                    <a:lnTo>
                      <a:pt x="316" y="303"/>
                    </a:lnTo>
                    <a:lnTo>
                      <a:pt x="324" y="281"/>
                    </a:lnTo>
                    <a:lnTo>
                      <a:pt x="328" y="257"/>
                    </a:lnTo>
                    <a:lnTo>
                      <a:pt x="331" y="235"/>
                    </a:lnTo>
                    <a:lnTo>
                      <a:pt x="331" y="212"/>
                    </a:lnTo>
                    <a:lnTo>
                      <a:pt x="330" y="190"/>
                    </a:lnTo>
                    <a:lnTo>
                      <a:pt x="325" y="167"/>
                    </a:lnTo>
                    <a:lnTo>
                      <a:pt x="320" y="145"/>
                    </a:lnTo>
                    <a:lnTo>
                      <a:pt x="311" y="124"/>
                    </a:lnTo>
                    <a:lnTo>
                      <a:pt x="301" y="103"/>
                    </a:lnTo>
                    <a:lnTo>
                      <a:pt x="289" y="83"/>
                    </a:lnTo>
                    <a:lnTo>
                      <a:pt x="275" y="67"/>
                    </a:lnTo>
                    <a:lnTo>
                      <a:pt x="261" y="51"/>
                    </a:lnTo>
                    <a:lnTo>
                      <a:pt x="246" y="39"/>
                    </a:lnTo>
                    <a:lnTo>
                      <a:pt x="230" y="26"/>
                    </a:lnTo>
                    <a:lnTo>
                      <a:pt x="212" y="16"/>
                    </a:lnTo>
                    <a:lnTo>
                      <a:pt x="193" y="7"/>
                    </a:lnTo>
                    <a:lnTo>
                      <a:pt x="175" y="0"/>
                    </a:lnTo>
                    <a:lnTo>
                      <a:pt x="149" y="8"/>
                    </a:lnTo>
                    <a:lnTo>
                      <a:pt x="154" y="9"/>
                    </a:lnTo>
                    <a:lnTo>
                      <a:pt x="175" y="14"/>
                    </a:lnTo>
                    <a:lnTo>
                      <a:pt x="194" y="23"/>
                    </a:lnTo>
                    <a:lnTo>
                      <a:pt x="213" y="32"/>
                    </a:lnTo>
                    <a:lnTo>
                      <a:pt x="231" y="46"/>
                    </a:lnTo>
                    <a:lnTo>
                      <a:pt x="246" y="59"/>
                    </a:lnTo>
                    <a:lnTo>
                      <a:pt x="262" y="75"/>
                    </a:lnTo>
                    <a:lnTo>
                      <a:pt x="275" y="92"/>
                    </a:lnTo>
                    <a:lnTo>
                      <a:pt x="288" y="1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45" name="Freeform 359"/>
              <p:cNvSpPr>
                <a:spLocks noChangeArrowheads="1"/>
              </p:cNvSpPr>
              <p:nvPr/>
            </p:nvSpPr>
            <p:spPr bwMode="auto">
              <a:xfrm>
                <a:off x="1932" y="1994"/>
                <a:ext cx="66" cy="86"/>
              </a:xfrm>
              <a:custGeom>
                <a:avLst/>
                <a:gdLst>
                  <a:gd name="T0" fmla="*/ 13 w 330"/>
                  <a:gd name="T1" fmla="*/ 10 h 432"/>
                  <a:gd name="T2" fmla="*/ 13 w 330"/>
                  <a:gd name="T3" fmla="*/ 8 h 432"/>
                  <a:gd name="T4" fmla="*/ 13 w 330"/>
                  <a:gd name="T5" fmla="*/ 6 h 432"/>
                  <a:gd name="T6" fmla="*/ 12 w 330"/>
                  <a:gd name="T7" fmla="*/ 5 h 432"/>
                  <a:gd name="T8" fmla="*/ 12 w 330"/>
                  <a:gd name="T9" fmla="*/ 3 h 432"/>
                  <a:gd name="T10" fmla="*/ 10 w 330"/>
                  <a:gd name="T11" fmla="*/ 2 h 432"/>
                  <a:gd name="T12" fmla="*/ 9 w 330"/>
                  <a:gd name="T13" fmla="*/ 1 h 432"/>
                  <a:gd name="T14" fmla="*/ 8 w 330"/>
                  <a:gd name="T15" fmla="*/ 0 h 432"/>
                  <a:gd name="T16" fmla="*/ 6 w 330"/>
                  <a:gd name="T17" fmla="*/ 0 h 432"/>
                  <a:gd name="T18" fmla="*/ 7 w 330"/>
                  <a:gd name="T19" fmla="*/ 1 h 432"/>
                  <a:gd name="T20" fmla="*/ 8 w 330"/>
                  <a:gd name="T21" fmla="*/ 1 h 432"/>
                  <a:gd name="T22" fmla="*/ 9 w 330"/>
                  <a:gd name="T23" fmla="*/ 2 h 432"/>
                  <a:gd name="T24" fmla="*/ 11 w 330"/>
                  <a:gd name="T25" fmla="*/ 3 h 432"/>
                  <a:gd name="T26" fmla="*/ 12 w 330"/>
                  <a:gd name="T27" fmla="*/ 4 h 432"/>
                  <a:gd name="T28" fmla="*/ 12 w 330"/>
                  <a:gd name="T29" fmla="*/ 6 h 432"/>
                  <a:gd name="T30" fmla="*/ 13 w 330"/>
                  <a:gd name="T31" fmla="*/ 7 h 432"/>
                  <a:gd name="T32" fmla="*/ 13 w 330"/>
                  <a:gd name="T33" fmla="*/ 9 h 432"/>
                  <a:gd name="T34" fmla="*/ 12 w 330"/>
                  <a:gd name="T35" fmla="*/ 11 h 432"/>
                  <a:gd name="T36" fmla="*/ 12 w 330"/>
                  <a:gd name="T37" fmla="*/ 12 h 432"/>
                  <a:gd name="T38" fmla="*/ 11 w 330"/>
                  <a:gd name="T39" fmla="*/ 13 h 432"/>
                  <a:gd name="T40" fmla="*/ 10 w 330"/>
                  <a:gd name="T41" fmla="*/ 14 h 432"/>
                  <a:gd name="T42" fmla="*/ 9 w 330"/>
                  <a:gd name="T43" fmla="*/ 15 h 432"/>
                  <a:gd name="T44" fmla="*/ 8 w 330"/>
                  <a:gd name="T45" fmla="*/ 16 h 432"/>
                  <a:gd name="T46" fmla="*/ 8 w 330"/>
                  <a:gd name="T47" fmla="*/ 16 h 432"/>
                  <a:gd name="T48" fmla="*/ 7 w 330"/>
                  <a:gd name="T49" fmla="*/ 16 h 432"/>
                  <a:gd name="T50" fmla="*/ 6 w 330"/>
                  <a:gd name="T51" fmla="*/ 16 h 432"/>
                  <a:gd name="T52" fmla="*/ 5 w 330"/>
                  <a:gd name="T53" fmla="*/ 17 h 432"/>
                  <a:gd name="T54" fmla="*/ 4 w 330"/>
                  <a:gd name="T55" fmla="*/ 17 h 432"/>
                  <a:gd name="T56" fmla="*/ 2 w 330"/>
                  <a:gd name="T57" fmla="*/ 16 h 432"/>
                  <a:gd name="T58" fmla="*/ 0 w 330"/>
                  <a:gd name="T59" fmla="*/ 15 h 432"/>
                  <a:gd name="T60" fmla="*/ 1 w 330"/>
                  <a:gd name="T61" fmla="*/ 16 h 432"/>
                  <a:gd name="T62" fmla="*/ 2 w 330"/>
                  <a:gd name="T63" fmla="*/ 17 h 432"/>
                  <a:gd name="T64" fmla="*/ 3 w 330"/>
                  <a:gd name="T65" fmla="*/ 17 h 432"/>
                  <a:gd name="T66" fmla="*/ 5 w 330"/>
                  <a:gd name="T67" fmla="*/ 17 h 432"/>
                  <a:gd name="T68" fmla="*/ 6 w 330"/>
                  <a:gd name="T69" fmla="*/ 17 h 432"/>
                  <a:gd name="T70" fmla="*/ 7 w 330"/>
                  <a:gd name="T71" fmla="*/ 17 h 432"/>
                  <a:gd name="T72" fmla="*/ 8 w 330"/>
                  <a:gd name="T73" fmla="*/ 16 h 432"/>
                  <a:gd name="T74" fmla="*/ 10 w 330"/>
                  <a:gd name="T75" fmla="*/ 16 h 432"/>
                  <a:gd name="T76" fmla="*/ 10 w 330"/>
                  <a:gd name="T77" fmla="*/ 15 h 432"/>
                  <a:gd name="T78" fmla="*/ 11 w 330"/>
                  <a:gd name="T79" fmla="*/ 14 h 432"/>
                  <a:gd name="T80" fmla="*/ 11 w 330"/>
                  <a:gd name="T81" fmla="*/ 14 h 432"/>
                  <a:gd name="T82" fmla="*/ 12 w 330"/>
                  <a:gd name="T83" fmla="*/ 13 h 432"/>
                  <a:gd name="T84" fmla="*/ 12 w 330"/>
                  <a:gd name="T85" fmla="*/ 12 h 432"/>
                  <a:gd name="T86" fmla="*/ 13 w 330"/>
                  <a:gd name="T87" fmla="*/ 11 h 4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30" h="432">
                    <a:moveTo>
                      <a:pt x="324" y="269"/>
                    </a:moveTo>
                    <a:lnTo>
                      <a:pt x="327" y="246"/>
                    </a:lnTo>
                    <a:lnTo>
                      <a:pt x="330" y="225"/>
                    </a:lnTo>
                    <a:lnTo>
                      <a:pt x="330" y="204"/>
                    </a:lnTo>
                    <a:lnTo>
                      <a:pt x="329" y="183"/>
                    </a:lnTo>
                    <a:lnTo>
                      <a:pt x="324" y="162"/>
                    </a:lnTo>
                    <a:lnTo>
                      <a:pt x="318" y="142"/>
                    </a:lnTo>
                    <a:lnTo>
                      <a:pt x="310" y="122"/>
                    </a:lnTo>
                    <a:lnTo>
                      <a:pt x="301" y="103"/>
                    </a:lnTo>
                    <a:lnTo>
                      <a:pt x="288" y="84"/>
                    </a:lnTo>
                    <a:lnTo>
                      <a:pt x="275" y="67"/>
                    </a:lnTo>
                    <a:lnTo>
                      <a:pt x="259" y="51"/>
                    </a:lnTo>
                    <a:lnTo>
                      <a:pt x="244" y="38"/>
                    </a:lnTo>
                    <a:lnTo>
                      <a:pt x="226" y="24"/>
                    </a:lnTo>
                    <a:lnTo>
                      <a:pt x="207" y="15"/>
                    </a:lnTo>
                    <a:lnTo>
                      <a:pt x="188" y="6"/>
                    </a:lnTo>
                    <a:lnTo>
                      <a:pt x="167" y="1"/>
                    </a:lnTo>
                    <a:lnTo>
                      <a:pt x="162" y="0"/>
                    </a:lnTo>
                    <a:lnTo>
                      <a:pt x="137" y="9"/>
                    </a:lnTo>
                    <a:lnTo>
                      <a:pt x="164" y="15"/>
                    </a:lnTo>
                    <a:lnTo>
                      <a:pt x="183" y="20"/>
                    </a:lnTo>
                    <a:lnTo>
                      <a:pt x="201" y="29"/>
                    </a:lnTo>
                    <a:lnTo>
                      <a:pt x="219" y="38"/>
                    </a:lnTo>
                    <a:lnTo>
                      <a:pt x="235" y="49"/>
                    </a:lnTo>
                    <a:lnTo>
                      <a:pt x="250" y="61"/>
                    </a:lnTo>
                    <a:lnTo>
                      <a:pt x="263" y="76"/>
                    </a:lnTo>
                    <a:lnTo>
                      <a:pt x="276" y="92"/>
                    </a:lnTo>
                    <a:lnTo>
                      <a:pt x="288" y="111"/>
                    </a:lnTo>
                    <a:lnTo>
                      <a:pt x="298" y="128"/>
                    </a:lnTo>
                    <a:lnTo>
                      <a:pt x="305" y="147"/>
                    </a:lnTo>
                    <a:lnTo>
                      <a:pt x="310" y="165"/>
                    </a:lnTo>
                    <a:lnTo>
                      <a:pt x="314" y="185"/>
                    </a:lnTo>
                    <a:lnTo>
                      <a:pt x="315" y="204"/>
                    </a:lnTo>
                    <a:lnTo>
                      <a:pt x="315" y="225"/>
                    </a:lnTo>
                    <a:lnTo>
                      <a:pt x="312" y="244"/>
                    </a:lnTo>
                    <a:lnTo>
                      <a:pt x="309" y="265"/>
                    </a:lnTo>
                    <a:lnTo>
                      <a:pt x="302" y="284"/>
                    </a:lnTo>
                    <a:lnTo>
                      <a:pt x="293" y="302"/>
                    </a:lnTo>
                    <a:lnTo>
                      <a:pt x="288" y="311"/>
                    </a:lnTo>
                    <a:lnTo>
                      <a:pt x="284" y="320"/>
                    </a:lnTo>
                    <a:lnTo>
                      <a:pt x="274" y="337"/>
                    </a:lnTo>
                    <a:lnTo>
                      <a:pt x="260" y="351"/>
                    </a:lnTo>
                    <a:lnTo>
                      <a:pt x="246" y="365"/>
                    </a:lnTo>
                    <a:lnTo>
                      <a:pt x="230" y="377"/>
                    </a:lnTo>
                    <a:lnTo>
                      <a:pt x="214" y="389"/>
                    </a:lnTo>
                    <a:lnTo>
                      <a:pt x="203" y="394"/>
                    </a:lnTo>
                    <a:lnTo>
                      <a:pt x="198" y="396"/>
                    </a:lnTo>
                    <a:lnTo>
                      <a:pt x="194" y="399"/>
                    </a:lnTo>
                    <a:lnTo>
                      <a:pt x="175" y="406"/>
                    </a:lnTo>
                    <a:lnTo>
                      <a:pt x="165" y="408"/>
                    </a:lnTo>
                    <a:lnTo>
                      <a:pt x="162" y="408"/>
                    </a:lnTo>
                    <a:lnTo>
                      <a:pt x="160" y="409"/>
                    </a:lnTo>
                    <a:lnTo>
                      <a:pt x="156" y="411"/>
                    </a:lnTo>
                    <a:lnTo>
                      <a:pt x="137" y="415"/>
                    </a:lnTo>
                    <a:lnTo>
                      <a:pt x="116" y="416"/>
                    </a:lnTo>
                    <a:lnTo>
                      <a:pt x="98" y="416"/>
                    </a:lnTo>
                    <a:lnTo>
                      <a:pt x="77" y="413"/>
                    </a:lnTo>
                    <a:lnTo>
                      <a:pt x="58" y="410"/>
                    </a:lnTo>
                    <a:lnTo>
                      <a:pt x="28" y="400"/>
                    </a:lnTo>
                    <a:lnTo>
                      <a:pt x="0" y="386"/>
                    </a:lnTo>
                    <a:lnTo>
                      <a:pt x="12" y="408"/>
                    </a:lnTo>
                    <a:lnTo>
                      <a:pt x="13" y="409"/>
                    </a:lnTo>
                    <a:lnTo>
                      <a:pt x="32" y="417"/>
                    </a:lnTo>
                    <a:lnTo>
                      <a:pt x="54" y="425"/>
                    </a:lnTo>
                    <a:lnTo>
                      <a:pt x="75" y="428"/>
                    </a:lnTo>
                    <a:lnTo>
                      <a:pt x="85" y="429"/>
                    </a:lnTo>
                    <a:lnTo>
                      <a:pt x="97" y="431"/>
                    </a:lnTo>
                    <a:lnTo>
                      <a:pt x="117" y="432"/>
                    </a:lnTo>
                    <a:lnTo>
                      <a:pt x="128" y="431"/>
                    </a:lnTo>
                    <a:lnTo>
                      <a:pt x="139" y="431"/>
                    </a:lnTo>
                    <a:lnTo>
                      <a:pt x="160" y="426"/>
                    </a:lnTo>
                    <a:lnTo>
                      <a:pt x="180" y="421"/>
                    </a:lnTo>
                    <a:lnTo>
                      <a:pt x="190" y="416"/>
                    </a:lnTo>
                    <a:lnTo>
                      <a:pt x="200" y="412"/>
                    </a:lnTo>
                    <a:lnTo>
                      <a:pt x="221" y="403"/>
                    </a:lnTo>
                    <a:lnTo>
                      <a:pt x="239" y="390"/>
                    </a:lnTo>
                    <a:lnTo>
                      <a:pt x="247" y="383"/>
                    </a:lnTo>
                    <a:lnTo>
                      <a:pt x="256" y="377"/>
                    </a:lnTo>
                    <a:lnTo>
                      <a:pt x="272" y="362"/>
                    </a:lnTo>
                    <a:lnTo>
                      <a:pt x="278" y="354"/>
                    </a:lnTo>
                    <a:lnTo>
                      <a:pt x="281" y="350"/>
                    </a:lnTo>
                    <a:lnTo>
                      <a:pt x="285" y="347"/>
                    </a:lnTo>
                    <a:lnTo>
                      <a:pt x="287" y="342"/>
                    </a:lnTo>
                    <a:lnTo>
                      <a:pt x="290" y="338"/>
                    </a:lnTo>
                    <a:lnTo>
                      <a:pt x="297" y="329"/>
                    </a:lnTo>
                    <a:lnTo>
                      <a:pt x="307" y="311"/>
                    </a:lnTo>
                    <a:lnTo>
                      <a:pt x="316" y="290"/>
                    </a:lnTo>
                    <a:lnTo>
                      <a:pt x="324" y="26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46" name="Freeform 360"/>
              <p:cNvSpPr>
                <a:spLocks noChangeArrowheads="1"/>
              </p:cNvSpPr>
              <p:nvPr/>
            </p:nvSpPr>
            <p:spPr bwMode="auto">
              <a:xfrm>
                <a:off x="1937" y="1991"/>
                <a:ext cx="67" cy="95"/>
              </a:xfrm>
              <a:custGeom>
                <a:avLst/>
                <a:gdLst>
                  <a:gd name="T0" fmla="*/ 12 w 334"/>
                  <a:gd name="T1" fmla="*/ 5 h 474"/>
                  <a:gd name="T2" fmla="*/ 13 w 334"/>
                  <a:gd name="T3" fmla="*/ 7 h 474"/>
                  <a:gd name="T4" fmla="*/ 13 w 334"/>
                  <a:gd name="T5" fmla="*/ 9 h 474"/>
                  <a:gd name="T6" fmla="*/ 13 w 334"/>
                  <a:gd name="T7" fmla="*/ 11 h 474"/>
                  <a:gd name="T8" fmla="*/ 12 w 334"/>
                  <a:gd name="T9" fmla="*/ 12 h 474"/>
                  <a:gd name="T10" fmla="*/ 12 w 334"/>
                  <a:gd name="T11" fmla="*/ 13 h 474"/>
                  <a:gd name="T12" fmla="*/ 11 w 334"/>
                  <a:gd name="T13" fmla="*/ 14 h 474"/>
                  <a:gd name="T14" fmla="*/ 10 w 334"/>
                  <a:gd name="T15" fmla="*/ 15 h 474"/>
                  <a:gd name="T16" fmla="*/ 9 w 334"/>
                  <a:gd name="T17" fmla="*/ 17 h 474"/>
                  <a:gd name="T18" fmla="*/ 8 w 334"/>
                  <a:gd name="T19" fmla="*/ 17 h 474"/>
                  <a:gd name="T20" fmla="*/ 8 w 334"/>
                  <a:gd name="T21" fmla="*/ 17 h 474"/>
                  <a:gd name="T22" fmla="*/ 7 w 334"/>
                  <a:gd name="T23" fmla="*/ 18 h 474"/>
                  <a:gd name="T24" fmla="*/ 5 w 334"/>
                  <a:gd name="T25" fmla="*/ 18 h 474"/>
                  <a:gd name="T26" fmla="*/ 4 w 334"/>
                  <a:gd name="T27" fmla="*/ 18 h 474"/>
                  <a:gd name="T28" fmla="*/ 2 w 334"/>
                  <a:gd name="T29" fmla="*/ 18 h 474"/>
                  <a:gd name="T30" fmla="*/ 0 w 334"/>
                  <a:gd name="T31" fmla="*/ 18 h 474"/>
                  <a:gd name="T32" fmla="*/ 1 w 334"/>
                  <a:gd name="T33" fmla="*/ 19 h 474"/>
                  <a:gd name="T34" fmla="*/ 1 w 334"/>
                  <a:gd name="T35" fmla="*/ 19 h 474"/>
                  <a:gd name="T36" fmla="*/ 2 w 334"/>
                  <a:gd name="T37" fmla="*/ 19 h 474"/>
                  <a:gd name="T38" fmla="*/ 4 w 334"/>
                  <a:gd name="T39" fmla="*/ 19 h 474"/>
                  <a:gd name="T40" fmla="*/ 6 w 334"/>
                  <a:gd name="T41" fmla="*/ 19 h 474"/>
                  <a:gd name="T42" fmla="*/ 6 w 334"/>
                  <a:gd name="T43" fmla="*/ 19 h 474"/>
                  <a:gd name="T44" fmla="*/ 8 w 334"/>
                  <a:gd name="T45" fmla="*/ 18 h 474"/>
                  <a:gd name="T46" fmla="*/ 9 w 334"/>
                  <a:gd name="T47" fmla="*/ 17 h 474"/>
                  <a:gd name="T48" fmla="*/ 10 w 334"/>
                  <a:gd name="T49" fmla="*/ 16 h 474"/>
                  <a:gd name="T50" fmla="*/ 11 w 334"/>
                  <a:gd name="T51" fmla="*/ 16 h 474"/>
                  <a:gd name="T52" fmla="*/ 11 w 334"/>
                  <a:gd name="T53" fmla="*/ 16 h 474"/>
                  <a:gd name="T54" fmla="*/ 11 w 334"/>
                  <a:gd name="T55" fmla="*/ 15 h 474"/>
                  <a:gd name="T56" fmla="*/ 12 w 334"/>
                  <a:gd name="T57" fmla="*/ 15 h 474"/>
                  <a:gd name="T58" fmla="*/ 12 w 334"/>
                  <a:gd name="T59" fmla="*/ 14 h 474"/>
                  <a:gd name="T60" fmla="*/ 12 w 334"/>
                  <a:gd name="T61" fmla="*/ 13 h 474"/>
                  <a:gd name="T62" fmla="*/ 13 w 334"/>
                  <a:gd name="T63" fmla="*/ 12 h 474"/>
                  <a:gd name="T64" fmla="*/ 13 w 334"/>
                  <a:gd name="T65" fmla="*/ 10 h 474"/>
                  <a:gd name="T66" fmla="*/ 13 w 334"/>
                  <a:gd name="T67" fmla="*/ 8 h 474"/>
                  <a:gd name="T68" fmla="*/ 13 w 334"/>
                  <a:gd name="T69" fmla="*/ 6 h 474"/>
                  <a:gd name="T70" fmla="*/ 12 w 334"/>
                  <a:gd name="T71" fmla="*/ 4 h 474"/>
                  <a:gd name="T72" fmla="*/ 11 w 334"/>
                  <a:gd name="T73" fmla="*/ 3 h 474"/>
                  <a:gd name="T74" fmla="*/ 10 w 334"/>
                  <a:gd name="T75" fmla="*/ 2 h 474"/>
                  <a:gd name="T76" fmla="*/ 9 w 334"/>
                  <a:gd name="T77" fmla="*/ 1 h 474"/>
                  <a:gd name="T78" fmla="*/ 8 w 334"/>
                  <a:gd name="T79" fmla="*/ 0 h 474"/>
                  <a:gd name="T80" fmla="*/ 7 w 334"/>
                  <a:gd name="T81" fmla="*/ 0 h 474"/>
                  <a:gd name="T82" fmla="*/ 8 w 334"/>
                  <a:gd name="T83" fmla="*/ 1 h 474"/>
                  <a:gd name="T84" fmla="*/ 9 w 334"/>
                  <a:gd name="T85" fmla="*/ 2 h 474"/>
                  <a:gd name="T86" fmla="*/ 11 w 334"/>
                  <a:gd name="T87" fmla="*/ 3 h 474"/>
                  <a:gd name="T88" fmla="*/ 12 w 334"/>
                  <a:gd name="T89" fmla="*/ 4 h 47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34" h="474">
                    <a:moveTo>
                      <a:pt x="289" y="108"/>
                    </a:moveTo>
                    <a:lnTo>
                      <a:pt x="299" y="129"/>
                    </a:lnTo>
                    <a:lnTo>
                      <a:pt x="308" y="150"/>
                    </a:lnTo>
                    <a:lnTo>
                      <a:pt x="313" y="172"/>
                    </a:lnTo>
                    <a:lnTo>
                      <a:pt x="318" y="195"/>
                    </a:lnTo>
                    <a:lnTo>
                      <a:pt x="319" y="217"/>
                    </a:lnTo>
                    <a:lnTo>
                      <a:pt x="319" y="240"/>
                    </a:lnTo>
                    <a:lnTo>
                      <a:pt x="316" y="262"/>
                    </a:lnTo>
                    <a:lnTo>
                      <a:pt x="312" y="286"/>
                    </a:lnTo>
                    <a:lnTo>
                      <a:pt x="304" y="308"/>
                    </a:lnTo>
                    <a:lnTo>
                      <a:pt x="299" y="318"/>
                    </a:lnTo>
                    <a:lnTo>
                      <a:pt x="294" y="330"/>
                    </a:lnTo>
                    <a:lnTo>
                      <a:pt x="288" y="339"/>
                    </a:lnTo>
                    <a:lnTo>
                      <a:pt x="283" y="350"/>
                    </a:lnTo>
                    <a:lnTo>
                      <a:pt x="272" y="368"/>
                    </a:lnTo>
                    <a:lnTo>
                      <a:pt x="256" y="385"/>
                    </a:lnTo>
                    <a:lnTo>
                      <a:pt x="241" y="401"/>
                    </a:lnTo>
                    <a:lnTo>
                      <a:pt x="223" y="416"/>
                    </a:lnTo>
                    <a:lnTo>
                      <a:pt x="213" y="422"/>
                    </a:lnTo>
                    <a:lnTo>
                      <a:pt x="210" y="422"/>
                    </a:lnTo>
                    <a:lnTo>
                      <a:pt x="209" y="423"/>
                    </a:lnTo>
                    <a:lnTo>
                      <a:pt x="207" y="425"/>
                    </a:lnTo>
                    <a:lnTo>
                      <a:pt x="203" y="429"/>
                    </a:lnTo>
                    <a:lnTo>
                      <a:pt x="180" y="439"/>
                    </a:lnTo>
                    <a:lnTo>
                      <a:pt x="160" y="447"/>
                    </a:lnTo>
                    <a:lnTo>
                      <a:pt x="137" y="452"/>
                    </a:lnTo>
                    <a:lnTo>
                      <a:pt x="116" y="457"/>
                    </a:lnTo>
                    <a:lnTo>
                      <a:pt x="93" y="458"/>
                    </a:lnTo>
                    <a:lnTo>
                      <a:pt x="70" y="458"/>
                    </a:lnTo>
                    <a:lnTo>
                      <a:pt x="48" y="455"/>
                    </a:lnTo>
                    <a:lnTo>
                      <a:pt x="25" y="451"/>
                    </a:lnTo>
                    <a:lnTo>
                      <a:pt x="0" y="445"/>
                    </a:lnTo>
                    <a:lnTo>
                      <a:pt x="17" y="465"/>
                    </a:lnTo>
                    <a:lnTo>
                      <a:pt x="19" y="465"/>
                    </a:lnTo>
                    <a:lnTo>
                      <a:pt x="20" y="465"/>
                    </a:lnTo>
                    <a:lnTo>
                      <a:pt x="22" y="466"/>
                    </a:lnTo>
                    <a:lnTo>
                      <a:pt x="33" y="468"/>
                    </a:lnTo>
                    <a:lnTo>
                      <a:pt x="46" y="471"/>
                    </a:lnTo>
                    <a:lnTo>
                      <a:pt x="70" y="474"/>
                    </a:lnTo>
                    <a:lnTo>
                      <a:pt x="93" y="474"/>
                    </a:lnTo>
                    <a:lnTo>
                      <a:pt x="118" y="473"/>
                    </a:lnTo>
                    <a:lnTo>
                      <a:pt x="141" y="468"/>
                    </a:lnTo>
                    <a:lnTo>
                      <a:pt x="146" y="466"/>
                    </a:lnTo>
                    <a:lnTo>
                      <a:pt x="152" y="465"/>
                    </a:lnTo>
                    <a:lnTo>
                      <a:pt x="165" y="462"/>
                    </a:lnTo>
                    <a:lnTo>
                      <a:pt x="188" y="452"/>
                    </a:lnTo>
                    <a:lnTo>
                      <a:pt x="210" y="441"/>
                    </a:lnTo>
                    <a:lnTo>
                      <a:pt x="231" y="426"/>
                    </a:lnTo>
                    <a:lnTo>
                      <a:pt x="241" y="418"/>
                    </a:lnTo>
                    <a:lnTo>
                      <a:pt x="251" y="411"/>
                    </a:lnTo>
                    <a:lnTo>
                      <a:pt x="268" y="394"/>
                    </a:lnTo>
                    <a:lnTo>
                      <a:pt x="268" y="392"/>
                    </a:lnTo>
                    <a:lnTo>
                      <a:pt x="270" y="391"/>
                    </a:lnTo>
                    <a:lnTo>
                      <a:pt x="272" y="389"/>
                    </a:lnTo>
                    <a:lnTo>
                      <a:pt x="276" y="385"/>
                    </a:lnTo>
                    <a:lnTo>
                      <a:pt x="284" y="377"/>
                    </a:lnTo>
                    <a:lnTo>
                      <a:pt x="290" y="366"/>
                    </a:lnTo>
                    <a:lnTo>
                      <a:pt x="290" y="364"/>
                    </a:lnTo>
                    <a:lnTo>
                      <a:pt x="291" y="363"/>
                    </a:lnTo>
                    <a:lnTo>
                      <a:pt x="293" y="361"/>
                    </a:lnTo>
                    <a:lnTo>
                      <a:pt x="298" y="357"/>
                    </a:lnTo>
                    <a:lnTo>
                      <a:pt x="309" y="336"/>
                    </a:lnTo>
                    <a:lnTo>
                      <a:pt x="318" y="313"/>
                    </a:lnTo>
                    <a:lnTo>
                      <a:pt x="327" y="289"/>
                    </a:lnTo>
                    <a:lnTo>
                      <a:pt x="331" y="265"/>
                    </a:lnTo>
                    <a:lnTo>
                      <a:pt x="334" y="240"/>
                    </a:lnTo>
                    <a:lnTo>
                      <a:pt x="334" y="216"/>
                    </a:lnTo>
                    <a:lnTo>
                      <a:pt x="333" y="193"/>
                    </a:lnTo>
                    <a:lnTo>
                      <a:pt x="328" y="169"/>
                    </a:lnTo>
                    <a:lnTo>
                      <a:pt x="321" y="146"/>
                    </a:lnTo>
                    <a:lnTo>
                      <a:pt x="312" y="124"/>
                    </a:lnTo>
                    <a:lnTo>
                      <a:pt x="301" y="102"/>
                    </a:lnTo>
                    <a:lnTo>
                      <a:pt x="289" y="83"/>
                    </a:lnTo>
                    <a:lnTo>
                      <a:pt x="278" y="68"/>
                    </a:lnTo>
                    <a:lnTo>
                      <a:pt x="264" y="52"/>
                    </a:lnTo>
                    <a:lnTo>
                      <a:pt x="252" y="40"/>
                    </a:lnTo>
                    <a:lnTo>
                      <a:pt x="236" y="27"/>
                    </a:lnTo>
                    <a:lnTo>
                      <a:pt x="222" y="17"/>
                    </a:lnTo>
                    <a:lnTo>
                      <a:pt x="205" y="7"/>
                    </a:lnTo>
                    <a:lnTo>
                      <a:pt x="190" y="0"/>
                    </a:lnTo>
                    <a:lnTo>
                      <a:pt x="175" y="1"/>
                    </a:lnTo>
                    <a:lnTo>
                      <a:pt x="163" y="5"/>
                    </a:lnTo>
                    <a:lnTo>
                      <a:pt x="181" y="12"/>
                    </a:lnTo>
                    <a:lnTo>
                      <a:pt x="200" y="21"/>
                    </a:lnTo>
                    <a:lnTo>
                      <a:pt x="218" y="31"/>
                    </a:lnTo>
                    <a:lnTo>
                      <a:pt x="234" y="44"/>
                    </a:lnTo>
                    <a:lnTo>
                      <a:pt x="249" y="56"/>
                    </a:lnTo>
                    <a:lnTo>
                      <a:pt x="263" y="72"/>
                    </a:lnTo>
                    <a:lnTo>
                      <a:pt x="277" y="88"/>
                    </a:lnTo>
                    <a:lnTo>
                      <a:pt x="289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47" name="Freeform 361"/>
              <p:cNvSpPr>
                <a:spLocks noChangeArrowheads="1"/>
              </p:cNvSpPr>
              <p:nvPr/>
            </p:nvSpPr>
            <p:spPr bwMode="auto">
              <a:xfrm>
                <a:off x="1941" y="1991"/>
                <a:ext cx="66" cy="98"/>
              </a:xfrm>
              <a:custGeom>
                <a:avLst/>
                <a:gdLst>
                  <a:gd name="T0" fmla="*/ 12 w 331"/>
                  <a:gd name="T1" fmla="*/ 5 h 493"/>
                  <a:gd name="T2" fmla="*/ 12 w 331"/>
                  <a:gd name="T3" fmla="*/ 7 h 493"/>
                  <a:gd name="T4" fmla="*/ 13 w 331"/>
                  <a:gd name="T5" fmla="*/ 9 h 493"/>
                  <a:gd name="T6" fmla="*/ 13 w 331"/>
                  <a:gd name="T7" fmla="*/ 11 h 493"/>
                  <a:gd name="T8" fmla="*/ 12 w 331"/>
                  <a:gd name="T9" fmla="*/ 13 h 493"/>
                  <a:gd name="T10" fmla="*/ 11 w 331"/>
                  <a:gd name="T11" fmla="*/ 14 h 493"/>
                  <a:gd name="T12" fmla="*/ 11 w 331"/>
                  <a:gd name="T13" fmla="*/ 15 h 493"/>
                  <a:gd name="T14" fmla="*/ 11 w 331"/>
                  <a:gd name="T15" fmla="*/ 15 h 493"/>
                  <a:gd name="T16" fmla="*/ 10 w 331"/>
                  <a:gd name="T17" fmla="*/ 15 h 493"/>
                  <a:gd name="T18" fmla="*/ 10 w 331"/>
                  <a:gd name="T19" fmla="*/ 16 h 493"/>
                  <a:gd name="T20" fmla="*/ 10 w 331"/>
                  <a:gd name="T21" fmla="*/ 16 h 493"/>
                  <a:gd name="T22" fmla="*/ 9 w 331"/>
                  <a:gd name="T23" fmla="*/ 17 h 493"/>
                  <a:gd name="T24" fmla="*/ 8 w 331"/>
                  <a:gd name="T25" fmla="*/ 17 h 493"/>
                  <a:gd name="T26" fmla="*/ 6 w 331"/>
                  <a:gd name="T27" fmla="*/ 18 h 493"/>
                  <a:gd name="T28" fmla="*/ 5 w 331"/>
                  <a:gd name="T29" fmla="*/ 18 h 493"/>
                  <a:gd name="T30" fmla="*/ 4 w 331"/>
                  <a:gd name="T31" fmla="*/ 19 h 493"/>
                  <a:gd name="T32" fmla="*/ 2 w 331"/>
                  <a:gd name="T33" fmla="*/ 19 h 493"/>
                  <a:gd name="T34" fmla="*/ 1 w 331"/>
                  <a:gd name="T35" fmla="*/ 19 h 493"/>
                  <a:gd name="T36" fmla="*/ 0 w 331"/>
                  <a:gd name="T37" fmla="*/ 18 h 493"/>
                  <a:gd name="T38" fmla="*/ 0 w 331"/>
                  <a:gd name="T39" fmla="*/ 18 h 493"/>
                  <a:gd name="T40" fmla="*/ 2 w 331"/>
                  <a:gd name="T41" fmla="*/ 19 h 493"/>
                  <a:gd name="T42" fmla="*/ 3 w 331"/>
                  <a:gd name="T43" fmla="*/ 19 h 493"/>
                  <a:gd name="T44" fmla="*/ 4 w 331"/>
                  <a:gd name="T45" fmla="*/ 19 h 493"/>
                  <a:gd name="T46" fmla="*/ 4 w 331"/>
                  <a:gd name="T47" fmla="*/ 19 h 493"/>
                  <a:gd name="T48" fmla="*/ 5 w 331"/>
                  <a:gd name="T49" fmla="*/ 19 h 493"/>
                  <a:gd name="T50" fmla="*/ 6 w 331"/>
                  <a:gd name="T51" fmla="*/ 19 h 493"/>
                  <a:gd name="T52" fmla="*/ 7 w 331"/>
                  <a:gd name="T53" fmla="*/ 18 h 493"/>
                  <a:gd name="T54" fmla="*/ 8 w 331"/>
                  <a:gd name="T55" fmla="*/ 18 h 493"/>
                  <a:gd name="T56" fmla="*/ 9 w 331"/>
                  <a:gd name="T57" fmla="*/ 17 h 493"/>
                  <a:gd name="T58" fmla="*/ 10 w 331"/>
                  <a:gd name="T59" fmla="*/ 16 h 493"/>
                  <a:gd name="T60" fmla="*/ 11 w 331"/>
                  <a:gd name="T61" fmla="*/ 16 h 493"/>
                  <a:gd name="T62" fmla="*/ 12 w 331"/>
                  <a:gd name="T63" fmla="*/ 15 h 493"/>
                  <a:gd name="T64" fmla="*/ 12 w 331"/>
                  <a:gd name="T65" fmla="*/ 13 h 493"/>
                  <a:gd name="T66" fmla="*/ 12 w 331"/>
                  <a:gd name="T67" fmla="*/ 13 h 493"/>
                  <a:gd name="T68" fmla="*/ 13 w 331"/>
                  <a:gd name="T69" fmla="*/ 13 h 493"/>
                  <a:gd name="T70" fmla="*/ 13 w 331"/>
                  <a:gd name="T71" fmla="*/ 11 h 493"/>
                  <a:gd name="T72" fmla="*/ 13 w 331"/>
                  <a:gd name="T73" fmla="*/ 9 h 493"/>
                  <a:gd name="T74" fmla="*/ 13 w 331"/>
                  <a:gd name="T75" fmla="*/ 7 h 493"/>
                  <a:gd name="T76" fmla="*/ 12 w 331"/>
                  <a:gd name="T77" fmla="*/ 5 h 493"/>
                  <a:gd name="T78" fmla="*/ 11 w 331"/>
                  <a:gd name="T79" fmla="*/ 3 h 493"/>
                  <a:gd name="T80" fmla="*/ 11 w 331"/>
                  <a:gd name="T81" fmla="*/ 2 h 493"/>
                  <a:gd name="T82" fmla="*/ 10 w 331"/>
                  <a:gd name="T83" fmla="*/ 1 h 493"/>
                  <a:gd name="T84" fmla="*/ 8 w 331"/>
                  <a:gd name="T85" fmla="*/ 0 h 493"/>
                  <a:gd name="T86" fmla="*/ 7 w 331"/>
                  <a:gd name="T87" fmla="*/ 0 h 493"/>
                  <a:gd name="T88" fmla="*/ 7 w 331"/>
                  <a:gd name="T89" fmla="*/ 0 h 493"/>
                  <a:gd name="T90" fmla="*/ 9 w 331"/>
                  <a:gd name="T91" fmla="*/ 1 h 493"/>
                  <a:gd name="T92" fmla="*/ 10 w 331"/>
                  <a:gd name="T93" fmla="*/ 2 h 493"/>
                  <a:gd name="T94" fmla="*/ 11 w 331"/>
                  <a:gd name="T95" fmla="*/ 3 h 49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31" h="493">
                    <a:moveTo>
                      <a:pt x="284" y="105"/>
                    </a:moveTo>
                    <a:lnTo>
                      <a:pt x="295" y="127"/>
                    </a:lnTo>
                    <a:lnTo>
                      <a:pt x="304" y="149"/>
                    </a:lnTo>
                    <a:lnTo>
                      <a:pt x="311" y="172"/>
                    </a:lnTo>
                    <a:lnTo>
                      <a:pt x="316" y="196"/>
                    </a:lnTo>
                    <a:lnTo>
                      <a:pt x="317" y="219"/>
                    </a:lnTo>
                    <a:lnTo>
                      <a:pt x="317" y="243"/>
                    </a:lnTo>
                    <a:lnTo>
                      <a:pt x="314" y="268"/>
                    </a:lnTo>
                    <a:lnTo>
                      <a:pt x="310" y="292"/>
                    </a:lnTo>
                    <a:lnTo>
                      <a:pt x="301" y="316"/>
                    </a:lnTo>
                    <a:lnTo>
                      <a:pt x="292" y="339"/>
                    </a:lnTo>
                    <a:lnTo>
                      <a:pt x="281" y="360"/>
                    </a:lnTo>
                    <a:lnTo>
                      <a:pt x="276" y="364"/>
                    </a:lnTo>
                    <a:lnTo>
                      <a:pt x="274" y="366"/>
                    </a:lnTo>
                    <a:lnTo>
                      <a:pt x="273" y="367"/>
                    </a:lnTo>
                    <a:lnTo>
                      <a:pt x="273" y="369"/>
                    </a:lnTo>
                    <a:lnTo>
                      <a:pt x="267" y="380"/>
                    </a:lnTo>
                    <a:lnTo>
                      <a:pt x="259" y="388"/>
                    </a:lnTo>
                    <a:lnTo>
                      <a:pt x="255" y="392"/>
                    </a:lnTo>
                    <a:lnTo>
                      <a:pt x="253" y="394"/>
                    </a:lnTo>
                    <a:lnTo>
                      <a:pt x="251" y="395"/>
                    </a:lnTo>
                    <a:lnTo>
                      <a:pt x="251" y="397"/>
                    </a:lnTo>
                    <a:lnTo>
                      <a:pt x="234" y="414"/>
                    </a:lnTo>
                    <a:lnTo>
                      <a:pt x="224" y="421"/>
                    </a:lnTo>
                    <a:lnTo>
                      <a:pt x="214" y="429"/>
                    </a:lnTo>
                    <a:lnTo>
                      <a:pt x="193" y="444"/>
                    </a:lnTo>
                    <a:lnTo>
                      <a:pt x="171" y="455"/>
                    </a:lnTo>
                    <a:lnTo>
                      <a:pt x="148" y="465"/>
                    </a:lnTo>
                    <a:lnTo>
                      <a:pt x="135" y="468"/>
                    </a:lnTo>
                    <a:lnTo>
                      <a:pt x="129" y="469"/>
                    </a:lnTo>
                    <a:lnTo>
                      <a:pt x="124" y="471"/>
                    </a:lnTo>
                    <a:lnTo>
                      <a:pt x="101" y="476"/>
                    </a:lnTo>
                    <a:lnTo>
                      <a:pt x="76" y="477"/>
                    </a:lnTo>
                    <a:lnTo>
                      <a:pt x="53" y="477"/>
                    </a:lnTo>
                    <a:lnTo>
                      <a:pt x="29" y="474"/>
                    </a:lnTo>
                    <a:lnTo>
                      <a:pt x="16" y="471"/>
                    </a:lnTo>
                    <a:lnTo>
                      <a:pt x="5" y="469"/>
                    </a:lnTo>
                    <a:lnTo>
                      <a:pt x="3" y="468"/>
                    </a:lnTo>
                    <a:lnTo>
                      <a:pt x="2" y="468"/>
                    </a:lnTo>
                    <a:lnTo>
                      <a:pt x="0" y="468"/>
                    </a:lnTo>
                    <a:lnTo>
                      <a:pt x="18" y="488"/>
                    </a:lnTo>
                    <a:lnTo>
                      <a:pt x="41" y="491"/>
                    </a:lnTo>
                    <a:lnTo>
                      <a:pt x="52" y="491"/>
                    </a:lnTo>
                    <a:lnTo>
                      <a:pt x="65" y="493"/>
                    </a:lnTo>
                    <a:lnTo>
                      <a:pt x="88" y="491"/>
                    </a:lnTo>
                    <a:lnTo>
                      <a:pt x="90" y="490"/>
                    </a:lnTo>
                    <a:lnTo>
                      <a:pt x="93" y="490"/>
                    </a:lnTo>
                    <a:lnTo>
                      <a:pt x="99" y="490"/>
                    </a:lnTo>
                    <a:lnTo>
                      <a:pt x="112" y="489"/>
                    </a:lnTo>
                    <a:lnTo>
                      <a:pt x="122" y="486"/>
                    </a:lnTo>
                    <a:lnTo>
                      <a:pt x="133" y="484"/>
                    </a:lnTo>
                    <a:lnTo>
                      <a:pt x="156" y="477"/>
                    </a:lnTo>
                    <a:lnTo>
                      <a:pt x="166" y="472"/>
                    </a:lnTo>
                    <a:lnTo>
                      <a:pt x="178" y="468"/>
                    </a:lnTo>
                    <a:lnTo>
                      <a:pt x="201" y="457"/>
                    </a:lnTo>
                    <a:lnTo>
                      <a:pt x="211" y="449"/>
                    </a:lnTo>
                    <a:lnTo>
                      <a:pt x="216" y="445"/>
                    </a:lnTo>
                    <a:lnTo>
                      <a:pt x="222" y="442"/>
                    </a:lnTo>
                    <a:lnTo>
                      <a:pt x="243" y="426"/>
                    </a:lnTo>
                    <a:lnTo>
                      <a:pt x="251" y="417"/>
                    </a:lnTo>
                    <a:lnTo>
                      <a:pt x="261" y="409"/>
                    </a:lnTo>
                    <a:lnTo>
                      <a:pt x="278" y="390"/>
                    </a:lnTo>
                    <a:lnTo>
                      <a:pt x="285" y="378"/>
                    </a:lnTo>
                    <a:lnTo>
                      <a:pt x="292" y="368"/>
                    </a:lnTo>
                    <a:lnTo>
                      <a:pt x="305" y="345"/>
                    </a:lnTo>
                    <a:lnTo>
                      <a:pt x="310" y="333"/>
                    </a:lnTo>
                    <a:lnTo>
                      <a:pt x="312" y="327"/>
                    </a:lnTo>
                    <a:lnTo>
                      <a:pt x="312" y="325"/>
                    </a:lnTo>
                    <a:lnTo>
                      <a:pt x="313" y="324"/>
                    </a:lnTo>
                    <a:lnTo>
                      <a:pt x="315" y="321"/>
                    </a:lnTo>
                    <a:lnTo>
                      <a:pt x="324" y="297"/>
                    </a:lnTo>
                    <a:lnTo>
                      <a:pt x="328" y="270"/>
                    </a:lnTo>
                    <a:lnTo>
                      <a:pt x="331" y="244"/>
                    </a:lnTo>
                    <a:lnTo>
                      <a:pt x="331" y="219"/>
                    </a:lnTo>
                    <a:lnTo>
                      <a:pt x="330" y="194"/>
                    </a:lnTo>
                    <a:lnTo>
                      <a:pt x="325" y="169"/>
                    </a:lnTo>
                    <a:lnTo>
                      <a:pt x="319" y="144"/>
                    </a:lnTo>
                    <a:lnTo>
                      <a:pt x="309" y="120"/>
                    </a:lnTo>
                    <a:lnTo>
                      <a:pt x="297" y="98"/>
                    </a:lnTo>
                    <a:lnTo>
                      <a:pt x="287" y="81"/>
                    </a:lnTo>
                    <a:lnTo>
                      <a:pt x="276" y="66"/>
                    </a:lnTo>
                    <a:lnTo>
                      <a:pt x="265" y="52"/>
                    </a:lnTo>
                    <a:lnTo>
                      <a:pt x="254" y="40"/>
                    </a:lnTo>
                    <a:lnTo>
                      <a:pt x="240" y="28"/>
                    </a:lnTo>
                    <a:lnTo>
                      <a:pt x="228" y="18"/>
                    </a:lnTo>
                    <a:lnTo>
                      <a:pt x="213" y="8"/>
                    </a:lnTo>
                    <a:lnTo>
                      <a:pt x="200" y="1"/>
                    </a:lnTo>
                    <a:lnTo>
                      <a:pt x="185" y="0"/>
                    </a:lnTo>
                    <a:lnTo>
                      <a:pt x="173" y="3"/>
                    </a:lnTo>
                    <a:lnTo>
                      <a:pt x="188" y="10"/>
                    </a:lnTo>
                    <a:lnTo>
                      <a:pt x="205" y="20"/>
                    </a:lnTo>
                    <a:lnTo>
                      <a:pt x="219" y="30"/>
                    </a:lnTo>
                    <a:lnTo>
                      <a:pt x="235" y="43"/>
                    </a:lnTo>
                    <a:lnTo>
                      <a:pt x="247" y="55"/>
                    </a:lnTo>
                    <a:lnTo>
                      <a:pt x="261" y="71"/>
                    </a:lnTo>
                    <a:lnTo>
                      <a:pt x="272" y="86"/>
                    </a:lnTo>
                    <a:lnTo>
                      <a:pt x="284" y="10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48" name="Freeform 362"/>
              <p:cNvSpPr>
                <a:spLocks noChangeArrowheads="1"/>
              </p:cNvSpPr>
              <p:nvPr/>
            </p:nvSpPr>
            <p:spPr bwMode="auto">
              <a:xfrm>
                <a:off x="1944" y="1991"/>
                <a:ext cx="66" cy="101"/>
              </a:xfrm>
              <a:custGeom>
                <a:avLst/>
                <a:gdLst>
                  <a:gd name="T0" fmla="*/ 12 w 328"/>
                  <a:gd name="T1" fmla="*/ 5 h 508"/>
                  <a:gd name="T2" fmla="*/ 12 w 328"/>
                  <a:gd name="T3" fmla="*/ 7 h 508"/>
                  <a:gd name="T4" fmla="*/ 13 w 328"/>
                  <a:gd name="T5" fmla="*/ 9 h 508"/>
                  <a:gd name="T6" fmla="*/ 12 w 328"/>
                  <a:gd name="T7" fmla="*/ 11 h 508"/>
                  <a:gd name="T8" fmla="*/ 12 w 328"/>
                  <a:gd name="T9" fmla="*/ 13 h 508"/>
                  <a:gd name="T10" fmla="*/ 12 w 328"/>
                  <a:gd name="T11" fmla="*/ 13 h 508"/>
                  <a:gd name="T12" fmla="*/ 12 w 328"/>
                  <a:gd name="T13" fmla="*/ 13 h 508"/>
                  <a:gd name="T14" fmla="*/ 11 w 328"/>
                  <a:gd name="T15" fmla="*/ 15 h 508"/>
                  <a:gd name="T16" fmla="*/ 10 w 328"/>
                  <a:gd name="T17" fmla="*/ 16 h 508"/>
                  <a:gd name="T18" fmla="*/ 9 w 328"/>
                  <a:gd name="T19" fmla="*/ 17 h 508"/>
                  <a:gd name="T20" fmla="*/ 8 w 328"/>
                  <a:gd name="T21" fmla="*/ 17 h 508"/>
                  <a:gd name="T22" fmla="*/ 8 w 328"/>
                  <a:gd name="T23" fmla="*/ 18 h 508"/>
                  <a:gd name="T24" fmla="*/ 6 w 328"/>
                  <a:gd name="T25" fmla="*/ 18 h 508"/>
                  <a:gd name="T26" fmla="*/ 6 w 328"/>
                  <a:gd name="T27" fmla="*/ 19 h 508"/>
                  <a:gd name="T28" fmla="*/ 4 w 328"/>
                  <a:gd name="T29" fmla="*/ 19 h 508"/>
                  <a:gd name="T30" fmla="*/ 3 w 328"/>
                  <a:gd name="T31" fmla="*/ 19 h 508"/>
                  <a:gd name="T32" fmla="*/ 3 w 328"/>
                  <a:gd name="T33" fmla="*/ 19 h 508"/>
                  <a:gd name="T34" fmla="*/ 2 w 328"/>
                  <a:gd name="T35" fmla="*/ 19 h 508"/>
                  <a:gd name="T36" fmla="*/ 1 w 328"/>
                  <a:gd name="T37" fmla="*/ 19 h 508"/>
                  <a:gd name="T38" fmla="*/ 0 w 328"/>
                  <a:gd name="T39" fmla="*/ 20 h 508"/>
                  <a:gd name="T40" fmla="*/ 2 w 328"/>
                  <a:gd name="T41" fmla="*/ 20 h 508"/>
                  <a:gd name="T42" fmla="*/ 3 w 328"/>
                  <a:gd name="T43" fmla="*/ 20 h 508"/>
                  <a:gd name="T44" fmla="*/ 5 w 328"/>
                  <a:gd name="T45" fmla="*/ 20 h 508"/>
                  <a:gd name="T46" fmla="*/ 7 w 328"/>
                  <a:gd name="T47" fmla="*/ 19 h 508"/>
                  <a:gd name="T48" fmla="*/ 8 w 328"/>
                  <a:gd name="T49" fmla="*/ 18 h 508"/>
                  <a:gd name="T50" fmla="*/ 9 w 328"/>
                  <a:gd name="T51" fmla="*/ 18 h 508"/>
                  <a:gd name="T52" fmla="*/ 10 w 328"/>
                  <a:gd name="T53" fmla="*/ 17 h 508"/>
                  <a:gd name="T54" fmla="*/ 11 w 328"/>
                  <a:gd name="T55" fmla="*/ 16 h 508"/>
                  <a:gd name="T56" fmla="*/ 11 w 328"/>
                  <a:gd name="T57" fmla="*/ 16 h 508"/>
                  <a:gd name="T58" fmla="*/ 11 w 328"/>
                  <a:gd name="T59" fmla="*/ 15 h 508"/>
                  <a:gd name="T60" fmla="*/ 12 w 328"/>
                  <a:gd name="T61" fmla="*/ 14 h 508"/>
                  <a:gd name="T62" fmla="*/ 12 w 328"/>
                  <a:gd name="T63" fmla="*/ 14 h 508"/>
                  <a:gd name="T64" fmla="*/ 12 w 328"/>
                  <a:gd name="T65" fmla="*/ 13 h 508"/>
                  <a:gd name="T66" fmla="*/ 13 w 328"/>
                  <a:gd name="T67" fmla="*/ 12 h 508"/>
                  <a:gd name="T68" fmla="*/ 13 w 328"/>
                  <a:gd name="T69" fmla="*/ 10 h 508"/>
                  <a:gd name="T70" fmla="*/ 13 w 328"/>
                  <a:gd name="T71" fmla="*/ 8 h 508"/>
                  <a:gd name="T72" fmla="*/ 13 w 328"/>
                  <a:gd name="T73" fmla="*/ 6 h 508"/>
                  <a:gd name="T74" fmla="*/ 12 w 328"/>
                  <a:gd name="T75" fmla="*/ 4 h 508"/>
                  <a:gd name="T76" fmla="*/ 11 w 328"/>
                  <a:gd name="T77" fmla="*/ 3 h 508"/>
                  <a:gd name="T78" fmla="*/ 9 w 328"/>
                  <a:gd name="T79" fmla="*/ 1 h 508"/>
                  <a:gd name="T80" fmla="*/ 7 w 328"/>
                  <a:gd name="T81" fmla="*/ 0 h 508"/>
                  <a:gd name="T82" fmla="*/ 8 w 328"/>
                  <a:gd name="T83" fmla="*/ 1 h 508"/>
                  <a:gd name="T84" fmla="*/ 9 w 328"/>
                  <a:gd name="T85" fmla="*/ 2 h 508"/>
                  <a:gd name="T86" fmla="*/ 10 w 328"/>
                  <a:gd name="T87" fmla="*/ 3 h 508"/>
                  <a:gd name="T88" fmla="*/ 11 w 328"/>
                  <a:gd name="T89" fmla="*/ 4 h 50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28" h="508">
                    <a:moveTo>
                      <a:pt x="279" y="98"/>
                    </a:moveTo>
                    <a:lnTo>
                      <a:pt x="291" y="120"/>
                    </a:lnTo>
                    <a:lnTo>
                      <a:pt x="301" y="144"/>
                    </a:lnTo>
                    <a:lnTo>
                      <a:pt x="307" y="169"/>
                    </a:lnTo>
                    <a:lnTo>
                      <a:pt x="312" y="194"/>
                    </a:lnTo>
                    <a:lnTo>
                      <a:pt x="313" y="219"/>
                    </a:lnTo>
                    <a:lnTo>
                      <a:pt x="313" y="244"/>
                    </a:lnTo>
                    <a:lnTo>
                      <a:pt x="310" y="270"/>
                    </a:lnTo>
                    <a:lnTo>
                      <a:pt x="306" y="297"/>
                    </a:lnTo>
                    <a:lnTo>
                      <a:pt x="297" y="321"/>
                    </a:lnTo>
                    <a:lnTo>
                      <a:pt x="295" y="324"/>
                    </a:lnTo>
                    <a:lnTo>
                      <a:pt x="294" y="325"/>
                    </a:lnTo>
                    <a:lnTo>
                      <a:pt x="294" y="327"/>
                    </a:lnTo>
                    <a:lnTo>
                      <a:pt x="292" y="333"/>
                    </a:lnTo>
                    <a:lnTo>
                      <a:pt x="287" y="345"/>
                    </a:lnTo>
                    <a:lnTo>
                      <a:pt x="274" y="368"/>
                    </a:lnTo>
                    <a:lnTo>
                      <a:pt x="267" y="378"/>
                    </a:lnTo>
                    <a:lnTo>
                      <a:pt x="260" y="390"/>
                    </a:lnTo>
                    <a:lnTo>
                      <a:pt x="243" y="409"/>
                    </a:lnTo>
                    <a:lnTo>
                      <a:pt x="233" y="417"/>
                    </a:lnTo>
                    <a:lnTo>
                      <a:pt x="225" y="426"/>
                    </a:lnTo>
                    <a:lnTo>
                      <a:pt x="204" y="442"/>
                    </a:lnTo>
                    <a:lnTo>
                      <a:pt x="198" y="445"/>
                    </a:lnTo>
                    <a:lnTo>
                      <a:pt x="193" y="449"/>
                    </a:lnTo>
                    <a:lnTo>
                      <a:pt x="183" y="457"/>
                    </a:lnTo>
                    <a:lnTo>
                      <a:pt x="160" y="468"/>
                    </a:lnTo>
                    <a:lnTo>
                      <a:pt x="148" y="472"/>
                    </a:lnTo>
                    <a:lnTo>
                      <a:pt x="138" y="477"/>
                    </a:lnTo>
                    <a:lnTo>
                      <a:pt x="115" y="484"/>
                    </a:lnTo>
                    <a:lnTo>
                      <a:pt x="104" y="486"/>
                    </a:lnTo>
                    <a:lnTo>
                      <a:pt x="94" y="489"/>
                    </a:lnTo>
                    <a:lnTo>
                      <a:pt x="81" y="490"/>
                    </a:lnTo>
                    <a:lnTo>
                      <a:pt x="75" y="490"/>
                    </a:lnTo>
                    <a:lnTo>
                      <a:pt x="72" y="490"/>
                    </a:lnTo>
                    <a:lnTo>
                      <a:pt x="70" y="491"/>
                    </a:lnTo>
                    <a:lnTo>
                      <a:pt x="47" y="493"/>
                    </a:lnTo>
                    <a:lnTo>
                      <a:pt x="34" y="491"/>
                    </a:lnTo>
                    <a:lnTo>
                      <a:pt x="23" y="491"/>
                    </a:lnTo>
                    <a:lnTo>
                      <a:pt x="0" y="488"/>
                    </a:lnTo>
                    <a:lnTo>
                      <a:pt x="10" y="496"/>
                    </a:lnTo>
                    <a:lnTo>
                      <a:pt x="20" y="507"/>
                    </a:lnTo>
                    <a:lnTo>
                      <a:pt x="41" y="508"/>
                    </a:lnTo>
                    <a:lnTo>
                      <a:pt x="62" y="508"/>
                    </a:lnTo>
                    <a:lnTo>
                      <a:pt x="83" y="505"/>
                    </a:lnTo>
                    <a:lnTo>
                      <a:pt x="106" y="502"/>
                    </a:lnTo>
                    <a:lnTo>
                      <a:pt x="127" y="496"/>
                    </a:lnTo>
                    <a:lnTo>
                      <a:pt x="147" y="488"/>
                    </a:lnTo>
                    <a:lnTo>
                      <a:pt x="168" y="479"/>
                    </a:lnTo>
                    <a:lnTo>
                      <a:pt x="189" y="469"/>
                    </a:lnTo>
                    <a:lnTo>
                      <a:pt x="200" y="460"/>
                    </a:lnTo>
                    <a:lnTo>
                      <a:pt x="206" y="456"/>
                    </a:lnTo>
                    <a:lnTo>
                      <a:pt x="212" y="453"/>
                    </a:lnTo>
                    <a:lnTo>
                      <a:pt x="233" y="437"/>
                    </a:lnTo>
                    <a:lnTo>
                      <a:pt x="253" y="418"/>
                    </a:lnTo>
                    <a:lnTo>
                      <a:pt x="261" y="408"/>
                    </a:lnTo>
                    <a:lnTo>
                      <a:pt x="266" y="402"/>
                    </a:lnTo>
                    <a:lnTo>
                      <a:pt x="271" y="398"/>
                    </a:lnTo>
                    <a:lnTo>
                      <a:pt x="274" y="392"/>
                    </a:lnTo>
                    <a:lnTo>
                      <a:pt x="278" y="387"/>
                    </a:lnTo>
                    <a:lnTo>
                      <a:pt x="285" y="376"/>
                    </a:lnTo>
                    <a:lnTo>
                      <a:pt x="292" y="364"/>
                    </a:lnTo>
                    <a:lnTo>
                      <a:pt x="295" y="358"/>
                    </a:lnTo>
                    <a:lnTo>
                      <a:pt x="299" y="353"/>
                    </a:lnTo>
                    <a:lnTo>
                      <a:pt x="301" y="345"/>
                    </a:lnTo>
                    <a:lnTo>
                      <a:pt x="304" y="339"/>
                    </a:lnTo>
                    <a:lnTo>
                      <a:pt x="310" y="327"/>
                    </a:lnTo>
                    <a:lnTo>
                      <a:pt x="314" y="313"/>
                    </a:lnTo>
                    <a:lnTo>
                      <a:pt x="320" y="301"/>
                    </a:lnTo>
                    <a:lnTo>
                      <a:pt x="325" y="272"/>
                    </a:lnTo>
                    <a:lnTo>
                      <a:pt x="328" y="245"/>
                    </a:lnTo>
                    <a:lnTo>
                      <a:pt x="328" y="218"/>
                    </a:lnTo>
                    <a:lnTo>
                      <a:pt x="326" y="192"/>
                    </a:lnTo>
                    <a:lnTo>
                      <a:pt x="320" y="165"/>
                    </a:lnTo>
                    <a:lnTo>
                      <a:pt x="312" y="140"/>
                    </a:lnTo>
                    <a:lnTo>
                      <a:pt x="302" y="115"/>
                    </a:lnTo>
                    <a:lnTo>
                      <a:pt x="289" y="90"/>
                    </a:lnTo>
                    <a:lnTo>
                      <a:pt x="280" y="76"/>
                    </a:lnTo>
                    <a:lnTo>
                      <a:pt x="272" y="63"/>
                    </a:lnTo>
                    <a:lnTo>
                      <a:pt x="253" y="39"/>
                    </a:lnTo>
                    <a:lnTo>
                      <a:pt x="231" y="18"/>
                    </a:lnTo>
                    <a:lnTo>
                      <a:pt x="209" y="0"/>
                    </a:lnTo>
                    <a:lnTo>
                      <a:pt x="182" y="1"/>
                    </a:lnTo>
                    <a:lnTo>
                      <a:pt x="195" y="8"/>
                    </a:lnTo>
                    <a:lnTo>
                      <a:pt x="210" y="18"/>
                    </a:lnTo>
                    <a:lnTo>
                      <a:pt x="222" y="28"/>
                    </a:lnTo>
                    <a:lnTo>
                      <a:pt x="236" y="40"/>
                    </a:lnTo>
                    <a:lnTo>
                      <a:pt x="247" y="52"/>
                    </a:lnTo>
                    <a:lnTo>
                      <a:pt x="258" y="66"/>
                    </a:lnTo>
                    <a:lnTo>
                      <a:pt x="269" y="81"/>
                    </a:lnTo>
                    <a:lnTo>
                      <a:pt x="279" y="9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49" name="Freeform 363"/>
              <p:cNvSpPr>
                <a:spLocks noChangeArrowheads="1"/>
              </p:cNvSpPr>
              <p:nvPr/>
            </p:nvSpPr>
            <p:spPr bwMode="auto">
              <a:xfrm>
                <a:off x="1948" y="1991"/>
                <a:ext cx="65" cy="104"/>
              </a:xfrm>
              <a:custGeom>
                <a:avLst/>
                <a:gdLst>
                  <a:gd name="T0" fmla="*/ 11 w 323"/>
                  <a:gd name="T1" fmla="*/ 5 h 523"/>
                  <a:gd name="T2" fmla="*/ 12 w 323"/>
                  <a:gd name="T3" fmla="*/ 7 h 523"/>
                  <a:gd name="T4" fmla="*/ 12 w 323"/>
                  <a:gd name="T5" fmla="*/ 9 h 523"/>
                  <a:gd name="T6" fmla="*/ 12 w 323"/>
                  <a:gd name="T7" fmla="*/ 11 h 523"/>
                  <a:gd name="T8" fmla="*/ 12 w 323"/>
                  <a:gd name="T9" fmla="*/ 12 h 523"/>
                  <a:gd name="T10" fmla="*/ 11 w 323"/>
                  <a:gd name="T11" fmla="*/ 13 h 523"/>
                  <a:gd name="T12" fmla="*/ 11 w 323"/>
                  <a:gd name="T13" fmla="*/ 14 h 523"/>
                  <a:gd name="T14" fmla="*/ 11 w 323"/>
                  <a:gd name="T15" fmla="*/ 14 h 523"/>
                  <a:gd name="T16" fmla="*/ 10 w 323"/>
                  <a:gd name="T17" fmla="*/ 15 h 523"/>
                  <a:gd name="T18" fmla="*/ 10 w 323"/>
                  <a:gd name="T19" fmla="*/ 16 h 523"/>
                  <a:gd name="T20" fmla="*/ 10 w 323"/>
                  <a:gd name="T21" fmla="*/ 16 h 523"/>
                  <a:gd name="T22" fmla="*/ 9 w 323"/>
                  <a:gd name="T23" fmla="*/ 17 h 523"/>
                  <a:gd name="T24" fmla="*/ 7 w 323"/>
                  <a:gd name="T25" fmla="*/ 18 h 523"/>
                  <a:gd name="T26" fmla="*/ 7 w 323"/>
                  <a:gd name="T27" fmla="*/ 18 h 523"/>
                  <a:gd name="T28" fmla="*/ 5 w 323"/>
                  <a:gd name="T29" fmla="*/ 19 h 523"/>
                  <a:gd name="T30" fmla="*/ 3 w 323"/>
                  <a:gd name="T31" fmla="*/ 20 h 523"/>
                  <a:gd name="T32" fmla="*/ 2 w 323"/>
                  <a:gd name="T33" fmla="*/ 20 h 523"/>
                  <a:gd name="T34" fmla="*/ 0 w 323"/>
                  <a:gd name="T35" fmla="*/ 20 h 523"/>
                  <a:gd name="T36" fmla="*/ 1 w 323"/>
                  <a:gd name="T37" fmla="*/ 21 h 523"/>
                  <a:gd name="T38" fmla="*/ 2 w 323"/>
                  <a:gd name="T39" fmla="*/ 21 h 523"/>
                  <a:gd name="T40" fmla="*/ 2 w 323"/>
                  <a:gd name="T41" fmla="*/ 21 h 523"/>
                  <a:gd name="T42" fmla="*/ 4 w 323"/>
                  <a:gd name="T43" fmla="*/ 20 h 523"/>
                  <a:gd name="T44" fmla="*/ 6 w 323"/>
                  <a:gd name="T45" fmla="*/ 20 h 523"/>
                  <a:gd name="T46" fmla="*/ 7 w 323"/>
                  <a:gd name="T47" fmla="*/ 19 h 523"/>
                  <a:gd name="T48" fmla="*/ 7 w 323"/>
                  <a:gd name="T49" fmla="*/ 19 h 523"/>
                  <a:gd name="T50" fmla="*/ 7 w 323"/>
                  <a:gd name="T51" fmla="*/ 19 h 523"/>
                  <a:gd name="T52" fmla="*/ 8 w 323"/>
                  <a:gd name="T53" fmla="*/ 18 h 523"/>
                  <a:gd name="T54" fmla="*/ 8 w 323"/>
                  <a:gd name="T55" fmla="*/ 18 h 523"/>
                  <a:gd name="T56" fmla="*/ 9 w 323"/>
                  <a:gd name="T57" fmla="*/ 18 h 523"/>
                  <a:gd name="T58" fmla="*/ 10 w 323"/>
                  <a:gd name="T59" fmla="*/ 17 h 523"/>
                  <a:gd name="T60" fmla="*/ 11 w 323"/>
                  <a:gd name="T61" fmla="*/ 16 h 523"/>
                  <a:gd name="T62" fmla="*/ 12 w 323"/>
                  <a:gd name="T63" fmla="*/ 14 h 523"/>
                  <a:gd name="T64" fmla="*/ 12 w 323"/>
                  <a:gd name="T65" fmla="*/ 14 h 523"/>
                  <a:gd name="T66" fmla="*/ 12 w 323"/>
                  <a:gd name="T67" fmla="*/ 13 h 523"/>
                  <a:gd name="T68" fmla="*/ 13 w 323"/>
                  <a:gd name="T69" fmla="*/ 12 h 523"/>
                  <a:gd name="T70" fmla="*/ 13 w 323"/>
                  <a:gd name="T71" fmla="*/ 10 h 523"/>
                  <a:gd name="T72" fmla="*/ 13 w 323"/>
                  <a:gd name="T73" fmla="*/ 8 h 523"/>
                  <a:gd name="T74" fmla="*/ 12 w 323"/>
                  <a:gd name="T75" fmla="*/ 5 h 523"/>
                  <a:gd name="T76" fmla="*/ 11 w 323"/>
                  <a:gd name="T77" fmla="*/ 3 h 523"/>
                  <a:gd name="T78" fmla="*/ 10 w 323"/>
                  <a:gd name="T79" fmla="*/ 2 h 523"/>
                  <a:gd name="T80" fmla="*/ 9 w 323"/>
                  <a:gd name="T81" fmla="*/ 0 h 523"/>
                  <a:gd name="T82" fmla="*/ 8 w 323"/>
                  <a:gd name="T83" fmla="*/ 0 h 523"/>
                  <a:gd name="T84" fmla="*/ 9 w 323"/>
                  <a:gd name="T85" fmla="*/ 2 h 523"/>
                  <a:gd name="T86" fmla="*/ 10 w 323"/>
                  <a:gd name="T87" fmla="*/ 3 h 52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23" h="523">
                    <a:moveTo>
                      <a:pt x="269" y="90"/>
                    </a:moveTo>
                    <a:lnTo>
                      <a:pt x="282" y="115"/>
                    </a:lnTo>
                    <a:lnTo>
                      <a:pt x="292" y="140"/>
                    </a:lnTo>
                    <a:lnTo>
                      <a:pt x="300" y="165"/>
                    </a:lnTo>
                    <a:lnTo>
                      <a:pt x="306" y="192"/>
                    </a:lnTo>
                    <a:lnTo>
                      <a:pt x="308" y="218"/>
                    </a:lnTo>
                    <a:lnTo>
                      <a:pt x="308" y="245"/>
                    </a:lnTo>
                    <a:lnTo>
                      <a:pt x="305" y="272"/>
                    </a:lnTo>
                    <a:lnTo>
                      <a:pt x="300" y="301"/>
                    </a:lnTo>
                    <a:lnTo>
                      <a:pt x="294" y="313"/>
                    </a:lnTo>
                    <a:lnTo>
                      <a:pt x="290" y="327"/>
                    </a:lnTo>
                    <a:lnTo>
                      <a:pt x="284" y="339"/>
                    </a:lnTo>
                    <a:lnTo>
                      <a:pt x="281" y="345"/>
                    </a:lnTo>
                    <a:lnTo>
                      <a:pt x="279" y="353"/>
                    </a:lnTo>
                    <a:lnTo>
                      <a:pt x="275" y="358"/>
                    </a:lnTo>
                    <a:lnTo>
                      <a:pt x="272" y="364"/>
                    </a:lnTo>
                    <a:lnTo>
                      <a:pt x="265" y="376"/>
                    </a:lnTo>
                    <a:lnTo>
                      <a:pt x="258" y="387"/>
                    </a:lnTo>
                    <a:lnTo>
                      <a:pt x="254" y="392"/>
                    </a:lnTo>
                    <a:lnTo>
                      <a:pt x="251" y="398"/>
                    </a:lnTo>
                    <a:lnTo>
                      <a:pt x="246" y="402"/>
                    </a:lnTo>
                    <a:lnTo>
                      <a:pt x="241" y="408"/>
                    </a:lnTo>
                    <a:lnTo>
                      <a:pt x="233" y="418"/>
                    </a:lnTo>
                    <a:lnTo>
                      <a:pt x="213" y="437"/>
                    </a:lnTo>
                    <a:lnTo>
                      <a:pt x="192" y="453"/>
                    </a:lnTo>
                    <a:lnTo>
                      <a:pt x="186" y="456"/>
                    </a:lnTo>
                    <a:lnTo>
                      <a:pt x="180" y="460"/>
                    </a:lnTo>
                    <a:lnTo>
                      <a:pt x="169" y="469"/>
                    </a:lnTo>
                    <a:lnTo>
                      <a:pt x="148" y="479"/>
                    </a:lnTo>
                    <a:lnTo>
                      <a:pt x="127" y="488"/>
                    </a:lnTo>
                    <a:lnTo>
                      <a:pt x="107" y="496"/>
                    </a:lnTo>
                    <a:lnTo>
                      <a:pt x="86" y="502"/>
                    </a:lnTo>
                    <a:lnTo>
                      <a:pt x="63" y="505"/>
                    </a:lnTo>
                    <a:lnTo>
                      <a:pt x="42" y="508"/>
                    </a:lnTo>
                    <a:lnTo>
                      <a:pt x="21" y="508"/>
                    </a:lnTo>
                    <a:lnTo>
                      <a:pt x="0" y="507"/>
                    </a:lnTo>
                    <a:lnTo>
                      <a:pt x="10" y="514"/>
                    </a:lnTo>
                    <a:lnTo>
                      <a:pt x="24" y="523"/>
                    </a:lnTo>
                    <a:lnTo>
                      <a:pt x="42" y="522"/>
                    </a:lnTo>
                    <a:lnTo>
                      <a:pt x="47" y="521"/>
                    </a:lnTo>
                    <a:lnTo>
                      <a:pt x="52" y="521"/>
                    </a:lnTo>
                    <a:lnTo>
                      <a:pt x="62" y="521"/>
                    </a:lnTo>
                    <a:lnTo>
                      <a:pt x="81" y="517"/>
                    </a:lnTo>
                    <a:lnTo>
                      <a:pt x="102" y="513"/>
                    </a:lnTo>
                    <a:lnTo>
                      <a:pt x="120" y="507"/>
                    </a:lnTo>
                    <a:lnTo>
                      <a:pt x="139" y="500"/>
                    </a:lnTo>
                    <a:lnTo>
                      <a:pt x="158" y="491"/>
                    </a:lnTo>
                    <a:lnTo>
                      <a:pt x="162" y="488"/>
                    </a:lnTo>
                    <a:lnTo>
                      <a:pt x="167" y="486"/>
                    </a:lnTo>
                    <a:lnTo>
                      <a:pt x="177" y="482"/>
                    </a:lnTo>
                    <a:lnTo>
                      <a:pt x="179" y="479"/>
                    </a:lnTo>
                    <a:lnTo>
                      <a:pt x="182" y="477"/>
                    </a:lnTo>
                    <a:lnTo>
                      <a:pt x="189" y="473"/>
                    </a:lnTo>
                    <a:lnTo>
                      <a:pt x="201" y="465"/>
                    </a:lnTo>
                    <a:lnTo>
                      <a:pt x="203" y="461"/>
                    </a:lnTo>
                    <a:lnTo>
                      <a:pt x="206" y="459"/>
                    </a:lnTo>
                    <a:lnTo>
                      <a:pt x="212" y="455"/>
                    </a:lnTo>
                    <a:lnTo>
                      <a:pt x="225" y="447"/>
                    </a:lnTo>
                    <a:lnTo>
                      <a:pt x="234" y="437"/>
                    </a:lnTo>
                    <a:lnTo>
                      <a:pt x="245" y="427"/>
                    </a:lnTo>
                    <a:lnTo>
                      <a:pt x="264" y="406"/>
                    </a:lnTo>
                    <a:lnTo>
                      <a:pt x="272" y="394"/>
                    </a:lnTo>
                    <a:lnTo>
                      <a:pt x="280" y="383"/>
                    </a:lnTo>
                    <a:lnTo>
                      <a:pt x="293" y="358"/>
                    </a:lnTo>
                    <a:lnTo>
                      <a:pt x="295" y="350"/>
                    </a:lnTo>
                    <a:lnTo>
                      <a:pt x="299" y="344"/>
                    </a:lnTo>
                    <a:lnTo>
                      <a:pt x="305" y="332"/>
                    </a:lnTo>
                    <a:lnTo>
                      <a:pt x="309" y="317"/>
                    </a:lnTo>
                    <a:lnTo>
                      <a:pt x="311" y="310"/>
                    </a:lnTo>
                    <a:lnTo>
                      <a:pt x="314" y="304"/>
                    </a:lnTo>
                    <a:lnTo>
                      <a:pt x="319" y="275"/>
                    </a:lnTo>
                    <a:lnTo>
                      <a:pt x="323" y="246"/>
                    </a:lnTo>
                    <a:lnTo>
                      <a:pt x="323" y="217"/>
                    </a:lnTo>
                    <a:lnTo>
                      <a:pt x="321" y="190"/>
                    </a:lnTo>
                    <a:lnTo>
                      <a:pt x="315" y="162"/>
                    </a:lnTo>
                    <a:lnTo>
                      <a:pt x="308" y="135"/>
                    </a:lnTo>
                    <a:lnTo>
                      <a:pt x="296" y="108"/>
                    </a:lnTo>
                    <a:lnTo>
                      <a:pt x="284" y="83"/>
                    </a:lnTo>
                    <a:lnTo>
                      <a:pt x="269" y="59"/>
                    </a:lnTo>
                    <a:lnTo>
                      <a:pt x="254" y="38"/>
                    </a:lnTo>
                    <a:lnTo>
                      <a:pt x="236" y="19"/>
                    </a:lnTo>
                    <a:lnTo>
                      <a:pt x="218" y="3"/>
                    </a:lnTo>
                    <a:lnTo>
                      <a:pt x="203" y="0"/>
                    </a:lnTo>
                    <a:lnTo>
                      <a:pt x="189" y="0"/>
                    </a:lnTo>
                    <a:lnTo>
                      <a:pt x="211" y="18"/>
                    </a:lnTo>
                    <a:lnTo>
                      <a:pt x="233" y="39"/>
                    </a:lnTo>
                    <a:lnTo>
                      <a:pt x="252" y="63"/>
                    </a:lnTo>
                    <a:lnTo>
                      <a:pt x="260" y="76"/>
                    </a:lnTo>
                    <a:lnTo>
                      <a:pt x="269" y="9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50" name="Freeform 364"/>
              <p:cNvSpPr>
                <a:spLocks noChangeArrowheads="1"/>
              </p:cNvSpPr>
              <p:nvPr/>
            </p:nvSpPr>
            <p:spPr bwMode="auto">
              <a:xfrm>
                <a:off x="1953" y="1991"/>
                <a:ext cx="63" cy="107"/>
              </a:xfrm>
              <a:custGeom>
                <a:avLst/>
                <a:gdLst>
                  <a:gd name="T0" fmla="*/ 11 w 314"/>
                  <a:gd name="T1" fmla="*/ 4 h 533"/>
                  <a:gd name="T2" fmla="*/ 12 w 314"/>
                  <a:gd name="T3" fmla="*/ 6 h 533"/>
                  <a:gd name="T4" fmla="*/ 12 w 314"/>
                  <a:gd name="T5" fmla="*/ 9 h 533"/>
                  <a:gd name="T6" fmla="*/ 12 w 314"/>
                  <a:gd name="T7" fmla="*/ 11 h 533"/>
                  <a:gd name="T8" fmla="*/ 12 w 314"/>
                  <a:gd name="T9" fmla="*/ 12 h 533"/>
                  <a:gd name="T10" fmla="*/ 11 w 314"/>
                  <a:gd name="T11" fmla="*/ 13 h 533"/>
                  <a:gd name="T12" fmla="*/ 11 w 314"/>
                  <a:gd name="T13" fmla="*/ 14 h 533"/>
                  <a:gd name="T14" fmla="*/ 10 w 314"/>
                  <a:gd name="T15" fmla="*/ 15 h 533"/>
                  <a:gd name="T16" fmla="*/ 10 w 314"/>
                  <a:gd name="T17" fmla="*/ 16 h 533"/>
                  <a:gd name="T18" fmla="*/ 8 w 314"/>
                  <a:gd name="T19" fmla="*/ 17 h 533"/>
                  <a:gd name="T20" fmla="*/ 8 w 314"/>
                  <a:gd name="T21" fmla="*/ 18 h 533"/>
                  <a:gd name="T22" fmla="*/ 7 w 314"/>
                  <a:gd name="T23" fmla="*/ 18 h 533"/>
                  <a:gd name="T24" fmla="*/ 7 w 314"/>
                  <a:gd name="T25" fmla="*/ 19 h 533"/>
                  <a:gd name="T26" fmla="*/ 6 w 314"/>
                  <a:gd name="T27" fmla="*/ 19 h 533"/>
                  <a:gd name="T28" fmla="*/ 6 w 314"/>
                  <a:gd name="T29" fmla="*/ 19 h 533"/>
                  <a:gd name="T30" fmla="*/ 5 w 314"/>
                  <a:gd name="T31" fmla="*/ 20 h 533"/>
                  <a:gd name="T32" fmla="*/ 4 w 314"/>
                  <a:gd name="T33" fmla="*/ 20 h 533"/>
                  <a:gd name="T34" fmla="*/ 2 w 314"/>
                  <a:gd name="T35" fmla="*/ 21 h 533"/>
                  <a:gd name="T36" fmla="*/ 1 w 314"/>
                  <a:gd name="T37" fmla="*/ 21 h 533"/>
                  <a:gd name="T38" fmla="*/ 1 w 314"/>
                  <a:gd name="T39" fmla="*/ 21 h 533"/>
                  <a:gd name="T40" fmla="*/ 1 w 314"/>
                  <a:gd name="T41" fmla="*/ 21 h 533"/>
                  <a:gd name="T42" fmla="*/ 2 w 314"/>
                  <a:gd name="T43" fmla="*/ 21 h 533"/>
                  <a:gd name="T44" fmla="*/ 5 w 314"/>
                  <a:gd name="T45" fmla="*/ 20 h 533"/>
                  <a:gd name="T46" fmla="*/ 7 w 314"/>
                  <a:gd name="T47" fmla="*/ 19 h 533"/>
                  <a:gd name="T48" fmla="*/ 8 w 314"/>
                  <a:gd name="T49" fmla="*/ 18 h 533"/>
                  <a:gd name="T50" fmla="*/ 9 w 314"/>
                  <a:gd name="T51" fmla="*/ 17 h 533"/>
                  <a:gd name="T52" fmla="*/ 10 w 314"/>
                  <a:gd name="T53" fmla="*/ 17 h 533"/>
                  <a:gd name="T54" fmla="*/ 11 w 314"/>
                  <a:gd name="T55" fmla="*/ 16 h 533"/>
                  <a:gd name="T56" fmla="*/ 11 w 314"/>
                  <a:gd name="T57" fmla="*/ 15 h 533"/>
                  <a:gd name="T58" fmla="*/ 11 w 314"/>
                  <a:gd name="T59" fmla="*/ 15 h 533"/>
                  <a:gd name="T60" fmla="*/ 12 w 314"/>
                  <a:gd name="T61" fmla="*/ 13 h 533"/>
                  <a:gd name="T62" fmla="*/ 12 w 314"/>
                  <a:gd name="T63" fmla="*/ 13 h 533"/>
                  <a:gd name="T64" fmla="*/ 12 w 314"/>
                  <a:gd name="T65" fmla="*/ 12 h 533"/>
                  <a:gd name="T66" fmla="*/ 13 w 314"/>
                  <a:gd name="T67" fmla="*/ 10 h 533"/>
                  <a:gd name="T68" fmla="*/ 13 w 314"/>
                  <a:gd name="T69" fmla="*/ 7 h 533"/>
                  <a:gd name="T70" fmla="*/ 12 w 314"/>
                  <a:gd name="T71" fmla="*/ 5 h 533"/>
                  <a:gd name="T72" fmla="*/ 11 w 314"/>
                  <a:gd name="T73" fmla="*/ 3 h 533"/>
                  <a:gd name="T74" fmla="*/ 10 w 314"/>
                  <a:gd name="T75" fmla="*/ 1 h 533"/>
                  <a:gd name="T76" fmla="*/ 9 w 314"/>
                  <a:gd name="T77" fmla="*/ 0 h 533"/>
                  <a:gd name="T78" fmla="*/ 8 w 314"/>
                  <a:gd name="T79" fmla="*/ 0 h 533"/>
                  <a:gd name="T80" fmla="*/ 9 w 314"/>
                  <a:gd name="T81" fmla="*/ 1 h 533"/>
                  <a:gd name="T82" fmla="*/ 10 w 314"/>
                  <a:gd name="T83" fmla="*/ 3 h 53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14" h="533">
                    <a:moveTo>
                      <a:pt x="260" y="80"/>
                    </a:moveTo>
                    <a:lnTo>
                      <a:pt x="272" y="105"/>
                    </a:lnTo>
                    <a:lnTo>
                      <a:pt x="284" y="132"/>
                    </a:lnTo>
                    <a:lnTo>
                      <a:pt x="291" y="159"/>
                    </a:lnTo>
                    <a:lnTo>
                      <a:pt x="297" y="187"/>
                    </a:lnTo>
                    <a:lnTo>
                      <a:pt x="299" y="214"/>
                    </a:lnTo>
                    <a:lnTo>
                      <a:pt x="299" y="243"/>
                    </a:lnTo>
                    <a:lnTo>
                      <a:pt x="295" y="272"/>
                    </a:lnTo>
                    <a:lnTo>
                      <a:pt x="290" y="301"/>
                    </a:lnTo>
                    <a:lnTo>
                      <a:pt x="287" y="307"/>
                    </a:lnTo>
                    <a:lnTo>
                      <a:pt x="285" y="314"/>
                    </a:lnTo>
                    <a:lnTo>
                      <a:pt x="281" y="329"/>
                    </a:lnTo>
                    <a:lnTo>
                      <a:pt x="275" y="341"/>
                    </a:lnTo>
                    <a:lnTo>
                      <a:pt x="271" y="347"/>
                    </a:lnTo>
                    <a:lnTo>
                      <a:pt x="269" y="355"/>
                    </a:lnTo>
                    <a:lnTo>
                      <a:pt x="256" y="380"/>
                    </a:lnTo>
                    <a:lnTo>
                      <a:pt x="248" y="391"/>
                    </a:lnTo>
                    <a:lnTo>
                      <a:pt x="240" y="403"/>
                    </a:lnTo>
                    <a:lnTo>
                      <a:pt x="221" y="424"/>
                    </a:lnTo>
                    <a:lnTo>
                      <a:pt x="210" y="434"/>
                    </a:lnTo>
                    <a:lnTo>
                      <a:pt x="201" y="444"/>
                    </a:lnTo>
                    <a:lnTo>
                      <a:pt x="188" y="452"/>
                    </a:lnTo>
                    <a:lnTo>
                      <a:pt x="182" y="456"/>
                    </a:lnTo>
                    <a:lnTo>
                      <a:pt x="179" y="458"/>
                    </a:lnTo>
                    <a:lnTo>
                      <a:pt x="177" y="462"/>
                    </a:lnTo>
                    <a:lnTo>
                      <a:pt x="165" y="470"/>
                    </a:lnTo>
                    <a:lnTo>
                      <a:pt x="158" y="474"/>
                    </a:lnTo>
                    <a:lnTo>
                      <a:pt x="155" y="476"/>
                    </a:lnTo>
                    <a:lnTo>
                      <a:pt x="153" y="479"/>
                    </a:lnTo>
                    <a:lnTo>
                      <a:pt x="143" y="483"/>
                    </a:lnTo>
                    <a:lnTo>
                      <a:pt x="138" y="485"/>
                    </a:lnTo>
                    <a:lnTo>
                      <a:pt x="134" y="488"/>
                    </a:lnTo>
                    <a:lnTo>
                      <a:pt x="115" y="497"/>
                    </a:lnTo>
                    <a:lnTo>
                      <a:pt x="96" y="504"/>
                    </a:lnTo>
                    <a:lnTo>
                      <a:pt x="78" y="510"/>
                    </a:lnTo>
                    <a:lnTo>
                      <a:pt x="57" y="514"/>
                    </a:lnTo>
                    <a:lnTo>
                      <a:pt x="38" y="518"/>
                    </a:lnTo>
                    <a:lnTo>
                      <a:pt x="28" y="518"/>
                    </a:lnTo>
                    <a:lnTo>
                      <a:pt x="23" y="518"/>
                    </a:lnTo>
                    <a:lnTo>
                      <a:pt x="18" y="519"/>
                    </a:lnTo>
                    <a:lnTo>
                      <a:pt x="0" y="520"/>
                    </a:lnTo>
                    <a:lnTo>
                      <a:pt x="25" y="533"/>
                    </a:lnTo>
                    <a:lnTo>
                      <a:pt x="41" y="531"/>
                    </a:lnTo>
                    <a:lnTo>
                      <a:pt x="59" y="529"/>
                    </a:lnTo>
                    <a:lnTo>
                      <a:pt x="94" y="521"/>
                    </a:lnTo>
                    <a:lnTo>
                      <a:pt x="127" y="508"/>
                    </a:lnTo>
                    <a:lnTo>
                      <a:pt x="160" y="493"/>
                    </a:lnTo>
                    <a:lnTo>
                      <a:pt x="173" y="483"/>
                    </a:lnTo>
                    <a:lnTo>
                      <a:pt x="186" y="475"/>
                    </a:lnTo>
                    <a:lnTo>
                      <a:pt x="210" y="456"/>
                    </a:lnTo>
                    <a:lnTo>
                      <a:pt x="231" y="436"/>
                    </a:lnTo>
                    <a:lnTo>
                      <a:pt x="235" y="429"/>
                    </a:lnTo>
                    <a:lnTo>
                      <a:pt x="237" y="426"/>
                    </a:lnTo>
                    <a:lnTo>
                      <a:pt x="240" y="424"/>
                    </a:lnTo>
                    <a:lnTo>
                      <a:pt x="251" y="414"/>
                    </a:lnTo>
                    <a:lnTo>
                      <a:pt x="266" y="389"/>
                    </a:lnTo>
                    <a:lnTo>
                      <a:pt x="267" y="385"/>
                    </a:lnTo>
                    <a:lnTo>
                      <a:pt x="269" y="382"/>
                    </a:lnTo>
                    <a:lnTo>
                      <a:pt x="273" y="375"/>
                    </a:lnTo>
                    <a:lnTo>
                      <a:pt x="282" y="363"/>
                    </a:lnTo>
                    <a:lnTo>
                      <a:pt x="287" y="349"/>
                    </a:lnTo>
                    <a:lnTo>
                      <a:pt x="293" y="335"/>
                    </a:lnTo>
                    <a:lnTo>
                      <a:pt x="295" y="327"/>
                    </a:lnTo>
                    <a:lnTo>
                      <a:pt x="296" y="323"/>
                    </a:lnTo>
                    <a:lnTo>
                      <a:pt x="298" y="319"/>
                    </a:lnTo>
                    <a:lnTo>
                      <a:pt x="304" y="305"/>
                    </a:lnTo>
                    <a:lnTo>
                      <a:pt x="310" y="274"/>
                    </a:lnTo>
                    <a:lnTo>
                      <a:pt x="314" y="244"/>
                    </a:lnTo>
                    <a:lnTo>
                      <a:pt x="314" y="214"/>
                    </a:lnTo>
                    <a:lnTo>
                      <a:pt x="312" y="185"/>
                    </a:lnTo>
                    <a:lnTo>
                      <a:pt x="306" y="156"/>
                    </a:lnTo>
                    <a:lnTo>
                      <a:pt x="298" y="128"/>
                    </a:lnTo>
                    <a:lnTo>
                      <a:pt x="287" y="100"/>
                    </a:lnTo>
                    <a:lnTo>
                      <a:pt x="273" y="73"/>
                    </a:lnTo>
                    <a:lnTo>
                      <a:pt x="261" y="53"/>
                    </a:lnTo>
                    <a:lnTo>
                      <a:pt x="250" y="36"/>
                    </a:lnTo>
                    <a:lnTo>
                      <a:pt x="236" y="20"/>
                    </a:lnTo>
                    <a:lnTo>
                      <a:pt x="224" y="5"/>
                    </a:lnTo>
                    <a:lnTo>
                      <a:pt x="207" y="1"/>
                    </a:lnTo>
                    <a:lnTo>
                      <a:pt x="194" y="0"/>
                    </a:lnTo>
                    <a:lnTo>
                      <a:pt x="212" y="16"/>
                    </a:lnTo>
                    <a:lnTo>
                      <a:pt x="230" y="35"/>
                    </a:lnTo>
                    <a:lnTo>
                      <a:pt x="245" y="56"/>
                    </a:lnTo>
                    <a:lnTo>
                      <a:pt x="260" y="8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51" name="Freeform 365"/>
              <p:cNvSpPr>
                <a:spLocks noChangeArrowheads="1"/>
              </p:cNvSpPr>
              <p:nvPr/>
            </p:nvSpPr>
            <p:spPr bwMode="auto">
              <a:xfrm>
                <a:off x="2020" y="2037"/>
                <a:ext cx="20" cy="54"/>
              </a:xfrm>
              <a:custGeom>
                <a:avLst/>
                <a:gdLst>
                  <a:gd name="T0" fmla="*/ 4 w 101"/>
                  <a:gd name="T1" fmla="*/ 0 h 270"/>
                  <a:gd name="T2" fmla="*/ 4 w 101"/>
                  <a:gd name="T3" fmla="*/ 1 h 270"/>
                  <a:gd name="T4" fmla="*/ 4 w 101"/>
                  <a:gd name="T5" fmla="*/ 2 h 270"/>
                  <a:gd name="T6" fmla="*/ 3 w 101"/>
                  <a:gd name="T7" fmla="*/ 3 h 270"/>
                  <a:gd name="T8" fmla="*/ 3 w 101"/>
                  <a:gd name="T9" fmla="*/ 4 h 270"/>
                  <a:gd name="T10" fmla="*/ 3 w 101"/>
                  <a:gd name="T11" fmla="*/ 5 h 270"/>
                  <a:gd name="T12" fmla="*/ 3 w 101"/>
                  <a:gd name="T13" fmla="*/ 6 h 270"/>
                  <a:gd name="T14" fmla="*/ 2 w 101"/>
                  <a:gd name="T15" fmla="*/ 7 h 270"/>
                  <a:gd name="T16" fmla="*/ 2 w 101"/>
                  <a:gd name="T17" fmla="*/ 7 h 270"/>
                  <a:gd name="T18" fmla="*/ 2 w 101"/>
                  <a:gd name="T19" fmla="*/ 8 h 270"/>
                  <a:gd name="T20" fmla="*/ 2 w 101"/>
                  <a:gd name="T21" fmla="*/ 8 h 270"/>
                  <a:gd name="T22" fmla="*/ 1 w 101"/>
                  <a:gd name="T23" fmla="*/ 9 h 270"/>
                  <a:gd name="T24" fmla="*/ 1 w 101"/>
                  <a:gd name="T25" fmla="*/ 9 h 270"/>
                  <a:gd name="T26" fmla="*/ 1 w 101"/>
                  <a:gd name="T27" fmla="*/ 9 h 270"/>
                  <a:gd name="T28" fmla="*/ 0 w 101"/>
                  <a:gd name="T29" fmla="*/ 10 h 270"/>
                  <a:gd name="T30" fmla="*/ 0 w 101"/>
                  <a:gd name="T31" fmla="*/ 11 h 270"/>
                  <a:gd name="T32" fmla="*/ 0 w 101"/>
                  <a:gd name="T33" fmla="*/ 10 h 270"/>
                  <a:gd name="T34" fmla="*/ 1 w 101"/>
                  <a:gd name="T35" fmla="*/ 10 h 270"/>
                  <a:gd name="T36" fmla="*/ 1 w 101"/>
                  <a:gd name="T37" fmla="*/ 9 h 270"/>
                  <a:gd name="T38" fmla="*/ 2 w 101"/>
                  <a:gd name="T39" fmla="*/ 9 h 270"/>
                  <a:gd name="T40" fmla="*/ 2 w 101"/>
                  <a:gd name="T41" fmla="*/ 9 h 270"/>
                  <a:gd name="T42" fmla="*/ 2 w 101"/>
                  <a:gd name="T43" fmla="*/ 8 h 270"/>
                  <a:gd name="T44" fmla="*/ 2 w 101"/>
                  <a:gd name="T45" fmla="*/ 8 h 270"/>
                  <a:gd name="T46" fmla="*/ 2 w 101"/>
                  <a:gd name="T47" fmla="*/ 8 h 270"/>
                  <a:gd name="T48" fmla="*/ 3 w 101"/>
                  <a:gd name="T49" fmla="*/ 7 h 270"/>
                  <a:gd name="T50" fmla="*/ 3 w 101"/>
                  <a:gd name="T51" fmla="*/ 7 h 270"/>
                  <a:gd name="T52" fmla="*/ 3 w 101"/>
                  <a:gd name="T53" fmla="*/ 6 h 270"/>
                  <a:gd name="T54" fmla="*/ 4 w 101"/>
                  <a:gd name="T55" fmla="*/ 5 h 270"/>
                  <a:gd name="T56" fmla="*/ 4 w 101"/>
                  <a:gd name="T57" fmla="*/ 4 h 270"/>
                  <a:gd name="T58" fmla="*/ 4 w 101"/>
                  <a:gd name="T59" fmla="*/ 2 h 270"/>
                  <a:gd name="T60" fmla="*/ 4 w 101"/>
                  <a:gd name="T61" fmla="*/ 1 h 270"/>
                  <a:gd name="T62" fmla="*/ 4 w 101"/>
                  <a:gd name="T63" fmla="*/ 0 h 2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01" h="270">
                    <a:moveTo>
                      <a:pt x="98" y="0"/>
                    </a:moveTo>
                    <a:lnTo>
                      <a:pt x="96" y="26"/>
                    </a:lnTo>
                    <a:lnTo>
                      <a:pt x="93" y="53"/>
                    </a:lnTo>
                    <a:lnTo>
                      <a:pt x="88" y="80"/>
                    </a:lnTo>
                    <a:lnTo>
                      <a:pt x="82" y="107"/>
                    </a:lnTo>
                    <a:lnTo>
                      <a:pt x="73" y="129"/>
                    </a:lnTo>
                    <a:lnTo>
                      <a:pt x="66" y="152"/>
                    </a:lnTo>
                    <a:lnTo>
                      <a:pt x="57" y="172"/>
                    </a:lnTo>
                    <a:lnTo>
                      <a:pt x="51" y="183"/>
                    </a:lnTo>
                    <a:lnTo>
                      <a:pt x="47" y="194"/>
                    </a:lnTo>
                    <a:lnTo>
                      <a:pt x="41" y="203"/>
                    </a:lnTo>
                    <a:lnTo>
                      <a:pt x="36" y="214"/>
                    </a:lnTo>
                    <a:lnTo>
                      <a:pt x="30" y="223"/>
                    </a:lnTo>
                    <a:lnTo>
                      <a:pt x="25" y="234"/>
                    </a:lnTo>
                    <a:lnTo>
                      <a:pt x="12" y="251"/>
                    </a:lnTo>
                    <a:lnTo>
                      <a:pt x="0" y="270"/>
                    </a:lnTo>
                    <a:lnTo>
                      <a:pt x="10" y="258"/>
                    </a:lnTo>
                    <a:lnTo>
                      <a:pt x="21" y="248"/>
                    </a:lnTo>
                    <a:lnTo>
                      <a:pt x="32" y="237"/>
                    </a:lnTo>
                    <a:lnTo>
                      <a:pt x="42" y="226"/>
                    </a:lnTo>
                    <a:lnTo>
                      <a:pt x="50" y="213"/>
                    </a:lnTo>
                    <a:lnTo>
                      <a:pt x="60" y="200"/>
                    </a:lnTo>
                    <a:lnTo>
                      <a:pt x="61" y="196"/>
                    </a:lnTo>
                    <a:lnTo>
                      <a:pt x="63" y="193"/>
                    </a:lnTo>
                    <a:lnTo>
                      <a:pt x="67" y="187"/>
                    </a:lnTo>
                    <a:lnTo>
                      <a:pt x="75" y="174"/>
                    </a:lnTo>
                    <a:lnTo>
                      <a:pt x="84" y="151"/>
                    </a:lnTo>
                    <a:lnTo>
                      <a:pt x="92" y="126"/>
                    </a:lnTo>
                    <a:lnTo>
                      <a:pt x="98" y="93"/>
                    </a:lnTo>
                    <a:lnTo>
                      <a:pt x="101" y="61"/>
                    </a:lnTo>
                    <a:lnTo>
                      <a:pt x="101" y="3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52" name="Freeform 366"/>
              <p:cNvSpPr>
                <a:spLocks noChangeArrowheads="1"/>
              </p:cNvSpPr>
              <p:nvPr/>
            </p:nvSpPr>
            <p:spPr bwMode="auto">
              <a:xfrm>
                <a:off x="2009" y="2025"/>
                <a:ext cx="31" cy="73"/>
              </a:xfrm>
              <a:custGeom>
                <a:avLst/>
                <a:gdLst>
                  <a:gd name="T0" fmla="*/ 6 w 154"/>
                  <a:gd name="T1" fmla="*/ 7 h 365"/>
                  <a:gd name="T2" fmla="*/ 6 w 154"/>
                  <a:gd name="T3" fmla="*/ 6 h 365"/>
                  <a:gd name="T4" fmla="*/ 6 w 154"/>
                  <a:gd name="T5" fmla="*/ 4 h 365"/>
                  <a:gd name="T6" fmla="*/ 6 w 154"/>
                  <a:gd name="T7" fmla="*/ 3 h 365"/>
                  <a:gd name="T8" fmla="*/ 6 w 154"/>
                  <a:gd name="T9" fmla="*/ 2 h 365"/>
                  <a:gd name="T10" fmla="*/ 6 w 154"/>
                  <a:gd name="T11" fmla="*/ 1 h 365"/>
                  <a:gd name="T12" fmla="*/ 5 w 154"/>
                  <a:gd name="T13" fmla="*/ 0 h 365"/>
                  <a:gd name="T14" fmla="*/ 6 w 154"/>
                  <a:gd name="T15" fmla="*/ 2 h 365"/>
                  <a:gd name="T16" fmla="*/ 6 w 154"/>
                  <a:gd name="T17" fmla="*/ 3 h 365"/>
                  <a:gd name="T18" fmla="*/ 5 w 154"/>
                  <a:gd name="T19" fmla="*/ 4 h 365"/>
                  <a:gd name="T20" fmla="*/ 5 w 154"/>
                  <a:gd name="T21" fmla="*/ 5 h 365"/>
                  <a:gd name="T22" fmla="*/ 5 w 154"/>
                  <a:gd name="T23" fmla="*/ 6 h 365"/>
                  <a:gd name="T24" fmla="*/ 5 w 154"/>
                  <a:gd name="T25" fmla="*/ 7 h 365"/>
                  <a:gd name="T26" fmla="*/ 5 w 154"/>
                  <a:gd name="T27" fmla="*/ 8 h 365"/>
                  <a:gd name="T28" fmla="*/ 4 w 154"/>
                  <a:gd name="T29" fmla="*/ 9 h 365"/>
                  <a:gd name="T30" fmla="*/ 4 w 154"/>
                  <a:gd name="T31" fmla="*/ 10 h 365"/>
                  <a:gd name="T32" fmla="*/ 3 w 154"/>
                  <a:gd name="T33" fmla="*/ 11 h 365"/>
                  <a:gd name="T34" fmla="*/ 3 w 154"/>
                  <a:gd name="T35" fmla="*/ 11 h 365"/>
                  <a:gd name="T36" fmla="*/ 3 w 154"/>
                  <a:gd name="T37" fmla="*/ 11 h 365"/>
                  <a:gd name="T38" fmla="*/ 3 w 154"/>
                  <a:gd name="T39" fmla="*/ 11 h 365"/>
                  <a:gd name="T40" fmla="*/ 2 w 154"/>
                  <a:gd name="T41" fmla="*/ 12 h 365"/>
                  <a:gd name="T42" fmla="*/ 2 w 154"/>
                  <a:gd name="T43" fmla="*/ 12 h 365"/>
                  <a:gd name="T44" fmla="*/ 2 w 154"/>
                  <a:gd name="T45" fmla="*/ 12 h 365"/>
                  <a:gd name="T46" fmla="*/ 2 w 154"/>
                  <a:gd name="T47" fmla="*/ 12 h 365"/>
                  <a:gd name="T48" fmla="*/ 2 w 154"/>
                  <a:gd name="T49" fmla="*/ 13 h 365"/>
                  <a:gd name="T50" fmla="*/ 1 w 154"/>
                  <a:gd name="T51" fmla="*/ 13 h 365"/>
                  <a:gd name="T52" fmla="*/ 1 w 154"/>
                  <a:gd name="T53" fmla="*/ 13 h 365"/>
                  <a:gd name="T54" fmla="*/ 1 w 154"/>
                  <a:gd name="T55" fmla="*/ 14 h 365"/>
                  <a:gd name="T56" fmla="*/ 1 w 154"/>
                  <a:gd name="T57" fmla="*/ 14 h 365"/>
                  <a:gd name="T58" fmla="*/ 0 w 154"/>
                  <a:gd name="T59" fmla="*/ 15 h 365"/>
                  <a:gd name="T60" fmla="*/ 1 w 154"/>
                  <a:gd name="T61" fmla="*/ 14 h 365"/>
                  <a:gd name="T62" fmla="*/ 1 w 154"/>
                  <a:gd name="T63" fmla="*/ 14 h 365"/>
                  <a:gd name="T64" fmla="*/ 2 w 154"/>
                  <a:gd name="T65" fmla="*/ 13 h 365"/>
                  <a:gd name="T66" fmla="*/ 3 w 154"/>
                  <a:gd name="T67" fmla="*/ 12 h 365"/>
                  <a:gd name="T68" fmla="*/ 3 w 154"/>
                  <a:gd name="T69" fmla="*/ 12 h 365"/>
                  <a:gd name="T70" fmla="*/ 3 w 154"/>
                  <a:gd name="T71" fmla="*/ 11 h 365"/>
                  <a:gd name="T72" fmla="*/ 4 w 154"/>
                  <a:gd name="T73" fmla="*/ 11 h 365"/>
                  <a:gd name="T74" fmla="*/ 4 w 154"/>
                  <a:gd name="T75" fmla="*/ 10 h 365"/>
                  <a:gd name="T76" fmla="*/ 4 w 154"/>
                  <a:gd name="T77" fmla="*/ 10 h 365"/>
                  <a:gd name="T78" fmla="*/ 4 w 154"/>
                  <a:gd name="T79" fmla="*/ 10 h 365"/>
                  <a:gd name="T80" fmla="*/ 5 w 154"/>
                  <a:gd name="T81" fmla="*/ 9 h 365"/>
                  <a:gd name="T82" fmla="*/ 5 w 154"/>
                  <a:gd name="T83" fmla="*/ 8 h 365"/>
                  <a:gd name="T84" fmla="*/ 5 w 154"/>
                  <a:gd name="T85" fmla="*/ 8 h 365"/>
                  <a:gd name="T86" fmla="*/ 6 w 154"/>
                  <a:gd name="T87" fmla="*/ 7 h 3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54" h="365">
                    <a:moveTo>
                      <a:pt x="138" y="166"/>
                    </a:moveTo>
                    <a:lnTo>
                      <a:pt x="144" y="139"/>
                    </a:lnTo>
                    <a:lnTo>
                      <a:pt x="149" y="112"/>
                    </a:lnTo>
                    <a:lnTo>
                      <a:pt x="152" y="85"/>
                    </a:lnTo>
                    <a:lnTo>
                      <a:pt x="154" y="59"/>
                    </a:lnTo>
                    <a:lnTo>
                      <a:pt x="145" y="28"/>
                    </a:lnTo>
                    <a:lnTo>
                      <a:pt x="135" y="0"/>
                    </a:lnTo>
                    <a:lnTo>
                      <a:pt x="138" y="39"/>
                    </a:lnTo>
                    <a:lnTo>
                      <a:pt x="138" y="79"/>
                    </a:lnTo>
                    <a:lnTo>
                      <a:pt x="135" y="99"/>
                    </a:lnTo>
                    <a:lnTo>
                      <a:pt x="132" y="119"/>
                    </a:lnTo>
                    <a:lnTo>
                      <a:pt x="124" y="162"/>
                    </a:lnTo>
                    <a:lnTo>
                      <a:pt x="119" y="176"/>
                    </a:lnTo>
                    <a:lnTo>
                      <a:pt x="115" y="192"/>
                    </a:lnTo>
                    <a:lnTo>
                      <a:pt x="103" y="221"/>
                    </a:lnTo>
                    <a:lnTo>
                      <a:pt x="90" y="248"/>
                    </a:lnTo>
                    <a:lnTo>
                      <a:pt x="76" y="275"/>
                    </a:lnTo>
                    <a:lnTo>
                      <a:pt x="73" y="277"/>
                    </a:lnTo>
                    <a:lnTo>
                      <a:pt x="71" y="280"/>
                    </a:lnTo>
                    <a:lnTo>
                      <a:pt x="67" y="286"/>
                    </a:lnTo>
                    <a:lnTo>
                      <a:pt x="59" y="299"/>
                    </a:lnTo>
                    <a:lnTo>
                      <a:pt x="56" y="301"/>
                    </a:lnTo>
                    <a:lnTo>
                      <a:pt x="54" y="304"/>
                    </a:lnTo>
                    <a:lnTo>
                      <a:pt x="49" y="310"/>
                    </a:lnTo>
                    <a:lnTo>
                      <a:pt x="41" y="323"/>
                    </a:lnTo>
                    <a:lnTo>
                      <a:pt x="31" y="333"/>
                    </a:lnTo>
                    <a:lnTo>
                      <a:pt x="28" y="335"/>
                    </a:lnTo>
                    <a:lnTo>
                      <a:pt x="26" y="338"/>
                    </a:lnTo>
                    <a:lnTo>
                      <a:pt x="21" y="344"/>
                    </a:lnTo>
                    <a:lnTo>
                      <a:pt x="0" y="365"/>
                    </a:lnTo>
                    <a:lnTo>
                      <a:pt x="15" y="356"/>
                    </a:lnTo>
                    <a:lnTo>
                      <a:pt x="36" y="341"/>
                    </a:lnTo>
                    <a:lnTo>
                      <a:pt x="56" y="329"/>
                    </a:lnTo>
                    <a:lnTo>
                      <a:pt x="68" y="310"/>
                    </a:lnTo>
                    <a:lnTo>
                      <a:pt x="81" y="293"/>
                    </a:lnTo>
                    <a:lnTo>
                      <a:pt x="86" y="282"/>
                    </a:lnTo>
                    <a:lnTo>
                      <a:pt x="92" y="273"/>
                    </a:lnTo>
                    <a:lnTo>
                      <a:pt x="97" y="262"/>
                    </a:lnTo>
                    <a:lnTo>
                      <a:pt x="103" y="253"/>
                    </a:lnTo>
                    <a:lnTo>
                      <a:pt x="107" y="242"/>
                    </a:lnTo>
                    <a:lnTo>
                      <a:pt x="113" y="231"/>
                    </a:lnTo>
                    <a:lnTo>
                      <a:pt x="122" y="211"/>
                    </a:lnTo>
                    <a:lnTo>
                      <a:pt x="129" y="188"/>
                    </a:lnTo>
                    <a:lnTo>
                      <a:pt x="138" y="16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53" name="Freeform 367"/>
              <p:cNvSpPr>
                <a:spLocks noChangeArrowheads="1"/>
              </p:cNvSpPr>
              <p:nvPr/>
            </p:nvSpPr>
            <p:spPr bwMode="auto">
              <a:xfrm>
                <a:off x="1999" y="2016"/>
                <a:ext cx="38" cy="86"/>
              </a:xfrm>
              <a:custGeom>
                <a:avLst/>
                <a:gdLst>
                  <a:gd name="T0" fmla="*/ 8 w 187"/>
                  <a:gd name="T1" fmla="*/ 7 h 430"/>
                  <a:gd name="T2" fmla="*/ 8 w 187"/>
                  <a:gd name="T3" fmla="*/ 5 h 430"/>
                  <a:gd name="T4" fmla="*/ 8 w 187"/>
                  <a:gd name="T5" fmla="*/ 2 h 430"/>
                  <a:gd name="T6" fmla="*/ 7 w 187"/>
                  <a:gd name="T7" fmla="*/ 0 h 430"/>
                  <a:gd name="T8" fmla="*/ 7 w 187"/>
                  <a:gd name="T9" fmla="*/ 2 h 430"/>
                  <a:gd name="T10" fmla="*/ 7 w 187"/>
                  <a:gd name="T11" fmla="*/ 4 h 430"/>
                  <a:gd name="T12" fmla="*/ 7 w 187"/>
                  <a:gd name="T13" fmla="*/ 6 h 430"/>
                  <a:gd name="T14" fmla="*/ 7 w 187"/>
                  <a:gd name="T15" fmla="*/ 8 h 430"/>
                  <a:gd name="T16" fmla="*/ 6 w 187"/>
                  <a:gd name="T17" fmla="*/ 9 h 430"/>
                  <a:gd name="T18" fmla="*/ 5 w 187"/>
                  <a:gd name="T19" fmla="*/ 11 h 430"/>
                  <a:gd name="T20" fmla="*/ 5 w 187"/>
                  <a:gd name="T21" fmla="*/ 12 h 430"/>
                  <a:gd name="T22" fmla="*/ 4 w 187"/>
                  <a:gd name="T23" fmla="*/ 13 h 430"/>
                  <a:gd name="T24" fmla="*/ 3 w 187"/>
                  <a:gd name="T25" fmla="*/ 15 h 430"/>
                  <a:gd name="T26" fmla="*/ 2 w 187"/>
                  <a:gd name="T27" fmla="*/ 15 h 430"/>
                  <a:gd name="T28" fmla="*/ 2 w 187"/>
                  <a:gd name="T29" fmla="*/ 15 h 430"/>
                  <a:gd name="T30" fmla="*/ 2 w 187"/>
                  <a:gd name="T31" fmla="*/ 15 h 430"/>
                  <a:gd name="T32" fmla="*/ 2 w 187"/>
                  <a:gd name="T33" fmla="*/ 16 h 430"/>
                  <a:gd name="T34" fmla="*/ 1 w 187"/>
                  <a:gd name="T35" fmla="*/ 17 h 430"/>
                  <a:gd name="T36" fmla="*/ 0 w 187"/>
                  <a:gd name="T37" fmla="*/ 17 h 430"/>
                  <a:gd name="T38" fmla="*/ 0 w 187"/>
                  <a:gd name="T39" fmla="*/ 17 h 430"/>
                  <a:gd name="T40" fmla="*/ 0 w 187"/>
                  <a:gd name="T41" fmla="*/ 17 h 430"/>
                  <a:gd name="T42" fmla="*/ 0 w 187"/>
                  <a:gd name="T43" fmla="*/ 17 h 430"/>
                  <a:gd name="T44" fmla="*/ 1 w 187"/>
                  <a:gd name="T45" fmla="*/ 17 h 430"/>
                  <a:gd name="T46" fmla="*/ 3 w 187"/>
                  <a:gd name="T47" fmla="*/ 16 h 430"/>
                  <a:gd name="T48" fmla="*/ 3 w 187"/>
                  <a:gd name="T49" fmla="*/ 15 h 430"/>
                  <a:gd name="T50" fmla="*/ 4 w 187"/>
                  <a:gd name="T51" fmla="*/ 15 h 430"/>
                  <a:gd name="T52" fmla="*/ 4 w 187"/>
                  <a:gd name="T53" fmla="*/ 14 h 430"/>
                  <a:gd name="T54" fmla="*/ 4 w 187"/>
                  <a:gd name="T55" fmla="*/ 14 h 430"/>
                  <a:gd name="T56" fmla="*/ 5 w 187"/>
                  <a:gd name="T57" fmla="*/ 13 h 430"/>
                  <a:gd name="T58" fmla="*/ 5 w 187"/>
                  <a:gd name="T59" fmla="*/ 13 h 430"/>
                  <a:gd name="T60" fmla="*/ 6 w 187"/>
                  <a:gd name="T61" fmla="*/ 11 h 430"/>
                  <a:gd name="T62" fmla="*/ 7 w 187"/>
                  <a:gd name="T63" fmla="*/ 9 h 43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7" h="430">
                    <a:moveTo>
                      <a:pt x="173" y="207"/>
                    </a:moveTo>
                    <a:lnTo>
                      <a:pt x="181" y="164"/>
                    </a:lnTo>
                    <a:lnTo>
                      <a:pt x="184" y="144"/>
                    </a:lnTo>
                    <a:lnTo>
                      <a:pt x="187" y="124"/>
                    </a:lnTo>
                    <a:lnTo>
                      <a:pt x="187" y="84"/>
                    </a:lnTo>
                    <a:lnTo>
                      <a:pt x="184" y="45"/>
                    </a:lnTo>
                    <a:lnTo>
                      <a:pt x="168" y="14"/>
                    </a:lnTo>
                    <a:lnTo>
                      <a:pt x="160" y="0"/>
                    </a:lnTo>
                    <a:lnTo>
                      <a:pt x="165" y="23"/>
                    </a:lnTo>
                    <a:lnTo>
                      <a:pt x="169" y="48"/>
                    </a:lnTo>
                    <a:lnTo>
                      <a:pt x="171" y="73"/>
                    </a:lnTo>
                    <a:lnTo>
                      <a:pt x="172" y="99"/>
                    </a:lnTo>
                    <a:lnTo>
                      <a:pt x="171" y="124"/>
                    </a:lnTo>
                    <a:lnTo>
                      <a:pt x="168" y="151"/>
                    </a:lnTo>
                    <a:lnTo>
                      <a:pt x="164" y="177"/>
                    </a:lnTo>
                    <a:lnTo>
                      <a:pt x="159" y="204"/>
                    </a:lnTo>
                    <a:lnTo>
                      <a:pt x="152" y="220"/>
                    </a:lnTo>
                    <a:lnTo>
                      <a:pt x="149" y="229"/>
                    </a:lnTo>
                    <a:lnTo>
                      <a:pt x="147" y="238"/>
                    </a:lnTo>
                    <a:lnTo>
                      <a:pt x="134" y="271"/>
                    </a:lnTo>
                    <a:lnTo>
                      <a:pt x="125" y="286"/>
                    </a:lnTo>
                    <a:lnTo>
                      <a:pt x="117" y="301"/>
                    </a:lnTo>
                    <a:lnTo>
                      <a:pt x="108" y="316"/>
                    </a:lnTo>
                    <a:lnTo>
                      <a:pt x="99" y="331"/>
                    </a:lnTo>
                    <a:lnTo>
                      <a:pt x="78" y="358"/>
                    </a:lnTo>
                    <a:lnTo>
                      <a:pt x="66" y="371"/>
                    </a:lnTo>
                    <a:lnTo>
                      <a:pt x="60" y="377"/>
                    </a:lnTo>
                    <a:lnTo>
                      <a:pt x="58" y="378"/>
                    </a:lnTo>
                    <a:lnTo>
                      <a:pt x="57" y="380"/>
                    </a:lnTo>
                    <a:lnTo>
                      <a:pt x="55" y="384"/>
                    </a:lnTo>
                    <a:lnTo>
                      <a:pt x="51" y="386"/>
                    </a:lnTo>
                    <a:lnTo>
                      <a:pt x="49" y="387"/>
                    </a:lnTo>
                    <a:lnTo>
                      <a:pt x="48" y="389"/>
                    </a:lnTo>
                    <a:lnTo>
                      <a:pt x="41" y="396"/>
                    </a:lnTo>
                    <a:lnTo>
                      <a:pt x="28" y="408"/>
                    </a:lnTo>
                    <a:lnTo>
                      <a:pt x="13" y="418"/>
                    </a:lnTo>
                    <a:lnTo>
                      <a:pt x="9" y="420"/>
                    </a:lnTo>
                    <a:lnTo>
                      <a:pt x="7" y="422"/>
                    </a:lnTo>
                    <a:lnTo>
                      <a:pt x="6" y="424"/>
                    </a:lnTo>
                    <a:lnTo>
                      <a:pt x="0" y="430"/>
                    </a:lnTo>
                    <a:lnTo>
                      <a:pt x="2" y="428"/>
                    </a:lnTo>
                    <a:lnTo>
                      <a:pt x="2" y="427"/>
                    </a:lnTo>
                    <a:lnTo>
                      <a:pt x="3" y="427"/>
                    </a:lnTo>
                    <a:lnTo>
                      <a:pt x="5" y="427"/>
                    </a:lnTo>
                    <a:lnTo>
                      <a:pt x="11" y="425"/>
                    </a:lnTo>
                    <a:lnTo>
                      <a:pt x="24" y="420"/>
                    </a:lnTo>
                    <a:lnTo>
                      <a:pt x="49" y="410"/>
                    </a:lnTo>
                    <a:lnTo>
                      <a:pt x="70" y="389"/>
                    </a:lnTo>
                    <a:lnTo>
                      <a:pt x="75" y="383"/>
                    </a:lnTo>
                    <a:lnTo>
                      <a:pt x="77" y="380"/>
                    </a:lnTo>
                    <a:lnTo>
                      <a:pt x="80" y="378"/>
                    </a:lnTo>
                    <a:lnTo>
                      <a:pt x="90" y="368"/>
                    </a:lnTo>
                    <a:lnTo>
                      <a:pt x="98" y="355"/>
                    </a:lnTo>
                    <a:lnTo>
                      <a:pt x="103" y="349"/>
                    </a:lnTo>
                    <a:lnTo>
                      <a:pt x="105" y="346"/>
                    </a:lnTo>
                    <a:lnTo>
                      <a:pt x="108" y="344"/>
                    </a:lnTo>
                    <a:lnTo>
                      <a:pt x="116" y="331"/>
                    </a:lnTo>
                    <a:lnTo>
                      <a:pt x="120" y="325"/>
                    </a:lnTo>
                    <a:lnTo>
                      <a:pt x="122" y="322"/>
                    </a:lnTo>
                    <a:lnTo>
                      <a:pt x="125" y="320"/>
                    </a:lnTo>
                    <a:lnTo>
                      <a:pt x="139" y="293"/>
                    </a:lnTo>
                    <a:lnTo>
                      <a:pt x="152" y="266"/>
                    </a:lnTo>
                    <a:lnTo>
                      <a:pt x="164" y="237"/>
                    </a:lnTo>
                    <a:lnTo>
                      <a:pt x="168" y="221"/>
                    </a:lnTo>
                    <a:lnTo>
                      <a:pt x="173" y="20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54" name="Freeform 368"/>
              <p:cNvSpPr>
                <a:spLocks noChangeArrowheads="1"/>
              </p:cNvSpPr>
              <p:nvPr/>
            </p:nvSpPr>
            <p:spPr bwMode="auto">
              <a:xfrm>
                <a:off x="1990" y="2009"/>
                <a:ext cx="44" cy="95"/>
              </a:xfrm>
              <a:custGeom>
                <a:avLst/>
                <a:gdLst>
                  <a:gd name="T0" fmla="*/ 8 w 219"/>
                  <a:gd name="T1" fmla="*/ 9 h 475"/>
                  <a:gd name="T2" fmla="*/ 9 w 219"/>
                  <a:gd name="T3" fmla="*/ 6 h 475"/>
                  <a:gd name="T4" fmla="*/ 9 w 219"/>
                  <a:gd name="T5" fmla="*/ 4 h 475"/>
                  <a:gd name="T6" fmla="*/ 9 w 219"/>
                  <a:gd name="T7" fmla="*/ 2 h 475"/>
                  <a:gd name="T8" fmla="*/ 8 w 219"/>
                  <a:gd name="T9" fmla="*/ 1 h 475"/>
                  <a:gd name="T10" fmla="*/ 8 w 219"/>
                  <a:gd name="T11" fmla="*/ 1 h 475"/>
                  <a:gd name="T12" fmla="*/ 8 w 219"/>
                  <a:gd name="T13" fmla="*/ 3 h 475"/>
                  <a:gd name="T14" fmla="*/ 8 w 219"/>
                  <a:gd name="T15" fmla="*/ 6 h 475"/>
                  <a:gd name="T16" fmla="*/ 8 w 219"/>
                  <a:gd name="T17" fmla="*/ 8 h 475"/>
                  <a:gd name="T18" fmla="*/ 7 w 219"/>
                  <a:gd name="T19" fmla="*/ 10 h 475"/>
                  <a:gd name="T20" fmla="*/ 7 w 219"/>
                  <a:gd name="T21" fmla="*/ 12 h 475"/>
                  <a:gd name="T22" fmla="*/ 7 w 219"/>
                  <a:gd name="T23" fmla="*/ 12 h 475"/>
                  <a:gd name="T24" fmla="*/ 7 w 219"/>
                  <a:gd name="T25" fmla="*/ 12 h 475"/>
                  <a:gd name="T26" fmla="*/ 7 w 219"/>
                  <a:gd name="T27" fmla="*/ 12 h 475"/>
                  <a:gd name="T28" fmla="*/ 6 w 219"/>
                  <a:gd name="T29" fmla="*/ 13 h 475"/>
                  <a:gd name="T30" fmla="*/ 5 w 219"/>
                  <a:gd name="T31" fmla="*/ 14 h 475"/>
                  <a:gd name="T32" fmla="*/ 5 w 219"/>
                  <a:gd name="T33" fmla="*/ 14 h 475"/>
                  <a:gd name="T34" fmla="*/ 5 w 219"/>
                  <a:gd name="T35" fmla="*/ 15 h 475"/>
                  <a:gd name="T36" fmla="*/ 4 w 219"/>
                  <a:gd name="T37" fmla="*/ 16 h 475"/>
                  <a:gd name="T38" fmla="*/ 3 w 219"/>
                  <a:gd name="T39" fmla="*/ 17 h 475"/>
                  <a:gd name="T40" fmla="*/ 2 w 219"/>
                  <a:gd name="T41" fmla="*/ 17 h 475"/>
                  <a:gd name="T42" fmla="*/ 1 w 219"/>
                  <a:gd name="T43" fmla="*/ 18 h 475"/>
                  <a:gd name="T44" fmla="*/ 1 w 219"/>
                  <a:gd name="T45" fmla="*/ 19 h 475"/>
                  <a:gd name="T46" fmla="*/ 1 w 219"/>
                  <a:gd name="T47" fmla="*/ 19 h 475"/>
                  <a:gd name="T48" fmla="*/ 2 w 219"/>
                  <a:gd name="T49" fmla="*/ 18 h 475"/>
                  <a:gd name="T50" fmla="*/ 2 w 219"/>
                  <a:gd name="T51" fmla="*/ 18 h 475"/>
                  <a:gd name="T52" fmla="*/ 3 w 219"/>
                  <a:gd name="T53" fmla="*/ 18 h 475"/>
                  <a:gd name="T54" fmla="*/ 4 w 219"/>
                  <a:gd name="T55" fmla="*/ 17 h 475"/>
                  <a:gd name="T56" fmla="*/ 4 w 219"/>
                  <a:gd name="T57" fmla="*/ 17 h 475"/>
                  <a:gd name="T58" fmla="*/ 4 w 219"/>
                  <a:gd name="T59" fmla="*/ 17 h 475"/>
                  <a:gd name="T60" fmla="*/ 4 w 219"/>
                  <a:gd name="T61" fmla="*/ 17 h 475"/>
                  <a:gd name="T62" fmla="*/ 5 w 219"/>
                  <a:gd name="T63" fmla="*/ 16 h 475"/>
                  <a:gd name="T64" fmla="*/ 6 w 219"/>
                  <a:gd name="T65" fmla="*/ 14 h 475"/>
                  <a:gd name="T66" fmla="*/ 7 w 219"/>
                  <a:gd name="T67" fmla="*/ 13 h 475"/>
                  <a:gd name="T68" fmla="*/ 8 w 219"/>
                  <a:gd name="T69" fmla="*/ 11 h 475"/>
                  <a:gd name="T70" fmla="*/ 8 w 219"/>
                  <a:gd name="T71" fmla="*/ 10 h 47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19" h="475">
                    <a:moveTo>
                      <a:pt x="206" y="240"/>
                    </a:moveTo>
                    <a:lnTo>
                      <a:pt x="211" y="213"/>
                    </a:lnTo>
                    <a:lnTo>
                      <a:pt x="215" y="187"/>
                    </a:lnTo>
                    <a:lnTo>
                      <a:pt x="218" y="160"/>
                    </a:lnTo>
                    <a:lnTo>
                      <a:pt x="219" y="135"/>
                    </a:lnTo>
                    <a:lnTo>
                      <a:pt x="218" y="109"/>
                    </a:lnTo>
                    <a:lnTo>
                      <a:pt x="216" y="84"/>
                    </a:lnTo>
                    <a:lnTo>
                      <a:pt x="212" y="59"/>
                    </a:lnTo>
                    <a:lnTo>
                      <a:pt x="207" y="36"/>
                    </a:lnTo>
                    <a:lnTo>
                      <a:pt x="192" y="16"/>
                    </a:lnTo>
                    <a:lnTo>
                      <a:pt x="179" y="0"/>
                    </a:lnTo>
                    <a:lnTo>
                      <a:pt x="188" y="27"/>
                    </a:lnTo>
                    <a:lnTo>
                      <a:pt x="196" y="56"/>
                    </a:lnTo>
                    <a:lnTo>
                      <a:pt x="201" y="85"/>
                    </a:lnTo>
                    <a:lnTo>
                      <a:pt x="205" y="114"/>
                    </a:lnTo>
                    <a:lnTo>
                      <a:pt x="205" y="143"/>
                    </a:lnTo>
                    <a:lnTo>
                      <a:pt x="203" y="173"/>
                    </a:lnTo>
                    <a:lnTo>
                      <a:pt x="198" y="205"/>
                    </a:lnTo>
                    <a:lnTo>
                      <a:pt x="192" y="236"/>
                    </a:lnTo>
                    <a:lnTo>
                      <a:pt x="186" y="253"/>
                    </a:lnTo>
                    <a:lnTo>
                      <a:pt x="180" y="272"/>
                    </a:lnTo>
                    <a:lnTo>
                      <a:pt x="172" y="289"/>
                    </a:lnTo>
                    <a:lnTo>
                      <a:pt x="168" y="297"/>
                    </a:lnTo>
                    <a:lnTo>
                      <a:pt x="166" y="301"/>
                    </a:lnTo>
                    <a:lnTo>
                      <a:pt x="165" y="303"/>
                    </a:lnTo>
                    <a:lnTo>
                      <a:pt x="165" y="306"/>
                    </a:lnTo>
                    <a:lnTo>
                      <a:pt x="163" y="307"/>
                    </a:lnTo>
                    <a:lnTo>
                      <a:pt x="162" y="309"/>
                    </a:lnTo>
                    <a:lnTo>
                      <a:pt x="160" y="313"/>
                    </a:lnTo>
                    <a:lnTo>
                      <a:pt x="156" y="322"/>
                    </a:lnTo>
                    <a:lnTo>
                      <a:pt x="146" y="338"/>
                    </a:lnTo>
                    <a:lnTo>
                      <a:pt x="136" y="354"/>
                    </a:lnTo>
                    <a:lnTo>
                      <a:pt x="134" y="355"/>
                    </a:lnTo>
                    <a:lnTo>
                      <a:pt x="133" y="357"/>
                    </a:lnTo>
                    <a:lnTo>
                      <a:pt x="131" y="361"/>
                    </a:lnTo>
                    <a:lnTo>
                      <a:pt x="127" y="369"/>
                    </a:lnTo>
                    <a:lnTo>
                      <a:pt x="114" y="383"/>
                    </a:lnTo>
                    <a:lnTo>
                      <a:pt x="102" y="396"/>
                    </a:lnTo>
                    <a:lnTo>
                      <a:pt x="88" y="409"/>
                    </a:lnTo>
                    <a:lnTo>
                      <a:pt x="76" y="422"/>
                    </a:lnTo>
                    <a:lnTo>
                      <a:pt x="68" y="427"/>
                    </a:lnTo>
                    <a:lnTo>
                      <a:pt x="60" y="434"/>
                    </a:lnTo>
                    <a:lnTo>
                      <a:pt x="46" y="445"/>
                    </a:lnTo>
                    <a:lnTo>
                      <a:pt x="30" y="455"/>
                    </a:lnTo>
                    <a:lnTo>
                      <a:pt x="22" y="461"/>
                    </a:lnTo>
                    <a:lnTo>
                      <a:pt x="15" y="467"/>
                    </a:lnTo>
                    <a:lnTo>
                      <a:pt x="0" y="475"/>
                    </a:lnTo>
                    <a:lnTo>
                      <a:pt x="23" y="470"/>
                    </a:lnTo>
                    <a:lnTo>
                      <a:pt x="47" y="466"/>
                    </a:lnTo>
                    <a:lnTo>
                      <a:pt x="53" y="460"/>
                    </a:lnTo>
                    <a:lnTo>
                      <a:pt x="54" y="458"/>
                    </a:lnTo>
                    <a:lnTo>
                      <a:pt x="56" y="456"/>
                    </a:lnTo>
                    <a:lnTo>
                      <a:pt x="60" y="454"/>
                    </a:lnTo>
                    <a:lnTo>
                      <a:pt x="75" y="444"/>
                    </a:lnTo>
                    <a:lnTo>
                      <a:pt x="88" y="432"/>
                    </a:lnTo>
                    <a:lnTo>
                      <a:pt x="95" y="425"/>
                    </a:lnTo>
                    <a:lnTo>
                      <a:pt x="96" y="423"/>
                    </a:lnTo>
                    <a:lnTo>
                      <a:pt x="98" y="422"/>
                    </a:lnTo>
                    <a:lnTo>
                      <a:pt x="102" y="420"/>
                    </a:lnTo>
                    <a:lnTo>
                      <a:pt x="104" y="416"/>
                    </a:lnTo>
                    <a:lnTo>
                      <a:pt x="105" y="414"/>
                    </a:lnTo>
                    <a:lnTo>
                      <a:pt x="107" y="413"/>
                    </a:lnTo>
                    <a:lnTo>
                      <a:pt x="113" y="407"/>
                    </a:lnTo>
                    <a:lnTo>
                      <a:pt x="125" y="394"/>
                    </a:lnTo>
                    <a:lnTo>
                      <a:pt x="146" y="367"/>
                    </a:lnTo>
                    <a:lnTo>
                      <a:pt x="155" y="352"/>
                    </a:lnTo>
                    <a:lnTo>
                      <a:pt x="164" y="337"/>
                    </a:lnTo>
                    <a:lnTo>
                      <a:pt x="172" y="322"/>
                    </a:lnTo>
                    <a:lnTo>
                      <a:pt x="181" y="307"/>
                    </a:lnTo>
                    <a:lnTo>
                      <a:pt x="194" y="274"/>
                    </a:lnTo>
                    <a:lnTo>
                      <a:pt x="196" y="265"/>
                    </a:lnTo>
                    <a:lnTo>
                      <a:pt x="199" y="256"/>
                    </a:lnTo>
                    <a:lnTo>
                      <a:pt x="206" y="24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55" name="Freeform 369"/>
              <p:cNvSpPr>
                <a:spLocks noChangeArrowheads="1"/>
              </p:cNvSpPr>
              <p:nvPr/>
            </p:nvSpPr>
            <p:spPr bwMode="auto">
              <a:xfrm>
                <a:off x="1930" y="1996"/>
                <a:ext cx="65" cy="81"/>
              </a:xfrm>
              <a:custGeom>
                <a:avLst/>
                <a:gdLst>
                  <a:gd name="T0" fmla="*/ 5 w 325"/>
                  <a:gd name="T1" fmla="*/ 0 h 407"/>
                  <a:gd name="T2" fmla="*/ 6 w 325"/>
                  <a:gd name="T3" fmla="*/ 1 h 407"/>
                  <a:gd name="T4" fmla="*/ 7 w 325"/>
                  <a:gd name="T5" fmla="*/ 1 h 407"/>
                  <a:gd name="T6" fmla="*/ 9 w 325"/>
                  <a:gd name="T7" fmla="*/ 2 h 407"/>
                  <a:gd name="T8" fmla="*/ 10 w 325"/>
                  <a:gd name="T9" fmla="*/ 2 h 407"/>
                  <a:gd name="T10" fmla="*/ 11 w 325"/>
                  <a:gd name="T11" fmla="*/ 4 h 407"/>
                  <a:gd name="T12" fmla="*/ 12 w 325"/>
                  <a:gd name="T13" fmla="*/ 5 h 407"/>
                  <a:gd name="T14" fmla="*/ 12 w 325"/>
                  <a:gd name="T15" fmla="*/ 6 h 407"/>
                  <a:gd name="T16" fmla="*/ 12 w 325"/>
                  <a:gd name="T17" fmla="*/ 8 h 407"/>
                  <a:gd name="T18" fmla="*/ 12 w 325"/>
                  <a:gd name="T19" fmla="*/ 9 h 407"/>
                  <a:gd name="T20" fmla="*/ 12 w 325"/>
                  <a:gd name="T21" fmla="*/ 11 h 407"/>
                  <a:gd name="T22" fmla="*/ 12 w 325"/>
                  <a:gd name="T23" fmla="*/ 11 h 407"/>
                  <a:gd name="T24" fmla="*/ 12 w 325"/>
                  <a:gd name="T25" fmla="*/ 11 h 407"/>
                  <a:gd name="T26" fmla="*/ 11 w 325"/>
                  <a:gd name="T27" fmla="*/ 13 h 407"/>
                  <a:gd name="T28" fmla="*/ 10 w 325"/>
                  <a:gd name="T29" fmla="*/ 14 h 407"/>
                  <a:gd name="T30" fmla="*/ 9 w 325"/>
                  <a:gd name="T31" fmla="*/ 14 h 407"/>
                  <a:gd name="T32" fmla="*/ 8 w 325"/>
                  <a:gd name="T33" fmla="*/ 15 h 407"/>
                  <a:gd name="T34" fmla="*/ 8 w 325"/>
                  <a:gd name="T35" fmla="*/ 15 h 407"/>
                  <a:gd name="T36" fmla="*/ 7 w 325"/>
                  <a:gd name="T37" fmla="*/ 15 h 407"/>
                  <a:gd name="T38" fmla="*/ 6 w 325"/>
                  <a:gd name="T39" fmla="*/ 16 h 407"/>
                  <a:gd name="T40" fmla="*/ 4 w 325"/>
                  <a:gd name="T41" fmla="*/ 16 h 407"/>
                  <a:gd name="T42" fmla="*/ 3 w 325"/>
                  <a:gd name="T43" fmla="*/ 15 h 407"/>
                  <a:gd name="T44" fmla="*/ 2 w 325"/>
                  <a:gd name="T45" fmla="*/ 15 h 407"/>
                  <a:gd name="T46" fmla="*/ 1 w 325"/>
                  <a:gd name="T47" fmla="*/ 14 h 407"/>
                  <a:gd name="T48" fmla="*/ 0 w 325"/>
                  <a:gd name="T49" fmla="*/ 15 h 407"/>
                  <a:gd name="T50" fmla="*/ 3 w 325"/>
                  <a:gd name="T51" fmla="*/ 16 h 407"/>
                  <a:gd name="T52" fmla="*/ 4 w 325"/>
                  <a:gd name="T53" fmla="*/ 16 h 407"/>
                  <a:gd name="T54" fmla="*/ 6 w 325"/>
                  <a:gd name="T55" fmla="*/ 16 h 407"/>
                  <a:gd name="T56" fmla="*/ 7 w 325"/>
                  <a:gd name="T57" fmla="*/ 16 h 407"/>
                  <a:gd name="T58" fmla="*/ 7 w 325"/>
                  <a:gd name="T59" fmla="*/ 16 h 407"/>
                  <a:gd name="T60" fmla="*/ 8 w 325"/>
                  <a:gd name="T61" fmla="*/ 16 h 407"/>
                  <a:gd name="T62" fmla="*/ 9 w 325"/>
                  <a:gd name="T63" fmla="*/ 15 h 407"/>
                  <a:gd name="T64" fmla="*/ 10 w 325"/>
                  <a:gd name="T65" fmla="*/ 15 h 407"/>
                  <a:gd name="T66" fmla="*/ 11 w 325"/>
                  <a:gd name="T67" fmla="*/ 14 h 407"/>
                  <a:gd name="T68" fmla="*/ 12 w 325"/>
                  <a:gd name="T69" fmla="*/ 12 h 407"/>
                  <a:gd name="T70" fmla="*/ 12 w 325"/>
                  <a:gd name="T71" fmla="*/ 12 h 407"/>
                  <a:gd name="T72" fmla="*/ 13 w 325"/>
                  <a:gd name="T73" fmla="*/ 10 h 407"/>
                  <a:gd name="T74" fmla="*/ 13 w 325"/>
                  <a:gd name="T75" fmla="*/ 9 h 407"/>
                  <a:gd name="T76" fmla="*/ 13 w 325"/>
                  <a:gd name="T77" fmla="*/ 7 h 407"/>
                  <a:gd name="T78" fmla="*/ 13 w 325"/>
                  <a:gd name="T79" fmla="*/ 5 h 407"/>
                  <a:gd name="T80" fmla="*/ 12 w 325"/>
                  <a:gd name="T81" fmla="*/ 4 h 407"/>
                  <a:gd name="T82" fmla="*/ 11 w 325"/>
                  <a:gd name="T83" fmla="*/ 3 h 407"/>
                  <a:gd name="T84" fmla="*/ 10 w 325"/>
                  <a:gd name="T85" fmla="*/ 2 h 407"/>
                  <a:gd name="T86" fmla="*/ 8 w 325"/>
                  <a:gd name="T87" fmla="*/ 1 h 407"/>
                  <a:gd name="T88" fmla="*/ 7 w 325"/>
                  <a:gd name="T89" fmla="*/ 0 h 407"/>
                  <a:gd name="T90" fmla="*/ 5 w 325"/>
                  <a:gd name="T91" fmla="*/ 0 h 40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25" h="407">
                    <a:moveTo>
                      <a:pt x="125" y="12"/>
                    </a:moveTo>
                    <a:lnTo>
                      <a:pt x="124" y="12"/>
                    </a:lnTo>
                    <a:lnTo>
                      <a:pt x="123" y="12"/>
                    </a:lnTo>
                    <a:lnTo>
                      <a:pt x="145" y="14"/>
                    </a:lnTo>
                    <a:lnTo>
                      <a:pt x="170" y="20"/>
                    </a:lnTo>
                    <a:lnTo>
                      <a:pt x="187" y="25"/>
                    </a:lnTo>
                    <a:lnTo>
                      <a:pt x="205" y="32"/>
                    </a:lnTo>
                    <a:lnTo>
                      <a:pt x="221" y="40"/>
                    </a:lnTo>
                    <a:lnTo>
                      <a:pt x="236" y="52"/>
                    </a:lnTo>
                    <a:lnTo>
                      <a:pt x="250" y="62"/>
                    </a:lnTo>
                    <a:lnTo>
                      <a:pt x="263" y="76"/>
                    </a:lnTo>
                    <a:lnTo>
                      <a:pt x="274" y="90"/>
                    </a:lnTo>
                    <a:lnTo>
                      <a:pt x="286" y="108"/>
                    </a:lnTo>
                    <a:lnTo>
                      <a:pt x="293" y="124"/>
                    </a:lnTo>
                    <a:lnTo>
                      <a:pt x="300" y="142"/>
                    </a:lnTo>
                    <a:lnTo>
                      <a:pt x="306" y="160"/>
                    </a:lnTo>
                    <a:lnTo>
                      <a:pt x="309" y="178"/>
                    </a:lnTo>
                    <a:lnTo>
                      <a:pt x="310" y="196"/>
                    </a:lnTo>
                    <a:lnTo>
                      <a:pt x="310" y="215"/>
                    </a:lnTo>
                    <a:lnTo>
                      <a:pt x="308" y="233"/>
                    </a:lnTo>
                    <a:lnTo>
                      <a:pt x="305" y="253"/>
                    </a:lnTo>
                    <a:lnTo>
                      <a:pt x="298" y="271"/>
                    </a:lnTo>
                    <a:lnTo>
                      <a:pt x="294" y="279"/>
                    </a:lnTo>
                    <a:lnTo>
                      <a:pt x="292" y="283"/>
                    </a:lnTo>
                    <a:lnTo>
                      <a:pt x="291" y="285"/>
                    </a:lnTo>
                    <a:lnTo>
                      <a:pt x="291" y="288"/>
                    </a:lnTo>
                    <a:lnTo>
                      <a:pt x="282" y="305"/>
                    </a:lnTo>
                    <a:lnTo>
                      <a:pt x="271" y="320"/>
                    </a:lnTo>
                    <a:lnTo>
                      <a:pt x="259" y="334"/>
                    </a:lnTo>
                    <a:lnTo>
                      <a:pt x="246" y="346"/>
                    </a:lnTo>
                    <a:lnTo>
                      <a:pt x="232" y="358"/>
                    </a:lnTo>
                    <a:lnTo>
                      <a:pt x="224" y="363"/>
                    </a:lnTo>
                    <a:lnTo>
                      <a:pt x="216" y="369"/>
                    </a:lnTo>
                    <a:lnTo>
                      <a:pt x="198" y="376"/>
                    </a:lnTo>
                    <a:lnTo>
                      <a:pt x="195" y="376"/>
                    </a:lnTo>
                    <a:lnTo>
                      <a:pt x="193" y="377"/>
                    </a:lnTo>
                    <a:lnTo>
                      <a:pt x="188" y="379"/>
                    </a:lnTo>
                    <a:lnTo>
                      <a:pt x="180" y="384"/>
                    </a:lnTo>
                    <a:lnTo>
                      <a:pt x="161" y="389"/>
                    </a:lnTo>
                    <a:lnTo>
                      <a:pt x="145" y="392"/>
                    </a:lnTo>
                    <a:lnTo>
                      <a:pt x="126" y="393"/>
                    </a:lnTo>
                    <a:lnTo>
                      <a:pt x="108" y="393"/>
                    </a:lnTo>
                    <a:lnTo>
                      <a:pt x="89" y="390"/>
                    </a:lnTo>
                    <a:lnTo>
                      <a:pt x="80" y="388"/>
                    </a:lnTo>
                    <a:lnTo>
                      <a:pt x="71" y="387"/>
                    </a:lnTo>
                    <a:lnTo>
                      <a:pt x="50" y="379"/>
                    </a:lnTo>
                    <a:lnTo>
                      <a:pt x="32" y="371"/>
                    </a:lnTo>
                    <a:lnTo>
                      <a:pt x="14" y="362"/>
                    </a:lnTo>
                    <a:lnTo>
                      <a:pt x="0" y="351"/>
                    </a:lnTo>
                    <a:lnTo>
                      <a:pt x="10" y="377"/>
                    </a:lnTo>
                    <a:lnTo>
                      <a:pt x="38" y="391"/>
                    </a:lnTo>
                    <a:lnTo>
                      <a:pt x="68" y="401"/>
                    </a:lnTo>
                    <a:lnTo>
                      <a:pt x="87" y="404"/>
                    </a:lnTo>
                    <a:lnTo>
                      <a:pt x="108" y="407"/>
                    </a:lnTo>
                    <a:lnTo>
                      <a:pt x="126" y="407"/>
                    </a:lnTo>
                    <a:lnTo>
                      <a:pt x="147" y="406"/>
                    </a:lnTo>
                    <a:lnTo>
                      <a:pt x="166" y="402"/>
                    </a:lnTo>
                    <a:lnTo>
                      <a:pt x="170" y="400"/>
                    </a:lnTo>
                    <a:lnTo>
                      <a:pt x="172" y="399"/>
                    </a:lnTo>
                    <a:lnTo>
                      <a:pt x="175" y="399"/>
                    </a:lnTo>
                    <a:lnTo>
                      <a:pt x="185" y="397"/>
                    </a:lnTo>
                    <a:lnTo>
                      <a:pt x="204" y="390"/>
                    </a:lnTo>
                    <a:lnTo>
                      <a:pt x="208" y="387"/>
                    </a:lnTo>
                    <a:lnTo>
                      <a:pt x="213" y="385"/>
                    </a:lnTo>
                    <a:lnTo>
                      <a:pt x="224" y="380"/>
                    </a:lnTo>
                    <a:lnTo>
                      <a:pt x="240" y="368"/>
                    </a:lnTo>
                    <a:lnTo>
                      <a:pt x="256" y="356"/>
                    </a:lnTo>
                    <a:lnTo>
                      <a:pt x="270" y="342"/>
                    </a:lnTo>
                    <a:lnTo>
                      <a:pt x="284" y="328"/>
                    </a:lnTo>
                    <a:lnTo>
                      <a:pt x="294" y="311"/>
                    </a:lnTo>
                    <a:lnTo>
                      <a:pt x="298" y="302"/>
                    </a:lnTo>
                    <a:lnTo>
                      <a:pt x="303" y="293"/>
                    </a:lnTo>
                    <a:lnTo>
                      <a:pt x="312" y="275"/>
                    </a:lnTo>
                    <a:lnTo>
                      <a:pt x="319" y="256"/>
                    </a:lnTo>
                    <a:lnTo>
                      <a:pt x="322" y="235"/>
                    </a:lnTo>
                    <a:lnTo>
                      <a:pt x="325" y="216"/>
                    </a:lnTo>
                    <a:lnTo>
                      <a:pt x="325" y="195"/>
                    </a:lnTo>
                    <a:lnTo>
                      <a:pt x="324" y="176"/>
                    </a:lnTo>
                    <a:lnTo>
                      <a:pt x="320" y="156"/>
                    </a:lnTo>
                    <a:lnTo>
                      <a:pt x="315" y="138"/>
                    </a:lnTo>
                    <a:lnTo>
                      <a:pt x="308" y="119"/>
                    </a:lnTo>
                    <a:lnTo>
                      <a:pt x="298" y="102"/>
                    </a:lnTo>
                    <a:lnTo>
                      <a:pt x="286" y="83"/>
                    </a:lnTo>
                    <a:lnTo>
                      <a:pt x="273" y="67"/>
                    </a:lnTo>
                    <a:lnTo>
                      <a:pt x="260" y="52"/>
                    </a:lnTo>
                    <a:lnTo>
                      <a:pt x="245" y="40"/>
                    </a:lnTo>
                    <a:lnTo>
                      <a:pt x="229" y="29"/>
                    </a:lnTo>
                    <a:lnTo>
                      <a:pt x="211" y="20"/>
                    </a:lnTo>
                    <a:lnTo>
                      <a:pt x="193" y="11"/>
                    </a:lnTo>
                    <a:lnTo>
                      <a:pt x="174" y="6"/>
                    </a:lnTo>
                    <a:lnTo>
                      <a:pt x="147" y="0"/>
                    </a:lnTo>
                    <a:lnTo>
                      <a:pt x="125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56" name="Freeform 370"/>
              <p:cNvSpPr>
                <a:spLocks noChangeArrowheads="1"/>
              </p:cNvSpPr>
              <p:nvPr/>
            </p:nvSpPr>
            <p:spPr bwMode="auto">
              <a:xfrm>
                <a:off x="1929" y="1998"/>
                <a:ext cx="63" cy="76"/>
              </a:xfrm>
              <a:custGeom>
                <a:avLst/>
                <a:gdLst>
                  <a:gd name="T0" fmla="*/ 4 w 319"/>
                  <a:gd name="T1" fmla="*/ 1 h 381"/>
                  <a:gd name="T2" fmla="*/ 6 w 319"/>
                  <a:gd name="T3" fmla="*/ 1 h 381"/>
                  <a:gd name="T4" fmla="*/ 7 w 319"/>
                  <a:gd name="T5" fmla="*/ 1 h 381"/>
                  <a:gd name="T6" fmla="*/ 8 w 319"/>
                  <a:gd name="T7" fmla="*/ 1 h 381"/>
                  <a:gd name="T8" fmla="*/ 9 w 319"/>
                  <a:gd name="T9" fmla="*/ 2 h 381"/>
                  <a:gd name="T10" fmla="*/ 10 w 319"/>
                  <a:gd name="T11" fmla="*/ 3 h 381"/>
                  <a:gd name="T12" fmla="*/ 11 w 319"/>
                  <a:gd name="T13" fmla="*/ 4 h 381"/>
                  <a:gd name="T14" fmla="*/ 11 w 319"/>
                  <a:gd name="T15" fmla="*/ 5 h 381"/>
                  <a:gd name="T16" fmla="*/ 12 w 319"/>
                  <a:gd name="T17" fmla="*/ 7 h 381"/>
                  <a:gd name="T18" fmla="*/ 12 w 319"/>
                  <a:gd name="T19" fmla="*/ 8 h 381"/>
                  <a:gd name="T20" fmla="*/ 12 w 319"/>
                  <a:gd name="T21" fmla="*/ 9 h 381"/>
                  <a:gd name="T22" fmla="*/ 11 w 319"/>
                  <a:gd name="T23" fmla="*/ 10 h 381"/>
                  <a:gd name="T24" fmla="*/ 11 w 319"/>
                  <a:gd name="T25" fmla="*/ 11 h 381"/>
                  <a:gd name="T26" fmla="*/ 10 w 319"/>
                  <a:gd name="T27" fmla="*/ 12 h 381"/>
                  <a:gd name="T28" fmla="*/ 9 w 319"/>
                  <a:gd name="T29" fmla="*/ 13 h 381"/>
                  <a:gd name="T30" fmla="*/ 8 w 319"/>
                  <a:gd name="T31" fmla="*/ 14 h 381"/>
                  <a:gd name="T32" fmla="*/ 7 w 319"/>
                  <a:gd name="T33" fmla="*/ 14 h 381"/>
                  <a:gd name="T34" fmla="*/ 6 w 319"/>
                  <a:gd name="T35" fmla="*/ 15 h 381"/>
                  <a:gd name="T36" fmla="*/ 5 w 319"/>
                  <a:gd name="T37" fmla="*/ 15 h 381"/>
                  <a:gd name="T38" fmla="*/ 4 w 319"/>
                  <a:gd name="T39" fmla="*/ 15 h 381"/>
                  <a:gd name="T40" fmla="*/ 3 w 319"/>
                  <a:gd name="T41" fmla="*/ 14 h 381"/>
                  <a:gd name="T42" fmla="*/ 2 w 319"/>
                  <a:gd name="T43" fmla="*/ 14 h 381"/>
                  <a:gd name="T44" fmla="*/ 0 w 319"/>
                  <a:gd name="T45" fmla="*/ 12 h 381"/>
                  <a:gd name="T46" fmla="*/ 0 w 319"/>
                  <a:gd name="T47" fmla="*/ 14 h 381"/>
                  <a:gd name="T48" fmla="*/ 2 w 319"/>
                  <a:gd name="T49" fmla="*/ 14 h 381"/>
                  <a:gd name="T50" fmla="*/ 3 w 319"/>
                  <a:gd name="T51" fmla="*/ 15 h 381"/>
                  <a:gd name="T52" fmla="*/ 4 w 319"/>
                  <a:gd name="T53" fmla="*/ 15 h 381"/>
                  <a:gd name="T54" fmla="*/ 5 w 319"/>
                  <a:gd name="T55" fmla="*/ 15 h 381"/>
                  <a:gd name="T56" fmla="*/ 7 w 319"/>
                  <a:gd name="T57" fmla="*/ 15 h 381"/>
                  <a:gd name="T58" fmla="*/ 8 w 319"/>
                  <a:gd name="T59" fmla="*/ 15 h 381"/>
                  <a:gd name="T60" fmla="*/ 8 w 319"/>
                  <a:gd name="T61" fmla="*/ 15 h 381"/>
                  <a:gd name="T62" fmla="*/ 9 w 319"/>
                  <a:gd name="T63" fmla="*/ 14 h 381"/>
                  <a:gd name="T64" fmla="*/ 9 w 319"/>
                  <a:gd name="T65" fmla="*/ 14 h 381"/>
                  <a:gd name="T66" fmla="*/ 10 w 319"/>
                  <a:gd name="T67" fmla="*/ 13 h 381"/>
                  <a:gd name="T68" fmla="*/ 11 w 319"/>
                  <a:gd name="T69" fmla="*/ 12 h 381"/>
                  <a:gd name="T70" fmla="*/ 12 w 319"/>
                  <a:gd name="T71" fmla="*/ 11 h 381"/>
                  <a:gd name="T72" fmla="*/ 12 w 319"/>
                  <a:gd name="T73" fmla="*/ 11 h 381"/>
                  <a:gd name="T74" fmla="*/ 12 w 319"/>
                  <a:gd name="T75" fmla="*/ 10 h 381"/>
                  <a:gd name="T76" fmla="*/ 12 w 319"/>
                  <a:gd name="T77" fmla="*/ 8 h 381"/>
                  <a:gd name="T78" fmla="*/ 12 w 319"/>
                  <a:gd name="T79" fmla="*/ 7 h 381"/>
                  <a:gd name="T80" fmla="*/ 12 w 319"/>
                  <a:gd name="T81" fmla="*/ 5 h 381"/>
                  <a:gd name="T82" fmla="*/ 11 w 319"/>
                  <a:gd name="T83" fmla="*/ 4 h 381"/>
                  <a:gd name="T84" fmla="*/ 11 w 319"/>
                  <a:gd name="T85" fmla="*/ 3 h 381"/>
                  <a:gd name="T86" fmla="*/ 9 w 319"/>
                  <a:gd name="T87" fmla="*/ 2 h 381"/>
                  <a:gd name="T88" fmla="*/ 8 w 319"/>
                  <a:gd name="T89" fmla="*/ 1 h 381"/>
                  <a:gd name="T90" fmla="*/ 7 w 319"/>
                  <a:gd name="T91" fmla="*/ 0 h 381"/>
                  <a:gd name="T92" fmla="*/ 5 w 319"/>
                  <a:gd name="T93" fmla="*/ 0 h 38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19" h="381">
                    <a:moveTo>
                      <a:pt x="132" y="0"/>
                    </a:moveTo>
                    <a:lnTo>
                      <a:pt x="108" y="18"/>
                    </a:lnTo>
                    <a:lnTo>
                      <a:pt x="124" y="15"/>
                    </a:lnTo>
                    <a:lnTo>
                      <a:pt x="140" y="16"/>
                    </a:lnTo>
                    <a:lnTo>
                      <a:pt x="157" y="17"/>
                    </a:lnTo>
                    <a:lnTo>
                      <a:pt x="175" y="22"/>
                    </a:lnTo>
                    <a:lnTo>
                      <a:pt x="191" y="26"/>
                    </a:lnTo>
                    <a:lnTo>
                      <a:pt x="208" y="34"/>
                    </a:lnTo>
                    <a:lnTo>
                      <a:pt x="222" y="41"/>
                    </a:lnTo>
                    <a:lnTo>
                      <a:pt x="237" y="51"/>
                    </a:lnTo>
                    <a:lnTo>
                      <a:pt x="249" y="62"/>
                    </a:lnTo>
                    <a:lnTo>
                      <a:pt x="262" y="74"/>
                    </a:lnTo>
                    <a:lnTo>
                      <a:pt x="272" y="87"/>
                    </a:lnTo>
                    <a:lnTo>
                      <a:pt x="282" y="104"/>
                    </a:lnTo>
                    <a:lnTo>
                      <a:pt x="290" y="119"/>
                    </a:lnTo>
                    <a:lnTo>
                      <a:pt x="296" y="135"/>
                    </a:lnTo>
                    <a:lnTo>
                      <a:pt x="301" y="152"/>
                    </a:lnTo>
                    <a:lnTo>
                      <a:pt x="304" y="168"/>
                    </a:lnTo>
                    <a:lnTo>
                      <a:pt x="305" y="185"/>
                    </a:lnTo>
                    <a:lnTo>
                      <a:pt x="305" y="202"/>
                    </a:lnTo>
                    <a:lnTo>
                      <a:pt x="303" y="218"/>
                    </a:lnTo>
                    <a:lnTo>
                      <a:pt x="300" y="237"/>
                    </a:lnTo>
                    <a:lnTo>
                      <a:pt x="294" y="253"/>
                    </a:lnTo>
                    <a:lnTo>
                      <a:pt x="290" y="261"/>
                    </a:lnTo>
                    <a:lnTo>
                      <a:pt x="287" y="269"/>
                    </a:lnTo>
                    <a:lnTo>
                      <a:pt x="278" y="283"/>
                    </a:lnTo>
                    <a:lnTo>
                      <a:pt x="269" y="298"/>
                    </a:lnTo>
                    <a:lnTo>
                      <a:pt x="258" y="310"/>
                    </a:lnTo>
                    <a:lnTo>
                      <a:pt x="246" y="323"/>
                    </a:lnTo>
                    <a:lnTo>
                      <a:pt x="233" y="333"/>
                    </a:lnTo>
                    <a:lnTo>
                      <a:pt x="218" y="344"/>
                    </a:lnTo>
                    <a:lnTo>
                      <a:pt x="202" y="351"/>
                    </a:lnTo>
                    <a:lnTo>
                      <a:pt x="185" y="357"/>
                    </a:lnTo>
                    <a:lnTo>
                      <a:pt x="168" y="362"/>
                    </a:lnTo>
                    <a:lnTo>
                      <a:pt x="160" y="363"/>
                    </a:lnTo>
                    <a:lnTo>
                      <a:pt x="153" y="365"/>
                    </a:lnTo>
                    <a:lnTo>
                      <a:pt x="144" y="365"/>
                    </a:lnTo>
                    <a:lnTo>
                      <a:pt x="135" y="366"/>
                    </a:lnTo>
                    <a:lnTo>
                      <a:pt x="119" y="366"/>
                    </a:lnTo>
                    <a:lnTo>
                      <a:pt x="101" y="364"/>
                    </a:lnTo>
                    <a:lnTo>
                      <a:pt x="84" y="361"/>
                    </a:lnTo>
                    <a:lnTo>
                      <a:pt x="71" y="356"/>
                    </a:lnTo>
                    <a:lnTo>
                      <a:pt x="60" y="352"/>
                    </a:lnTo>
                    <a:lnTo>
                      <a:pt x="38" y="340"/>
                    </a:lnTo>
                    <a:lnTo>
                      <a:pt x="18" y="326"/>
                    </a:lnTo>
                    <a:lnTo>
                      <a:pt x="0" y="309"/>
                    </a:lnTo>
                    <a:lnTo>
                      <a:pt x="4" y="324"/>
                    </a:lnTo>
                    <a:lnTo>
                      <a:pt x="9" y="339"/>
                    </a:lnTo>
                    <a:lnTo>
                      <a:pt x="23" y="350"/>
                    </a:lnTo>
                    <a:lnTo>
                      <a:pt x="41" y="359"/>
                    </a:lnTo>
                    <a:lnTo>
                      <a:pt x="59" y="367"/>
                    </a:lnTo>
                    <a:lnTo>
                      <a:pt x="80" y="375"/>
                    </a:lnTo>
                    <a:lnTo>
                      <a:pt x="89" y="376"/>
                    </a:lnTo>
                    <a:lnTo>
                      <a:pt x="98" y="378"/>
                    </a:lnTo>
                    <a:lnTo>
                      <a:pt x="117" y="381"/>
                    </a:lnTo>
                    <a:lnTo>
                      <a:pt x="135" y="381"/>
                    </a:lnTo>
                    <a:lnTo>
                      <a:pt x="154" y="380"/>
                    </a:lnTo>
                    <a:lnTo>
                      <a:pt x="170" y="377"/>
                    </a:lnTo>
                    <a:lnTo>
                      <a:pt x="189" y="372"/>
                    </a:lnTo>
                    <a:lnTo>
                      <a:pt x="197" y="367"/>
                    </a:lnTo>
                    <a:lnTo>
                      <a:pt x="202" y="365"/>
                    </a:lnTo>
                    <a:lnTo>
                      <a:pt x="204" y="364"/>
                    </a:lnTo>
                    <a:lnTo>
                      <a:pt x="207" y="364"/>
                    </a:lnTo>
                    <a:lnTo>
                      <a:pt x="225" y="357"/>
                    </a:lnTo>
                    <a:lnTo>
                      <a:pt x="233" y="351"/>
                    </a:lnTo>
                    <a:lnTo>
                      <a:pt x="241" y="346"/>
                    </a:lnTo>
                    <a:lnTo>
                      <a:pt x="255" y="334"/>
                    </a:lnTo>
                    <a:lnTo>
                      <a:pt x="268" y="322"/>
                    </a:lnTo>
                    <a:lnTo>
                      <a:pt x="280" y="308"/>
                    </a:lnTo>
                    <a:lnTo>
                      <a:pt x="291" y="293"/>
                    </a:lnTo>
                    <a:lnTo>
                      <a:pt x="300" y="276"/>
                    </a:lnTo>
                    <a:lnTo>
                      <a:pt x="300" y="273"/>
                    </a:lnTo>
                    <a:lnTo>
                      <a:pt x="301" y="271"/>
                    </a:lnTo>
                    <a:lnTo>
                      <a:pt x="303" y="267"/>
                    </a:lnTo>
                    <a:lnTo>
                      <a:pt x="307" y="259"/>
                    </a:lnTo>
                    <a:lnTo>
                      <a:pt x="314" y="241"/>
                    </a:lnTo>
                    <a:lnTo>
                      <a:pt x="317" y="221"/>
                    </a:lnTo>
                    <a:lnTo>
                      <a:pt x="319" y="203"/>
                    </a:lnTo>
                    <a:lnTo>
                      <a:pt x="319" y="184"/>
                    </a:lnTo>
                    <a:lnTo>
                      <a:pt x="318" y="166"/>
                    </a:lnTo>
                    <a:lnTo>
                      <a:pt x="315" y="148"/>
                    </a:lnTo>
                    <a:lnTo>
                      <a:pt x="309" y="130"/>
                    </a:lnTo>
                    <a:lnTo>
                      <a:pt x="302" y="112"/>
                    </a:lnTo>
                    <a:lnTo>
                      <a:pt x="295" y="96"/>
                    </a:lnTo>
                    <a:lnTo>
                      <a:pt x="283" y="78"/>
                    </a:lnTo>
                    <a:lnTo>
                      <a:pt x="272" y="64"/>
                    </a:lnTo>
                    <a:lnTo>
                      <a:pt x="259" y="50"/>
                    </a:lnTo>
                    <a:lnTo>
                      <a:pt x="245" y="40"/>
                    </a:lnTo>
                    <a:lnTo>
                      <a:pt x="230" y="28"/>
                    </a:lnTo>
                    <a:lnTo>
                      <a:pt x="214" y="20"/>
                    </a:lnTo>
                    <a:lnTo>
                      <a:pt x="196" y="13"/>
                    </a:lnTo>
                    <a:lnTo>
                      <a:pt x="179" y="8"/>
                    </a:lnTo>
                    <a:lnTo>
                      <a:pt x="154" y="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57" name="Freeform 371"/>
              <p:cNvSpPr>
                <a:spLocks noChangeArrowheads="1"/>
              </p:cNvSpPr>
              <p:nvPr/>
            </p:nvSpPr>
            <p:spPr bwMode="auto">
              <a:xfrm>
                <a:off x="1927" y="2001"/>
                <a:ext cx="63" cy="70"/>
              </a:xfrm>
              <a:custGeom>
                <a:avLst/>
                <a:gdLst>
                  <a:gd name="T0" fmla="*/ 4 w 312"/>
                  <a:gd name="T1" fmla="*/ 1 h 351"/>
                  <a:gd name="T2" fmla="*/ 5 w 312"/>
                  <a:gd name="T3" fmla="*/ 1 h 351"/>
                  <a:gd name="T4" fmla="*/ 7 w 312"/>
                  <a:gd name="T5" fmla="*/ 1 h 351"/>
                  <a:gd name="T6" fmla="*/ 8 w 312"/>
                  <a:gd name="T7" fmla="*/ 1 h 351"/>
                  <a:gd name="T8" fmla="*/ 9 w 312"/>
                  <a:gd name="T9" fmla="*/ 2 h 351"/>
                  <a:gd name="T10" fmla="*/ 11 w 312"/>
                  <a:gd name="T11" fmla="*/ 3 h 351"/>
                  <a:gd name="T12" fmla="*/ 11 w 312"/>
                  <a:gd name="T13" fmla="*/ 4 h 351"/>
                  <a:gd name="T14" fmla="*/ 12 w 312"/>
                  <a:gd name="T15" fmla="*/ 5 h 351"/>
                  <a:gd name="T16" fmla="*/ 12 w 312"/>
                  <a:gd name="T17" fmla="*/ 6 h 351"/>
                  <a:gd name="T18" fmla="*/ 12 w 312"/>
                  <a:gd name="T19" fmla="*/ 7 h 351"/>
                  <a:gd name="T20" fmla="*/ 12 w 312"/>
                  <a:gd name="T21" fmla="*/ 9 h 351"/>
                  <a:gd name="T22" fmla="*/ 12 w 312"/>
                  <a:gd name="T23" fmla="*/ 10 h 351"/>
                  <a:gd name="T24" fmla="*/ 11 w 312"/>
                  <a:gd name="T25" fmla="*/ 10 h 351"/>
                  <a:gd name="T26" fmla="*/ 11 w 312"/>
                  <a:gd name="T27" fmla="*/ 11 h 351"/>
                  <a:gd name="T28" fmla="*/ 10 w 312"/>
                  <a:gd name="T29" fmla="*/ 12 h 351"/>
                  <a:gd name="T30" fmla="*/ 9 w 312"/>
                  <a:gd name="T31" fmla="*/ 12 h 351"/>
                  <a:gd name="T32" fmla="*/ 9 w 312"/>
                  <a:gd name="T33" fmla="*/ 13 h 351"/>
                  <a:gd name="T34" fmla="*/ 8 w 312"/>
                  <a:gd name="T35" fmla="*/ 13 h 351"/>
                  <a:gd name="T36" fmla="*/ 7 w 312"/>
                  <a:gd name="T37" fmla="*/ 13 h 351"/>
                  <a:gd name="T38" fmla="*/ 6 w 312"/>
                  <a:gd name="T39" fmla="*/ 13 h 351"/>
                  <a:gd name="T40" fmla="*/ 4 w 312"/>
                  <a:gd name="T41" fmla="*/ 13 h 351"/>
                  <a:gd name="T42" fmla="*/ 3 w 312"/>
                  <a:gd name="T43" fmla="*/ 13 h 351"/>
                  <a:gd name="T44" fmla="*/ 2 w 312"/>
                  <a:gd name="T45" fmla="*/ 12 h 351"/>
                  <a:gd name="T46" fmla="*/ 1 w 312"/>
                  <a:gd name="T47" fmla="*/ 11 h 351"/>
                  <a:gd name="T48" fmla="*/ 0 w 312"/>
                  <a:gd name="T49" fmla="*/ 10 h 351"/>
                  <a:gd name="T50" fmla="*/ 0 w 312"/>
                  <a:gd name="T51" fmla="*/ 12 h 351"/>
                  <a:gd name="T52" fmla="*/ 2 w 312"/>
                  <a:gd name="T53" fmla="*/ 13 h 351"/>
                  <a:gd name="T54" fmla="*/ 3 w 312"/>
                  <a:gd name="T55" fmla="*/ 14 h 351"/>
                  <a:gd name="T56" fmla="*/ 4 w 312"/>
                  <a:gd name="T57" fmla="*/ 14 h 351"/>
                  <a:gd name="T58" fmla="*/ 6 w 312"/>
                  <a:gd name="T59" fmla="*/ 14 h 351"/>
                  <a:gd name="T60" fmla="*/ 6 w 312"/>
                  <a:gd name="T61" fmla="*/ 14 h 351"/>
                  <a:gd name="T62" fmla="*/ 7 w 312"/>
                  <a:gd name="T63" fmla="*/ 14 h 351"/>
                  <a:gd name="T64" fmla="*/ 8 w 312"/>
                  <a:gd name="T65" fmla="*/ 13 h 351"/>
                  <a:gd name="T66" fmla="*/ 10 w 312"/>
                  <a:gd name="T67" fmla="*/ 13 h 351"/>
                  <a:gd name="T68" fmla="*/ 11 w 312"/>
                  <a:gd name="T69" fmla="*/ 12 h 351"/>
                  <a:gd name="T70" fmla="*/ 12 w 312"/>
                  <a:gd name="T71" fmla="*/ 11 h 351"/>
                  <a:gd name="T72" fmla="*/ 12 w 312"/>
                  <a:gd name="T73" fmla="*/ 10 h 351"/>
                  <a:gd name="T74" fmla="*/ 13 w 312"/>
                  <a:gd name="T75" fmla="*/ 9 h 351"/>
                  <a:gd name="T76" fmla="*/ 13 w 312"/>
                  <a:gd name="T77" fmla="*/ 7 h 351"/>
                  <a:gd name="T78" fmla="*/ 13 w 312"/>
                  <a:gd name="T79" fmla="*/ 6 h 351"/>
                  <a:gd name="T80" fmla="*/ 12 w 312"/>
                  <a:gd name="T81" fmla="*/ 5 h 351"/>
                  <a:gd name="T82" fmla="*/ 12 w 312"/>
                  <a:gd name="T83" fmla="*/ 4 h 351"/>
                  <a:gd name="T84" fmla="*/ 11 w 312"/>
                  <a:gd name="T85" fmla="*/ 2 h 351"/>
                  <a:gd name="T86" fmla="*/ 10 w 312"/>
                  <a:gd name="T87" fmla="*/ 1 h 351"/>
                  <a:gd name="T88" fmla="*/ 9 w 312"/>
                  <a:gd name="T89" fmla="*/ 1 h 351"/>
                  <a:gd name="T90" fmla="*/ 7 w 312"/>
                  <a:gd name="T91" fmla="*/ 0 h 351"/>
                  <a:gd name="T92" fmla="*/ 6 w 312"/>
                  <a:gd name="T93" fmla="*/ 0 h 351"/>
                  <a:gd name="T94" fmla="*/ 5 w 312"/>
                  <a:gd name="T95" fmla="*/ 0 h 35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12" h="351">
                    <a:moveTo>
                      <a:pt x="115" y="3"/>
                    </a:moveTo>
                    <a:lnTo>
                      <a:pt x="88" y="24"/>
                    </a:lnTo>
                    <a:lnTo>
                      <a:pt x="110" y="18"/>
                    </a:lnTo>
                    <a:lnTo>
                      <a:pt x="133" y="15"/>
                    </a:lnTo>
                    <a:lnTo>
                      <a:pt x="156" y="16"/>
                    </a:lnTo>
                    <a:lnTo>
                      <a:pt x="179" y="22"/>
                    </a:lnTo>
                    <a:lnTo>
                      <a:pt x="193" y="26"/>
                    </a:lnTo>
                    <a:lnTo>
                      <a:pt x="208" y="32"/>
                    </a:lnTo>
                    <a:lnTo>
                      <a:pt x="221" y="39"/>
                    </a:lnTo>
                    <a:lnTo>
                      <a:pt x="234" y="49"/>
                    </a:lnTo>
                    <a:lnTo>
                      <a:pt x="246" y="58"/>
                    </a:lnTo>
                    <a:lnTo>
                      <a:pt x="257" y="69"/>
                    </a:lnTo>
                    <a:lnTo>
                      <a:pt x="267" y="82"/>
                    </a:lnTo>
                    <a:lnTo>
                      <a:pt x="276" y="96"/>
                    </a:lnTo>
                    <a:lnTo>
                      <a:pt x="283" y="111"/>
                    </a:lnTo>
                    <a:lnTo>
                      <a:pt x="289" y="125"/>
                    </a:lnTo>
                    <a:lnTo>
                      <a:pt x="294" y="140"/>
                    </a:lnTo>
                    <a:lnTo>
                      <a:pt x="297" y="155"/>
                    </a:lnTo>
                    <a:lnTo>
                      <a:pt x="298" y="170"/>
                    </a:lnTo>
                    <a:lnTo>
                      <a:pt x="298" y="185"/>
                    </a:lnTo>
                    <a:lnTo>
                      <a:pt x="296" y="201"/>
                    </a:lnTo>
                    <a:lnTo>
                      <a:pt x="293" y="218"/>
                    </a:lnTo>
                    <a:lnTo>
                      <a:pt x="286" y="232"/>
                    </a:lnTo>
                    <a:lnTo>
                      <a:pt x="280" y="247"/>
                    </a:lnTo>
                    <a:lnTo>
                      <a:pt x="276" y="253"/>
                    </a:lnTo>
                    <a:lnTo>
                      <a:pt x="274" y="256"/>
                    </a:lnTo>
                    <a:lnTo>
                      <a:pt x="273" y="260"/>
                    </a:lnTo>
                    <a:lnTo>
                      <a:pt x="265" y="274"/>
                    </a:lnTo>
                    <a:lnTo>
                      <a:pt x="254" y="285"/>
                    </a:lnTo>
                    <a:lnTo>
                      <a:pt x="248" y="290"/>
                    </a:lnTo>
                    <a:lnTo>
                      <a:pt x="243" y="296"/>
                    </a:lnTo>
                    <a:lnTo>
                      <a:pt x="230" y="306"/>
                    </a:lnTo>
                    <a:lnTo>
                      <a:pt x="223" y="310"/>
                    </a:lnTo>
                    <a:lnTo>
                      <a:pt x="217" y="315"/>
                    </a:lnTo>
                    <a:lnTo>
                      <a:pt x="209" y="318"/>
                    </a:lnTo>
                    <a:lnTo>
                      <a:pt x="201" y="322"/>
                    </a:lnTo>
                    <a:lnTo>
                      <a:pt x="187" y="329"/>
                    </a:lnTo>
                    <a:lnTo>
                      <a:pt x="171" y="333"/>
                    </a:lnTo>
                    <a:lnTo>
                      <a:pt x="157" y="336"/>
                    </a:lnTo>
                    <a:lnTo>
                      <a:pt x="140" y="337"/>
                    </a:lnTo>
                    <a:lnTo>
                      <a:pt x="126" y="337"/>
                    </a:lnTo>
                    <a:lnTo>
                      <a:pt x="109" y="335"/>
                    </a:lnTo>
                    <a:lnTo>
                      <a:pt x="95" y="332"/>
                    </a:lnTo>
                    <a:lnTo>
                      <a:pt x="79" y="326"/>
                    </a:lnTo>
                    <a:lnTo>
                      <a:pt x="64" y="320"/>
                    </a:lnTo>
                    <a:lnTo>
                      <a:pt x="51" y="313"/>
                    </a:lnTo>
                    <a:lnTo>
                      <a:pt x="40" y="306"/>
                    </a:lnTo>
                    <a:lnTo>
                      <a:pt x="18" y="285"/>
                    </a:lnTo>
                    <a:lnTo>
                      <a:pt x="8" y="274"/>
                    </a:lnTo>
                    <a:lnTo>
                      <a:pt x="0" y="261"/>
                    </a:lnTo>
                    <a:lnTo>
                      <a:pt x="2" y="278"/>
                    </a:lnTo>
                    <a:lnTo>
                      <a:pt x="7" y="294"/>
                    </a:lnTo>
                    <a:lnTo>
                      <a:pt x="25" y="311"/>
                    </a:lnTo>
                    <a:lnTo>
                      <a:pt x="45" y="325"/>
                    </a:lnTo>
                    <a:lnTo>
                      <a:pt x="67" y="337"/>
                    </a:lnTo>
                    <a:lnTo>
                      <a:pt x="78" y="341"/>
                    </a:lnTo>
                    <a:lnTo>
                      <a:pt x="91" y="346"/>
                    </a:lnTo>
                    <a:lnTo>
                      <a:pt x="108" y="349"/>
                    </a:lnTo>
                    <a:lnTo>
                      <a:pt x="126" y="351"/>
                    </a:lnTo>
                    <a:lnTo>
                      <a:pt x="142" y="351"/>
                    </a:lnTo>
                    <a:lnTo>
                      <a:pt x="151" y="350"/>
                    </a:lnTo>
                    <a:lnTo>
                      <a:pt x="160" y="350"/>
                    </a:lnTo>
                    <a:lnTo>
                      <a:pt x="167" y="348"/>
                    </a:lnTo>
                    <a:lnTo>
                      <a:pt x="175" y="347"/>
                    </a:lnTo>
                    <a:lnTo>
                      <a:pt x="192" y="342"/>
                    </a:lnTo>
                    <a:lnTo>
                      <a:pt x="209" y="336"/>
                    </a:lnTo>
                    <a:lnTo>
                      <a:pt x="225" y="329"/>
                    </a:lnTo>
                    <a:lnTo>
                      <a:pt x="240" y="318"/>
                    </a:lnTo>
                    <a:lnTo>
                      <a:pt x="253" y="308"/>
                    </a:lnTo>
                    <a:lnTo>
                      <a:pt x="265" y="295"/>
                    </a:lnTo>
                    <a:lnTo>
                      <a:pt x="276" y="283"/>
                    </a:lnTo>
                    <a:lnTo>
                      <a:pt x="285" y="268"/>
                    </a:lnTo>
                    <a:lnTo>
                      <a:pt x="294" y="254"/>
                    </a:lnTo>
                    <a:lnTo>
                      <a:pt x="297" y="246"/>
                    </a:lnTo>
                    <a:lnTo>
                      <a:pt x="301" y="238"/>
                    </a:lnTo>
                    <a:lnTo>
                      <a:pt x="307" y="222"/>
                    </a:lnTo>
                    <a:lnTo>
                      <a:pt x="310" y="203"/>
                    </a:lnTo>
                    <a:lnTo>
                      <a:pt x="312" y="187"/>
                    </a:lnTo>
                    <a:lnTo>
                      <a:pt x="312" y="170"/>
                    </a:lnTo>
                    <a:lnTo>
                      <a:pt x="311" y="153"/>
                    </a:lnTo>
                    <a:lnTo>
                      <a:pt x="308" y="137"/>
                    </a:lnTo>
                    <a:lnTo>
                      <a:pt x="303" y="120"/>
                    </a:lnTo>
                    <a:lnTo>
                      <a:pt x="297" y="104"/>
                    </a:lnTo>
                    <a:lnTo>
                      <a:pt x="289" y="89"/>
                    </a:lnTo>
                    <a:lnTo>
                      <a:pt x="279" y="72"/>
                    </a:lnTo>
                    <a:lnTo>
                      <a:pt x="269" y="59"/>
                    </a:lnTo>
                    <a:lnTo>
                      <a:pt x="256" y="47"/>
                    </a:lnTo>
                    <a:lnTo>
                      <a:pt x="244" y="36"/>
                    </a:lnTo>
                    <a:lnTo>
                      <a:pt x="229" y="26"/>
                    </a:lnTo>
                    <a:lnTo>
                      <a:pt x="215" y="19"/>
                    </a:lnTo>
                    <a:lnTo>
                      <a:pt x="198" y="11"/>
                    </a:lnTo>
                    <a:lnTo>
                      <a:pt x="182" y="7"/>
                    </a:lnTo>
                    <a:lnTo>
                      <a:pt x="164" y="2"/>
                    </a:lnTo>
                    <a:lnTo>
                      <a:pt x="147" y="1"/>
                    </a:lnTo>
                    <a:lnTo>
                      <a:pt x="131" y="0"/>
                    </a:lnTo>
                    <a:lnTo>
                      <a:pt x="115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58" name="Freeform 372"/>
              <p:cNvSpPr>
                <a:spLocks noChangeArrowheads="1"/>
              </p:cNvSpPr>
              <p:nvPr/>
            </p:nvSpPr>
            <p:spPr bwMode="auto">
              <a:xfrm>
                <a:off x="1927" y="2004"/>
                <a:ext cx="60" cy="64"/>
              </a:xfrm>
              <a:custGeom>
                <a:avLst/>
                <a:gdLst>
                  <a:gd name="T0" fmla="*/ 3 w 299"/>
                  <a:gd name="T1" fmla="*/ 1 h 322"/>
                  <a:gd name="T2" fmla="*/ 5 w 299"/>
                  <a:gd name="T3" fmla="*/ 1 h 322"/>
                  <a:gd name="T4" fmla="*/ 7 w 299"/>
                  <a:gd name="T5" fmla="*/ 1 h 322"/>
                  <a:gd name="T6" fmla="*/ 8 w 299"/>
                  <a:gd name="T7" fmla="*/ 1 h 322"/>
                  <a:gd name="T8" fmla="*/ 9 w 299"/>
                  <a:gd name="T9" fmla="*/ 2 h 322"/>
                  <a:gd name="T10" fmla="*/ 10 w 299"/>
                  <a:gd name="T11" fmla="*/ 3 h 322"/>
                  <a:gd name="T12" fmla="*/ 11 w 299"/>
                  <a:gd name="T13" fmla="*/ 3 h 322"/>
                  <a:gd name="T14" fmla="*/ 11 w 299"/>
                  <a:gd name="T15" fmla="*/ 5 h 322"/>
                  <a:gd name="T16" fmla="*/ 11 w 299"/>
                  <a:gd name="T17" fmla="*/ 7 h 322"/>
                  <a:gd name="T18" fmla="*/ 11 w 299"/>
                  <a:gd name="T19" fmla="*/ 8 h 322"/>
                  <a:gd name="T20" fmla="*/ 11 w 299"/>
                  <a:gd name="T21" fmla="*/ 9 h 322"/>
                  <a:gd name="T22" fmla="*/ 11 w 299"/>
                  <a:gd name="T23" fmla="*/ 9 h 322"/>
                  <a:gd name="T24" fmla="*/ 10 w 299"/>
                  <a:gd name="T25" fmla="*/ 10 h 322"/>
                  <a:gd name="T26" fmla="*/ 9 w 299"/>
                  <a:gd name="T27" fmla="*/ 11 h 322"/>
                  <a:gd name="T28" fmla="*/ 9 w 299"/>
                  <a:gd name="T29" fmla="*/ 11 h 322"/>
                  <a:gd name="T30" fmla="*/ 9 w 299"/>
                  <a:gd name="T31" fmla="*/ 11 h 322"/>
                  <a:gd name="T32" fmla="*/ 8 w 299"/>
                  <a:gd name="T33" fmla="*/ 12 h 322"/>
                  <a:gd name="T34" fmla="*/ 6 w 299"/>
                  <a:gd name="T35" fmla="*/ 12 h 322"/>
                  <a:gd name="T36" fmla="*/ 5 w 299"/>
                  <a:gd name="T37" fmla="*/ 12 h 322"/>
                  <a:gd name="T38" fmla="*/ 4 w 299"/>
                  <a:gd name="T39" fmla="*/ 12 h 322"/>
                  <a:gd name="T40" fmla="*/ 3 w 299"/>
                  <a:gd name="T41" fmla="*/ 12 h 322"/>
                  <a:gd name="T42" fmla="*/ 1 w 299"/>
                  <a:gd name="T43" fmla="*/ 11 h 322"/>
                  <a:gd name="T44" fmla="*/ 1 w 299"/>
                  <a:gd name="T45" fmla="*/ 10 h 322"/>
                  <a:gd name="T46" fmla="*/ 0 w 299"/>
                  <a:gd name="T47" fmla="*/ 9 h 322"/>
                  <a:gd name="T48" fmla="*/ 0 w 299"/>
                  <a:gd name="T49" fmla="*/ 10 h 322"/>
                  <a:gd name="T50" fmla="*/ 2 w 299"/>
                  <a:gd name="T51" fmla="*/ 12 h 322"/>
                  <a:gd name="T52" fmla="*/ 3 w 299"/>
                  <a:gd name="T53" fmla="*/ 12 h 322"/>
                  <a:gd name="T54" fmla="*/ 4 w 299"/>
                  <a:gd name="T55" fmla="*/ 13 h 322"/>
                  <a:gd name="T56" fmla="*/ 5 w 299"/>
                  <a:gd name="T57" fmla="*/ 13 h 322"/>
                  <a:gd name="T58" fmla="*/ 6 w 299"/>
                  <a:gd name="T59" fmla="*/ 13 h 322"/>
                  <a:gd name="T60" fmla="*/ 8 w 299"/>
                  <a:gd name="T61" fmla="*/ 12 h 322"/>
                  <a:gd name="T62" fmla="*/ 8 w 299"/>
                  <a:gd name="T63" fmla="*/ 12 h 322"/>
                  <a:gd name="T64" fmla="*/ 9 w 299"/>
                  <a:gd name="T65" fmla="*/ 12 h 322"/>
                  <a:gd name="T66" fmla="*/ 10 w 299"/>
                  <a:gd name="T67" fmla="*/ 11 h 322"/>
                  <a:gd name="T68" fmla="*/ 10 w 299"/>
                  <a:gd name="T69" fmla="*/ 11 h 322"/>
                  <a:gd name="T70" fmla="*/ 11 w 299"/>
                  <a:gd name="T71" fmla="*/ 10 h 322"/>
                  <a:gd name="T72" fmla="*/ 11 w 299"/>
                  <a:gd name="T73" fmla="*/ 9 h 322"/>
                  <a:gd name="T74" fmla="*/ 12 w 299"/>
                  <a:gd name="T75" fmla="*/ 9 h 322"/>
                  <a:gd name="T76" fmla="*/ 12 w 299"/>
                  <a:gd name="T77" fmla="*/ 7 h 322"/>
                  <a:gd name="T78" fmla="*/ 12 w 299"/>
                  <a:gd name="T79" fmla="*/ 6 h 322"/>
                  <a:gd name="T80" fmla="*/ 12 w 299"/>
                  <a:gd name="T81" fmla="*/ 5 h 322"/>
                  <a:gd name="T82" fmla="*/ 11 w 299"/>
                  <a:gd name="T83" fmla="*/ 4 h 322"/>
                  <a:gd name="T84" fmla="*/ 11 w 299"/>
                  <a:gd name="T85" fmla="*/ 3 h 322"/>
                  <a:gd name="T86" fmla="*/ 10 w 299"/>
                  <a:gd name="T87" fmla="*/ 2 h 322"/>
                  <a:gd name="T88" fmla="*/ 9 w 299"/>
                  <a:gd name="T89" fmla="*/ 1 h 322"/>
                  <a:gd name="T90" fmla="*/ 8 w 299"/>
                  <a:gd name="T91" fmla="*/ 0 h 322"/>
                  <a:gd name="T92" fmla="*/ 6 w 299"/>
                  <a:gd name="T93" fmla="*/ 0 h 322"/>
                  <a:gd name="T94" fmla="*/ 4 w 299"/>
                  <a:gd name="T95" fmla="*/ 0 h 32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99" h="322">
                    <a:moveTo>
                      <a:pt x="89" y="9"/>
                    </a:moveTo>
                    <a:lnTo>
                      <a:pt x="67" y="34"/>
                    </a:lnTo>
                    <a:lnTo>
                      <a:pt x="92" y="21"/>
                    </a:lnTo>
                    <a:lnTo>
                      <a:pt x="119" y="16"/>
                    </a:lnTo>
                    <a:lnTo>
                      <a:pt x="146" y="15"/>
                    </a:lnTo>
                    <a:lnTo>
                      <a:pt x="175" y="20"/>
                    </a:lnTo>
                    <a:lnTo>
                      <a:pt x="189" y="23"/>
                    </a:lnTo>
                    <a:lnTo>
                      <a:pt x="202" y="29"/>
                    </a:lnTo>
                    <a:lnTo>
                      <a:pt x="214" y="36"/>
                    </a:lnTo>
                    <a:lnTo>
                      <a:pt x="226" y="44"/>
                    </a:lnTo>
                    <a:lnTo>
                      <a:pt x="237" y="52"/>
                    </a:lnTo>
                    <a:lnTo>
                      <a:pt x="247" y="63"/>
                    </a:lnTo>
                    <a:lnTo>
                      <a:pt x="256" y="74"/>
                    </a:lnTo>
                    <a:lnTo>
                      <a:pt x="266" y="88"/>
                    </a:lnTo>
                    <a:lnTo>
                      <a:pt x="272" y="100"/>
                    </a:lnTo>
                    <a:lnTo>
                      <a:pt x="277" y="114"/>
                    </a:lnTo>
                    <a:lnTo>
                      <a:pt x="283" y="142"/>
                    </a:lnTo>
                    <a:lnTo>
                      <a:pt x="283" y="170"/>
                    </a:lnTo>
                    <a:lnTo>
                      <a:pt x="279" y="200"/>
                    </a:lnTo>
                    <a:lnTo>
                      <a:pt x="276" y="206"/>
                    </a:lnTo>
                    <a:lnTo>
                      <a:pt x="274" y="213"/>
                    </a:lnTo>
                    <a:lnTo>
                      <a:pt x="271" y="219"/>
                    </a:lnTo>
                    <a:lnTo>
                      <a:pt x="269" y="226"/>
                    </a:lnTo>
                    <a:lnTo>
                      <a:pt x="265" y="232"/>
                    </a:lnTo>
                    <a:lnTo>
                      <a:pt x="261" y="238"/>
                    </a:lnTo>
                    <a:lnTo>
                      <a:pt x="254" y="250"/>
                    </a:lnTo>
                    <a:lnTo>
                      <a:pt x="245" y="261"/>
                    </a:lnTo>
                    <a:lnTo>
                      <a:pt x="234" y="271"/>
                    </a:lnTo>
                    <a:lnTo>
                      <a:pt x="223" y="279"/>
                    </a:lnTo>
                    <a:lnTo>
                      <a:pt x="217" y="283"/>
                    </a:lnTo>
                    <a:lnTo>
                      <a:pt x="214" y="286"/>
                    </a:lnTo>
                    <a:lnTo>
                      <a:pt x="212" y="289"/>
                    </a:lnTo>
                    <a:lnTo>
                      <a:pt x="197" y="295"/>
                    </a:lnTo>
                    <a:lnTo>
                      <a:pt x="190" y="297"/>
                    </a:lnTo>
                    <a:lnTo>
                      <a:pt x="184" y="300"/>
                    </a:lnTo>
                    <a:lnTo>
                      <a:pt x="157" y="306"/>
                    </a:lnTo>
                    <a:lnTo>
                      <a:pt x="142" y="307"/>
                    </a:lnTo>
                    <a:lnTo>
                      <a:pt x="128" y="307"/>
                    </a:lnTo>
                    <a:lnTo>
                      <a:pt x="113" y="305"/>
                    </a:lnTo>
                    <a:lnTo>
                      <a:pt x="100" y="303"/>
                    </a:lnTo>
                    <a:lnTo>
                      <a:pt x="85" y="298"/>
                    </a:lnTo>
                    <a:lnTo>
                      <a:pt x="72" y="292"/>
                    </a:lnTo>
                    <a:lnTo>
                      <a:pt x="48" y="277"/>
                    </a:lnTo>
                    <a:lnTo>
                      <a:pt x="36" y="268"/>
                    </a:lnTo>
                    <a:lnTo>
                      <a:pt x="27" y="258"/>
                    </a:lnTo>
                    <a:lnTo>
                      <a:pt x="18" y="246"/>
                    </a:lnTo>
                    <a:lnTo>
                      <a:pt x="11" y="235"/>
                    </a:lnTo>
                    <a:lnTo>
                      <a:pt x="0" y="214"/>
                    </a:lnTo>
                    <a:lnTo>
                      <a:pt x="1" y="246"/>
                    </a:lnTo>
                    <a:lnTo>
                      <a:pt x="9" y="259"/>
                    </a:lnTo>
                    <a:lnTo>
                      <a:pt x="19" y="270"/>
                    </a:lnTo>
                    <a:lnTo>
                      <a:pt x="41" y="291"/>
                    </a:lnTo>
                    <a:lnTo>
                      <a:pt x="52" y="298"/>
                    </a:lnTo>
                    <a:lnTo>
                      <a:pt x="65" y="305"/>
                    </a:lnTo>
                    <a:lnTo>
                      <a:pt x="80" y="311"/>
                    </a:lnTo>
                    <a:lnTo>
                      <a:pt x="96" y="317"/>
                    </a:lnTo>
                    <a:lnTo>
                      <a:pt x="110" y="320"/>
                    </a:lnTo>
                    <a:lnTo>
                      <a:pt x="127" y="322"/>
                    </a:lnTo>
                    <a:lnTo>
                      <a:pt x="141" y="322"/>
                    </a:lnTo>
                    <a:lnTo>
                      <a:pt x="158" y="321"/>
                    </a:lnTo>
                    <a:lnTo>
                      <a:pt x="172" y="318"/>
                    </a:lnTo>
                    <a:lnTo>
                      <a:pt x="188" y="314"/>
                    </a:lnTo>
                    <a:lnTo>
                      <a:pt x="202" y="307"/>
                    </a:lnTo>
                    <a:lnTo>
                      <a:pt x="210" y="303"/>
                    </a:lnTo>
                    <a:lnTo>
                      <a:pt x="218" y="300"/>
                    </a:lnTo>
                    <a:lnTo>
                      <a:pt x="224" y="295"/>
                    </a:lnTo>
                    <a:lnTo>
                      <a:pt x="231" y="291"/>
                    </a:lnTo>
                    <a:lnTo>
                      <a:pt x="244" y="281"/>
                    </a:lnTo>
                    <a:lnTo>
                      <a:pt x="249" y="275"/>
                    </a:lnTo>
                    <a:lnTo>
                      <a:pt x="255" y="270"/>
                    </a:lnTo>
                    <a:lnTo>
                      <a:pt x="266" y="259"/>
                    </a:lnTo>
                    <a:lnTo>
                      <a:pt x="274" y="245"/>
                    </a:lnTo>
                    <a:lnTo>
                      <a:pt x="275" y="241"/>
                    </a:lnTo>
                    <a:lnTo>
                      <a:pt x="277" y="238"/>
                    </a:lnTo>
                    <a:lnTo>
                      <a:pt x="281" y="232"/>
                    </a:lnTo>
                    <a:lnTo>
                      <a:pt x="287" y="217"/>
                    </a:lnTo>
                    <a:lnTo>
                      <a:pt x="294" y="203"/>
                    </a:lnTo>
                    <a:lnTo>
                      <a:pt x="297" y="186"/>
                    </a:lnTo>
                    <a:lnTo>
                      <a:pt x="299" y="170"/>
                    </a:lnTo>
                    <a:lnTo>
                      <a:pt x="299" y="155"/>
                    </a:lnTo>
                    <a:lnTo>
                      <a:pt x="298" y="140"/>
                    </a:lnTo>
                    <a:lnTo>
                      <a:pt x="295" y="125"/>
                    </a:lnTo>
                    <a:lnTo>
                      <a:pt x="290" y="110"/>
                    </a:lnTo>
                    <a:lnTo>
                      <a:pt x="284" y="96"/>
                    </a:lnTo>
                    <a:lnTo>
                      <a:pt x="277" y="81"/>
                    </a:lnTo>
                    <a:lnTo>
                      <a:pt x="268" y="67"/>
                    </a:lnTo>
                    <a:lnTo>
                      <a:pt x="258" y="54"/>
                    </a:lnTo>
                    <a:lnTo>
                      <a:pt x="247" y="43"/>
                    </a:lnTo>
                    <a:lnTo>
                      <a:pt x="235" y="34"/>
                    </a:lnTo>
                    <a:lnTo>
                      <a:pt x="222" y="24"/>
                    </a:lnTo>
                    <a:lnTo>
                      <a:pt x="209" y="17"/>
                    </a:lnTo>
                    <a:lnTo>
                      <a:pt x="194" y="11"/>
                    </a:lnTo>
                    <a:lnTo>
                      <a:pt x="180" y="7"/>
                    </a:lnTo>
                    <a:lnTo>
                      <a:pt x="157" y="1"/>
                    </a:lnTo>
                    <a:lnTo>
                      <a:pt x="134" y="0"/>
                    </a:lnTo>
                    <a:lnTo>
                      <a:pt x="111" y="3"/>
                    </a:lnTo>
                    <a:lnTo>
                      <a:pt x="89" y="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59" name="Freeform 373"/>
              <p:cNvSpPr>
                <a:spLocks noChangeArrowheads="1"/>
              </p:cNvSpPr>
              <p:nvPr/>
            </p:nvSpPr>
            <p:spPr bwMode="auto">
              <a:xfrm>
                <a:off x="1927" y="2007"/>
                <a:ext cx="57" cy="58"/>
              </a:xfrm>
              <a:custGeom>
                <a:avLst/>
                <a:gdLst>
                  <a:gd name="T0" fmla="*/ 2 w 283"/>
                  <a:gd name="T1" fmla="*/ 2 h 292"/>
                  <a:gd name="T2" fmla="*/ 4 w 283"/>
                  <a:gd name="T3" fmla="*/ 1 h 292"/>
                  <a:gd name="T4" fmla="*/ 6 w 283"/>
                  <a:gd name="T5" fmla="*/ 1 h 292"/>
                  <a:gd name="T6" fmla="*/ 7 w 283"/>
                  <a:gd name="T7" fmla="*/ 1 h 292"/>
                  <a:gd name="T8" fmla="*/ 9 w 283"/>
                  <a:gd name="T9" fmla="*/ 2 h 292"/>
                  <a:gd name="T10" fmla="*/ 10 w 283"/>
                  <a:gd name="T11" fmla="*/ 2 h 292"/>
                  <a:gd name="T12" fmla="*/ 10 w 283"/>
                  <a:gd name="T13" fmla="*/ 3 h 292"/>
                  <a:gd name="T14" fmla="*/ 11 w 283"/>
                  <a:gd name="T15" fmla="*/ 5 h 292"/>
                  <a:gd name="T16" fmla="*/ 11 w 283"/>
                  <a:gd name="T17" fmla="*/ 7 h 292"/>
                  <a:gd name="T18" fmla="*/ 11 w 283"/>
                  <a:gd name="T19" fmla="*/ 7 h 292"/>
                  <a:gd name="T20" fmla="*/ 11 w 283"/>
                  <a:gd name="T21" fmla="*/ 7 h 292"/>
                  <a:gd name="T22" fmla="*/ 10 w 283"/>
                  <a:gd name="T23" fmla="*/ 8 h 292"/>
                  <a:gd name="T24" fmla="*/ 10 w 283"/>
                  <a:gd name="T25" fmla="*/ 9 h 292"/>
                  <a:gd name="T26" fmla="*/ 10 w 283"/>
                  <a:gd name="T27" fmla="*/ 9 h 292"/>
                  <a:gd name="T28" fmla="*/ 9 w 283"/>
                  <a:gd name="T29" fmla="*/ 9 h 292"/>
                  <a:gd name="T30" fmla="*/ 9 w 283"/>
                  <a:gd name="T31" fmla="*/ 10 h 292"/>
                  <a:gd name="T32" fmla="*/ 7 w 283"/>
                  <a:gd name="T33" fmla="*/ 11 h 292"/>
                  <a:gd name="T34" fmla="*/ 6 w 283"/>
                  <a:gd name="T35" fmla="*/ 11 h 292"/>
                  <a:gd name="T36" fmla="*/ 6 w 283"/>
                  <a:gd name="T37" fmla="*/ 11 h 292"/>
                  <a:gd name="T38" fmla="*/ 5 w 283"/>
                  <a:gd name="T39" fmla="*/ 11 h 292"/>
                  <a:gd name="T40" fmla="*/ 3 w 283"/>
                  <a:gd name="T41" fmla="*/ 10 h 292"/>
                  <a:gd name="T42" fmla="*/ 2 w 283"/>
                  <a:gd name="T43" fmla="*/ 10 h 292"/>
                  <a:gd name="T44" fmla="*/ 1 w 283"/>
                  <a:gd name="T45" fmla="*/ 9 h 292"/>
                  <a:gd name="T46" fmla="*/ 1 w 283"/>
                  <a:gd name="T47" fmla="*/ 8 h 292"/>
                  <a:gd name="T48" fmla="*/ 0 w 283"/>
                  <a:gd name="T49" fmla="*/ 7 h 292"/>
                  <a:gd name="T50" fmla="*/ 0 w 283"/>
                  <a:gd name="T51" fmla="*/ 7 h 292"/>
                  <a:gd name="T52" fmla="*/ 0 w 283"/>
                  <a:gd name="T53" fmla="*/ 9 h 292"/>
                  <a:gd name="T54" fmla="*/ 1 w 283"/>
                  <a:gd name="T55" fmla="*/ 10 h 292"/>
                  <a:gd name="T56" fmla="*/ 2 w 283"/>
                  <a:gd name="T57" fmla="*/ 10 h 292"/>
                  <a:gd name="T58" fmla="*/ 3 w 283"/>
                  <a:gd name="T59" fmla="*/ 11 h 292"/>
                  <a:gd name="T60" fmla="*/ 5 w 283"/>
                  <a:gd name="T61" fmla="*/ 12 h 292"/>
                  <a:gd name="T62" fmla="*/ 6 w 283"/>
                  <a:gd name="T63" fmla="*/ 12 h 292"/>
                  <a:gd name="T64" fmla="*/ 7 w 283"/>
                  <a:gd name="T65" fmla="*/ 11 h 292"/>
                  <a:gd name="T66" fmla="*/ 8 w 283"/>
                  <a:gd name="T67" fmla="*/ 11 h 292"/>
                  <a:gd name="T68" fmla="*/ 9 w 283"/>
                  <a:gd name="T69" fmla="*/ 11 h 292"/>
                  <a:gd name="T70" fmla="*/ 9 w 283"/>
                  <a:gd name="T71" fmla="*/ 10 h 292"/>
                  <a:gd name="T72" fmla="*/ 10 w 283"/>
                  <a:gd name="T73" fmla="*/ 10 h 292"/>
                  <a:gd name="T74" fmla="*/ 11 w 283"/>
                  <a:gd name="T75" fmla="*/ 9 h 292"/>
                  <a:gd name="T76" fmla="*/ 11 w 283"/>
                  <a:gd name="T77" fmla="*/ 8 h 292"/>
                  <a:gd name="T78" fmla="*/ 11 w 283"/>
                  <a:gd name="T79" fmla="*/ 8 h 292"/>
                  <a:gd name="T80" fmla="*/ 11 w 283"/>
                  <a:gd name="T81" fmla="*/ 7 h 292"/>
                  <a:gd name="T82" fmla="*/ 11 w 283"/>
                  <a:gd name="T83" fmla="*/ 5 h 292"/>
                  <a:gd name="T84" fmla="*/ 11 w 283"/>
                  <a:gd name="T85" fmla="*/ 3 h 292"/>
                  <a:gd name="T86" fmla="*/ 10 w 283"/>
                  <a:gd name="T87" fmla="*/ 2 h 292"/>
                  <a:gd name="T88" fmla="*/ 10 w 283"/>
                  <a:gd name="T89" fmla="*/ 1 h 292"/>
                  <a:gd name="T90" fmla="*/ 9 w 283"/>
                  <a:gd name="T91" fmla="*/ 1 h 292"/>
                  <a:gd name="T92" fmla="*/ 8 w 283"/>
                  <a:gd name="T93" fmla="*/ 0 h 292"/>
                  <a:gd name="T94" fmla="*/ 6 w 283"/>
                  <a:gd name="T95" fmla="*/ 0 h 292"/>
                  <a:gd name="T96" fmla="*/ 4 w 283"/>
                  <a:gd name="T97" fmla="*/ 0 h 292"/>
                  <a:gd name="T98" fmla="*/ 2 w 283"/>
                  <a:gd name="T99" fmla="*/ 2 h 29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83" h="292">
                    <a:moveTo>
                      <a:pt x="36" y="63"/>
                    </a:moveTo>
                    <a:lnTo>
                      <a:pt x="52" y="46"/>
                    </a:lnTo>
                    <a:lnTo>
                      <a:pt x="72" y="33"/>
                    </a:lnTo>
                    <a:lnTo>
                      <a:pt x="96" y="21"/>
                    </a:lnTo>
                    <a:lnTo>
                      <a:pt x="120" y="16"/>
                    </a:lnTo>
                    <a:lnTo>
                      <a:pt x="145" y="14"/>
                    </a:lnTo>
                    <a:lnTo>
                      <a:pt x="172" y="20"/>
                    </a:lnTo>
                    <a:lnTo>
                      <a:pt x="184" y="23"/>
                    </a:lnTo>
                    <a:lnTo>
                      <a:pt x="196" y="28"/>
                    </a:lnTo>
                    <a:lnTo>
                      <a:pt x="218" y="41"/>
                    </a:lnTo>
                    <a:lnTo>
                      <a:pt x="227" y="49"/>
                    </a:lnTo>
                    <a:lnTo>
                      <a:pt x="237" y="58"/>
                    </a:lnTo>
                    <a:lnTo>
                      <a:pt x="244" y="68"/>
                    </a:lnTo>
                    <a:lnTo>
                      <a:pt x="252" y="81"/>
                    </a:lnTo>
                    <a:lnTo>
                      <a:pt x="262" y="104"/>
                    </a:lnTo>
                    <a:lnTo>
                      <a:pt x="269" y="129"/>
                    </a:lnTo>
                    <a:lnTo>
                      <a:pt x="269" y="153"/>
                    </a:lnTo>
                    <a:lnTo>
                      <a:pt x="268" y="166"/>
                    </a:lnTo>
                    <a:lnTo>
                      <a:pt x="266" y="180"/>
                    </a:lnTo>
                    <a:lnTo>
                      <a:pt x="263" y="182"/>
                    </a:lnTo>
                    <a:lnTo>
                      <a:pt x="262" y="182"/>
                    </a:lnTo>
                    <a:lnTo>
                      <a:pt x="262" y="183"/>
                    </a:lnTo>
                    <a:lnTo>
                      <a:pt x="262" y="186"/>
                    </a:lnTo>
                    <a:lnTo>
                      <a:pt x="260" y="192"/>
                    </a:lnTo>
                    <a:lnTo>
                      <a:pt x="255" y="204"/>
                    </a:lnTo>
                    <a:lnTo>
                      <a:pt x="249" y="215"/>
                    </a:lnTo>
                    <a:lnTo>
                      <a:pt x="243" y="226"/>
                    </a:lnTo>
                    <a:lnTo>
                      <a:pt x="238" y="230"/>
                    </a:lnTo>
                    <a:lnTo>
                      <a:pt x="233" y="235"/>
                    </a:lnTo>
                    <a:lnTo>
                      <a:pt x="228" y="239"/>
                    </a:lnTo>
                    <a:lnTo>
                      <a:pt x="224" y="245"/>
                    </a:lnTo>
                    <a:lnTo>
                      <a:pt x="214" y="252"/>
                    </a:lnTo>
                    <a:lnTo>
                      <a:pt x="203" y="260"/>
                    </a:lnTo>
                    <a:lnTo>
                      <a:pt x="178" y="271"/>
                    </a:lnTo>
                    <a:lnTo>
                      <a:pt x="166" y="274"/>
                    </a:lnTo>
                    <a:lnTo>
                      <a:pt x="160" y="275"/>
                    </a:lnTo>
                    <a:lnTo>
                      <a:pt x="155" y="277"/>
                    </a:lnTo>
                    <a:lnTo>
                      <a:pt x="147" y="277"/>
                    </a:lnTo>
                    <a:lnTo>
                      <a:pt x="141" y="278"/>
                    </a:lnTo>
                    <a:lnTo>
                      <a:pt x="129" y="278"/>
                    </a:lnTo>
                    <a:lnTo>
                      <a:pt x="104" y="274"/>
                    </a:lnTo>
                    <a:lnTo>
                      <a:pt x="78" y="263"/>
                    </a:lnTo>
                    <a:lnTo>
                      <a:pt x="56" y="251"/>
                    </a:lnTo>
                    <a:lnTo>
                      <a:pt x="46" y="242"/>
                    </a:lnTo>
                    <a:lnTo>
                      <a:pt x="37" y="233"/>
                    </a:lnTo>
                    <a:lnTo>
                      <a:pt x="29" y="223"/>
                    </a:lnTo>
                    <a:lnTo>
                      <a:pt x="23" y="213"/>
                    </a:lnTo>
                    <a:lnTo>
                      <a:pt x="15" y="196"/>
                    </a:lnTo>
                    <a:lnTo>
                      <a:pt x="9" y="180"/>
                    </a:lnTo>
                    <a:lnTo>
                      <a:pt x="6" y="164"/>
                    </a:lnTo>
                    <a:lnTo>
                      <a:pt x="7" y="148"/>
                    </a:lnTo>
                    <a:lnTo>
                      <a:pt x="1" y="173"/>
                    </a:lnTo>
                    <a:lnTo>
                      <a:pt x="0" y="199"/>
                    </a:lnTo>
                    <a:lnTo>
                      <a:pt x="11" y="220"/>
                    </a:lnTo>
                    <a:lnTo>
                      <a:pt x="18" y="231"/>
                    </a:lnTo>
                    <a:lnTo>
                      <a:pt x="27" y="243"/>
                    </a:lnTo>
                    <a:lnTo>
                      <a:pt x="36" y="253"/>
                    </a:lnTo>
                    <a:lnTo>
                      <a:pt x="48" y="262"/>
                    </a:lnTo>
                    <a:lnTo>
                      <a:pt x="72" y="277"/>
                    </a:lnTo>
                    <a:lnTo>
                      <a:pt x="85" y="283"/>
                    </a:lnTo>
                    <a:lnTo>
                      <a:pt x="100" y="288"/>
                    </a:lnTo>
                    <a:lnTo>
                      <a:pt x="113" y="290"/>
                    </a:lnTo>
                    <a:lnTo>
                      <a:pt x="128" y="292"/>
                    </a:lnTo>
                    <a:lnTo>
                      <a:pt x="142" y="292"/>
                    </a:lnTo>
                    <a:lnTo>
                      <a:pt x="157" y="291"/>
                    </a:lnTo>
                    <a:lnTo>
                      <a:pt x="184" y="285"/>
                    </a:lnTo>
                    <a:lnTo>
                      <a:pt x="190" y="282"/>
                    </a:lnTo>
                    <a:lnTo>
                      <a:pt x="197" y="280"/>
                    </a:lnTo>
                    <a:lnTo>
                      <a:pt x="212" y="274"/>
                    </a:lnTo>
                    <a:lnTo>
                      <a:pt x="214" y="271"/>
                    </a:lnTo>
                    <a:lnTo>
                      <a:pt x="217" y="268"/>
                    </a:lnTo>
                    <a:lnTo>
                      <a:pt x="223" y="264"/>
                    </a:lnTo>
                    <a:lnTo>
                      <a:pt x="234" y="256"/>
                    </a:lnTo>
                    <a:lnTo>
                      <a:pt x="245" y="246"/>
                    </a:lnTo>
                    <a:lnTo>
                      <a:pt x="254" y="235"/>
                    </a:lnTo>
                    <a:lnTo>
                      <a:pt x="261" y="223"/>
                    </a:lnTo>
                    <a:lnTo>
                      <a:pt x="265" y="217"/>
                    </a:lnTo>
                    <a:lnTo>
                      <a:pt x="269" y="211"/>
                    </a:lnTo>
                    <a:lnTo>
                      <a:pt x="271" y="204"/>
                    </a:lnTo>
                    <a:lnTo>
                      <a:pt x="274" y="198"/>
                    </a:lnTo>
                    <a:lnTo>
                      <a:pt x="276" y="191"/>
                    </a:lnTo>
                    <a:lnTo>
                      <a:pt x="279" y="185"/>
                    </a:lnTo>
                    <a:lnTo>
                      <a:pt x="283" y="155"/>
                    </a:lnTo>
                    <a:lnTo>
                      <a:pt x="283" y="127"/>
                    </a:lnTo>
                    <a:lnTo>
                      <a:pt x="277" y="99"/>
                    </a:lnTo>
                    <a:lnTo>
                      <a:pt x="272" y="85"/>
                    </a:lnTo>
                    <a:lnTo>
                      <a:pt x="266" y="73"/>
                    </a:lnTo>
                    <a:lnTo>
                      <a:pt x="256" y="59"/>
                    </a:lnTo>
                    <a:lnTo>
                      <a:pt x="247" y="48"/>
                    </a:lnTo>
                    <a:lnTo>
                      <a:pt x="237" y="37"/>
                    </a:lnTo>
                    <a:lnTo>
                      <a:pt x="226" y="29"/>
                    </a:lnTo>
                    <a:lnTo>
                      <a:pt x="214" y="21"/>
                    </a:lnTo>
                    <a:lnTo>
                      <a:pt x="202" y="14"/>
                    </a:lnTo>
                    <a:lnTo>
                      <a:pt x="189" y="8"/>
                    </a:lnTo>
                    <a:lnTo>
                      <a:pt x="175" y="5"/>
                    </a:lnTo>
                    <a:lnTo>
                      <a:pt x="146" y="0"/>
                    </a:lnTo>
                    <a:lnTo>
                      <a:pt x="119" y="1"/>
                    </a:lnTo>
                    <a:lnTo>
                      <a:pt x="92" y="6"/>
                    </a:lnTo>
                    <a:lnTo>
                      <a:pt x="67" y="19"/>
                    </a:lnTo>
                    <a:lnTo>
                      <a:pt x="50" y="39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60" name="Freeform 374"/>
              <p:cNvSpPr>
                <a:spLocks noEditPoints="1" noChangeArrowheads="1"/>
              </p:cNvSpPr>
              <p:nvPr/>
            </p:nvSpPr>
            <p:spPr bwMode="auto">
              <a:xfrm>
                <a:off x="1928" y="2010"/>
                <a:ext cx="53" cy="53"/>
              </a:xfrm>
              <a:custGeom>
                <a:avLst/>
                <a:gdLst>
                  <a:gd name="T0" fmla="*/ 2 w 263"/>
                  <a:gd name="T1" fmla="*/ 1 h 264"/>
                  <a:gd name="T2" fmla="*/ 1 w 263"/>
                  <a:gd name="T3" fmla="*/ 3 h 264"/>
                  <a:gd name="T4" fmla="*/ 0 w 263"/>
                  <a:gd name="T5" fmla="*/ 5 h 264"/>
                  <a:gd name="T6" fmla="*/ 0 w 263"/>
                  <a:gd name="T7" fmla="*/ 7 h 264"/>
                  <a:gd name="T8" fmla="*/ 1 w 263"/>
                  <a:gd name="T9" fmla="*/ 8 h 264"/>
                  <a:gd name="T10" fmla="*/ 1 w 263"/>
                  <a:gd name="T11" fmla="*/ 9 h 264"/>
                  <a:gd name="T12" fmla="*/ 2 w 263"/>
                  <a:gd name="T13" fmla="*/ 10 h 264"/>
                  <a:gd name="T14" fmla="*/ 4 w 263"/>
                  <a:gd name="T15" fmla="*/ 10 h 264"/>
                  <a:gd name="T16" fmla="*/ 5 w 263"/>
                  <a:gd name="T17" fmla="*/ 11 h 264"/>
                  <a:gd name="T18" fmla="*/ 6 w 263"/>
                  <a:gd name="T19" fmla="*/ 11 h 264"/>
                  <a:gd name="T20" fmla="*/ 6 w 263"/>
                  <a:gd name="T21" fmla="*/ 10 h 264"/>
                  <a:gd name="T22" fmla="*/ 8 w 263"/>
                  <a:gd name="T23" fmla="*/ 10 h 264"/>
                  <a:gd name="T24" fmla="*/ 9 w 263"/>
                  <a:gd name="T25" fmla="*/ 9 h 264"/>
                  <a:gd name="T26" fmla="*/ 9 w 263"/>
                  <a:gd name="T27" fmla="*/ 9 h 264"/>
                  <a:gd name="T28" fmla="*/ 10 w 263"/>
                  <a:gd name="T29" fmla="*/ 9 h 264"/>
                  <a:gd name="T30" fmla="*/ 10 w 263"/>
                  <a:gd name="T31" fmla="*/ 8 h 264"/>
                  <a:gd name="T32" fmla="*/ 10 w 263"/>
                  <a:gd name="T33" fmla="*/ 7 h 264"/>
                  <a:gd name="T34" fmla="*/ 10 w 263"/>
                  <a:gd name="T35" fmla="*/ 7 h 264"/>
                  <a:gd name="T36" fmla="*/ 10 w 263"/>
                  <a:gd name="T37" fmla="*/ 7 h 264"/>
                  <a:gd name="T38" fmla="*/ 11 w 263"/>
                  <a:gd name="T39" fmla="*/ 6 h 264"/>
                  <a:gd name="T40" fmla="*/ 10 w 263"/>
                  <a:gd name="T41" fmla="*/ 4 h 264"/>
                  <a:gd name="T42" fmla="*/ 10 w 263"/>
                  <a:gd name="T43" fmla="*/ 2 h 264"/>
                  <a:gd name="T44" fmla="*/ 9 w 263"/>
                  <a:gd name="T45" fmla="*/ 1 h 264"/>
                  <a:gd name="T46" fmla="*/ 8 w 263"/>
                  <a:gd name="T47" fmla="*/ 1 h 264"/>
                  <a:gd name="T48" fmla="*/ 7 w 263"/>
                  <a:gd name="T49" fmla="*/ 0 h 264"/>
                  <a:gd name="T50" fmla="*/ 5 w 263"/>
                  <a:gd name="T51" fmla="*/ 0 h 264"/>
                  <a:gd name="T52" fmla="*/ 3 w 263"/>
                  <a:gd name="T53" fmla="*/ 1 h 264"/>
                  <a:gd name="T54" fmla="*/ 1 w 263"/>
                  <a:gd name="T55" fmla="*/ 3 h 264"/>
                  <a:gd name="T56" fmla="*/ 2 w 263"/>
                  <a:gd name="T57" fmla="*/ 2 h 264"/>
                  <a:gd name="T58" fmla="*/ 2 w 263"/>
                  <a:gd name="T59" fmla="*/ 2 h 264"/>
                  <a:gd name="T60" fmla="*/ 4 w 263"/>
                  <a:gd name="T61" fmla="*/ 1 h 264"/>
                  <a:gd name="T62" fmla="*/ 6 w 263"/>
                  <a:gd name="T63" fmla="*/ 1 h 264"/>
                  <a:gd name="T64" fmla="*/ 7 w 263"/>
                  <a:gd name="T65" fmla="*/ 1 h 264"/>
                  <a:gd name="T66" fmla="*/ 8 w 263"/>
                  <a:gd name="T67" fmla="*/ 2 h 264"/>
                  <a:gd name="T68" fmla="*/ 9 w 263"/>
                  <a:gd name="T69" fmla="*/ 3 h 264"/>
                  <a:gd name="T70" fmla="*/ 10 w 263"/>
                  <a:gd name="T71" fmla="*/ 3 h 264"/>
                  <a:gd name="T72" fmla="*/ 10 w 263"/>
                  <a:gd name="T73" fmla="*/ 5 h 264"/>
                  <a:gd name="T74" fmla="*/ 10 w 263"/>
                  <a:gd name="T75" fmla="*/ 6 h 264"/>
                  <a:gd name="T76" fmla="*/ 10 w 263"/>
                  <a:gd name="T77" fmla="*/ 7 h 264"/>
                  <a:gd name="T78" fmla="*/ 9 w 263"/>
                  <a:gd name="T79" fmla="*/ 8 h 264"/>
                  <a:gd name="T80" fmla="*/ 9 w 263"/>
                  <a:gd name="T81" fmla="*/ 8 h 264"/>
                  <a:gd name="T82" fmla="*/ 8 w 263"/>
                  <a:gd name="T83" fmla="*/ 9 h 264"/>
                  <a:gd name="T84" fmla="*/ 8 w 263"/>
                  <a:gd name="T85" fmla="*/ 9 h 264"/>
                  <a:gd name="T86" fmla="*/ 8 w 263"/>
                  <a:gd name="T87" fmla="*/ 9 h 264"/>
                  <a:gd name="T88" fmla="*/ 8 w 263"/>
                  <a:gd name="T89" fmla="*/ 9 h 264"/>
                  <a:gd name="T90" fmla="*/ 8 w 263"/>
                  <a:gd name="T91" fmla="*/ 9 h 264"/>
                  <a:gd name="T92" fmla="*/ 7 w 263"/>
                  <a:gd name="T93" fmla="*/ 9 h 264"/>
                  <a:gd name="T94" fmla="*/ 7 w 263"/>
                  <a:gd name="T95" fmla="*/ 9 h 264"/>
                  <a:gd name="T96" fmla="*/ 7 w 263"/>
                  <a:gd name="T97" fmla="*/ 10 h 264"/>
                  <a:gd name="T98" fmla="*/ 7 w 263"/>
                  <a:gd name="T99" fmla="*/ 10 h 264"/>
                  <a:gd name="T100" fmla="*/ 6 w 263"/>
                  <a:gd name="T101" fmla="*/ 10 h 264"/>
                  <a:gd name="T102" fmla="*/ 4 w 263"/>
                  <a:gd name="T103" fmla="*/ 10 h 264"/>
                  <a:gd name="T104" fmla="*/ 4 w 263"/>
                  <a:gd name="T105" fmla="*/ 10 h 264"/>
                  <a:gd name="T106" fmla="*/ 3 w 263"/>
                  <a:gd name="T107" fmla="*/ 9 h 264"/>
                  <a:gd name="T108" fmla="*/ 2 w 263"/>
                  <a:gd name="T109" fmla="*/ 9 h 264"/>
                  <a:gd name="T110" fmla="*/ 1 w 263"/>
                  <a:gd name="T111" fmla="*/ 8 h 264"/>
                  <a:gd name="T112" fmla="*/ 1 w 263"/>
                  <a:gd name="T113" fmla="*/ 7 h 264"/>
                  <a:gd name="T114" fmla="*/ 1 w 263"/>
                  <a:gd name="T115" fmla="*/ 6 h 264"/>
                  <a:gd name="T116" fmla="*/ 1 w 263"/>
                  <a:gd name="T117" fmla="*/ 4 h 26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63" h="264">
                    <a:moveTo>
                      <a:pt x="66" y="19"/>
                    </a:moveTo>
                    <a:lnTo>
                      <a:pt x="46" y="32"/>
                    </a:lnTo>
                    <a:lnTo>
                      <a:pt x="30" y="49"/>
                    </a:lnTo>
                    <a:lnTo>
                      <a:pt x="15" y="79"/>
                    </a:lnTo>
                    <a:lnTo>
                      <a:pt x="5" y="113"/>
                    </a:lnTo>
                    <a:lnTo>
                      <a:pt x="1" y="134"/>
                    </a:lnTo>
                    <a:lnTo>
                      <a:pt x="0" y="150"/>
                    </a:lnTo>
                    <a:lnTo>
                      <a:pt x="3" y="166"/>
                    </a:lnTo>
                    <a:lnTo>
                      <a:pt x="9" y="182"/>
                    </a:lnTo>
                    <a:lnTo>
                      <a:pt x="17" y="199"/>
                    </a:lnTo>
                    <a:lnTo>
                      <a:pt x="23" y="209"/>
                    </a:lnTo>
                    <a:lnTo>
                      <a:pt x="31" y="219"/>
                    </a:lnTo>
                    <a:lnTo>
                      <a:pt x="40" y="228"/>
                    </a:lnTo>
                    <a:lnTo>
                      <a:pt x="50" y="237"/>
                    </a:lnTo>
                    <a:lnTo>
                      <a:pt x="72" y="249"/>
                    </a:lnTo>
                    <a:lnTo>
                      <a:pt x="98" y="260"/>
                    </a:lnTo>
                    <a:lnTo>
                      <a:pt x="123" y="264"/>
                    </a:lnTo>
                    <a:lnTo>
                      <a:pt x="135" y="264"/>
                    </a:lnTo>
                    <a:lnTo>
                      <a:pt x="141" y="263"/>
                    </a:lnTo>
                    <a:lnTo>
                      <a:pt x="149" y="263"/>
                    </a:lnTo>
                    <a:lnTo>
                      <a:pt x="154" y="261"/>
                    </a:lnTo>
                    <a:lnTo>
                      <a:pt x="160" y="260"/>
                    </a:lnTo>
                    <a:lnTo>
                      <a:pt x="172" y="257"/>
                    </a:lnTo>
                    <a:lnTo>
                      <a:pt x="197" y="246"/>
                    </a:lnTo>
                    <a:lnTo>
                      <a:pt x="208" y="238"/>
                    </a:lnTo>
                    <a:lnTo>
                      <a:pt x="218" y="231"/>
                    </a:lnTo>
                    <a:lnTo>
                      <a:pt x="222" y="225"/>
                    </a:lnTo>
                    <a:lnTo>
                      <a:pt x="227" y="221"/>
                    </a:lnTo>
                    <a:lnTo>
                      <a:pt x="232" y="216"/>
                    </a:lnTo>
                    <a:lnTo>
                      <a:pt x="237" y="212"/>
                    </a:lnTo>
                    <a:lnTo>
                      <a:pt x="243" y="201"/>
                    </a:lnTo>
                    <a:lnTo>
                      <a:pt x="249" y="190"/>
                    </a:lnTo>
                    <a:lnTo>
                      <a:pt x="254" y="178"/>
                    </a:lnTo>
                    <a:lnTo>
                      <a:pt x="256" y="172"/>
                    </a:lnTo>
                    <a:lnTo>
                      <a:pt x="256" y="169"/>
                    </a:lnTo>
                    <a:lnTo>
                      <a:pt x="256" y="168"/>
                    </a:lnTo>
                    <a:lnTo>
                      <a:pt x="257" y="168"/>
                    </a:lnTo>
                    <a:lnTo>
                      <a:pt x="260" y="166"/>
                    </a:lnTo>
                    <a:lnTo>
                      <a:pt x="262" y="152"/>
                    </a:lnTo>
                    <a:lnTo>
                      <a:pt x="263" y="139"/>
                    </a:lnTo>
                    <a:lnTo>
                      <a:pt x="263" y="115"/>
                    </a:lnTo>
                    <a:lnTo>
                      <a:pt x="256" y="90"/>
                    </a:lnTo>
                    <a:lnTo>
                      <a:pt x="246" y="67"/>
                    </a:lnTo>
                    <a:lnTo>
                      <a:pt x="238" y="54"/>
                    </a:lnTo>
                    <a:lnTo>
                      <a:pt x="231" y="44"/>
                    </a:lnTo>
                    <a:lnTo>
                      <a:pt x="221" y="35"/>
                    </a:lnTo>
                    <a:lnTo>
                      <a:pt x="212" y="27"/>
                    </a:lnTo>
                    <a:lnTo>
                      <a:pt x="190" y="14"/>
                    </a:lnTo>
                    <a:lnTo>
                      <a:pt x="178" y="9"/>
                    </a:lnTo>
                    <a:lnTo>
                      <a:pt x="166" y="6"/>
                    </a:lnTo>
                    <a:lnTo>
                      <a:pt x="139" y="0"/>
                    </a:lnTo>
                    <a:lnTo>
                      <a:pt x="114" y="2"/>
                    </a:lnTo>
                    <a:lnTo>
                      <a:pt x="90" y="7"/>
                    </a:lnTo>
                    <a:lnTo>
                      <a:pt x="66" y="19"/>
                    </a:lnTo>
                    <a:close/>
                    <a:moveTo>
                      <a:pt x="19" y="102"/>
                    </a:moveTo>
                    <a:lnTo>
                      <a:pt x="26" y="79"/>
                    </a:lnTo>
                    <a:lnTo>
                      <a:pt x="31" y="69"/>
                    </a:lnTo>
                    <a:lnTo>
                      <a:pt x="39" y="61"/>
                    </a:lnTo>
                    <a:lnTo>
                      <a:pt x="45" y="51"/>
                    </a:lnTo>
                    <a:lnTo>
                      <a:pt x="53" y="44"/>
                    </a:lnTo>
                    <a:lnTo>
                      <a:pt x="74" y="33"/>
                    </a:lnTo>
                    <a:lnTo>
                      <a:pt x="94" y="21"/>
                    </a:lnTo>
                    <a:lnTo>
                      <a:pt x="115" y="16"/>
                    </a:lnTo>
                    <a:lnTo>
                      <a:pt x="138" y="15"/>
                    </a:lnTo>
                    <a:lnTo>
                      <a:pt x="162" y="19"/>
                    </a:lnTo>
                    <a:lnTo>
                      <a:pt x="184" y="26"/>
                    </a:lnTo>
                    <a:lnTo>
                      <a:pt x="193" y="32"/>
                    </a:lnTo>
                    <a:lnTo>
                      <a:pt x="204" y="39"/>
                    </a:lnTo>
                    <a:lnTo>
                      <a:pt x="219" y="54"/>
                    </a:lnTo>
                    <a:lnTo>
                      <a:pt x="225" y="64"/>
                    </a:lnTo>
                    <a:lnTo>
                      <a:pt x="233" y="75"/>
                    </a:lnTo>
                    <a:lnTo>
                      <a:pt x="238" y="84"/>
                    </a:lnTo>
                    <a:lnTo>
                      <a:pt x="242" y="95"/>
                    </a:lnTo>
                    <a:lnTo>
                      <a:pt x="248" y="117"/>
                    </a:lnTo>
                    <a:lnTo>
                      <a:pt x="248" y="138"/>
                    </a:lnTo>
                    <a:lnTo>
                      <a:pt x="247" y="150"/>
                    </a:lnTo>
                    <a:lnTo>
                      <a:pt x="245" y="162"/>
                    </a:lnTo>
                    <a:lnTo>
                      <a:pt x="240" y="173"/>
                    </a:lnTo>
                    <a:lnTo>
                      <a:pt x="236" y="184"/>
                    </a:lnTo>
                    <a:lnTo>
                      <a:pt x="229" y="193"/>
                    </a:lnTo>
                    <a:lnTo>
                      <a:pt x="224" y="204"/>
                    </a:lnTo>
                    <a:lnTo>
                      <a:pt x="216" y="211"/>
                    </a:lnTo>
                    <a:lnTo>
                      <a:pt x="209" y="219"/>
                    </a:lnTo>
                    <a:lnTo>
                      <a:pt x="207" y="219"/>
                    </a:lnTo>
                    <a:lnTo>
                      <a:pt x="206" y="219"/>
                    </a:lnTo>
                    <a:lnTo>
                      <a:pt x="206" y="220"/>
                    </a:lnTo>
                    <a:lnTo>
                      <a:pt x="204" y="222"/>
                    </a:lnTo>
                    <a:lnTo>
                      <a:pt x="199" y="226"/>
                    </a:lnTo>
                    <a:lnTo>
                      <a:pt x="197" y="226"/>
                    </a:lnTo>
                    <a:lnTo>
                      <a:pt x="196" y="226"/>
                    </a:lnTo>
                    <a:lnTo>
                      <a:pt x="196" y="228"/>
                    </a:lnTo>
                    <a:lnTo>
                      <a:pt x="194" y="230"/>
                    </a:lnTo>
                    <a:lnTo>
                      <a:pt x="190" y="234"/>
                    </a:lnTo>
                    <a:lnTo>
                      <a:pt x="184" y="236"/>
                    </a:lnTo>
                    <a:lnTo>
                      <a:pt x="182" y="236"/>
                    </a:lnTo>
                    <a:lnTo>
                      <a:pt x="181" y="236"/>
                    </a:lnTo>
                    <a:lnTo>
                      <a:pt x="181" y="237"/>
                    </a:lnTo>
                    <a:lnTo>
                      <a:pt x="179" y="239"/>
                    </a:lnTo>
                    <a:lnTo>
                      <a:pt x="168" y="243"/>
                    </a:lnTo>
                    <a:lnTo>
                      <a:pt x="162" y="244"/>
                    </a:lnTo>
                    <a:lnTo>
                      <a:pt x="157" y="246"/>
                    </a:lnTo>
                    <a:lnTo>
                      <a:pt x="147" y="248"/>
                    </a:lnTo>
                    <a:lnTo>
                      <a:pt x="124" y="248"/>
                    </a:lnTo>
                    <a:lnTo>
                      <a:pt x="111" y="247"/>
                    </a:lnTo>
                    <a:lnTo>
                      <a:pt x="101" y="245"/>
                    </a:lnTo>
                    <a:lnTo>
                      <a:pt x="88" y="241"/>
                    </a:lnTo>
                    <a:lnTo>
                      <a:pt x="78" y="237"/>
                    </a:lnTo>
                    <a:lnTo>
                      <a:pt x="68" y="231"/>
                    </a:lnTo>
                    <a:lnTo>
                      <a:pt x="59" y="225"/>
                    </a:lnTo>
                    <a:lnTo>
                      <a:pt x="50" y="217"/>
                    </a:lnTo>
                    <a:lnTo>
                      <a:pt x="43" y="210"/>
                    </a:lnTo>
                    <a:lnTo>
                      <a:pt x="31" y="191"/>
                    </a:lnTo>
                    <a:lnTo>
                      <a:pt x="24" y="180"/>
                    </a:lnTo>
                    <a:lnTo>
                      <a:pt x="20" y="169"/>
                    </a:lnTo>
                    <a:lnTo>
                      <a:pt x="16" y="158"/>
                    </a:lnTo>
                    <a:lnTo>
                      <a:pt x="15" y="148"/>
                    </a:lnTo>
                    <a:lnTo>
                      <a:pt x="14" y="125"/>
                    </a:lnTo>
                    <a:lnTo>
                      <a:pt x="19" y="10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61" name="Freeform 375"/>
              <p:cNvSpPr>
                <a:spLocks noEditPoints="1" noChangeArrowheads="1"/>
              </p:cNvSpPr>
              <p:nvPr/>
            </p:nvSpPr>
            <p:spPr bwMode="auto">
              <a:xfrm>
                <a:off x="1931" y="2013"/>
                <a:ext cx="47" cy="46"/>
              </a:xfrm>
              <a:custGeom>
                <a:avLst/>
                <a:gdLst>
                  <a:gd name="T0" fmla="*/ 2 w 234"/>
                  <a:gd name="T1" fmla="*/ 1 h 233"/>
                  <a:gd name="T2" fmla="*/ 1 w 234"/>
                  <a:gd name="T3" fmla="*/ 2 h 233"/>
                  <a:gd name="T4" fmla="*/ 0 w 234"/>
                  <a:gd name="T5" fmla="*/ 3 h 233"/>
                  <a:gd name="T6" fmla="*/ 0 w 234"/>
                  <a:gd name="T7" fmla="*/ 4 h 233"/>
                  <a:gd name="T8" fmla="*/ 0 w 234"/>
                  <a:gd name="T9" fmla="*/ 6 h 233"/>
                  <a:gd name="T10" fmla="*/ 0 w 234"/>
                  <a:gd name="T11" fmla="*/ 7 h 233"/>
                  <a:gd name="T12" fmla="*/ 1 w 234"/>
                  <a:gd name="T13" fmla="*/ 8 h 233"/>
                  <a:gd name="T14" fmla="*/ 2 w 234"/>
                  <a:gd name="T15" fmla="*/ 8 h 233"/>
                  <a:gd name="T16" fmla="*/ 3 w 234"/>
                  <a:gd name="T17" fmla="*/ 9 h 233"/>
                  <a:gd name="T18" fmla="*/ 3 w 234"/>
                  <a:gd name="T19" fmla="*/ 9 h 233"/>
                  <a:gd name="T20" fmla="*/ 4 w 234"/>
                  <a:gd name="T21" fmla="*/ 9 h 233"/>
                  <a:gd name="T22" fmla="*/ 6 w 234"/>
                  <a:gd name="T23" fmla="*/ 9 h 233"/>
                  <a:gd name="T24" fmla="*/ 6 w 234"/>
                  <a:gd name="T25" fmla="*/ 9 h 233"/>
                  <a:gd name="T26" fmla="*/ 7 w 234"/>
                  <a:gd name="T27" fmla="*/ 9 h 233"/>
                  <a:gd name="T28" fmla="*/ 7 w 234"/>
                  <a:gd name="T29" fmla="*/ 9 h 233"/>
                  <a:gd name="T30" fmla="*/ 7 w 234"/>
                  <a:gd name="T31" fmla="*/ 8 h 233"/>
                  <a:gd name="T32" fmla="*/ 7 w 234"/>
                  <a:gd name="T33" fmla="*/ 8 h 233"/>
                  <a:gd name="T34" fmla="*/ 7 w 234"/>
                  <a:gd name="T35" fmla="*/ 8 h 233"/>
                  <a:gd name="T36" fmla="*/ 8 w 234"/>
                  <a:gd name="T37" fmla="*/ 8 h 233"/>
                  <a:gd name="T38" fmla="*/ 8 w 234"/>
                  <a:gd name="T39" fmla="*/ 8 h 233"/>
                  <a:gd name="T40" fmla="*/ 8 w 234"/>
                  <a:gd name="T41" fmla="*/ 8 h 233"/>
                  <a:gd name="T42" fmla="*/ 8 w 234"/>
                  <a:gd name="T43" fmla="*/ 7 h 233"/>
                  <a:gd name="T44" fmla="*/ 9 w 234"/>
                  <a:gd name="T45" fmla="*/ 7 h 233"/>
                  <a:gd name="T46" fmla="*/ 9 w 234"/>
                  <a:gd name="T47" fmla="*/ 6 h 233"/>
                  <a:gd name="T48" fmla="*/ 9 w 234"/>
                  <a:gd name="T49" fmla="*/ 5 h 233"/>
                  <a:gd name="T50" fmla="*/ 9 w 234"/>
                  <a:gd name="T51" fmla="*/ 3 h 233"/>
                  <a:gd name="T52" fmla="*/ 9 w 234"/>
                  <a:gd name="T53" fmla="*/ 2 h 233"/>
                  <a:gd name="T54" fmla="*/ 8 w 234"/>
                  <a:gd name="T55" fmla="*/ 2 h 233"/>
                  <a:gd name="T56" fmla="*/ 7 w 234"/>
                  <a:gd name="T57" fmla="*/ 1 h 233"/>
                  <a:gd name="T58" fmla="*/ 6 w 234"/>
                  <a:gd name="T59" fmla="*/ 0 h 233"/>
                  <a:gd name="T60" fmla="*/ 4 w 234"/>
                  <a:gd name="T61" fmla="*/ 0 h 233"/>
                  <a:gd name="T62" fmla="*/ 2 w 234"/>
                  <a:gd name="T63" fmla="*/ 1 h 233"/>
                  <a:gd name="T64" fmla="*/ 1 w 234"/>
                  <a:gd name="T65" fmla="*/ 3 h 233"/>
                  <a:gd name="T66" fmla="*/ 1 w 234"/>
                  <a:gd name="T67" fmla="*/ 2 h 233"/>
                  <a:gd name="T68" fmla="*/ 3 w 234"/>
                  <a:gd name="T69" fmla="*/ 1 h 233"/>
                  <a:gd name="T70" fmla="*/ 4 w 234"/>
                  <a:gd name="T71" fmla="*/ 1 h 233"/>
                  <a:gd name="T72" fmla="*/ 6 w 234"/>
                  <a:gd name="T73" fmla="*/ 1 h 233"/>
                  <a:gd name="T74" fmla="*/ 7 w 234"/>
                  <a:gd name="T75" fmla="*/ 1 h 233"/>
                  <a:gd name="T76" fmla="*/ 7 w 234"/>
                  <a:gd name="T77" fmla="*/ 1 h 233"/>
                  <a:gd name="T78" fmla="*/ 8 w 234"/>
                  <a:gd name="T79" fmla="*/ 2 h 233"/>
                  <a:gd name="T80" fmla="*/ 9 w 234"/>
                  <a:gd name="T81" fmla="*/ 3 h 233"/>
                  <a:gd name="T82" fmla="*/ 9 w 234"/>
                  <a:gd name="T83" fmla="*/ 5 h 233"/>
                  <a:gd name="T84" fmla="*/ 9 w 234"/>
                  <a:gd name="T85" fmla="*/ 6 h 233"/>
                  <a:gd name="T86" fmla="*/ 8 w 234"/>
                  <a:gd name="T87" fmla="*/ 7 h 233"/>
                  <a:gd name="T88" fmla="*/ 8 w 234"/>
                  <a:gd name="T89" fmla="*/ 7 h 233"/>
                  <a:gd name="T90" fmla="*/ 7 w 234"/>
                  <a:gd name="T91" fmla="*/ 8 h 233"/>
                  <a:gd name="T92" fmla="*/ 7 w 234"/>
                  <a:gd name="T93" fmla="*/ 8 h 233"/>
                  <a:gd name="T94" fmla="*/ 6 w 234"/>
                  <a:gd name="T95" fmla="*/ 8 h 233"/>
                  <a:gd name="T96" fmla="*/ 4 w 234"/>
                  <a:gd name="T97" fmla="*/ 8 h 233"/>
                  <a:gd name="T98" fmla="*/ 3 w 234"/>
                  <a:gd name="T99" fmla="*/ 8 h 233"/>
                  <a:gd name="T100" fmla="*/ 2 w 234"/>
                  <a:gd name="T101" fmla="*/ 8 h 233"/>
                  <a:gd name="T102" fmla="*/ 1 w 234"/>
                  <a:gd name="T103" fmla="*/ 7 h 233"/>
                  <a:gd name="T104" fmla="*/ 1 w 234"/>
                  <a:gd name="T105" fmla="*/ 6 h 233"/>
                  <a:gd name="T106" fmla="*/ 1 w 234"/>
                  <a:gd name="T107" fmla="*/ 5 h 233"/>
                  <a:gd name="T108" fmla="*/ 1 w 234"/>
                  <a:gd name="T109" fmla="*/ 4 h 2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34" h="233">
                    <a:moveTo>
                      <a:pt x="60" y="18"/>
                    </a:moveTo>
                    <a:lnTo>
                      <a:pt x="39" y="29"/>
                    </a:lnTo>
                    <a:lnTo>
                      <a:pt x="31" y="36"/>
                    </a:lnTo>
                    <a:lnTo>
                      <a:pt x="25" y="46"/>
                    </a:lnTo>
                    <a:lnTo>
                      <a:pt x="17" y="54"/>
                    </a:lnTo>
                    <a:lnTo>
                      <a:pt x="12" y="64"/>
                    </a:lnTo>
                    <a:lnTo>
                      <a:pt x="5" y="87"/>
                    </a:lnTo>
                    <a:lnTo>
                      <a:pt x="0" y="110"/>
                    </a:lnTo>
                    <a:lnTo>
                      <a:pt x="1" y="133"/>
                    </a:lnTo>
                    <a:lnTo>
                      <a:pt x="2" y="143"/>
                    </a:lnTo>
                    <a:lnTo>
                      <a:pt x="6" y="154"/>
                    </a:lnTo>
                    <a:lnTo>
                      <a:pt x="10" y="165"/>
                    </a:lnTo>
                    <a:lnTo>
                      <a:pt x="17" y="176"/>
                    </a:lnTo>
                    <a:lnTo>
                      <a:pt x="29" y="195"/>
                    </a:lnTo>
                    <a:lnTo>
                      <a:pt x="36" y="202"/>
                    </a:lnTo>
                    <a:lnTo>
                      <a:pt x="45" y="210"/>
                    </a:lnTo>
                    <a:lnTo>
                      <a:pt x="54" y="216"/>
                    </a:lnTo>
                    <a:lnTo>
                      <a:pt x="64" y="222"/>
                    </a:lnTo>
                    <a:lnTo>
                      <a:pt x="74" y="226"/>
                    </a:lnTo>
                    <a:lnTo>
                      <a:pt x="87" y="230"/>
                    </a:lnTo>
                    <a:lnTo>
                      <a:pt x="97" y="232"/>
                    </a:lnTo>
                    <a:lnTo>
                      <a:pt x="110" y="233"/>
                    </a:lnTo>
                    <a:lnTo>
                      <a:pt x="133" y="233"/>
                    </a:lnTo>
                    <a:lnTo>
                      <a:pt x="143" y="231"/>
                    </a:lnTo>
                    <a:lnTo>
                      <a:pt x="148" y="229"/>
                    </a:lnTo>
                    <a:lnTo>
                      <a:pt x="154" y="228"/>
                    </a:lnTo>
                    <a:lnTo>
                      <a:pt x="165" y="224"/>
                    </a:lnTo>
                    <a:lnTo>
                      <a:pt x="167" y="222"/>
                    </a:lnTo>
                    <a:lnTo>
                      <a:pt x="167" y="221"/>
                    </a:lnTo>
                    <a:lnTo>
                      <a:pt x="168" y="221"/>
                    </a:lnTo>
                    <a:lnTo>
                      <a:pt x="170" y="221"/>
                    </a:lnTo>
                    <a:lnTo>
                      <a:pt x="176" y="219"/>
                    </a:lnTo>
                    <a:lnTo>
                      <a:pt x="180" y="215"/>
                    </a:lnTo>
                    <a:lnTo>
                      <a:pt x="182" y="213"/>
                    </a:lnTo>
                    <a:lnTo>
                      <a:pt x="182" y="211"/>
                    </a:lnTo>
                    <a:lnTo>
                      <a:pt x="183" y="211"/>
                    </a:lnTo>
                    <a:lnTo>
                      <a:pt x="185" y="211"/>
                    </a:lnTo>
                    <a:lnTo>
                      <a:pt x="190" y="207"/>
                    </a:lnTo>
                    <a:lnTo>
                      <a:pt x="192" y="205"/>
                    </a:lnTo>
                    <a:lnTo>
                      <a:pt x="192" y="204"/>
                    </a:lnTo>
                    <a:lnTo>
                      <a:pt x="193" y="204"/>
                    </a:lnTo>
                    <a:lnTo>
                      <a:pt x="195" y="204"/>
                    </a:lnTo>
                    <a:lnTo>
                      <a:pt x="202" y="196"/>
                    </a:lnTo>
                    <a:lnTo>
                      <a:pt x="210" y="189"/>
                    </a:lnTo>
                    <a:lnTo>
                      <a:pt x="215" y="178"/>
                    </a:lnTo>
                    <a:lnTo>
                      <a:pt x="222" y="169"/>
                    </a:lnTo>
                    <a:lnTo>
                      <a:pt x="226" y="158"/>
                    </a:lnTo>
                    <a:lnTo>
                      <a:pt x="231" y="147"/>
                    </a:lnTo>
                    <a:lnTo>
                      <a:pt x="233" y="135"/>
                    </a:lnTo>
                    <a:lnTo>
                      <a:pt x="234" y="123"/>
                    </a:lnTo>
                    <a:lnTo>
                      <a:pt x="234" y="102"/>
                    </a:lnTo>
                    <a:lnTo>
                      <a:pt x="228" y="80"/>
                    </a:lnTo>
                    <a:lnTo>
                      <a:pt x="224" y="69"/>
                    </a:lnTo>
                    <a:lnTo>
                      <a:pt x="219" y="60"/>
                    </a:lnTo>
                    <a:lnTo>
                      <a:pt x="211" y="49"/>
                    </a:lnTo>
                    <a:lnTo>
                      <a:pt x="205" y="39"/>
                    </a:lnTo>
                    <a:lnTo>
                      <a:pt x="190" y="24"/>
                    </a:lnTo>
                    <a:lnTo>
                      <a:pt x="179" y="17"/>
                    </a:lnTo>
                    <a:lnTo>
                      <a:pt x="170" y="11"/>
                    </a:lnTo>
                    <a:lnTo>
                      <a:pt x="148" y="4"/>
                    </a:lnTo>
                    <a:lnTo>
                      <a:pt x="124" y="0"/>
                    </a:lnTo>
                    <a:lnTo>
                      <a:pt x="101" y="1"/>
                    </a:lnTo>
                    <a:lnTo>
                      <a:pt x="80" y="6"/>
                    </a:lnTo>
                    <a:lnTo>
                      <a:pt x="60" y="18"/>
                    </a:lnTo>
                    <a:close/>
                    <a:moveTo>
                      <a:pt x="20" y="91"/>
                    </a:moveTo>
                    <a:lnTo>
                      <a:pt x="26" y="72"/>
                    </a:lnTo>
                    <a:lnTo>
                      <a:pt x="30" y="62"/>
                    </a:lnTo>
                    <a:lnTo>
                      <a:pt x="36" y="55"/>
                    </a:lnTo>
                    <a:lnTo>
                      <a:pt x="49" y="39"/>
                    </a:lnTo>
                    <a:lnTo>
                      <a:pt x="66" y="28"/>
                    </a:lnTo>
                    <a:lnTo>
                      <a:pt x="85" y="20"/>
                    </a:lnTo>
                    <a:lnTo>
                      <a:pt x="104" y="16"/>
                    </a:lnTo>
                    <a:lnTo>
                      <a:pt x="123" y="14"/>
                    </a:lnTo>
                    <a:lnTo>
                      <a:pt x="144" y="19"/>
                    </a:lnTo>
                    <a:lnTo>
                      <a:pt x="152" y="21"/>
                    </a:lnTo>
                    <a:lnTo>
                      <a:pt x="162" y="25"/>
                    </a:lnTo>
                    <a:lnTo>
                      <a:pt x="170" y="29"/>
                    </a:lnTo>
                    <a:lnTo>
                      <a:pt x="179" y="35"/>
                    </a:lnTo>
                    <a:lnTo>
                      <a:pt x="194" y="49"/>
                    </a:lnTo>
                    <a:lnTo>
                      <a:pt x="200" y="56"/>
                    </a:lnTo>
                    <a:lnTo>
                      <a:pt x="207" y="65"/>
                    </a:lnTo>
                    <a:lnTo>
                      <a:pt x="215" y="84"/>
                    </a:lnTo>
                    <a:lnTo>
                      <a:pt x="220" y="104"/>
                    </a:lnTo>
                    <a:lnTo>
                      <a:pt x="220" y="123"/>
                    </a:lnTo>
                    <a:lnTo>
                      <a:pt x="218" y="144"/>
                    </a:lnTo>
                    <a:lnTo>
                      <a:pt x="213" y="153"/>
                    </a:lnTo>
                    <a:lnTo>
                      <a:pt x="209" y="163"/>
                    </a:lnTo>
                    <a:lnTo>
                      <a:pt x="204" y="171"/>
                    </a:lnTo>
                    <a:lnTo>
                      <a:pt x="201" y="175"/>
                    </a:lnTo>
                    <a:lnTo>
                      <a:pt x="199" y="180"/>
                    </a:lnTo>
                    <a:lnTo>
                      <a:pt x="192" y="187"/>
                    </a:lnTo>
                    <a:lnTo>
                      <a:pt x="185" y="194"/>
                    </a:lnTo>
                    <a:lnTo>
                      <a:pt x="177" y="200"/>
                    </a:lnTo>
                    <a:lnTo>
                      <a:pt x="169" y="206"/>
                    </a:lnTo>
                    <a:lnTo>
                      <a:pt x="158" y="210"/>
                    </a:lnTo>
                    <a:lnTo>
                      <a:pt x="149" y="215"/>
                    </a:lnTo>
                    <a:lnTo>
                      <a:pt x="130" y="219"/>
                    </a:lnTo>
                    <a:lnTo>
                      <a:pt x="110" y="219"/>
                    </a:lnTo>
                    <a:lnTo>
                      <a:pt x="91" y="217"/>
                    </a:lnTo>
                    <a:lnTo>
                      <a:pt x="71" y="209"/>
                    </a:lnTo>
                    <a:lnTo>
                      <a:pt x="62" y="204"/>
                    </a:lnTo>
                    <a:lnTo>
                      <a:pt x="55" y="199"/>
                    </a:lnTo>
                    <a:lnTo>
                      <a:pt x="39" y="186"/>
                    </a:lnTo>
                    <a:lnTo>
                      <a:pt x="28" y="169"/>
                    </a:lnTo>
                    <a:lnTo>
                      <a:pt x="23" y="159"/>
                    </a:lnTo>
                    <a:lnTo>
                      <a:pt x="20" y="149"/>
                    </a:lnTo>
                    <a:lnTo>
                      <a:pt x="15" y="131"/>
                    </a:lnTo>
                    <a:lnTo>
                      <a:pt x="14" y="120"/>
                    </a:lnTo>
                    <a:lnTo>
                      <a:pt x="15" y="111"/>
                    </a:lnTo>
                    <a:lnTo>
                      <a:pt x="16" y="101"/>
                    </a:lnTo>
                    <a:lnTo>
                      <a:pt x="20" y="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62" name="Freeform 376"/>
              <p:cNvSpPr>
                <a:spLocks noEditPoints="1" noChangeArrowheads="1"/>
              </p:cNvSpPr>
              <p:nvPr/>
            </p:nvSpPr>
            <p:spPr bwMode="auto">
              <a:xfrm>
                <a:off x="1934" y="2016"/>
                <a:ext cx="41" cy="41"/>
              </a:xfrm>
              <a:custGeom>
                <a:avLst/>
                <a:gdLst>
                  <a:gd name="T0" fmla="*/ 1 w 206"/>
                  <a:gd name="T1" fmla="*/ 1 h 205"/>
                  <a:gd name="T2" fmla="*/ 1 w 206"/>
                  <a:gd name="T3" fmla="*/ 2 h 205"/>
                  <a:gd name="T4" fmla="*/ 0 w 206"/>
                  <a:gd name="T5" fmla="*/ 3 h 205"/>
                  <a:gd name="T6" fmla="*/ 0 w 206"/>
                  <a:gd name="T7" fmla="*/ 4 h 205"/>
                  <a:gd name="T8" fmla="*/ 0 w 206"/>
                  <a:gd name="T9" fmla="*/ 5 h 205"/>
                  <a:gd name="T10" fmla="*/ 0 w 206"/>
                  <a:gd name="T11" fmla="*/ 6 h 205"/>
                  <a:gd name="T12" fmla="*/ 1 w 206"/>
                  <a:gd name="T13" fmla="*/ 7 h 205"/>
                  <a:gd name="T14" fmla="*/ 2 w 206"/>
                  <a:gd name="T15" fmla="*/ 8 h 205"/>
                  <a:gd name="T16" fmla="*/ 3 w 206"/>
                  <a:gd name="T17" fmla="*/ 8 h 205"/>
                  <a:gd name="T18" fmla="*/ 5 w 206"/>
                  <a:gd name="T19" fmla="*/ 8 h 205"/>
                  <a:gd name="T20" fmla="*/ 6 w 206"/>
                  <a:gd name="T21" fmla="*/ 8 h 205"/>
                  <a:gd name="T22" fmla="*/ 6 w 206"/>
                  <a:gd name="T23" fmla="*/ 7 h 205"/>
                  <a:gd name="T24" fmla="*/ 7 w 206"/>
                  <a:gd name="T25" fmla="*/ 7 h 205"/>
                  <a:gd name="T26" fmla="*/ 7 w 206"/>
                  <a:gd name="T27" fmla="*/ 6 h 205"/>
                  <a:gd name="T28" fmla="*/ 8 w 206"/>
                  <a:gd name="T29" fmla="*/ 6 h 205"/>
                  <a:gd name="T30" fmla="*/ 8 w 206"/>
                  <a:gd name="T31" fmla="*/ 5 h 205"/>
                  <a:gd name="T32" fmla="*/ 8 w 206"/>
                  <a:gd name="T33" fmla="*/ 4 h 205"/>
                  <a:gd name="T34" fmla="*/ 8 w 206"/>
                  <a:gd name="T35" fmla="*/ 2 h 205"/>
                  <a:gd name="T36" fmla="*/ 7 w 206"/>
                  <a:gd name="T37" fmla="*/ 1 h 205"/>
                  <a:gd name="T38" fmla="*/ 6 w 206"/>
                  <a:gd name="T39" fmla="*/ 1 h 205"/>
                  <a:gd name="T40" fmla="*/ 5 w 206"/>
                  <a:gd name="T41" fmla="*/ 0 h 205"/>
                  <a:gd name="T42" fmla="*/ 4 w 206"/>
                  <a:gd name="T43" fmla="*/ 0 h 205"/>
                  <a:gd name="T44" fmla="*/ 3 w 206"/>
                  <a:gd name="T45" fmla="*/ 0 h 205"/>
                  <a:gd name="T46" fmla="*/ 1 w 206"/>
                  <a:gd name="T47" fmla="*/ 3 h 205"/>
                  <a:gd name="T48" fmla="*/ 1 w 206"/>
                  <a:gd name="T49" fmla="*/ 2 h 205"/>
                  <a:gd name="T50" fmla="*/ 2 w 206"/>
                  <a:gd name="T51" fmla="*/ 1 h 205"/>
                  <a:gd name="T52" fmla="*/ 4 w 206"/>
                  <a:gd name="T53" fmla="*/ 1 h 205"/>
                  <a:gd name="T54" fmla="*/ 5 w 206"/>
                  <a:gd name="T55" fmla="*/ 1 h 205"/>
                  <a:gd name="T56" fmla="*/ 6 w 206"/>
                  <a:gd name="T57" fmla="*/ 1 h 205"/>
                  <a:gd name="T58" fmla="*/ 7 w 206"/>
                  <a:gd name="T59" fmla="*/ 2 h 205"/>
                  <a:gd name="T60" fmla="*/ 7 w 206"/>
                  <a:gd name="T61" fmla="*/ 3 h 205"/>
                  <a:gd name="T62" fmla="*/ 8 w 206"/>
                  <a:gd name="T63" fmla="*/ 4 h 205"/>
                  <a:gd name="T64" fmla="*/ 7 w 206"/>
                  <a:gd name="T65" fmla="*/ 5 h 205"/>
                  <a:gd name="T66" fmla="*/ 7 w 206"/>
                  <a:gd name="T67" fmla="*/ 6 h 205"/>
                  <a:gd name="T68" fmla="*/ 7 w 206"/>
                  <a:gd name="T69" fmla="*/ 6 h 205"/>
                  <a:gd name="T70" fmla="*/ 6 w 206"/>
                  <a:gd name="T71" fmla="*/ 7 h 205"/>
                  <a:gd name="T72" fmla="*/ 6 w 206"/>
                  <a:gd name="T73" fmla="*/ 7 h 205"/>
                  <a:gd name="T74" fmla="*/ 5 w 206"/>
                  <a:gd name="T75" fmla="*/ 7 h 205"/>
                  <a:gd name="T76" fmla="*/ 5 w 206"/>
                  <a:gd name="T77" fmla="*/ 8 h 205"/>
                  <a:gd name="T78" fmla="*/ 4 w 206"/>
                  <a:gd name="T79" fmla="*/ 8 h 205"/>
                  <a:gd name="T80" fmla="*/ 3 w 206"/>
                  <a:gd name="T81" fmla="*/ 7 h 205"/>
                  <a:gd name="T82" fmla="*/ 1 w 206"/>
                  <a:gd name="T83" fmla="*/ 6 h 205"/>
                  <a:gd name="T84" fmla="*/ 1 w 206"/>
                  <a:gd name="T85" fmla="*/ 5 h 205"/>
                  <a:gd name="T86" fmla="*/ 1 w 206"/>
                  <a:gd name="T87" fmla="*/ 4 h 20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6" h="205">
                    <a:moveTo>
                      <a:pt x="52" y="14"/>
                    </a:moveTo>
                    <a:lnTo>
                      <a:pt x="35" y="25"/>
                    </a:lnTo>
                    <a:lnTo>
                      <a:pt x="22" y="41"/>
                    </a:lnTo>
                    <a:lnTo>
                      <a:pt x="16" y="48"/>
                    </a:lnTo>
                    <a:lnTo>
                      <a:pt x="12" y="58"/>
                    </a:lnTo>
                    <a:lnTo>
                      <a:pt x="6" y="77"/>
                    </a:lnTo>
                    <a:lnTo>
                      <a:pt x="2" y="87"/>
                    </a:lnTo>
                    <a:lnTo>
                      <a:pt x="1" y="97"/>
                    </a:lnTo>
                    <a:lnTo>
                      <a:pt x="0" y="106"/>
                    </a:lnTo>
                    <a:lnTo>
                      <a:pt x="1" y="117"/>
                    </a:lnTo>
                    <a:lnTo>
                      <a:pt x="6" y="135"/>
                    </a:lnTo>
                    <a:lnTo>
                      <a:pt x="9" y="145"/>
                    </a:lnTo>
                    <a:lnTo>
                      <a:pt x="14" y="155"/>
                    </a:lnTo>
                    <a:lnTo>
                      <a:pt x="25" y="172"/>
                    </a:lnTo>
                    <a:lnTo>
                      <a:pt x="41" y="185"/>
                    </a:lnTo>
                    <a:lnTo>
                      <a:pt x="48" y="190"/>
                    </a:lnTo>
                    <a:lnTo>
                      <a:pt x="57" y="195"/>
                    </a:lnTo>
                    <a:lnTo>
                      <a:pt x="77" y="203"/>
                    </a:lnTo>
                    <a:lnTo>
                      <a:pt x="96" y="205"/>
                    </a:lnTo>
                    <a:lnTo>
                      <a:pt x="116" y="205"/>
                    </a:lnTo>
                    <a:lnTo>
                      <a:pt x="135" y="201"/>
                    </a:lnTo>
                    <a:lnTo>
                      <a:pt x="144" y="196"/>
                    </a:lnTo>
                    <a:lnTo>
                      <a:pt x="155" y="192"/>
                    </a:lnTo>
                    <a:lnTo>
                      <a:pt x="163" y="186"/>
                    </a:lnTo>
                    <a:lnTo>
                      <a:pt x="171" y="180"/>
                    </a:lnTo>
                    <a:lnTo>
                      <a:pt x="178" y="173"/>
                    </a:lnTo>
                    <a:lnTo>
                      <a:pt x="185" y="166"/>
                    </a:lnTo>
                    <a:lnTo>
                      <a:pt x="187" y="161"/>
                    </a:lnTo>
                    <a:lnTo>
                      <a:pt x="190" y="157"/>
                    </a:lnTo>
                    <a:lnTo>
                      <a:pt x="195" y="149"/>
                    </a:lnTo>
                    <a:lnTo>
                      <a:pt x="199" y="139"/>
                    </a:lnTo>
                    <a:lnTo>
                      <a:pt x="204" y="130"/>
                    </a:lnTo>
                    <a:lnTo>
                      <a:pt x="206" y="109"/>
                    </a:lnTo>
                    <a:lnTo>
                      <a:pt x="206" y="90"/>
                    </a:lnTo>
                    <a:lnTo>
                      <a:pt x="201" y="70"/>
                    </a:lnTo>
                    <a:lnTo>
                      <a:pt x="193" y="51"/>
                    </a:lnTo>
                    <a:lnTo>
                      <a:pt x="186" y="42"/>
                    </a:lnTo>
                    <a:lnTo>
                      <a:pt x="180" y="35"/>
                    </a:lnTo>
                    <a:lnTo>
                      <a:pt x="165" y="21"/>
                    </a:lnTo>
                    <a:lnTo>
                      <a:pt x="156" y="15"/>
                    </a:lnTo>
                    <a:lnTo>
                      <a:pt x="148" y="11"/>
                    </a:lnTo>
                    <a:lnTo>
                      <a:pt x="138" y="7"/>
                    </a:lnTo>
                    <a:lnTo>
                      <a:pt x="130" y="5"/>
                    </a:lnTo>
                    <a:lnTo>
                      <a:pt x="109" y="0"/>
                    </a:lnTo>
                    <a:lnTo>
                      <a:pt x="90" y="2"/>
                    </a:lnTo>
                    <a:lnTo>
                      <a:pt x="71" y="6"/>
                    </a:lnTo>
                    <a:lnTo>
                      <a:pt x="52" y="14"/>
                    </a:lnTo>
                    <a:close/>
                    <a:moveTo>
                      <a:pt x="19" y="80"/>
                    </a:moveTo>
                    <a:lnTo>
                      <a:pt x="24" y="63"/>
                    </a:lnTo>
                    <a:lnTo>
                      <a:pt x="34" y="49"/>
                    </a:lnTo>
                    <a:lnTo>
                      <a:pt x="45" y="37"/>
                    </a:lnTo>
                    <a:lnTo>
                      <a:pt x="59" y="27"/>
                    </a:lnTo>
                    <a:lnTo>
                      <a:pt x="75" y="19"/>
                    </a:lnTo>
                    <a:lnTo>
                      <a:pt x="92" y="16"/>
                    </a:lnTo>
                    <a:lnTo>
                      <a:pt x="108" y="15"/>
                    </a:lnTo>
                    <a:lnTo>
                      <a:pt x="127" y="19"/>
                    </a:lnTo>
                    <a:lnTo>
                      <a:pt x="142" y="24"/>
                    </a:lnTo>
                    <a:lnTo>
                      <a:pt x="157" y="34"/>
                    </a:lnTo>
                    <a:lnTo>
                      <a:pt x="168" y="45"/>
                    </a:lnTo>
                    <a:lnTo>
                      <a:pt x="173" y="51"/>
                    </a:lnTo>
                    <a:lnTo>
                      <a:pt x="180" y="60"/>
                    </a:lnTo>
                    <a:lnTo>
                      <a:pt x="187" y="75"/>
                    </a:lnTo>
                    <a:lnTo>
                      <a:pt x="191" y="92"/>
                    </a:lnTo>
                    <a:lnTo>
                      <a:pt x="191" y="108"/>
                    </a:lnTo>
                    <a:lnTo>
                      <a:pt x="189" y="126"/>
                    </a:lnTo>
                    <a:lnTo>
                      <a:pt x="185" y="133"/>
                    </a:lnTo>
                    <a:lnTo>
                      <a:pt x="182" y="142"/>
                    </a:lnTo>
                    <a:lnTo>
                      <a:pt x="178" y="149"/>
                    </a:lnTo>
                    <a:lnTo>
                      <a:pt x="173" y="157"/>
                    </a:lnTo>
                    <a:lnTo>
                      <a:pt x="167" y="162"/>
                    </a:lnTo>
                    <a:lnTo>
                      <a:pt x="161" y="168"/>
                    </a:lnTo>
                    <a:lnTo>
                      <a:pt x="157" y="171"/>
                    </a:lnTo>
                    <a:lnTo>
                      <a:pt x="155" y="172"/>
                    </a:lnTo>
                    <a:lnTo>
                      <a:pt x="154" y="174"/>
                    </a:lnTo>
                    <a:lnTo>
                      <a:pt x="148" y="180"/>
                    </a:lnTo>
                    <a:lnTo>
                      <a:pt x="131" y="186"/>
                    </a:lnTo>
                    <a:lnTo>
                      <a:pt x="123" y="188"/>
                    </a:lnTo>
                    <a:lnTo>
                      <a:pt x="115" y="190"/>
                    </a:lnTo>
                    <a:lnTo>
                      <a:pt x="106" y="190"/>
                    </a:lnTo>
                    <a:lnTo>
                      <a:pt x="98" y="190"/>
                    </a:lnTo>
                    <a:lnTo>
                      <a:pt x="81" y="188"/>
                    </a:lnTo>
                    <a:lnTo>
                      <a:pt x="64" y="181"/>
                    </a:lnTo>
                    <a:lnTo>
                      <a:pt x="50" y="173"/>
                    </a:lnTo>
                    <a:lnTo>
                      <a:pt x="37" y="161"/>
                    </a:lnTo>
                    <a:lnTo>
                      <a:pt x="27" y="148"/>
                    </a:lnTo>
                    <a:lnTo>
                      <a:pt x="19" y="131"/>
                    </a:lnTo>
                    <a:lnTo>
                      <a:pt x="16" y="115"/>
                    </a:lnTo>
                    <a:lnTo>
                      <a:pt x="15" y="97"/>
                    </a:lnTo>
                    <a:lnTo>
                      <a:pt x="19" y="8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63" name="Freeform 377"/>
              <p:cNvSpPr>
                <a:spLocks noEditPoints="1" noChangeArrowheads="1"/>
              </p:cNvSpPr>
              <p:nvPr/>
            </p:nvSpPr>
            <p:spPr bwMode="auto">
              <a:xfrm>
                <a:off x="1937" y="2019"/>
                <a:ext cx="35" cy="35"/>
              </a:xfrm>
              <a:custGeom>
                <a:avLst/>
                <a:gdLst>
                  <a:gd name="T0" fmla="*/ 1 w 176"/>
                  <a:gd name="T1" fmla="*/ 1 h 175"/>
                  <a:gd name="T2" fmla="*/ 0 w 176"/>
                  <a:gd name="T3" fmla="*/ 2 h 175"/>
                  <a:gd name="T4" fmla="*/ 0 w 176"/>
                  <a:gd name="T5" fmla="*/ 3 h 175"/>
                  <a:gd name="T6" fmla="*/ 0 w 176"/>
                  <a:gd name="T7" fmla="*/ 5 h 175"/>
                  <a:gd name="T8" fmla="*/ 1 w 176"/>
                  <a:gd name="T9" fmla="*/ 6 h 175"/>
                  <a:gd name="T10" fmla="*/ 2 w 176"/>
                  <a:gd name="T11" fmla="*/ 7 h 175"/>
                  <a:gd name="T12" fmla="*/ 3 w 176"/>
                  <a:gd name="T13" fmla="*/ 7 h 175"/>
                  <a:gd name="T14" fmla="*/ 4 w 176"/>
                  <a:gd name="T15" fmla="*/ 7 h 175"/>
                  <a:gd name="T16" fmla="*/ 5 w 176"/>
                  <a:gd name="T17" fmla="*/ 7 h 175"/>
                  <a:gd name="T18" fmla="*/ 6 w 176"/>
                  <a:gd name="T19" fmla="*/ 6 h 175"/>
                  <a:gd name="T20" fmla="*/ 6 w 176"/>
                  <a:gd name="T21" fmla="*/ 6 h 175"/>
                  <a:gd name="T22" fmla="*/ 6 w 176"/>
                  <a:gd name="T23" fmla="*/ 6 h 175"/>
                  <a:gd name="T24" fmla="*/ 6 w 176"/>
                  <a:gd name="T25" fmla="*/ 5 h 175"/>
                  <a:gd name="T26" fmla="*/ 7 w 176"/>
                  <a:gd name="T27" fmla="*/ 5 h 175"/>
                  <a:gd name="T28" fmla="*/ 7 w 176"/>
                  <a:gd name="T29" fmla="*/ 4 h 175"/>
                  <a:gd name="T30" fmla="*/ 7 w 176"/>
                  <a:gd name="T31" fmla="*/ 2 h 175"/>
                  <a:gd name="T32" fmla="*/ 6 w 176"/>
                  <a:gd name="T33" fmla="*/ 1 h 175"/>
                  <a:gd name="T34" fmla="*/ 6 w 176"/>
                  <a:gd name="T35" fmla="*/ 1 h 175"/>
                  <a:gd name="T36" fmla="*/ 4 w 176"/>
                  <a:gd name="T37" fmla="*/ 0 h 175"/>
                  <a:gd name="T38" fmla="*/ 3 w 176"/>
                  <a:gd name="T39" fmla="*/ 0 h 175"/>
                  <a:gd name="T40" fmla="*/ 2 w 176"/>
                  <a:gd name="T41" fmla="*/ 0 h 175"/>
                  <a:gd name="T42" fmla="*/ 1 w 176"/>
                  <a:gd name="T43" fmla="*/ 2 h 175"/>
                  <a:gd name="T44" fmla="*/ 2 w 176"/>
                  <a:gd name="T45" fmla="*/ 1 h 175"/>
                  <a:gd name="T46" fmla="*/ 3 w 176"/>
                  <a:gd name="T47" fmla="*/ 1 h 175"/>
                  <a:gd name="T48" fmla="*/ 4 w 176"/>
                  <a:gd name="T49" fmla="*/ 1 h 175"/>
                  <a:gd name="T50" fmla="*/ 5 w 176"/>
                  <a:gd name="T51" fmla="*/ 1 h 175"/>
                  <a:gd name="T52" fmla="*/ 6 w 176"/>
                  <a:gd name="T53" fmla="*/ 2 h 175"/>
                  <a:gd name="T54" fmla="*/ 6 w 176"/>
                  <a:gd name="T55" fmla="*/ 3 h 175"/>
                  <a:gd name="T56" fmla="*/ 6 w 176"/>
                  <a:gd name="T57" fmla="*/ 4 h 175"/>
                  <a:gd name="T58" fmla="*/ 6 w 176"/>
                  <a:gd name="T59" fmla="*/ 5 h 175"/>
                  <a:gd name="T60" fmla="*/ 6 w 176"/>
                  <a:gd name="T61" fmla="*/ 5 h 175"/>
                  <a:gd name="T62" fmla="*/ 6 w 176"/>
                  <a:gd name="T63" fmla="*/ 5 h 175"/>
                  <a:gd name="T64" fmla="*/ 5 w 176"/>
                  <a:gd name="T65" fmla="*/ 6 h 175"/>
                  <a:gd name="T66" fmla="*/ 5 w 176"/>
                  <a:gd name="T67" fmla="*/ 6 h 175"/>
                  <a:gd name="T68" fmla="*/ 4 w 176"/>
                  <a:gd name="T69" fmla="*/ 6 h 175"/>
                  <a:gd name="T70" fmla="*/ 3 w 176"/>
                  <a:gd name="T71" fmla="*/ 6 h 175"/>
                  <a:gd name="T72" fmla="*/ 3 w 176"/>
                  <a:gd name="T73" fmla="*/ 6 h 175"/>
                  <a:gd name="T74" fmla="*/ 2 w 176"/>
                  <a:gd name="T75" fmla="*/ 6 h 175"/>
                  <a:gd name="T76" fmla="*/ 1 w 176"/>
                  <a:gd name="T77" fmla="*/ 5 h 175"/>
                  <a:gd name="T78" fmla="*/ 1 w 176"/>
                  <a:gd name="T79" fmla="*/ 4 h 175"/>
                  <a:gd name="T80" fmla="*/ 1 w 176"/>
                  <a:gd name="T81" fmla="*/ 3 h 17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76" h="175">
                    <a:moveTo>
                      <a:pt x="44" y="12"/>
                    </a:moveTo>
                    <a:lnTo>
                      <a:pt x="30" y="22"/>
                    </a:lnTo>
                    <a:lnTo>
                      <a:pt x="19" y="34"/>
                    </a:lnTo>
                    <a:lnTo>
                      <a:pt x="9" y="48"/>
                    </a:lnTo>
                    <a:lnTo>
                      <a:pt x="4" y="65"/>
                    </a:lnTo>
                    <a:lnTo>
                      <a:pt x="0" y="82"/>
                    </a:lnTo>
                    <a:lnTo>
                      <a:pt x="1" y="100"/>
                    </a:lnTo>
                    <a:lnTo>
                      <a:pt x="4" y="116"/>
                    </a:lnTo>
                    <a:lnTo>
                      <a:pt x="12" y="133"/>
                    </a:lnTo>
                    <a:lnTo>
                      <a:pt x="22" y="146"/>
                    </a:lnTo>
                    <a:lnTo>
                      <a:pt x="35" y="158"/>
                    </a:lnTo>
                    <a:lnTo>
                      <a:pt x="49" y="166"/>
                    </a:lnTo>
                    <a:lnTo>
                      <a:pt x="66" y="173"/>
                    </a:lnTo>
                    <a:lnTo>
                      <a:pt x="83" y="175"/>
                    </a:lnTo>
                    <a:lnTo>
                      <a:pt x="91" y="175"/>
                    </a:lnTo>
                    <a:lnTo>
                      <a:pt x="100" y="175"/>
                    </a:lnTo>
                    <a:lnTo>
                      <a:pt x="108" y="173"/>
                    </a:lnTo>
                    <a:lnTo>
                      <a:pt x="116" y="171"/>
                    </a:lnTo>
                    <a:lnTo>
                      <a:pt x="133" y="165"/>
                    </a:lnTo>
                    <a:lnTo>
                      <a:pt x="139" y="159"/>
                    </a:lnTo>
                    <a:lnTo>
                      <a:pt x="140" y="157"/>
                    </a:lnTo>
                    <a:lnTo>
                      <a:pt x="142" y="156"/>
                    </a:lnTo>
                    <a:lnTo>
                      <a:pt x="146" y="153"/>
                    </a:lnTo>
                    <a:lnTo>
                      <a:pt x="152" y="147"/>
                    </a:lnTo>
                    <a:lnTo>
                      <a:pt x="158" y="142"/>
                    </a:lnTo>
                    <a:lnTo>
                      <a:pt x="163" y="134"/>
                    </a:lnTo>
                    <a:lnTo>
                      <a:pt x="167" y="127"/>
                    </a:lnTo>
                    <a:lnTo>
                      <a:pt x="170" y="118"/>
                    </a:lnTo>
                    <a:lnTo>
                      <a:pt x="174" y="111"/>
                    </a:lnTo>
                    <a:lnTo>
                      <a:pt x="176" y="93"/>
                    </a:lnTo>
                    <a:lnTo>
                      <a:pt x="176" y="77"/>
                    </a:lnTo>
                    <a:lnTo>
                      <a:pt x="172" y="60"/>
                    </a:lnTo>
                    <a:lnTo>
                      <a:pt x="165" y="45"/>
                    </a:lnTo>
                    <a:lnTo>
                      <a:pt x="158" y="36"/>
                    </a:lnTo>
                    <a:lnTo>
                      <a:pt x="153" y="30"/>
                    </a:lnTo>
                    <a:lnTo>
                      <a:pt x="142" y="19"/>
                    </a:lnTo>
                    <a:lnTo>
                      <a:pt x="127" y="9"/>
                    </a:lnTo>
                    <a:lnTo>
                      <a:pt x="112" y="4"/>
                    </a:lnTo>
                    <a:lnTo>
                      <a:pt x="93" y="0"/>
                    </a:lnTo>
                    <a:lnTo>
                      <a:pt x="77" y="1"/>
                    </a:lnTo>
                    <a:lnTo>
                      <a:pt x="60" y="4"/>
                    </a:lnTo>
                    <a:lnTo>
                      <a:pt x="44" y="12"/>
                    </a:lnTo>
                    <a:close/>
                    <a:moveTo>
                      <a:pt x="19" y="69"/>
                    </a:moveTo>
                    <a:lnTo>
                      <a:pt x="23" y="54"/>
                    </a:lnTo>
                    <a:lnTo>
                      <a:pt x="30" y="43"/>
                    </a:lnTo>
                    <a:lnTo>
                      <a:pt x="39" y="33"/>
                    </a:lnTo>
                    <a:lnTo>
                      <a:pt x="52" y="26"/>
                    </a:lnTo>
                    <a:lnTo>
                      <a:pt x="64" y="19"/>
                    </a:lnTo>
                    <a:lnTo>
                      <a:pt x="78" y="16"/>
                    </a:lnTo>
                    <a:lnTo>
                      <a:pt x="92" y="15"/>
                    </a:lnTo>
                    <a:lnTo>
                      <a:pt x="108" y="18"/>
                    </a:lnTo>
                    <a:lnTo>
                      <a:pt x="121" y="23"/>
                    </a:lnTo>
                    <a:lnTo>
                      <a:pt x="133" y="30"/>
                    </a:lnTo>
                    <a:lnTo>
                      <a:pt x="142" y="39"/>
                    </a:lnTo>
                    <a:lnTo>
                      <a:pt x="151" y="53"/>
                    </a:lnTo>
                    <a:lnTo>
                      <a:pt x="156" y="64"/>
                    </a:lnTo>
                    <a:lnTo>
                      <a:pt x="161" y="78"/>
                    </a:lnTo>
                    <a:lnTo>
                      <a:pt x="161" y="91"/>
                    </a:lnTo>
                    <a:lnTo>
                      <a:pt x="160" y="107"/>
                    </a:lnTo>
                    <a:lnTo>
                      <a:pt x="156" y="113"/>
                    </a:lnTo>
                    <a:lnTo>
                      <a:pt x="154" y="116"/>
                    </a:lnTo>
                    <a:lnTo>
                      <a:pt x="153" y="120"/>
                    </a:lnTo>
                    <a:lnTo>
                      <a:pt x="146" y="133"/>
                    </a:lnTo>
                    <a:lnTo>
                      <a:pt x="141" y="137"/>
                    </a:lnTo>
                    <a:lnTo>
                      <a:pt x="137" y="142"/>
                    </a:lnTo>
                    <a:lnTo>
                      <a:pt x="131" y="146"/>
                    </a:lnTo>
                    <a:lnTo>
                      <a:pt x="127" y="148"/>
                    </a:lnTo>
                    <a:lnTo>
                      <a:pt x="125" y="151"/>
                    </a:lnTo>
                    <a:lnTo>
                      <a:pt x="111" y="157"/>
                    </a:lnTo>
                    <a:lnTo>
                      <a:pt x="104" y="159"/>
                    </a:lnTo>
                    <a:lnTo>
                      <a:pt x="97" y="161"/>
                    </a:lnTo>
                    <a:lnTo>
                      <a:pt x="83" y="161"/>
                    </a:lnTo>
                    <a:lnTo>
                      <a:pt x="79" y="160"/>
                    </a:lnTo>
                    <a:lnTo>
                      <a:pt x="76" y="160"/>
                    </a:lnTo>
                    <a:lnTo>
                      <a:pt x="69" y="159"/>
                    </a:lnTo>
                    <a:lnTo>
                      <a:pt x="54" y="152"/>
                    </a:lnTo>
                    <a:lnTo>
                      <a:pt x="42" y="145"/>
                    </a:lnTo>
                    <a:lnTo>
                      <a:pt x="33" y="136"/>
                    </a:lnTo>
                    <a:lnTo>
                      <a:pt x="26" y="124"/>
                    </a:lnTo>
                    <a:lnTo>
                      <a:pt x="19" y="111"/>
                    </a:lnTo>
                    <a:lnTo>
                      <a:pt x="15" y="97"/>
                    </a:lnTo>
                    <a:lnTo>
                      <a:pt x="15" y="83"/>
                    </a:lnTo>
                    <a:lnTo>
                      <a:pt x="19" y="6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64" name="Freeform 378"/>
              <p:cNvSpPr>
                <a:spLocks noEditPoints="1" noChangeArrowheads="1"/>
              </p:cNvSpPr>
              <p:nvPr/>
            </p:nvSpPr>
            <p:spPr bwMode="auto">
              <a:xfrm>
                <a:off x="1940" y="2022"/>
                <a:ext cx="29" cy="29"/>
              </a:xfrm>
              <a:custGeom>
                <a:avLst/>
                <a:gdLst>
                  <a:gd name="T0" fmla="*/ 1 w 146"/>
                  <a:gd name="T1" fmla="*/ 1 h 146"/>
                  <a:gd name="T2" fmla="*/ 0 w 146"/>
                  <a:gd name="T3" fmla="*/ 2 h 146"/>
                  <a:gd name="T4" fmla="*/ 0 w 146"/>
                  <a:gd name="T5" fmla="*/ 3 h 146"/>
                  <a:gd name="T6" fmla="*/ 0 w 146"/>
                  <a:gd name="T7" fmla="*/ 4 h 146"/>
                  <a:gd name="T8" fmla="*/ 1 w 146"/>
                  <a:gd name="T9" fmla="*/ 5 h 146"/>
                  <a:gd name="T10" fmla="*/ 2 w 146"/>
                  <a:gd name="T11" fmla="*/ 5 h 146"/>
                  <a:gd name="T12" fmla="*/ 2 w 146"/>
                  <a:gd name="T13" fmla="*/ 6 h 146"/>
                  <a:gd name="T14" fmla="*/ 3 w 146"/>
                  <a:gd name="T15" fmla="*/ 6 h 146"/>
                  <a:gd name="T16" fmla="*/ 4 w 146"/>
                  <a:gd name="T17" fmla="*/ 6 h 146"/>
                  <a:gd name="T18" fmla="*/ 4 w 146"/>
                  <a:gd name="T19" fmla="*/ 5 h 146"/>
                  <a:gd name="T20" fmla="*/ 5 w 146"/>
                  <a:gd name="T21" fmla="*/ 5 h 146"/>
                  <a:gd name="T22" fmla="*/ 5 w 146"/>
                  <a:gd name="T23" fmla="*/ 5 h 146"/>
                  <a:gd name="T24" fmla="*/ 5 w 146"/>
                  <a:gd name="T25" fmla="*/ 4 h 146"/>
                  <a:gd name="T26" fmla="*/ 6 w 146"/>
                  <a:gd name="T27" fmla="*/ 4 h 146"/>
                  <a:gd name="T28" fmla="*/ 6 w 146"/>
                  <a:gd name="T29" fmla="*/ 3 h 146"/>
                  <a:gd name="T30" fmla="*/ 6 w 146"/>
                  <a:gd name="T31" fmla="*/ 2 h 146"/>
                  <a:gd name="T32" fmla="*/ 5 w 146"/>
                  <a:gd name="T33" fmla="*/ 1 h 146"/>
                  <a:gd name="T34" fmla="*/ 4 w 146"/>
                  <a:gd name="T35" fmla="*/ 0 h 146"/>
                  <a:gd name="T36" fmla="*/ 3 w 146"/>
                  <a:gd name="T37" fmla="*/ 0 h 146"/>
                  <a:gd name="T38" fmla="*/ 2 w 146"/>
                  <a:gd name="T39" fmla="*/ 0 h 146"/>
                  <a:gd name="T40" fmla="*/ 1 w 146"/>
                  <a:gd name="T41" fmla="*/ 2 h 146"/>
                  <a:gd name="T42" fmla="*/ 1 w 146"/>
                  <a:gd name="T43" fmla="*/ 2 h 146"/>
                  <a:gd name="T44" fmla="*/ 2 w 146"/>
                  <a:gd name="T45" fmla="*/ 1 h 146"/>
                  <a:gd name="T46" fmla="*/ 3 w 146"/>
                  <a:gd name="T47" fmla="*/ 1 h 146"/>
                  <a:gd name="T48" fmla="*/ 4 w 146"/>
                  <a:gd name="T49" fmla="*/ 1 h 146"/>
                  <a:gd name="T50" fmla="*/ 4 w 146"/>
                  <a:gd name="T51" fmla="*/ 1 h 146"/>
                  <a:gd name="T52" fmla="*/ 5 w 146"/>
                  <a:gd name="T53" fmla="*/ 2 h 146"/>
                  <a:gd name="T54" fmla="*/ 5 w 146"/>
                  <a:gd name="T55" fmla="*/ 3 h 146"/>
                  <a:gd name="T56" fmla="*/ 5 w 146"/>
                  <a:gd name="T57" fmla="*/ 4 h 146"/>
                  <a:gd name="T58" fmla="*/ 5 w 146"/>
                  <a:gd name="T59" fmla="*/ 4 h 146"/>
                  <a:gd name="T60" fmla="*/ 4 w 146"/>
                  <a:gd name="T61" fmla="*/ 5 h 146"/>
                  <a:gd name="T62" fmla="*/ 3 w 146"/>
                  <a:gd name="T63" fmla="*/ 5 h 146"/>
                  <a:gd name="T64" fmla="*/ 3 w 146"/>
                  <a:gd name="T65" fmla="*/ 5 h 146"/>
                  <a:gd name="T66" fmla="*/ 2 w 146"/>
                  <a:gd name="T67" fmla="*/ 5 h 146"/>
                  <a:gd name="T68" fmla="*/ 1 w 146"/>
                  <a:gd name="T69" fmla="*/ 4 h 146"/>
                  <a:gd name="T70" fmla="*/ 1 w 146"/>
                  <a:gd name="T71" fmla="*/ 4 h 146"/>
                  <a:gd name="T72" fmla="*/ 1 w 146"/>
                  <a:gd name="T73" fmla="*/ 3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46" h="146">
                    <a:moveTo>
                      <a:pt x="37" y="11"/>
                    </a:moveTo>
                    <a:lnTo>
                      <a:pt x="24" y="18"/>
                    </a:lnTo>
                    <a:lnTo>
                      <a:pt x="15" y="28"/>
                    </a:lnTo>
                    <a:lnTo>
                      <a:pt x="8" y="39"/>
                    </a:lnTo>
                    <a:lnTo>
                      <a:pt x="4" y="54"/>
                    </a:lnTo>
                    <a:lnTo>
                      <a:pt x="0" y="68"/>
                    </a:lnTo>
                    <a:lnTo>
                      <a:pt x="0" y="82"/>
                    </a:lnTo>
                    <a:lnTo>
                      <a:pt x="4" y="96"/>
                    </a:lnTo>
                    <a:lnTo>
                      <a:pt x="11" y="109"/>
                    </a:lnTo>
                    <a:lnTo>
                      <a:pt x="18" y="121"/>
                    </a:lnTo>
                    <a:lnTo>
                      <a:pt x="27" y="130"/>
                    </a:lnTo>
                    <a:lnTo>
                      <a:pt x="39" y="137"/>
                    </a:lnTo>
                    <a:lnTo>
                      <a:pt x="54" y="144"/>
                    </a:lnTo>
                    <a:lnTo>
                      <a:pt x="61" y="145"/>
                    </a:lnTo>
                    <a:lnTo>
                      <a:pt x="64" y="145"/>
                    </a:lnTo>
                    <a:lnTo>
                      <a:pt x="68" y="146"/>
                    </a:lnTo>
                    <a:lnTo>
                      <a:pt x="82" y="146"/>
                    </a:lnTo>
                    <a:lnTo>
                      <a:pt x="89" y="144"/>
                    </a:lnTo>
                    <a:lnTo>
                      <a:pt x="96" y="142"/>
                    </a:lnTo>
                    <a:lnTo>
                      <a:pt x="110" y="136"/>
                    </a:lnTo>
                    <a:lnTo>
                      <a:pt x="112" y="133"/>
                    </a:lnTo>
                    <a:lnTo>
                      <a:pt x="116" y="131"/>
                    </a:lnTo>
                    <a:lnTo>
                      <a:pt x="122" y="127"/>
                    </a:lnTo>
                    <a:lnTo>
                      <a:pt x="126" y="122"/>
                    </a:lnTo>
                    <a:lnTo>
                      <a:pt x="131" y="118"/>
                    </a:lnTo>
                    <a:lnTo>
                      <a:pt x="138" y="105"/>
                    </a:lnTo>
                    <a:lnTo>
                      <a:pt x="139" y="101"/>
                    </a:lnTo>
                    <a:lnTo>
                      <a:pt x="141" y="98"/>
                    </a:lnTo>
                    <a:lnTo>
                      <a:pt x="145" y="92"/>
                    </a:lnTo>
                    <a:lnTo>
                      <a:pt x="146" y="76"/>
                    </a:lnTo>
                    <a:lnTo>
                      <a:pt x="146" y="63"/>
                    </a:lnTo>
                    <a:lnTo>
                      <a:pt x="141" y="49"/>
                    </a:lnTo>
                    <a:lnTo>
                      <a:pt x="136" y="38"/>
                    </a:lnTo>
                    <a:lnTo>
                      <a:pt x="127" y="24"/>
                    </a:lnTo>
                    <a:lnTo>
                      <a:pt x="118" y="15"/>
                    </a:lnTo>
                    <a:lnTo>
                      <a:pt x="106" y="8"/>
                    </a:lnTo>
                    <a:lnTo>
                      <a:pt x="93" y="3"/>
                    </a:lnTo>
                    <a:lnTo>
                      <a:pt x="77" y="0"/>
                    </a:lnTo>
                    <a:lnTo>
                      <a:pt x="63" y="1"/>
                    </a:lnTo>
                    <a:lnTo>
                      <a:pt x="49" y="4"/>
                    </a:lnTo>
                    <a:lnTo>
                      <a:pt x="37" y="11"/>
                    </a:lnTo>
                    <a:close/>
                    <a:moveTo>
                      <a:pt x="18" y="59"/>
                    </a:moveTo>
                    <a:lnTo>
                      <a:pt x="21" y="47"/>
                    </a:lnTo>
                    <a:lnTo>
                      <a:pt x="27" y="38"/>
                    </a:lnTo>
                    <a:lnTo>
                      <a:pt x="35" y="29"/>
                    </a:lnTo>
                    <a:lnTo>
                      <a:pt x="44" y="22"/>
                    </a:lnTo>
                    <a:lnTo>
                      <a:pt x="54" y="17"/>
                    </a:lnTo>
                    <a:lnTo>
                      <a:pt x="66" y="15"/>
                    </a:lnTo>
                    <a:lnTo>
                      <a:pt x="76" y="14"/>
                    </a:lnTo>
                    <a:lnTo>
                      <a:pt x="89" y="17"/>
                    </a:lnTo>
                    <a:lnTo>
                      <a:pt x="99" y="20"/>
                    </a:lnTo>
                    <a:lnTo>
                      <a:pt x="108" y="26"/>
                    </a:lnTo>
                    <a:lnTo>
                      <a:pt x="117" y="34"/>
                    </a:lnTo>
                    <a:lnTo>
                      <a:pt x="125" y="44"/>
                    </a:lnTo>
                    <a:lnTo>
                      <a:pt x="129" y="54"/>
                    </a:lnTo>
                    <a:lnTo>
                      <a:pt x="132" y="66"/>
                    </a:lnTo>
                    <a:lnTo>
                      <a:pt x="132" y="76"/>
                    </a:lnTo>
                    <a:lnTo>
                      <a:pt x="131" y="89"/>
                    </a:lnTo>
                    <a:lnTo>
                      <a:pt x="126" y="99"/>
                    </a:lnTo>
                    <a:lnTo>
                      <a:pt x="121" y="109"/>
                    </a:lnTo>
                    <a:lnTo>
                      <a:pt x="112" y="118"/>
                    </a:lnTo>
                    <a:lnTo>
                      <a:pt x="103" y="126"/>
                    </a:lnTo>
                    <a:lnTo>
                      <a:pt x="91" y="129"/>
                    </a:lnTo>
                    <a:lnTo>
                      <a:pt x="80" y="132"/>
                    </a:lnTo>
                    <a:lnTo>
                      <a:pt x="74" y="131"/>
                    </a:lnTo>
                    <a:lnTo>
                      <a:pt x="69" y="131"/>
                    </a:lnTo>
                    <a:lnTo>
                      <a:pt x="58" y="130"/>
                    </a:lnTo>
                    <a:lnTo>
                      <a:pt x="47" y="125"/>
                    </a:lnTo>
                    <a:lnTo>
                      <a:pt x="38" y="120"/>
                    </a:lnTo>
                    <a:lnTo>
                      <a:pt x="28" y="113"/>
                    </a:lnTo>
                    <a:lnTo>
                      <a:pt x="22" y="104"/>
                    </a:lnTo>
                    <a:lnTo>
                      <a:pt x="17" y="92"/>
                    </a:lnTo>
                    <a:lnTo>
                      <a:pt x="16" y="81"/>
                    </a:lnTo>
                    <a:lnTo>
                      <a:pt x="15" y="69"/>
                    </a:lnTo>
                    <a:lnTo>
                      <a:pt x="18" y="5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65" name="Freeform 379"/>
              <p:cNvSpPr>
                <a:spLocks noEditPoints="1" noChangeArrowheads="1"/>
              </p:cNvSpPr>
              <p:nvPr/>
            </p:nvSpPr>
            <p:spPr bwMode="auto">
              <a:xfrm>
                <a:off x="1943" y="2024"/>
                <a:ext cx="23" cy="24"/>
              </a:xfrm>
              <a:custGeom>
                <a:avLst/>
                <a:gdLst>
                  <a:gd name="T0" fmla="*/ 1 w 117"/>
                  <a:gd name="T1" fmla="*/ 1 h 118"/>
                  <a:gd name="T2" fmla="*/ 0 w 117"/>
                  <a:gd name="T3" fmla="*/ 1 h 118"/>
                  <a:gd name="T4" fmla="*/ 0 w 117"/>
                  <a:gd name="T5" fmla="*/ 2 h 118"/>
                  <a:gd name="T6" fmla="*/ 0 w 117"/>
                  <a:gd name="T7" fmla="*/ 3 h 118"/>
                  <a:gd name="T8" fmla="*/ 1 w 117"/>
                  <a:gd name="T9" fmla="*/ 4 h 118"/>
                  <a:gd name="T10" fmla="*/ 1 w 117"/>
                  <a:gd name="T11" fmla="*/ 5 h 118"/>
                  <a:gd name="T12" fmla="*/ 2 w 117"/>
                  <a:gd name="T13" fmla="*/ 5 h 118"/>
                  <a:gd name="T14" fmla="*/ 3 w 117"/>
                  <a:gd name="T15" fmla="*/ 5 h 118"/>
                  <a:gd name="T16" fmla="*/ 3 w 117"/>
                  <a:gd name="T17" fmla="*/ 5 h 118"/>
                  <a:gd name="T18" fmla="*/ 4 w 117"/>
                  <a:gd name="T19" fmla="*/ 4 h 118"/>
                  <a:gd name="T20" fmla="*/ 5 w 117"/>
                  <a:gd name="T21" fmla="*/ 3 h 118"/>
                  <a:gd name="T22" fmla="*/ 5 w 117"/>
                  <a:gd name="T23" fmla="*/ 2 h 118"/>
                  <a:gd name="T24" fmla="*/ 4 w 117"/>
                  <a:gd name="T25" fmla="*/ 1 h 118"/>
                  <a:gd name="T26" fmla="*/ 4 w 117"/>
                  <a:gd name="T27" fmla="*/ 0 h 118"/>
                  <a:gd name="T28" fmla="*/ 3 w 117"/>
                  <a:gd name="T29" fmla="*/ 0 h 118"/>
                  <a:gd name="T30" fmla="*/ 2 w 117"/>
                  <a:gd name="T31" fmla="*/ 0 h 118"/>
                  <a:gd name="T32" fmla="*/ 1 w 117"/>
                  <a:gd name="T33" fmla="*/ 0 h 118"/>
                  <a:gd name="T34" fmla="*/ 1 w 117"/>
                  <a:gd name="T35" fmla="*/ 2 h 118"/>
                  <a:gd name="T36" fmla="*/ 1 w 117"/>
                  <a:gd name="T37" fmla="*/ 1 h 118"/>
                  <a:gd name="T38" fmla="*/ 2 w 117"/>
                  <a:gd name="T39" fmla="*/ 1 h 118"/>
                  <a:gd name="T40" fmla="*/ 3 w 117"/>
                  <a:gd name="T41" fmla="*/ 1 h 118"/>
                  <a:gd name="T42" fmla="*/ 4 w 117"/>
                  <a:gd name="T43" fmla="*/ 1 h 118"/>
                  <a:gd name="T44" fmla="*/ 4 w 117"/>
                  <a:gd name="T45" fmla="*/ 2 h 118"/>
                  <a:gd name="T46" fmla="*/ 4 w 117"/>
                  <a:gd name="T47" fmla="*/ 2 h 118"/>
                  <a:gd name="T48" fmla="*/ 4 w 117"/>
                  <a:gd name="T49" fmla="*/ 3 h 118"/>
                  <a:gd name="T50" fmla="*/ 3 w 117"/>
                  <a:gd name="T51" fmla="*/ 4 h 118"/>
                  <a:gd name="T52" fmla="*/ 3 w 117"/>
                  <a:gd name="T53" fmla="*/ 4 h 118"/>
                  <a:gd name="T54" fmla="*/ 2 w 117"/>
                  <a:gd name="T55" fmla="*/ 4 h 118"/>
                  <a:gd name="T56" fmla="*/ 1 w 117"/>
                  <a:gd name="T57" fmla="*/ 4 h 118"/>
                  <a:gd name="T58" fmla="*/ 1 w 117"/>
                  <a:gd name="T59" fmla="*/ 4 h 118"/>
                  <a:gd name="T60" fmla="*/ 1 w 117"/>
                  <a:gd name="T61" fmla="*/ 3 h 118"/>
                  <a:gd name="T62" fmla="*/ 1 w 117"/>
                  <a:gd name="T63" fmla="*/ 2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17" h="118">
                    <a:moveTo>
                      <a:pt x="29" y="8"/>
                    </a:moveTo>
                    <a:lnTo>
                      <a:pt x="20" y="15"/>
                    </a:lnTo>
                    <a:lnTo>
                      <a:pt x="12" y="24"/>
                    </a:lnTo>
                    <a:lnTo>
                      <a:pt x="6" y="33"/>
                    </a:lnTo>
                    <a:lnTo>
                      <a:pt x="3" y="45"/>
                    </a:lnTo>
                    <a:lnTo>
                      <a:pt x="0" y="55"/>
                    </a:lnTo>
                    <a:lnTo>
                      <a:pt x="1" y="67"/>
                    </a:lnTo>
                    <a:lnTo>
                      <a:pt x="2" y="78"/>
                    </a:lnTo>
                    <a:lnTo>
                      <a:pt x="7" y="90"/>
                    </a:lnTo>
                    <a:lnTo>
                      <a:pt x="13" y="99"/>
                    </a:lnTo>
                    <a:lnTo>
                      <a:pt x="23" y="106"/>
                    </a:lnTo>
                    <a:lnTo>
                      <a:pt x="32" y="111"/>
                    </a:lnTo>
                    <a:lnTo>
                      <a:pt x="43" y="116"/>
                    </a:lnTo>
                    <a:lnTo>
                      <a:pt x="54" y="117"/>
                    </a:lnTo>
                    <a:lnTo>
                      <a:pt x="59" y="117"/>
                    </a:lnTo>
                    <a:lnTo>
                      <a:pt x="65" y="118"/>
                    </a:lnTo>
                    <a:lnTo>
                      <a:pt x="76" y="115"/>
                    </a:lnTo>
                    <a:lnTo>
                      <a:pt x="88" y="112"/>
                    </a:lnTo>
                    <a:lnTo>
                      <a:pt x="97" y="104"/>
                    </a:lnTo>
                    <a:lnTo>
                      <a:pt x="106" y="95"/>
                    </a:lnTo>
                    <a:lnTo>
                      <a:pt x="111" y="85"/>
                    </a:lnTo>
                    <a:lnTo>
                      <a:pt x="116" y="75"/>
                    </a:lnTo>
                    <a:lnTo>
                      <a:pt x="117" y="62"/>
                    </a:lnTo>
                    <a:lnTo>
                      <a:pt x="117" y="52"/>
                    </a:lnTo>
                    <a:lnTo>
                      <a:pt x="114" y="40"/>
                    </a:lnTo>
                    <a:lnTo>
                      <a:pt x="110" y="30"/>
                    </a:lnTo>
                    <a:lnTo>
                      <a:pt x="102" y="20"/>
                    </a:lnTo>
                    <a:lnTo>
                      <a:pt x="93" y="12"/>
                    </a:lnTo>
                    <a:lnTo>
                      <a:pt x="84" y="6"/>
                    </a:lnTo>
                    <a:lnTo>
                      <a:pt x="74" y="3"/>
                    </a:lnTo>
                    <a:lnTo>
                      <a:pt x="61" y="0"/>
                    </a:lnTo>
                    <a:lnTo>
                      <a:pt x="51" y="1"/>
                    </a:lnTo>
                    <a:lnTo>
                      <a:pt x="39" y="3"/>
                    </a:lnTo>
                    <a:lnTo>
                      <a:pt x="29" y="8"/>
                    </a:lnTo>
                    <a:close/>
                    <a:moveTo>
                      <a:pt x="17" y="48"/>
                    </a:moveTo>
                    <a:lnTo>
                      <a:pt x="19" y="38"/>
                    </a:lnTo>
                    <a:lnTo>
                      <a:pt x="23" y="31"/>
                    </a:lnTo>
                    <a:lnTo>
                      <a:pt x="28" y="25"/>
                    </a:lnTo>
                    <a:lnTo>
                      <a:pt x="36" y="21"/>
                    </a:lnTo>
                    <a:lnTo>
                      <a:pt x="53" y="16"/>
                    </a:lnTo>
                    <a:lnTo>
                      <a:pt x="70" y="18"/>
                    </a:lnTo>
                    <a:lnTo>
                      <a:pt x="78" y="20"/>
                    </a:lnTo>
                    <a:lnTo>
                      <a:pt x="85" y="25"/>
                    </a:lnTo>
                    <a:lnTo>
                      <a:pt x="91" y="30"/>
                    </a:lnTo>
                    <a:lnTo>
                      <a:pt x="96" y="37"/>
                    </a:lnTo>
                    <a:lnTo>
                      <a:pt x="99" y="45"/>
                    </a:lnTo>
                    <a:lnTo>
                      <a:pt x="102" y="53"/>
                    </a:lnTo>
                    <a:lnTo>
                      <a:pt x="103" y="61"/>
                    </a:lnTo>
                    <a:lnTo>
                      <a:pt x="102" y="71"/>
                    </a:lnTo>
                    <a:lnTo>
                      <a:pt x="97" y="78"/>
                    </a:lnTo>
                    <a:lnTo>
                      <a:pt x="93" y="85"/>
                    </a:lnTo>
                    <a:lnTo>
                      <a:pt x="87" y="91"/>
                    </a:lnTo>
                    <a:lnTo>
                      <a:pt x="81" y="98"/>
                    </a:lnTo>
                    <a:lnTo>
                      <a:pt x="73" y="101"/>
                    </a:lnTo>
                    <a:lnTo>
                      <a:pt x="64" y="103"/>
                    </a:lnTo>
                    <a:lnTo>
                      <a:pt x="56" y="103"/>
                    </a:lnTo>
                    <a:lnTo>
                      <a:pt x="48" y="102"/>
                    </a:lnTo>
                    <a:lnTo>
                      <a:pt x="38" y="99"/>
                    </a:lnTo>
                    <a:lnTo>
                      <a:pt x="31" y="94"/>
                    </a:lnTo>
                    <a:lnTo>
                      <a:pt x="25" y="88"/>
                    </a:lnTo>
                    <a:lnTo>
                      <a:pt x="21" y="81"/>
                    </a:lnTo>
                    <a:lnTo>
                      <a:pt x="15" y="73"/>
                    </a:lnTo>
                    <a:lnTo>
                      <a:pt x="14" y="64"/>
                    </a:lnTo>
                    <a:lnTo>
                      <a:pt x="13" y="56"/>
                    </a:lnTo>
                    <a:lnTo>
                      <a:pt x="17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66" name="Freeform 380"/>
              <p:cNvSpPr>
                <a:spLocks noEditPoints="1" noChangeArrowheads="1"/>
              </p:cNvSpPr>
              <p:nvPr/>
            </p:nvSpPr>
            <p:spPr bwMode="auto">
              <a:xfrm>
                <a:off x="1945" y="2028"/>
                <a:ext cx="18" cy="17"/>
              </a:xfrm>
              <a:custGeom>
                <a:avLst/>
                <a:gdLst>
                  <a:gd name="T0" fmla="*/ 1 w 90"/>
                  <a:gd name="T1" fmla="*/ 0 h 87"/>
                  <a:gd name="T2" fmla="*/ 0 w 90"/>
                  <a:gd name="T3" fmla="*/ 1 h 87"/>
                  <a:gd name="T4" fmla="*/ 0 w 90"/>
                  <a:gd name="T5" fmla="*/ 2 h 87"/>
                  <a:gd name="T6" fmla="*/ 0 w 90"/>
                  <a:gd name="T7" fmla="*/ 2 h 87"/>
                  <a:gd name="T8" fmla="*/ 0 w 90"/>
                  <a:gd name="T9" fmla="*/ 3 h 87"/>
                  <a:gd name="T10" fmla="*/ 1 w 90"/>
                  <a:gd name="T11" fmla="*/ 3 h 87"/>
                  <a:gd name="T12" fmla="*/ 2 w 90"/>
                  <a:gd name="T13" fmla="*/ 3 h 87"/>
                  <a:gd name="T14" fmla="*/ 2 w 90"/>
                  <a:gd name="T15" fmla="*/ 3 h 87"/>
                  <a:gd name="T16" fmla="*/ 3 w 90"/>
                  <a:gd name="T17" fmla="*/ 3 h 87"/>
                  <a:gd name="T18" fmla="*/ 3 w 90"/>
                  <a:gd name="T19" fmla="*/ 2 h 87"/>
                  <a:gd name="T20" fmla="*/ 4 w 90"/>
                  <a:gd name="T21" fmla="*/ 2 h 87"/>
                  <a:gd name="T22" fmla="*/ 3 w 90"/>
                  <a:gd name="T23" fmla="*/ 1 h 87"/>
                  <a:gd name="T24" fmla="*/ 3 w 90"/>
                  <a:gd name="T25" fmla="*/ 1 h 87"/>
                  <a:gd name="T26" fmla="*/ 3 w 90"/>
                  <a:gd name="T27" fmla="*/ 0 h 87"/>
                  <a:gd name="T28" fmla="*/ 2 w 90"/>
                  <a:gd name="T29" fmla="*/ 0 h 87"/>
                  <a:gd name="T30" fmla="*/ 1 w 90"/>
                  <a:gd name="T31" fmla="*/ 1 h 87"/>
                  <a:gd name="T32" fmla="*/ 1 w 90"/>
                  <a:gd name="T33" fmla="*/ 1 h 87"/>
                  <a:gd name="T34" fmla="*/ 2 w 90"/>
                  <a:gd name="T35" fmla="*/ 1 h 87"/>
                  <a:gd name="T36" fmla="*/ 2 w 90"/>
                  <a:gd name="T37" fmla="*/ 1 h 87"/>
                  <a:gd name="T38" fmla="*/ 3 w 90"/>
                  <a:gd name="T39" fmla="*/ 1 h 87"/>
                  <a:gd name="T40" fmla="*/ 3 w 90"/>
                  <a:gd name="T41" fmla="*/ 1 h 87"/>
                  <a:gd name="T42" fmla="*/ 3 w 90"/>
                  <a:gd name="T43" fmla="*/ 2 h 87"/>
                  <a:gd name="T44" fmla="*/ 3 w 90"/>
                  <a:gd name="T45" fmla="*/ 2 h 87"/>
                  <a:gd name="T46" fmla="*/ 3 w 90"/>
                  <a:gd name="T47" fmla="*/ 2 h 87"/>
                  <a:gd name="T48" fmla="*/ 3 w 90"/>
                  <a:gd name="T49" fmla="*/ 2 h 87"/>
                  <a:gd name="T50" fmla="*/ 3 w 90"/>
                  <a:gd name="T51" fmla="*/ 2 h 87"/>
                  <a:gd name="T52" fmla="*/ 2 w 90"/>
                  <a:gd name="T53" fmla="*/ 3 h 87"/>
                  <a:gd name="T54" fmla="*/ 2 w 90"/>
                  <a:gd name="T55" fmla="*/ 3 h 87"/>
                  <a:gd name="T56" fmla="*/ 2 w 90"/>
                  <a:gd name="T57" fmla="*/ 3 h 87"/>
                  <a:gd name="T58" fmla="*/ 1 w 90"/>
                  <a:gd name="T59" fmla="*/ 3 h 87"/>
                  <a:gd name="T60" fmla="*/ 1 w 90"/>
                  <a:gd name="T61" fmla="*/ 2 h 87"/>
                  <a:gd name="T62" fmla="*/ 1 w 90"/>
                  <a:gd name="T63" fmla="*/ 2 h 8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90" h="87">
                    <a:moveTo>
                      <a:pt x="23" y="5"/>
                    </a:moveTo>
                    <a:lnTo>
                      <a:pt x="15" y="9"/>
                    </a:lnTo>
                    <a:lnTo>
                      <a:pt x="10" y="15"/>
                    </a:lnTo>
                    <a:lnTo>
                      <a:pt x="6" y="22"/>
                    </a:lnTo>
                    <a:lnTo>
                      <a:pt x="4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2" y="57"/>
                    </a:lnTo>
                    <a:lnTo>
                      <a:pt x="8" y="65"/>
                    </a:lnTo>
                    <a:lnTo>
                      <a:pt x="12" y="72"/>
                    </a:lnTo>
                    <a:lnTo>
                      <a:pt x="18" y="78"/>
                    </a:lnTo>
                    <a:lnTo>
                      <a:pt x="25" y="83"/>
                    </a:lnTo>
                    <a:lnTo>
                      <a:pt x="35" y="86"/>
                    </a:lnTo>
                    <a:lnTo>
                      <a:pt x="43" y="87"/>
                    </a:lnTo>
                    <a:lnTo>
                      <a:pt x="51" y="87"/>
                    </a:lnTo>
                    <a:lnTo>
                      <a:pt x="60" y="85"/>
                    </a:lnTo>
                    <a:lnTo>
                      <a:pt x="68" y="82"/>
                    </a:lnTo>
                    <a:lnTo>
                      <a:pt x="74" y="75"/>
                    </a:lnTo>
                    <a:lnTo>
                      <a:pt x="80" y="69"/>
                    </a:lnTo>
                    <a:lnTo>
                      <a:pt x="84" y="62"/>
                    </a:lnTo>
                    <a:lnTo>
                      <a:pt x="89" y="55"/>
                    </a:lnTo>
                    <a:lnTo>
                      <a:pt x="90" y="45"/>
                    </a:lnTo>
                    <a:lnTo>
                      <a:pt x="89" y="37"/>
                    </a:lnTo>
                    <a:lnTo>
                      <a:pt x="86" y="29"/>
                    </a:lnTo>
                    <a:lnTo>
                      <a:pt x="83" y="21"/>
                    </a:lnTo>
                    <a:lnTo>
                      <a:pt x="78" y="14"/>
                    </a:lnTo>
                    <a:lnTo>
                      <a:pt x="72" y="9"/>
                    </a:lnTo>
                    <a:lnTo>
                      <a:pt x="65" y="4"/>
                    </a:lnTo>
                    <a:lnTo>
                      <a:pt x="57" y="2"/>
                    </a:lnTo>
                    <a:lnTo>
                      <a:pt x="40" y="0"/>
                    </a:lnTo>
                    <a:lnTo>
                      <a:pt x="23" y="5"/>
                    </a:lnTo>
                    <a:close/>
                    <a:moveTo>
                      <a:pt x="18" y="36"/>
                    </a:moveTo>
                    <a:lnTo>
                      <a:pt x="19" y="30"/>
                    </a:lnTo>
                    <a:lnTo>
                      <a:pt x="22" y="26"/>
                    </a:lnTo>
                    <a:lnTo>
                      <a:pt x="32" y="19"/>
                    </a:lnTo>
                    <a:lnTo>
                      <a:pt x="41" y="14"/>
                    </a:lnTo>
                    <a:lnTo>
                      <a:pt x="53" y="15"/>
                    </a:lnTo>
                    <a:lnTo>
                      <a:pt x="58" y="16"/>
                    </a:lnTo>
                    <a:lnTo>
                      <a:pt x="64" y="19"/>
                    </a:lnTo>
                    <a:lnTo>
                      <a:pt x="67" y="23"/>
                    </a:lnTo>
                    <a:lnTo>
                      <a:pt x="71" y="30"/>
                    </a:lnTo>
                    <a:lnTo>
                      <a:pt x="73" y="34"/>
                    </a:lnTo>
                    <a:lnTo>
                      <a:pt x="74" y="39"/>
                    </a:lnTo>
                    <a:lnTo>
                      <a:pt x="74" y="50"/>
                    </a:lnTo>
                    <a:lnTo>
                      <a:pt x="72" y="52"/>
                    </a:lnTo>
                    <a:lnTo>
                      <a:pt x="71" y="52"/>
                    </a:lnTo>
                    <a:lnTo>
                      <a:pt x="71" y="54"/>
                    </a:lnTo>
                    <a:lnTo>
                      <a:pt x="71" y="56"/>
                    </a:lnTo>
                    <a:lnTo>
                      <a:pt x="69" y="58"/>
                    </a:lnTo>
                    <a:lnTo>
                      <a:pt x="68" y="58"/>
                    </a:lnTo>
                    <a:lnTo>
                      <a:pt x="68" y="59"/>
                    </a:lnTo>
                    <a:lnTo>
                      <a:pt x="68" y="61"/>
                    </a:lnTo>
                    <a:lnTo>
                      <a:pt x="64" y="64"/>
                    </a:lnTo>
                    <a:lnTo>
                      <a:pt x="61" y="68"/>
                    </a:lnTo>
                    <a:lnTo>
                      <a:pt x="54" y="70"/>
                    </a:lnTo>
                    <a:lnTo>
                      <a:pt x="49" y="72"/>
                    </a:lnTo>
                    <a:lnTo>
                      <a:pt x="43" y="72"/>
                    </a:lnTo>
                    <a:lnTo>
                      <a:pt x="38" y="72"/>
                    </a:lnTo>
                    <a:lnTo>
                      <a:pt x="32" y="69"/>
                    </a:lnTo>
                    <a:lnTo>
                      <a:pt x="27" y="66"/>
                    </a:lnTo>
                    <a:lnTo>
                      <a:pt x="23" y="62"/>
                    </a:lnTo>
                    <a:lnTo>
                      <a:pt x="21" y="58"/>
                    </a:lnTo>
                    <a:lnTo>
                      <a:pt x="16" y="47"/>
                    </a:lnTo>
                    <a:lnTo>
                      <a:pt x="16" y="41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67" name="Freeform 381"/>
              <p:cNvSpPr>
                <a:spLocks noEditPoints="1" noChangeArrowheads="1"/>
              </p:cNvSpPr>
              <p:nvPr/>
            </p:nvSpPr>
            <p:spPr bwMode="auto">
              <a:xfrm>
                <a:off x="1949" y="2030"/>
                <a:ext cx="11" cy="12"/>
              </a:xfrm>
              <a:custGeom>
                <a:avLst/>
                <a:gdLst>
                  <a:gd name="T0" fmla="*/ 1 w 58"/>
                  <a:gd name="T1" fmla="*/ 0 h 58"/>
                  <a:gd name="T2" fmla="*/ 0 w 58"/>
                  <a:gd name="T3" fmla="*/ 0 h 58"/>
                  <a:gd name="T4" fmla="*/ 0 w 58"/>
                  <a:gd name="T5" fmla="*/ 1 h 58"/>
                  <a:gd name="T6" fmla="*/ 0 w 58"/>
                  <a:gd name="T7" fmla="*/ 1 h 58"/>
                  <a:gd name="T8" fmla="*/ 0 w 58"/>
                  <a:gd name="T9" fmla="*/ 1 h 58"/>
                  <a:gd name="T10" fmla="*/ 0 w 58"/>
                  <a:gd name="T11" fmla="*/ 1 h 58"/>
                  <a:gd name="T12" fmla="*/ 0 w 58"/>
                  <a:gd name="T13" fmla="*/ 2 h 58"/>
                  <a:gd name="T14" fmla="*/ 0 w 58"/>
                  <a:gd name="T15" fmla="*/ 2 h 58"/>
                  <a:gd name="T16" fmla="*/ 0 w 58"/>
                  <a:gd name="T17" fmla="*/ 2 h 58"/>
                  <a:gd name="T18" fmla="*/ 1 w 58"/>
                  <a:gd name="T19" fmla="*/ 2 h 58"/>
                  <a:gd name="T20" fmla="*/ 1 w 58"/>
                  <a:gd name="T21" fmla="*/ 2 h 58"/>
                  <a:gd name="T22" fmla="*/ 1 w 58"/>
                  <a:gd name="T23" fmla="*/ 2 h 58"/>
                  <a:gd name="T24" fmla="*/ 1 w 58"/>
                  <a:gd name="T25" fmla="*/ 2 h 58"/>
                  <a:gd name="T26" fmla="*/ 1 w 58"/>
                  <a:gd name="T27" fmla="*/ 2 h 58"/>
                  <a:gd name="T28" fmla="*/ 2 w 58"/>
                  <a:gd name="T29" fmla="*/ 2 h 58"/>
                  <a:gd name="T30" fmla="*/ 2 w 58"/>
                  <a:gd name="T31" fmla="*/ 2 h 58"/>
                  <a:gd name="T32" fmla="*/ 2 w 58"/>
                  <a:gd name="T33" fmla="*/ 2 h 58"/>
                  <a:gd name="T34" fmla="*/ 2 w 58"/>
                  <a:gd name="T35" fmla="*/ 2 h 58"/>
                  <a:gd name="T36" fmla="*/ 2 w 58"/>
                  <a:gd name="T37" fmla="*/ 2 h 58"/>
                  <a:gd name="T38" fmla="*/ 2 w 58"/>
                  <a:gd name="T39" fmla="*/ 2 h 58"/>
                  <a:gd name="T40" fmla="*/ 2 w 58"/>
                  <a:gd name="T41" fmla="*/ 2 h 58"/>
                  <a:gd name="T42" fmla="*/ 2 w 58"/>
                  <a:gd name="T43" fmla="*/ 2 h 58"/>
                  <a:gd name="T44" fmla="*/ 2 w 58"/>
                  <a:gd name="T45" fmla="*/ 2 h 58"/>
                  <a:gd name="T46" fmla="*/ 2 w 58"/>
                  <a:gd name="T47" fmla="*/ 2 h 58"/>
                  <a:gd name="T48" fmla="*/ 2 w 58"/>
                  <a:gd name="T49" fmla="*/ 1 h 58"/>
                  <a:gd name="T50" fmla="*/ 2 w 58"/>
                  <a:gd name="T51" fmla="*/ 1 h 58"/>
                  <a:gd name="T52" fmla="*/ 2 w 58"/>
                  <a:gd name="T53" fmla="*/ 1 h 58"/>
                  <a:gd name="T54" fmla="*/ 2 w 58"/>
                  <a:gd name="T55" fmla="*/ 1 h 58"/>
                  <a:gd name="T56" fmla="*/ 2 w 58"/>
                  <a:gd name="T57" fmla="*/ 0 h 58"/>
                  <a:gd name="T58" fmla="*/ 2 w 58"/>
                  <a:gd name="T59" fmla="*/ 0 h 58"/>
                  <a:gd name="T60" fmla="*/ 2 w 58"/>
                  <a:gd name="T61" fmla="*/ 0 h 58"/>
                  <a:gd name="T62" fmla="*/ 1 w 58"/>
                  <a:gd name="T63" fmla="*/ 0 h 58"/>
                  <a:gd name="T64" fmla="*/ 1 w 58"/>
                  <a:gd name="T65" fmla="*/ 0 h 58"/>
                  <a:gd name="T66" fmla="*/ 1 w 58"/>
                  <a:gd name="T67" fmla="*/ 0 h 58"/>
                  <a:gd name="T68" fmla="*/ 2 w 58"/>
                  <a:gd name="T69" fmla="*/ 1 h 58"/>
                  <a:gd name="T70" fmla="*/ 2 w 58"/>
                  <a:gd name="T71" fmla="*/ 2 h 58"/>
                  <a:gd name="T72" fmla="*/ 1 w 58"/>
                  <a:gd name="T73" fmla="*/ 2 h 58"/>
                  <a:gd name="T74" fmla="*/ 1 w 58"/>
                  <a:gd name="T75" fmla="*/ 2 h 58"/>
                  <a:gd name="T76" fmla="*/ 1 w 58"/>
                  <a:gd name="T77" fmla="*/ 2 h 58"/>
                  <a:gd name="T78" fmla="*/ 1 w 58"/>
                  <a:gd name="T79" fmla="*/ 2 h 58"/>
                  <a:gd name="T80" fmla="*/ 1 w 58"/>
                  <a:gd name="T81" fmla="*/ 2 h 58"/>
                  <a:gd name="T82" fmla="*/ 1 w 58"/>
                  <a:gd name="T83" fmla="*/ 1 h 58"/>
                  <a:gd name="T84" fmla="*/ 1 w 58"/>
                  <a:gd name="T85" fmla="*/ 1 h 58"/>
                  <a:gd name="T86" fmla="*/ 1 w 58"/>
                  <a:gd name="T87" fmla="*/ 1 h 58"/>
                  <a:gd name="T88" fmla="*/ 1 w 58"/>
                  <a:gd name="T89" fmla="*/ 1 h 58"/>
                  <a:gd name="T90" fmla="*/ 1 w 58"/>
                  <a:gd name="T91" fmla="*/ 1 h 58"/>
                  <a:gd name="T92" fmla="*/ 1 w 58"/>
                  <a:gd name="T93" fmla="*/ 1 h 58"/>
                  <a:gd name="T94" fmla="*/ 2 w 58"/>
                  <a:gd name="T95" fmla="*/ 1 h 58"/>
                  <a:gd name="T96" fmla="*/ 2 w 58"/>
                  <a:gd name="T97" fmla="*/ 1 h 58"/>
                  <a:gd name="T98" fmla="*/ 2 w 58"/>
                  <a:gd name="T99" fmla="*/ 1 h 58"/>
                  <a:gd name="T100" fmla="*/ 2 w 58"/>
                  <a:gd name="T101" fmla="*/ 1 h 58"/>
                  <a:gd name="T102" fmla="*/ 2 w 58"/>
                  <a:gd name="T103" fmla="*/ 1 h 5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8" h="58">
                    <a:moveTo>
                      <a:pt x="16" y="5"/>
                    </a:moveTo>
                    <a:lnTo>
                      <a:pt x="6" y="12"/>
                    </a:lnTo>
                    <a:lnTo>
                      <a:pt x="3" y="16"/>
                    </a:lnTo>
                    <a:lnTo>
                      <a:pt x="2" y="22"/>
                    </a:lnTo>
                    <a:lnTo>
                      <a:pt x="0" y="27"/>
                    </a:lnTo>
                    <a:lnTo>
                      <a:pt x="0" y="33"/>
                    </a:lnTo>
                    <a:lnTo>
                      <a:pt x="5" y="44"/>
                    </a:lnTo>
                    <a:lnTo>
                      <a:pt x="7" y="48"/>
                    </a:lnTo>
                    <a:lnTo>
                      <a:pt x="11" y="52"/>
                    </a:lnTo>
                    <a:lnTo>
                      <a:pt x="16" y="55"/>
                    </a:lnTo>
                    <a:lnTo>
                      <a:pt x="22" y="58"/>
                    </a:lnTo>
                    <a:lnTo>
                      <a:pt x="27" y="58"/>
                    </a:lnTo>
                    <a:lnTo>
                      <a:pt x="33" y="58"/>
                    </a:lnTo>
                    <a:lnTo>
                      <a:pt x="38" y="56"/>
                    </a:lnTo>
                    <a:lnTo>
                      <a:pt x="45" y="54"/>
                    </a:lnTo>
                    <a:lnTo>
                      <a:pt x="48" y="50"/>
                    </a:lnTo>
                    <a:lnTo>
                      <a:pt x="52" y="47"/>
                    </a:lnTo>
                    <a:lnTo>
                      <a:pt x="52" y="45"/>
                    </a:lnTo>
                    <a:lnTo>
                      <a:pt x="52" y="44"/>
                    </a:lnTo>
                    <a:lnTo>
                      <a:pt x="53" y="44"/>
                    </a:lnTo>
                    <a:lnTo>
                      <a:pt x="55" y="42"/>
                    </a:lnTo>
                    <a:lnTo>
                      <a:pt x="55" y="40"/>
                    </a:lnTo>
                    <a:lnTo>
                      <a:pt x="55" y="38"/>
                    </a:lnTo>
                    <a:lnTo>
                      <a:pt x="56" y="38"/>
                    </a:lnTo>
                    <a:lnTo>
                      <a:pt x="58" y="36"/>
                    </a:lnTo>
                    <a:lnTo>
                      <a:pt x="58" y="25"/>
                    </a:lnTo>
                    <a:lnTo>
                      <a:pt x="57" y="20"/>
                    </a:lnTo>
                    <a:lnTo>
                      <a:pt x="55" y="16"/>
                    </a:lnTo>
                    <a:lnTo>
                      <a:pt x="51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7" y="1"/>
                    </a:lnTo>
                    <a:lnTo>
                      <a:pt x="25" y="0"/>
                    </a:lnTo>
                    <a:lnTo>
                      <a:pt x="16" y="5"/>
                    </a:lnTo>
                    <a:close/>
                    <a:moveTo>
                      <a:pt x="45" y="33"/>
                    </a:moveTo>
                    <a:lnTo>
                      <a:pt x="41" y="37"/>
                    </a:lnTo>
                    <a:lnTo>
                      <a:pt x="37" y="44"/>
                    </a:lnTo>
                    <a:lnTo>
                      <a:pt x="31" y="45"/>
                    </a:lnTo>
                    <a:lnTo>
                      <a:pt x="26" y="44"/>
                    </a:lnTo>
                    <a:lnTo>
                      <a:pt x="21" y="41"/>
                    </a:lnTo>
                    <a:lnTo>
                      <a:pt x="17" y="37"/>
                    </a:lnTo>
                    <a:lnTo>
                      <a:pt x="16" y="31"/>
                    </a:lnTo>
                    <a:lnTo>
                      <a:pt x="17" y="26"/>
                    </a:lnTo>
                    <a:lnTo>
                      <a:pt x="22" y="16"/>
                    </a:lnTo>
                    <a:lnTo>
                      <a:pt x="27" y="15"/>
                    </a:lnTo>
                    <a:lnTo>
                      <a:pt x="33" y="16"/>
                    </a:lnTo>
                    <a:lnTo>
                      <a:pt x="37" y="18"/>
                    </a:lnTo>
                    <a:lnTo>
                      <a:pt x="42" y="22"/>
                    </a:lnTo>
                    <a:lnTo>
                      <a:pt x="42" y="24"/>
                    </a:lnTo>
                    <a:lnTo>
                      <a:pt x="42" y="25"/>
                    </a:lnTo>
                    <a:lnTo>
                      <a:pt x="44" y="27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68" name="Freeform 382"/>
              <p:cNvSpPr>
                <a:spLocks noChangeArrowheads="1"/>
              </p:cNvSpPr>
              <p:nvPr/>
            </p:nvSpPr>
            <p:spPr bwMode="auto">
              <a:xfrm>
                <a:off x="1952" y="2033"/>
                <a:ext cx="6" cy="6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0 h 30"/>
                  <a:gd name="T8" fmla="*/ 1 w 29"/>
                  <a:gd name="T9" fmla="*/ 0 h 30"/>
                  <a:gd name="T10" fmla="*/ 1 w 29"/>
                  <a:gd name="T11" fmla="*/ 0 h 30"/>
                  <a:gd name="T12" fmla="*/ 1 w 29"/>
                  <a:gd name="T13" fmla="*/ 0 h 30"/>
                  <a:gd name="T14" fmla="*/ 1 w 29"/>
                  <a:gd name="T15" fmla="*/ 0 h 30"/>
                  <a:gd name="T16" fmla="*/ 1 w 29"/>
                  <a:gd name="T17" fmla="*/ 0 h 30"/>
                  <a:gd name="T18" fmla="*/ 0 w 29"/>
                  <a:gd name="T19" fmla="*/ 0 h 30"/>
                  <a:gd name="T20" fmla="*/ 0 w 29"/>
                  <a:gd name="T21" fmla="*/ 0 h 30"/>
                  <a:gd name="T22" fmla="*/ 0 w 29"/>
                  <a:gd name="T23" fmla="*/ 0 h 30"/>
                  <a:gd name="T24" fmla="*/ 0 w 29"/>
                  <a:gd name="T25" fmla="*/ 1 h 30"/>
                  <a:gd name="T26" fmla="*/ 0 w 29"/>
                  <a:gd name="T27" fmla="*/ 1 h 30"/>
                  <a:gd name="T28" fmla="*/ 0 w 29"/>
                  <a:gd name="T29" fmla="*/ 1 h 30"/>
                  <a:gd name="T30" fmla="*/ 0 w 29"/>
                  <a:gd name="T31" fmla="*/ 1 h 30"/>
                  <a:gd name="T32" fmla="*/ 1 w 29"/>
                  <a:gd name="T33" fmla="*/ 1 h 30"/>
                  <a:gd name="T34" fmla="*/ 1 w 29"/>
                  <a:gd name="T35" fmla="*/ 1 h 3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9" h="30">
                    <a:moveTo>
                      <a:pt x="21" y="29"/>
                    </a:moveTo>
                    <a:lnTo>
                      <a:pt x="25" y="22"/>
                    </a:lnTo>
                    <a:lnTo>
                      <a:pt x="29" y="18"/>
                    </a:lnTo>
                    <a:lnTo>
                      <a:pt x="28" y="12"/>
                    </a:lnTo>
                    <a:lnTo>
                      <a:pt x="26" y="10"/>
                    </a:lnTo>
                    <a:lnTo>
                      <a:pt x="26" y="9"/>
                    </a:lnTo>
                    <a:lnTo>
                      <a:pt x="26" y="7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6" y="1"/>
                    </a:lnTo>
                    <a:lnTo>
                      <a:pt x="1" y="11"/>
                    </a:lnTo>
                    <a:lnTo>
                      <a:pt x="0" y="16"/>
                    </a:lnTo>
                    <a:lnTo>
                      <a:pt x="1" y="22"/>
                    </a:lnTo>
                    <a:lnTo>
                      <a:pt x="5" y="26"/>
                    </a:lnTo>
                    <a:lnTo>
                      <a:pt x="10" y="29"/>
                    </a:lnTo>
                    <a:lnTo>
                      <a:pt x="15" y="30"/>
                    </a:lnTo>
                    <a:lnTo>
                      <a:pt x="21" y="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69" name="Freeform 383"/>
              <p:cNvSpPr>
                <a:spLocks noChangeArrowheads="1"/>
              </p:cNvSpPr>
              <p:nvPr/>
            </p:nvSpPr>
            <p:spPr bwMode="auto">
              <a:xfrm>
                <a:off x="1982" y="1898"/>
                <a:ext cx="1" cy="1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0 h 3"/>
                  <a:gd name="T4" fmla="*/ 0 w 1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70" name="Freeform 384"/>
              <p:cNvSpPr>
                <a:spLocks noChangeArrowheads="1"/>
              </p:cNvSpPr>
              <p:nvPr/>
            </p:nvSpPr>
            <p:spPr bwMode="auto">
              <a:xfrm>
                <a:off x="1863" y="2135"/>
                <a:ext cx="1" cy="1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0 h 3"/>
                  <a:gd name="T6" fmla="*/ 0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71" name="Freeform 385"/>
              <p:cNvSpPr>
                <a:spLocks noChangeArrowheads="1"/>
              </p:cNvSpPr>
              <p:nvPr/>
            </p:nvSpPr>
            <p:spPr bwMode="auto">
              <a:xfrm>
                <a:off x="1863" y="2134"/>
                <a:ext cx="1" cy="1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2"/>
                    </a:moveTo>
                    <a:lnTo>
                      <a:pt x="4" y="5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72" name="Freeform 386"/>
              <p:cNvSpPr>
                <a:spLocks noChangeArrowheads="1"/>
              </p:cNvSpPr>
              <p:nvPr/>
            </p:nvSpPr>
            <p:spPr bwMode="auto">
              <a:xfrm>
                <a:off x="1756" y="2135"/>
                <a:ext cx="108" cy="397"/>
              </a:xfrm>
              <a:custGeom>
                <a:avLst/>
                <a:gdLst>
                  <a:gd name="T0" fmla="*/ 21 w 539"/>
                  <a:gd name="T1" fmla="*/ 0 h 1982"/>
                  <a:gd name="T2" fmla="*/ 21 w 539"/>
                  <a:gd name="T3" fmla="*/ 0 h 1982"/>
                  <a:gd name="T4" fmla="*/ 0 w 539"/>
                  <a:gd name="T5" fmla="*/ 80 h 1982"/>
                  <a:gd name="T6" fmla="*/ 1 w 539"/>
                  <a:gd name="T7" fmla="*/ 76 h 1982"/>
                  <a:gd name="T8" fmla="*/ 22 w 539"/>
                  <a:gd name="T9" fmla="*/ 0 h 1982"/>
                  <a:gd name="T10" fmla="*/ 21 w 539"/>
                  <a:gd name="T11" fmla="*/ 0 h 19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39" h="1982">
                    <a:moveTo>
                      <a:pt x="535" y="1"/>
                    </a:moveTo>
                    <a:lnTo>
                      <a:pt x="531" y="0"/>
                    </a:lnTo>
                    <a:lnTo>
                      <a:pt x="0" y="1982"/>
                    </a:lnTo>
                    <a:lnTo>
                      <a:pt x="31" y="1899"/>
                    </a:lnTo>
                    <a:lnTo>
                      <a:pt x="539" y="7"/>
                    </a:lnTo>
                    <a:lnTo>
                      <a:pt x="535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73" name="Freeform 387"/>
              <p:cNvSpPr>
                <a:spLocks noChangeArrowheads="1"/>
              </p:cNvSpPr>
              <p:nvPr/>
            </p:nvSpPr>
            <p:spPr bwMode="auto">
              <a:xfrm>
                <a:off x="1770" y="2139"/>
                <a:ext cx="97" cy="357"/>
              </a:xfrm>
              <a:custGeom>
                <a:avLst/>
                <a:gdLst>
                  <a:gd name="T0" fmla="*/ 19 w 486"/>
                  <a:gd name="T1" fmla="*/ 0 h 1784"/>
                  <a:gd name="T2" fmla="*/ 19 w 486"/>
                  <a:gd name="T3" fmla="*/ 0 h 1784"/>
                  <a:gd name="T4" fmla="*/ 0 w 486"/>
                  <a:gd name="T5" fmla="*/ 71 h 1784"/>
                  <a:gd name="T6" fmla="*/ 1 w 486"/>
                  <a:gd name="T7" fmla="*/ 68 h 1784"/>
                  <a:gd name="T8" fmla="*/ 19 w 486"/>
                  <a:gd name="T9" fmla="*/ 0 h 1784"/>
                  <a:gd name="T10" fmla="*/ 19 w 486"/>
                  <a:gd name="T11" fmla="*/ 0 h 1784"/>
                  <a:gd name="T12" fmla="*/ 19 w 486"/>
                  <a:gd name="T13" fmla="*/ 0 h 17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6" h="1784">
                    <a:moveTo>
                      <a:pt x="484" y="8"/>
                    </a:moveTo>
                    <a:lnTo>
                      <a:pt x="478" y="0"/>
                    </a:lnTo>
                    <a:lnTo>
                      <a:pt x="0" y="1784"/>
                    </a:lnTo>
                    <a:lnTo>
                      <a:pt x="32" y="1704"/>
                    </a:lnTo>
                    <a:lnTo>
                      <a:pt x="486" y="11"/>
                    </a:lnTo>
                    <a:lnTo>
                      <a:pt x="486" y="9"/>
                    </a:lnTo>
                    <a:lnTo>
                      <a:pt x="484" y="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74" name="Freeform 388"/>
              <p:cNvSpPr>
                <a:spLocks noChangeArrowheads="1"/>
              </p:cNvSpPr>
              <p:nvPr/>
            </p:nvSpPr>
            <p:spPr bwMode="auto">
              <a:xfrm>
                <a:off x="1783" y="2142"/>
                <a:ext cx="87" cy="321"/>
              </a:xfrm>
              <a:custGeom>
                <a:avLst/>
                <a:gdLst>
                  <a:gd name="T0" fmla="*/ 17 w 437"/>
                  <a:gd name="T1" fmla="*/ 0 h 1603"/>
                  <a:gd name="T2" fmla="*/ 17 w 437"/>
                  <a:gd name="T3" fmla="*/ 0 h 1603"/>
                  <a:gd name="T4" fmla="*/ 17 w 437"/>
                  <a:gd name="T5" fmla="*/ 0 h 1603"/>
                  <a:gd name="T6" fmla="*/ 0 w 437"/>
                  <a:gd name="T7" fmla="*/ 64 h 1603"/>
                  <a:gd name="T8" fmla="*/ 1 w 437"/>
                  <a:gd name="T9" fmla="*/ 60 h 1603"/>
                  <a:gd name="T10" fmla="*/ 17 w 437"/>
                  <a:gd name="T11" fmla="*/ 0 h 16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7" h="1603">
                    <a:moveTo>
                      <a:pt x="437" y="12"/>
                    </a:moveTo>
                    <a:lnTo>
                      <a:pt x="433" y="5"/>
                    </a:lnTo>
                    <a:lnTo>
                      <a:pt x="429" y="0"/>
                    </a:lnTo>
                    <a:lnTo>
                      <a:pt x="0" y="1603"/>
                    </a:lnTo>
                    <a:lnTo>
                      <a:pt x="37" y="1505"/>
                    </a:lnTo>
                    <a:lnTo>
                      <a:pt x="437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75" name="Freeform 389"/>
              <p:cNvSpPr>
                <a:spLocks noChangeArrowheads="1"/>
              </p:cNvSpPr>
              <p:nvPr/>
            </p:nvSpPr>
            <p:spPr bwMode="auto">
              <a:xfrm>
                <a:off x="1776" y="2141"/>
                <a:ext cx="93" cy="339"/>
              </a:xfrm>
              <a:custGeom>
                <a:avLst/>
                <a:gdLst>
                  <a:gd name="T0" fmla="*/ 19 w 461"/>
                  <a:gd name="T1" fmla="*/ 0 h 1693"/>
                  <a:gd name="T2" fmla="*/ 19 w 461"/>
                  <a:gd name="T3" fmla="*/ 0 h 1693"/>
                  <a:gd name="T4" fmla="*/ 0 w 461"/>
                  <a:gd name="T5" fmla="*/ 68 h 1693"/>
                  <a:gd name="T6" fmla="*/ 1 w 461"/>
                  <a:gd name="T7" fmla="*/ 64 h 1693"/>
                  <a:gd name="T8" fmla="*/ 19 w 461"/>
                  <a:gd name="T9" fmla="*/ 0 h 16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1" h="1693">
                    <a:moveTo>
                      <a:pt x="461" y="7"/>
                    </a:moveTo>
                    <a:lnTo>
                      <a:pt x="454" y="0"/>
                    </a:lnTo>
                    <a:lnTo>
                      <a:pt x="0" y="1693"/>
                    </a:lnTo>
                    <a:lnTo>
                      <a:pt x="32" y="1610"/>
                    </a:lnTo>
                    <a:lnTo>
                      <a:pt x="461" y="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76" name="Freeform 390"/>
              <p:cNvSpPr>
                <a:spLocks noChangeArrowheads="1"/>
              </p:cNvSpPr>
              <p:nvPr/>
            </p:nvSpPr>
            <p:spPr bwMode="auto">
              <a:xfrm>
                <a:off x="1763" y="2137"/>
                <a:ext cx="103" cy="378"/>
              </a:xfrm>
              <a:custGeom>
                <a:avLst/>
                <a:gdLst>
                  <a:gd name="T0" fmla="*/ 21 w 515"/>
                  <a:gd name="T1" fmla="*/ 0 h 1892"/>
                  <a:gd name="T2" fmla="*/ 20 w 515"/>
                  <a:gd name="T3" fmla="*/ 0 h 1892"/>
                  <a:gd name="T4" fmla="*/ 0 w 515"/>
                  <a:gd name="T5" fmla="*/ 76 h 1892"/>
                  <a:gd name="T6" fmla="*/ 1 w 515"/>
                  <a:gd name="T7" fmla="*/ 72 h 1892"/>
                  <a:gd name="T8" fmla="*/ 21 w 515"/>
                  <a:gd name="T9" fmla="*/ 0 h 18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5" h="1892">
                    <a:moveTo>
                      <a:pt x="515" y="11"/>
                    </a:moveTo>
                    <a:lnTo>
                      <a:pt x="508" y="0"/>
                    </a:lnTo>
                    <a:lnTo>
                      <a:pt x="0" y="1892"/>
                    </a:lnTo>
                    <a:lnTo>
                      <a:pt x="37" y="1795"/>
                    </a:lnTo>
                    <a:lnTo>
                      <a:pt x="515" y="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77" name="Freeform 391"/>
              <p:cNvSpPr>
                <a:spLocks noChangeArrowheads="1"/>
              </p:cNvSpPr>
              <p:nvPr/>
            </p:nvSpPr>
            <p:spPr bwMode="auto">
              <a:xfrm>
                <a:off x="1817" y="2152"/>
                <a:ext cx="61" cy="223"/>
              </a:xfrm>
              <a:custGeom>
                <a:avLst/>
                <a:gdLst>
                  <a:gd name="T0" fmla="*/ 12 w 306"/>
                  <a:gd name="T1" fmla="*/ 0 h 1117"/>
                  <a:gd name="T2" fmla="*/ 12 w 306"/>
                  <a:gd name="T3" fmla="*/ 0 h 1117"/>
                  <a:gd name="T4" fmla="*/ 0 w 306"/>
                  <a:gd name="T5" fmla="*/ 45 h 1117"/>
                  <a:gd name="T6" fmla="*/ 1 w 306"/>
                  <a:gd name="T7" fmla="*/ 41 h 1117"/>
                  <a:gd name="T8" fmla="*/ 12 w 306"/>
                  <a:gd name="T9" fmla="*/ 0 h 1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1117">
                    <a:moveTo>
                      <a:pt x="306" y="8"/>
                    </a:moveTo>
                    <a:lnTo>
                      <a:pt x="298" y="0"/>
                    </a:lnTo>
                    <a:lnTo>
                      <a:pt x="0" y="1117"/>
                    </a:lnTo>
                    <a:lnTo>
                      <a:pt x="31" y="1035"/>
                    </a:lnTo>
                    <a:lnTo>
                      <a:pt x="306" y="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78" name="Freeform 392"/>
              <p:cNvSpPr>
                <a:spLocks noChangeArrowheads="1"/>
              </p:cNvSpPr>
              <p:nvPr/>
            </p:nvSpPr>
            <p:spPr bwMode="auto">
              <a:xfrm>
                <a:off x="1810" y="2150"/>
                <a:ext cx="66" cy="241"/>
              </a:xfrm>
              <a:custGeom>
                <a:avLst/>
                <a:gdLst>
                  <a:gd name="T0" fmla="*/ 13 w 330"/>
                  <a:gd name="T1" fmla="*/ 0 h 1206"/>
                  <a:gd name="T2" fmla="*/ 13 w 330"/>
                  <a:gd name="T3" fmla="*/ 0 h 1206"/>
                  <a:gd name="T4" fmla="*/ 0 w 330"/>
                  <a:gd name="T5" fmla="*/ 48 h 1206"/>
                  <a:gd name="T6" fmla="*/ 1 w 330"/>
                  <a:gd name="T7" fmla="*/ 45 h 1206"/>
                  <a:gd name="T8" fmla="*/ 13 w 330"/>
                  <a:gd name="T9" fmla="*/ 0 h 12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0" h="1206">
                    <a:moveTo>
                      <a:pt x="330" y="8"/>
                    </a:moveTo>
                    <a:lnTo>
                      <a:pt x="324" y="0"/>
                    </a:lnTo>
                    <a:lnTo>
                      <a:pt x="0" y="1206"/>
                    </a:lnTo>
                    <a:lnTo>
                      <a:pt x="32" y="1125"/>
                    </a:lnTo>
                    <a:lnTo>
                      <a:pt x="330" y="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79" name="Freeform 393"/>
              <p:cNvSpPr>
                <a:spLocks noChangeArrowheads="1"/>
              </p:cNvSpPr>
              <p:nvPr/>
            </p:nvSpPr>
            <p:spPr bwMode="auto">
              <a:xfrm>
                <a:off x="1803" y="2148"/>
                <a:ext cx="72" cy="263"/>
              </a:xfrm>
              <a:custGeom>
                <a:avLst/>
                <a:gdLst>
                  <a:gd name="T0" fmla="*/ 14 w 362"/>
                  <a:gd name="T1" fmla="*/ 0 h 1314"/>
                  <a:gd name="T2" fmla="*/ 14 w 362"/>
                  <a:gd name="T3" fmla="*/ 0 h 1314"/>
                  <a:gd name="T4" fmla="*/ 14 w 362"/>
                  <a:gd name="T5" fmla="*/ 0 h 1314"/>
                  <a:gd name="T6" fmla="*/ 0 w 362"/>
                  <a:gd name="T7" fmla="*/ 53 h 1314"/>
                  <a:gd name="T8" fmla="*/ 2 w 362"/>
                  <a:gd name="T9" fmla="*/ 49 h 1314"/>
                  <a:gd name="T10" fmla="*/ 14 w 362"/>
                  <a:gd name="T11" fmla="*/ 0 h 13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62" h="1314">
                    <a:moveTo>
                      <a:pt x="362" y="10"/>
                    </a:moveTo>
                    <a:lnTo>
                      <a:pt x="357" y="3"/>
                    </a:lnTo>
                    <a:lnTo>
                      <a:pt x="353" y="0"/>
                    </a:lnTo>
                    <a:lnTo>
                      <a:pt x="0" y="1314"/>
                    </a:lnTo>
                    <a:lnTo>
                      <a:pt x="38" y="1216"/>
                    </a:lnTo>
                    <a:lnTo>
                      <a:pt x="362" y="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80" name="Freeform 394"/>
              <p:cNvSpPr>
                <a:spLocks noChangeArrowheads="1"/>
              </p:cNvSpPr>
              <p:nvPr/>
            </p:nvSpPr>
            <p:spPr bwMode="auto">
              <a:xfrm>
                <a:off x="1796" y="2146"/>
                <a:ext cx="77" cy="281"/>
              </a:xfrm>
              <a:custGeom>
                <a:avLst/>
                <a:gdLst>
                  <a:gd name="T0" fmla="*/ 15 w 384"/>
                  <a:gd name="T1" fmla="*/ 0 h 1405"/>
                  <a:gd name="T2" fmla="*/ 15 w 384"/>
                  <a:gd name="T3" fmla="*/ 0 h 1405"/>
                  <a:gd name="T4" fmla="*/ 0 w 384"/>
                  <a:gd name="T5" fmla="*/ 56 h 1405"/>
                  <a:gd name="T6" fmla="*/ 1 w 384"/>
                  <a:gd name="T7" fmla="*/ 53 h 1405"/>
                  <a:gd name="T8" fmla="*/ 15 w 384"/>
                  <a:gd name="T9" fmla="*/ 0 h 14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4" h="1405">
                    <a:moveTo>
                      <a:pt x="384" y="8"/>
                    </a:moveTo>
                    <a:lnTo>
                      <a:pt x="376" y="0"/>
                    </a:lnTo>
                    <a:lnTo>
                      <a:pt x="0" y="1405"/>
                    </a:lnTo>
                    <a:lnTo>
                      <a:pt x="31" y="1322"/>
                    </a:lnTo>
                    <a:lnTo>
                      <a:pt x="384" y="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81" name="Freeform 395"/>
              <p:cNvSpPr>
                <a:spLocks noChangeArrowheads="1"/>
              </p:cNvSpPr>
              <p:nvPr/>
            </p:nvSpPr>
            <p:spPr bwMode="auto">
              <a:xfrm>
                <a:off x="1790" y="2145"/>
                <a:ext cx="82" cy="298"/>
              </a:xfrm>
              <a:custGeom>
                <a:avLst/>
                <a:gdLst>
                  <a:gd name="T0" fmla="*/ 17 w 407"/>
                  <a:gd name="T1" fmla="*/ 0 h 1493"/>
                  <a:gd name="T2" fmla="*/ 16 w 407"/>
                  <a:gd name="T3" fmla="*/ 0 h 1493"/>
                  <a:gd name="T4" fmla="*/ 16 w 407"/>
                  <a:gd name="T5" fmla="*/ 0 h 1493"/>
                  <a:gd name="T6" fmla="*/ 0 w 407"/>
                  <a:gd name="T7" fmla="*/ 59 h 1493"/>
                  <a:gd name="T8" fmla="*/ 1 w 407"/>
                  <a:gd name="T9" fmla="*/ 56 h 1493"/>
                  <a:gd name="T10" fmla="*/ 17 w 407"/>
                  <a:gd name="T11" fmla="*/ 0 h 14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7" h="1493">
                    <a:moveTo>
                      <a:pt x="407" y="8"/>
                    </a:moveTo>
                    <a:lnTo>
                      <a:pt x="403" y="3"/>
                    </a:lnTo>
                    <a:lnTo>
                      <a:pt x="400" y="0"/>
                    </a:lnTo>
                    <a:lnTo>
                      <a:pt x="0" y="1493"/>
                    </a:lnTo>
                    <a:lnTo>
                      <a:pt x="31" y="1413"/>
                    </a:lnTo>
                    <a:lnTo>
                      <a:pt x="407" y="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82" name="Freeform 396"/>
              <p:cNvSpPr>
                <a:spLocks noChangeArrowheads="1"/>
              </p:cNvSpPr>
              <p:nvPr/>
            </p:nvSpPr>
            <p:spPr bwMode="auto">
              <a:xfrm>
                <a:off x="1750" y="2135"/>
                <a:ext cx="113" cy="413"/>
              </a:xfrm>
              <a:custGeom>
                <a:avLst/>
                <a:gdLst>
                  <a:gd name="T0" fmla="*/ 23 w 562"/>
                  <a:gd name="T1" fmla="*/ 0 h 2063"/>
                  <a:gd name="T2" fmla="*/ 21 w 562"/>
                  <a:gd name="T3" fmla="*/ 6 h 2063"/>
                  <a:gd name="T4" fmla="*/ 0 w 562"/>
                  <a:gd name="T5" fmla="*/ 83 h 2063"/>
                  <a:gd name="T6" fmla="*/ 1 w 562"/>
                  <a:gd name="T7" fmla="*/ 79 h 2063"/>
                  <a:gd name="T8" fmla="*/ 23 w 562"/>
                  <a:gd name="T9" fmla="*/ 0 h 20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2" h="2063">
                    <a:moveTo>
                      <a:pt x="562" y="0"/>
                    </a:moveTo>
                    <a:lnTo>
                      <a:pt x="510" y="159"/>
                    </a:lnTo>
                    <a:lnTo>
                      <a:pt x="0" y="2063"/>
                    </a:lnTo>
                    <a:lnTo>
                      <a:pt x="31" y="1982"/>
                    </a:lnTo>
                    <a:lnTo>
                      <a:pt x="56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83" name="Freeform 397"/>
              <p:cNvSpPr>
                <a:spLocks noChangeArrowheads="1"/>
              </p:cNvSpPr>
              <p:nvPr/>
            </p:nvSpPr>
            <p:spPr bwMode="auto">
              <a:xfrm>
                <a:off x="1850" y="2159"/>
                <a:ext cx="36" cy="128"/>
              </a:xfrm>
              <a:custGeom>
                <a:avLst/>
                <a:gdLst>
                  <a:gd name="T0" fmla="*/ 7 w 179"/>
                  <a:gd name="T1" fmla="*/ 0 h 640"/>
                  <a:gd name="T2" fmla="*/ 7 w 179"/>
                  <a:gd name="T3" fmla="*/ 0 h 640"/>
                  <a:gd name="T4" fmla="*/ 0 w 179"/>
                  <a:gd name="T5" fmla="*/ 26 h 640"/>
                  <a:gd name="T6" fmla="*/ 1 w 179"/>
                  <a:gd name="T7" fmla="*/ 22 h 640"/>
                  <a:gd name="T8" fmla="*/ 7 w 179"/>
                  <a:gd name="T9" fmla="*/ 0 h 6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9" h="640">
                    <a:moveTo>
                      <a:pt x="179" y="8"/>
                    </a:moveTo>
                    <a:lnTo>
                      <a:pt x="171" y="0"/>
                    </a:lnTo>
                    <a:lnTo>
                      <a:pt x="0" y="640"/>
                    </a:lnTo>
                    <a:lnTo>
                      <a:pt x="31" y="560"/>
                    </a:lnTo>
                    <a:lnTo>
                      <a:pt x="179" y="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84" name="Freeform 398"/>
              <p:cNvSpPr>
                <a:spLocks noChangeArrowheads="1"/>
              </p:cNvSpPr>
              <p:nvPr/>
            </p:nvSpPr>
            <p:spPr bwMode="auto">
              <a:xfrm>
                <a:off x="1843" y="2158"/>
                <a:ext cx="42" cy="149"/>
              </a:xfrm>
              <a:custGeom>
                <a:avLst/>
                <a:gdLst>
                  <a:gd name="T0" fmla="*/ 8 w 209"/>
                  <a:gd name="T1" fmla="*/ 0 h 745"/>
                  <a:gd name="T2" fmla="*/ 8 w 209"/>
                  <a:gd name="T3" fmla="*/ 0 h 745"/>
                  <a:gd name="T4" fmla="*/ 8 w 209"/>
                  <a:gd name="T5" fmla="*/ 0 h 745"/>
                  <a:gd name="T6" fmla="*/ 0 w 209"/>
                  <a:gd name="T7" fmla="*/ 30 h 745"/>
                  <a:gd name="T8" fmla="*/ 2 w 209"/>
                  <a:gd name="T9" fmla="*/ 26 h 745"/>
                  <a:gd name="T10" fmla="*/ 8 w 209"/>
                  <a:gd name="T11" fmla="*/ 0 h 7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9" h="745">
                    <a:moveTo>
                      <a:pt x="209" y="7"/>
                    </a:moveTo>
                    <a:lnTo>
                      <a:pt x="203" y="4"/>
                    </a:lnTo>
                    <a:lnTo>
                      <a:pt x="199" y="0"/>
                    </a:lnTo>
                    <a:lnTo>
                      <a:pt x="0" y="745"/>
                    </a:lnTo>
                    <a:lnTo>
                      <a:pt x="38" y="647"/>
                    </a:lnTo>
                    <a:lnTo>
                      <a:pt x="209" y="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85" name="Freeform 399"/>
              <p:cNvSpPr>
                <a:spLocks noChangeArrowheads="1"/>
              </p:cNvSpPr>
              <p:nvPr/>
            </p:nvSpPr>
            <p:spPr bwMode="auto">
              <a:xfrm>
                <a:off x="1830" y="2155"/>
                <a:ext cx="51" cy="184"/>
              </a:xfrm>
              <a:custGeom>
                <a:avLst/>
                <a:gdLst>
                  <a:gd name="T0" fmla="*/ 10 w 254"/>
                  <a:gd name="T1" fmla="*/ 0 h 922"/>
                  <a:gd name="T2" fmla="*/ 10 w 254"/>
                  <a:gd name="T3" fmla="*/ 0 h 922"/>
                  <a:gd name="T4" fmla="*/ 10 w 254"/>
                  <a:gd name="T5" fmla="*/ 0 h 922"/>
                  <a:gd name="T6" fmla="*/ 0 w 254"/>
                  <a:gd name="T7" fmla="*/ 37 h 922"/>
                  <a:gd name="T8" fmla="*/ 1 w 254"/>
                  <a:gd name="T9" fmla="*/ 34 h 922"/>
                  <a:gd name="T10" fmla="*/ 10 w 254"/>
                  <a:gd name="T11" fmla="*/ 0 h 9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4" h="922">
                    <a:moveTo>
                      <a:pt x="254" y="7"/>
                    </a:moveTo>
                    <a:lnTo>
                      <a:pt x="250" y="2"/>
                    </a:lnTo>
                    <a:lnTo>
                      <a:pt x="248" y="0"/>
                    </a:lnTo>
                    <a:lnTo>
                      <a:pt x="0" y="922"/>
                    </a:lnTo>
                    <a:lnTo>
                      <a:pt x="31" y="840"/>
                    </a:lnTo>
                    <a:lnTo>
                      <a:pt x="254" y="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86" name="Freeform 400"/>
              <p:cNvSpPr>
                <a:spLocks noChangeArrowheads="1"/>
              </p:cNvSpPr>
              <p:nvPr/>
            </p:nvSpPr>
            <p:spPr bwMode="auto">
              <a:xfrm>
                <a:off x="1836" y="2156"/>
                <a:ext cx="47" cy="167"/>
              </a:xfrm>
              <a:custGeom>
                <a:avLst/>
                <a:gdLst>
                  <a:gd name="T0" fmla="*/ 10 w 231"/>
                  <a:gd name="T1" fmla="*/ 0 h 833"/>
                  <a:gd name="T2" fmla="*/ 9 w 231"/>
                  <a:gd name="T3" fmla="*/ 0 h 833"/>
                  <a:gd name="T4" fmla="*/ 0 w 231"/>
                  <a:gd name="T5" fmla="*/ 33 h 833"/>
                  <a:gd name="T6" fmla="*/ 1 w 231"/>
                  <a:gd name="T7" fmla="*/ 30 h 833"/>
                  <a:gd name="T8" fmla="*/ 10 w 231"/>
                  <a:gd name="T9" fmla="*/ 0 h 8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1" h="833">
                    <a:moveTo>
                      <a:pt x="231" y="7"/>
                    </a:moveTo>
                    <a:lnTo>
                      <a:pt x="223" y="0"/>
                    </a:lnTo>
                    <a:lnTo>
                      <a:pt x="0" y="833"/>
                    </a:lnTo>
                    <a:lnTo>
                      <a:pt x="32" y="752"/>
                    </a:lnTo>
                    <a:lnTo>
                      <a:pt x="231" y="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87" name="Freeform 401"/>
              <p:cNvSpPr>
                <a:spLocks noChangeArrowheads="1"/>
              </p:cNvSpPr>
              <p:nvPr/>
            </p:nvSpPr>
            <p:spPr bwMode="auto">
              <a:xfrm>
                <a:off x="1857" y="2161"/>
                <a:ext cx="31" cy="110"/>
              </a:xfrm>
              <a:custGeom>
                <a:avLst/>
                <a:gdLst>
                  <a:gd name="T0" fmla="*/ 6 w 155"/>
                  <a:gd name="T1" fmla="*/ 0 h 552"/>
                  <a:gd name="T2" fmla="*/ 6 w 155"/>
                  <a:gd name="T3" fmla="*/ 0 h 552"/>
                  <a:gd name="T4" fmla="*/ 0 w 155"/>
                  <a:gd name="T5" fmla="*/ 22 h 552"/>
                  <a:gd name="T6" fmla="*/ 1 w 155"/>
                  <a:gd name="T7" fmla="*/ 19 h 552"/>
                  <a:gd name="T8" fmla="*/ 6 w 155"/>
                  <a:gd name="T9" fmla="*/ 0 h 5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" h="552">
                    <a:moveTo>
                      <a:pt x="155" y="6"/>
                    </a:moveTo>
                    <a:lnTo>
                      <a:pt x="148" y="0"/>
                    </a:lnTo>
                    <a:lnTo>
                      <a:pt x="0" y="552"/>
                    </a:lnTo>
                    <a:lnTo>
                      <a:pt x="31" y="469"/>
                    </a:lnTo>
                    <a:lnTo>
                      <a:pt x="155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88" name="Freeform 402"/>
              <p:cNvSpPr>
                <a:spLocks noChangeArrowheads="1"/>
              </p:cNvSpPr>
              <p:nvPr/>
            </p:nvSpPr>
            <p:spPr bwMode="auto">
              <a:xfrm>
                <a:off x="1857" y="2177"/>
                <a:ext cx="53" cy="193"/>
              </a:xfrm>
              <a:custGeom>
                <a:avLst/>
                <a:gdLst>
                  <a:gd name="T0" fmla="*/ 11 w 267"/>
                  <a:gd name="T1" fmla="*/ 0 h 965"/>
                  <a:gd name="T2" fmla="*/ 10 w 267"/>
                  <a:gd name="T3" fmla="*/ 0 h 965"/>
                  <a:gd name="T4" fmla="*/ 0 w 267"/>
                  <a:gd name="T5" fmla="*/ 39 h 965"/>
                  <a:gd name="T6" fmla="*/ 1 w 267"/>
                  <a:gd name="T7" fmla="*/ 36 h 965"/>
                  <a:gd name="T8" fmla="*/ 11 w 267"/>
                  <a:gd name="T9" fmla="*/ 0 h 9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" h="965">
                    <a:moveTo>
                      <a:pt x="267" y="3"/>
                    </a:moveTo>
                    <a:lnTo>
                      <a:pt x="259" y="0"/>
                    </a:lnTo>
                    <a:lnTo>
                      <a:pt x="0" y="965"/>
                    </a:lnTo>
                    <a:lnTo>
                      <a:pt x="28" y="900"/>
                    </a:lnTo>
                    <a:lnTo>
                      <a:pt x="267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89" name="Freeform 403"/>
              <p:cNvSpPr>
                <a:spLocks noChangeArrowheads="1"/>
              </p:cNvSpPr>
              <p:nvPr/>
            </p:nvSpPr>
            <p:spPr bwMode="auto">
              <a:xfrm>
                <a:off x="1840" y="2173"/>
                <a:ext cx="65" cy="238"/>
              </a:xfrm>
              <a:custGeom>
                <a:avLst/>
                <a:gdLst>
                  <a:gd name="T0" fmla="*/ 13 w 325"/>
                  <a:gd name="T1" fmla="*/ 0 h 1191"/>
                  <a:gd name="T2" fmla="*/ 13 w 325"/>
                  <a:gd name="T3" fmla="*/ 0 h 1191"/>
                  <a:gd name="T4" fmla="*/ 0 w 325"/>
                  <a:gd name="T5" fmla="*/ 48 h 1191"/>
                  <a:gd name="T6" fmla="*/ 1 w 325"/>
                  <a:gd name="T7" fmla="*/ 45 h 1191"/>
                  <a:gd name="T8" fmla="*/ 13 w 325"/>
                  <a:gd name="T9" fmla="*/ 0 h 1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5" h="1191">
                    <a:moveTo>
                      <a:pt x="325" y="8"/>
                    </a:moveTo>
                    <a:lnTo>
                      <a:pt x="318" y="0"/>
                    </a:lnTo>
                    <a:lnTo>
                      <a:pt x="0" y="1191"/>
                    </a:lnTo>
                    <a:lnTo>
                      <a:pt x="26" y="1126"/>
                    </a:lnTo>
                    <a:lnTo>
                      <a:pt x="325" y="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90" name="Freeform 404"/>
              <p:cNvSpPr>
                <a:spLocks noChangeArrowheads="1"/>
              </p:cNvSpPr>
              <p:nvPr/>
            </p:nvSpPr>
            <p:spPr bwMode="auto">
              <a:xfrm>
                <a:off x="1845" y="2175"/>
                <a:ext cx="62" cy="223"/>
              </a:xfrm>
              <a:custGeom>
                <a:avLst/>
                <a:gdLst>
                  <a:gd name="T0" fmla="*/ 12 w 309"/>
                  <a:gd name="T1" fmla="*/ 0 h 1118"/>
                  <a:gd name="T2" fmla="*/ 12 w 309"/>
                  <a:gd name="T3" fmla="*/ 0 h 1118"/>
                  <a:gd name="T4" fmla="*/ 0 w 309"/>
                  <a:gd name="T5" fmla="*/ 44 h 1118"/>
                  <a:gd name="T6" fmla="*/ 1 w 309"/>
                  <a:gd name="T7" fmla="*/ 42 h 1118"/>
                  <a:gd name="T8" fmla="*/ 12 w 309"/>
                  <a:gd name="T9" fmla="*/ 0 h 1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9" h="1118">
                    <a:moveTo>
                      <a:pt x="309" y="3"/>
                    </a:moveTo>
                    <a:lnTo>
                      <a:pt x="299" y="0"/>
                    </a:lnTo>
                    <a:lnTo>
                      <a:pt x="0" y="1118"/>
                    </a:lnTo>
                    <a:lnTo>
                      <a:pt x="27" y="1053"/>
                    </a:lnTo>
                    <a:lnTo>
                      <a:pt x="309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91" name="Freeform 405"/>
              <p:cNvSpPr>
                <a:spLocks noChangeArrowheads="1"/>
              </p:cNvSpPr>
              <p:nvPr/>
            </p:nvSpPr>
            <p:spPr bwMode="auto">
              <a:xfrm>
                <a:off x="1850" y="2175"/>
                <a:ext cx="58" cy="210"/>
              </a:xfrm>
              <a:custGeom>
                <a:avLst/>
                <a:gdLst>
                  <a:gd name="T0" fmla="*/ 12 w 291"/>
                  <a:gd name="T1" fmla="*/ 0 h 1050"/>
                  <a:gd name="T2" fmla="*/ 11 w 291"/>
                  <a:gd name="T3" fmla="*/ 0 h 1050"/>
                  <a:gd name="T4" fmla="*/ 0 w 291"/>
                  <a:gd name="T5" fmla="*/ 42 h 1050"/>
                  <a:gd name="T6" fmla="*/ 1 w 291"/>
                  <a:gd name="T7" fmla="*/ 39 h 1050"/>
                  <a:gd name="T8" fmla="*/ 12 w 291"/>
                  <a:gd name="T9" fmla="*/ 0 h 10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1050">
                    <a:moveTo>
                      <a:pt x="291" y="7"/>
                    </a:moveTo>
                    <a:lnTo>
                      <a:pt x="282" y="0"/>
                    </a:lnTo>
                    <a:lnTo>
                      <a:pt x="0" y="1050"/>
                    </a:lnTo>
                    <a:lnTo>
                      <a:pt x="32" y="972"/>
                    </a:lnTo>
                    <a:lnTo>
                      <a:pt x="291" y="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92" name="Freeform 406"/>
              <p:cNvSpPr>
                <a:spLocks noChangeArrowheads="1"/>
              </p:cNvSpPr>
              <p:nvPr/>
            </p:nvSpPr>
            <p:spPr bwMode="auto">
              <a:xfrm>
                <a:off x="1833" y="2172"/>
                <a:ext cx="70" cy="255"/>
              </a:xfrm>
              <a:custGeom>
                <a:avLst/>
                <a:gdLst>
                  <a:gd name="T0" fmla="*/ 14 w 350"/>
                  <a:gd name="T1" fmla="*/ 0 h 1275"/>
                  <a:gd name="T2" fmla="*/ 14 w 350"/>
                  <a:gd name="T3" fmla="*/ 0 h 1275"/>
                  <a:gd name="T4" fmla="*/ 0 w 350"/>
                  <a:gd name="T5" fmla="*/ 51 h 1275"/>
                  <a:gd name="T6" fmla="*/ 1 w 350"/>
                  <a:gd name="T7" fmla="*/ 48 h 1275"/>
                  <a:gd name="T8" fmla="*/ 14 w 350"/>
                  <a:gd name="T9" fmla="*/ 0 h 1275"/>
                  <a:gd name="T10" fmla="*/ 14 w 350"/>
                  <a:gd name="T11" fmla="*/ 0 h 1275"/>
                  <a:gd name="T12" fmla="*/ 14 w 350"/>
                  <a:gd name="T13" fmla="*/ 0 h 12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0" h="1275">
                    <a:moveTo>
                      <a:pt x="346" y="2"/>
                    </a:moveTo>
                    <a:lnTo>
                      <a:pt x="341" y="0"/>
                    </a:lnTo>
                    <a:lnTo>
                      <a:pt x="0" y="1275"/>
                    </a:lnTo>
                    <a:lnTo>
                      <a:pt x="32" y="1196"/>
                    </a:lnTo>
                    <a:lnTo>
                      <a:pt x="350" y="5"/>
                    </a:lnTo>
                    <a:lnTo>
                      <a:pt x="347" y="3"/>
                    </a:lnTo>
                    <a:lnTo>
                      <a:pt x="346" y="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93" name="Freeform 407"/>
              <p:cNvSpPr>
                <a:spLocks noChangeArrowheads="1"/>
              </p:cNvSpPr>
              <p:nvPr/>
            </p:nvSpPr>
            <p:spPr bwMode="auto">
              <a:xfrm>
                <a:off x="1828" y="2171"/>
                <a:ext cx="73" cy="269"/>
              </a:xfrm>
              <a:custGeom>
                <a:avLst/>
                <a:gdLst>
                  <a:gd name="T0" fmla="*/ 14 w 369"/>
                  <a:gd name="T1" fmla="*/ 0 h 1344"/>
                  <a:gd name="T2" fmla="*/ 14 w 369"/>
                  <a:gd name="T3" fmla="*/ 0 h 1344"/>
                  <a:gd name="T4" fmla="*/ 14 w 369"/>
                  <a:gd name="T5" fmla="*/ 0 h 1344"/>
                  <a:gd name="T6" fmla="*/ 0 w 369"/>
                  <a:gd name="T7" fmla="*/ 54 h 1344"/>
                  <a:gd name="T8" fmla="*/ 1 w 369"/>
                  <a:gd name="T9" fmla="*/ 51 h 1344"/>
                  <a:gd name="T10" fmla="*/ 14 w 369"/>
                  <a:gd name="T11" fmla="*/ 0 h 13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69" h="1344">
                    <a:moveTo>
                      <a:pt x="369" y="5"/>
                    </a:moveTo>
                    <a:lnTo>
                      <a:pt x="362" y="1"/>
                    </a:lnTo>
                    <a:lnTo>
                      <a:pt x="359" y="0"/>
                    </a:lnTo>
                    <a:lnTo>
                      <a:pt x="0" y="1344"/>
                    </a:lnTo>
                    <a:lnTo>
                      <a:pt x="28" y="1280"/>
                    </a:lnTo>
                    <a:lnTo>
                      <a:pt x="369" y="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94" name="Freeform 408"/>
              <p:cNvSpPr>
                <a:spLocks noChangeArrowheads="1"/>
              </p:cNvSpPr>
              <p:nvPr/>
            </p:nvSpPr>
            <p:spPr bwMode="auto">
              <a:xfrm>
                <a:off x="1821" y="2170"/>
                <a:ext cx="78" cy="286"/>
              </a:xfrm>
              <a:custGeom>
                <a:avLst/>
                <a:gdLst>
                  <a:gd name="T0" fmla="*/ 16 w 392"/>
                  <a:gd name="T1" fmla="*/ 0 h 1428"/>
                  <a:gd name="T2" fmla="*/ 15 w 392"/>
                  <a:gd name="T3" fmla="*/ 0 h 1428"/>
                  <a:gd name="T4" fmla="*/ 0 w 392"/>
                  <a:gd name="T5" fmla="*/ 57 h 1428"/>
                  <a:gd name="T6" fmla="*/ 1 w 392"/>
                  <a:gd name="T7" fmla="*/ 54 h 1428"/>
                  <a:gd name="T8" fmla="*/ 16 w 392"/>
                  <a:gd name="T9" fmla="*/ 0 h 14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2" h="1428">
                    <a:moveTo>
                      <a:pt x="392" y="5"/>
                    </a:moveTo>
                    <a:lnTo>
                      <a:pt x="383" y="0"/>
                    </a:lnTo>
                    <a:lnTo>
                      <a:pt x="0" y="1428"/>
                    </a:lnTo>
                    <a:lnTo>
                      <a:pt x="33" y="1349"/>
                    </a:lnTo>
                    <a:lnTo>
                      <a:pt x="392" y="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95" name="Freeform 409"/>
              <p:cNvSpPr>
                <a:spLocks noChangeArrowheads="1"/>
              </p:cNvSpPr>
              <p:nvPr/>
            </p:nvSpPr>
            <p:spPr bwMode="auto">
              <a:xfrm>
                <a:off x="1816" y="2169"/>
                <a:ext cx="82" cy="299"/>
              </a:xfrm>
              <a:custGeom>
                <a:avLst/>
                <a:gdLst>
                  <a:gd name="T0" fmla="*/ 16 w 410"/>
                  <a:gd name="T1" fmla="*/ 0 h 1499"/>
                  <a:gd name="T2" fmla="*/ 16 w 410"/>
                  <a:gd name="T3" fmla="*/ 0 h 1499"/>
                  <a:gd name="T4" fmla="*/ 16 w 410"/>
                  <a:gd name="T5" fmla="*/ 0 h 1499"/>
                  <a:gd name="T6" fmla="*/ 0 w 410"/>
                  <a:gd name="T7" fmla="*/ 60 h 1499"/>
                  <a:gd name="T8" fmla="*/ 1 w 410"/>
                  <a:gd name="T9" fmla="*/ 57 h 1499"/>
                  <a:gd name="T10" fmla="*/ 16 w 410"/>
                  <a:gd name="T11" fmla="*/ 0 h 14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10" h="1499">
                    <a:moveTo>
                      <a:pt x="410" y="7"/>
                    </a:moveTo>
                    <a:lnTo>
                      <a:pt x="406" y="2"/>
                    </a:lnTo>
                    <a:lnTo>
                      <a:pt x="402" y="0"/>
                    </a:lnTo>
                    <a:lnTo>
                      <a:pt x="0" y="1499"/>
                    </a:lnTo>
                    <a:lnTo>
                      <a:pt x="27" y="1435"/>
                    </a:lnTo>
                    <a:lnTo>
                      <a:pt x="410" y="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96" name="Freeform 410"/>
              <p:cNvSpPr>
                <a:spLocks noChangeArrowheads="1"/>
              </p:cNvSpPr>
              <p:nvPr/>
            </p:nvSpPr>
            <p:spPr bwMode="auto">
              <a:xfrm>
                <a:off x="1811" y="2167"/>
                <a:ext cx="85" cy="314"/>
              </a:xfrm>
              <a:custGeom>
                <a:avLst/>
                <a:gdLst>
                  <a:gd name="T0" fmla="*/ 17 w 427"/>
                  <a:gd name="T1" fmla="*/ 0 h 1570"/>
                  <a:gd name="T2" fmla="*/ 17 w 427"/>
                  <a:gd name="T3" fmla="*/ 0 h 1570"/>
                  <a:gd name="T4" fmla="*/ 0 w 427"/>
                  <a:gd name="T5" fmla="*/ 63 h 1570"/>
                  <a:gd name="T6" fmla="*/ 1 w 427"/>
                  <a:gd name="T7" fmla="*/ 60 h 1570"/>
                  <a:gd name="T8" fmla="*/ 17 w 427"/>
                  <a:gd name="T9" fmla="*/ 0 h 15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7" h="1570">
                    <a:moveTo>
                      <a:pt x="427" y="6"/>
                    </a:moveTo>
                    <a:lnTo>
                      <a:pt x="419" y="0"/>
                    </a:lnTo>
                    <a:lnTo>
                      <a:pt x="0" y="1570"/>
                    </a:lnTo>
                    <a:lnTo>
                      <a:pt x="25" y="1505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2" name="Group 411"/>
            <p:cNvGrpSpPr/>
            <p:nvPr/>
          </p:nvGrpSpPr>
          <p:grpSpPr bwMode="auto">
            <a:xfrm>
              <a:off x="1605" y="1314"/>
              <a:ext cx="746" cy="1608"/>
              <a:chOff x="1605" y="1314"/>
              <a:chExt cx="746" cy="1608"/>
            </a:xfrm>
          </p:grpSpPr>
          <p:sp>
            <p:nvSpPr>
              <p:cNvPr id="197" name="Freeform 412"/>
              <p:cNvSpPr>
                <a:spLocks noChangeArrowheads="1"/>
              </p:cNvSpPr>
              <p:nvPr/>
            </p:nvSpPr>
            <p:spPr bwMode="auto">
              <a:xfrm>
                <a:off x="1793" y="2164"/>
                <a:ext cx="98" cy="359"/>
              </a:xfrm>
              <a:custGeom>
                <a:avLst/>
                <a:gdLst>
                  <a:gd name="T0" fmla="*/ 20 w 490"/>
                  <a:gd name="T1" fmla="*/ 0 h 1797"/>
                  <a:gd name="T2" fmla="*/ 19 w 490"/>
                  <a:gd name="T3" fmla="*/ 0 h 1797"/>
                  <a:gd name="T4" fmla="*/ 15 w 490"/>
                  <a:gd name="T5" fmla="*/ 14 h 1797"/>
                  <a:gd name="T6" fmla="*/ 16 w 490"/>
                  <a:gd name="T7" fmla="*/ 13 h 1797"/>
                  <a:gd name="T8" fmla="*/ 15 w 490"/>
                  <a:gd name="T9" fmla="*/ 14 h 1797"/>
                  <a:gd name="T10" fmla="*/ 0 w 490"/>
                  <a:gd name="T11" fmla="*/ 72 h 1797"/>
                  <a:gd name="T12" fmla="*/ 1 w 490"/>
                  <a:gd name="T13" fmla="*/ 69 h 1797"/>
                  <a:gd name="T14" fmla="*/ 20 w 490"/>
                  <a:gd name="T15" fmla="*/ 0 h 17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90" h="1797">
                    <a:moveTo>
                      <a:pt x="490" y="5"/>
                    </a:moveTo>
                    <a:lnTo>
                      <a:pt x="481" y="0"/>
                    </a:lnTo>
                    <a:lnTo>
                      <a:pt x="386" y="356"/>
                    </a:lnTo>
                    <a:lnTo>
                      <a:pt x="397" y="333"/>
                    </a:lnTo>
                    <a:lnTo>
                      <a:pt x="386" y="356"/>
                    </a:lnTo>
                    <a:lnTo>
                      <a:pt x="0" y="1797"/>
                    </a:lnTo>
                    <a:lnTo>
                      <a:pt x="27" y="1732"/>
                    </a:lnTo>
                    <a:lnTo>
                      <a:pt x="490" y="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413"/>
              <p:cNvSpPr>
                <a:spLocks noChangeArrowheads="1"/>
              </p:cNvSpPr>
              <p:nvPr/>
            </p:nvSpPr>
            <p:spPr bwMode="auto">
              <a:xfrm>
                <a:off x="1798" y="2165"/>
                <a:ext cx="95" cy="345"/>
              </a:xfrm>
              <a:custGeom>
                <a:avLst/>
                <a:gdLst>
                  <a:gd name="T0" fmla="*/ 19 w 472"/>
                  <a:gd name="T1" fmla="*/ 0 h 1727"/>
                  <a:gd name="T2" fmla="*/ 19 w 472"/>
                  <a:gd name="T3" fmla="*/ 0 h 1727"/>
                  <a:gd name="T4" fmla="*/ 0 w 472"/>
                  <a:gd name="T5" fmla="*/ 69 h 1727"/>
                  <a:gd name="T6" fmla="*/ 1 w 472"/>
                  <a:gd name="T7" fmla="*/ 66 h 1727"/>
                  <a:gd name="T8" fmla="*/ 19 w 472"/>
                  <a:gd name="T9" fmla="*/ 0 h 17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2" h="1727">
                    <a:moveTo>
                      <a:pt x="472" y="6"/>
                    </a:moveTo>
                    <a:lnTo>
                      <a:pt x="463" y="0"/>
                    </a:lnTo>
                    <a:lnTo>
                      <a:pt x="0" y="1727"/>
                    </a:lnTo>
                    <a:lnTo>
                      <a:pt x="28" y="1662"/>
                    </a:lnTo>
                    <a:lnTo>
                      <a:pt x="472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414"/>
              <p:cNvSpPr>
                <a:spLocks noChangeArrowheads="1"/>
              </p:cNvSpPr>
              <p:nvPr/>
            </p:nvSpPr>
            <p:spPr bwMode="auto">
              <a:xfrm>
                <a:off x="1804" y="2166"/>
                <a:ext cx="90" cy="331"/>
              </a:xfrm>
              <a:custGeom>
                <a:avLst/>
                <a:gdLst>
                  <a:gd name="T0" fmla="*/ 18 w 452"/>
                  <a:gd name="T1" fmla="*/ 0 h 1656"/>
                  <a:gd name="T2" fmla="*/ 18 w 452"/>
                  <a:gd name="T3" fmla="*/ 0 h 1656"/>
                  <a:gd name="T4" fmla="*/ 0 w 452"/>
                  <a:gd name="T5" fmla="*/ 66 h 1656"/>
                  <a:gd name="T6" fmla="*/ 1 w 452"/>
                  <a:gd name="T7" fmla="*/ 63 h 1656"/>
                  <a:gd name="T8" fmla="*/ 18 w 452"/>
                  <a:gd name="T9" fmla="*/ 0 h 16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2" h="1656">
                    <a:moveTo>
                      <a:pt x="452" y="8"/>
                    </a:moveTo>
                    <a:lnTo>
                      <a:pt x="444" y="0"/>
                    </a:lnTo>
                    <a:lnTo>
                      <a:pt x="0" y="1656"/>
                    </a:lnTo>
                    <a:lnTo>
                      <a:pt x="33" y="1578"/>
                    </a:lnTo>
                    <a:lnTo>
                      <a:pt x="452" y="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415"/>
              <p:cNvSpPr>
                <a:spLocks noChangeArrowheads="1"/>
              </p:cNvSpPr>
              <p:nvPr/>
            </p:nvSpPr>
            <p:spPr bwMode="auto">
              <a:xfrm>
                <a:off x="1925" y="2189"/>
                <a:ext cx="6" cy="14"/>
              </a:xfrm>
              <a:custGeom>
                <a:avLst/>
                <a:gdLst>
                  <a:gd name="T0" fmla="*/ 1 w 29"/>
                  <a:gd name="T1" fmla="*/ 0 h 74"/>
                  <a:gd name="T2" fmla="*/ 1 w 29"/>
                  <a:gd name="T3" fmla="*/ 0 h 74"/>
                  <a:gd name="T4" fmla="*/ 0 w 29"/>
                  <a:gd name="T5" fmla="*/ 3 h 74"/>
                  <a:gd name="T6" fmla="*/ 1 w 29"/>
                  <a:gd name="T7" fmla="*/ 1 h 74"/>
                  <a:gd name="T8" fmla="*/ 1 w 29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74">
                    <a:moveTo>
                      <a:pt x="29" y="3"/>
                    </a:moveTo>
                    <a:lnTo>
                      <a:pt x="20" y="0"/>
                    </a:lnTo>
                    <a:lnTo>
                      <a:pt x="0" y="74"/>
                    </a:lnTo>
                    <a:lnTo>
                      <a:pt x="20" y="30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416"/>
              <p:cNvSpPr>
                <a:spLocks noChangeArrowheads="1"/>
              </p:cNvSpPr>
              <p:nvPr/>
            </p:nvSpPr>
            <p:spPr bwMode="auto">
              <a:xfrm>
                <a:off x="1919" y="2188"/>
                <a:ext cx="10" cy="31"/>
              </a:xfrm>
              <a:custGeom>
                <a:avLst/>
                <a:gdLst>
                  <a:gd name="T0" fmla="*/ 2 w 52"/>
                  <a:gd name="T1" fmla="*/ 0 h 157"/>
                  <a:gd name="T2" fmla="*/ 2 w 52"/>
                  <a:gd name="T3" fmla="*/ 0 h 157"/>
                  <a:gd name="T4" fmla="*/ 0 w 52"/>
                  <a:gd name="T5" fmla="*/ 6 h 157"/>
                  <a:gd name="T6" fmla="*/ 1 w 52"/>
                  <a:gd name="T7" fmla="*/ 3 h 157"/>
                  <a:gd name="T8" fmla="*/ 2 w 5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157">
                    <a:moveTo>
                      <a:pt x="52" y="5"/>
                    </a:moveTo>
                    <a:lnTo>
                      <a:pt x="41" y="0"/>
                    </a:lnTo>
                    <a:lnTo>
                      <a:pt x="0" y="157"/>
                    </a:lnTo>
                    <a:lnTo>
                      <a:pt x="32" y="79"/>
                    </a:lnTo>
                    <a:lnTo>
                      <a:pt x="52" y="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417"/>
              <p:cNvSpPr>
                <a:spLocks noChangeArrowheads="1"/>
              </p:cNvSpPr>
              <p:nvPr/>
            </p:nvSpPr>
            <p:spPr bwMode="auto">
              <a:xfrm>
                <a:off x="1879" y="2180"/>
                <a:ext cx="38" cy="135"/>
              </a:xfrm>
              <a:custGeom>
                <a:avLst/>
                <a:gdLst>
                  <a:gd name="T0" fmla="*/ 8 w 188"/>
                  <a:gd name="T1" fmla="*/ 0 h 675"/>
                  <a:gd name="T2" fmla="*/ 7 w 188"/>
                  <a:gd name="T3" fmla="*/ 0 h 675"/>
                  <a:gd name="T4" fmla="*/ 0 w 188"/>
                  <a:gd name="T5" fmla="*/ 27 h 675"/>
                  <a:gd name="T6" fmla="*/ 1 w 188"/>
                  <a:gd name="T7" fmla="*/ 24 h 675"/>
                  <a:gd name="T8" fmla="*/ 8 w 188"/>
                  <a:gd name="T9" fmla="*/ 0 h 6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8" h="675">
                    <a:moveTo>
                      <a:pt x="188" y="7"/>
                    </a:moveTo>
                    <a:lnTo>
                      <a:pt x="180" y="0"/>
                    </a:lnTo>
                    <a:lnTo>
                      <a:pt x="0" y="675"/>
                    </a:lnTo>
                    <a:lnTo>
                      <a:pt x="27" y="610"/>
                    </a:lnTo>
                    <a:lnTo>
                      <a:pt x="188" y="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418"/>
              <p:cNvSpPr>
                <a:spLocks noChangeArrowheads="1"/>
              </p:cNvSpPr>
              <p:nvPr/>
            </p:nvSpPr>
            <p:spPr bwMode="auto">
              <a:xfrm>
                <a:off x="1874" y="2179"/>
                <a:ext cx="41" cy="149"/>
              </a:xfrm>
              <a:custGeom>
                <a:avLst/>
                <a:gdLst>
                  <a:gd name="T0" fmla="*/ 8 w 207"/>
                  <a:gd name="T1" fmla="*/ 0 h 743"/>
                  <a:gd name="T2" fmla="*/ 8 w 207"/>
                  <a:gd name="T3" fmla="*/ 0 h 743"/>
                  <a:gd name="T4" fmla="*/ 0 w 207"/>
                  <a:gd name="T5" fmla="*/ 30 h 743"/>
                  <a:gd name="T6" fmla="*/ 1 w 207"/>
                  <a:gd name="T7" fmla="*/ 27 h 743"/>
                  <a:gd name="T8" fmla="*/ 8 w 207"/>
                  <a:gd name="T9" fmla="*/ 0 h 7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7" h="743">
                    <a:moveTo>
                      <a:pt x="207" y="4"/>
                    </a:moveTo>
                    <a:lnTo>
                      <a:pt x="199" y="0"/>
                    </a:lnTo>
                    <a:lnTo>
                      <a:pt x="0" y="743"/>
                    </a:lnTo>
                    <a:lnTo>
                      <a:pt x="27" y="679"/>
                    </a:lnTo>
                    <a:lnTo>
                      <a:pt x="207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419"/>
              <p:cNvSpPr>
                <a:spLocks noChangeArrowheads="1"/>
              </p:cNvSpPr>
              <p:nvPr/>
            </p:nvSpPr>
            <p:spPr bwMode="auto">
              <a:xfrm>
                <a:off x="1867" y="2178"/>
                <a:ext cx="47" cy="166"/>
              </a:xfrm>
              <a:custGeom>
                <a:avLst/>
                <a:gdLst>
                  <a:gd name="T0" fmla="*/ 10 w 231"/>
                  <a:gd name="T1" fmla="*/ 0 h 829"/>
                  <a:gd name="T2" fmla="*/ 9 w 231"/>
                  <a:gd name="T3" fmla="*/ 0 h 829"/>
                  <a:gd name="T4" fmla="*/ 9 w 231"/>
                  <a:gd name="T5" fmla="*/ 0 h 829"/>
                  <a:gd name="T6" fmla="*/ 0 w 231"/>
                  <a:gd name="T7" fmla="*/ 33 h 829"/>
                  <a:gd name="T8" fmla="*/ 1 w 231"/>
                  <a:gd name="T9" fmla="*/ 30 h 829"/>
                  <a:gd name="T10" fmla="*/ 10 w 231"/>
                  <a:gd name="T11" fmla="*/ 0 h 8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1" h="829">
                    <a:moveTo>
                      <a:pt x="231" y="7"/>
                    </a:moveTo>
                    <a:lnTo>
                      <a:pt x="224" y="3"/>
                    </a:lnTo>
                    <a:lnTo>
                      <a:pt x="221" y="0"/>
                    </a:lnTo>
                    <a:lnTo>
                      <a:pt x="0" y="829"/>
                    </a:lnTo>
                    <a:lnTo>
                      <a:pt x="32" y="750"/>
                    </a:lnTo>
                    <a:lnTo>
                      <a:pt x="231" y="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420"/>
              <p:cNvSpPr>
                <a:spLocks noChangeArrowheads="1"/>
              </p:cNvSpPr>
              <p:nvPr/>
            </p:nvSpPr>
            <p:spPr bwMode="auto">
              <a:xfrm>
                <a:off x="1896" y="2184"/>
                <a:ext cx="26" cy="90"/>
              </a:xfrm>
              <a:custGeom>
                <a:avLst/>
                <a:gdLst>
                  <a:gd name="T0" fmla="*/ 5 w 129"/>
                  <a:gd name="T1" fmla="*/ 0 h 450"/>
                  <a:gd name="T2" fmla="*/ 5 w 129"/>
                  <a:gd name="T3" fmla="*/ 0 h 450"/>
                  <a:gd name="T4" fmla="*/ 0 w 129"/>
                  <a:gd name="T5" fmla="*/ 18 h 450"/>
                  <a:gd name="T6" fmla="*/ 1 w 129"/>
                  <a:gd name="T7" fmla="*/ 15 h 450"/>
                  <a:gd name="T8" fmla="*/ 5 w 129"/>
                  <a:gd name="T9" fmla="*/ 0 h 4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9" h="450">
                    <a:moveTo>
                      <a:pt x="129" y="3"/>
                    </a:moveTo>
                    <a:lnTo>
                      <a:pt x="120" y="0"/>
                    </a:lnTo>
                    <a:lnTo>
                      <a:pt x="0" y="450"/>
                    </a:lnTo>
                    <a:lnTo>
                      <a:pt x="27" y="385"/>
                    </a:lnTo>
                    <a:lnTo>
                      <a:pt x="129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421"/>
              <p:cNvSpPr>
                <a:spLocks noChangeArrowheads="1"/>
              </p:cNvSpPr>
              <p:nvPr/>
            </p:nvSpPr>
            <p:spPr bwMode="auto">
              <a:xfrm>
                <a:off x="1902" y="2184"/>
                <a:ext cx="22" cy="77"/>
              </a:xfrm>
              <a:custGeom>
                <a:avLst/>
                <a:gdLst>
                  <a:gd name="T0" fmla="*/ 4 w 112"/>
                  <a:gd name="T1" fmla="*/ 0 h 382"/>
                  <a:gd name="T2" fmla="*/ 4 w 112"/>
                  <a:gd name="T3" fmla="*/ 0 h 382"/>
                  <a:gd name="T4" fmla="*/ 0 w 112"/>
                  <a:gd name="T5" fmla="*/ 16 h 382"/>
                  <a:gd name="T6" fmla="*/ 1 w 112"/>
                  <a:gd name="T7" fmla="*/ 12 h 382"/>
                  <a:gd name="T8" fmla="*/ 4 w 112"/>
                  <a:gd name="T9" fmla="*/ 0 h 3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2" h="382">
                    <a:moveTo>
                      <a:pt x="112" y="8"/>
                    </a:moveTo>
                    <a:lnTo>
                      <a:pt x="102" y="0"/>
                    </a:lnTo>
                    <a:lnTo>
                      <a:pt x="0" y="382"/>
                    </a:lnTo>
                    <a:lnTo>
                      <a:pt x="32" y="304"/>
                    </a:lnTo>
                    <a:lnTo>
                      <a:pt x="112" y="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422"/>
              <p:cNvSpPr>
                <a:spLocks noChangeArrowheads="1"/>
              </p:cNvSpPr>
              <p:nvPr/>
            </p:nvSpPr>
            <p:spPr bwMode="auto">
              <a:xfrm>
                <a:off x="1908" y="2186"/>
                <a:ext cx="18" cy="59"/>
              </a:xfrm>
              <a:custGeom>
                <a:avLst/>
                <a:gdLst>
                  <a:gd name="T0" fmla="*/ 4 w 87"/>
                  <a:gd name="T1" fmla="*/ 0 h 296"/>
                  <a:gd name="T2" fmla="*/ 4 w 87"/>
                  <a:gd name="T3" fmla="*/ 0 h 296"/>
                  <a:gd name="T4" fmla="*/ 0 w 87"/>
                  <a:gd name="T5" fmla="*/ 12 h 296"/>
                  <a:gd name="T6" fmla="*/ 1 w 87"/>
                  <a:gd name="T7" fmla="*/ 9 h 296"/>
                  <a:gd name="T8" fmla="*/ 4 w 87"/>
                  <a:gd name="T9" fmla="*/ 0 h 2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7" h="296">
                    <a:moveTo>
                      <a:pt x="87" y="3"/>
                    </a:moveTo>
                    <a:lnTo>
                      <a:pt x="80" y="0"/>
                    </a:lnTo>
                    <a:lnTo>
                      <a:pt x="0" y="296"/>
                    </a:lnTo>
                    <a:lnTo>
                      <a:pt x="27" y="231"/>
                    </a:lnTo>
                    <a:lnTo>
                      <a:pt x="87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423"/>
              <p:cNvSpPr>
                <a:spLocks noChangeArrowheads="1"/>
              </p:cNvSpPr>
              <p:nvPr/>
            </p:nvSpPr>
            <p:spPr bwMode="auto">
              <a:xfrm>
                <a:off x="1891" y="2182"/>
                <a:ext cx="29" cy="105"/>
              </a:xfrm>
              <a:custGeom>
                <a:avLst/>
                <a:gdLst>
                  <a:gd name="T0" fmla="*/ 6 w 146"/>
                  <a:gd name="T1" fmla="*/ 0 h 522"/>
                  <a:gd name="T2" fmla="*/ 6 w 146"/>
                  <a:gd name="T3" fmla="*/ 0 h 522"/>
                  <a:gd name="T4" fmla="*/ 0 w 146"/>
                  <a:gd name="T5" fmla="*/ 21 h 522"/>
                  <a:gd name="T6" fmla="*/ 1 w 146"/>
                  <a:gd name="T7" fmla="*/ 19 h 522"/>
                  <a:gd name="T8" fmla="*/ 6 w 146"/>
                  <a:gd name="T9" fmla="*/ 0 h 5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6" h="522">
                    <a:moveTo>
                      <a:pt x="146" y="7"/>
                    </a:moveTo>
                    <a:lnTo>
                      <a:pt x="139" y="0"/>
                    </a:lnTo>
                    <a:lnTo>
                      <a:pt x="0" y="522"/>
                    </a:lnTo>
                    <a:lnTo>
                      <a:pt x="26" y="457"/>
                    </a:lnTo>
                    <a:lnTo>
                      <a:pt x="146" y="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424"/>
              <p:cNvSpPr>
                <a:spLocks noChangeArrowheads="1"/>
              </p:cNvSpPr>
              <p:nvPr/>
            </p:nvSpPr>
            <p:spPr bwMode="auto">
              <a:xfrm>
                <a:off x="1885" y="2182"/>
                <a:ext cx="34" cy="120"/>
              </a:xfrm>
              <a:custGeom>
                <a:avLst/>
                <a:gdLst>
                  <a:gd name="T0" fmla="*/ 7 w 172"/>
                  <a:gd name="T1" fmla="*/ 0 h 603"/>
                  <a:gd name="T2" fmla="*/ 6 w 172"/>
                  <a:gd name="T3" fmla="*/ 0 h 603"/>
                  <a:gd name="T4" fmla="*/ 0 w 172"/>
                  <a:gd name="T5" fmla="*/ 24 h 603"/>
                  <a:gd name="T6" fmla="*/ 1 w 172"/>
                  <a:gd name="T7" fmla="*/ 21 h 603"/>
                  <a:gd name="T8" fmla="*/ 7 w 172"/>
                  <a:gd name="T9" fmla="*/ 0 h 6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603">
                    <a:moveTo>
                      <a:pt x="172" y="3"/>
                    </a:moveTo>
                    <a:lnTo>
                      <a:pt x="161" y="0"/>
                    </a:lnTo>
                    <a:lnTo>
                      <a:pt x="0" y="603"/>
                    </a:lnTo>
                    <a:lnTo>
                      <a:pt x="33" y="525"/>
                    </a:lnTo>
                    <a:lnTo>
                      <a:pt x="172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425"/>
              <p:cNvSpPr>
                <a:spLocks noChangeArrowheads="1"/>
              </p:cNvSpPr>
              <p:nvPr/>
            </p:nvSpPr>
            <p:spPr bwMode="auto">
              <a:xfrm>
                <a:off x="1914" y="2186"/>
                <a:ext cx="13" cy="46"/>
              </a:xfrm>
              <a:custGeom>
                <a:avLst/>
                <a:gdLst>
                  <a:gd name="T0" fmla="*/ 2 w 68"/>
                  <a:gd name="T1" fmla="*/ 0 h 228"/>
                  <a:gd name="T2" fmla="*/ 2 w 68"/>
                  <a:gd name="T3" fmla="*/ 0 h 228"/>
                  <a:gd name="T4" fmla="*/ 0 w 68"/>
                  <a:gd name="T5" fmla="*/ 9 h 228"/>
                  <a:gd name="T6" fmla="*/ 1 w 68"/>
                  <a:gd name="T7" fmla="*/ 7 h 228"/>
                  <a:gd name="T8" fmla="*/ 2 w 68"/>
                  <a:gd name="T9" fmla="*/ 0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" h="228">
                    <a:moveTo>
                      <a:pt x="68" y="6"/>
                    </a:moveTo>
                    <a:lnTo>
                      <a:pt x="60" y="0"/>
                    </a:lnTo>
                    <a:lnTo>
                      <a:pt x="0" y="228"/>
                    </a:lnTo>
                    <a:lnTo>
                      <a:pt x="27" y="163"/>
                    </a:lnTo>
                    <a:lnTo>
                      <a:pt x="68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426"/>
              <p:cNvSpPr>
                <a:spLocks noChangeArrowheads="1"/>
              </p:cNvSpPr>
              <p:nvPr/>
            </p:nvSpPr>
            <p:spPr bwMode="auto">
              <a:xfrm>
                <a:off x="1862" y="2177"/>
                <a:ext cx="50" cy="180"/>
              </a:xfrm>
              <a:custGeom>
                <a:avLst/>
                <a:gdLst>
                  <a:gd name="T0" fmla="*/ 10 w 247"/>
                  <a:gd name="T1" fmla="*/ 0 h 897"/>
                  <a:gd name="T2" fmla="*/ 10 w 247"/>
                  <a:gd name="T3" fmla="*/ 0 h 897"/>
                  <a:gd name="T4" fmla="*/ 10 w 247"/>
                  <a:gd name="T5" fmla="*/ 0 h 897"/>
                  <a:gd name="T6" fmla="*/ 0 w 247"/>
                  <a:gd name="T7" fmla="*/ 36 h 897"/>
                  <a:gd name="T8" fmla="*/ 1 w 247"/>
                  <a:gd name="T9" fmla="*/ 34 h 897"/>
                  <a:gd name="T10" fmla="*/ 10 w 247"/>
                  <a:gd name="T11" fmla="*/ 0 h 8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7" h="897">
                    <a:moveTo>
                      <a:pt x="247" y="4"/>
                    </a:moveTo>
                    <a:lnTo>
                      <a:pt x="242" y="2"/>
                    </a:lnTo>
                    <a:lnTo>
                      <a:pt x="239" y="0"/>
                    </a:lnTo>
                    <a:lnTo>
                      <a:pt x="0" y="897"/>
                    </a:lnTo>
                    <a:lnTo>
                      <a:pt x="26" y="833"/>
                    </a:lnTo>
                    <a:lnTo>
                      <a:pt x="247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427"/>
              <p:cNvSpPr>
                <a:spLocks noChangeArrowheads="1"/>
              </p:cNvSpPr>
              <p:nvPr/>
            </p:nvSpPr>
            <p:spPr bwMode="auto">
              <a:xfrm>
                <a:off x="1863" y="2162"/>
                <a:ext cx="26" cy="92"/>
              </a:xfrm>
              <a:custGeom>
                <a:avLst/>
                <a:gdLst>
                  <a:gd name="T0" fmla="*/ 5 w 132"/>
                  <a:gd name="T1" fmla="*/ 0 h 463"/>
                  <a:gd name="T2" fmla="*/ 5 w 132"/>
                  <a:gd name="T3" fmla="*/ 0 h 463"/>
                  <a:gd name="T4" fmla="*/ 5 w 132"/>
                  <a:gd name="T5" fmla="*/ 0 h 463"/>
                  <a:gd name="T6" fmla="*/ 0 w 132"/>
                  <a:gd name="T7" fmla="*/ 18 h 463"/>
                  <a:gd name="T8" fmla="*/ 1 w 132"/>
                  <a:gd name="T9" fmla="*/ 15 h 463"/>
                  <a:gd name="T10" fmla="*/ 5 w 132"/>
                  <a:gd name="T11" fmla="*/ 0 h 4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2" h="463">
                    <a:moveTo>
                      <a:pt x="132" y="9"/>
                    </a:moveTo>
                    <a:lnTo>
                      <a:pt x="128" y="4"/>
                    </a:lnTo>
                    <a:lnTo>
                      <a:pt x="124" y="0"/>
                    </a:lnTo>
                    <a:lnTo>
                      <a:pt x="0" y="463"/>
                    </a:lnTo>
                    <a:lnTo>
                      <a:pt x="37" y="365"/>
                    </a:lnTo>
                    <a:lnTo>
                      <a:pt x="132" y="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428"/>
              <p:cNvSpPr>
                <a:spLocks noChangeArrowheads="1"/>
              </p:cNvSpPr>
              <p:nvPr/>
            </p:nvSpPr>
            <p:spPr bwMode="auto">
              <a:xfrm>
                <a:off x="1823" y="2153"/>
                <a:ext cx="57" cy="206"/>
              </a:xfrm>
              <a:custGeom>
                <a:avLst/>
                <a:gdLst>
                  <a:gd name="T0" fmla="*/ 11 w 285"/>
                  <a:gd name="T1" fmla="*/ 0 h 1027"/>
                  <a:gd name="T2" fmla="*/ 11 w 285"/>
                  <a:gd name="T3" fmla="*/ 0 h 1027"/>
                  <a:gd name="T4" fmla="*/ 11 w 285"/>
                  <a:gd name="T5" fmla="*/ 0 h 1027"/>
                  <a:gd name="T6" fmla="*/ 0 w 285"/>
                  <a:gd name="T7" fmla="*/ 41 h 1027"/>
                  <a:gd name="T8" fmla="*/ 1 w 285"/>
                  <a:gd name="T9" fmla="*/ 38 h 1027"/>
                  <a:gd name="T10" fmla="*/ 11 w 285"/>
                  <a:gd name="T11" fmla="*/ 0 h 10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5" h="1027">
                    <a:moveTo>
                      <a:pt x="285" y="8"/>
                    </a:moveTo>
                    <a:lnTo>
                      <a:pt x="280" y="3"/>
                    </a:lnTo>
                    <a:lnTo>
                      <a:pt x="275" y="0"/>
                    </a:lnTo>
                    <a:lnTo>
                      <a:pt x="0" y="1027"/>
                    </a:lnTo>
                    <a:lnTo>
                      <a:pt x="37" y="930"/>
                    </a:lnTo>
                    <a:lnTo>
                      <a:pt x="285" y="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429"/>
              <p:cNvSpPr>
                <a:spLocks noChangeArrowheads="1"/>
              </p:cNvSpPr>
              <p:nvPr/>
            </p:nvSpPr>
            <p:spPr bwMode="auto">
              <a:xfrm>
                <a:off x="1776" y="2271"/>
                <a:ext cx="81" cy="293"/>
              </a:xfrm>
              <a:custGeom>
                <a:avLst/>
                <a:gdLst>
                  <a:gd name="T0" fmla="*/ 16 w 404"/>
                  <a:gd name="T1" fmla="*/ 0 h 1467"/>
                  <a:gd name="T2" fmla="*/ 15 w 404"/>
                  <a:gd name="T3" fmla="*/ 3 h 1467"/>
                  <a:gd name="T4" fmla="*/ 0 w 404"/>
                  <a:gd name="T5" fmla="*/ 59 h 1467"/>
                  <a:gd name="T6" fmla="*/ 1 w 404"/>
                  <a:gd name="T7" fmla="*/ 56 h 1467"/>
                  <a:gd name="T8" fmla="*/ 16 w 404"/>
                  <a:gd name="T9" fmla="*/ 0 h 14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4" h="1467">
                    <a:moveTo>
                      <a:pt x="404" y="0"/>
                    </a:moveTo>
                    <a:lnTo>
                      <a:pt x="373" y="80"/>
                    </a:lnTo>
                    <a:lnTo>
                      <a:pt x="0" y="1467"/>
                    </a:lnTo>
                    <a:lnTo>
                      <a:pt x="28" y="1403"/>
                    </a:lnTo>
                    <a:lnTo>
                      <a:pt x="40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430"/>
              <p:cNvSpPr>
                <a:spLocks noChangeArrowheads="1"/>
              </p:cNvSpPr>
              <p:nvPr/>
            </p:nvSpPr>
            <p:spPr bwMode="auto">
              <a:xfrm>
                <a:off x="1781" y="2254"/>
                <a:ext cx="82" cy="298"/>
              </a:xfrm>
              <a:custGeom>
                <a:avLst/>
                <a:gdLst>
                  <a:gd name="T0" fmla="*/ 17 w 407"/>
                  <a:gd name="T1" fmla="*/ 0 h 1486"/>
                  <a:gd name="T2" fmla="*/ 15 w 407"/>
                  <a:gd name="T3" fmla="*/ 3 h 1486"/>
                  <a:gd name="T4" fmla="*/ 0 w 407"/>
                  <a:gd name="T5" fmla="*/ 60 h 1486"/>
                  <a:gd name="T6" fmla="*/ 1 w 407"/>
                  <a:gd name="T7" fmla="*/ 57 h 1486"/>
                  <a:gd name="T8" fmla="*/ 17 w 407"/>
                  <a:gd name="T9" fmla="*/ 0 h 14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7" h="1486">
                    <a:moveTo>
                      <a:pt x="407" y="0"/>
                    </a:moveTo>
                    <a:lnTo>
                      <a:pt x="376" y="83"/>
                    </a:lnTo>
                    <a:lnTo>
                      <a:pt x="0" y="1486"/>
                    </a:lnTo>
                    <a:lnTo>
                      <a:pt x="26" y="1421"/>
                    </a:lnTo>
                    <a:lnTo>
                      <a:pt x="40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431"/>
              <p:cNvSpPr>
                <a:spLocks noChangeArrowheads="1"/>
              </p:cNvSpPr>
              <p:nvPr/>
            </p:nvSpPr>
            <p:spPr bwMode="auto">
              <a:xfrm>
                <a:off x="1787" y="2235"/>
                <a:ext cx="83" cy="304"/>
              </a:xfrm>
              <a:custGeom>
                <a:avLst/>
                <a:gdLst>
                  <a:gd name="T0" fmla="*/ 16 w 418"/>
                  <a:gd name="T1" fmla="*/ 0 h 1519"/>
                  <a:gd name="T2" fmla="*/ 15 w 418"/>
                  <a:gd name="T3" fmla="*/ 4 h 1519"/>
                  <a:gd name="T4" fmla="*/ 0 w 418"/>
                  <a:gd name="T5" fmla="*/ 61 h 1519"/>
                  <a:gd name="T6" fmla="*/ 1 w 418"/>
                  <a:gd name="T7" fmla="*/ 58 h 1519"/>
                  <a:gd name="T8" fmla="*/ 16 w 418"/>
                  <a:gd name="T9" fmla="*/ 0 h 15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8" h="1519">
                    <a:moveTo>
                      <a:pt x="418" y="0"/>
                    </a:moveTo>
                    <a:lnTo>
                      <a:pt x="381" y="98"/>
                    </a:lnTo>
                    <a:lnTo>
                      <a:pt x="0" y="1519"/>
                    </a:lnTo>
                    <a:lnTo>
                      <a:pt x="32" y="1441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432"/>
              <p:cNvSpPr>
                <a:spLocks noChangeArrowheads="1"/>
              </p:cNvSpPr>
              <p:nvPr/>
            </p:nvSpPr>
            <p:spPr bwMode="auto">
              <a:xfrm>
                <a:off x="1730" y="2237"/>
                <a:ext cx="99" cy="363"/>
              </a:xfrm>
              <a:custGeom>
                <a:avLst/>
                <a:gdLst>
                  <a:gd name="T0" fmla="*/ 20 w 495"/>
                  <a:gd name="T1" fmla="*/ 0 h 1813"/>
                  <a:gd name="T2" fmla="*/ 18 w 495"/>
                  <a:gd name="T3" fmla="*/ 6 h 1813"/>
                  <a:gd name="T4" fmla="*/ 0 w 495"/>
                  <a:gd name="T5" fmla="*/ 73 h 1813"/>
                  <a:gd name="T6" fmla="*/ 1 w 495"/>
                  <a:gd name="T7" fmla="*/ 69 h 1813"/>
                  <a:gd name="T8" fmla="*/ 20 w 495"/>
                  <a:gd name="T9" fmla="*/ 0 h 18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5" h="1813">
                    <a:moveTo>
                      <a:pt x="495" y="0"/>
                    </a:moveTo>
                    <a:lnTo>
                      <a:pt x="443" y="161"/>
                    </a:lnTo>
                    <a:lnTo>
                      <a:pt x="0" y="1813"/>
                    </a:lnTo>
                    <a:lnTo>
                      <a:pt x="30" y="1732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433"/>
              <p:cNvSpPr>
                <a:spLocks noChangeArrowheads="1"/>
              </p:cNvSpPr>
              <p:nvPr/>
            </p:nvSpPr>
            <p:spPr bwMode="auto">
              <a:xfrm>
                <a:off x="1736" y="2205"/>
                <a:ext cx="104" cy="379"/>
              </a:xfrm>
              <a:custGeom>
                <a:avLst/>
                <a:gdLst>
                  <a:gd name="T0" fmla="*/ 21 w 518"/>
                  <a:gd name="T1" fmla="*/ 0 h 1893"/>
                  <a:gd name="T2" fmla="*/ 19 w 518"/>
                  <a:gd name="T3" fmla="*/ 6 h 1893"/>
                  <a:gd name="T4" fmla="*/ 0 w 518"/>
                  <a:gd name="T5" fmla="*/ 76 h 1893"/>
                  <a:gd name="T6" fmla="*/ 1 w 518"/>
                  <a:gd name="T7" fmla="*/ 72 h 1893"/>
                  <a:gd name="T8" fmla="*/ 21 w 518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" h="1893">
                    <a:moveTo>
                      <a:pt x="518" y="0"/>
                    </a:moveTo>
                    <a:lnTo>
                      <a:pt x="465" y="161"/>
                    </a:lnTo>
                    <a:lnTo>
                      <a:pt x="0" y="1893"/>
                    </a:lnTo>
                    <a:lnTo>
                      <a:pt x="32" y="1810"/>
                    </a:lnTo>
                    <a:lnTo>
                      <a:pt x="51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434"/>
              <p:cNvSpPr>
                <a:spLocks noChangeArrowheads="1"/>
              </p:cNvSpPr>
              <p:nvPr/>
            </p:nvSpPr>
            <p:spPr bwMode="auto">
              <a:xfrm>
                <a:off x="1716" y="2308"/>
                <a:ext cx="90" cy="328"/>
              </a:xfrm>
              <a:custGeom>
                <a:avLst/>
                <a:gdLst>
                  <a:gd name="T0" fmla="*/ 18 w 449"/>
                  <a:gd name="T1" fmla="*/ 0 h 1642"/>
                  <a:gd name="T2" fmla="*/ 16 w 449"/>
                  <a:gd name="T3" fmla="*/ 6 h 1642"/>
                  <a:gd name="T4" fmla="*/ 0 w 449"/>
                  <a:gd name="T5" fmla="*/ 66 h 1642"/>
                  <a:gd name="T6" fmla="*/ 1 w 449"/>
                  <a:gd name="T7" fmla="*/ 62 h 1642"/>
                  <a:gd name="T8" fmla="*/ 18 w 449"/>
                  <a:gd name="T9" fmla="*/ 0 h 16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9" h="1642">
                    <a:moveTo>
                      <a:pt x="449" y="0"/>
                    </a:moveTo>
                    <a:lnTo>
                      <a:pt x="397" y="161"/>
                    </a:lnTo>
                    <a:lnTo>
                      <a:pt x="0" y="1642"/>
                    </a:lnTo>
                    <a:lnTo>
                      <a:pt x="31" y="1560"/>
                    </a:lnTo>
                    <a:lnTo>
                      <a:pt x="449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435"/>
              <p:cNvSpPr>
                <a:spLocks noChangeArrowheads="1"/>
              </p:cNvSpPr>
              <p:nvPr/>
            </p:nvSpPr>
            <p:spPr bwMode="auto">
              <a:xfrm>
                <a:off x="1747" y="2359"/>
                <a:ext cx="76" cy="276"/>
              </a:xfrm>
              <a:custGeom>
                <a:avLst/>
                <a:gdLst>
                  <a:gd name="T0" fmla="*/ 15 w 380"/>
                  <a:gd name="T1" fmla="*/ 0 h 1380"/>
                  <a:gd name="T2" fmla="*/ 14 w 380"/>
                  <a:gd name="T3" fmla="*/ 3 h 1380"/>
                  <a:gd name="T4" fmla="*/ 0 w 380"/>
                  <a:gd name="T5" fmla="*/ 55 h 1380"/>
                  <a:gd name="T6" fmla="*/ 1 w 380"/>
                  <a:gd name="T7" fmla="*/ 53 h 1380"/>
                  <a:gd name="T8" fmla="*/ 15 w 380"/>
                  <a:gd name="T9" fmla="*/ 0 h 13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0" h="1380">
                    <a:moveTo>
                      <a:pt x="380" y="0"/>
                    </a:moveTo>
                    <a:lnTo>
                      <a:pt x="349" y="82"/>
                    </a:lnTo>
                    <a:lnTo>
                      <a:pt x="0" y="1380"/>
                    </a:lnTo>
                    <a:lnTo>
                      <a:pt x="28" y="1315"/>
                    </a:lnTo>
                    <a:lnTo>
                      <a:pt x="38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436"/>
              <p:cNvSpPr>
                <a:spLocks noChangeArrowheads="1"/>
              </p:cNvSpPr>
              <p:nvPr/>
            </p:nvSpPr>
            <p:spPr bwMode="auto">
              <a:xfrm>
                <a:off x="1759" y="2323"/>
                <a:ext cx="77" cy="283"/>
              </a:xfrm>
              <a:custGeom>
                <a:avLst/>
                <a:gdLst>
                  <a:gd name="T0" fmla="*/ 15 w 388"/>
                  <a:gd name="T1" fmla="*/ 0 h 1416"/>
                  <a:gd name="T2" fmla="*/ 14 w 388"/>
                  <a:gd name="T3" fmla="*/ 3 h 1416"/>
                  <a:gd name="T4" fmla="*/ 0 w 388"/>
                  <a:gd name="T5" fmla="*/ 57 h 1416"/>
                  <a:gd name="T6" fmla="*/ 1 w 388"/>
                  <a:gd name="T7" fmla="*/ 54 h 1416"/>
                  <a:gd name="T8" fmla="*/ 15 w 388"/>
                  <a:gd name="T9" fmla="*/ 0 h 14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8" h="1416">
                    <a:moveTo>
                      <a:pt x="388" y="0"/>
                    </a:moveTo>
                    <a:lnTo>
                      <a:pt x="357" y="82"/>
                    </a:lnTo>
                    <a:lnTo>
                      <a:pt x="0" y="1416"/>
                    </a:lnTo>
                    <a:lnTo>
                      <a:pt x="26" y="1351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437"/>
              <p:cNvSpPr>
                <a:spLocks noChangeArrowheads="1"/>
              </p:cNvSpPr>
              <p:nvPr/>
            </p:nvSpPr>
            <p:spPr bwMode="auto">
              <a:xfrm>
                <a:off x="1764" y="2307"/>
                <a:ext cx="79" cy="286"/>
              </a:xfrm>
              <a:custGeom>
                <a:avLst/>
                <a:gdLst>
                  <a:gd name="T0" fmla="*/ 16 w 394"/>
                  <a:gd name="T1" fmla="*/ 0 h 1432"/>
                  <a:gd name="T2" fmla="*/ 15 w 394"/>
                  <a:gd name="T3" fmla="*/ 3 h 1432"/>
                  <a:gd name="T4" fmla="*/ 0 w 394"/>
                  <a:gd name="T5" fmla="*/ 57 h 1432"/>
                  <a:gd name="T6" fmla="*/ 1 w 394"/>
                  <a:gd name="T7" fmla="*/ 55 h 1432"/>
                  <a:gd name="T8" fmla="*/ 16 w 394"/>
                  <a:gd name="T9" fmla="*/ 0 h 1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4" h="1432">
                    <a:moveTo>
                      <a:pt x="394" y="0"/>
                    </a:moveTo>
                    <a:lnTo>
                      <a:pt x="362" y="81"/>
                    </a:lnTo>
                    <a:lnTo>
                      <a:pt x="0" y="1432"/>
                    </a:lnTo>
                    <a:lnTo>
                      <a:pt x="27" y="1368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438"/>
              <p:cNvSpPr>
                <a:spLocks noChangeArrowheads="1"/>
              </p:cNvSpPr>
              <p:nvPr/>
            </p:nvSpPr>
            <p:spPr bwMode="auto">
              <a:xfrm>
                <a:off x="1769" y="2287"/>
                <a:ext cx="81" cy="293"/>
              </a:xfrm>
              <a:custGeom>
                <a:avLst/>
                <a:gdLst>
                  <a:gd name="T0" fmla="*/ 16 w 405"/>
                  <a:gd name="T1" fmla="*/ 0 h 1466"/>
                  <a:gd name="T2" fmla="*/ 15 w 405"/>
                  <a:gd name="T3" fmla="*/ 4 h 1466"/>
                  <a:gd name="T4" fmla="*/ 0 w 405"/>
                  <a:gd name="T5" fmla="*/ 59 h 1466"/>
                  <a:gd name="T6" fmla="*/ 1 w 405"/>
                  <a:gd name="T7" fmla="*/ 55 h 1466"/>
                  <a:gd name="T8" fmla="*/ 16 w 405"/>
                  <a:gd name="T9" fmla="*/ 0 h 14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5" h="1466">
                    <a:moveTo>
                      <a:pt x="405" y="0"/>
                    </a:moveTo>
                    <a:lnTo>
                      <a:pt x="367" y="98"/>
                    </a:lnTo>
                    <a:lnTo>
                      <a:pt x="0" y="1466"/>
                    </a:lnTo>
                    <a:lnTo>
                      <a:pt x="32" y="1387"/>
                    </a:lnTo>
                    <a:lnTo>
                      <a:pt x="40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439"/>
              <p:cNvSpPr>
                <a:spLocks noChangeArrowheads="1"/>
              </p:cNvSpPr>
              <p:nvPr/>
            </p:nvSpPr>
            <p:spPr bwMode="auto">
              <a:xfrm>
                <a:off x="1723" y="2270"/>
                <a:ext cx="96" cy="350"/>
              </a:xfrm>
              <a:custGeom>
                <a:avLst/>
                <a:gdLst>
                  <a:gd name="T0" fmla="*/ 19 w 481"/>
                  <a:gd name="T1" fmla="*/ 0 h 1750"/>
                  <a:gd name="T2" fmla="*/ 17 w 481"/>
                  <a:gd name="T3" fmla="*/ 8 h 1750"/>
                  <a:gd name="T4" fmla="*/ 0 w 481"/>
                  <a:gd name="T5" fmla="*/ 70 h 1750"/>
                  <a:gd name="T6" fmla="*/ 2 w 481"/>
                  <a:gd name="T7" fmla="*/ 66 h 1750"/>
                  <a:gd name="T8" fmla="*/ 19 w 481"/>
                  <a:gd name="T9" fmla="*/ 0 h 17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1" h="1750">
                    <a:moveTo>
                      <a:pt x="481" y="0"/>
                    </a:moveTo>
                    <a:lnTo>
                      <a:pt x="418" y="190"/>
                    </a:lnTo>
                    <a:lnTo>
                      <a:pt x="0" y="1750"/>
                    </a:lnTo>
                    <a:lnTo>
                      <a:pt x="38" y="1652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440"/>
              <p:cNvSpPr>
                <a:spLocks noChangeArrowheads="1"/>
              </p:cNvSpPr>
              <p:nvPr/>
            </p:nvSpPr>
            <p:spPr bwMode="auto">
              <a:xfrm>
                <a:off x="1752" y="2339"/>
                <a:ext cx="78" cy="283"/>
              </a:xfrm>
              <a:custGeom>
                <a:avLst/>
                <a:gdLst>
                  <a:gd name="T0" fmla="*/ 16 w 389"/>
                  <a:gd name="T1" fmla="*/ 0 h 1412"/>
                  <a:gd name="T2" fmla="*/ 14 w 389"/>
                  <a:gd name="T3" fmla="*/ 4 h 1412"/>
                  <a:gd name="T4" fmla="*/ 0 w 389"/>
                  <a:gd name="T5" fmla="*/ 57 h 1412"/>
                  <a:gd name="T6" fmla="*/ 1 w 389"/>
                  <a:gd name="T7" fmla="*/ 54 h 1412"/>
                  <a:gd name="T8" fmla="*/ 16 w 389"/>
                  <a:gd name="T9" fmla="*/ 0 h 14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9" h="1412">
                    <a:moveTo>
                      <a:pt x="389" y="0"/>
                    </a:moveTo>
                    <a:lnTo>
                      <a:pt x="352" y="97"/>
                    </a:lnTo>
                    <a:lnTo>
                      <a:pt x="0" y="1412"/>
                    </a:lnTo>
                    <a:lnTo>
                      <a:pt x="32" y="1334"/>
                    </a:lnTo>
                    <a:lnTo>
                      <a:pt x="389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441"/>
              <p:cNvSpPr>
                <a:spLocks noChangeArrowheads="1"/>
              </p:cNvSpPr>
              <p:nvPr/>
            </p:nvSpPr>
            <p:spPr bwMode="auto">
              <a:xfrm>
                <a:off x="1743" y="2167"/>
                <a:ext cx="109" cy="400"/>
              </a:xfrm>
              <a:custGeom>
                <a:avLst/>
                <a:gdLst>
                  <a:gd name="T0" fmla="*/ 22 w 548"/>
                  <a:gd name="T1" fmla="*/ 0 h 2001"/>
                  <a:gd name="T2" fmla="*/ 19 w 548"/>
                  <a:gd name="T3" fmla="*/ 8 h 2001"/>
                  <a:gd name="T4" fmla="*/ 0 w 548"/>
                  <a:gd name="T5" fmla="*/ 80 h 2001"/>
                  <a:gd name="T6" fmla="*/ 2 w 548"/>
                  <a:gd name="T7" fmla="*/ 76 h 2001"/>
                  <a:gd name="T8" fmla="*/ 22 w 548"/>
                  <a:gd name="T9" fmla="*/ 0 h 20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8" h="2001">
                    <a:moveTo>
                      <a:pt x="548" y="0"/>
                    </a:moveTo>
                    <a:lnTo>
                      <a:pt x="486" y="191"/>
                    </a:lnTo>
                    <a:lnTo>
                      <a:pt x="0" y="2001"/>
                    </a:lnTo>
                    <a:lnTo>
                      <a:pt x="38" y="1904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442"/>
              <p:cNvSpPr>
                <a:spLocks noChangeArrowheads="1"/>
              </p:cNvSpPr>
              <p:nvPr/>
            </p:nvSpPr>
            <p:spPr bwMode="auto">
              <a:xfrm>
                <a:off x="1735" y="2391"/>
                <a:ext cx="75" cy="272"/>
              </a:xfrm>
              <a:custGeom>
                <a:avLst/>
                <a:gdLst>
                  <a:gd name="T0" fmla="*/ 15 w 376"/>
                  <a:gd name="T1" fmla="*/ 0 h 1361"/>
                  <a:gd name="T2" fmla="*/ 13 w 376"/>
                  <a:gd name="T3" fmla="*/ 4 h 1361"/>
                  <a:gd name="T4" fmla="*/ 0 w 376"/>
                  <a:gd name="T5" fmla="*/ 54 h 1361"/>
                  <a:gd name="T6" fmla="*/ 1 w 376"/>
                  <a:gd name="T7" fmla="*/ 51 h 1361"/>
                  <a:gd name="T8" fmla="*/ 15 w 376"/>
                  <a:gd name="T9" fmla="*/ 0 h 13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6" h="1361">
                    <a:moveTo>
                      <a:pt x="376" y="0"/>
                    </a:moveTo>
                    <a:lnTo>
                      <a:pt x="338" y="98"/>
                    </a:lnTo>
                    <a:lnTo>
                      <a:pt x="0" y="1361"/>
                    </a:lnTo>
                    <a:lnTo>
                      <a:pt x="33" y="1283"/>
                    </a:lnTo>
                    <a:lnTo>
                      <a:pt x="37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443"/>
              <p:cNvSpPr>
                <a:spLocks noChangeArrowheads="1"/>
              </p:cNvSpPr>
              <p:nvPr/>
            </p:nvSpPr>
            <p:spPr bwMode="auto">
              <a:xfrm>
                <a:off x="1730" y="2411"/>
                <a:ext cx="73" cy="265"/>
              </a:xfrm>
              <a:custGeom>
                <a:avLst/>
                <a:gdLst>
                  <a:gd name="T0" fmla="*/ 15 w 364"/>
                  <a:gd name="T1" fmla="*/ 0 h 1328"/>
                  <a:gd name="T2" fmla="*/ 13 w 364"/>
                  <a:gd name="T3" fmla="*/ 3 h 1328"/>
                  <a:gd name="T4" fmla="*/ 0 w 364"/>
                  <a:gd name="T5" fmla="*/ 53 h 1328"/>
                  <a:gd name="T6" fmla="*/ 1 w 364"/>
                  <a:gd name="T7" fmla="*/ 50 h 1328"/>
                  <a:gd name="T8" fmla="*/ 15 w 364"/>
                  <a:gd name="T9" fmla="*/ 0 h 1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4" h="1328">
                    <a:moveTo>
                      <a:pt x="364" y="0"/>
                    </a:moveTo>
                    <a:lnTo>
                      <a:pt x="333" y="83"/>
                    </a:lnTo>
                    <a:lnTo>
                      <a:pt x="0" y="1328"/>
                    </a:lnTo>
                    <a:lnTo>
                      <a:pt x="26" y="126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444"/>
              <p:cNvSpPr>
                <a:spLocks noChangeArrowheads="1"/>
              </p:cNvSpPr>
              <p:nvPr/>
            </p:nvSpPr>
            <p:spPr bwMode="auto">
              <a:xfrm>
                <a:off x="1724" y="2427"/>
                <a:ext cx="72" cy="262"/>
              </a:xfrm>
              <a:custGeom>
                <a:avLst/>
                <a:gdLst>
                  <a:gd name="T0" fmla="*/ 14 w 361"/>
                  <a:gd name="T1" fmla="*/ 0 h 1309"/>
                  <a:gd name="T2" fmla="*/ 13 w 361"/>
                  <a:gd name="T3" fmla="*/ 3 h 1309"/>
                  <a:gd name="T4" fmla="*/ 0 w 361"/>
                  <a:gd name="T5" fmla="*/ 52 h 1309"/>
                  <a:gd name="T6" fmla="*/ 1 w 361"/>
                  <a:gd name="T7" fmla="*/ 50 h 1309"/>
                  <a:gd name="T8" fmla="*/ 14 w 361"/>
                  <a:gd name="T9" fmla="*/ 0 h 13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1" h="1309">
                    <a:moveTo>
                      <a:pt x="361" y="0"/>
                    </a:moveTo>
                    <a:lnTo>
                      <a:pt x="330" y="80"/>
                    </a:lnTo>
                    <a:lnTo>
                      <a:pt x="0" y="1309"/>
                    </a:lnTo>
                    <a:lnTo>
                      <a:pt x="28" y="1245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445"/>
              <p:cNvSpPr>
                <a:spLocks noChangeArrowheads="1"/>
              </p:cNvSpPr>
              <p:nvPr/>
            </p:nvSpPr>
            <p:spPr bwMode="auto">
              <a:xfrm>
                <a:off x="1696" y="2410"/>
                <a:ext cx="77" cy="278"/>
              </a:xfrm>
              <a:custGeom>
                <a:avLst/>
                <a:gdLst>
                  <a:gd name="T0" fmla="*/ 16 w 382"/>
                  <a:gd name="T1" fmla="*/ 0 h 1389"/>
                  <a:gd name="T2" fmla="*/ 14 w 382"/>
                  <a:gd name="T3" fmla="*/ 6 h 1389"/>
                  <a:gd name="T4" fmla="*/ 0 w 382"/>
                  <a:gd name="T5" fmla="*/ 56 h 1389"/>
                  <a:gd name="T6" fmla="*/ 1 w 382"/>
                  <a:gd name="T7" fmla="*/ 52 h 1389"/>
                  <a:gd name="T8" fmla="*/ 16 w 382"/>
                  <a:gd name="T9" fmla="*/ 0 h 13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2" h="1389">
                    <a:moveTo>
                      <a:pt x="382" y="0"/>
                    </a:moveTo>
                    <a:lnTo>
                      <a:pt x="330" y="158"/>
                    </a:lnTo>
                    <a:lnTo>
                      <a:pt x="0" y="1389"/>
                    </a:lnTo>
                    <a:lnTo>
                      <a:pt x="31" y="1308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446"/>
              <p:cNvSpPr>
                <a:spLocks noChangeArrowheads="1"/>
              </p:cNvSpPr>
              <p:nvPr/>
            </p:nvSpPr>
            <p:spPr bwMode="auto">
              <a:xfrm>
                <a:off x="1702" y="2372"/>
                <a:ext cx="83" cy="300"/>
              </a:xfrm>
              <a:custGeom>
                <a:avLst/>
                <a:gdLst>
                  <a:gd name="T0" fmla="*/ 17 w 414"/>
                  <a:gd name="T1" fmla="*/ 0 h 1501"/>
                  <a:gd name="T2" fmla="*/ 14 w 414"/>
                  <a:gd name="T3" fmla="*/ 8 h 1501"/>
                  <a:gd name="T4" fmla="*/ 0 w 414"/>
                  <a:gd name="T5" fmla="*/ 60 h 1501"/>
                  <a:gd name="T6" fmla="*/ 2 w 414"/>
                  <a:gd name="T7" fmla="*/ 56 h 1501"/>
                  <a:gd name="T8" fmla="*/ 17 w 414"/>
                  <a:gd name="T9" fmla="*/ 0 h 15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4" h="1501">
                    <a:moveTo>
                      <a:pt x="414" y="0"/>
                    </a:moveTo>
                    <a:lnTo>
                      <a:pt x="351" y="193"/>
                    </a:lnTo>
                    <a:lnTo>
                      <a:pt x="0" y="1501"/>
                    </a:lnTo>
                    <a:lnTo>
                      <a:pt x="38" y="1403"/>
                    </a:lnTo>
                    <a:lnTo>
                      <a:pt x="41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447"/>
              <p:cNvSpPr>
                <a:spLocks noChangeArrowheads="1"/>
              </p:cNvSpPr>
              <p:nvPr/>
            </p:nvSpPr>
            <p:spPr bwMode="auto">
              <a:xfrm>
                <a:off x="1683" y="2480"/>
                <a:ext cx="67" cy="244"/>
              </a:xfrm>
              <a:custGeom>
                <a:avLst/>
                <a:gdLst>
                  <a:gd name="T0" fmla="*/ 13 w 335"/>
                  <a:gd name="T1" fmla="*/ 0 h 1216"/>
                  <a:gd name="T2" fmla="*/ 11 w 335"/>
                  <a:gd name="T3" fmla="*/ 6 h 1216"/>
                  <a:gd name="T4" fmla="*/ 0 w 335"/>
                  <a:gd name="T5" fmla="*/ 49 h 1216"/>
                  <a:gd name="T6" fmla="*/ 1 w 335"/>
                  <a:gd name="T7" fmla="*/ 46 h 1216"/>
                  <a:gd name="T8" fmla="*/ 13 w 335"/>
                  <a:gd name="T9" fmla="*/ 0 h 1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5" h="1216">
                    <a:moveTo>
                      <a:pt x="335" y="0"/>
                    </a:moveTo>
                    <a:lnTo>
                      <a:pt x="283" y="159"/>
                    </a:lnTo>
                    <a:lnTo>
                      <a:pt x="0" y="1216"/>
                    </a:lnTo>
                    <a:lnTo>
                      <a:pt x="30" y="1136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448"/>
              <p:cNvSpPr>
                <a:spLocks noChangeArrowheads="1"/>
              </p:cNvSpPr>
              <p:nvPr/>
            </p:nvSpPr>
            <p:spPr bwMode="auto">
              <a:xfrm>
                <a:off x="1695" y="2515"/>
                <a:ext cx="68" cy="244"/>
              </a:xfrm>
              <a:custGeom>
                <a:avLst/>
                <a:gdLst>
                  <a:gd name="T0" fmla="*/ 14 w 337"/>
                  <a:gd name="T1" fmla="*/ 0 h 1222"/>
                  <a:gd name="T2" fmla="*/ 13 w 337"/>
                  <a:gd name="T3" fmla="*/ 3 h 1222"/>
                  <a:gd name="T4" fmla="*/ 0 w 337"/>
                  <a:gd name="T5" fmla="*/ 49 h 1222"/>
                  <a:gd name="T6" fmla="*/ 1 w 337"/>
                  <a:gd name="T7" fmla="*/ 46 h 1222"/>
                  <a:gd name="T8" fmla="*/ 14 w 337"/>
                  <a:gd name="T9" fmla="*/ 0 h 1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7" h="1222">
                    <a:moveTo>
                      <a:pt x="337" y="0"/>
                    </a:moveTo>
                    <a:lnTo>
                      <a:pt x="306" y="83"/>
                    </a:lnTo>
                    <a:lnTo>
                      <a:pt x="0" y="1222"/>
                    </a:lnTo>
                    <a:lnTo>
                      <a:pt x="28" y="1156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449"/>
              <p:cNvSpPr>
                <a:spLocks noChangeArrowheads="1"/>
              </p:cNvSpPr>
              <p:nvPr/>
            </p:nvSpPr>
            <p:spPr bwMode="auto">
              <a:xfrm>
                <a:off x="1701" y="2496"/>
                <a:ext cx="69" cy="250"/>
              </a:xfrm>
              <a:custGeom>
                <a:avLst/>
                <a:gdLst>
                  <a:gd name="T0" fmla="*/ 14 w 346"/>
                  <a:gd name="T1" fmla="*/ 0 h 1253"/>
                  <a:gd name="T2" fmla="*/ 12 w 346"/>
                  <a:gd name="T3" fmla="*/ 4 h 1253"/>
                  <a:gd name="T4" fmla="*/ 0 w 346"/>
                  <a:gd name="T5" fmla="*/ 50 h 1253"/>
                  <a:gd name="T6" fmla="*/ 1 w 346"/>
                  <a:gd name="T7" fmla="*/ 47 h 1253"/>
                  <a:gd name="T8" fmla="*/ 14 w 346"/>
                  <a:gd name="T9" fmla="*/ 0 h 1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6" h="1253">
                    <a:moveTo>
                      <a:pt x="346" y="0"/>
                    </a:moveTo>
                    <a:lnTo>
                      <a:pt x="309" y="97"/>
                    </a:lnTo>
                    <a:lnTo>
                      <a:pt x="0" y="1253"/>
                    </a:lnTo>
                    <a:lnTo>
                      <a:pt x="32" y="1176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450"/>
              <p:cNvSpPr>
                <a:spLocks noChangeArrowheads="1"/>
              </p:cNvSpPr>
              <p:nvPr/>
            </p:nvSpPr>
            <p:spPr bwMode="auto">
              <a:xfrm>
                <a:off x="1707" y="2480"/>
                <a:ext cx="69" cy="251"/>
              </a:xfrm>
              <a:custGeom>
                <a:avLst/>
                <a:gdLst>
                  <a:gd name="T0" fmla="*/ 14 w 346"/>
                  <a:gd name="T1" fmla="*/ 0 h 1256"/>
                  <a:gd name="T2" fmla="*/ 13 w 346"/>
                  <a:gd name="T3" fmla="*/ 3 h 1256"/>
                  <a:gd name="T4" fmla="*/ 0 w 346"/>
                  <a:gd name="T5" fmla="*/ 50 h 1256"/>
                  <a:gd name="T6" fmla="*/ 1 w 346"/>
                  <a:gd name="T7" fmla="*/ 48 h 1256"/>
                  <a:gd name="T8" fmla="*/ 14 w 346"/>
                  <a:gd name="T9" fmla="*/ 0 h 1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6" h="1256">
                    <a:moveTo>
                      <a:pt x="346" y="0"/>
                    </a:moveTo>
                    <a:lnTo>
                      <a:pt x="314" y="80"/>
                    </a:lnTo>
                    <a:lnTo>
                      <a:pt x="0" y="1256"/>
                    </a:lnTo>
                    <a:lnTo>
                      <a:pt x="27" y="1191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451"/>
              <p:cNvSpPr>
                <a:spLocks noChangeArrowheads="1"/>
              </p:cNvSpPr>
              <p:nvPr/>
            </p:nvSpPr>
            <p:spPr bwMode="auto">
              <a:xfrm>
                <a:off x="1713" y="2463"/>
                <a:ext cx="70" cy="255"/>
              </a:xfrm>
              <a:custGeom>
                <a:avLst/>
                <a:gdLst>
                  <a:gd name="T0" fmla="*/ 14 w 351"/>
                  <a:gd name="T1" fmla="*/ 0 h 1274"/>
                  <a:gd name="T2" fmla="*/ 13 w 351"/>
                  <a:gd name="T3" fmla="*/ 3 h 1274"/>
                  <a:gd name="T4" fmla="*/ 0 w 351"/>
                  <a:gd name="T5" fmla="*/ 51 h 1274"/>
                  <a:gd name="T6" fmla="*/ 1 w 351"/>
                  <a:gd name="T7" fmla="*/ 48 h 1274"/>
                  <a:gd name="T8" fmla="*/ 14 w 351"/>
                  <a:gd name="T9" fmla="*/ 0 h 1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1" h="1274">
                    <a:moveTo>
                      <a:pt x="351" y="0"/>
                    </a:moveTo>
                    <a:lnTo>
                      <a:pt x="319" y="83"/>
                    </a:lnTo>
                    <a:lnTo>
                      <a:pt x="0" y="1274"/>
                    </a:lnTo>
                    <a:lnTo>
                      <a:pt x="26" y="1210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452"/>
              <p:cNvSpPr>
                <a:spLocks noChangeArrowheads="1"/>
              </p:cNvSpPr>
              <p:nvPr/>
            </p:nvSpPr>
            <p:spPr bwMode="auto">
              <a:xfrm>
                <a:off x="1689" y="2442"/>
                <a:ext cx="73" cy="266"/>
              </a:xfrm>
              <a:custGeom>
                <a:avLst/>
                <a:gdLst>
                  <a:gd name="T0" fmla="*/ 14 w 368"/>
                  <a:gd name="T1" fmla="*/ 0 h 1329"/>
                  <a:gd name="T2" fmla="*/ 12 w 368"/>
                  <a:gd name="T3" fmla="*/ 8 h 1329"/>
                  <a:gd name="T4" fmla="*/ 0 w 368"/>
                  <a:gd name="T5" fmla="*/ 53 h 1329"/>
                  <a:gd name="T6" fmla="*/ 2 w 368"/>
                  <a:gd name="T7" fmla="*/ 49 h 1329"/>
                  <a:gd name="T8" fmla="*/ 14 w 368"/>
                  <a:gd name="T9" fmla="*/ 0 h 13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8" h="1329">
                    <a:moveTo>
                      <a:pt x="368" y="0"/>
                    </a:moveTo>
                    <a:lnTo>
                      <a:pt x="305" y="193"/>
                    </a:lnTo>
                    <a:lnTo>
                      <a:pt x="0" y="1329"/>
                    </a:lnTo>
                    <a:lnTo>
                      <a:pt x="38" y="1231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453"/>
              <p:cNvSpPr>
                <a:spLocks noChangeArrowheads="1"/>
              </p:cNvSpPr>
              <p:nvPr/>
            </p:nvSpPr>
            <p:spPr bwMode="auto">
              <a:xfrm>
                <a:off x="1718" y="2443"/>
                <a:ext cx="72" cy="262"/>
              </a:xfrm>
              <a:custGeom>
                <a:avLst/>
                <a:gdLst>
                  <a:gd name="T0" fmla="*/ 14 w 362"/>
                  <a:gd name="T1" fmla="*/ 0 h 1308"/>
                  <a:gd name="T2" fmla="*/ 13 w 362"/>
                  <a:gd name="T3" fmla="*/ 4 h 1308"/>
                  <a:gd name="T4" fmla="*/ 0 w 362"/>
                  <a:gd name="T5" fmla="*/ 52 h 1308"/>
                  <a:gd name="T6" fmla="*/ 1 w 362"/>
                  <a:gd name="T7" fmla="*/ 49 h 1308"/>
                  <a:gd name="T8" fmla="*/ 14 w 362"/>
                  <a:gd name="T9" fmla="*/ 0 h 1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2" h="1308">
                    <a:moveTo>
                      <a:pt x="362" y="0"/>
                    </a:moveTo>
                    <a:lnTo>
                      <a:pt x="325" y="98"/>
                    </a:lnTo>
                    <a:lnTo>
                      <a:pt x="0" y="1308"/>
                    </a:lnTo>
                    <a:lnTo>
                      <a:pt x="32" y="1229"/>
                    </a:lnTo>
                    <a:lnTo>
                      <a:pt x="36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454"/>
              <p:cNvSpPr>
                <a:spLocks noChangeArrowheads="1"/>
              </p:cNvSpPr>
              <p:nvPr/>
            </p:nvSpPr>
            <p:spPr bwMode="auto">
              <a:xfrm>
                <a:off x="1684" y="2548"/>
                <a:ext cx="66" cy="240"/>
              </a:xfrm>
              <a:custGeom>
                <a:avLst/>
                <a:gdLst>
                  <a:gd name="T0" fmla="*/ 13 w 333"/>
                  <a:gd name="T1" fmla="*/ 0 h 1201"/>
                  <a:gd name="T2" fmla="*/ 11 w 333"/>
                  <a:gd name="T3" fmla="*/ 4 h 1201"/>
                  <a:gd name="T4" fmla="*/ 0 w 333"/>
                  <a:gd name="T5" fmla="*/ 48 h 1201"/>
                  <a:gd name="T6" fmla="*/ 1 w 333"/>
                  <a:gd name="T7" fmla="*/ 45 h 1201"/>
                  <a:gd name="T8" fmla="*/ 13 w 333"/>
                  <a:gd name="T9" fmla="*/ 0 h 12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3" h="1201">
                    <a:moveTo>
                      <a:pt x="333" y="0"/>
                    </a:moveTo>
                    <a:lnTo>
                      <a:pt x="295" y="97"/>
                    </a:lnTo>
                    <a:lnTo>
                      <a:pt x="0" y="1201"/>
                    </a:lnTo>
                    <a:lnTo>
                      <a:pt x="32" y="1123"/>
                    </a:lnTo>
                    <a:lnTo>
                      <a:pt x="33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455"/>
              <p:cNvSpPr>
                <a:spLocks noChangeArrowheads="1"/>
              </p:cNvSpPr>
              <p:nvPr/>
            </p:nvSpPr>
            <p:spPr bwMode="auto">
              <a:xfrm>
                <a:off x="1678" y="2567"/>
                <a:ext cx="65" cy="233"/>
              </a:xfrm>
              <a:custGeom>
                <a:avLst/>
                <a:gdLst>
                  <a:gd name="T0" fmla="*/ 13 w 321"/>
                  <a:gd name="T1" fmla="*/ 0 h 1162"/>
                  <a:gd name="T2" fmla="*/ 12 w 321"/>
                  <a:gd name="T3" fmla="*/ 3 h 1162"/>
                  <a:gd name="T4" fmla="*/ 0 w 321"/>
                  <a:gd name="T5" fmla="*/ 47 h 1162"/>
                  <a:gd name="T6" fmla="*/ 0 w 321"/>
                  <a:gd name="T7" fmla="*/ 47 h 1162"/>
                  <a:gd name="T8" fmla="*/ 1 w 321"/>
                  <a:gd name="T9" fmla="*/ 44 h 1162"/>
                  <a:gd name="T10" fmla="*/ 13 w 321"/>
                  <a:gd name="T11" fmla="*/ 0 h 1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1" h="1162">
                    <a:moveTo>
                      <a:pt x="321" y="0"/>
                    </a:moveTo>
                    <a:lnTo>
                      <a:pt x="289" y="83"/>
                    </a:lnTo>
                    <a:lnTo>
                      <a:pt x="0" y="1162"/>
                    </a:lnTo>
                    <a:lnTo>
                      <a:pt x="2" y="1162"/>
                    </a:lnTo>
                    <a:lnTo>
                      <a:pt x="26" y="1104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456"/>
              <p:cNvSpPr>
                <a:spLocks noChangeArrowheads="1"/>
              </p:cNvSpPr>
              <p:nvPr/>
            </p:nvSpPr>
            <p:spPr bwMode="auto">
              <a:xfrm>
                <a:off x="1677" y="2584"/>
                <a:ext cx="59" cy="216"/>
              </a:xfrm>
              <a:custGeom>
                <a:avLst/>
                <a:gdLst>
                  <a:gd name="T0" fmla="*/ 12 w 297"/>
                  <a:gd name="T1" fmla="*/ 0 h 1079"/>
                  <a:gd name="T2" fmla="*/ 11 w 297"/>
                  <a:gd name="T3" fmla="*/ 3 h 1079"/>
                  <a:gd name="T4" fmla="*/ 0 w 297"/>
                  <a:gd name="T5" fmla="*/ 43 h 1079"/>
                  <a:gd name="T6" fmla="*/ 0 w 297"/>
                  <a:gd name="T7" fmla="*/ 43 h 1079"/>
                  <a:gd name="T8" fmla="*/ 12 w 297"/>
                  <a:gd name="T9" fmla="*/ 0 h 10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7" h="1079">
                    <a:moveTo>
                      <a:pt x="297" y="0"/>
                    </a:moveTo>
                    <a:lnTo>
                      <a:pt x="267" y="81"/>
                    </a:lnTo>
                    <a:lnTo>
                      <a:pt x="0" y="1077"/>
                    </a:lnTo>
                    <a:lnTo>
                      <a:pt x="8" y="1079"/>
                    </a:lnTo>
                    <a:lnTo>
                      <a:pt x="29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457"/>
              <p:cNvSpPr>
                <a:spLocks noChangeArrowheads="1"/>
              </p:cNvSpPr>
              <p:nvPr/>
            </p:nvSpPr>
            <p:spPr bwMode="auto">
              <a:xfrm>
                <a:off x="1674" y="2600"/>
                <a:ext cx="56" cy="199"/>
              </a:xfrm>
              <a:custGeom>
                <a:avLst/>
                <a:gdLst>
                  <a:gd name="T0" fmla="*/ 11 w 279"/>
                  <a:gd name="T1" fmla="*/ 0 h 996"/>
                  <a:gd name="T2" fmla="*/ 10 w 279"/>
                  <a:gd name="T3" fmla="*/ 4 h 996"/>
                  <a:gd name="T4" fmla="*/ 0 w 279"/>
                  <a:gd name="T5" fmla="*/ 40 h 996"/>
                  <a:gd name="T6" fmla="*/ 0 w 279"/>
                  <a:gd name="T7" fmla="*/ 40 h 996"/>
                  <a:gd name="T8" fmla="*/ 11 w 279"/>
                  <a:gd name="T9" fmla="*/ 0 h 9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9" h="996">
                    <a:moveTo>
                      <a:pt x="279" y="0"/>
                    </a:moveTo>
                    <a:lnTo>
                      <a:pt x="241" y="98"/>
                    </a:lnTo>
                    <a:lnTo>
                      <a:pt x="0" y="993"/>
                    </a:lnTo>
                    <a:lnTo>
                      <a:pt x="12" y="996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458"/>
              <p:cNvSpPr>
                <a:spLocks noChangeArrowheads="1"/>
              </p:cNvSpPr>
              <p:nvPr/>
            </p:nvSpPr>
            <p:spPr bwMode="auto">
              <a:xfrm>
                <a:off x="1669" y="2544"/>
                <a:ext cx="60" cy="216"/>
              </a:xfrm>
              <a:custGeom>
                <a:avLst/>
                <a:gdLst>
                  <a:gd name="T0" fmla="*/ 12 w 300"/>
                  <a:gd name="T1" fmla="*/ 0 h 1078"/>
                  <a:gd name="T2" fmla="*/ 10 w 300"/>
                  <a:gd name="T3" fmla="*/ 8 h 1078"/>
                  <a:gd name="T4" fmla="*/ 0 w 300"/>
                  <a:gd name="T5" fmla="*/ 43 h 1078"/>
                  <a:gd name="T6" fmla="*/ 2 w 300"/>
                  <a:gd name="T7" fmla="*/ 39 h 1078"/>
                  <a:gd name="T8" fmla="*/ 12 w 300"/>
                  <a:gd name="T9" fmla="*/ 0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" h="1078">
                    <a:moveTo>
                      <a:pt x="300" y="0"/>
                    </a:moveTo>
                    <a:lnTo>
                      <a:pt x="238" y="191"/>
                    </a:lnTo>
                    <a:lnTo>
                      <a:pt x="0" y="1078"/>
                    </a:lnTo>
                    <a:lnTo>
                      <a:pt x="38" y="980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459"/>
              <p:cNvSpPr>
                <a:spLocks noChangeArrowheads="1"/>
              </p:cNvSpPr>
              <p:nvPr/>
            </p:nvSpPr>
            <p:spPr bwMode="auto">
              <a:xfrm>
                <a:off x="1663" y="2582"/>
                <a:ext cx="53" cy="194"/>
              </a:xfrm>
              <a:custGeom>
                <a:avLst/>
                <a:gdLst>
                  <a:gd name="T0" fmla="*/ 10 w 268"/>
                  <a:gd name="T1" fmla="*/ 0 h 968"/>
                  <a:gd name="T2" fmla="*/ 9 w 268"/>
                  <a:gd name="T3" fmla="*/ 6 h 968"/>
                  <a:gd name="T4" fmla="*/ 0 w 268"/>
                  <a:gd name="T5" fmla="*/ 39 h 968"/>
                  <a:gd name="T6" fmla="*/ 1 w 268"/>
                  <a:gd name="T7" fmla="*/ 36 h 968"/>
                  <a:gd name="T8" fmla="*/ 10 w 268"/>
                  <a:gd name="T9" fmla="*/ 0 h 9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8" h="968">
                    <a:moveTo>
                      <a:pt x="268" y="0"/>
                    </a:moveTo>
                    <a:lnTo>
                      <a:pt x="216" y="161"/>
                    </a:lnTo>
                    <a:lnTo>
                      <a:pt x="0" y="968"/>
                    </a:lnTo>
                    <a:lnTo>
                      <a:pt x="30" y="887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460"/>
              <p:cNvSpPr>
                <a:spLocks noChangeArrowheads="1"/>
              </p:cNvSpPr>
              <p:nvPr/>
            </p:nvSpPr>
            <p:spPr bwMode="auto">
              <a:xfrm>
                <a:off x="1710" y="2340"/>
                <a:ext cx="86" cy="312"/>
              </a:xfrm>
              <a:custGeom>
                <a:avLst/>
                <a:gdLst>
                  <a:gd name="T0" fmla="*/ 0 w 429"/>
                  <a:gd name="T1" fmla="*/ 62 h 1562"/>
                  <a:gd name="T2" fmla="*/ 1 w 429"/>
                  <a:gd name="T3" fmla="*/ 59 h 1562"/>
                  <a:gd name="T4" fmla="*/ 17 w 429"/>
                  <a:gd name="T5" fmla="*/ 0 h 1562"/>
                  <a:gd name="T6" fmla="*/ 15 w 429"/>
                  <a:gd name="T7" fmla="*/ 6 h 1562"/>
                  <a:gd name="T8" fmla="*/ 0 w 429"/>
                  <a:gd name="T9" fmla="*/ 62 h 1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9" h="1562">
                    <a:moveTo>
                      <a:pt x="0" y="1562"/>
                    </a:moveTo>
                    <a:lnTo>
                      <a:pt x="32" y="1481"/>
                    </a:lnTo>
                    <a:lnTo>
                      <a:pt x="429" y="0"/>
                    </a:lnTo>
                    <a:lnTo>
                      <a:pt x="376" y="159"/>
                    </a:lnTo>
                    <a:lnTo>
                      <a:pt x="0" y="156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461"/>
              <p:cNvSpPr>
                <a:spLocks noChangeArrowheads="1"/>
              </p:cNvSpPr>
              <p:nvPr/>
            </p:nvSpPr>
            <p:spPr bwMode="auto">
              <a:xfrm>
                <a:off x="1671" y="2636"/>
                <a:ext cx="45" cy="162"/>
              </a:xfrm>
              <a:custGeom>
                <a:avLst/>
                <a:gdLst>
                  <a:gd name="T0" fmla="*/ 9 w 226"/>
                  <a:gd name="T1" fmla="*/ 0 h 808"/>
                  <a:gd name="T2" fmla="*/ 8 w 226"/>
                  <a:gd name="T3" fmla="*/ 3 h 808"/>
                  <a:gd name="T4" fmla="*/ 0 w 226"/>
                  <a:gd name="T5" fmla="*/ 32 h 808"/>
                  <a:gd name="T6" fmla="*/ 0 w 226"/>
                  <a:gd name="T7" fmla="*/ 32 h 808"/>
                  <a:gd name="T8" fmla="*/ 9 w 226"/>
                  <a:gd name="T9" fmla="*/ 0 h 8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6" h="808">
                    <a:moveTo>
                      <a:pt x="226" y="0"/>
                    </a:moveTo>
                    <a:lnTo>
                      <a:pt x="194" y="81"/>
                    </a:lnTo>
                    <a:lnTo>
                      <a:pt x="0" y="805"/>
                    </a:lnTo>
                    <a:lnTo>
                      <a:pt x="9" y="808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462"/>
              <p:cNvSpPr>
                <a:spLocks noChangeArrowheads="1"/>
              </p:cNvSpPr>
              <p:nvPr/>
            </p:nvSpPr>
            <p:spPr bwMode="auto">
              <a:xfrm>
                <a:off x="1669" y="2652"/>
                <a:ext cx="41" cy="145"/>
              </a:xfrm>
              <a:custGeom>
                <a:avLst/>
                <a:gdLst>
                  <a:gd name="T0" fmla="*/ 8 w 205"/>
                  <a:gd name="T1" fmla="*/ 0 h 724"/>
                  <a:gd name="T2" fmla="*/ 7 w 205"/>
                  <a:gd name="T3" fmla="*/ 4 h 724"/>
                  <a:gd name="T4" fmla="*/ 0 w 205"/>
                  <a:gd name="T5" fmla="*/ 29 h 724"/>
                  <a:gd name="T6" fmla="*/ 0 w 205"/>
                  <a:gd name="T7" fmla="*/ 29 h 724"/>
                  <a:gd name="T8" fmla="*/ 8 w 205"/>
                  <a:gd name="T9" fmla="*/ 0 h 7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5" h="724">
                    <a:moveTo>
                      <a:pt x="205" y="0"/>
                    </a:moveTo>
                    <a:lnTo>
                      <a:pt x="167" y="98"/>
                    </a:lnTo>
                    <a:lnTo>
                      <a:pt x="0" y="722"/>
                    </a:lnTo>
                    <a:lnTo>
                      <a:pt x="11" y="72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463"/>
              <p:cNvSpPr>
                <a:spLocks noChangeArrowheads="1"/>
              </p:cNvSpPr>
              <p:nvPr/>
            </p:nvSpPr>
            <p:spPr bwMode="auto">
              <a:xfrm>
                <a:off x="1665" y="2688"/>
                <a:ext cx="31" cy="108"/>
              </a:xfrm>
              <a:custGeom>
                <a:avLst/>
                <a:gdLst>
                  <a:gd name="T0" fmla="*/ 6 w 155"/>
                  <a:gd name="T1" fmla="*/ 0 h 540"/>
                  <a:gd name="T2" fmla="*/ 5 w 155"/>
                  <a:gd name="T3" fmla="*/ 4 h 540"/>
                  <a:gd name="T4" fmla="*/ 0 w 155"/>
                  <a:gd name="T5" fmla="*/ 21 h 540"/>
                  <a:gd name="T6" fmla="*/ 0 w 155"/>
                  <a:gd name="T7" fmla="*/ 22 h 540"/>
                  <a:gd name="T8" fmla="*/ 6 w 155"/>
                  <a:gd name="T9" fmla="*/ 0 h 5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" h="540">
                    <a:moveTo>
                      <a:pt x="155" y="0"/>
                    </a:moveTo>
                    <a:lnTo>
                      <a:pt x="117" y="98"/>
                    </a:lnTo>
                    <a:lnTo>
                      <a:pt x="0" y="537"/>
                    </a:lnTo>
                    <a:lnTo>
                      <a:pt x="11" y="540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464"/>
              <p:cNvSpPr>
                <a:spLocks noChangeArrowheads="1"/>
              </p:cNvSpPr>
              <p:nvPr/>
            </p:nvSpPr>
            <p:spPr bwMode="auto">
              <a:xfrm>
                <a:off x="1667" y="2672"/>
                <a:ext cx="35" cy="125"/>
              </a:xfrm>
              <a:custGeom>
                <a:avLst/>
                <a:gdLst>
                  <a:gd name="T0" fmla="*/ 7 w 175"/>
                  <a:gd name="T1" fmla="*/ 0 h 624"/>
                  <a:gd name="T2" fmla="*/ 6 w 175"/>
                  <a:gd name="T3" fmla="*/ 3 h 624"/>
                  <a:gd name="T4" fmla="*/ 0 w 175"/>
                  <a:gd name="T5" fmla="*/ 25 h 624"/>
                  <a:gd name="T6" fmla="*/ 0 w 175"/>
                  <a:gd name="T7" fmla="*/ 25 h 624"/>
                  <a:gd name="T8" fmla="*/ 7 w 175"/>
                  <a:gd name="T9" fmla="*/ 0 h 6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5" h="624">
                    <a:moveTo>
                      <a:pt x="175" y="0"/>
                    </a:moveTo>
                    <a:lnTo>
                      <a:pt x="144" y="81"/>
                    </a:lnTo>
                    <a:lnTo>
                      <a:pt x="0" y="621"/>
                    </a:lnTo>
                    <a:lnTo>
                      <a:pt x="8" y="624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465"/>
              <p:cNvSpPr>
                <a:spLocks noChangeArrowheads="1"/>
              </p:cNvSpPr>
              <p:nvPr/>
            </p:nvSpPr>
            <p:spPr bwMode="auto">
              <a:xfrm>
                <a:off x="1649" y="2647"/>
                <a:ext cx="46" cy="165"/>
              </a:xfrm>
              <a:custGeom>
                <a:avLst/>
                <a:gdLst>
                  <a:gd name="T0" fmla="*/ 9 w 232"/>
                  <a:gd name="T1" fmla="*/ 0 h 826"/>
                  <a:gd name="T2" fmla="*/ 7 w 232"/>
                  <a:gd name="T3" fmla="*/ 8 h 826"/>
                  <a:gd name="T4" fmla="*/ 0 w 232"/>
                  <a:gd name="T5" fmla="*/ 33 h 826"/>
                  <a:gd name="T6" fmla="*/ 0 w 232"/>
                  <a:gd name="T7" fmla="*/ 32 h 826"/>
                  <a:gd name="T8" fmla="*/ 1 w 232"/>
                  <a:gd name="T9" fmla="*/ 29 h 826"/>
                  <a:gd name="T10" fmla="*/ 9 w 232"/>
                  <a:gd name="T11" fmla="*/ 0 h 8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2" h="826">
                    <a:moveTo>
                      <a:pt x="232" y="0"/>
                    </a:moveTo>
                    <a:lnTo>
                      <a:pt x="170" y="190"/>
                    </a:lnTo>
                    <a:lnTo>
                      <a:pt x="0" y="826"/>
                    </a:lnTo>
                    <a:lnTo>
                      <a:pt x="9" y="802"/>
                    </a:lnTo>
                    <a:lnTo>
                      <a:pt x="37" y="728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466"/>
              <p:cNvSpPr>
                <a:spLocks noChangeArrowheads="1"/>
              </p:cNvSpPr>
              <p:nvPr/>
            </p:nvSpPr>
            <p:spPr bwMode="auto">
              <a:xfrm>
                <a:off x="1742" y="2375"/>
                <a:ext cx="75" cy="273"/>
              </a:xfrm>
              <a:custGeom>
                <a:avLst/>
                <a:gdLst>
                  <a:gd name="T0" fmla="*/ 0 w 375"/>
                  <a:gd name="T1" fmla="*/ 55 h 1364"/>
                  <a:gd name="T2" fmla="*/ 1 w 375"/>
                  <a:gd name="T3" fmla="*/ 52 h 1364"/>
                  <a:gd name="T4" fmla="*/ 15 w 375"/>
                  <a:gd name="T5" fmla="*/ 0 h 1364"/>
                  <a:gd name="T6" fmla="*/ 14 w 375"/>
                  <a:gd name="T7" fmla="*/ 3 h 1364"/>
                  <a:gd name="T8" fmla="*/ 0 w 375"/>
                  <a:gd name="T9" fmla="*/ 55 h 13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5" h="1364">
                    <a:moveTo>
                      <a:pt x="0" y="1364"/>
                    </a:moveTo>
                    <a:lnTo>
                      <a:pt x="26" y="1298"/>
                    </a:lnTo>
                    <a:lnTo>
                      <a:pt x="375" y="0"/>
                    </a:lnTo>
                    <a:lnTo>
                      <a:pt x="343" y="81"/>
                    </a:lnTo>
                    <a:lnTo>
                      <a:pt x="0" y="13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467"/>
              <p:cNvSpPr>
                <a:spLocks noChangeArrowheads="1"/>
              </p:cNvSpPr>
              <p:nvPr/>
            </p:nvSpPr>
            <p:spPr bwMode="auto">
              <a:xfrm>
                <a:off x="1656" y="2615"/>
                <a:ext cx="50" cy="177"/>
              </a:xfrm>
              <a:custGeom>
                <a:avLst/>
                <a:gdLst>
                  <a:gd name="T0" fmla="*/ 10 w 248"/>
                  <a:gd name="T1" fmla="*/ 0 h 889"/>
                  <a:gd name="T2" fmla="*/ 8 w 248"/>
                  <a:gd name="T3" fmla="*/ 6 h 889"/>
                  <a:gd name="T4" fmla="*/ 0 w 248"/>
                  <a:gd name="T5" fmla="*/ 35 h 889"/>
                  <a:gd name="T6" fmla="*/ 1 w 248"/>
                  <a:gd name="T7" fmla="*/ 32 h 889"/>
                  <a:gd name="T8" fmla="*/ 10 w 248"/>
                  <a:gd name="T9" fmla="*/ 0 h 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8" h="889">
                    <a:moveTo>
                      <a:pt x="248" y="0"/>
                    </a:moveTo>
                    <a:lnTo>
                      <a:pt x="195" y="161"/>
                    </a:lnTo>
                    <a:lnTo>
                      <a:pt x="0" y="889"/>
                    </a:lnTo>
                    <a:lnTo>
                      <a:pt x="32" y="807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468"/>
              <p:cNvSpPr>
                <a:spLocks noChangeArrowheads="1"/>
              </p:cNvSpPr>
              <p:nvPr/>
            </p:nvSpPr>
            <p:spPr bwMode="auto">
              <a:xfrm>
                <a:off x="1673" y="2620"/>
                <a:ext cx="50" cy="179"/>
              </a:xfrm>
              <a:custGeom>
                <a:avLst/>
                <a:gdLst>
                  <a:gd name="T0" fmla="*/ 10 w 248"/>
                  <a:gd name="T1" fmla="*/ 0 h 895"/>
                  <a:gd name="T2" fmla="*/ 9 w 248"/>
                  <a:gd name="T3" fmla="*/ 3 h 895"/>
                  <a:gd name="T4" fmla="*/ 0 w 248"/>
                  <a:gd name="T5" fmla="*/ 36 h 895"/>
                  <a:gd name="T6" fmla="*/ 0 w 248"/>
                  <a:gd name="T7" fmla="*/ 36 h 895"/>
                  <a:gd name="T8" fmla="*/ 10 w 248"/>
                  <a:gd name="T9" fmla="*/ 0 h 8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8" h="895">
                    <a:moveTo>
                      <a:pt x="248" y="0"/>
                    </a:moveTo>
                    <a:lnTo>
                      <a:pt x="217" y="82"/>
                    </a:lnTo>
                    <a:lnTo>
                      <a:pt x="0" y="890"/>
                    </a:lnTo>
                    <a:lnTo>
                      <a:pt x="7" y="895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469"/>
              <p:cNvSpPr>
                <a:spLocks noChangeArrowheads="1"/>
              </p:cNvSpPr>
              <p:nvPr/>
            </p:nvSpPr>
            <p:spPr bwMode="auto">
              <a:xfrm>
                <a:off x="1690" y="2532"/>
                <a:ext cx="66" cy="240"/>
              </a:xfrm>
              <a:custGeom>
                <a:avLst/>
                <a:gdLst>
                  <a:gd name="T0" fmla="*/ 13 w 332"/>
                  <a:gd name="T1" fmla="*/ 0 h 1204"/>
                  <a:gd name="T2" fmla="*/ 12 w 332"/>
                  <a:gd name="T3" fmla="*/ 3 h 1204"/>
                  <a:gd name="T4" fmla="*/ 0 w 332"/>
                  <a:gd name="T5" fmla="*/ 48 h 1204"/>
                  <a:gd name="T6" fmla="*/ 1 w 332"/>
                  <a:gd name="T7" fmla="*/ 45 h 1204"/>
                  <a:gd name="T8" fmla="*/ 13 w 332"/>
                  <a:gd name="T9" fmla="*/ 0 h 1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2" h="1204">
                    <a:moveTo>
                      <a:pt x="332" y="0"/>
                    </a:moveTo>
                    <a:lnTo>
                      <a:pt x="301" y="81"/>
                    </a:lnTo>
                    <a:lnTo>
                      <a:pt x="0" y="1204"/>
                    </a:lnTo>
                    <a:lnTo>
                      <a:pt x="26" y="1139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470"/>
              <p:cNvSpPr>
                <a:spLocks noChangeArrowheads="1"/>
              </p:cNvSpPr>
              <p:nvPr/>
            </p:nvSpPr>
            <p:spPr bwMode="auto">
              <a:xfrm>
                <a:off x="1676" y="2512"/>
                <a:ext cx="63" cy="228"/>
              </a:xfrm>
              <a:custGeom>
                <a:avLst/>
                <a:gdLst>
                  <a:gd name="T0" fmla="*/ 13 w 315"/>
                  <a:gd name="T1" fmla="*/ 0 h 1140"/>
                  <a:gd name="T2" fmla="*/ 10 w 315"/>
                  <a:gd name="T3" fmla="*/ 6 h 1140"/>
                  <a:gd name="T4" fmla="*/ 0 w 315"/>
                  <a:gd name="T5" fmla="*/ 46 h 1140"/>
                  <a:gd name="T6" fmla="*/ 1 w 315"/>
                  <a:gd name="T7" fmla="*/ 42 h 1140"/>
                  <a:gd name="T8" fmla="*/ 13 w 315"/>
                  <a:gd name="T9" fmla="*/ 0 h 1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5" h="1140">
                    <a:moveTo>
                      <a:pt x="315" y="0"/>
                    </a:moveTo>
                    <a:lnTo>
                      <a:pt x="262" y="160"/>
                    </a:lnTo>
                    <a:lnTo>
                      <a:pt x="0" y="1140"/>
                    </a:lnTo>
                    <a:lnTo>
                      <a:pt x="32" y="1057"/>
                    </a:lnTo>
                    <a:lnTo>
                      <a:pt x="31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471"/>
              <p:cNvSpPr>
                <a:spLocks noChangeArrowheads="1"/>
              </p:cNvSpPr>
              <p:nvPr/>
            </p:nvSpPr>
            <p:spPr bwMode="auto">
              <a:xfrm>
                <a:off x="1662" y="2724"/>
                <a:ext cx="21" cy="71"/>
              </a:xfrm>
              <a:custGeom>
                <a:avLst/>
                <a:gdLst>
                  <a:gd name="T0" fmla="*/ 4 w 105"/>
                  <a:gd name="T1" fmla="*/ 0 h 356"/>
                  <a:gd name="T2" fmla="*/ 3 w 105"/>
                  <a:gd name="T3" fmla="*/ 3 h 356"/>
                  <a:gd name="T4" fmla="*/ 0 w 105"/>
                  <a:gd name="T5" fmla="*/ 14 h 356"/>
                  <a:gd name="T6" fmla="*/ 0 w 105"/>
                  <a:gd name="T7" fmla="*/ 14 h 356"/>
                  <a:gd name="T8" fmla="*/ 4 w 105"/>
                  <a:gd name="T9" fmla="*/ 0 h 3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" h="356">
                    <a:moveTo>
                      <a:pt x="105" y="0"/>
                    </a:moveTo>
                    <a:lnTo>
                      <a:pt x="73" y="83"/>
                    </a:lnTo>
                    <a:lnTo>
                      <a:pt x="0" y="354"/>
                    </a:lnTo>
                    <a:lnTo>
                      <a:pt x="9" y="356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472"/>
              <p:cNvSpPr>
                <a:spLocks noChangeArrowheads="1"/>
              </p:cNvSpPr>
              <p:nvPr/>
            </p:nvSpPr>
            <p:spPr bwMode="auto">
              <a:xfrm>
                <a:off x="1637" y="2717"/>
                <a:ext cx="35" cy="124"/>
              </a:xfrm>
              <a:custGeom>
                <a:avLst/>
                <a:gdLst>
                  <a:gd name="T0" fmla="*/ 7 w 175"/>
                  <a:gd name="T1" fmla="*/ 0 h 621"/>
                  <a:gd name="T2" fmla="*/ 5 w 175"/>
                  <a:gd name="T3" fmla="*/ 6 h 621"/>
                  <a:gd name="T4" fmla="*/ 0 w 175"/>
                  <a:gd name="T5" fmla="*/ 25 h 621"/>
                  <a:gd name="T6" fmla="*/ 1 w 175"/>
                  <a:gd name="T7" fmla="*/ 22 h 621"/>
                  <a:gd name="T8" fmla="*/ 7 w 175"/>
                  <a:gd name="T9" fmla="*/ 0 h 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5" h="621">
                    <a:moveTo>
                      <a:pt x="175" y="0"/>
                    </a:moveTo>
                    <a:lnTo>
                      <a:pt x="123" y="159"/>
                    </a:lnTo>
                    <a:lnTo>
                      <a:pt x="0" y="621"/>
                    </a:lnTo>
                    <a:lnTo>
                      <a:pt x="28" y="549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473"/>
              <p:cNvSpPr>
                <a:spLocks noChangeArrowheads="1"/>
              </p:cNvSpPr>
              <p:nvPr/>
            </p:nvSpPr>
            <p:spPr bwMode="auto">
              <a:xfrm>
                <a:off x="1658" y="2760"/>
                <a:ext cx="11" cy="34"/>
              </a:xfrm>
              <a:custGeom>
                <a:avLst/>
                <a:gdLst>
                  <a:gd name="T0" fmla="*/ 2 w 52"/>
                  <a:gd name="T1" fmla="*/ 0 h 170"/>
                  <a:gd name="T2" fmla="*/ 1 w 52"/>
                  <a:gd name="T3" fmla="*/ 3 h 170"/>
                  <a:gd name="T4" fmla="*/ 0 w 52"/>
                  <a:gd name="T5" fmla="*/ 7 h 170"/>
                  <a:gd name="T6" fmla="*/ 0 w 52"/>
                  <a:gd name="T7" fmla="*/ 7 h 170"/>
                  <a:gd name="T8" fmla="*/ 2 w 52"/>
                  <a:gd name="T9" fmla="*/ 0 h 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170">
                    <a:moveTo>
                      <a:pt x="52" y="0"/>
                    </a:moveTo>
                    <a:lnTo>
                      <a:pt x="22" y="81"/>
                    </a:lnTo>
                    <a:lnTo>
                      <a:pt x="0" y="166"/>
                    </a:lnTo>
                    <a:lnTo>
                      <a:pt x="7" y="17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474"/>
              <p:cNvSpPr>
                <a:spLocks noChangeArrowheads="1"/>
              </p:cNvSpPr>
              <p:nvPr/>
            </p:nvSpPr>
            <p:spPr bwMode="auto">
              <a:xfrm>
                <a:off x="1656" y="2776"/>
                <a:ext cx="7" cy="17"/>
              </a:xfrm>
              <a:custGeom>
                <a:avLst/>
                <a:gdLst>
                  <a:gd name="T0" fmla="*/ 0 w 32"/>
                  <a:gd name="T1" fmla="*/ 3 h 85"/>
                  <a:gd name="T2" fmla="*/ 0 w 32"/>
                  <a:gd name="T3" fmla="*/ 3 h 85"/>
                  <a:gd name="T4" fmla="*/ 2 w 32"/>
                  <a:gd name="T5" fmla="*/ 0 h 85"/>
                  <a:gd name="T6" fmla="*/ 0 w 32"/>
                  <a:gd name="T7" fmla="*/ 3 h 8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2" h="85">
                    <a:moveTo>
                      <a:pt x="0" y="82"/>
                    </a:moveTo>
                    <a:lnTo>
                      <a:pt x="10" y="85"/>
                    </a:lnTo>
                    <a:lnTo>
                      <a:pt x="32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475"/>
              <p:cNvSpPr>
                <a:spLocks noChangeArrowheads="1"/>
              </p:cNvSpPr>
              <p:nvPr/>
            </p:nvSpPr>
            <p:spPr bwMode="auto">
              <a:xfrm>
                <a:off x="1660" y="2740"/>
                <a:ext cx="16" cy="54"/>
              </a:xfrm>
              <a:custGeom>
                <a:avLst/>
                <a:gdLst>
                  <a:gd name="T0" fmla="*/ 0 w 83"/>
                  <a:gd name="T1" fmla="*/ 11 h 271"/>
                  <a:gd name="T2" fmla="*/ 0 w 83"/>
                  <a:gd name="T3" fmla="*/ 11 h 271"/>
                  <a:gd name="T4" fmla="*/ 3 w 83"/>
                  <a:gd name="T5" fmla="*/ 0 h 271"/>
                  <a:gd name="T6" fmla="*/ 2 w 83"/>
                  <a:gd name="T7" fmla="*/ 4 h 271"/>
                  <a:gd name="T8" fmla="*/ 0 w 83"/>
                  <a:gd name="T9" fmla="*/ 11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3" h="271">
                    <a:moveTo>
                      <a:pt x="0" y="268"/>
                    </a:moveTo>
                    <a:lnTo>
                      <a:pt x="10" y="271"/>
                    </a:lnTo>
                    <a:lnTo>
                      <a:pt x="83" y="0"/>
                    </a:lnTo>
                    <a:lnTo>
                      <a:pt x="45" y="98"/>
                    </a:lnTo>
                    <a:lnTo>
                      <a:pt x="0" y="26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476"/>
              <p:cNvSpPr>
                <a:spLocks noChangeArrowheads="1"/>
              </p:cNvSpPr>
              <p:nvPr/>
            </p:nvSpPr>
            <p:spPr bwMode="auto">
              <a:xfrm>
                <a:off x="1663" y="2708"/>
                <a:ext cx="26" cy="87"/>
              </a:xfrm>
              <a:custGeom>
                <a:avLst/>
                <a:gdLst>
                  <a:gd name="T0" fmla="*/ 0 w 126"/>
                  <a:gd name="T1" fmla="*/ 17 h 439"/>
                  <a:gd name="T2" fmla="*/ 0 w 126"/>
                  <a:gd name="T3" fmla="*/ 17 h 439"/>
                  <a:gd name="T4" fmla="*/ 5 w 126"/>
                  <a:gd name="T5" fmla="*/ 0 h 439"/>
                  <a:gd name="T6" fmla="*/ 4 w 126"/>
                  <a:gd name="T7" fmla="*/ 3 h 439"/>
                  <a:gd name="T8" fmla="*/ 0 w 126"/>
                  <a:gd name="T9" fmla="*/ 17 h 4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" h="439">
                    <a:moveTo>
                      <a:pt x="0" y="436"/>
                    </a:moveTo>
                    <a:lnTo>
                      <a:pt x="9" y="439"/>
                    </a:lnTo>
                    <a:lnTo>
                      <a:pt x="126" y="0"/>
                    </a:lnTo>
                    <a:lnTo>
                      <a:pt x="96" y="80"/>
                    </a:lnTo>
                    <a:lnTo>
                      <a:pt x="0" y="4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477"/>
              <p:cNvSpPr>
                <a:spLocks noChangeArrowheads="1"/>
              </p:cNvSpPr>
              <p:nvPr/>
            </p:nvSpPr>
            <p:spPr bwMode="auto">
              <a:xfrm>
                <a:off x="1630" y="2749"/>
                <a:ext cx="32" cy="110"/>
              </a:xfrm>
              <a:custGeom>
                <a:avLst/>
                <a:gdLst>
                  <a:gd name="T0" fmla="*/ 6 w 158"/>
                  <a:gd name="T1" fmla="*/ 0 h 552"/>
                  <a:gd name="T2" fmla="*/ 4 w 158"/>
                  <a:gd name="T3" fmla="*/ 8 h 552"/>
                  <a:gd name="T4" fmla="*/ 0 w 158"/>
                  <a:gd name="T5" fmla="*/ 22 h 552"/>
                  <a:gd name="T6" fmla="*/ 1 w 158"/>
                  <a:gd name="T7" fmla="*/ 18 h 552"/>
                  <a:gd name="T8" fmla="*/ 6 w 158"/>
                  <a:gd name="T9" fmla="*/ 0 h 5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8" h="552">
                    <a:moveTo>
                      <a:pt x="158" y="0"/>
                    </a:moveTo>
                    <a:lnTo>
                      <a:pt x="95" y="194"/>
                    </a:lnTo>
                    <a:lnTo>
                      <a:pt x="0" y="552"/>
                    </a:lnTo>
                    <a:lnTo>
                      <a:pt x="35" y="462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478"/>
              <p:cNvSpPr>
                <a:spLocks noChangeArrowheads="1"/>
              </p:cNvSpPr>
              <p:nvPr/>
            </p:nvSpPr>
            <p:spPr bwMode="auto">
              <a:xfrm>
                <a:off x="1643" y="2685"/>
                <a:ext cx="40" cy="142"/>
              </a:xfrm>
              <a:custGeom>
                <a:avLst/>
                <a:gdLst>
                  <a:gd name="T0" fmla="*/ 1 w 200"/>
                  <a:gd name="T1" fmla="*/ 26 h 710"/>
                  <a:gd name="T2" fmla="*/ 1 w 200"/>
                  <a:gd name="T3" fmla="*/ 25 h 710"/>
                  <a:gd name="T4" fmla="*/ 8 w 200"/>
                  <a:gd name="T5" fmla="*/ 0 h 710"/>
                  <a:gd name="T6" fmla="*/ 6 w 200"/>
                  <a:gd name="T7" fmla="*/ 6 h 710"/>
                  <a:gd name="T8" fmla="*/ 0 w 200"/>
                  <a:gd name="T9" fmla="*/ 28 h 710"/>
                  <a:gd name="T10" fmla="*/ 1 w 200"/>
                  <a:gd name="T11" fmla="*/ 26 h 7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0" h="710">
                    <a:moveTo>
                      <a:pt x="22" y="658"/>
                    </a:moveTo>
                    <a:lnTo>
                      <a:pt x="30" y="636"/>
                    </a:lnTo>
                    <a:lnTo>
                      <a:pt x="200" y="0"/>
                    </a:lnTo>
                    <a:lnTo>
                      <a:pt x="147" y="161"/>
                    </a:lnTo>
                    <a:lnTo>
                      <a:pt x="0" y="710"/>
                    </a:lnTo>
                    <a:lnTo>
                      <a:pt x="22" y="65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479"/>
              <p:cNvSpPr>
                <a:spLocks noChangeArrowheads="1"/>
              </p:cNvSpPr>
              <p:nvPr/>
            </p:nvSpPr>
            <p:spPr bwMode="auto">
              <a:xfrm>
                <a:off x="1618" y="2819"/>
                <a:ext cx="21" cy="70"/>
              </a:xfrm>
              <a:custGeom>
                <a:avLst/>
                <a:gdLst>
                  <a:gd name="T0" fmla="*/ 4 w 102"/>
                  <a:gd name="T1" fmla="*/ 0 h 348"/>
                  <a:gd name="T2" fmla="*/ 2 w 102"/>
                  <a:gd name="T3" fmla="*/ 6 h 348"/>
                  <a:gd name="T4" fmla="*/ 0 w 102"/>
                  <a:gd name="T5" fmla="*/ 14 h 348"/>
                  <a:gd name="T6" fmla="*/ 1 w 102"/>
                  <a:gd name="T7" fmla="*/ 11 h 348"/>
                  <a:gd name="T8" fmla="*/ 4 w 102"/>
                  <a:gd name="T9" fmla="*/ 0 h 3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2" h="348">
                    <a:moveTo>
                      <a:pt x="102" y="0"/>
                    </a:moveTo>
                    <a:lnTo>
                      <a:pt x="50" y="161"/>
                    </a:lnTo>
                    <a:lnTo>
                      <a:pt x="0" y="348"/>
                    </a:lnTo>
                    <a:lnTo>
                      <a:pt x="29" y="274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480"/>
              <p:cNvSpPr>
                <a:spLocks noChangeArrowheads="1"/>
              </p:cNvSpPr>
              <p:nvPr/>
            </p:nvSpPr>
            <p:spPr bwMode="auto">
              <a:xfrm>
                <a:off x="1624" y="2788"/>
                <a:ext cx="25" cy="86"/>
              </a:xfrm>
              <a:custGeom>
                <a:avLst/>
                <a:gdLst>
                  <a:gd name="T0" fmla="*/ 3 w 126"/>
                  <a:gd name="T1" fmla="*/ 6 h 433"/>
                  <a:gd name="T2" fmla="*/ 0 w 126"/>
                  <a:gd name="T3" fmla="*/ 17 h 433"/>
                  <a:gd name="T4" fmla="*/ 1 w 126"/>
                  <a:gd name="T5" fmla="*/ 14 h 433"/>
                  <a:gd name="T6" fmla="*/ 5 w 126"/>
                  <a:gd name="T7" fmla="*/ 0 h 433"/>
                  <a:gd name="T8" fmla="*/ 3 w 126"/>
                  <a:gd name="T9" fmla="*/ 6 h 4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" h="433">
                    <a:moveTo>
                      <a:pt x="73" y="159"/>
                    </a:moveTo>
                    <a:lnTo>
                      <a:pt x="0" y="433"/>
                    </a:lnTo>
                    <a:lnTo>
                      <a:pt x="31" y="358"/>
                    </a:lnTo>
                    <a:lnTo>
                      <a:pt x="126" y="0"/>
                    </a:lnTo>
                    <a:lnTo>
                      <a:pt x="73" y="15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481"/>
              <p:cNvSpPr>
                <a:spLocks noChangeArrowheads="1"/>
              </p:cNvSpPr>
              <p:nvPr/>
            </p:nvSpPr>
            <p:spPr bwMode="auto">
              <a:xfrm>
                <a:off x="1605" y="2890"/>
                <a:ext cx="11" cy="32"/>
              </a:xfrm>
              <a:custGeom>
                <a:avLst/>
                <a:gdLst>
                  <a:gd name="T0" fmla="*/ 0 w 52"/>
                  <a:gd name="T1" fmla="*/ 6 h 160"/>
                  <a:gd name="T2" fmla="*/ 1 w 52"/>
                  <a:gd name="T3" fmla="*/ 3 h 160"/>
                  <a:gd name="T4" fmla="*/ 2 w 52"/>
                  <a:gd name="T5" fmla="*/ 0 h 160"/>
                  <a:gd name="T6" fmla="*/ 0 w 52"/>
                  <a:gd name="T7" fmla="*/ 6 h 1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2" h="160">
                    <a:moveTo>
                      <a:pt x="0" y="160"/>
                    </a:moveTo>
                    <a:lnTo>
                      <a:pt x="29" y="85"/>
                    </a:lnTo>
                    <a:lnTo>
                      <a:pt x="52" y="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482"/>
              <p:cNvSpPr>
                <a:spLocks noChangeArrowheads="1"/>
              </p:cNvSpPr>
              <p:nvPr/>
            </p:nvSpPr>
            <p:spPr bwMode="auto">
              <a:xfrm>
                <a:off x="1611" y="2852"/>
                <a:ext cx="17" cy="55"/>
              </a:xfrm>
              <a:custGeom>
                <a:avLst/>
                <a:gdLst>
                  <a:gd name="T0" fmla="*/ 1 w 86"/>
                  <a:gd name="T1" fmla="*/ 8 h 276"/>
                  <a:gd name="T2" fmla="*/ 0 w 86"/>
                  <a:gd name="T3" fmla="*/ 11 h 276"/>
                  <a:gd name="T4" fmla="*/ 1 w 86"/>
                  <a:gd name="T5" fmla="*/ 7 h 276"/>
                  <a:gd name="T6" fmla="*/ 3 w 86"/>
                  <a:gd name="T7" fmla="*/ 0 h 276"/>
                  <a:gd name="T8" fmla="*/ 1 w 86"/>
                  <a:gd name="T9" fmla="*/ 8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" h="276">
                    <a:moveTo>
                      <a:pt x="23" y="191"/>
                    </a:moveTo>
                    <a:lnTo>
                      <a:pt x="0" y="276"/>
                    </a:lnTo>
                    <a:lnTo>
                      <a:pt x="36" y="187"/>
                    </a:lnTo>
                    <a:lnTo>
                      <a:pt x="86" y="0"/>
                    </a:lnTo>
                    <a:lnTo>
                      <a:pt x="23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483"/>
              <p:cNvSpPr>
                <a:spLocks noChangeArrowheads="1"/>
              </p:cNvSpPr>
              <p:nvPr/>
            </p:nvSpPr>
            <p:spPr bwMode="auto">
              <a:xfrm>
                <a:off x="1929" y="2189"/>
                <a:ext cx="2" cy="6"/>
              </a:xfrm>
              <a:custGeom>
                <a:avLst/>
                <a:gdLst>
                  <a:gd name="T0" fmla="*/ 0 w 9"/>
                  <a:gd name="T1" fmla="*/ 0 h 27"/>
                  <a:gd name="T2" fmla="*/ 0 w 9"/>
                  <a:gd name="T3" fmla="*/ 1 h 27"/>
                  <a:gd name="T4" fmla="*/ 0 w 9"/>
                  <a:gd name="T5" fmla="*/ 0 h 27"/>
                  <a:gd name="T6" fmla="*/ 0 w 9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7">
                    <a:moveTo>
                      <a:pt x="9" y="0"/>
                    </a:moveTo>
                    <a:lnTo>
                      <a:pt x="0" y="27"/>
                    </a:lnTo>
                    <a:lnTo>
                      <a:pt x="8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484"/>
              <p:cNvSpPr>
                <a:spLocks noChangeArrowheads="1"/>
              </p:cNvSpPr>
              <p:nvPr/>
            </p:nvSpPr>
            <p:spPr bwMode="auto">
              <a:xfrm>
                <a:off x="1647" y="2792"/>
                <a:ext cx="32" cy="24"/>
              </a:xfrm>
              <a:custGeom>
                <a:avLst/>
                <a:gdLst>
                  <a:gd name="T0" fmla="*/ 3 w 158"/>
                  <a:gd name="T1" fmla="*/ 4 h 120"/>
                  <a:gd name="T2" fmla="*/ 4 w 158"/>
                  <a:gd name="T3" fmla="*/ 3 h 120"/>
                  <a:gd name="T4" fmla="*/ 5 w 158"/>
                  <a:gd name="T5" fmla="*/ 3 h 120"/>
                  <a:gd name="T6" fmla="*/ 5 w 158"/>
                  <a:gd name="T7" fmla="*/ 3 h 120"/>
                  <a:gd name="T8" fmla="*/ 5 w 158"/>
                  <a:gd name="T9" fmla="*/ 3 h 120"/>
                  <a:gd name="T10" fmla="*/ 6 w 158"/>
                  <a:gd name="T11" fmla="*/ 2 h 120"/>
                  <a:gd name="T12" fmla="*/ 6 w 158"/>
                  <a:gd name="T13" fmla="*/ 2 h 120"/>
                  <a:gd name="T14" fmla="*/ 6 w 158"/>
                  <a:gd name="T15" fmla="*/ 2 h 120"/>
                  <a:gd name="T16" fmla="*/ 6 w 158"/>
                  <a:gd name="T17" fmla="*/ 2 h 120"/>
                  <a:gd name="T18" fmla="*/ 6 w 158"/>
                  <a:gd name="T19" fmla="*/ 1 h 120"/>
                  <a:gd name="T20" fmla="*/ 2 w 158"/>
                  <a:gd name="T21" fmla="*/ 0 h 120"/>
                  <a:gd name="T22" fmla="*/ 1 w 158"/>
                  <a:gd name="T23" fmla="*/ 3 h 120"/>
                  <a:gd name="T24" fmla="*/ 0 w 158"/>
                  <a:gd name="T25" fmla="*/ 5 h 120"/>
                  <a:gd name="T26" fmla="*/ 1 w 158"/>
                  <a:gd name="T27" fmla="*/ 4 h 120"/>
                  <a:gd name="T28" fmla="*/ 2 w 158"/>
                  <a:gd name="T29" fmla="*/ 4 h 120"/>
                  <a:gd name="T30" fmla="*/ 3 w 158"/>
                  <a:gd name="T31" fmla="*/ 4 h 120"/>
                  <a:gd name="T32" fmla="*/ 3 w 158"/>
                  <a:gd name="T33" fmla="*/ 4 h 1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8" h="120">
                    <a:moveTo>
                      <a:pt x="82" y="94"/>
                    </a:moveTo>
                    <a:lnTo>
                      <a:pt x="109" y="79"/>
                    </a:lnTo>
                    <a:lnTo>
                      <a:pt x="115" y="75"/>
                    </a:lnTo>
                    <a:lnTo>
                      <a:pt x="121" y="72"/>
                    </a:lnTo>
                    <a:lnTo>
                      <a:pt x="131" y="66"/>
                    </a:lnTo>
                    <a:lnTo>
                      <a:pt x="140" y="58"/>
                    </a:lnTo>
                    <a:lnTo>
                      <a:pt x="143" y="53"/>
                    </a:lnTo>
                    <a:lnTo>
                      <a:pt x="147" y="50"/>
                    </a:lnTo>
                    <a:lnTo>
                      <a:pt x="153" y="42"/>
                    </a:lnTo>
                    <a:lnTo>
                      <a:pt x="158" y="36"/>
                    </a:lnTo>
                    <a:lnTo>
                      <a:pt x="45" y="0"/>
                    </a:lnTo>
                    <a:lnTo>
                      <a:pt x="17" y="74"/>
                    </a:lnTo>
                    <a:lnTo>
                      <a:pt x="0" y="120"/>
                    </a:lnTo>
                    <a:lnTo>
                      <a:pt x="22" y="112"/>
                    </a:lnTo>
                    <a:lnTo>
                      <a:pt x="44" y="106"/>
                    </a:lnTo>
                    <a:lnTo>
                      <a:pt x="64" y="100"/>
                    </a:lnTo>
                    <a:lnTo>
                      <a:pt x="82" y="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485"/>
              <p:cNvSpPr>
                <a:spLocks noChangeArrowheads="1"/>
              </p:cNvSpPr>
              <p:nvPr/>
            </p:nvSpPr>
            <p:spPr bwMode="auto">
              <a:xfrm>
                <a:off x="1605" y="2811"/>
                <a:ext cx="59" cy="111"/>
              </a:xfrm>
              <a:custGeom>
                <a:avLst/>
                <a:gdLst>
                  <a:gd name="T0" fmla="*/ 8 w 292"/>
                  <a:gd name="T1" fmla="*/ 1 h 553"/>
                  <a:gd name="T2" fmla="*/ 0 w 292"/>
                  <a:gd name="T3" fmla="*/ 22 h 553"/>
                  <a:gd name="T4" fmla="*/ 12 w 292"/>
                  <a:gd name="T5" fmla="*/ 0 h 553"/>
                  <a:gd name="T6" fmla="*/ 11 w 292"/>
                  <a:gd name="T7" fmla="*/ 0 h 553"/>
                  <a:gd name="T8" fmla="*/ 10 w 292"/>
                  <a:gd name="T9" fmla="*/ 0 h 553"/>
                  <a:gd name="T10" fmla="*/ 9 w 292"/>
                  <a:gd name="T11" fmla="*/ 1 h 553"/>
                  <a:gd name="T12" fmla="*/ 8 w 292"/>
                  <a:gd name="T13" fmla="*/ 1 h 5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2" h="553">
                    <a:moveTo>
                      <a:pt x="210" y="26"/>
                    </a:moveTo>
                    <a:lnTo>
                      <a:pt x="0" y="553"/>
                    </a:lnTo>
                    <a:lnTo>
                      <a:pt x="292" y="0"/>
                    </a:lnTo>
                    <a:lnTo>
                      <a:pt x="274" y="6"/>
                    </a:lnTo>
                    <a:lnTo>
                      <a:pt x="254" y="12"/>
                    </a:lnTo>
                    <a:lnTo>
                      <a:pt x="232" y="18"/>
                    </a:lnTo>
                    <a:lnTo>
                      <a:pt x="210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Line 486"/>
              <p:cNvSpPr>
                <a:spLocks noChangeShapeType="1"/>
              </p:cNvSpPr>
              <p:nvPr/>
            </p:nvSpPr>
            <p:spPr bwMode="auto">
              <a:xfrm flipH="1">
                <a:off x="1982" y="1676"/>
                <a:ext cx="60" cy="222"/>
              </a:xfrm>
              <a:prstGeom prst="line">
                <a:avLst/>
              </a:prstGeom>
              <a:noFill/>
              <a:ln w="11113">
                <a:solidFill>
                  <a:srgbClr val="CC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487"/>
              <p:cNvSpPr>
                <a:spLocks noChangeArrowheads="1"/>
              </p:cNvSpPr>
              <p:nvPr/>
            </p:nvSpPr>
            <p:spPr bwMode="auto">
              <a:xfrm>
                <a:off x="2042" y="1676"/>
                <a:ext cx="75" cy="23"/>
              </a:xfrm>
              <a:custGeom>
                <a:avLst/>
                <a:gdLst>
                  <a:gd name="T0" fmla="*/ 15 w 376"/>
                  <a:gd name="T1" fmla="*/ 5 h 113"/>
                  <a:gd name="T2" fmla="*/ 15 w 376"/>
                  <a:gd name="T3" fmla="*/ 4 h 113"/>
                  <a:gd name="T4" fmla="*/ 14 w 376"/>
                  <a:gd name="T5" fmla="*/ 4 h 113"/>
                  <a:gd name="T6" fmla="*/ 13 w 376"/>
                  <a:gd name="T7" fmla="*/ 4 h 113"/>
                  <a:gd name="T8" fmla="*/ 12 w 376"/>
                  <a:gd name="T9" fmla="*/ 4 h 113"/>
                  <a:gd name="T10" fmla="*/ 11 w 376"/>
                  <a:gd name="T11" fmla="*/ 4 h 113"/>
                  <a:gd name="T12" fmla="*/ 10 w 376"/>
                  <a:gd name="T13" fmla="*/ 4 h 113"/>
                  <a:gd name="T14" fmla="*/ 9 w 376"/>
                  <a:gd name="T15" fmla="*/ 4 h 113"/>
                  <a:gd name="T16" fmla="*/ 8 w 376"/>
                  <a:gd name="T17" fmla="*/ 4 h 113"/>
                  <a:gd name="T18" fmla="*/ 7 w 376"/>
                  <a:gd name="T19" fmla="*/ 4 h 113"/>
                  <a:gd name="T20" fmla="*/ 6 w 376"/>
                  <a:gd name="T21" fmla="*/ 3 h 113"/>
                  <a:gd name="T22" fmla="*/ 5 w 376"/>
                  <a:gd name="T23" fmla="*/ 3 h 113"/>
                  <a:gd name="T24" fmla="*/ 4 w 376"/>
                  <a:gd name="T25" fmla="*/ 2 h 113"/>
                  <a:gd name="T26" fmla="*/ 3 w 376"/>
                  <a:gd name="T27" fmla="*/ 2 h 113"/>
                  <a:gd name="T28" fmla="*/ 2 w 376"/>
                  <a:gd name="T29" fmla="*/ 1 h 113"/>
                  <a:gd name="T30" fmla="*/ 1 w 376"/>
                  <a:gd name="T31" fmla="*/ 1 h 113"/>
                  <a:gd name="T32" fmla="*/ 0 w 376"/>
                  <a:gd name="T33" fmla="*/ 0 h 1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6" h="113">
                    <a:moveTo>
                      <a:pt x="373" y="113"/>
                    </a:moveTo>
                    <a:lnTo>
                      <a:pt x="376" y="101"/>
                    </a:lnTo>
                    <a:lnTo>
                      <a:pt x="351" y="104"/>
                    </a:lnTo>
                    <a:lnTo>
                      <a:pt x="327" y="106"/>
                    </a:lnTo>
                    <a:lnTo>
                      <a:pt x="302" y="107"/>
                    </a:lnTo>
                    <a:lnTo>
                      <a:pt x="279" y="107"/>
                    </a:lnTo>
                    <a:lnTo>
                      <a:pt x="254" y="105"/>
                    </a:lnTo>
                    <a:lnTo>
                      <a:pt x="232" y="102"/>
                    </a:lnTo>
                    <a:lnTo>
                      <a:pt x="208" y="98"/>
                    </a:lnTo>
                    <a:lnTo>
                      <a:pt x="185" y="92"/>
                    </a:lnTo>
                    <a:lnTo>
                      <a:pt x="160" y="85"/>
                    </a:lnTo>
                    <a:lnTo>
                      <a:pt x="137" y="77"/>
                    </a:lnTo>
                    <a:lnTo>
                      <a:pt x="92" y="56"/>
                    </a:lnTo>
                    <a:lnTo>
                      <a:pt x="69" y="44"/>
                    </a:lnTo>
                    <a:lnTo>
                      <a:pt x="46" y="30"/>
                    </a:lnTo>
                    <a:lnTo>
                      <a:pt x="23" y="1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11113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488"/>
              <p:cNvSpPr>
                <a:spLocks noChangeArrowheads="1"/>
              </p:cNvSpPr>
              <p:nvPr/>
            </p:nvSpPr>
            <p:spPr bwMode="auto">
              <a:xfrm>
                <a:off x="1927" y="1990"/>
                <a:ext cx="113" cy="114"/>
              </a:xfrm>
              <a:custGeom>
                <a:avLst/>
                <a:gdLst>
                  <a:gd name="T0" fmla="*/ 13 w 567"/>
                  <a:gd name="T1" fmla="*/ 0 h 567"/>
                  <a:gd name="T2" fmla="*/ 11 w 567"/>
                  <a:gd name="T3" fmla="*/ 0 h 567"/>
                  <a:gd name="T4" fmla="*/ 9 w 567"/>
                  <a:gd name="T5" fmla="*/ 0 h 567"/>
                  <a:gd name="T6" fmla="*/ 7 w 567"/>
                  <a:gd name="T7" fmla="*/ 1 h 567"/>
                  <a:gd name="T8" fmla="*/ 5 w 567"/>
                  <a:gd name="T9" fmla="*/ 2 h 567"/>
                  <a:gd name="T10" fmla="*/ 3 w 567"/>
                  <a:gd name="T11" fmla="*/ 4 h 567"/>
                  <a:gd name="T12" fmla="*/ 2 w 567"/>
                  <a:gd name="T13" fmla="*/ 5 h 567"/>
                  <a:gd name="T14" fmla="*/ 1 w 567"/>
                  <a:gd name="T15" fmla="*/ 7 h 567"/>
                  <a:gd name="T16" fmla="*/ 0 w 567"/>
                  <a:gd name="T17" fmla="*/ 10 h 567"/>
                  <a:gd name="T18" fmla="*/ 0 w 567"/>
                  <a:gd name="T19" fmla="*/ 12 h 567"/>
                  <a:gd name="T20" fmla="*/ 0 w 567"/>
                  <a:gd name="T21" fmla="*/ 13 h 567"/>
                  <a:gd name="T22" fmla="*/ 1 w 567"/>
                  <a:gd name="T23" fmla="*/ 15 h 567"/>
                  <a:gd name="T24" fmla="*/ 2 w 567"/>
                  <a:gd name="T25" fmla="*/ 17 h 567"/>
                  <a:gd name="T26" fmla="*/ 3 w 567"/>
                  <a:gd name="T27" fmla="*/ 19 h 567"/>
                  <a:gd name="T28" fmla="*/ 4 w 567"/>
                  <a:gd name="T29" fmla="*/ 21 h 567"/>
                  <a:gd name="T30" fmla="*/ 6 w 567"/>
                  <a:gd name="T31" fmla="*/ 22 h 567"/>
                  <a:gd name="T32" fmla="*/ 8 w 567"/>
                  <a:gd name="T33" fmla="*/ 23 h 567"/>
                  <a:gd name="T34" fmla="*/ 10 w 567"/>
                  <a:gd name="T35" fmla="*/ 23 h 567"/>
                  <a:gd name="T36" fmla="*/ 10 w 567"/>
                  <a:gd name="T37" fmla="*/ 23 h 567"/>
                  <a:gd name="T38" fmla="*/ 12 w 567"/>
                  <a:gd name="T39" fmla="*/ 23 h 567"/>
                  <a:gd name="T40" fmla="*/ 12 w 567"/>
                  <a:gd name="T41" fmla="*/ 23 h 567"/>
                  <a:gd name="T42" fmla="*/ 13 w 567"/>
                  <a:gd name="T43" fmla="*/ 23 h 567"/>
                  <a:gd name="T44" fmla="*/ 14 w 567"/>
                  <a:gd name="T45" fmla="*/ 23 h 567"/>
                  <a:gd name="T46" fmla="*/ 14 w 567"/>
                  <a:gd name="T47" fmla="*/ 23 h 567"/>
                  <a:gd name="T48" fmla="*/ 16 w 567"/>
                  <a:gd name="T49" fmla="*/ 22 h 567"/>
                  <a:gd name="T50" fmla="*/ 17 w 567"/>
                  <a:gd name="T51" fmla="*/ 21 h 567"/>
                  <a:gd name="T52" fmla="*/ 18 w 567"/>
                  <a:gd name="T53" fmla="*/ 21 h 567"/>
                  <a:gd name="T54" fmla="*/ 19 w 567"/>
                  <a:gd name="T55" fmla="*/ 20 h 567"/>
                  <a:gd name="T56" fmla="*/ 20 w 567"/>
                  <a:gd name="T57" fmla="*/ 19 h 567"/>
                  <a:gd name="T58" fmla="*/ 20 w 567"/>
                  <a:gd name="T59" fmla="*/ 18 h 567"/>
                  <a:gd name="T60" fmla="*/ 21 w 567"/>
                  <a:gd name="T61" fmla="*/ 17 h 567"/>
                  <a:gd name="T62" fmla="*/ 21 w 567"/>
                  <a:gd name="T63" fmla="*/ 17 h 567"/>
                  <a:gd name="T64" fmla="*/ 22 w 567"/>
                  <a:gd name="T65" fmla="*/ 16 h 567"/>
                  <a:gd name="T66" fmla="*/ 22 w 567"/>
                  <a:gd name="T67" fmla="*/ 15 h 567"/>
                  <a:gd name="T68" fmla="*/ 22 w 567"/>
                  <a:gd name="T69" fmla="*/ 13 h 567"/>
                  <a:gd name="T70" fmla="*/ 23 w 567"/>
                  <a:gd name="T71" fmla="*/ 11 h 567"/>
                  <a:gd name="T72" fmla="*/ 22 w 567"/>
                  <a:gd name="T73" fmla="*/ 9 h 567"/>
                  <a:gd name="T74" fmla="*/ 22 w 567"/>
                  <a:gd name="T75" fmla="*/ 7 h 567"/>
                  <a:gd name="T76" fmla="*/ 21 w 567"/>
                  <a:gd name="T77" fmla="*/ 5 h 567"/>
                  <a:gd name="T78" fmla="*/ 20 w 567"/>
                  <a:gd name="T79" fmla="*/ 4 h 567"/>
                  <a:gd name="T80" fmla="*/ 18 w 567"/>
                  <a:gd name="T81" fmla="*/ 2 h 567"/>
                  <a:gd name="T82" fmla="*/ 16 w 567"/>
                  <a:gd name="T83" fmla="*/ 1 h 567"/>
                  <a:gd name="T84" fmla="*/ 14 w 567"/>
                  <a:gd name="T85" fmla="*/ 0 h 5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67" h="567">
                    <a:moveTo>
                      <a:pt x="359" y="11"/>
                    </a:moveTo>
                    <a:lnTo>
                      <a:pt x="330" y="4"/>
                    </a:lnTo>
                    <a:lnTo>
                      <a:pt x="302" y="1"/>
                    </a:lnTo>
                    <a:lnTo>
                      <a:pt x="275" y="0"/>
                    </a:lnTo>
                    <a:lnTo>
                      <a:pt x="248" y="3"/>
                    </a:lnTo>
                    <a:lnTo>
                      <a:pt x="221" y="7"/>
                    </a:lnTo>
                    <a:lnTo>
                      <a:pt x="194" y="16"/>
                    </a:lnTo>
                    <a:lnTo>
                      <a:pt x="168" y="26"/>
                    </a:lnTo>
                    <a:lnTo>
                      <a:pt x="143" y="39"/>
                    </a:lnTo>
                    <a:lnTo>
                      <a:pt x="118" y="54"/>
                    </a:lnTo>
                    <a:lnTo>
                      <a:pt x="97" y="72"/>
                    </a:lnTo>
                    <a:lnTo>
                      <a:pt x="77" y="89"/>
                    </a:lnTo>
                    <a:lnTo>
                      <a:pt x="59" y="111"/>
                    </a:lnTo>
                    <a:lnTo>
                      <a:pt x="44" y="133"/>
                    </a:lnTo>
                    <a:lnTo>
                      <a:pt x="30" y="158"/>
                    </a:lnTo>
                    <a:lnTo>
                      <a:pt x="19" y="183"/>
                    </a:lnTo>
                    <a:lnTo>
                      <a:pt x="12" y="211"/>
                    </a:lnTo>
                    <a:lnTo>
                      <a:pt x="4" y="238"/>
                    </a:lnTo>
                    <a:lnTo>
                      <a:pt x="1" y="266"/>
                    </a:lnTo>
                    <a:lnTo>
                      <a:pt x="0" y="293"/>
                    </a:lnTo>
                    <a:lnTo>
                      <a:pt x="3" y="321"/>
                    </a:lnTo>
                    <a:lnTo>
                      <a:pt x="4" y="334"/>
                    </a:lnTo>
                    <a:lnTo>
                      <a:pt x="7" y="347"/>
                    </a:lnTo>
                    <a:lnTo>
                      <a:pt x="16" y="374"/>
                    </a:lnTo>
                    <a:lnTo>
                      <a:pt x="26" y="399"/>
                    </a:lnTo>
                    <a:lnTo>
                      <a:pt x="40" y="426"/>
                    </a:lnTo>
                    <a:lnTo>
                      <a:pt x="54" y="450"/>
                    </a:lnTo>
                    <a:lnTo>
                      <a:pt x="72" y="472"/>
                    </a:lnTo>
                    <a:lnTo>
                      <a:pt x="89" y="491"/>
                    </a:lnTo>
                    <a:lnTo>
                      <a:pt x="111" y="510"/>
                    </a:lnTo>
                    <a:lnTo>
                      <a:pt x="133" y="525"/>
                    </a:lnTo>
                    <a:lnTo>
                      <a:pt x="158" y="538"/>
                    </a:lnTo>
                    <a:lnTo>
                      <a:pt x="184" y="549"/>
                    </a:lnTo>
                    <a:lnTo>
                      <a:pt x="212" y="559"/>
                    </a:lnTo>
                    <a:lnTo>
                      <a:pt x="239" y="564"/>
                    </a:lnTo>
                    <a:lnTo>
                      <a:pt x="245" y="564"/>
                    </a:lnTo>
                    <a:lnTo>
                      <a:pt x="248" y="564"/>
                    </a:lnTo>
                    <a:lnTo>
                      <a:pt x="252" y="565"/>
                    </a:lnTo>
                    <a:lnTo>
                      <a:pt x="267" y="567"/>
                    </a:lnTo>
                    <a:lnTo>
                      <a:pt x="294" y="567"/>
                    </a:lnTo>
                    <a:lnTo>
                      <a:pt x="300" y="566"/>
                    </a:lnTo>
                    <a:lnTo>
                      <a:pt x="307" y="566"/>
                    </a:lnTo>
                    <a:lnTo>
                      <a:pt x="321" y="566"/>
                    </a:lnTo>
                    <a:lnTo>
                      <a:pt x="334" y="563"/>
                    </a:lnTo>
                    <a:lnTo>
                      <a:pt x="340" y="561"/>
                    </a:lnTo>
                    <a:lnTo>
                      <a:pt x="341" y="560"/>
                    </a:lnTo>
                    <a:lnTo>
                      <a:pt x="343" y="560"/>
                    </a:lnTo>
                    <a:lnTo>
                      <a:pt x="347" y="560"/>
                    </a:lnTo>
                    <a:lnTo>
                      <a:pt x="374" y="553"/>
                    </a:lnTo>
                    <a:lnTo>
                      <a:pt x="399" y="542"/>
                    </a:lnTo>
                    <a:lnTo>
                      <a:pt x="426" y="530"/>
                    </a:lnTo>
                    <a:lnTo>
                      <a:pt x="438" y="521"/>
                    </a:lnTo>
                    <a:lnTo>
                      <a:pt x="450" y="514"/>
                    </a:lnTo>
                    <a:lnTo>
                      <a:pt x="460" y="505"/>
                    </a:lnTo>
                    <a:lnTo>
                      <a:pt x="472" y="497"/>
                    </a:lnTo>
                    <a:lnTo>
                      <a:pt x="481" y="486"/>
                    </a:lnTo>
                    <a:lnTo>
                      <a:pt x="492" y="477"/>
                    </a:lnTo>
                    <a:lnTo>
                      <a:pt x="501" y="467"/>
                    </a:lnTo>
                    <a:lnTo>
                      <a:pt x="505" y="461"/>
                    </a:lnTo>
                    <a:lnTo>
                      <a:pt x="510" y="457"/>
                    </a:lnTo>
                    <a:lnTo>
                      <a:pt x="525" y="434"/>
                    </a:lnTo>
                    <a:lnTo>
                      <a:pt x="531" y="422"/>
                    </a:lnTo>
                    <a:lnTo>
                      <a:pt x="534" y="416"/>
                    </a:lnTo>
                    <a:lnTo>
                      <a:pt x="538" y="411"/>
                    </a:lnTo>
                    <a:lnTo>
                      <a:pt x="540" y="403"/>
                    </a:lnTo>
                    <a:lnTo>
                      <a:pt x="543" y="397"/>
                    </a:lnTo>
                    <a:lnTo>
                      <a:pt x="550" y="385"/>
                    </a:lnTo>
                    <a:lnTo>
                      <a:pt x="554" y="371"/>
                    </a:lnTo>
                    <a:lnTo>
                      <a:pt x="559" y="359"/>
                    </a:lnTo>
                    <a:lnTo>
                      <a:pt x="564" y="330"/>
                    </a:lnTo>
                    <a:lnTo>
                      <a:pt x="567" y="302"/>
                    </a:lnTo>
                    <a:lnTo>
                      <a:pt x="567" y="275"/>
                    </a:lnTo>
                    <a:lnTo>
                      <a:pt x="566" y="248"/>
                    </a:lnTo>
                    <a:lnTo>
                      <a:pt x="560" y="221"/>
                    </a:lnTo>
                    <a:lnTo>
                      <a:pt x="553" y="194"/>
                    </a:lnTo>
                    <a:lnTo>
                      <a:pt x="542" y="168"/>
                    </a:lnTo>
                    <a:lnTo>
                      <a:pt x="530" y="143"/>
                    </a:lnTo>
                    <a:lnTo>
                      <a:pt x="522" y="130"/>
                    </a:lnTo>
                    <a:lnTo>
                      <a:pt x="514" y="118"/>
                    </a:lnTo>
                    <a:lnTo>
                      <a:pt x="497" y="96"/>
                    </a:lnTo>
                    <a:lnTo>
                      <a:pt x="477" y="77"/>
                    </a:lnTo>
                    <a:lnTo>
                      <a:pt x="457" y="59"/>
                    </a:lnTo>
                    <a:lnTo>
                      <a:pt x="435" y="44"/>
                    </a:lnTo>
                    <a:lnTo>
                      <a:pt x="411" y="30"/>
                    </a:lnTo>
                    <a:lnTo>
                      <a:pt x="385" y="19"/>
                    </a:lnTo>
                    <a:lnTo>
                      <a:pt x="359" y="11"/>
                    </a:lnTo>
                  </a:path>
                </a:pathLst>
              </a:custGeom>
              <a:solidFill>
                <a:schemeClr val="bg1"/>
              </a:solidFill>
              <a:ln w="11113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489"/>
              <p:cNvSpPr>
                <a:spLocks noChangeArrowheads="1"/>
              </p:cNvSpPr>
              <p:nvPr/>
            </p:nvSpPr>
            <p:spPr bwMode="auto">
              <a:xfrm>
                <a:off x="1912" y="1918"/>
                <a:ext cx="221" cy="278"/>
              </a:xfrm>
              <a:custGeom>
                <a:avLst/>
                <a:gdLst>
                  <a:gd name="T0" fmla="*/ 2 w 1105"/>
                  <a:gd name="T1" fmla="*/ 53 h 1393"/>
                  <a:gd name="T2" fmla="*/ 5 w 1105"/>
                  <a:gd name="T3" fmla="*/ 54 h 1393"/>
                  <a:gd name="T4" fmla="*/ 8 w 1105"/>
                  <a:gd name="T5" fmla="*/ 55 h 1393"/>
                  <a:gd name="T6" fmla="*/ 10 w 1105"/>
                  <a:gd name="T7" fmla="*/ 55 h 1393"/>
                  <a:gd name="T8" fmla="*/ 13 w 1105"/>
                  <a:gd name="T9" fmla="*/ 55 h 1393"/>
                  <a:gd name="T10" fmla="*/ 15 w 1105"/>
                  <a:gd name="T11" fmla="*/ 55 h 1393"/>
                  <a:gd name="T12" fmla="*/ 17 w 1105"/>
                  <a:gd name="T13" fmla="*/ 55 h 1393"/>
                  <a:gd name="T14" fmla="*/ 20 w 1105"/>
                  <a:gd name="T15" fmla="*/ 55 h 1393"/>
                  <a:gd name="T16" fmla="*/ 22 w 1105"/>
                  <a:gd name="T17" fmla="*/ 54 h 1393"/>
                  <a:gd name="T18" fmla="*/ 24 w 1105"/>
                  <a:gd name="T19" fmla="*/ 54 h 1393"/>
                  <a:gd name="T20" fmla="*/ 27 w 1105"/>
                  <a:gd name="T21" fmla="*/ 53 h 1393"/>
                  <a:gd name="T22" fmla="*/ 29 w 1105"/>
                  <a:gd name="T23" fmla="*/ 51 h 1393"/>
                  <a:gd name="T24" fmla="*/ 32 w 1105"/>
                  <a:gd name="T25" fmla="*/ 50 h 1393"/>
                  <a:gd name="T26" fmla="*/ 34 w 1105"/>
                  <a:gd name="T27" fmla="*/ 48 h 1393"/>
                  <a:gd name="T28" fmla="*/ 36 w 1105"/>
                  <a:gd name="T29" fmla="*/ 46 h 1393"/>
                  <a:gd name="T30" fmla="*/ 38 w 1105"/>
                  <a:gd name="T31" fmla="*/ 44 h 1393"/>
                  <a:gd name="T32" fmla="*/ 39 w 1105"/>
                  <a:gd name="T33" fmla="*/ 42 h 1393"/>
                  <a:gd name="T34" fmla="*/ 39 w 1105"/>
                  <a:gd name="T35" fmla="*/ 42 h 1393"/>
                  <a:gd name="T36" fmla="*/ 40 w 1105"/>
                  <a:gd name="T37" fmla="*/ 40 h 1393"/>
                  <a:gd name="T38" fmla="*/ 42 w 1105"/>
                  <a:gd name="T39" fmla="*/ 38 h 1393"/>
                  <a:gd name="T40" fmla="*/ 43 w 1105"/>
                  <a:gd name="T41" fmla="*/ 35 h 1393"/>
                  <a:gd name="T42" fmla="*/ 43 w 1105"/>
                  <a:gd name="T43" fmla="*/ 34 h 1393"/>
                  <a:gd name="T44" fmla="*/ 44 w 1105"/>
                  <a:gd name="T45" fmla="*/ 31 h 1393"/>
                  <a:gd name="T46" fmla="*/ 44 w 1105"/>
                  <a:gd name="T47" fmla="*/ 28 h 1393"/>
                  <a:gd name="T48" fmla="*/ 44 w 1105"/>
                  <a:gd name="T49" fmla="*/ 25 h 1393"/>
                  <a:gd name="T50" fmla="*/ 44 w 1105"/>
                  <a:gd name="T51" fmla="*/ 22 h 1393"/>
                  <a:gd name="T52" fmla="*/ 43 w 1105"/>
                  <a:gd name="T53" fmla="*/ 19 h 1393"/>
                  <a:gd name="T54" fmla="*/ 43 w 1105"/>
                  <a:gd name="T55" fmla="*/ 16 h 1393"/>
                  <a:gd name="T56" fmla="*/ 42 w 1105"/>
                  <a:gd name="T57" fmla="*/ 14 h 1393"/>
                  <a:gd name="T58" fmla="*/ 40 w 1105"/>
                  <a:gd name="T59" fmla="*/ 11 h 1393"/>
                  <a:gd name="T60" fmla="*/ 39 w 1105"/>
                  <a:gd name="T61" fmla="*/ 9 h 1393"/>
                  <a:gd name="T62" fmla="*/ 37 w 1105"/>
                  <a:gd name="T63" fmla="*/ 6 h 1393"/>
                  <a:gd name="T64" fmla="*/ 35 w 1105"/>
                  <a:gd name="T65" fmla="*/ 5 h 1393"/>
                  <a:gd name="T66" fmla="*/ 32 w 1105"/>
                  <a:gd name="T67" fmla="*/ 2 h 1393"/>
                  <a:gd name="T68" fmla="*/ 29 w 1105"/>
                  <a:gd name="T69" fmla="*/ 0 h 13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05" h="1393">
                    <a:moveTo>
                      <a:pt x="0" y="1304"/>
                    </a:moveTo>
                    <a:lnTo>
                      <a:pt x="38" y="1322"/>
                    </a:lnTo>
                    <a:lnTo>
                      <a:pt x="78" y="1340"/>
                    </a:lnTo>
                    <a:lnTo>
                      <a:pt x="121" y="1354"/>
                    </a:lnTo>
                    <a:lnTo>
                      <a:pt x="165" y="1368"/>
                    </a:lnTo>
                    <a:lnTo>
                      <a:pt x="202" y="1376"/>
                    </a:lnTo>
                    <a:lnTo>
                      <a:pt x="239" y="1383"/>
                    </a:lnTo>
                    <a:lnTo>
                      <a:pt x="257" y="1385"/>
                    </a:lnTo>
                    <a:lnTo>
                      <a:pt x="275" y="1388"/>
                    </a:lnTo>
                    <a:lnTo>
                      <a:pt x="313" y="1392"/>
                    </a:lnTo>
                    <a:lnTo>
                      <a:pt x="348" y="1393"/>
                    </a:lnTo>
                    <a:lnTo>
                      <a:pt x="384" y="1393"/>
                    </a:lnTo>
                    <a:lnTo>
                      <a:pt x="419" y="1391"/>
                    </a:lnTo>
                    <a:lnTo>
                      <a:pt x="437" y="1388"/>
                    </a:lnTo>
                    <a:lnTo>
                      <a:pt x="456" y="1387"/>
                    </a:lnTo>
                    <a:lnTo>
                      <a:pt x="490" y="1381"/>
                    </a:lnTo>
                    <a:lnTo>
                      <a:pt x="525" y="1374"/>
                    </a:lnTo>
                    <a:lnTo>
                      <a:pt x="542" y="1369"/>
                    </a:lnTo>
                    <a:lnTo>
                      <a:pt x="559" y="1365"/>
                    </a:lnTo>
                    <a:lnTo>
                      <a:pt x="595" y="1353"/>
                    </a:lnTo>
                    <a:lnTo>
                      <a:pt x="628" y="1340"/>
                    </a:lnTo>
                    <a:lnTo>
                      <a:pt x="663" y="1325"/>
                    </a:lnTo>
                    <a:lnTo>
                      <a:pt x="696" y="1309"/>
                    </a:lnTo>
                    <a:lnTo>
                      <a:pt x="731" y="1291"/>
                    </a:lnTo>
                    <a:lnTo>
                      <a:pt x="764" y="1270"/>
                    </a:lnTo>
                    <a:lnTo>
                      <a:pt x="795" y="1249"/>
                    </a:lnTo>
                    <a:lnTo>
                      <a:pt x="824" y="1228"/>
                    </a:lnTo>
                    <a:lnTo>
                      <a:pt x="853" y="1205"/>
                    </a:lnTo>
                    <a:lnTo>
                      <a:pt x="879" y="1180"/>
                    </a:lnTo>
                    <a:lnTo>
                      <a:pt x="905" y="1155"/>
                    </a:lnTo>
                    <a:lnTo>
                      <a:pt x="928" y="1128"/>
                    </a:lnTo>
                    <a:lnTo>
                      <a:pt x="951" y="1101"/>
                    </a:lnTo>
                    <a:lnTo>
                      <a:pt x="972" y="1072"/>
                    </a:lnTo>
                    <a:lnTo>
                      <a:pt x="976" y="1064"/>
                    </a:lnTo>
                    <a:lnTo>
                      <a:pt x="978" y="1060"/>
                    </a:lnTo>
                    <a:lnTo>
                      <a:pt x="981" y="1057"/>
                    </a:lnTo>
                    <a:lnTo>
                      <a:pt x="992" y="1042"/>
                    </a:lnTo>
                    <a:lnTo>
                      <a:pt x="1009" y="1011"/>
                    </a:lnTo>
                    <a:lnTo>
                      <a:pt x="1026" y="980"/>
                    </a:lnTo>
                    <a:lnTo>
                      <a:pt x="1040" y="946"/>
                    </a:lnTo>
                    <a:lnTo>
                      <a:pt x="1055" y="911"/>
                    </a:lnTo>
                    <a:lnTo>
                      <a:pt x="1067" y="876"/>
                    </a:lnTo>
                    <a:lnTo>
                      <a:pt x="1073" y="858"/>
                    </a:lnTo>
                    <a:lnTo>
                      <a:pt x="1079" y="840"/>
                    </a:lnTo>
                    <a:lnTo>
                      <a:pt x="1087" y="803"/>
                    </a:lnTo>
                    <a:lnTo>
                      <a:pt x="1094" y="765"/>
                    </a:lnTo>
                    <a:lnTo>
                      <a:pt x="1099" y="728"/>
                    </a:lnTo>
                    <a:lnTo>
                      <a:pt x="1104" y="692"/>
                    </a:lnTo>
                    <a:lnTo>
                      <a:pt x="1105" y="654"/>
                    </a:lnTo>
                    <a:lnTo>
                      <a:pt x="1105" y="619"/>
                    </a:lnTo>
                    <a:lnTo>
                      <a:pt x="1103" y="584"/>
                    </a:lnTo>
                    <a:lnTo>
                      <a:pt x="1099" y="549"/>
                    </a:lnTo>
                    <a:lnTo>
                      <a:pt x="1093" y="512"/>
                    </a:lnTo>
                    <a:lnTo>
                      <a:pt x="1086" y="477"/>
                    </a:lnTo>
                    <a:lnTo>
                      <a:pt x="1077" y="442"/>
                    </a:lnTo>
                    <a:lnTo>
                      <a:pt x="1066" y="408"/>
                    </a:lnTo>
                    <a:lnTo>
                      <a:pt x="1053" y="372"/>
                    </a:lnTo>
                    <a:lnTo>
                      <a:pt x="1038" y="339"/>
                    </a:lnTo>
                    <a:lnTo>
                      <a:pt x="1022" y="306"/>
                    </a:lnTo>
                    <a:lnTo>
                      <a:pt x="1004" y="273"/>
                    </a:lnTo>
                    <a:lnTo>
                      <a:pt x="990" y="250"/>
                    </a:lnTo>
                    <a:lnTo>
                      <a:pt x="976" y="229"/>
                    </a:lnTo>
                    <a:lnTo>
                      <a:pt x="947" y="189"/>
                    </a:lnTo>
                    <a:lnTo>
                      <a:pt x="916" y="150"/>
                    </a:lnTo>
                    <a:lnTo>
                      <a:pt x="899" y="132"/>
                    </a:lnTo>
                    <a:lnTo>
                      <a:pt x="884" y="115"/>
                    </a:lnTo>
                    <a:lnTo>
                      <a:pt x="849" y="82"/>
                    </a:lnTo>
                    <a:lnTo>
                      <a:pt x="812" y="52"/>
                    </a:lnTo>
                    <a:lnTo>
                      <a:pt x="774" y="24"/>
                    </a:lnTo>
                    <a:lnTo>
                      <a:pt x="734" y="0"/>
                    </a:lnTo>
                  </a:path>
                </a:pathLst>
              </a:custGeom>
              <a:solidFill>
                <a:schemeClr val="bg1"/>
              </a:solidFill>
              <a:ln w="11113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490"/>
              <p:cNvSpPr>
                <a:spLocks noChangeArrowheads="1"/>
              </p:cNvSpPr>
              <p:nvPr/>
            </p:nvSpPr>
            <p:spPr bwMode="auto">
              <a:xfrm>
                <a:off x="1982" y="1898"/>
                <a:ext cx="77" cy="20"/>
              </a:xfrm>
              <a:custGeom>
                <a:avLst/>
                <a:gdLst>
                  <a:gd name="T0" fmla="*/ 0 w 384"/>
                  <a:gd name="T1" fmla="*/ 0 h 100"/>
                  <a:gd name="T2" fmla="*/ 0 w 384"/>
                  <a:gd name="T3" fmla="*/ 0 h 100"/>
                  <a:gd name="T4" fmla="*/ 0 w 384"/>
                  <a:gd name="T5" fmla="*/ 0 h 100"/>
                  <a:gd name="T6" fmla="*/ 2 w 384"/>
                  <a:gd name="T7" fmla="*/ 0 h 100"/>
                  <a:gd name="T8" fmla="*/ 4 w 384"/>
                  <a:gd name="T9" fmla="*/ 0 h 100"/>
                  <a:gd name="T10" fmla="*/ 6 w 384"/>
                  <a:gd name="T11" fmla="*/ 0 h 100"/>
                  <a:gd name="T12" fmla="*/ 8 w 384"/>
                  <a:gd name="T13" fmla="*/ 1 h 100"/>
                  <a:gd name="T14" fmla="*/ 10 w 384"/>
                  <a:gd name="T15" fmla="*/ 1 h 100"/>
                  <a:gd name="T16" fmla="*/ 11 w 384"/>
                  <a:gd name="T17" fmla="*/ 2 h 100"/>
                  <a:gd name="T18" fmla="*/ 13 w 384"/>
                  <a:gd name="T19" fmla="*/ 3 h 100"/>
                  <a:gd name="T20" fmla="*/ 15 w 384"/>
                  <a:gd name="T21" fmla="*/ 4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4" h="100">
                    <a:moveTo>
                      <a:pt x="1" y="0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47" y="2"/>
                    </a:lnTo>
                    <a:lnTo>
                      <a:pt x="94" y="5"/>
                    </a:lnTo>
                    <a:lnTo>
                      <a:pt x="142" y="11"/>
                    </a:lnTo>
                    <a:lnTo>
                      <a:pt x="190" y="22"/>
                    </a:lnTo>
                    <a:lnTo>
                      <a:pt x="237" y="36"/>
                    </a:lnTo>
                    <a:lnTo>
                      <a:pt x="286" y="53"/>
                    </a:lnTo>
                    <a:lnTo>
                      <a:pt x="334" y="74"/>
                    </a:lnTo>
                    <a:lnTo>
                      <a:pt x="384" y="100"/>
                    </a:lnTo>
                  </a:path>
                </a:pathLst>
              </a:custGeom>
              <a:solidFill>
                <a:schemeClr val="bg1"/>
              </a:solidFill>
              <a:ln w="11113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491"/>
              <p:cNvSpPr>
                <a:spLocks noChangeArrowheads="1"/>
              </p:cNvSpPr>
              <p:nvPr/>
            </p:nvSpPr>
            <p:spPr bwMode="auto">
              <a:xfrm>
                <a:off x="1834" y="1898"/>
                <a:ext cx="148" cy="242"/>
              </a:xfrm>
              <a:custGeom>
                <a:avLst/>
                <a:gdLst>
                  <a:gd name="T0" fmla="*/ 30 w 742"/>
                  <a:gd name="T1" fmla="*/ 0 h 1213"/>
                  <a:gd name="T2" fmla="*/ 28 w 742"/>
                  <a:gd name="T3" fmla="*/ 0 h 1213"/>
                  <a:gd name="T4" fmla="*/ 26 w 742"/>
                  <a:gd name="T5" fmla="*/ 0 h 1213"/>
                  <a:gd name="T6" fmla="*/ 24 w 742"/>
                  <a:gd name="T7" fmla="*/ 1 h 1213"/>
                  <a:gd name="T8" fmla="*/ 22 w 742"/>
                  <a:gd name="T9" fmla="*/ 1 h 1213"/>
                  <a:gd name="T10" fmla="*/ 20 w 742"/>
                  <a:gd name="T11" fmla="*/ 2 h 1213"/>
                  <a:gd name="T12" fmla="*/ 19 w 742"/>
                  <a:gd name="T13" fmla="*/ 2 h 1213"/>
                  <a:gd name="T14" fmla="*/ 17 w 742"/>
                  <a:gd name="T15" fmla="*/ 3 h 1213"/>
                  <a:gd name="T16" fmla="*/ 15 w 742"/>
                  <a:gd name="T17" fmla="*/ 4 h 1213"/>
                  <a:gd name="T18" fmla="*/ 14 w 742"/>
                  <a:gd name="T19" fmla="*/ 5 h 1213"/>
                  <a:gd name="T20" fmla="*/ 12 w 742"/>
                  <a:gd name="T21" fmla="*/ 6 h 1213"/>
                  <a:gd name="T22" fmla="*/ 11 w 742"/>
                  <a:gd name="T23" fmla="*/ 6 h 1213"/>
                  <a:gd name="T24" fmla="*/ 10 w 742"/>
                  <a:gd name="T25" fmla="*/ 7 h 1213"/>
                  <a:gd name="T26" fmla="*/ 9 w 742"/>
                  <a:gd name="T27" fmla="*/ 8 h 1213"/>
                  <a:gd name="T28" fmla="*/ 8 w 742"/>
                  <a:gd name="T29" fmla="*/ 9 h 1213"/>
                  <a:gd name="T30" fmla="*/ 7 w 742"/>
                  <a:gd name="T31" fmla="*/ 10 h 1213"/>
                  <a:gd name="T32" fmla="*/ 6 w 742"/>
                  <a:gd name="T33" fmla="*/ 12 h 1213"/>
                  <a:gd name="T34" fmla="*/ 5 w 742"/>
                  <a:gd name="T35" fmla="*/ 13 h 1213"/>
                  <a:gd name="T36" fmla="*/ 5 w 742"/>
                  <a:gd name="T37" fmla="*/ 14 h 1213"/>
                  <a:gd name="T38" fmla="*/ 4 w 742"/>
                  <a:gd name="T39" fmla="*/ 15 h 1213"/>
                  <a:gd name="T40" fmla="*/ 3 w 742"/>
                  <a:gd name="T41" fmla="*/ 16 h 1213"/>
                  <a:gd name="T42" fmla="*/ 3 w 742"/>
                  <a:gd name="T43" fmla="*/ 18 h 1213"/>
                  <a:gd name="T44" fmla="*/ 2 w 742"/>
                  <a:gd name="T45" fmla="*/ 19 h 1213"/>
                  <a:gd name="T46" fmla="*/ 2 w 742"/>
                  <a:gd name="T47" fmla="*/ 21 h 1213"/>
                  <a:gd name="T48" fmla="*/ 1 w 742"/>
                  <a:gd name="T49" fmla="*/ 22 h 1213"/>
                  <a:gd name="T50" fmla="*/ 1 w 742"/>
                  <a:gd name="T51" fmla="*/ 24 h 1213"/>
                  <a:gd name="T52" fmla="*/ 0 w 742"/>
                  <a:gd name="T53" fmla="*/ 25 h 1213"/>
                  <a:gd name="T54" fmla="*/ 0 w 742"/>
                  <a:gd name="T55" fmla="*/ 26 h 1213"/>
                  <a:gd name="T56" fmla="*/ 0 w 742"/>
                  <a:gd name="T57" fmla="*/ 28 h 1213"/>
                  <a:gd name="T58" fmla="*/ 0 w 742"/>
                  <a:gd name="T59" fmla="*/ 29 h 1213"/>
                  <a:gd name="T60" fmla="*/ 0 w 742"/>
                  <a:gd name="T61" fmla="*/ 31 h 1213"/>
                  <a:gd name="T62" fmla="*/ 0 w 742"/>
                  <a:gd name="T63" fmla="*/ 32 h 1213"/>
                  <a:gd name="T64" fmla="*/ 0 w 742"/>
                  <a:gd name="T65" fmla="*/ 34 h 1213"/>
                  <a:gd name="T66" fmla="*/ 0 w 742"/>
                  <a:gd name="T67" fmla="*/ 35 h 1213"/>
                  <a:gd name="T68" fmla="*/ 1 w 742"/>
                  <a:gd name="T69" fmla="*/ 36 h 1213"/>
                  <a:gd name="T70" fmla="*/ 1 w 742"/>
                  <a:gd name="T71" fmla="*/ 38 h 1213"/>
                  <a:gd name="T72" fmla="*/ 2 w 742"/>
                  <a:gd name="T73" fmla="*/ 39 h 1213"/>
                  <a:gd name="T74" fmla="*/ 2 w 742"/>
                  <a:gd name="T75" fmla="*/ 40 h 1213"/>
                  <a:gd name="T76" fmla="*/ 3 w 742"/>
                  <a:gd name="T77" fmla="*/ 42 h 1213"/>
                  <a:gd name="T78" fmla="*/ 3 w 742"/>
                  <a:gd name="T79" fmla="*/ 43 h 1213"/>
                  <a:gd name="T80" fmla="*/ 4 w 742"/>
                  <a:gd name="T81" fmla="*/ 44 h 1213"/>
                  <a:gd name="T82" fmla="*/ 5 w 742"/>
                  <a:gd name="T83" fmla="*/ 46 h 1213"/>
                  <a:gd name="T84" fmla="*/ 6 w 742"/>
                  <a:gd name="T85" fmla="*/ 47 h 1213"/>
                  <a:gd name="T86" fmla="*/ 6 w 742"/>
                  <a:gd name="T87" fmla="*/ 47 h 1213"/>
                  <a:gd name="T88" fmla="*/ 7 w 742"/>
                  <a:gd name="T89" fmla="*/ 48 h 121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742" h="1213">
                    <a:moveTo>
                      <a:pt x="742" y="0"/>
                    </a:moveTo>
                    <a:lnTo>
                      <a:pt x="694" y="1"/>
                    </a:lnTo>
                    <a:lnTo>
                      <a:pt x="647" y="6"/>
                    </a:lnTo>
                    <a:lnTo>
                      <a:pt x="600" y="13"/>
                    </a:lnTo>
                    <a:lnTo>
                      <a:pt x="554" y="24"/>
                    </a:lnTo>
                    <a:lnTo>
                      <a:pt x="509" y="38"/>
                    </a:lnTo>
                    <a:lnTo>
                      <a:pt x="464" y="56"/>
                    </a:lnTo>
                    <a:lnTo>
                      <a:pt x="420" y="75"/>
                    </a:lnTo>
                    <a:lnTo>
                      <a:pt x="376" y="100"/>
                    </a:lnTo>
                    <a:lnTo>
                      <a:pt x="342" y="119"/>
                    </a:lnTo>
                    <a:lnTo>
                      <a:pt x="311" y="141"/>
                    </a:lnTo>
                    <a:lnTo>
                      <a:pt x="281" y="162"/>
                    </a:lnTo>
                    <a:lnTo>
                      <a:pt x="254" y="186"/>
                    </a:lnTo>
                    <a:lnTo>
                      <a:pt x="226" y="210"/>
                    </a:lnTo>
                    <a:lnTo>
                      <a:pt x="201" y="236"/>
                    </a:lnTo>
                    <a:lnTo>
                      <a:pt x="177" y="262"/>
                    </a:lnTo>
                    <a:lnTo>
                      <a:pt x="155" y="291"/>
                    </a:lnTo>
                    <a:lnTo>
                      <a:pt x="133" y="319"/>
                    </a:lnTo>
                    <a:lnTo>
                      <a:pt x="114" y="349"/>
                    </a:lnTo>
                    <a:lnTo>
                      <a:pt x="95" y="380"/>
                    </a:lnTo>
                    <a:lnTo>
                      <a:pt x="79" y="413"/>
                    </a:lnTo>
                    <a:lnTo>
                      <a:pt x="64" y="446"/>
                    </a:lnTo>
                    <a:lnTo>
                      <a:pt x="50" y="482"/>
                    </a:lnTo>
                    <a:lnTo>
                      <a:pt x="38" y="517"/>
                    </a:lnTo>
                    <a:lnTo>
                      <a:pt x="29" y="554"/>
                    </a:lnTo>
                    <a:lnTo>
                      <a:pt x="18" y="591"/>
                    </a:lnTo>
                    <a:lnTo>
                      <a:pt x="11" y="628"/>
                    </a:lnTo>
                    <a:lnTo>
                      <a:pt x="6" y="664"/>
                    </a:lnTo>
                    <a:lnTo>
                      <a:pt x="3" y="701"/>
                    </a:lnTo>
                    <a:lnTo>
                      <a:pt x="0" y="737"/>
                    </a:lnTo>
                    <a:lnTo>
                      <a:pt x="1" y="773"/>
                    </a:lnTo>
                    <a:lnTo>
                      <a:pt x="2" y="808"/>
                    </a:lnTo>
                    <a:lnTo>
                      <a:pt x="7" y="845"/>
                    </a:lnTo>
                    <a:lnTo>
                      <a:pt x="12" y="879"/>
                    </a:lnTo>
                    <a:lnTo>
                      <a:pt x="19" y="914"/>
                    </a:lnTo>
                    <a:lnTo>
                      <a:pt x="29" y="948"/>
                    </a:lnTo>
                    <a:lnTo>
                      <a:pt x="40" y="983"/>
                    </a:lnTo>
                    <a:lnTo>
                      <a:pt x="51" y="1017"/>
                    </a:lnTo>
                    <a:lnTo>
                      <a:pt x="67" y="1051"/>
                    </a:lnTo>
                    <a:lnTo>
                      <a:pt x="84" y="1084"/>
                    </a:lnTo>
                    <a:lnTo>
                      <a:pt x="103" y="1118"/>
                    </a:lnTo>
                    <a:lnTo>
                      <a:pt x="122" y="1151"/>
                    </a:lnTo>
                    <a:lnTo>
                      <a:pt x="143" y="1185"/>
                    </a:lnTo>
                    <a:lnTo>
                      <a:pt x="147" y="1188"/>
                    </a:lnTo>
                    <a:lnTo>
                      <a:pt x="164" y="1213"/>
                    </a:lnTo>
                  </a:path>
                </a:pathLst>
              </a:custGeom>
              <a:solidFill>
                <a:schemeClr val="bg1"/>
              </a:solidFill>
              <a:ln w="11113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492"/>
              <p:cNvSpPr>
                <a:spLocks noChangeArrowheads="1"/>
              </p:cNvSpPr>
              <p:nvPr/>
            </p:nvSpPr>
            <p:spPr bwMode="auto">
              <a:xfrm>
                <a:off x="2041" y="1669"/>
                <a:ext cx="78" cy="249"/>
              </a:xfrm>
              <a:custGeom>
                <a:avLst/>
                <a:gdLst>
                  <a:gd name="T0" fmla="*/ 0 w 391"/>
                  <a:gd name="T1" fmla="*/ 1 h 1244"/>
                  <a:gd name="T2" fmla="*/ 0 w 391"/>
                  <a:gd name="T3" fmla="*/ 1 h 1244"/>
                  <a:gd name="T4" fmla="*/ 0 w 391"/>
                  <a:gd name="T5" fmla="*/ 1 h 1244"/>
                  <a:gd name="T6" fmla="*/ 0 w 391"/>
                  <a:gd name="T7" fmla="*/ 1 h 1244"/>
                  <a:gd name="T8" fmla="*/ 0 w 391"/>
                  <a:gd name="T9" fmla="*/ 0 h 1244"/>
                  <a:gd name="T10" fmla="*/ 1 w 391"/>
                  <a:gd name="T11" fmla="*/ 0 h 1244"/>
                  <a:gd name="T12" fmla="*/ 1 w 391"/>
                  <a:gd name="T13" fmla="*/ 0 h 1244"/>
                  <a:gd name="T14" fmla="*/ 2 w 391"/>
                  <a:gd name="T15" fmla="*/ 0 h 1244"/>
                  <a:gd name="T16" fmla="*/ 3 w 391"/>
                  <a:gd name="T17" fmla="*/ 0 h 1244"/>
                  <a:gd name="T18" fmla="*/ 4 w 391"/>
                  <a:gd name="T19" fmla="*/ 0 h 1244"/>
                  <a:gd name="T20" fmla="*/ 5 w 391"/>
                  <a:gd name="T21" fmla="*/ 0 h 1244"/>
                  <a:gd name="T22" fmla="*/ 5 w 391"/>
                  <a:gd name="T23" fmla="*/ 0 h 1244"/>
                  <a:gd name="T24" fmla="*/ 7 w 391"/>
                  <a:gd name="T25" fmla="*/ 0 h 1244"/>
                  <a:gd name="T26" fmla="*/ 9 w 391"/>
                  <a:gd name="T27" fmla="*/ 1 h 1244"/>
                  <a:gd name="T28" fmla="*/ 10 w 391"/>
                  <a:gd name="T29" fmla="*/ 1 h 1244"/>
                  <a:gd name="T30" fmla="*/ 11 w 391"/>
                  <a:gd name="T31" fmla="*/ 1 h 1244"/>
                  <a:gd name="T32" fmla="*/ 11 w 391"/>
                  <a:gd name="T33" fmla="*/ 2 h 1244"/>
                  <a:gd name="T34" fmla="*/ 13 w 391"/>
                  <a:gd name="T35" fmla="*/ 2 h 1244"/>
                  <a:gd name="T36" fmla="*/ 13 w 391"/>
                  <a:gd name="T37" fmla="*/ 3 h 1244"/>
                  <a:gd name="T38" fmla="*/ 14 w 391"/>
                  <a:gd name="T39" fmla="*/ 3 h 1244"/>
                  <a:gd name="T40" fmla="*/ 14 w 391"/>
                  <a:gd name="T41" fmla="*/ 3 h 1244"/>
                  <a:gd name="T42" fmla="*/ 14 w 391"/>
                  <a:gd name="T43" fmla="*/ 3 h 1244"/>
                  <a:gd name="T44" fmla="*/ 14 w 391"/>
                  <a:gd name="T45" fmla="*/ 4 h 1244"/>
                  <a:gd name="T46" fmla="*/ 15 w 391"/>
                  <a:gd name="T47" fmla="*/ 4 h 1244"/>
                  <a:gd name="T48" fmla="*/ 15 w 391"/>
                  <a:gd name="T49" fmla="*/ 4 h 1244"/>
                  <a:gd name="T50" fmla="*/ 15 w 391"/>
                  <a:gd name="T51" fmla="*/ 4 h 1244"/>
                  <a:gd name="T52" fmla="*/ 15 w 391"/>
                  <a:gd name="T53" fmla="*/ 4 h 1244"/>
                  <a:gd name="T54" fmla="*/ 15 w 391"/>
                  <a:gd name="T55" fmla="*/ 4 h 1244"/>
                  <a:gd name="T56" fmla="*/ 15 w 391"/>
                  <a:gd name="T57" fmla="*/ 4 h 1244"/>
                  <a:gd name="T58" fmla="*/ 15 w 391"/>
                  <a:gd name="T59" fmla="*/ 4 h 1244"/>
                  <a:gd name="T60" fmla="*/ 15 w 391"/>
                  <a:gd name="T61" fmla="*/ 5 h 1244"/>
                  <a:gd name="T62" fmla="*/ 15 w 391"/>
                  <a:gd name="T63" fmla="*/ 5 h 1244"/>
                  <a:gd name="T64" fmla="*/ 16 w 391"/>
                  <a:gd name="T65" fmla="*/ 5 h 1244"/>
                  <a:gd name="T66" fmla="*/ 16 w 391"/>
                  <a:gd name="T67" fmla="*/ 5 h 1244"/>
                  <a:gd name="T68" fmla="*/ 16 w 391"/>
                  <a:gd name="T69" fmla="*/ 5 h 1244"/>
                  <a:gd name="T70" fmla="*/ 16 w 391"/>
                  <a:gd name="T71" fmla="*/ 6 h 1244"/>
                  <a:gd name="T72" fmla="*/ 15 w 391"/>
                  <a:gd name="T73" fmla="*/ 6 h 1244"/>
                  <a:gd name="T74" fmla="*/ 4 w 391"/>
                  <a:gd name="T75" fmla="*/ 50 h 1244"/>
                  <a:gd name="T76" fmla="*/ 4 w 391"/>
                  <a:gd name="T77" fmla="*/ 50 h 12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91" h="1244">
                    <a:moveTo>
                      <a:pt x="2" y="34"/>
                    </a:moveTo>
                    <a:lnTo>
                      <a:pt x="0" y="28"/>
                    </a:lnTo>
                    <a:lnTo>
                      <a:pt x="1" y="23"/>
                    </a:lnTo>
                    <a:lnTo>
                      <a:pt x="2" y="17"/>
                    </a:lnTo>
                    <a:lnTo>
                      <a:pt x="8" y="12"/>
                    </a:lnTo>
                    <a:lnTo>
                      <a:pt x="21" y="5"/>
                    </a:lnTo>
                    <a:lnTo>
                      <a:pt x="30" y="2"/>
                    </a:lnTo>
                    <a:lnTo>
                      <a:pt x="42" y="1"/>
                    </a:lnTo>
                    <a:lnTo>
                      <a:pt x="70" y="0"/>
                    </a:lnTo>
                    <a:lnTo>
                      <a:pt x="102" y="0"/>
                    </a:lnTo>
                    <a:lnTo>
                      <a:pt x="119" y="1"/>
                    </a:lnTo>
                    <a:lnTo>
                      <a:pt x="137" y="4"/>
                    </a:lnTo>
                    <a:lnTo>
                      <a:pt x="176" y="10"/>
                    </a:lnTo>
                    <a:lnTo>
                      <a:pt x="216" y="21"/>
                    </a:lnTo>
                    <a:lnTo>
                      <a:pt x="253" y="31"/>
                    </a:lnTo>
                    <a:lnTo>
                      <a:pt x="271" y="37"/>
                    </a:lnTo>
                    <a:lnTo>
                      <a:pt x="288" y="45"/>
                    </a:lnTo>
                    <a:lnTo>
                      <a:pt x="317" y="59"/>
                    </a:lnTo>
                    <a:lnTo>
                      <a:pt x="330" y="67"/>
                    </a:lnTo>
                    <a:lnTo>
                      <a:pt x="343" y="77"/>
                    </a:lnTo>
                    <a:lnTo>
                      <a:pt x="352" y="83"/>
                    </a:lnTo>
                    <a:lnTo>
                      <a:pt x="356" y="86"/>
                    </a:lnTo>
                    <a:lnTo>
                      <a:pt x="361" y="90"/>
                    </a:lnTo>
                    <a:lnTo>
                      <a:pt x="368" y="96"/>
                    </a:lnTo>
                    <a:lnTo>
                      <a:pt x="369" y="97"/>
                    </a:lnTo>
                    <a:lnTo>
                      <a:pt x="372" y="100"/>
                    </a:lnTo>
                    <a:lnTo>
                      <a:pt x="376" y="104"/>
                    </a:lnTo>
                    <a:lnTo>
                      <a:pt x="378" y="106"/>
                    </a:lnTo>
                    <a:lnTo>
                      <a:pt x="379" y="107"/>
                    </a:lnTo>
                    <a:lnTo>
                      <a:pt x="381" y="109"/>
                    </a:lnTo>
                    <a:lnTo>
                      <a:pt x="385" y="114"/>
                    </a:lnTo>
                    <a:lnTo>
                      <a:pt x="388" y="118"/>
                    </a:lnTo>
                    <a:lnTo>
                      <a:pt x="390" y="123"/>
                    </a:lnTo>
                    <a:lnTo>
                      <a:pt x="391" y="130"/>
                    </a:lnTo>
                    <a:lnTo>
                      <a:pt x="391" y="135"/>
                    </a:lnTo>
                    <a:lnTo>
                      <a:pt x="389" y="139"/>
                    </a:lnTo>
                    <a:lnTo>
                      <a:pt x="387" y="143"/>
                    </a:lnTo>
                    <a:lnTo>
                      <a:pt x="96" y="1244"/>
                    </a:lnTo>
                    <a:lnTo>
                      <a:pt x="89" y="1242"/>
                    </a:lnTo>
                  </a:path>
                </a:pathLst>
              </a:custGeom>
              <a:solidFill>
                <a:schemeClr val="bg1"/>
              </a:solidFill>
              <a:ln w="11113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493"/>
              <p:cNvSpPr>
                <a:spLocks noChangeArrowheads="1"/>
              </p:cNvSpPr>
              <p:nvPr/>
            </p:nvSpPr>
            <p:spPr bwMode="auto">
              <a:xfrm>
                <a:off x="1605" y="2134"/>
                <a:ext cx="258" cy="788"/>
              </a:xfrm>
              <a:custGeom>
                <a:avLst/>
                <a:gdLst>
                  <a:gd name="T0" fmla="*/ 52 w 1291"/>
                  <a:gd name="T1" fmla="*/ 0 h 3937"/>
                  <a:gd name="T2" fmla="*/ 51 w 1291"/>
                  <a:gd name="T3" fmla="*/ 0 h 3937"/>
                  <a:gd name="T4" fmla="*/ 51 w 1291"/>
                  <a:gd name="T5" fmla="*/ 0 h 3937"/>
                  <a:gd name="T6" fmla="*/ 51 w 1291"/>
                  <a:gd name="T7" fmla="*/ 0 h 3937"/>
                  <a:gd name="T8" fmla="*/ 0 w 1291"/>
                  <a:gd name="T9" fmla="*/ 158 h 39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91" h="3937">
                    <a:moveTo>
                      <a:pt x="1291" y="5"/>
                    </a:moveTo>
                    <a:lnTo>
                      <a:pt x="1288" y="0"/>
                    </a:lnTo>
                    <a:lnTo>
                      <a:pt x="1287" y="2"/>
                    </a:lnTo>
                    <a:lnTo>
                      <a:pt x="1287" y="4"/>
                    </a:lnTo>
                    <a:lnTo>
                      <a:pt x="0" y="3937"/>
                    </a:lnTo>
                  </a:path>
                </a:pathLst>
              </a:custGeom>
              <a:solidFill>
                <a:schemeClr val="bg1"/>
              </a:solidFill>
              <a:ln w="11113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494"/>
              <p:cNvSpPr>
                <a:spLocks noChangeArrowheads="1"/>
              </p:cNvSpPr>
              <p:nvPr/>
            </p:nvSpPr>
            <p:spPr bwMode="auto">
              <a:xfrm>
                <a:off x="1664" y="2189"/>
                <a:ext cx="267" cy="622"/>
              </a:xfrm>
              <a:custGeom>
                <a:avLst/>
                <a:gdLst>
                  <a:gd name="T0" fmla="*/ 0 w 1338"/>
                  <a:gd name="T1" fmla="*/ 124 h 3110"/>
                  <a:gd name="T2" fmla="*/ 1 w 1338"/>
                  <a:gd name="T3" fmla="*/ 124 h 3110"/>
                  <a:gd name="T4" fmla="*/ 1 w 1338"/>
                  <a:gd name="T5" fmla="*/ 124 h 3110"/>
                  <a:gd name="T6" fmla="*/ 2 w 1338"/>
                  <a:gd name="T7" fmla="*/ 124 h 3110"/>
                  <a:gd name="T8" fmla="*/ 2 w 1338"/>
                  <a:gd name="T9" fmla="*/ 123 h 3110"/>
                  <a:gd name="T10" fmla="*/ 2 w 1338"/>
                  <a:gd name="T11" fmla="*/ 123 h 3110"/>
                  <a:gd name="T12" fmla="*/ 2 w 1338"/>
                  <a:gd name="T13" fmla="*/ 123 h 3110"/>
                  <a:gd name="T14" fmla="*/ 3 w 1338"/>
                  <a:gd name="T15" fmla="*/ 123 h 3110"/>
                  <a:gd name="T16" fmla="*/ 3 w 1338"/>
                  <a:gd name="T17" fmla="*/ 122 h 3110"/>
                  <a:gd name="T18" fmla="*/ 3 w 1338"/>
                  <a:gd name="T19" fmla="*/ 122 h 3110"/>
                  <a:gd name="T20" fmla="*/ 53 w 1338"/>
                  <a:gd name="T21" fmla="*/ 1 h 3110"/>
                  <a:gd name="T22" fmla="*/ 53 w 1338"/>
                  <a:gd name="T23" fmla="*/ 0 h 31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38" h="3110">
                    <a:moveTo>
                      <a:pt x="0" y="3110"/>
                    </a:moveTo>
                    <a:lnTo>
                      <a:pt x="27" y="3095"/>
                    </a:lnTo>
                    <a:lnTo>
                      <a:pt x="33" y="3091"/>
                    </a:lnTo>
                    <a:lnTo>
                      <a:pt x="39" y="3088"/>
                    </a:lnTo>
                    <a:lnTo>
                      <a:pt x="49" y="3082"/>
                    </a:lnTo>
                    <a:lnTo>
                      <a:pt x="58" y="3074"/>
                    </a:lnTo>
                    <a:lnTo>
                      <a:pt x="61" y="3069"/>
                    </a:lnTo>
                    <a:lnTo>
                      <a:pt x="65" y="3066"/>
                    </a:lnTo>
                    <a:lnTo>
                      <a:pt x="71" y="3058"/>
                    </a:lnTo>
                    <a:lnTo>
                      <a:pt x="76" y="3052"/>
                    </a:lnTo>
                    <a:lnTo>
                      <a:pt x="1329" y="27"/>
                    </a:lnTo>
                    <a:lnTo>
                      <a:pt x="1338" y="0"/>
                    </a:lnTo>
                  </a:path>
                </a:pathLst>
              </a:custGeom>
              <a:solidFill>
                <a:schemeClr val="bg1"/>
              </a:solidFill>
              <a:ln w="11113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495"/>
              <p:cNvSpPr>
                <a:spLocks noChangeArrowheads="1"/>
              </p:cNvSpPr>
              <p:nvPr/>
            </p:nvSpPr>
            <p:spPr bwMode="auto">
              <a:xfrm>
                <a:off x="1867" y="2140"/>
                <a:ext cx="64" cy="50"/>
              </a:xfrm>
              <a:custGeom>
                <a:avLst/>
                <a:gdLst>
                  <a:gd name="T0" fmla="*/ 13 w 322"/>
                  <a:gd name="T1" fmla="*/ 10 h 246"/>
                  <a:gd name="T2" fmla="*/ 13 w 322"/>
                  <a:gd name="T3" fmla="*/ 10 h 246"/>
                  <a:gd name="T4" fmla="*/ 9 w 322"/>
                  <a:gd name="T5" fmla="*/ 8 h 246"/>
                  <a:gd name="T6" fmla="*/ 8 w 322"/>
                  <a:gd name="T7" fmla="*/ 7 h 246"/>
                  <a:gd name="T8" fmla="*/ 7 w 322"/>
                  <a:gd name="T9" fmla="*/ 7 h 246"/>
                  <a:gd name="T10" fmla="*/ 6 w 322"/>
                  <a:gd name="T11" fmla="*/ 6 h 246"/>
                  <a:gd name="T12" fmla="*/ 5 w 322"/>
                  <a:gd name="T13" fmla="*/ 5 h 246"/>
                  <a:gd name="T14" fmla="*/ 4 w 322"/>
                  <a:gd name="T15" fmla="*/ 4 h 246"/>
                  <a:gd name="T16" fmla="*/ 3 w 322"/>
                  <a:gd name="T17" fmla="*/ 4 h 246"/>
                  <a:gd name="T18" fmla="*/ 2 w 322"/>
                  <a:gd name="T19" fmla="*/ 2 h 246"/>
                  <a:gd name="T20" fmla="*/ 1 w 322"/>
                  <a:gd name="T21" fmla="*/ 1 h 246"/>
                  <a:gd name="T22" fmla="*/ 0 w 322"/>
                  <a:gd name="T23" fmla="*/ 0 h 2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2" h="246">
                    <a:moveTo>
                      <a:pt x="321" y="246"/>
                    </a:moveTo>
                    <a:lnTo>
                      <a:pt x="322" y="244"/>
                    </a:lnTo>
                    <a:lnTo>
                      <a:pt x="227" y="191"/>
                    </a:lnTo>
                    <a:lnTo>
                      <a:pt x="201" y="176"/>
                    </a:lnTo>
                    <a:lnTo>
                      <a:pt x="178" y="160"/>
                    </a:lnTo>
                    <a:lnTo>
                      <a:pt x="152" y="143"/>
                    </a:lnTo>
                    <a:lnTo>
                      <a:pt x="128" y="125"/>
                    </a:lnTo>
                    <a:lnTo>
                      <a:pt x="104" y="106"/>
                    </a:lnTo>
                    <a:lnTo>
                      <a:pt x="82" y="88"/>
                    </a:lnTo>
                    <a:lnTo>
                      <a:pt x="40" y="45"/>
                    </a:lnTo>
                    <a:lnTo>
                      <a:pt x="19" y="2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11113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496"/>
              <p:cNvSpPr>
                <a:spLocks noChangeArrowheads="1"/>
              </p:cNvSpPr>
              <p:nvPr/>
            </p:nvSpPr>
            <p:spPr bwMode="auto">
              <a:xfrm>
                <a:off x="1647" y="2230"/>
                <a:ext cx="225" cy="586"/>
              </a:xfrm>
              <a:custGeom>
                <a:avLst/>
                <a:gdLst>
                  <a:gd name="T0" fmla="*/ 3 w 1126"/>
                  <a:gd name="T1" fmla="*/ 116 h 2931"/>
                  <a:gd name="T2" fmla="*/ 3 w 1126"/>
                  <a:gd name="T3" fmla="*/ 116 h 2931"/>
                  <a:gd name="T4" fmla="*/ 2 w 1126"/>
                  <a:gd name="T5" fmla="*/ 117 h 2931"/>
                  <a:gd name="T6" fmla="*/ 1 w 1126"/>
                  <a:gd name="T7" fmla="*/ 117 h 2931"/>
                  <a:gd name="T8" fmla="*/ 0 w 1126"/>
                  <a:gd name="T9" fmla="*/ 117 h 2931"/>
                  <a:gd name="T10" fmla="*/ 1 w 1126"/>
                  <a:gd name="T11" fmla="*/ 115 h 2931"/>
                  <a:gd name="T12" fmla="*/ 2 w 1126"/>
                  <a:gd name="T13" fmla="*/ 112 h 2931"/>
                  <a:gd name="T14" fmla="*/ 45 w 1126"/>
                  <a:gd name="T15" fmla="*/ 0 h 29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26" h="2931">
                    <a:moveTo>
                      <a:pt x="82" y="2905"/>
                    </a:moveTo>
                    <a:lnTo>
                      <a:pt x="64" y="2911"/>
                    </a:lnTo>
                    <a:lnTo>
                      <a:pt x="44" y="2917"/>
                    </a:lnTo>
                    <a:lnTo>
                      <a:pt x="22" y="2923"/>
                    </a:lnTo>
                    <a:lnTo>
                      <a:pt x="0" y="2931"/>
                    </a:lnTo>
                    <a:lnTo>
                      <a:pt x="17" y="2885"/>
                    </a:lnTo>
                    <a:lnTo>
                      <a:pt x="45" y="2811"/>
                    </a:lnTo>
                    <a:lnTo>
                      <a:pt x="1126" y="0"/>
                    </a:lnTo>
                  </a:path>
                </a:pathLst>
              </a:custGeom>
              <a:solidFill>
                <a:schemeClr val="bg1"/>
              </a:solidFill>
              <a:ln w="11113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Line 497"/>
              <p:cNvSpPr>
                <a:spLocks noChangeShapeType="1"/>
              </p:cNvSpPr>
              <p:nvPr/>
            </p:nvSpPr>
            <p:spPr bwMode="auto">
              <a:xfrm flipV="1">
                <a:off x="1605" y="2811"/>
                <a:ext cx="59" cy="111"/>
              </a:xfrm>
              <a:prstGeom prst="line">
                <a:avLst/>
              </a:prstGeom>
              <a:noFill/>
              <a:ln w="11113">
                <a:solidFill>
                  <a:srgbClr val="CC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498"/>
              <p:cNvSpPr>
                <a:spLocks noChangeArrowheads="1"/>
              </p:cNvSpPr>
              <p:nvPr/>
            </p:nvSpPr>
            <p:spPr bwMode="auto">
              <a:xfrm>
                <a:off x="1973" y="1314"/>
                <a:ext cx="198" cy="327"/>
              </a:xfrm>
              <a:custGeom>
                <a:avLst/>
                <a:gdLst>
                  <a:gd name="T0" fmla="*/ 27 w 990"/>
                  <a:gd name="T1" fmla="*/ 0 h 1637"/>
                  <a:gd name="T2" fmla="*/ 0 w 990"/>
                  <a:gd name="T3" fmla="*/ 16 h 1637"/>
                  <a:gd name="T4" fmla="*/ 28 w 990"/>
                  <a:gd name="T5" fmla="*/ 52 h 1637"/>
                  <a:gd name="T6" fmla="*/ 29 w 990"/>
                  <a:gd name="T7" fmla="*/ 53 h 1637"/>
                  <a:gd name="T8" fmla="*/ 30 w 990"/>
                  <a:gd name="T9" fmla="*/ 54 h 1637"/>
                  <a:gd name="T10" fmla="*/ 30 w 990"/>
                  <a:gd name="T11" fmla="*/ 55 h 1637"/>
                  <a:gd name="T12" fmla="*/ 31 w 990"/>
                  <a:gd name="T13" fmla="*/ 56 h 1637"/>
                  <a:gd name="T14" fmla="*/ 33 w 990"/>
                  <a:gd name="T15" fmla="*/ 58 h 1637"/>
                  <a:gd name="T16" fmla="*/ 35 w 990"/>
                  <a:gd name="T17" fmla="*/ 61 h 1637"/>
                  <a:gd name="T18" fmla="*/ 35 w 990"/>
                  <a:gd name="T19" fmla="*/ 61 h 1637"/>
                  <a:gd name="T20" fmla="*/ 36 w 990"/>
                  <a:gd name="T21" fmla="*/ 62 h 1637"/>
                  <a:gd name="T22" fmla="*/ 36 w 990"/>
                  <a:gd name="T23" fmla="*/ 63 h 1637"/>
                  <a:gd name="T24" fmla="*/ 37 w 990"/>
                  <a:gd name="T25" fmla="*/ 65 h 1637"/>
                  <a:gd name="T26" fmla="*/ 37 w 990"/>
                  <a:gd name="T27" fmla="*/ 63 h 1637"/>
                  <a:gd name="T28" fmla="*/ 38 w 990"/>
                  <a:gd name="T29" fmla="*/ 60 h 1637"/>
                  <a:gd name="T30" fmla="*/ 38 w 990"/>
                  <a:gd name="T31" fmla="*/ 58 h 1637"/>
                  <a:gd name="T32" fmla="*/ 39 w 990"/>
                  <a:gd name="T33" fmla="*/ 56 h 1637"/>
                  <a:gd name="T34" fmla="*/ 39 w 990"/>
                  <a:gd name="T35" fmla="*/ 53 h 1637"/>
                  <a:gd name="T36" fmla="*/ 39 w 990"/>
                  <a:gd name="T37" fmla="*/ 51 h 1637"/>
                  <a:gd name="T38" fmla="*/ 39 w 990"/>
                  <a:gd name="T39" fmla="*/ 49 h 1637"/>
                  <a:gd name="T40" fmla="*/ 39 w 990"/>
                  <a:gd name="T41" fmla="*/ 46 h 1637"/>
                  <a:gd name="T42" fmla="*/ 40 w 990"/>
                  <a:gd name="T43" fmla="*/ 44 h 1637"/>
                  <a:gd name="T44" fmla="*/ 40 w 990"/>
                  <a:gd name="T45" fmla="*/ 42 h 1637"/>
                  <a:gd name="T46" fmla="*/ 40 w 990"/>
                  <a:gd name="T47" fmla="*/ 38 h 1637"/>
                  <a:gd name="T48" fmla="*/ 39 w 990"/>
                  <a:gd name="T49" fmla="*/ 35 h 1637"/>
                  <a:gd name="T50" fmla="*/ 39 w 990"/>
                  <a:gd name="T51" fmla="*/ 33 h 1637"/>
                  <a:gd name="T52" fmla="*/ 39 w 990"/>
                  <a:gd name="T53" fmla="*/ 31 h 1637"/>
                  <a:gd name="T54" fmla="*/ 39 w 990"/>
                  <a:gd name="T55" fmla="*/ 29 h 1637"/>
                  <a:gd name="T56" fmla="*/ 38 w 990"/>
                  <a:gd name="T57" fmla="*/ 27 h 1637"/>
                  <a:gd name="T58" fmla="*/ 38 w 990"/>
                  <a:gd name="T59" fmla="*/ 25 h 1637"/>
                  <a:gd name="T60" fmla="*/ 37 w 990"/>
                  <a:gd name="T61" fmla="*/ 21 h 1637"/>
                  <a:gd name="T62" fmla="*/ 37 w 990"/>
                  <a:gd name="T63" fmla="*/ 19 h 1637"/>
                  <a:gd name="T64" fmla="*/ 36 w 990"/>
                  <a:gd name="T65" fmla="*/ 17 h 1637"/>
                  <a:gd name="T66" fmla="*/ 35 w 990"/>
                  <a:gd name="T67" fmla="*/ 14 h 1637"/>
                  <a:gd name="T68" fmla="*/ 34 w 990"/>
                  <a:gd name="T69" fmla="*/ 12 h 1637"/>
                  <a:gd name="T70" fmla="*/ 33 w 990"/>
                  <a:gd name="T71" fmla="*/ 10 h 1637"/>
                  <a:gd name="T72" fmla="*/ 32 w 990"/>
                  <a:gd name="T73" fmla="*/ 8 h 1637"/>
                  <a:gd name="T74" fmla="*/ 31 w 990"/>
                  <a:gd name="T75" fmla="*/ 7 h 1637"/>
                  <a:gd name="T76" fmla="*/ 30 w 990"/>
                  <a:gd name="T77" fmla="*/ 5 h 1637"/>
                  <a:gd name="T78" fmla="*/ 29 w 990"/>
                  <a:gd name="T79" fmla="*/ 3 h 1637"/>
                  <a:gd name="T80" fmla="*/ 27 w 990"/>
                  <a:gd name="T81" fmla="*/ 0 h 16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990" h="1637">
                    <a:moveTo>
                      <a:pt x="681" y="0"/>
                    </a:moveTo>
                    <a:lnTo>
                      <a:pt x="0" y="400"/>
                    </a:lnTo>
                    <a:lnTo>
                      <a:pt x="701" y="1297"/>
                    </a:lnTo>
                    <a:lnTo>
                      <a:pt x="719" y="1319"/>
                    </a:lnTo>
                    <a:lnTo>
                      <a:pt x="739" y="1343"/>
                    </a:lnTo>
                    <a:lnTo>
                      <a:pt x="760" y="1368"/>
                    </a:lnTo>
                    <a:lnTo>
                      <a:pt x="784" y="1399"/>
                    </a:lnTo>
                    <a:lnTo>
                      <a:pt x="830" y="1458"/>
                    </a:lnTo>
                    <a:lnTo>
                      <a:pt x="876" y="1521"/>
                    </a:lnTo>
                    <a:lnTo>
                      <a:pt x="885" y="1539"/>
                    </a:lnTo>
                    <a:lnTo>
                      <a:pt x="895" y="1562"/>
                    </a:lnTo>
                    <a:lnTo>
                      <a:pt x="904" y="1587"/>
                    </a:lnTo>
                    <a:lnTo>
                      <a:pt x="921" y="1637"/>
                    </a:lnTo>
                    <a:lnTo>
                      <a:pt x="933" y="1575"/>
                    </a:lnTo>
                    <a:lnTo>
                      <a:pt x="945" y="1514"/>
                    </a:lnTo>
                    <a:lnTo>
                      <a:pt x="955" y="1453"/>
                    </a:lnTo>
                    <a:lnTo>
                      <a:pt x="964" y="1394"/>
                    </a:lnTo>
                    <a:lnTo>
                      <a:pt x="972" y="1335"/>
                    </a:lnTo>
                    <a:lnTo>
                      <a:pt x="978" y="1277"/>
                    </a:lnTo>
                    <a:lnTo>
                      <a:pt x="983" y="1219"/>
                    </a:lnTo>
                    <a:lnTo>
                      <a:pt x="987" y="1163"/>
                    </a:lnTo>
                    <a:lnTo>
                      <a:pt x="989" y="1106"/>
                    </a:lnTo>
                    <a:lnTo>
                      <a:pt x="990" y="1051"/>
                    </a:lnTo>
                    <a:lnTo>
                      <a:pt x="988" y="942"/>
                    </a:lnTo>
                    <a:lnTo>
                      <a:pt x="985" y="888"/>
                    </a:lnTo>
                    <a:lnTo>
                      <a:pt x="981" y="836"/>
                    </a:lnTo>
                    <a:lnTo>
                      <a:pt x="976" y="784"/>
                    </a:lnTo>
                    <a:lnTo>
                      <a:pt x="970" y="733"/>
                    </a:lnTo>
                    <a:lnTo>
                      <a:pt x="960" y="681"/>
                    </a:lnTo>
                    <a:lnTo>
                      <a:pt x="951" y="631"/>
                    </a:lnTo>
                    <a:lnTo>
                      <a:pt x="928" y="533"/>
                    </a:lnTo>
                    <a:lnTo>
                      <a:pt x="915" y="484"/>
                    </a:lnTo>
                    <a:lnTo>
                      <a:pt x="900" y="437"/>
                    </a:lnTo>
                    <a:lnTo>
                      <a:pt x="867" y="345"/>
                    </a:lnTo>
                    <a:lnTo>
                      <a:pt x="847" y="298"/>
                    </a:lnTo>
                    <a:lnTo>
                      <a:pt x="828" y="254"/>
                    </a:lnTo>
                    <a:lnTo>
                      <a:pt x="806" y="209"/>
                    </a:lnTo>
                    <a:lnTo>
                      <a:pt x="784" y="167"/>
                    </a:lnTo>
                    <a:lnTo>
                      <a:pt x="760" y="123"/>
                    </a:lnTo>
                    <a:lnTo>
                      <a:pt x="735" y="82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499"/>
              <p:cNvSpPr>
                <a:spLocks noEditPoints="1" noChangeArrowheads="1"/>
              </p:cNvSpPr>
              <p:nvPr/>
            </p:nvSpPr>
            <p:spPr bwMode="auto">
              <a:xfrm>
                <a:off x="1831" y="1394"/>
                <a:ext cx="329" cy="336"/>
              </a:xfrm>
              <a:custGeom>
                <a:avLst/>
                <a:gdLst>
                  <a:gd name="T0" fmla="*/ 10 w 1646"/>
                  <a:gd name="T1" fmla="*/ 27 h 1680"/>
                  <a:gd name="T2" fmla="*/ 40 w 1646"/>
                  <a:gd name="T3" fmla="*/ 62 h 1680"/>
                  <a:gd name="T4" fmla="*/ 43 w 1646"/>
                  <a:gd name="T5" fmla="*/ 63 h 1680"/>
                  <a:gd name="T6" fmla="*/ 46 w 1646"/>
                  <a:gd name="T7" fmla="*/ 65 h 1680"/>
                  <a:gd name="T8" fmla="*/ 50 w 1646"/>
                  <a:gd name="T9" fmla="*/ 67 h 1680"/>
                  <a:gd name="T10" fmla="*/ 53 w 1646"/>
                  <a:gd name="T11" fmla="*/ 67 h 1680"/>
                  <a:gd name="T12" fmla="*/ 56 w 1646"/>
                  <a:gd name="T13" fmla="*/ 67 h 1680"/>
                  <a:gd name="T14" fmla="*/ 58 w 1646"/>
                  <a:gd name="T15" fmla="*/ 67 h 1680"/>
                  <a:gd name="T16" fmla="*/ 59 w 1646"/>
                  <a:gd name="T17" fmla="*/ 66 h 1680"/>
                  <a:gd name="T18" fmla="*/ 60 w 1646"/>
                  <a:gd name="T19" fmla="*/ 66 h 1680"/>
                  <a:gd name="T20" fmla="*/ 62 w 1646"/>
                  <a:gd name="T21" fmla="*/ 64 h 1680"/>
                  <a:gd name="T22" fmla="*/ 63 w 1646"/>
                  <a:gd name="T23" fmla="*/ 64 h 1680"/>
                  <a:gd name="T24" fmla="*/ 64 w 1646"/>
                  <a:gd name="T25" fmla="*/ 62 h 1680"/>
                  <a:gd name="T26" fmla="*/ 64 w 1646"/>
                  <a:gd name="T27" fmla="*/ 61 h 1680"/>
                  <a:gd name="T28" fmla="*/ 65 w 1646"/>
                  <a:gd name="T29" fmla="*/ 60 h 1680"/>
                  <a:gd name="T30" fmla="*/ 66 w 1646"/>
                  <a:gd name="T31" fmla="*/ 58 h 1680"/>
                  <a:gd name="T32" fmla="*/ 66 w 1646"/>
                  <a:gd name="T33" fmla="*/ 57 h 1680"/>
                  <a:gd name="T34" fmla="*/ 66 w 1646"/>
                  <a:gd name="T35" fmla="*/ 55 h 1680"/>
                  <a:gd name="T36" fmla="*/ 66 w 1646"/>
                  <a:gd name="T37" fmla="*/ 51 h 1680"/>
                  <a:gd name="T38" fmla="*/ 64 w 1646"/>
                  <a:gd name="T39" fmla="*/ 46 h 1680"/>
                  <a:gd name="T40" fmla="*/ 56 w 1646"/>
                  <a:gd name="T41" fmla="*/ 36 h 1680"/>
                  <a:gd name="T42" fmla="*/ 50 w 1646"/>
                  <a:gd name="T43" fmla="*/ 40 h 1680"/>
                  <a:gd name="T44" fmla="*/ 53 w 1646"/>
                  <a:gd name="T45" fmla="*/ 40 h 1680"/>
                  <a:gd name="T46" fmla="*/ 55 w 1646"/>
                  <a:gd name="T47" fmla="*/ 42 h 1680"/>
                  <a:gd name="T48" fmla="*/ 57 w 1646"/>
                  <a:gd name="T49" fmla="*/ 43 h 1680"/>
                  <a:gd name="T50" fmla="*/ 60 w 1646"/>
                  <a:gd name="T51" fmla="*/ 47 h 1680"/>
                  <a:gd name="T52" fmla="*/ 61 w 1646"/>
                  <a:gd name="T53" fmla="*/ 49 h 1680"/>
                  <a:gd name="T54" fmla="*/ 62 w 1646"/>
                  <a:gd name="T55" fmla="*/ 52 h 1680"/>
                  <a:gd name="T56" fmla="*/ 62 w 1646"/>
                  <a:gd name="T57" fmla="*/ 54 h 1680"/>
                  <a:gd name="T58" fmla="*/ 62 w 1646"/>
                  <a:gd name="T59" fmla="*/ 54 h 1680"/>
                  <a:gd name="T60" fmla="*/ 62 w 1646"/>
                  <a:gd name="T61" fmla="*/ 56 h 1680"/>
                  <a:gd name="T62" fmla="*/ 62 w 1646"/>
                  <a:gd name="T63" fmla="*/ 59 h 1680"/>
                  <a:gd name="T64" fmla="*/ 60 w 1646"/>
                  <a:gd name="T65" fmla="*/ 61 h 1680"/>
                  <a:gd name="T66" fmla="*/ 59 w 1646"/>
                  <a:gd name="T67" fmla="*/ 63 h 1680"/>
                  <a:gd name="T68" fmla="*/ 58 w 1646"/>
                  <a:gd name="T69" fmla="*/ 63 h 1680"/>
                  <a:gd name="T70" fmla="*/ 57 w 1646"/>
                  <a:gd name="T71" fmla="*/ 64 h 1680"/>
                  <a:gd name="T72" fmla="*/ 56 w 1646"/>
                  <a:gd name="T73" fmla="*/ 64 h 1680"/>
                  <a:gd name="T74" fmla="*/ 53 w 1646"/>
                  <a:gd name="T75" fmla="*/ 65 h 1680"/>
                  <a:gd name="T76" fmla="*/ 51 w 1646"/>
                  <a:gd name="T77" fmla="*/ 65 h 1680"/>
                  <a:gd name="T78" fmla="*/ 48 w 1646"/>
                  <a:gd name="T79" fmla="*/ 64 h 1680"/>
                  <a:gd name="T80" fmla="*/ 44 w 1646"/>
                  <a:gd name="T81" fmla="*/ 62 h 1680"/>
                  <a:gd name="T82" fmla="*/ 41 w 1646"/>
                  <a:gd name="T83" fmla="*/ 59 h 1680"/>
                  <a:gd name="T84" fmla="*/ 39 w 1646"/>
                  <a:gd name="T85" fmla="*/ 57 h 1680"/>
                  <a:gd name="T86" fmla="*/ 38 w 1646"/>
                  <a:gd name="T87" fmla="*/ 55 h 1680"/>
                  <a:gd name="T88" fmla="*/ 37 w 1646"/>
                  <a:gd name="T89" fmla="*/ 52 h 1680"/>
                  <a:gd name="T90" fmla="*/ 38 w 1646"/>
                  <a:gd name="T91" fmla="*/ 49 h 1680"/>
                  <a:gd name="T92" fmla="*/ 39 w 1646"/>
                  <a:gd name="T93" fmla="*/ 46 h 1680"/>
                  <a:gd name="T94" fmla="*/ 41 w 1646"/>
                  <a:gd name="T95" fmla="*/ 43 h 1680"/>
                  <a:gd name="T96" fmla="*/ 44 w 1646"/>
                  <a:gd name="T97" fmla="*/ 41 h 1680"/>
                  <a:gd name="T98" fmla="*/ 47 w 1646"/>
                  <a:gd name="T99" fmla="*/ 40 h 1680"/>
                  <a:gd name="T100" fmla="*/ 50 w 1646"/>
                  <a:gd name="T101" fmla="*/ 40 h 16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646" h="1680">
                    <a:moveTo>
                      <a:pt x="0" y="416"/>
                    </a:moveTo>
                    <a:lnTo>
                      <a:pt x="3" y="422"/>
                    </a:lnTo>
                    <a:lnTo>
                      <a:pt x="242" y="686"/>
                    </a:lnTo>
                    <a:lnTo>
                      <a:pt x="878" y="1394"/>
                    </a:lnTo>
                    <a:lnTo>
                      <a:pt x="889" y="1404"/>
                    </a:lnTo>
                    <a:lnTo>
                      <a:pt x="1009" y="1538"/>
                    </a:lnTo>
                    <a:lnTo>
                      <a:pt x="1015" y="1544"/>
                    </a:lnTo>
                    <a:lnTo>
                      <a:pt x="1041" y="1565"/>
                    </a:lnTo>
                    <a:lnTo>
                      <a:pt x="1068" y="1584"/>
                    </a:lnTo>
                    <a:lnTo>
                      <a:pt x="1096" y="1602"/>
                    </a:lnTo>
                    <a:lnTo>
                      <a:pt x="1125" y="1619"/>
                    </a:lnTo>
                    <a:lnTo>
                      <a:pt x="1154" y="1632"/>
                    </a:lnTo>
                    <a:lnTo>
                      <a:pt x="1184" y="1646"/>
                    </a:lnTo>
                    <a:lnTo>
                      <a:pt x="1214" y="1657"/>
                    </a:lnTo>
                    <a:lnTo>
                      <a:pt x="1246" y="1666"/>
                    </a:lnTo>
                    <a:lnTo>
                      <a:pt x="1290" y="1675"/>
                    </a:lnTo>
                    <a:lnTo>
                      <a:pt x="1310" y="1678"/>
                    </a:lnTo>
                    <a:lnTo>
                      <a:pt x="1332" y="1680"/>
                    </a:lnTo>
                    <a:lnTo>
                      <a:pt x="1352" y="1680"/>
                    </a:lnTo>
                    <a:lnTo>
                      <a:pt x="1373" y="1680"/>
                    </a:lnTo>
                    <a:lnTo>
                      <a:pt x="1391" y="1679"/>
                    </a:lnTo>
                    <a:lnTo>
                      <a:pt x="1411" y="1677"/>
                    </a:lnTo>
                    <a:lnTo>
                      <a:pt x="1429" y="1672"/>
                    </a:lnTo>
                    <a:lnTo>
                      <a:pt x="1447" y="1667"/>
                    </a:lnTo>
                    <a:lnTo>
                      <a:pt x="1464" y="1661"/>
                    </a:lnTo>
                    <a:lnTo>
                      <a:pt x="1482" y="1655"/>
                    </a:lnTo>
                    <a:lnTo>
                      <a:pt x="1483" y="1653"/>
                    </a:lnTo>
                    <a:lnTo>
                      <a:pt x="1485" y="1652"/>
                    </a:lnTo>
                    <a:lnTo>
                      <a:pt x="1489" y="1650"/>
                    </a:lnTo>
                    <a:lnTo>
                      <a:pt x="1497" y="1646"/>
                    </a:lnTo>
                    <a:lnTo>
                      <a:pt x="1514" y="1636"/>
                    </a:lnTo>
                    <a:lnTo>
                      <a:pt x="1545" y="1615"/>
                    </a:lnTo>
                    <a:lnTo>
                      <a:pt x="1551" y="1608"/>
                    </a:lnTo>
                    <a:lnTo>
                      <a:pt x="1558" y="1602"/>
                    </a:lnTo>
                    <a:lnTo>
                      <a:pt x="1564" y="1595"/>
                    </a:lnTo>
                    <a:lnTo>
                      <a:pt x="1572" y="1588"/>
                    </a:lnTo>
                    <a:lnTo>
                      <a:pt x="1583" y="1574"/>
                    </a:lnTo>
                    <a:lnTo>
                      <a:pt x="1595" y="1559"/>
                    </a:lnTo>
                    <a:lnTo>
                      <a:pt x="1604" y="1543"/>
                    </a:lnTo>
                    <a:lnTo>
                      <a:pt x="1608" y="1535"/>
                    </a:lnTo>
                    <a:lnTo>
                      <a:pt x="1610" y="1530"/>
                    </a:lnTo>
                    <a:lnTo>
                      <a:pt x="1611" y="1528"/>
                    </a:lnTo>
                    <a:lnTo>
                      <a:pt x="1613" y="1527"/>
                    </a:lnTo>
                    <a:lnTo>
                      <a:pt x="1620" y="1511"/>
                    </a:lnTo>
                    <a:lnTo>
                      <a:pt x="1628" y="1494"/>
                    </a:lnTo>
                    <a:lnTo>
                      <a:pt x="1633" y="1475"/>
                    </a:lnTo>
                    <a:lnTo>
                      <a:pt x="1638" y="1457"/>
                    </a:lnTo>
                    <a:lnTo>
                      <a:pt x="1639" y="1446"/>
                    </a:lnTo>
                    <a:lnTo>
                      <a:pt x="1641" y="1437"/>
                    </a:lnTo>
                    <a:lnTo>
                      <a:pt x="1642" y="1427"/>
                    </a:lnTo>
                    <a:lnTo>
                      <a:pt x="1644" y="1417"/>
                    </a:lnTo>
                    <a:lnTo>
                      <a:pt x="1644" y="1406"/>
                    </a:lnTo>
                    <a:lnTo>
                      <a:pt x="1645" y="1396"/>
                    </a:lnTo>
                    <a:lnTo>
                      <a:pt x="1646" y="1375"/>
                    </a:lnTo>
                    <a:lnTo>
                      <a:pt x="1646" y="1353"/>
                    </a:lnTo>
                    <a:lnTo>
                      <a:pt x="1646" y="1331"/>
                    </a:lnTo>
                    <a:lnTo>
                      <a:pt x="1640" y="1284"/>
                    </a:lnTo>
                    <a:lnTo>
                      <a:pt x="1631" y="1237"/>
                    </a:lnTo>
                    <a:lnTo>
                      <a:pt x="1614" y="1187"/>
                    </a:lnTo>
                    <a:lnTo>
                      <a:pt x="1605" y="1162"/>
                    </a:lnTo>
                    <a:lnTo>
                      <a:pt x="1595" y="1139"/>
                    </a:lnTo>
                    <a:lnTo>
                      <a:pt x="1586" y="1121"/>
                    </a:lnTo>
                    <a:lnTo>
                      <a:pt x="1411" y="897"/>
                    </a:lnTo>
                    <a:lnTo>
                      <a:pt x="710" y="0"/>
                    </a:lnTo>
                    <a:lnTo>
                      <a:pt x="0" y="416"/>
                    </a:lnTo>
                    <a:close/>
                    <a:moveTo>
                      <a:pt x="1260" y="1000"/>
                    </a:moveTo>
                    <a:lnTo>
                      <a:pt x="1280" y="1002"/>
                    </a:lnTo>
                    <a:lnTo>
                      <a:pt x="1302" y="1007"/>
                    </a:lnTo>
                    <a:lnTo>
                      <a:pt x="1322" y="1012"/>
                    </a:lnTo>
                    <a:lnTo>
                      <a:pt x="1342" y="1020"/>
                    </a:lnTo>
                    <a:lnTo>
                      <a:pt x="1359" y="1029"/>
                    </a:lnTo>
                    <a:lnTo>
                      <a:pt x="1378" y="1040"/>
                    </a:lnTo>
                    <a:lnTo>
                      <a:pt x="1394" y="1051"/>
                    </a:lnTo>
                    <a:lnTo>
                      <a:pt x="1412" y="1067"/>
                    </a:lnTo>
                    <a:lnTo>
                      <a:pt x="1430" y="1084"/>
                    </a:lnTo>
                    <a:lnTo>
                      <a:pt x="1446" y="1100"/>
                    </a:lnTo>
                    <a:lnTo>
                      <a:pt x="1477" y="1135"/>
                    </a:lnTo>
                    <a:lnTo>
                      <a:pt x="1502" y="1170"/>
                    </a:lnTo>
                    <a:lnTo>
                      <a:pt x="1514" y="1186"/>
                    </a:lnTo>
                    <a:lnTo>
                      <a:pt x="1524" y="1205"/>
                    </a:lnTo>
                    <a:lnTo>
                      <a:pt x="1532" y="1221"/>
                    </a:lnTo>
                    <a:lnTo>
                      <a:pt x="1540" y="1238"/>
                    </a:lnTo>
                    <a:lnTo>
                      <a:pt x="1552" y="1273"/>
                    </a:lnTo>
                    <a:lnTo>
                      <a:pt x="1556" y="1290"/>
                    </a:lnTo>
                    <a:lnTo>
                      <a:pt x="1559" y="1309"/>
                    </a:lnTo>
                    <a:lnTo>
                      <a:pt x="1563" y="1344"/>
                    </a:lnTo>
                    <a:lnTo>
                      <a:pt x="1562" y="1345"/>
                    </a:lnTo>
                    <a:lnTo>
                      <a:pt x="1562" y="1347"/>
                    </a:lnTo>
                    <a:lnTo>
                      <a:pt x="1562" y="1351"/>
                    </a:lnTo>
                    <a:lnTo>
                      <a:pt x="1562" y="1359"/>
                    </a:lnTo>
                    <a:lnTo>
                      <a:pt x="1561" y="1376"/>
                    </a:lnTo>
                    <a:lnTo>
                      <a:pt x="1559" y="1391"/>
                    </a:lnTo>
                    <a:lnTo>
                      <a:pt x="1557" y="1408"/>
                    </a:lnTo>
                    <a:lnTo>
                      <a:pt x="1553" y="1423"/>
                    </a:lnTo>
                    <a:lnTo>
                      <a:pt x="1549" y="1438"/>
                    </a:lnTo>
                    <a:lnTo>
                      <a:pt x="1540" y="1467"/>
                    </a:lnTo>
                    <a:lnTo>
                      <a:pt x="1532" y="1480"/>
                    </a:lnTo>
                    <a:lnTo>
                      <a:pt x="1526" y="1493"/>
                    </a:lnTo>
                    <a:lnTo>
                      <a:pt x="1511" y="1518"/>
                    </a:lnTo>
                    <a:lnTo>
                      <a:pt x="1491" y="1541"/>
                    </a:lnTo>
                    <a:lnTo>
                      <a:pt x="1479" y="1551"/>
                    </a:lnTo>
                    <a:lnTo>
                      <a:pt x="1469" y="1563"/>
                    </a:lnTo>
                    <a:lnTo>
                      <a:pt x="1456" y="1571"/>
                    </a:lnTo>
                    <a:lnTo>
                      <a:pt x="1443" y="1580"/>
                    </a:lnTo>
                    <a:lnTo>
                      <a:pt x="1439" y="1581"/>
                    </a:lnTo>
                    <a:lnTo>
                      <a:pt x="1436" y="1583"/>
                    </a:lnTo>
                    <a:lnTo>
                      <a:pt x="1430" y="1587"/>
                    </a:lnTo>
                    <a:lnTo>
                      <a:pt x="1417" y="1595"/>
                    </a:lnTo>
                    <a:lnTo>
                      <a:pt x="1403" y="1600"/>
                    </a:lnTo>
                    <a:lnTo>
                      <a:pt x="1396" y="1602"/>
                    </a:lnTo>
                    <a:lnTo>
                      <a:pt x="1389" y="1605"/>
                    </a:lnTo>
                    <a:lnTo>
                      <a:pt x="1360" y="1612"/>
                    </a:lnTo>
                    <a:lnTo>
                      <a:pt x="1344" y="1613"/>
                    </a:lnTo>
                    <a:lnTo>
                      <a:pt x="1328" y="1615"/>
                    </a:lnTo>
                    <a:lnTo>
                      <a:pt x="1312" y="1615"/>
                    </a:lnTo>
                    <a:lnTo>
                      <a:pt x="1296" y="1615"/>
                    </a:lnTo>
                    <a:lnTo>
                      <a:pt x="1278" y="1613"/>
                    </a:lnTo>
                    <a:lnTo>
                      <a:pt x="1262" y="1611"/>
                    </a:lnTo>
                    <a:lnTo>
                      <a:pt x="1227" y="1604"/>
                    </a:lnTo>
                    <a:lnTo>
                      <a:pt x="1194" y="1594"/>
                    </a:lnTo>
                    <a:lnTo>
                      <a:pt x="1164" y="1582"/>
                    </a:lnTo>
                    <a:lnTo>
                      <a:pt x="1135" y="1567"/>
                    </a:lnTo>
                    <a:lnTo>
                      <a:pt x="1108" y="1551"/>
                    </a:lnTo>
                    <a:lnTo>
                      <a:pt x="1080" y="1531"/>
                    </a:lnTo>
                    <a:lnTo>
                      <a:pt x="1054" y="1511"/>
                    </a:lnTo>
                    <a:lnTo>
                      <a:pt x="1030" y="1487"/>
                    </a:lnTo>
                    <a:lnTo>
                      <a:pt x="1007" y="1461"/>
                    </a:lnTo>
                    <a:lnTo>
                      <a:pt x="988" y="1438"/>
                    </a:lnTo>
                    <a:lnTo>
                      <a:pt x="974" y="1415"/>
                    </a:lnTo>
                    <a:lnTo>
                      <a:pt x="966" y="1403"/>
                    </a:lnTo>
                    <a:lnTo>
                      <a:pt x="961" y="1391"/>
                    </a:lnTo>
                    <a:lnTo>
                      <a:pt x="952" y="1369"/>
                    </a:lnTo>
                    <a:lnTo>
                      <a:pt x="945" y="1344"/>
                    </a:lnTo>
                    <a:lnTo>
                      <a:pt x="940" y="1319"/>
                    </a:lnTo>
                    <a:lnTo>
                      <a:pt x="938" y="1305"/>
                    </a:lnTo>
                    <a:lnTo>
                      <a:pt x="938" y="1293"/>
                    </a:lnTo>
                    <a:lnTo>
                      <a:pt x="939" y="1268"/>
                    </a:lnTo>
                    <a:lnTo>
                      <a:pt x="942" y="1237"/>
                    </a:lnTo>
                    <a:lnTo>
                      <a:pt x="949" y="1208"/>
                    </a:lnTo>
                    <a:lnTo>
                      <a:pt x="957" y="1180"/>
                    </a:lnTo>
                    <a:lnTo>
                      <a:pt x="968" y="1155"/>
                    </a:lnTo>
                    <a:lnTo>
                      <a:pt x="982" y="1129"/>
                    </a:lnTo>
                    <a:lnTo>
                      <a:pt x="999" y="1106"/>
                    </a:lnTo>
                    <a:lnTo>
                      <a:pt x="1019" y="1085"/>
                    </a:lnTo>
                    <a:lnTo>
                      <a:pt x="1042" y="1065"/>
                    </a:lnTo>
                    <a:lnTo>
                      <a:pt x="1065" y="1046"/>
                    </a:lnTo>
                    <a:lnTo>
                      <a:pt x="1090" y="1031"/>
                    </a:lnTo>
                    <a:lnTo>
                      <a:pt x="1116" y="1018"/>
                    </a:lnTo>
                    <a:lnTo>
                      <a:pt x="1143" y="1009"/>
                    </a:lnTo>
                    <a:lnTo>
                      <a:pt x="1170" y="1002"/>
                    </a:lnTo>
                    <a:lnTo>
                      <a:pt x="1199" y="997"/>
                    </a:lnTo>
                    <a:lnTo>
                      <a:pt x="1229" y="996"/>
                    </a:lnTo>
                    <a:lnTo>
                      <a:pt x="1260" y="10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500"/>
              <p:cNvSpPr>
                <a:spLocks noChangeArrowheads="1"/>
              </p:cNvSpPr>
              <p:nvPr/>
            </p:nvSpPr>
            <p:spPr bwMode="auto">
              <a:xfrm>
                <a:off x="2018" y="1593"/>
                <a:ext cx="125" cy="124"/>
              </a:xfrm>
              <a:custGeom>
                <a:avLst/>
                <a:gdLst>
                  <a:gd name="T0" fmla="*/ 18 w 625"/>
                  <a:gd name="T1" fmla="*/ 2 h 619"/>
                  <a:gd name="T2" fmla="*/ 17 w 625"/>
                  <a:gd name="T3" fmla="*/ 1 h 619"/>
                  <a:gd name="T4" fmla="*/ 15 w 625"/>
                  <a:gd name="T5" fmla="*/ 1 h 619"/>
                  <a:gd name="T6" fmla="*/ 14 w 625"/>
                  <a:gd name="T7" fmla="*/ 0 h 619"/>
                  <a:gd name="T8" fmla="*/ 12 w 625"/>
                  <a:gd name="T9" fmla="*/ 0 h 619"/>
                  <a:gd name="T10" fmla="*/ 9 w 625"/>
                  <a:gd name="T11" fmla="*/ 0 h 619"/>
                  <a:gd name="T12" fmla="*/ 7 w 625"/>
                  <a:gd name="T13" fmla="*/ 1 h 619"/>
                  <a:gd name="T14" fmla="*/ 5 w 625"/>
                  <a:gd name="T15" fmla="*/ 2 h 619"/>
                  <a:gd name="T16" fmla="*/ 3 w 625"/>
                  <a:gd name="T17" fmla="*/ 4 h 619"/>
                  <a:gd name="T18" fmla="*/ 2 w 625"/>
                  <a:gd name="T19" fmla="*/ 5 h 619"/>
                  <a:gd name="T20" fmla="*/ 1 w 625"/>
                  <a:gd name="T21" fmla="*/ 7 h 619"/>
                  <a:gd name="T22" fmla="*/ 0 w 625"/>
                  <a:gd name="T23" fmla="*/ 10 h 619"/>
                  <a:gd name="T24" fmla="*/ 0 w 625"/>
                  <a:gd name="T25" fmla="*/ 12 h 619"/>
                  <a:gd name="T26" fmla="*/ 0 w 625"/>
                  <a:gd name="T27" fmla="*/ 13 h 619"/>
                  <a:gd name="T28" fmla="*/ 1 w 625"/>
                  <a:gd name="T29" fmla="*/ 15 h 619"/>
                  <a:gd name="T30" fmla="*/ 1 w 625"/>
                  <a:gd name="T31" fmla="*/ 16 h 619"/>
                  <a:gd name="T32" fmla="*/ 2 w 625"/>
                  <a:gd name="T33" fmla="*/ 18 h 619"/>
                  <a:gd name="T34" fmla="*/ 4 w 625"/>
                  <a:gd name="T35" fmla="*/ 20 h 619"/>
                  <a:gd name="T36" fmla="*/ 6 w 625"/>
                  <a:gd name="T37" fmla="*/ 21 h 619"/>
                  <a:gd name="T38" fmla="*/ 8 w 625"/>
                  <a:gd name="T39" fmla="*/ 23 h 619"/>
                  <a:gd name="T40" fmla="*/ 10 w 625"/>
                  <a:gd name="T41" fmla="*/ 24 h 619"/>
                  <a:gd name="T42" fmla="*/ 13 w 625"/>
                  <a:gd name="T43" fmla="*/ 25 h 619"/>
                  <a:gd name="T44" fmla="*/ 14 w 625"/>
                  <a:gd name="T45" fmla="*/ 25 h 619"/>
                  <a:gd name="T46" fmla="*/ 16 w 625"/>
                  <a:gd name="T47" fmla="*/ 25 h 619"/>
                  <a:gd name="T48" fmla="*/ 17 w 625"/>
                  <a:gd name="T49" fmla="*/ 25 h 619"/>
                  <a:gd name="T50" fmla="*/ 18 w 625"/>
                  <a:gd name="T51" fmla="*/ 24 h 619"/>
                  <a:gd name="T52" fmla="*/ 19 w 625"/>
                  <a:gd name="T53" fmla="*/ 24 h 619"/>
                  <a:gd name="T54" fmla="*/ 20 w 625"/>
                  <a:gd name="T55" fmla="*/ 24 h 619"/>
                  <a:gd name="T56" fmla="*/ 20 w 625"/>
                  <a:gd name="T57" fmla="*/ 23 h 619"/>
                  <a:gd name="T58" fmla="*/ 21 w 625"/>
                  <a:gd name="T59" fmla="*/ 23 h 619"/>
                  <a:gd name="T60" fmla="*/ 22 w 625"/>
                  <a:gd name="T61" fmla="*/ 22 h 619"/>
                  <a:gd name="T62" fmla="*/ 24 w 625"/>
                  <a:gd name="T63" fmla="*/ 20 h 619"/>
                  <a:gd name="T64" fmla="*/ 24 w 625"/>
                  <a:gd name="T65" fmla="*/ 19 h 619"/>
                  <a:gd name="T66" fmla="*/ 25 w 625"/>
                  <a:gd name="T67" fmla="*/ 17 h 619"/>
                  <a:gd name="T68" fmla="*/ 25 w 625"/>
                  <a:gd name="T69" fmla="*/ 16 h 619"/>
                  <a:gd name="T70" fmla="*/ 25 w 625"/>
                  <a:gd name="T71" fmla="*/ 15 h 619"/>
                  <a:gd name="T72" fmla="*/ 25 w 625"/>
                  <a:gd name="T73" fmla="*/ 14 h 619"/>
                  <a:gd name="T74" fmla="*/ 25 w 625"/>
                  <a:gd name="T75" fmla="*/ 14 h 619"/>
                  <a:gd name="T76" fmla="*/ 25 w 625"/>
                  <a:gd name="T77" fmla="*/ 12 h 619"/>
                  <a:gd name="T78" fmla="*/ 24 w 625"/>
                  <a:gd name="T79" fmla="*/ 10 h 619"/>
                  <a:gd name="T80" fmla="*/ 23 w 625"/>
                  <a:gd name="T81" fmla="*/ 8 h 619"/>
                  <a:gd name="T82" fmla="*/ 23 w 625"/>
                  <a:gd name="T83" fmla="*/ 7 h 619"/>
                  <a:gd name="T84" fmla="*/ 20 w 625"/>
                  <a:gd name="T85" fmla="*/ 4 h 619"/>
                  <a:gd name="T86" fmla="*/ 19 w 625"/>
                  <a:gd name="T87" fmla="*/ 3 h 6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25" h="619">
                    <a:moveTo>
                      <a:pt x="474" y="71"/>
                    </a:moveTo>
                    <a:lnTo>
                      <a:pt x="456" y="55"/>
                    </a:lnTo>
                    <a:lnTo>
                      <a:pt x="440" y="44"/>
                    </a:lnTo>
                    <a:lnTo>
                      <a:pt x="421" y="33"/>
                    </a:lnTo>
                    <a:lnTo>
                      <a:pt x="404" y="24"/>
                    </a:lnTo>
                    <a:lnTo>
                      <a:pt x="384" y="16"/>
                    </a:lnTo>
                    <a:lnTo>
                      <a:pt x="364" y="11"/>
                    </a:lnTo>
                    <a:lnTo>
                      <a:pt x="342" y="6"/>
                    </a:lnTo>
                    <a:lnTo>
                      <a:pt x="322" y="4"/>
                    </a:lnTo>
                    <a:lnTo>
                      <a:pt x="291" y="0"/>
                    </a:lnTo>
                    <a:lnTo>
                      <a:pt x="261" y="1"/>
                    </a:lnTo>
                    <a:lnTo>
                      <a:pt x="232" y="6"/>
                    </a:lnTo>
                    <a:lnTo>
                      <a:pt x="205" y="13"/>
                    </a:lnTo>
                    <a:lnTo>
                      <a:pt x="178" y="22"/>
                    </a:lnTo>
                    <a:lnTo>
                      <a:pt x="152" y="35"/>
                    </a:lnTo>
                    <a:lnTo>
                      <a:pt x="127" y="50"/>
                    </a:lnTo>
                    <a:lnTo>
                      <a:pt x="104" y="69"/>
                    </a:lnTo>
                    <a:lnTo>
                      <a:pt x="81" y="89"/>
                    </a:lnTo>
                    <a:lnTo>
                      <a:pt x="61" y="110"/>
                    </a:lnTo>
                    <a:lnTo>
                      <a:pt x="44" y="133"/>
                    </a:lnTo>
                    <a:lnTo>
                      <a:pt x="30" y="159"/>
                    </a:lnTo>
                    <a:lnTo>
                      <a:pt x="19" y="184"/>
                    </a:lnTo>
                    <a:lnTo>
                      <a:pt x="11" y="212"/>
                    </a:lnTo>
                    <a:lnTo>
                      <a:pt x="4" y="241"/>
                    </a:lnTo>
                    <a:lnTo>
                      <a:pt x="1" y="272"/>
                    </a:lnTo>
                    <a:lnTo>
                      <a:pt x="0" y="297"/>
                    </a:lnTo>
                    <a:lnTo>
                      <a:pt x="0" y="309"/>
                    </a:lnTo>
                    <a:lnTo>
                      <a:pt x="2" y="323"/>
                    </a:lnTo>
                    <a:lnTo>
                      <a:pt x="7" y="348"/>
                    </a:lnTo>
                    <a:lnTo>
                      <a:pt x="14" y="373"/>
                    </a:lnTo>
                    <a:lnTo>
                      <a:pt x="23" y="395"/>
                    </a:lnTo>
                    <a:lnTo>
                      <a:pt x="28" y="407"/>
                    </a:lnTo>
                    <a:lnTo>
                      <a:pt x="36" y="419"/>
                    </a:lnTo>
                    <a:lnTo>
                      <a:pt x="50" y="442"/>
                    </a:lnTo>
                    <a:lnTo>
                      <a:pt x="69" y="465"/>
                    </a:lnTo>
                    <a:lnTo>
                      <a:pt x="92" y="491"/>
                    </a:lnTo>
                    <a:lnTo>
                      <a:pt x="116" y="515"/>
                    </a:lnTo>
                    <a:lnTo>
                      <a:pt x="142" y="535"/>
                    </a:lnTo>
                    <a:lnTo>
                      <a:pt x="170" y="555"/>
                    </a:lnTo>
                    <a:lnTo>
                      <a:pt x="197" y="571"/>
                    </a:lnTo>
                    <a:lnTo>
                      <a:pt x="226" y="586"/>
                    </a:lnTo>
                    <a:lnTo>
                      <a:pt x="256" y="598"/>
                    </a:lnTo>
                    <a:lnTo>
                      <a:pt x="289" y="608"/>
                    </a:lnTo>
                    <a:lnTo>
                      <a:pt x="324" y="615"/>
                    </a:lnTo>
                    <a:lnTo>
                      <a:pt x="340" y="617"/>
                    </a:lnTo>
                    <a:lnTo>
                      <a:pt x="358" y="619"/>
                    </a:lnTo>
                    <a:lnTo>
                      <a:pt x="374" y="619"/>
                    </a:lnTo>
                    <a:lnTo>
                      <a:pt x="390" y="619"/>
                    </a:lnTo>
                    <a:lnTo>
                      <a:pt x="406" y="617"/>
                    </a:lnTo>
                    <a:lnTo>
                      <a:pt x="422" y="616"/>
                    </a:lnTo>
                    <a:lnTo>
                      <a:pt x="451" y="609"/>
                    </a:lnTo>
                    <a:lnTo>
                      <a:pt x="458" y="606"/>
                    </a:lnTo>
                    <a:lnTo>
                      <a:pt x="465" y="604"/>
                    </a:lnTo>
                    <a:lnTo>
                      <a:pt x="479" y="599"/>
                    </a:lnTo>
                    <a:lnTo>
                      <a:pt x="492" y="591"/>
                    </a:lnTo>
                    <a:lnTo>
                      <a:pt x="498" y="587"/>
                    </a:lnTo>
                    <a:lnTo>
                      <a:pt x="501" y="585"/>
                    </a:lnTo>
                    <a:lnTo>
                      <a:pt x="505" y="584"/>
                    </a:lnTo>
                    <a:lnTo>
                      <a:pt x="518" y="575"/>
                    </a:lnTo>
                    <a:lnTo>
                      <a:pt x="531" y="567"/>
                    </a:lnTo>
                    <a:lnTo>
                      <a:pt x="541" y="555"/>
                    </a:lnTo>
                    <a:lnTo>
                      <a:pt x="553" y="545"/>
                    </a:lnTo>
                    <a:lnTo>
                      <a:pt x="573" y="522"/>
                    </a:lnTo>
                    <a:lnTo>
                      <a:pt x="588" y="497"/>
                    </a:lnTo>
                    <a:lnTo>
                      <a:pt x="594" y="484"/>
                    </a:lnTo>
                    <a:lnTo>
                      <a:pt x="602" y="471"/>
                    </a:lnTo>
                    <a:lnTo>
                      <a:pt x="611" y="442"/>
                    </a:lnTo>
                    <a:lnTo>
                      <a:pt x="615" y="427"/>
                    </a:lnTo>
                    <a:lnTo>
                      <a:pt x="619" y="412"/>
                    </a:lnTo>
                    <a:lnTo>
                      <a:pt x="621" y="395"/>
                    </a:lnTo>
                    <a:lnTo>
                      <a:pt x="623" y="380"/>
                    </a:lnTo>
                    <a:lnTo>
                      <a:pt x="624" y="363"/>
                    </a:lnTo>
                    <a:lnTo>
                      <a:pt x="624" y="355"/>
                    </a:lnTo>
                    <a:lnTo>
                      <a:pt x="624" y="351"/>
                    </a:lnTo>
                    <a:lnTo>
                      <a:pt x="624" y="349"/>
                    </a:lnTo>
                    <a:lnTo>
                      <a:pt x="625" y="348"/>
                    </a:lnTo>
                    <a:lnTo>
                      <a:pt x="621" y="313"/>
                    </a:lnTo>
                    <a:lnTo>
                      <a:pt x="618" y="294"/>
                    </a:lnTo>
                    <a:lnTo>
                      <a:pt x="614" y="277"/>
                    </a:lnTo>
                    <a:lnTo>
                      <a:pt x="602" y="242"/>
                    </a:lnTo>
                    <a:lnTo>
                      <a:pt x="594" y="225"/>
                    </a:lnTo>
                    <a:lnTo>
                      <a:pt x="586" y="209"/>
                    </a:lnTo>
                    <a:lnTo>
                      <a:pt x="576" y="190"/>
                    </a:lnTo>
                    <a:lnTo>
                      <a:pt x="564" y="174"/>
                    </a:lnTo>
                    <a:lnTo>
                      <a:pt x="539" y="139"/>
                    </a:lnTo>
                    <a:lnTo>
                      <a:pt x="508" y="104"/>
                    </a:lnTo>
                    <a:lnTo>
                      <a:pt x="492" y="88"/>
                    </a:lnTo>
                    <a:lnTo>
                      <a:pt x="474" y="7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501"/>
              <p:cNvSpPr>
                <a:spLocks noChangeArrowheads="1"/>
              </p:cNvSpPr>
              <p:nvPr/>
            </p:nvSpPr>
            <p:spPr bwMode="auto">
              <a:xfrm>
                <a:off x="2113" y="1573"/>
                <a:ext cx="35" cy="45"/>
              </a:xfrm>
              <a:custGeom>
                <a:avLst/>
                <a:gdLst>
                  <a:gd name="T0" fmla="*/ 3 w 175"/>
                  <a:gd name="T1" fmla="*/ 4 h 224"/>
                  <a:gd name="T2" fmla="*/ 2 w 175"/>
                  <a:gd name="T3" fmla="*/ 3 h 224"/>
                  <a:gd name="T4" fmla="*/ 2 w 175"/>
                  <a:gd name="T5" fmla="*/ 2 h 224"/>
                  <a:gd name="T6" fmla="*/ 1 w 175"/>
                  <a:gd name="T7" fmla="*/ 1 h 224"/>
                  <a:gd name="T8" fmla="*/ 0 w 175"/>
                  <a:gd name="T9" fmla="*/ 0 h 224"/>
                  <a:gd name="T10" fmla="*/ 7 w 175"/>
                  <a:gd name="T11" fmla="*/ 9 h 224"/>
                  <a:gd name="T12" fmla="*/ 5 w 175"/>
                  <a:gd name="T13" fmla="*/ 6 h 224"/>
                  <a:gd name="T14" fmla="*/ 3 w 175"/>
                  <a:gd name="T15" fmla="*/ 4 h 2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5" h="224">
                    <a:moveTo>
                      <a:pt x="83" y="102"/>
                    </a:moveTo>
                    <a:lnTo>
                      <a:pt x="59" y="71"/>
                    </a:lnTo>
                    <a:lnTo>
                      <a:pt x="38" y="46"/>
                    </a:lnTo>
                    <a:lnTo>
                      <a:pt x="18" y="22"/>
                    </a:lnTo>
                    <a:lnTo>
                      <a:pt x="0" y="0"/>
                    </a:lnTo>
                    <a:lnTo>
                      <a:pt x="175" y="224"/>
                    </a:lnTo>
                    <a:lnTo>
                      <a:pt x="129" y="161"/>
                    </a:lnTo>
                    <a:lnTo>
                      <a:pt x="83" y="10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502"/>
              <p:cNvSpPr>
                <a:spLocks noChangeArrowheads="1"/>
              </p:cNvSpPr>
              <p:nvPr/>
            </p:nvSpPr>
            <p:spPr bwMode="auto">
              <a:xfrm>
                <a:off x="2008" y="1675"/>
                <a:ext cx="24" cy="27"/>
              </a:xfrm>
              <a:custGeom>
                <a:avLst/>
                <a:gdLst>
                  <a:gd name="T0" fmla="*/ 0 w 120"/>
                  <a:gd name="T1" fmla="*/ 0 h 134"/>
                  <a:gd name="T2" fmla="*/ 1 w 120"/>
                  <a:gd name="T3" fmla="*/ 1 h 134"/>
                  <a:gd name="T4" fmla="*/ 2 w 120"/>
                  <a:gd name="T5" fmla="*/ 2 h 134"/>
                  <a:gd name="T6" fmla="*/ 2 w 120"/>
                  <a:gd name="T7" fmla="*/ 3 h 134"/>
                  <a:gd name="T8" fmla="*/ 3 w 120"/>
                  <a:gd name="T9" fmla="*/ 4 h 134"/>
                  <a:gd name="T10" fmla="*/ 4 w 120"/>
                  <a:gd name="T11" fmla="*/ 5 h 134"/>
                  <a:gd name="T12" fmla="*/ 5 w 120"/>
                  <a:gd name="T13" fmla="*/ 5 h 134"/>
                  <a:gd name="T14" fmla="*/ 0 w 120"/>
                  <a:gd name="T15" fmla="*/ 0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0" h="134">
                    <a:moveTo>
                      <a:pt x="0" y="0"/>
                    </a:moveTo>
                    <a:lnTo>
                      <a:pt x="17" y="24"/>
                    </a:lnTo>
                    <a:lnTo>
                      <a:pt x="38" y="49"/>
                    </a:lnTo>
                    <a:lnTo>
                      <a:pt x="57" y="71"/>
                    </a:lnTo>
                    <a:lnTo>
                      <a:pt x="77" y="93"/>
                    </a:lnTo>
                    <a:lnTo>
                      <a:pt x="98" y="114"/>
                    </a:lnTo>
                    <a:lnTo>
                      <a:pt x="120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503"/>
              <p:cNvSpPr>
                <a:spLocks noChangeArrowheads="1"/>
              </p:cNvSpPr>
              <p:nvPr/>
            </p:nvSpPr>
            <p:spPr bwMode="auto">
              <a:xfrm>
                <a:off x="1879" y="1531"/>
                <a:ext cx="127" cy="260"/>
              </a:xfrm>
              <a:custGeom>
                <a:avLst/>
                <a:gdLst>
                  <a:gd name="T0" fmla="*/ 25 w 636"/>
                  <a:gd name="T1" fmla="*/ 31 h 1299"/>
                  <a:gd name="T2" fmla="*/ 25 w 636"/>
                  <a:gd name="T3" fmla="*/ 28 h 1299"/>
                  <a:gd name="T4" fmla="*/ 0 w 636"/>
                  <a:gd name="T5" fmla="*/ 0 h 1299"/>
                  <a:gd name="T6" fmla="*/ 1 w 636"/>
                  <a:gd name="T7" fmla="*/ 33 h 1299"/>
                  <a:gd name="T8" fmla="*/ 1 w 636"/>
                  <a:gd name="T9" fmla="*/ 39 h 1299"/>
                  <a:gd name="T10" fmla="*/ 1 w 636"/>
                  <a:gd name="T11" fmla="*/ 39 h 1299"/>
                  <a:gd name="T12" fmla="*/ 2 w 636"/>
                  <a:gd name="T13" fmla="*/ 40 h 1299"/>
                  <a:gd name="T14" fmla="*/ 2 w 636"/>
                  <a:gd name="T15" fmla="*/ 41 h 1299"/>
                  <a:gd name="T16" fmla="*/ 2 w 636"/>
                  <a:gd name="T17" fmla="*/ 42 h 1299"/>
                  <a:gd name="T18" fmla="*/ 3 w 636"/>
                  <a:gd name="T19" fmla="*/ 43 h 1299"/>
                  <a:gd name="T20" fmla="*/ 3 w 636"/>
                  <a:gd name="T21" fmla="*/ 44 h 1299"/>
                  <a:gd name="T22" fmla="*/ 3 w 636"/>
                  <a:gd name="T23" fmla="*/ 45 h 1299"/>
                  <a:gd name="T24" fmla="*/ 4 w 636"/>
                  <a:gd name="T25" fmla="*/ 46 h 1299"/>
                  <a:gd name="T26" fmla="*/ 5 w 636"/>
                  <a:gd name="T27" fmla="*/ 47 h 1299"/>
                  <a:gd name="T28" fmla="*/ 6 w 636"/>
                  <a:gd name="T29" fmla="*/ 48 h 1299"/>
                  <a:gd name="T30" fmla="*/ 6 w 636"/>
                  <a:gd name="T31" fmla="*/ 49 h 1299"/>
                  <a:gd name="T32" fmla="*/ 7 w 636"/>
                  <a:gd name="T33" fmla="*/ 50 h 1299"/>
                  <a:gd name="T34" fmla="*/ 9 w 636"/>
                  <a:gd name="T35" fmla="*/ 51 h 1299"/>
                  <a:gd name="T36" fmla="*/ 10 w 636"/>
                  <a:gd name="T37" fmla="*/ 51 h 1299"/>
                  <a:gd name="T38" fmla="*/ 11 w 636"/>
                  <a:gd name="T39" fmla="*/ 52 h 1299"/>
                  <a:gd name="T40" fmla="*/ 12 w 636"/>
                  <a:gd name="T41" fmla="*/ 52 h 1299"/>
                  <a:gd name="T42" fmla="*/ 13 w 636"/>
                  <a:gd name="T43" fmla="*/ 52 h 1299"/>
                  <a:gd name="T44" fmla="*/ 14 w 636"/>
                  <a:gd name="T45" fmla="*/ 52 h 1299"/>
                  <a:gd name="T46" fmla="*/ 14 w 636"/>
                  <a:gd name="T47" fmla="*/ 52 h 1299"/>
                  <a:gd name="T48" fmla="*/ 14 w 636"/>
                  <a:gd name="T49" fmla="*/ 52 h 1299"/>
                  <a:gd name="T50" fmla="*/ 14 w 636"/>
                  <a:gd name="T51" fmla="*/ 52 h 1299"/>
                  <a:gd name="T52" fmla="*/ 15 w 636"/>
                  <a:gd name="T53" fmla="*/ 52 h 1299"/>
                  <a:gd name="T54" fmla="*/ 15 w 636"/>
                  <a:gd name="T55" fmla="*/ 52 h 1299"/>
                  <a:gd name="T56" fmla="*/ 15 w 636"/>
                  <a:gd name="T57" fmla="*/ 52 h 1299"/>
                  <a:gd name="T58" fmla="*/ 16 w 636"/>
                  <a:gd name="T59" fmla="*/ 52 h 1299"/>
                  <a:gd name="T60" fmla="*/ 17 w 636"/>
                  <a:gd name="T61" fmla="*/ 51 h 1299"/>
                  <a:gd name="T62" fmla="*/ 17 w 636"/>
                  <a:gd name="T63" fmla="*/ 51 h 1299"/>
                  <a:gd name="T64" fmla="*/ 17 w 636"/>
                  <a:gd name="T65" fmla="*/ 51 h 1299"/>
                  <a:gd name="T66" fmla="*/ 17 w 636"/>
                  <a:gd name="T67" fmla="*/ 51 h 1299"/>
                  <a:gd name="T68" fmla="*/ 18 w 636"/>
                  <a:gd name="T69" fmla="*/ 51 h 1299"/>
                  <a:gd name="T70" fmla="*/ 18 w 636"/>
                  <a:gd name="T71" fmla="*/ 50 h 1299"/>
                  <a:gd name="T72" fmla="*/ 19 w 636"/>
                  <a:gd name="T73" fmla="*/ 50 h 1299"/>
                  <a:gd name="T74" fmla="*/ 19 w 636"/>
                  <a:gd name="T75" fmla="*/ 50 h 1299"/>
                  <a:gd name="T76" fmla="*/ 20 w 636"/>
                  <a:gd name="T77" fmla="*/ 49 h 1299"/>
                  <a:gd name="T78" fmla="*/ 20 w 636"/>
                  <a:gd name="T79" fmla="*/ 49 h 1299"/>
                  <a:gd name="T80" fmla="*/ 21 w 636"/>
                  <a:gd name="T81" fmla="*/ 48 h 1299"/>
                  <a:gd name="T82" fmla="*/ 22 w 636"/>
                  <a:gd name="T83" fmla="*/ 47 h 1299"/>
                  <a:gd name="T84" fmla="*/ 22 w 636"/>
                  <a:gd name="T85" fmla="*/ 47 h 1299"/>
                  <a:gd name="T86" fmla="*/ 23 w 636"/>
                  <a:gd name="T87" fmla="*/ 45 h 1299"/>
                  <a:gd name="T88" fmla="*/ 23 w 636"/>
                  <a:gd name="T89" fmla="*/ 45 h 1299"/>
                  <a:gd name="T90" fmla="*/ 24 w 636"/>
                  <a:gd name="T91" fmla="*/ 44 h 1299"/>
                  <a:gd name="T92" fmla="*/ 24 w 636"/>
                  <a:gd name="T93" fmla="*/ 44 h 1299"/>
                  <a:gd name="T94" fmla="*/ 24 w 636"/>
                  <a:gd name="T95" fmla="*/ 43 h 1299"/>
                  <a:gd name="T96" fmla="*/ 24 w 636"/>
                  <a:gd name="T97" fmla="*/ 42 h 1299"/>
                  <a:gd name="T98" fmla="*/ 25 w 636"/>
                  <a:gd name="T99" fmla="*/ 42 h 1299"/>
                  <a:gd name="T100" fmla="*/ 25 w 636"/>
                  <a:gd name="T101" fmla="*/ 41 h 1299"/>
                  <a:gd name="T102" fmla="*/ 25 w 636"/>
                  <a:gd name="T103" fmla="*/ 41 h 1299"/>
                  <a:gd name="T104" fmla="*/ 25 w 636"/>
                  <a:gd name="T105" fmla="*/ 40 h 1299"/>
                  <a:gd name="T106" fmla="*/ 25 w 636"/>
                  <a:gd name="T107" fmla="*/ 31 h 129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636" h="1299">
                    <a:moveTo>
                      <a:pt x="634" y="768"/>
                    </a:moveTo>
                    <a:lnTo>
                      <a:pt x="636" y="708"/>
                    </a:lnTo>
                    <a:lnTo>
                      <a:pt x="0" y="0"/>
                    </a:lnTo>
                    <a:lnTo>
                      <a:pt x="29" y="812"/>
                    </a:lnTo>
                    <a:lnTo>
                      <a:pt x="34" y="963"/>
                    </a:lnTo>
                    <a:lnTo>
                      <a:pt x="34" y="969"/>
                    </a:lnTo>
                    <a:lnTo>
                      <a:pt x="38" y="996"/>
                    </a:lnTo>
                    <a:lnTo>
                      <a:pt x="45" y="1024"/>
                    </a:lnTo>
                    <a:lnTo>
                      <a:pt x="54" y="1050"/>
                    </a:lnTo>
                    <a:lnTo>
                      <a:pt x="64" y="1076"/>
                    </a:lnTo>
                    <a:lnTo>
                      <a:pt x="74" y="1099"/>
                    </a:lnTo>
                    <a:lnTo>
                      <a:pt x="87" y="1124"/>
                    </a:lnTo>
                    <a:lnTo>
                      <a:pt x="100" y="1147"/>
                    </a:lnTo>
                    <a:lnTo>
                      <a:pt x="116" y="1171"/>
                    </a:lnTo>
                    <a:lnTo>
                      <a:pt x="138" y="1200"/>
                    </a:lnTo>
                    <a:lnTo>
                      <a:pt x="162" y="1226"/>
                    </a:lnTo>
                    <a:lnTo>
                      <a:pt x="187" y="1248"/>
                    </a:lnTo>
                    <a:lnTo>
                      <a:pt x="214" y="1266"/>
                    </a:lnTo>
                    <a:lnTo>
                      <a:pt x="241" y="1280"/>
                    </a:lnTo>
                    <a:lnTo>
                      <a:pt x="271" y="1290"/>
                    </a:lnTo>
                    <a:lnTo>
                      <a:pt x="301" y="1296"/>
                    </a:lnTo>
                    <a:lnTo>
                      <a:pt x="333" y="1299"/>
                    </a:lnTo>
                    <a:lnTo>
                      <a:pt x="348" y="1298"/>
                    </a:lnTo>
                    <a:lnTo>
                      <a:pt x="349" y="1296"/>
                    </a:lnTo>
                    <a:lnTo>
                      <a:pt x="351" y="1296"/>
                    </a:lnTo>
                    <a:lnTo>
                      <a:pt x="355" y="1296"/>
                    </a:lnTo>
                    <a:lnTo>
                      <a:pt x="364" y="1296"/>
                    </a:lnTo>
                    <a:lnTo>
                      <a:pt x="378" y="1293"/>
                    </a:lnTo>
                    <a:lnTo>
                      <a:pt x="385" y="1291"/>
                    </a:lnTo>
                    <a:lnTo>
                      <a:pt x="394" y="1290"/>
                    </a:lnTo>
                    <a:lnTo>
                      <a:pt x="423" y="1280"/>
                    </a:lnTo>
                    <a:lnTo>
                      <a:pt x="429" y="1276"/>
                    </a:lnTo>
                    <a:lnTo>
                      <a:pt x="432" y="1274"/>
                    </a:lnTo>
                    <a:lnTo>
                      <a:pt x="436" y="1273"/>
                    </a:lnTo>
                    <a:lnTo>
                      <a:pt x="451" y="1266"/>
                    </a:lnTo>
                    <a:lnTo>
                      <a:pt x="463" y="1257"/>
                    </a:lnTo>
                    <a:lnTo>
                      <a:pt x="469" y="1252"/>
                    </a:lnTo>
                    <a:lnTo>
                      <a:pt x="477" y="1248"/>
                    </a:lnTo>
                    <a:lnTo>
                      <a:pt x="489" y="1236"/>
                    </a:lnTo>
                    <a:lnTo>
                      <a:pt x="502" y="1226"/>
                    </a:lnTo>
                    <a:lnTo>
                      <a:pt x="527" y="1200"/>
                    </a:lnTo>
                    <a:lnTo>
                      <a:pt x="539" y="1186"/>
                    </a:lnTo>
                    <a:lnTo>
                      <a:pt x="551" y="1171"/>
                    </a:lnTo>
                    <a:lnTo>
                      <a:pt x="573" y="1136"/>
                    </a:lnTo>
                    <a:lnTo>
                      <a:pt x="582" y="1117"/>
                    </a:lnTo>
                    <a:lnTo>
                      <a:pt x="593" y="1099"/>
                    </a:lnTo>
                    <a:lnTo>
                      <a:pt x="596" y="1089"/>
                    </a:lnTo>
                    <a:lnTo>
                      <a:pt x="600" y="1080"/>
                    </a:lnTo>
                    <a:lnTo>
                      <a:pt x="608" y="1061"/>
                    </a:lnTo>
                    <a:lnTo>
                      <a:pt x="614" y="1040"/>
                    </a:lnTo>
                    <a:lnTo>
                      <a:pt x="618" y="1030"/>
                    </a:lnTo>
                    <a:lnTo>
                      <a:pt x="622" y="1021"/>
                    </a:lnTo>
                    <a:lnTo>
                      <a:pt x="626" y="1005"/>
                    </a:lnTo>
                    <a:lnTo>
                      <a:pt x="634" y="76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504"/>
              <p:cNvSpPr>
                <a:spLocks noChangeArrowheads="1"/>
              </p:cNvSpPr>
              <p:nvPr/>
            </p:nvSpPr>
            <p:spPr bwMode="auto">
              <a:xfrm>
                <a:off x="2004" y="1685"/>
                <a:ext cx="3" cy="47"/>
              </a:xfrm>
              <a:custGeom>
                <a:avLst/>
                <a:gdLst>
                  <a:gd name="T0" fmla="*/ 0 w 14"/>
                  <a:gd name="T1" fmla="*/ 9 h 237"/>
                  <a:gd name="T2" fmla="*/ 0 w 14"/>
                  <a:gd name="T3" fmla="*/ 9 h 237"/>
                  <a:gd name="T4" fmla="*/ 0 w 14"/>
                  <a:gd name="T5" fmla="*/ 8 h 237"/>
                  <a:gd name="T6" fmla="*/ 0 w 14"/>
                  <a:gd name="T7" fmla="*/ 7 h 237"/>
                  <a:gd name="T8" fmla="*/ 0 w 14"/>
                  <a:gd name="T9" fmla="*/ 7 h 237"/>
                  <a:gd name="T10" fmla="*/ 0 w 14"/>
                  <a:gd name="T11" fmla="*/ 6 h 237"/>
                  <a:gd name="T12" fmla="*/ 1 w 14"/>
                  <a:gd name="T13" fmla="*/ 5 h 237"/>
                  <a:gd name="T14" fmla="*/ 1 w 14"/>
                  <a:gd name="T15" fmla="*/ 5 h 237"/>
                  <a:gd name="T16" fmla="*/ 1 w 14"/>
                  <a:gd name="T17" fmla="*/ 4 h 237"/>
                  <a:gd name="T18" fmla="*/ 1 w 14"/>
                  <a:gd name="T19" fmla="*/ 4 h 237"/>
                  <a:gd name="T20" fmla="*/ 1 w 14"/>
                  <a:gd name="T21" fmla="*/ 2 h 237"/>
                  <a:gd name="T22" fmla="*/ 0 w 14"/>
                  <a:gd name="T23" fmla="*/ 0 h 237"/>
                  <a:gd name="T24" fmla="*/ 0 w 14"/>
                  <a:gd name="T25" fmla="*/ 9 h 2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" h="237">
                    <a:moveTo>
                      <a:pt x="0" y="237"/>
                    </a:moveTo>
                    <a:lnTo>
                      <a:pt x="2" y="220"/>
                    </a:lnTo>
                    <a:lnTo>
                      <a:pt x="5" y="203"/>
                    </a:lnTo>
                    <a:lnTo>
                      <a:pt x="7" y="185"/>
                    </a:lnTo>
                    <a:lnTo>
                      <a:pt x="10" y="169"/>
                    </a:lnTo>
                    <a:lnTo>
                      <a:pt x="11" y="150"/>
                    </a:lnTo>
                    <a:lnTo>
                      <a:pt x="13" y="132"/>
                    </a:lnTo>
                    <a:lnTo>
                      <a:pt x="13" y="114"/>
                    </a:lnTo>
                    <a:lnTo>
                      <a:pt x="13" y="104"/>
                    </a:lnTo>
                    <a:lnTo>
                      <a:pt x="14" y="96"/>
                    </a:lnTo>
                    <a:lnTo>
                      <a:pt x="12" y="46"/>
                    </a:lnTo>
                    <a:lnTo>
                      <a:pt x="8" y="0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Freeform 505"/>
              <p:cNvSpPr>
                <a:spLocks noChangeArrowheads="1"/>
              </p:cNvSpPr>
              <p:nvPr/>
            </p:nvSpPr>
            <p:spPr bwMode="auto">
              <a:xfrm>
                <a:off x="1884" y="1694"/>
                <a:ext cx="2" cy="30"/>
              </a:xfrm>
              <a:custGeom>
                <a:avLst/>
                <a:gdLst>
                  <a:gd name="T0" fmla="*/ 1 w 8"/>
                  <a:gd name="T1" fmla="*/ 6 h 151"/>
                  <a:gd name="T2" fmla="*/ 0 w 8"/>
                  <a:gd name="T3" fmla="*/ 0 h 151"/>
                  <a:gd name="T4" fmla="*/ 0 w 8"/>
                  <a:gd name="T5" fmla="*/ 2 h 151"/>
                  <a:gd name="T6" fmla="*/ 0 w 8"/>
                  <a:gd name="T7" fmla="*/ 4 h 151"/>
                  <a:gd name="T8" fmla="*/ 0 w 8"/>
                  <a:gd name="T9" fmla="*/ 5 h 151"/>
                  <a:gd name="T10" fmla="*/ 1 w 8"/>
                  <a:gd name="T11" fmla="*/ 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51">
                    <a:moveTo>
                      <a:pt x="8" y="151"/>
                    </a:moveTo>
                    <a:lnTo>
                      <a:pt x="3" y="0"/>
                    </a:lnTo>
                    <a:lnTo>
                      <a:pt x="0" y="52"/>
                    </a:lnTo>
                    <a:lnTo>
                      <a:pt x="2" y="102"/>
                    </a:lnTo>
                    <a:lnTo>
                      <a:pt x="4" y="126"/>
                    </a:lnTo>
                    <a:lnTo>
                      <a:pt x="8" y="1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Freeform 506"/>
              <p:cNvSpPr>
                <a:spLocks noChangeArrowheads="1"/>
              </p:cNvSpPr>
              <p:nvPr/>
            </p:nvSpPr>
            <p:spPr bwMode="auto">
              <a:xfrm>
                <a:off x="2004" y="1685"/>
                <a:ext cx="3" cy="47"/>
              </a:xfrm>
              <a:custGeom>
                <a:avLst/>
                <a:gdLst>
                  <a:gd name="T0" fmla="*/ 0 w 14"/>
                  <a:gd name="T1" fmla="*/ 9 h 237"/>
                  <a:gd name="T2" fmla="*/ 0 w 14"/>
                  <a:gd name="T3" fmla="*/ 9 h 237"/>
                  <a:gd name="T4" fmla="*/ 0 w 14"/>
                  <a:gd name="T5" fmla="*/ 8 h 237"/>
                  <a:gd name="T6" fmla="*/ 0 w 14"/>
                  <a:gd name="T7" fmla="*/ 7 h 237"/>
                  <a:gd name="T8" fmla="*/ 0 w 14"/>
                  <a:gd name="T9" fmla="*/ 7 h 237"/>
                  <a:gd name="T10" fmla="*/ 0 w 14"/>
                  <a:gd name="T11" fmla="*/ 6 h 237"/>
                  <a:gd name="T12" fmla="*/ 1 w 14"/>
                  <a:gd name="T13" fmla="*/ 5 h 237"/>
                  <a:gd name="T14" fmla="*/ 1 w 14"/>
                  <a:gd name="T15" fmla="*/ 5 h 237"/>
                  <a:gd name="T16" fmla="*/ 1 w 14"/>
                  <a:gd name="T17" fmla="*/ 4 h 237"/>
                  <a:gd name="T18" fmla="*/ 1 w 14"/>
                  <a:gd name="T19" fmla="*/ 4 h 237"/>
                  <a:gd name="T20" fmla="*/ 1 w 14"/>
                  <a:gd name="T21" fmla="*/ 2 h 237"/>
                  <a:gd name="T22" fmla="*/ 0 w 14"/>
                  <a:gd name="T23" fmla="*/ 0 h 2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237">
                    <a:moveTo>
                      <a:pt x="0" y="237"/>
                    </a:moveTo>
                    <a:lnTo>
                      <a:pt x="2" y="220"/>
                    </a:lnTo>
                    <a:lnTo>
                      <a:pt x="5" y="203"/>
                    </a:lnTo>
                    <a:lnTo>
                      <a:pt x="7" y="185"/>
                    </a:lnTo>
                    <a:lnTo>
                      <a:pt x="10" y="169"/>
                    </a:lnTo>
                    <a:lnTo>
                      <a:pt x="11" y="150"/>
                    </a:lnTo>
                    <a:lnTo>
                      <a:pt x="13" y="132"/>
                    </a:lnTo>
                    <a:lnTo>
                      <a:pt x="13" y="114"/>
                    </a:lnTo>
                    <a:lnTo>
                      <a:pt x="13" y="104"/>
                    </a:lnTo>
                    <a:lnTo>
                      <a:pt x="14" y="96"/>
                    </a:lnTo>
                    <a:lnTo>
                      <a:pt x="12" y="46"/>
                    </a:lnTo>
                    <a:lnTo>
                      <a:pt x="8" y="0"/>
                    </a:lnTo>
                  </a:path>
                </a:pathLst>
              </a:custGeom>
              <a:solidFill>
                <a:schemeClr val="bg1"/>
              </a:solidFill>
              <a:ln w="4763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92" name="Line 507"/>
              <p:cNvSpPr>
                <a:spLocks noChangeShapeType="1"/>
              </p:cNvSpPr>
              <p:nvPr/>
            </p:nvSpPr>
            <p:spPr bwMode="auto">
              <a:xfrm>
                <a:off x="1831" y="1478"/>
                <a:ext cx="48" cy="53"/>
              </a:xfrm>
              <a:prstGeom prst="line">
                <a:avLst/>
              </a:prstGeom>
              <a:noFill/>
              <a:ln w="4763">
                <a:solidFill>
                  <a:srgbClr val="CC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93" name="Freeform 508"/>
              <p:cNvSpPr>
                <a:spLocks noChangeArrowheads="1"/>
              </p:cNvSpPr>
              <p:nvPr/>
            </p:nvSpPr>
            <p:spPr bwMode="auto">
              <a:xfrm>
                <a:off x="1886" y="1724"/>
                <a:ext cx="118" cy="67"/>
              </a:xfrm>
              <a:custGeom>
                <a:avLst/>
                <a:gdLst>
                  <a:gd name="T0" fmla="*/ 0 w 592"/>
                  <a:gd name="T1" fmla="*/ 0 h 336"/>
                  <a:gd name="T2" fmla="*/ 0 w 592"/>
                  <a:gd name="T3" fmla="*/ 0 h 336"/>
                  <a:gd name="T4" fmla="*/ 0 w 592"/>
                  <a:gd name="T5" fmla="*/ 1 h 336"/>
                  <a:gd name="T6" fmla="*/ 0 w 592"/>
                  <a:gd name="T7" fmla="*/ 2 h 336"/>
                  <a:gd name="T8" fmla="*/ 1 w 592"/>
                  <a:gd name="T9" fmla="*/ 3 h 336"/>
                  <a:gd name="T10" fmla="*/ 1 w 592"/>
                  <a:gd name="T11" fmla="*/ 5 h 336"/>
                  <a:gd name="T12" fmla="*/ 2 w 592"/>
                  <a:gd name="T13" fmla="*/ 5 h 336"/>
                  <a:gd name="T14" fmla="*/ 2 w 592"/>
                  <a:gd name="T15" fmla="*/ 6 h 336"/>
                  <a:gd name="T16" fmla="*/ 3 w 592"/>
                  <a:gd name="T17" fmla="*/ 7 h 336"/>
                  <a:gd name="T18" fmla="*/ 3 w 592"/>
                  <a:gd name="T19" fmla="*/ 8 h 336"/>
                  <a:gd name="T20" fmla="*/ 4 w 592"/>
                  <a:gd name="T21" fmla="*/ 9 h 336"/>
                  <a:gd name="T22" fmla="*/ 5 w 592"/>
                  <a:gd name="T23" fmla="*/ 10 h 336"/>
                  <a:gd name="T24" fmla="*/ 6 w 592"/>
                  <a:gd name="T25" fmla="*/ 11 h 336"/>
                  <a:gd name="T26" fmla="*/ 7 w 592"/>
                  <a:gd name="T27" fmla="*/ 12 h 336"/>
                  <a:gd name="T28" fmla="*/ 8 w 592"/>
                  <a:gd name="T29" fmla="*/ 13 h 336"/>
                  <a:gd name="T30" fmla="*/ 9 w 592"/>
                  <a:gd name="T31" fmla="*/ 13 h 336"/>
                  <a:gd name="T32" fmla="*/ 11 w 592"/>
                  <a:gd name="T33" fmla="*/ 13 h 336"/>
                  <a:gd name="T34" fmla="*/ 12 w 592"/>
                  <a:gd name="T35" fmla="*/ 13 h 336"/>
                  <a:gd name="T36" fmla="*/ 13 w 592"/>
                  <a:gd name="T37" fmla="*/ 13 h 336"/>
                  <a:gd name="T38" fmla="*/ 13 w 592"/>
                  <a:gd name="T39" fmla="*/ 13 h 336"/>
                  <a:gd name="T40" fmla="*/ 13 w 592"/>
                  <a:gd name="T41" fmla="*/ 13 h 336"/>
                  <a:gd name="T42" fmla="*/ 13 w 592"/>
                  <a:gd name="T43" fmla="*/ 13 h 336"/>
                  <a:gd name="T44" fmla="*/ 13 w 592"/>
                  <a:gd name="T45" fmla="*/ 13 h 336"/>
                  <a:gd name="T46" fmla="*/ 14 w 592"/>
                  <a:gd name="T47" fmla="*/ 13 h 336"/>
                  <a:gd name="T48" fmla="*/ 14 w 592"/>
                  <a:gd name="T49" fmla="*/ 13 h 336"/>
                  <a:gd name="T50" fmla="*/ 14 w 592"/>
                  <a:gd name="T51" fmla="*/ 13 h 336"/>
                  <a:gd name="T52" fmla="*/ 16 w 592"/>
                  <a:gd name="T53" fmla="*/ 13 h 336"/>
                  <a:gd name="T54" fmla="*/ 16 w 592"/>
                  <a:gd name="T55" fmla="*/ 12 h 336"/>
                  <a:gd name="T56" fmla="*/ 16 w 592"/>
                  <a:gd name="T57" fmla="*/ 12 h 336"/>
                  <a:gd name="T58" fmla="*/ 16 w 592"/>
                  <a:gd name="T59" fmla="*/ 12 h 336"/>
                  <a:gd name="T60" fmla="*/ 17 w 592"/>
                  <a:gd name="T61" fmla="*/ 12 h 336"/>
                  <a:gd name="T62" fmla="*/ 17 w 592"/>
                  <a:gd name="T63" fmla="*/ 12 h 336"/>
                  <a:gd name="T64" fmla="*/ 17 w 592"/>
                  <a:gd name="T65" fmla="*/ 12 h 336"/>
                  <a:gd name="T66" fmla="*/ 18 w 592"/>
                  <a:gd name="T67" fmla="*/ 11 h 336"/>
                  <a:gd name="T68" fmla="*/ 18 w 592"/>
                  <a:gd name="T69" fmla="*/ 11 h 336"/>
                  <a:gd name="T70" fmla="*/ 19 w 592"/>
                  <a:gd name="T71" fmla="*/ 10 h 336"/>
                  <a:gd name="T72" fmla="*/ 20 w 592"/>
                  <a:gd name="T73" fmla="*/ 9 h 336"/>
                  <a:gd name="T74" fmla="*/ 20 w 592"/>
                  <a:gd name="T75" fmla="*/ 9 h 336"/>
                  <a:gd name="T76" fmla="*/ 21 w 592"/>
                  <a:gd name="T77" fmla="*/ 8 h 336"/>
                  <a:gd name="T78" fmla="*/ 21 w 592"/>
                  <a:gd name="T79" fmla="*/ 7 h 336"/>
                  <a:gd name="T80" fmla="*/ 22 w 592"/>
                  <a:gd name="T81" fmla="*/ 6 h 336"/>
                  <a:gd name="T82" fmla="*/ 22 w 592"/>
                  <a:gd name="T83" fmla="*/ 5 h 336"/>
                  <a:gd name="T84" fmla="*/ 22 w 592"/>
                  <a:gd name="T85" fmla="*/ 5 h 336"/>
                  <a:gd name="T86" fmla="*/ 23 w 592"/>
                  <a:gd name="T87" fmla="*/ 5 h 336"/>
                  <a:gd name="T88" fmla="*/ 23 w 592"/>
                  <a:gd name="T89" fmla="*/ 4 h 336"/>
                  <a:gd name="T90" fmla="*/ 23 w 592"/>
                  <a:gd name="T91" fmla="*/ 3 h 336"/>
                  <a:gd name="T92" fmla="*/ 23 w 592"/>
                  <a:gd name="T93" fmla="*/ 3 h 336"/>
                  <a:gd name="T94" fmla="*/ 23 w 592"/>
                  <a:gd name="T95" fmla="*/ 2 h 336"/>
                  <a:gd name="T96" fmla="*/ 24 w 592"/>
                  <a:gd name="T97" fmla="*/ 2 h 3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92" h="336">
                    <a:moveTo>
                      <a:pt x="0" y="0"/>
                    </a:moveTo>
                    <a:lnTo>
                      <a:pt x="0" y="6"/>
                    </a:lnTo>
                    <a:lnTo>
                      <a:pt x="4" y="33"/>
                    </a:lnTo>
                    <a:lnTo>
                      <a:pt x="11" y="61"/>
                    </a:lnTo>
                    <a:lnTo>
                      <a:pt x="20" y="87"/>
                    </a:lnTo>
                    <a:lnTo>
                      <a:pt x="30" y="113"/>
                    </a:lnTo>
                    <a:lnTo>
                      <a:pt x="40" y="136"/>
                    </a:lnTo>
                    <a:lnTo>
                      <a:pt x="53" y="161"/>
                    </a:lnTo>
                    <a:lnTo>
                      <a:pt x="66" y="184"/>
                    </a:lnTo>
                    <a:lnTo>
                      <a:pt x="82" y="208"/>
                    </a:lnTo>
                    <a:lnTo>
                      <a:pt x="104" y="237"/>
                    </a:lnTo>
                    <a:lnTo>
                      <a:pt x="128" y="263"/>
                    </a:lnTo>
                    <a:lnTo>
                      <a:pt x="153" y="285"/>
                    </a:lnTo>
                    <a:lnTo>
                      <a:pt x="180" y="303"/>
                    </a:lnTo>
                    <a:lnTo>
                      <a:pt x="207" y="317"/>
                    </a:lnTo>
                    <a:lnTo>
                      <a:pt x="237" y="327"/>
                    </a:lnTo>
                    <a:lnTo>
                      <a:pt x="267" y="333"/>
                    </a:lnTo>
                    <a:lnTo>
                      <a:pt x="299" y="336"/>
                    </a:lnTo>
                    <a:lnTo>
                      <a:pt x="314" y="335"/>
                    </a:lnTo>
                    <a:lnTo>
                      <a:pt x="315" y="333"/>
                    </a:lnTo>
                    <a:lnTo>
                      <a:pt x="317" y="333"/>
                    </a:lnTo>
                    <a:lnTo>
                      <a:pt x="321" y="333"/>
                    </a:lnTo>
                    <a:lnTo>
                      <a:pt x="330" y="333"/>
                    </a:lnTo>
                    <a:lnTo>
                      <a:pt x="344" y="330"/>
                    </a:lnTo>
                    <a:lnTo>
                      <a:pt x="351" y="328"/>
                    </a:lnTo>
                    <a:lnTo>
                      <a:pt x="360" y="327"/>
                    </a:lnTo>
                    <a:lnTo>
                      <a:pt x="389" y="317"/>
                    </a:lnTo>
                    <a:lnTo>
                      <a:pt x="395" y="313"/>
                    </a:lnTo>
                    <a:lnTo>
                      <a:pt x="398" y="311"/>
                    </a:lnTo>
                    <a:lnTo>
                      <a:pt x="402" y="310"/>
                    </a:lnTo>
                    <a:lnTo>
                      <a:pt x="417" y="303"/>
                    </a:lnTo>
                    <a:lnTo>
                      <a:pt x="429" y="294"/>
                    </a:lnTo>
                    <a:lnTo>
                      <a:pt x="435" y="289"/>
                    </a:lnTo>
                    <a:lnTo>
                      <a:pt x="443" y="285"/>
                    </a:lnTo>
                    <a:lnTo>
                      <a:pt x="455" y="273"/>
                    </a:lnTo>
                    <a:lnTo>
                      <a:pt x="468" y="263"/>
                    </a:lnTo>
                    <a:lnTo>
                      <a:pt x="493" y="237"/>
                    </a:lnTo>
                    <a:lnTo>
                      <a:pt x="505" y="223"/>
                    </a:lnTo>
                    <a:lnTo>
                      <a:pt x="517" y="208"/>
                    </a:lnTo>
                    <a:lnTo>
                      <a:pt x="539" y="173"/>
                    </a:lnTo>
                    <a:lnTo>
                      <a:pt x="548" y="154"/>
                    </a:lnTo>
                    <a:lnTo>
                      <a:pt x="559" y="136"/>
                    </a:lnTo>
                    <a:lnTo>
                      <a:pt x="562" y="126"/>
                    </a:lnTo>
                    <a:lnTo>
                      <a:pt x="566" y="117"/>
                    </a:lnTo>
                    <a:lnTo>
                      <a:pt x="574" y="98"/>
                    </a:lnTo>
                    <a:lnTo>
                      <a:pt x="580" y="77"/>
                    </a:lnTo>
                    <a:lnTo>
                      <a:pt x="584" y="67"/>
                    </a:lnTo>
                    <a:lnTo>
                      <a:pt x="588" y="58"/>
                    </a:lnTo>
                    <a:lnTo>
                      <a:pt x="592" y="42"/>
                    </a:lnTo>
                  </a:path>
                </a:pathLst>
              </a:custGeom>
              <a:solidFill>
                <a:schemeClr val="bg1"/>
              </a:solidFill>
              <a:ln w="4763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Freeform 509"/>
              <p:cNvSpPr>
                <a:spLocks noChangeArrowheads="1"/>
              </p:cNvSpPr>
              <p:nvPr/>
            </p:nvSpPr>
            <p:spPr bwMode="auto">
              <a:xfrm>
                <a:off x="2113" y="1573"/>
                <a:ext cx="35" cy="45"/>
              </a:xfrm>
              <a:custGeom>
                <a:avLst/>
                <a:gdLst>
                  <a:gd name="T0" fmla="*/ 7 w 175"/>
                  <a:gd name="T1" fmla="*/ 9 h 224"/>
                  <a:gd name="T2" fmla="*/ 5 w 175"/>
                  <a:gd name="T3" fmla="*/ 6 h 224"/>
                  <a:gd name="T4" fmla="*/ 3 w 175"/>
                  <a:gd name="T5" fmla="*/ 4 h 224"/>
                  <a:gd name="T6" fmla="*/ 2 w 175"/>
                  <a:gd name="T7" fmla="*/ 3 h 224"/>
                  <a:gd name="T8" fmla="*/ 2 w 175"/>
                  <a:gd name="T9" fmla="*/ 2 h 224"/>
                  <a:gd name="T10" fmla="*/ 1 w 175"/>
                  <a:gd name="T11" fmla="*/ 1 h 224"/>
                  <a:gd name="T12" fmla="*/ 0 w 175"/>
                  <a:gd name="T13" fmla="*/ 0 h 2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224">
                    <a:moveTo>
                      <a:pt x="175" y="224"/>
                    </a:moveTo>
                    <a:lnTo>
                      <a:pt x="129" y="161"/>
                    </a:lnTo>
                    <a:lnTo>
                      <a:pt x="83" y="102"/>
                    </a:lnTo>
                    <a:lnTo>
                      <a:pt x="59" y="71"/>
                    </a:lnTo>
                    <a:lnTo>
                      <a:pt x="38" y="46"/>
                    </a:lnTo>
                    <a:lnTo>
                      <a:pt x="18" y="2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4763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95" name="Line 510"/>
              <p:cNvSpPr>
                <a:spLocks noChangeShapeType="1"/>
              </p:cNvSpPr>
              <p:nvPr/>
            </p:nvSpPr>
            <p:spPr bwMode="auto">
              <a:xfrm flipH="1" flipV="1">
                <a:off x="1973" y="1394"/>
                <a:ext cx="140" cy="179"/>
              </a:xfrm>
              <a:prstGeom prst="line">
                <a:avLst/>
              </a:prstGeom>
              <a:noFill/>
              <a:ln w="4763">
                <a:solidFill>
                  <a:srgbClr val="CC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96" name="Freeform 511"/>
              <p:cNvSpPr>
                <a:spLocks noChangeArrowheads="1"/>
              </p:cNvSpPr>
              <p:nvPr/>
            </p:nvSpPr>
            <p:spPr bwMode="auto">
              <a:xfrm>
                <a:off x="2148" y="1618"/>
                <a:ext cx="9" cy="23"/>
              </a:xfrm>
              <a:custGeom>
                <a:avLst/>
                <a:gdLst>
                  <a:gd name="T0" fmla="*/ 2 w 45"/>
                  <a:gd name="T1" fmla="*/ 5 h 116"/>
                  <a:gd name="T2" fmla="*/ 1 w 45"/>
                  <a:gd name="T3" fmla="*/ 3 h 116"/>
                  <a:gd name="T4" fmla="*/ 1 w 45"/>
                  <a:gd name="T5" fmla="*/ 2 h 116"/>
                  <a:gd name="T6" fmla="*/ 0 w 45"/>
                  <a:gd name="T7" fmla="*/ 1 h 116"/>
                  <a:gd name="T8" fmla="*/ 0 w 45"/>
                  <a:gd name="T9" fmla="*/ 0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116">
                    <a:moveTo>
                      <a:pt x="45" y="116"/>
                    </a:moveTo>
                    <a:lnTo>
                      <a:pt x="28" y="66"/>
                    </a:lnTo>
                    <a:lnTo>
                      <a:pt x="19" y="41"/>
                    </a:lnTo>
                    <a:lnTo>
                      <a:pt x="9" y="18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4763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Freeform 512"/>
              <p:cNvSpPr>
                <a:spLocks noChangeArrowheads="1"/>
              </p:cNvSpPr>
              <p:nvPr/>
            </p:nvSpPr>
            <p:spPr bwMode="auto">
              <a:xfrm>
                <a:off x="2032" y="1641"/>
                <a:ext cx="128" cy="89"/>
              </a:xfrm>
              <a:custGeom>
                <a:avLst/>
                <a:gdLst>
                  <a:gd name="T0" fmla="*/ 0 w 637"/>
                  <a:gd name="T1" fmla="*/ 12 h 443"/>
                  <a:gd name="T2" fmla="*/ 0 w 637"/>
                  <a:gd name="T3" fmla="*/ 12 h 443"/>
                  <a:gd name="T4" fmla="*/ 1 w 637"/>
                  <a:gd name="T5" fmla="*/ 13 h 443"/>
                  <a:gd name="T6" fmla="*/ 2 w 637"/>
                  <a:gd name="T7" fmla="*/ 14 h 443"/>
                  <a:gd name="T8" fmla="*/ 3 w 637"/>
                  <a:gd name="T9" fmla="*/ 15 h 443"/>
                  <a:gd name="T10" fmla="*/ 5 w 637"/>
                  <a:gd name="T11" fmla="*/ 15 h 443"/>
                  <a:gd name="T12" fmla="*/ 6 w 637"/>
                  <a:gd name="T13" fmla="*/ 16 h 443"/>
                  <a:gd name="T14" fmla="*/ 7 w 637"/>
                  <a:gd name="T15" fmla="*/ 16 h 443"/>
                  <a:gd name="T16" fmla="*/ 8 w 637"/>
                  <a:gd name="T17" fmla="*/ 17 h 443"/>
                  <a:gd name="T18" fmla="*/ 10 w 637"/>
                  <a:gd name="T19" fmla="*/ 17 h 443"/>
                  <a:gd name="T20" fmla="*/ 11 w 637"/>
                  <a:gd name="T21" fmla="*/ 18 h 443"/>
                  <a:gd name="T22" fmla="*/ 12 w 637"/>
                  <a:gd name="T23" fmla="*/ 18 h 443"/>
                  <a:gd name="T24" fmla="*/ 13 w 637"/>
                  <a:gd name="T25" fmla="*/ 18 h 443"/>
                  <a:gd name="T26" fmla="*/ 14 w 637"/>
                  <a:gd name="T27" fmla="*/ 18 h 443"/>
                  <a:gd name="T28" fmla="*/ 15 w 637"/>
                  <a:gd name="T29" fmla="*/ 18 h 443"/>
                  <a:gd name="T30" fmla="*/ 15 w 637"/>
                  <a:gd name="T31" fmla="*/ 18 h 443"/>
                  <a:gd name="T32" fmla="*/ 16 w 637"/>
                  <a:gd name="T33" fmla="*/ 18 h 443"/>
                  <a:gd name="T34" fmla="*/ 17 w 637"/>
                  <a:gd name="T35" fmla="*/ 17 h 443"/>
                  <a:gd name="T36" fmla="*/ 18 w 637"/>
                  <a:gd name="T37" fmla="*/ 17 h 443"/>
                  <a:gd name="T38" fmla="*/ 18 w 637"/>
                  <a:gd name="T39" fmla="*/ 17 h 443"/>
                  <a:gd name="T40" fmla="*/ 19 w 637"/>
                  <a:gd name="T41" fmla="*/ 17 h 443"/>
                  <a:gd name="T42" fmla="*/ 19 w 637"/>
                  <a:gd name="T43" fmla="*/ 17 h 443"/>
                  <a:gd name="T44" fmla="*/ 19 w 637"/>
                  <a:gd name="T45" fmla="*/ 17 h 443"/>
                  <a:gd name="T46" fmla="*/ 19 w 637"/>
                  <a:gd name="T47" fmla="*/ 17 h 443"/>
                  <a:gd name="T48" fmla="*/ 20 w 637"/>
                  <a:gd name="T49" fmla="*/ 16 h 443"/>
                  <a:gd name="T50" fmla="*/ 20 w 637"/>
                  <a:gd name="T51" fmla="*/ 16 h 443"/>
                  <a:gd name="T52" fmla="*/ 22 w 637"/>
                  <a:gd name="T53" fmla="*/ 15 h 443"/>
                  <a:gd name="T54" fmla="*/ 22 w 637"/>
                  <a:gd name="T55" fmla="*/ 15 h 443"/>
                  <a:gd name="T56" fmla="*/ 22 w 637"/>
                  <a:gd name="T57" fmla="*/ 15 h 443"/>
                  <a:gd name="T58" fmla="*/ 23 w 637"/>
                  <a:gd name="T59" fmla="*/ 14 h 443"/>
                  <a:gd name="T60" fmla="*/ 23 w 637"/>
                  <a:gd name="T61" fmla="*/ 14 h 443"/>
                  <a:gd name="T62" fmla="*/ 23 w 637"/>
                  <a:gd name="T63" fmla="*/ 14 h 443"/>
                  <a:gd name="T64" fmla="*/ 24 w 637"/>
                  <a:gd name="T65" fmla="*/ 13 h 443"/>
                  <a:gd name="T66" fmla="*/ 24 w 637"/>
                  <a:gd name="T67" fmla="*/ 12 h 443"/>
                  <a:gd name="T68" fmla="*/ 24 w 637"/>
                  <a:gd name="T69" fmla="*/ 12 h 443"/>
                  <a:gd name="T70" fmla="*/ 24 w 637"/>
                  <a:gd name="T71" fmla="*/ 12 h 443"/>
                  <a:gd name="T72" fmla="*/ 24 w 637"/>
                  <a:gd name="T73" fmla="*/ 12 h 443"/>
                  <a:gd name="T74" fmla="*/ 24 w 637"/>
                  <a:gd name="T75" fmla="*/ 12 h 443"/>
                  <a:gd name="T76" fmla="*/ 25 w 637"/>
                  <a:gd name="T77" fmla="*/ 11 h 443"/>
                  <a:gd name="T78" fmla="*/ 25 w 637"/>
                  <a:gd name="T79" fmla="*/ 10 h 443"/>
                  <a:gd name="T80" fmla="*/ 25 w 637"/>
                  <a:gd name="T81" fmla="*/ 10 h 443"/>
                  <a:gd name="T82" fmla="*/ 25 w 637"/>
                  <a:gd name="T83" fmla="*/ 9 h 443"/>
                  <a:gd name="T84" fmla="*/ 26 w 637"/>
                  <a:gd name="T85" fmla="*/ 8 h 443"/>
                  <a:gd name="T86" fmla="*/ 26 w 637"/>
                  <a:gd name="T87" fmla="*/ 8 h 443"/>
                  <a:gd name="T88" fmla="*/ 26 w 637"/>
                  <a:gd name="T89" fmla="*/ 8 h 443"/>
                  <a:gd name="T90" fmla="*/ 26 w 637"/>
                  <a:gd name="T91" fmla="*/ 7 h 443"/>
                  <a:gd name="T92" fmla="*/ 26 w 637"/>
                  <a:gd name="T93" fmla="*/ 7 h 443"/>
                  <a:gd name="T94" fmla="*/ 26 w 637"/>
                  <a:gd name="T95" fmla="*/ 6 h 443"/>
                  <a:gd name="T96" fmla="*/ 26 w 637"/>
                  <a:gd name="T97" fmla="*/ 6 h 443"/>
                  <a:gd name="T98" fmla="*/ 26 w 637"/>
                  <a:gd name="T99" fmla="*/ 5 h 443"/>
                  <a:gd name="T100" fmla="*/ 26 w 637"/>
                  <a:gd name="T101" fmla="*/ 4 h 443"/>
                  <a:gd name="T102" fmla="*/ 26 w 637"/>
                  <a:gd name="T103" fmla="*/ 2 h 443"/>
                  <a:gd name="T104" fmla="*/ 25 w 637"/>
                  <a:gd name="T105" fmla="*/ 0 h 44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637" h="443">
                    <a:moveTo>
                      <a:pt x="0" y="301"/>
                    </a:moveTo>
                    <a:lnTo>
                      <a:pt x="6" y="307"/>
                    </a:lnTo>
                    <a:lnTo>
                      <a:pt x="32" y="328"/>
                    </a:lnTo>
                    <a:lnTo>
                      <a:pt x="59" y="347"/>
                    </a:lnTo>
                    <a:lnTo>
                      <a:pt x="87" y="365"/>
                    </a:lnTo>
                    <a:lnTo>
                      <a:pt x="116" y="382"/>
                    </a:lnTo>
                    <a:lnTo>
                      <a:pt x="145" y="395"/>
                    </a:lnTo>
                    <a:lnTo>
                      <a:pt x="175" y="409"/>
                    </a:lnTo>
                    <a:lnTo>
                      <a:pt x="205" y="420"/>
                    </a:lnTo>
                    <a:lnTo>
                      <a:pt x="237" y="429"/>
                    </a:lnTo>
                    <a:lnTo>
                      <a:pt x="281" y="438"/>
                    </a:lnTo>
                    <a:lnTo>
                      <a:pt x="301" y="441"/>
                    </a:lnTo>
                    <a:lnTo>
                      <a:pt x="323" y="443"/>
                    </a:lnTo>
                    <a:lnTo>
                      <a:pt x="343" y="443"/>
                    </a:lnTo>
                    <a:lnTo>
                      <a:pt x="364" y="443"/>
                    </a:lnTo>
                    <a:lnTo>
                      <a:pt x="382" y="442"/>
                    </a:lnTo>
                    <a:lnTo>
                      <a:pt x="402" y="440"/>
                    </a:lnTo>
                    <a:lnTo>
                      <a:pt x="420" y="435"/>
                    </a:lnTo>
                    <a:lnTo>
                      <a:pt x="438" y="430"/>
                    </a:lnTo>
                    <a:lnTo>
                      <a:pt x="455" y="424"/>
                    </a:lnTo>
                    <a:lnTo>
                      <a:pt x="473" y="418"/>
                    </a:lnTo>
                    <a:lnTo>
                      <a:pt x="474" y="416"/>
                    </a:lnTo>
                    <a:lnTo>
                      <a:pt x="476" y="415"/>
                    </a:lnTo>
                    <a:lnTo>
                      <a:pt x="480" y="413"/>
                    </a:lnTo>
                    <a:lnTo>
                      <a:pt x="488" y="409"/>
                    </a:lnTo>
                    <a:lnTo>
                      <a:pt x="505" y="399"/>
                    </a:lnTo>
                    <a:lnTo>
                      <a:pt x="536" y="378"/>
                    </a:lnTo>
                    <a:lnTo>
                      <a:pt x="542" y="371"/>
                    </a:lnTo>
                    <a:lnTo>
                      <a:pt x="549" y="365"/>
                    </a:lnTo>
                    <a:lnTo>
                      <a:pt x="555" y="358"/>
                    </a:lnTo>
                    <a:lnTo>
                      <a:pt x="563" y="351"/>
                    </a:lnTo>
                    <a:lnTo>
                      <a:pt x="574" y="337"/>
                    </a:lnTo>
                    <a:lnTo>
                      <a:pt x="586" y="322"/>
                    </a:lnTo>
                    <a:lnTo>
                      <a:pt x="595" y="306"/>
                    </a:lnTo>
                    <a:lnTo>
                      <a:pt x="599" y="298"/>
                    </a:lnTo>
                    <a:lnTo>
                      <a:pt x="601" y="293"/>
                    </a:lnTo>
                    <a:lnTo>
                      <a:pt x="602" y="291"/>
                    </a:lnTo>
                    <a:lnTo>
                      <a:pt x="604" y="290"/>
                    </a:lnTo>
                    <a:lnTo>
                      <a:pt x="611" y="274"/>
                    </a:lnTo>
                    <a:lnTo>
                      <a:pt x="619" y="257"/>
                    </a:lnTo>
                    <a:lnTo>
                      <a:pt x="624" y="238"/>
                    </a:lnTo>
                    <a:lnTo>
                      <a:pt x="629" y="220"/>
                    </a:lnTo>
                    <a:lnTo>
                      <a:pt x="630" y="209"/>
                    </a:lnTo>
                    <a:lnTo>
                      <a:pt x="632" y="200"/>
                    </a:lnTo>
                    <a:lnTo>
                      <a:pt x="633" y="190"/>
                    </a:lnTo>
                    <a:lnTo>
                      <a:pt x="635" y="180"/>
                    </a:lnTo>
                    <a:lnTo>
                      <a:pt x="635" y="169"/>
                    </a:lnTo>
                    <a:lnTo>
                      <a:pt x="636" y="159"/>
                    </a:lnTo>
                    <a:lnTo>
                      <a:pt x="637" y="138"/>
                    </a:lnTo>
                    <a:lnTo>
                      <a:pt x="637" y="116"/>
                    </a:lnTo>
                    <a:lnTo>
                      <a:pt x="637" y="94"/>
                    </a:lnTo>
                    <a:lnTo>
                      <a:pt x="631" y="47"/>
                    </a:lnTo>
                    <a:lnTo>
                      <a:pt x="622" y="0"/>
                    </a:lnTo>
                  </a:path>
                </a:pathLst>
              </a:custGeom>
              <a:solidFill>
                <a:schemeClr val="bg1"/>
              </a:solidFill>
              <a:ln w="4763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Freeform 513"/>
              <p:cNvSpPr>
                <a:spLocks noChangeArrowheads="1"/>
              </p:cNvSpPr>
              <p:nvPr/>
            </p:nvSpPr>
            <p:spPr bwMode="auto">
              <a:xfrm>
                <a:off x="2008" y="1675"/>
                <a:ext cx="24" cy="27"/>
              </a:xfrm>
              <a:custGeom>
                <a:avLst/>
                <a:gdLst>
                  <a:gd name="T0" fmla="*/ 0 w 120"/>
                  <a:gd name="T1" fmla="*/ 0 h 134"/>
                  <a:gd name="T2" fmla="*/ 1 w 120"/>
                  <a:gd name="T3" fmla="*/ 1 h 134"/>
                  <a:gd name="T4" fmla="*/ 2 w 120"/>
                  <a:gd name="T5" fmla="*/ 2 h 134"/>
                  <a:gd name="T6" fmla="*/ 2 w 120"/>
                  <a:gd name="T7" fmla="*/ 3 h 134"/>
                  <a:gd name="T8" fmla="*/ 3 w 120"/>
                  <a:gd name="T9" fmla="*/ 4 h 134"/>
                  <a:gd name="T10" fmla="*/ 4 w 120"/>
                  <a:gd name="T11" fmla="*/ 5 h 134"/>
                  <a:gd name="T12" fmla="*/ 5 w 120"/>
                  <a:gd name="T13" fmla="*/ 5 h 1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0" h="134">
                    <a:moveTo>
                      <a:pt x="0" y="0"/>
                    </a:moveTo>
                    <a:lnTo>
                      <a:pt x="17" y="24"/>
                    </a:lnTo>
                    <a:lnTo>
                      <a:pt x="38" y="49"/>
                    </a:lnTo>
                    <a:lnTo>
                      <a:pt x="57" y="71"/>
                    </a:lnTo>
                    <a:lnTo>
                      <a:pt x="77" y="93"/>
                    </a:lnTo>
                    <a:lnTo>
                      <a:pt x="98" y="114"/>
                    </a:lnTo>
                    <a:lnTo>
                      <a:pt x="120" y="134"/>
                    </a:lnTo>
                  </a:path>
                </a:pathLst>
              </a:custGeom>
              <a:solidFill>
                <a:schemeClr val="bg1"/>
              </a:solidFill>
              <a:ln w="4763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99" name="Line 514"/>
              <p:cNvSpPr>
                <a:spLocks noChangeShapeType="1"/>
              </p:cNvSpPr>
              <p:nvPr/>
            </p:nvSpPr>
            <p:spPr bwMode="auto">
              <a:xfrm>
                <a:off x="2006" y="1673"/>
                <a:ext cx="2" cy="2"/>
              </a:xfrm>
              <a:prstGeom prst="line">
                <a:avLst/>
              </a:prstGeom>
              <a:noFill/>
              <a:ln w="4763">
                <a:solidFill>
                  <a:srgbClr val="CC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Line 515"/>
              <p:cNvSpPr>
                <a:spLocks noChangeShapeType="1"/>
              </p:cNvSpPr>
              <p:nvPr/>
            </p:nvSpPr>
            <p:spPr bwMode="auto">
              <a:xfrm flipV="1">
                <a:off x="2006" y="1673"/>
                <a:ext cx="1" cy="12"/>
              </a:xfrm>
              <a:prstGeom prst="line">
                <a:avLst/>
              </a:prstGeom>
              <a:noFill/>
              <a:ln w="4763">
                <a:solidFill>
                  <a:srgbClr val="CC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01" name="Freeform 516"/>
              <p:cNvSpPr>
                <a:spLocks noChangeArrowheads="1"/>
              </p:cNvSpPr>
              <p:nvPr/>
            </p:nvSpPr>
            <p:spPr bwMode="auto">
              <a:xfrm>
                <a:off x="1884" y="1694"/>
                <a:ext cx="2" cy="30"/>
              </a:xfrm>
              <a:custGeom>
                <a:avLst/>
                <a:gdLst>
                  <a:gd name="T0" fmla="*/ 0 w 8"/>
                  <a:gd name="T1" fmla="*/ 0 h 151"/>
                  <a:gd name="T2" fmla="*/ 0 w 8"/>
                  <a:gd name="T3" fmla="*/ 2 h 151"/>
                  <a:gd name="T4" fmla="*/ 0 w 8"/>
                  <a:gd name="T5" fmla="*/ 4 h 151"/>
                  <a:gd name="T6" fmla="*/ 0 w 8"/>
                  <a:gd name="T7" fmla="*/ 5 h 151"/>
                  <a:gd name="T8" fmla="*/ 1 w 8"/>
                  <a:gd name="T9" fmla="*/ 6 h 1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51">
                    <a:moveTo>
                      <a:pt x="3" y="0"/>
                    </a:moveTo>
                    <a:lnTo>
                      <a:pt x="0" y="52"/>
                    </a:lnTo>
                    <a:lnTo>
                      <a:pt x="2" y="102"/>
                    </a:lnTo>
                    <a:lnTo>
                      <a:pt x="4" y="126"/>
                    </a:lnTo>
                    <a:lnTo>
                      <a:pt x="8" y="151"/>
                    </a:lnTo>
                  </a:path>
                </a:pathLst>
              </a:custGeom>
              <a:solidFill>
                <a:schemeClr val="bg1"/>
              </a:solidFill>
              <a:ln w="4763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02" name="Line 517"/>
              <p:cNvSpPr>
                <a:spLocks noChangeShapeType="1"/>
              </p:cNvSpPr>
              <p:nvPr/>
            </p:nvSpPr>
            <p:spPr bwMode="auto">
              <a:xfrm flipH="1" flipV="1">
                <a:off x="2008" y="1675"/>
                <a:ext cx="24" cy="27"/>
              </a:xfrm>
              <a:prstGeom prst="line">
                <a:avLst/>
              </a:prstGeom>
              <a:noFill/>
              <a:ln w="4763">
                <a:solidFill>
                  <a:srgbClr val="CC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03" name="Line 518"/>
              <p:cNvSpPr>
                <a:spLocks noChangeShapeType="1"/>
              </p:cNvSpPr>
              <p:nvPr/>
            </p:nvSpPr>
            <p:spPr bwMode="auto">
              <a:xfrm flipV="1">
                <a:off x="2004" y="1685"/>
                <a:ext cx="2" cy="47"/>
              </a:xfrm>
              <a:prstGeom prst="line">
                <a:avLst/>
              </a:prstGeom>
              <a:noFill/>
              <a:ln w="4763">
                <a:solidFill>
                  <a:srgbClr val="CC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Line 519"/>
              <p:cNvSpPr>
                <a:spLocks noChangeShapeType="1"/>
              </p:cNvSpPr>
              <p:nvPr/>
            </p:nvSpPr>
            <p:spPr bwMode="auto">
              <a:xfrm flipH="1" flipV="1">
                <a:off x="1885" y="1694"/>
                <a:ext cx="1" cy="30"/>
              </a:xfrm>
              <a:prstGeom prst="line">
                <a:avLst/>
              </a:prstGeom>
              <a:noFill/>
              <a:ln w="4763">
                <a:solidFill>
                  <a:srgbClr val="CC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Line 520"/>
              <p:cNvSpPr>
                <a:spLocks noChangeShapeType="1"/>
              </p:cNvSpPr>
              <p:nvPr/>
            </p:nvSpPr>
            <p:spPr bwMode="auto">
              <a:xfrm>
                <a:off x="1879" y="1531"/>
                <a:ext cx="6" cy="163"/>
              </a:xfrm>
              <a:prstGeom prst="line">
                <a:avLst/>
              </a:prstGeom>
              <a:noFill/>
              <a:ln w="4763">
                <a:solidFill>
                  <a:srgbClr val="CC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Line 521"/>
              <p:cNvSpPr>
                <a:spLocks noChangeShapeType="1"/>
              </p:cNvSpPr>
              <p:nvPr/>
            </p:nvSpPr>
            <p:spPr bwMode="auto">
              <a:xfrm flipH="1" flipV="1">
                <a:off x="1879" y="1531"/>
                <a:ext cx="127" cy="142"/>
              </a:xfrm>
              <a:prstGeom prst="line">
                <a:avLst/>
              </a:prstGeom>
              <a:noFill/>
              <a:ln w="4763">
                <a:solidFill>
                  <a:srgbClr val="CC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Line 522"/>
              <p:cNvSpPr>
                <a:spLocks noChangeShapeType="1"/>
              </p:cNvSpPr>
              <p:nvPr/>
            </p:nvSpPr>
            <p:spPr bwMode="auto">
              <a:xfrm flipH="1" flipV="1">
                <a:off x="2113" y="1573"/>
                <a:ext cx="35" cy="45"/>
              </a:xfrm>
              <a:prstGeom prst="line">
                <a:avLst/>
              </a:prstGeom>
              <a:noFill/>
              <a:ln w="4763">
                <a:solidFill>
                  <a:srgbClr val="CC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523"/>
              <p:cNvSpPr>
                <a:spLocks noChangeArrowheads="1"/>
              </p:cNvSpPr>
              <p:nvPr/>
            </p:nvSpPr>
            <p:spPr bwMode="auto">
              <a:xfrm>
                <a:off x="2109" y="1314"/>
                <a:ext cx="62" cy="327"/>
              </a:xfrm>
              <a:custGeom>
                <a:avLst/>
                <a:gdLst>
                  <a:gd name="T0" fmla="*/ 10 w 309"/>
                  <a:gd name="T1" fmla="*/ 65 h 1637"/>
                  <a:gd name="T2" fmla="*/ 10 w 309"/>
                  <a:gd name="T3" fmla="*/ 63 h 1637"/>
                  <a:gd name="T4" fmla="*/ 11 w 309"/>
                  <a:gd name="T5" fmla="*/ 60 h 1637"/>
                  <a:gd name="T6" fmla="*/ 11 w 309"/>
                  <a:gd name="T7" fmla="*/ 58 h 1637"/>
                  <a:gd name="T8" fmla="*/ 11 w 309"/>
                  <a:gd name="T9" fmla="*/ 56 h 1637"/>
                  <a:gd name="T10" fmla="*/ 12 w 309"/>
                  <a:gd name="T11" fmla="*/ 53 h 1637"/>
                  <a:gd name="T12" fmla="*/ 12 w 309"/>
                  <a:gd name="T13" fmla="*/ 51 h 1637"/>
                  <a:gd name="T14" fmla="*/ 12 w 309"/>
                  <a:gd name="T15" fmla="*/ 49 h 1637"/>
                  <a:gd name="T16" fmla="*/ 12 w 309"/>
                  <a:gd name="T17" fmla="*/ 46 h 1637"/>
                  <a:gd name="T18" fmla="*/ 12 w 309"/>
                  <a:gd name="T19" fmla="*/ 44 h 1637"/>
                  <a:gd name="T20" fmla="*/ 12 w 309"/>
                  <a:gd name="T21" fmla="*/ 42 h 1637"/>
                  <a:gd name="T22" fmla="*/ 12 w 309"/>
                  <a:gd name="T23" fmla="*/ 38 h 1637"/>
                  <a:gd name="T24" fmla="*/ 12 w 309"/>
                  <a:gd name="T25" fmla="*/ 35 h 1637"/>
                  <a:gd name="T26" fmla="*/ 12 w 309"/>
                  <a:gd name="T27" fmla="*/ 33 h 1637"/>
                  <a:gd name="T28" fmla="*/ 12 w 309"/>
                  <a:gd name="T29" fmla="*/ 31 h 1637"/>
                  <a:gd name="T30" fmla="*/ 12 w 309"/>
                  <a:gd name="T31" fmla="*/ 29 h 1637"/>
                  <a:gd name="T32" fmla="*/ 11 w 309"/>
                  <a:gd name="T33" fmla="*/ 27 h 1637"/>
                  <a:gd name="T34" fmla="*/ 11 w 309"/>
                  <a:gd name="T35" fmla="*/ 25 h 1637"/>
                  <a:gd name="T36" fmla="*/ 10 w 309"/>
                  <a:gd name="T37" fmla="*/ 21 h 1637"/>
                  <a:gd name="T38" fmla="*/ 9 w 309"/>
                  <a:gd name="T39" fmla="*/ 19 h 1637"/>
                  <a:gd name="T40" fmla="*/ 9 w 309"/>
                  <a:gd name="T41" fmla="*/ 17 h 1637"/>
                  <a:gd name="T42" fmla="*/ 7 w 309"/>
                  <a:gd name="T43" fmla="*/ 14 h 1637"/>
                  <a:gd name="T44" fmla="*/ 7 w 309"/>
                  <a:gd name="T45" fmla="*/ 12 h 1637"/>
                  <a:gd name="T46" fmla="*/ 6 w 309"/>
                  <a:gd name="T47" fmla="*/ 10 h 1637"/>
                  <a:gd name="T48" fmla="*/ 5 w 309"/>
                  <a:gd name="T49" fmla="*/ 8 h 1637"/>
                  <a:gd name="T50" fmla="*/ 4 w 309"/>
                  <a:gd name="T51" fmla="*/ 7 h 1637"/>
                  <a:gd name="T52" fmla="*/ 3 w 309"/>
                  <a:gd name="T53" fmla="*/ 5 h 1637"/>
                  <a:gd name="T54" fmla="*/ 2 w 309"/>
                  <a:gd name="T55" fmla="*/ 3 h 1637"/>
                  <a:gd name="T56" fmla="*/ 0 w 309"/>
                  <a:gd name="T57" fmla="*/ 0 h 163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9" h="1637">
                    <a:moveTo>
                      <a:pt x="240" y="1637"/>
                    </a:moveTo>
                    <a:lnTo>
                      <a:pt x="252" y="1575"/>
                    </a:lnTo>
                    <a:lnTo>
                      <a:pt x="264" y="1514"/>
                    </a:lnTo>
                    <a:lnTo>
                      <a:pt x="274" y="1453"/>
                    </a:lnTo>
                    <a:lnTo>
                      <a:pt x="283" y="1394"/>
                    </a:lnTo>
                    <a:lnTo>
                      <a:pt x="291" y="1335"/>
                    </a:lnTo>
                    <a:lnTo>
                      <a:pt x="297" y="1277"/>
                    </a:lnTo>
                    <a:lnTo>
                      <a:pt x="302" y="1219"/>
                    </a:lnTo>
                    <a:lnTo>
                      <a:pt x="306" y="1163"/>
                    </a:lnTo>
                    <a:lnTo>
                      <a:pt x="308" y="1106"/>
                    </a:lnTo>
                    <a:lnTo>
                      <a:pt x="309" y="1051"/>
                    </a:lnTo>
                    <a:lnTo>
                      <a:pt x="307" y="942"/>
                    </a:lnTo>
                    <a:lnTo>
                      <a:pt x="304" y="888"/>
                    </a:lnTo>
                    <a:lnTo>
                      <a:pt x="300" y="836"/>
                    </a:lnTo>
                    <a:lnTo>
                      <a:pt x="295" y="784"/>
                    </a:lnTo>
                    <a:lnTo>
                      <a:pt x="289" y="733"/>
                    </a:lnTo>
                    <a:lnTo>
                      <a:pt x="279" y="681"/>
                    </a:lnTo>
                    <a:lnTo>
                      <a:pt x="270" y="631"/>
                    </a:lnTo>
                    <a:lnTo>
                      <a:pt x="247" y="533"/>
                    </a:lnTo>
                    <a:lnTo>
                      <a:pt x="234" y="484"/>
                    </a:lnTo>
                    <a:lnTo>
                      <a:pt x="219" y="437"/>
                    </a:lnTo>
                    <a:lnTo>
                      <a:pt x="186" y="345"/>
                    </a:lnTo>
                    <a:lnTo>
                      <a:pt x="166" y="298"/>
                    </a:lnTo>
                    <a:lnTo>
                      <a:pt x="147" y="254"/>
                    </a:lnTo>
                    <a:lnTo>
                      <a:pt x="125" y="209"/>
                    </a:lnTo>
                    <a:lnTo>
                      <a:pt x="103" y="167"/>
                    </a:lnTo>
                    <a:lnTo>
                      <a:pt x="79" y="123"/>
                    </a:lnTo>
                    <a:lnTo>
                      <a:pt x="54" y="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4763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09" name="Freeform 524"/>
              <p:cNvSpPr>
                <a:spLocks noChangeArrowheads="1"/>
              </p:cNvSpPr>
              <p:nvPr/>
            </p:nvSpPr>
            <p:spPr bwMode="auto">
              <a:xfrm>
                <a:off x="2018" y="1593"/>
                <a:ext cx="125" cy="124"/>
              </a:xfrm>
              <a:custGeom>
                <a:avLst/>
                <a:gdLst>
                  <a:gd name="T0" fmla="*/ 12 w 625"/>
                  <a:gd name="T1" fmla="*/ 0 h 619"/>
                  <a:gd name="T2" fmla="*/ 9 w 625"/>
                  <a:gd name="T3" fmla="*/ 0 h 619"/>
                  <a:gd name="T4" fmla="*/ 7 w 625"/>
                  <a:gd name="T5" fmla="*/ 1 h 619"/>
                  <a:gd name="T6" fmla="*/ 5 w 625"/>
                  <a:gd name="T7" fmla="*/ 2 h 619"/>
                  <a:gd name="T8" fmla="*/ 3 w 625"/>
                  <a:gd name="T9" fmla="*/ 4 h 619"/>
                  <a:gd name="T10" fmla="*/ 2 w 625"/>
                  <a:gd name="T11" fmla="*/ 5 h 619"/>
                  <a:gd name="T12" fmla="*/ 1 w 625"/>
                  <a:gd name="T13" fmla="*/ 7 h 619"/>
                  <a:gd name="T14" fmla="*/ 0 w 625"/>
                  <a:gd name="T15" fmla="*/ 10 h 619"/>
                  <a:gd name="T16" fmla="*/ 0 w 625"/>
                  <a:gd name="T17" fmla="*/ 12 h 619"/>
                  <a:gd name="T18" fmla="*/ 0 w 625"/>
                  <a:gd name="T19" fmla="*/ 13 h 619"/>
                  <a:gd name="T20" fmla="*/ 1 w 625"/>
                  <a:gd name="T21" fmla="*/ 15 h 619"/>
                  <a:gd name="T22" fmla="*/ 1 w 625"/>
                  <a:gd name="T23" fmla="*/ 16 h 619"/>
                  <a:gd name="T24" fmla="*/ 2 w 625"/>
                  <a:gd name="T25" fmla="*/ 18 h 619"/>
                  <a:gd name="T26" fmla="*/ 4 w 625"/>
                  <a:gd name="T27" fmla="*/ 20 h 619"/>
                  <a:gd name="T28" fmla="*/ 6 w 625"/>
                  <a:gd name="T29" fmla="*/ 21 h 619"/>
                  <a:gd name="T30" fmla="*/ 8 w 625"/>
                  <a:gd name="T31" fmla="*/ 23 h 619"/>
                  <a:gd name="T32" fmla="*/ 10 w 625"/>
                  <a:gd name="T33" fmla="*/ 24 h 619"/>
                  <a:gd name="T34" fmla="*/ 13 w 625"/>
                  <a:gd name="T35" fmla="*/ 25 h 619"/>
                  <a:gd name="T36" fmla="*/ 14 w 625"/>
                  <a:gd name="T37" fmla="*/ 25 h 619"/>
                  <a:gd name="T38" fmla="*/ 16 w 625"/>
                  <a:gd name="T39" fmla="*/ 25 h 619"/>
                  <a:gd name="T40" fmla="*/ 17 w 625"/>
                  <a:gd name="T41" fmla="*/ 25 h 619"/>
                  <a:gd name="T42" fmla="*/ 18 w 625"/>
                  <a:gd name="T43" fmla="*/ 24 h 619"/>
                  <a:gd name="T44" fmla="*/ 19 w 625"/>
                  <a:gd name="T45" fmla="*/ 24 h 619"/>
                  <a:gd name="T46" fmla="*/ 20 w 625"/>
                  <a:gd name="T47" fmla="*/ 24 h 619"/>
                  <a:gd name="T48" fmla="*/ 20 w 625"/>
                  <a:gd name="T49" fmla="*/ 23 h 619"/>
                  <a:gd name="T50" fmla="*/ 21 w 625"/>
                  <a:gd name="T51" fmla="*/ 23 h 619"/>
                  <a:gd name="T52" fmla="*/ 22 w 625"/>
                  <a:gd name="T53" fmla="*/ 22 h 619"/>
                  <a:gd name="T54" fmla="*/ 24 w 625"/>
                  <a:gd name="T55" fmla="*/ 20 h 619"/>
                  <a:gd name="T56" fmla="*/ 24 w 625"/>
                  <a:gd name="T57" fmla="*/ 19 h 619"/>
                  <a:gd name="T58" fmla="*/ 25 w 625"/>
                  <a:gd name="T59" fmla="*/ 17 h 619"/>
                  <a:gd name="T60" fmla="*/ 25 w 625"/>
                  <a:gd name="T61" fmla="*/ 16 h 619"/>
                  <a:gd name="T62" fmla="*/ 25 w 625"/>
                  <a:gd name="T63" fmla="*/ 15 h 619"/>
                  <a:gd name="T64" fmla="*/ 25 w 625"/>
                  <a:gd name="T65" fmla="*/ 14 h 619"/>
                  <a:gd name="T66" fmla="*/ 25 w 625"/>
                  <a:gd name="T67" fmla="*/ 14 h 619"/>
                  <a:gd name="T68" fmla="*/ 25 w 625"/>
                  <a:gd name="T69" fmla="*/ 12 h 619"/>
                  <a:gd name="T70" fmla="*/ 24 w 625"/>
                  <a:gd name="T71" fmla="*/ 10 h 619"/>
                  <a:gd name="T72" fmla="*/ 23 w 625"/>
                  <a:gd name="T73" fmla="*/ 8 h 619"/>
                  <a:gd name="T74" fmla="*/ 23 w 625"/>
                  <a:gd name="T75" fmla="*/ 7 h 619"/>
                  <a:gd name="T76" fmla="*/ 20 w 625"/>
                  <a:gd name="T77" fmla="*/ 4 h 619"/>
                  <a:gd name="T78" fmla="*/ 19 w 625"/>
                  <a:gd name="T79" fmla="*/ 3 h 619"/>
                  <a:gd name="T80" fmla="*/ 18 w 625"/>
                  <a:gd name="T81" fmla="*/ 2 h 619"/>
                  <a:gd name="T82" fmla="*/ 16 w 625"/>
                  <a:gd name="T83" fmla="*/ 1 h 619"/>
                  <a:gd name="T84" fmla="*/ 15 w 625"/>
                  <a:gd name="T85" fmla="*/ 0 h 619"/>
                  <a:gd name="T86" fmla="*/ 13 w 625"/>
                  <a:gd name="T87" fmla="*/ 0 h 6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25" h="619">
                    <a:moveTo>
                      <a:pt x="322" y="4"/>
                    </a:moveTo>
                    <a:lnTo>
                      <a:pt x="291" y="0"/>
                    </a:lnTo>
                    <a:lnTo>
                      <a:pt x="261" y="1"/>
                    </a:lnTo>
                    <a:lnTo>
                      <a:pt x="232" y="6"/>
                    </a:lnTo>
                    <a:lnTo>
                      <a:pt x="205" y="13"/>
                    </a:lnTo>
                    <a:lnTo>
                      <a:pt x="178" y="22"/>
                    </a:lnTo>
                    <a:lnTo>
                      <a:pt x="152" y="35"/>
                    </a:lnTo>
                    <a:lnTo>
                      <a:pt x="127" y="50"/>
                    </a:lnTo>
                    <a:lnTo>
                      <a:pt x="104" y="69"/>
                    </a:lnTo>
                    <a:lnTo>
                      <a:pt x="81" y="89"/>
                    </a:lnTo>
                    <a:lnTo>
                      <a:pt x="61" y="110"/>
                    </a:lnTo>
                    <a:lnTo>
                      <a:pt x="44" y="133"/>
                    </a:lnTo>
                    <a:lnTo>
                      <a:pt x="30" y="159"/>
                    </a:lnTo>
                    <a:lnTo>
                      <a:pt x="19" y="184"/>
                    </a:lnTo>
                    <a:lnTo>
                      <a:pt x="11" y="212"/>
                    </a:lnTo>
                    <a:lnTo>
                      <a:pt x="4" y="241"/>
                    </a:lnTo>
                    <a:lnTo>
                      <a:pt x="1" y="272"/>
                    </a:lnTo>
                    <a:lnTo>
                      <a:pt x="0" y="297"/>
                    </a:lnTo>
                    <a:lnTo>
                      <a:pt x="0" y="309"/>
                    </a:lnTo>
                    <a:lnTo>
                      <a:pt x="2" y="323"/>
                    </a:lnTo>
                    <a:lnTo>
                      <a:pt x="7" y="348"/>
                    </a:lnTo>
                    <a:lnTo>
                      <a:pt x="14" y="373"/>
                    </a:lnTo>
                    <a:lnTo>
                      <a:pt x="23" y="395"/>
                    </a:lnTo>
                    <a:lnTo>
                      <a:pt x="28" y="407"/>
                    </a:lnTo>
                    <a:lnTo>
                      <a:pt x="36" y="419"/>
                    </a:lnTo>
                    <a:lnTo>
                      <a:pt x="50" y="442"/>
                    </a:lnTo>
                    <a:lnTo>
                      <a:pt x="69" y="465"/>
                    </a:lnTo>
                    <a:lnTo>
                      <a:pt x="92" y="491"/>
                    </a:lnTo>
                    <a:lnTo>
                      <a:pt x="116" y="515"/>
                    </a:lnTo>
                    <a:lnTo>
                      <a:pt x="142" y="535"/>
                    </a:lnTo>
                    <a:lnTo>
                      <a:pt x="170" y="555"/>
                    </a:lnTo>
                    <a:lnTo>
                      <a:pt x="197" y="571"/>
                    </a:lnTo>
                    <a:lnTo>
                      <a:pt x="226" y="586"/>
                    </a:lnTo>
                    <a:lnTo>
                      <a:pt x="256" y="598"/>
                    </a:lnTo>
                    <a:lnTo>
                      <a:pt x="289" y="608"/>
                    </a:lnTo>
                    <a:lnTo>
                      <a:pt x="324" y="615"/>
                    </a:lnTo>
                    <a:lnTo>
                      <a:pt x="340" y="617"/>
                    </a:lnTo>
                    <a:lnTo>
                      <a:pt x="358" y="619"/>
                    </a:lnTo>
                    <a:lnTo>
                      <a:pt x="374" y="619"/>
                    </a:lnTo>
                    <a:lnTo>
                      <a:pt x="390" y="619"/>
                    </a:lnTo>
                    <a:lnTo>
                      <a:pt x="406" y="617"/>
                    </a:lnTo>
                    <a:lnTo>
                      <a:pt x="422" y="616"/>
                    </a:lnTo>
                    <a:lnTo>
                      <a:pt x="451" y="609"/>
                    </a:lnTo>
                    <a:lnTo>
                      <a:pt x="458" y="606"/>
                    </a:lnTo>
                    <a:lnTo>
                      <a:pt x="465" y="604"/>
                    </a:lnTo>
                    <a:lnTo>
                      <a:pt x="479" y="599"/>
                    </a:lnTo>
                    <a:lnTo>
                      <a:pt x="492" y="591"/>
                    </a:lnTo>
                    <a:lnTo>
                      <a:pt x="498" y="587"/>
                    </a:lnTo>
                    <a:lnTo>
                      <a:pt x="501" y="585"/>
                    </a:lnTo>
                    <a:lnTo>
                      <a:pt x="505" y="584"/>
                    </a:lnTo>
                    <a:lnTo>
                      <a:pt x="518" y="575"/>
                    </a:lnTo>
                    <a:lnTo>
                      <a:pt x="531" y="567"/>
                    </a:lnTo>
                    <a:lnTo>
                      <a:pt x="541" y="555"/>
                    </a:lnTo>
                    <a:lnTo>
                      <a:pt x="553" y="545"/>
                    </a:lnTo>
                    <a:lnTo>
                      <a:pt x="573" y="522"/>
                    </a:lnTo>
                    <a:lnTo>
                      <a:pt x="588" y="497"/>
                    </a:lnTo>
                    <a:lnTo>
                      <a:pt x="594" y="484"/>
                    </a:lnTo>
                    <a:lnTo>
                      <a:pt x="602" y="471"/>
                    </a:lnTo>
                    <a:lnTo>
                      <a:pt x="611" y="442"/>
                    </a:lnTo>
                    <a:lnTo>
                      <a:pt x="615" y="427"/>
                    </a:lnTo>
                    <a:lnTo>
                      <a:pt x="619" y="412"/>
                    </a:lnTo>
                    <a:lnTo>
                      <a:pt x="621" y="395"/>
                    </a:lnTo>
                    <a:lnTo>
                      <a:pt x="623" y="380"/>
                    </a:lnTo>
                    <a:lnTo>
                      <a:pt x="624" y="363"/>
                    </a:lnTo>
                    <a:lnTo>
                      <a:pt x="624" y="355"/>
                    </a:lnTo>
                    <a:lnTo>
                      <a:pt x="624" y="351"/>
                    </a:lnTo>
                    <a:lnTo>
                      <a:pt x="624" y="349"/>
                    </a:lnTo>
                    <a:lnTo>
                      <a:pt x="625" y="348"/>
                    </a:lnTo>
                    <a:lnTo>
                      <a:pt x="621" y="313"/>
                    </a:lnTo>
                    <a:lnTo>
                      <a:pt x="618" y="294"/>
                    </a:lnTo>
                    <a:lnTo>
                      <a:pt x="614" y="277"/>
                    </a:lnTo>
                    <a:lnTo>
                      <a:pt x="602" y="242"/>
                    </a:lnTo>
                    <a:lnTo>
                      <a:pt x="594" y="225"/>
                    </a:lnTo>
                    <a:lnTo>
                      <a:pt x="586" y="209"/>
                    </a:lnTo>
                    <a:lnTo>
                      <a:pt x="576" y="190"/>
                    </a:lnTo>
                    <a:lnTo>
                      <a:pt x="564" y="174"/>
                    </a:lnTo>
                    <a:lnTo>
                      <a:pt x="539" y="139"/>
                    </a:lnTo>
                    <a:lnTo>
                      <a:pt x="508" y="104"/>
                    </a:lnTo>
                    <a:lnTo>
                      <a:pt x="492" y="88"/>
                    </a:lnTo>
                    <a:lnTo>
                      <a:pt x="474" y="71"/>
                    </a:lnTo>
                    <a:lnTo>
                      <a:pt x="456" y="55"/>
                    </a:lnTo>
                    <a:lnTo>
                      <a:pt x="440" y="44"/>
                    </a:lnTo>
                    <a:lnTo>
                      <a:pt x="421" y="33"/>
                    </a:lnTo>
                    <a:lnTo>
                      <a:pt x="404" y="24"/>
                    </a:lnTo>
                    <a:lnTo>
                      <a:pt x="384" y="16"/>
                    </a:lnTo>
                    <a:lnTo>
                      <a:pt x="364" y="11"/>
                    </a:lnTo>
                    <a:lnTo>
                      <a:pt x="342" y="6"/>
                    </a:lnTo>
                    <a:lnTo>
                      <a:pt x="322" y="4"/>
                    </a:lnTo>
                  </a:path>
                </a:pathLst>
              </a:custGeom>
              <a:solidFill>
                <a:schemeClr val="bg1"/>
              </a:solidFill>
              <a:ln w="4763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10" name="Freeform 525"/>
              <p:cNvSpPr>
                <a:spLocks noChangeArrowheads="1"/>
              </p:cNvSpPr>
              <p:nvPr/>
            </p:nvSpPr>
            <p:spPr bwMode="auto">
              <a:xfrm>
                <a:off x="2273" y="2544"/>
                <a:ext cx="78" cy="26"/>
              </a:xfrm>
              <a:custGeom>
                <a:avLst/>
                <a:gdLst>
                  <a:gd name="T0" fmla="*/ 0 w 391"/>
                  <a:gd name="T1" fmla="*/ 0 h 130"/>
                  <a:gd name="T2" fmla="*/ 0 w 391"/>
                  <a:gd name="T3" fmla="*/ 3 h 130"/>
                  <a:gd name="T4" fmla="*/ 0 w 391"/>
                  <a:gd name="T5" fmla="*/ 3 h 130"/>
                  <a:gd name="T6" fmla="*/ 1 w 391"/>
                  <a:gd name="T7" fmla="*/ 4 h 130"/>
                  <a:gd name="T8" fmla="*/ 1 w 391"/>
                  <a:gd name="T9" fmla="*/ 4 h 130"/>
                  <a:gd name="T10" fmla="*/ 2 w 391"/>
                  <a:gd name="T11" fmla="*/ 4 h 130"/>
                  <a:gd name="T12" fmla="*/ 2 w 391"/>
                  <a:gd name="T13" fmla="*/ 4 h 130"/>
                  <a:gd name="T14" fmla="*/ 3 w 391"/>
                  <a:gd name="T15" fmla="*/ 5 h 130"/>
                  <a:gd name="T16" fmla="*/ 4 w 391"/>
                  <a:gd name="T17" fmla="*/ 5 h 130"/>
                  <a:gd name="T18" fmla="*/ 4 w 391"/>
                  <a:gd name="T19" fmla="*/ 5 h 130"/>
                  <a:gd name="T20" fmla="*/ 6 w 391"/>
                  <a:gd name="T21" fmla="*/ 5 h 130"/>
                  <a:gd name="T22" fmla="*/ 8 w 391"/>
                  <a:gd name="T23" fmla="*/ 5 h 130"/>
                  <a:gd name="T24" fmla="*/ 9 w 391"/>
                  <a:gd name="T25" fmla="*/ 5 h 130"/>
                  <a:gd name="T26" fmla="*/ 9 w 391"/>
                  <a:gd name="T27" fmla="*/ 5 h 130"/>
                  <a:gd name="T28" fmla="*/ 10 w 391"/>
                  <a:gd name="T29" fmla="*/ 5 h 130"/>
                  <a:gd name="T30" fmla="*/ 10 w 391"/>
                  <a:gd name="T31" fmla="*/ 5 h 130"/>
                  <a:gd name="T32" fmla="*/ 11 w 391"/>
                  <a:gd name="T33" fmla="*/ 5 h 130"/>
                  <a:gd name="T34" fmla="*/ 12 w 391"/>
                  <a:gd name="T35" fmla="*/ 5 h 130"/>
                  <a:gd name="T36" fmla="*/ 12 w 391"/>
                  <a:gd name="T37" fmla="*/ 5 h 130"/>
                  <a:gd name="T38" fmla="*/ 13 w 391"/>
                  <a:gd name="T39" fmla="*/ 4 h 130"/>
                  <a:gd name="T40" fmla="*/ 13 w 391"/>
                  <a:gd name="T41" fmla="*/ 4 h 130"/>
                  <a:gd name="T42" fmla="*/ 14 w 391"/>
                  <a:gd name="T43" fmla="*/ 4 h 130"/>
                  <a:gd name="T44" fmla="*/ 14 w 391"/>
                  <a:gd name="T45" fmla="*/ 4 h 130"/>
                  <a:gd name="T46" fmla="*/ 14 w 391"/>
                  <a:gd name="T47" fmla="*/ 4 h 130"/>
                  <a:gd name="T48" fmla="*/ 14 w 391"/>
                  <a:gd name="T49" fmla="*/ 4 h 130"/>
                  <a:gd name="T50" fmla="*/ 15 w 391"/>
                  <a:gd name="T51" fmla="*/ 4 h 130"/>
                  <a:gd name="T52" fmla="*/ 15 w 391"/>
                  <a:gd name="T53" fmla="*/ 3 h 130"/>
                  <a:gd name="T54" fmla="*/ 16 w 391"/>
                  <a:gd name="T55" fmla="*/ 3 h 130"/>
                  <a:gd name="T56" fmla="*/ 16 w 391"/>
                  <a:gd name="T57" fmla="*/ 0 h 130"/>
                  <a:gd name="T58" fmla="*/ 16 w 391"/>
                  <a:gd name="T59" fmla="*/ 0 h 130"/>
                  <a:gd name="T60" fmla="*/ 15 w 391"/>
                  <a:gd name="T61" fmla="*/ 0 h 130"/>
                  <a:gd name="T62" fmla="*/ 15 w 391"/>
                  <a:gd name="T63" fmla="*/ 1 h 130"/>
                  <a:gd name="T64" fmla="*/ 15 w 391"/>
                  <a:gd name="T65" fmla="*/ 1 h 130"/>
                  <a:gd name="T66" fmla="*/ 15 w 391"/>
                  <a:gd name="T67" fmla="*/ 1 h 130"/>
                  <a:gd name="T68" fmla="*/ 15 w 391"/>
                  <a:gd name="T69" fmla="*/ 2 h 130"/>
                  <a:gd name="T70" fmla="*/ 14 w 391"/>
                  <a:gd name="T71" fmla="*/ 2 h 130"/>
                  <a:gd name="T72" fmla="*/ 14 w 391"/>
                  <a:gd name="T73" fmla="*/ 2 h 130"/>
                  <a:gd name="T74" fmla="*/ 13 w 391"/>
                  <a:gd name="T75" fmla="*/ 2 h 130"/>
                  <a:gd name="T76" fmla="*/ 13 w 391"/>
                  <a:gd name="T77" fmla="*/ 3 h 130"/>
                  <a:gd name="T78" fmla="*/ 12 w 391"/>
                  <a:gd name="T79" fmla="*/ 3 h 130"/>
                  <a:gd name="T80" fmla="*/ 12 w 391"/>
                  <a:gd name="T81" fmla="*/ 3 h 130"/>
                  <a:gd name="T82" fmla="*/ 12 w 391"/>
                  <a:gd name="T83" fmla="*/ 3 h 130"/>
                  <a:gd name="T84" fmla="*/ 11 w 391"/>
                  <a:gd name="T85" fmla="*/ 3 h 130"/>
                  <a:gd name="T86" fmla="*/ 11 w 391"/>
                  <a:gd name="T87" fmla="*/ 3 h 130"/>
                  <a:gd name="T88" fmla="*/ 10 w 391"/>
                  <a:gd name="T89" fmla="*/ 3 h 130"/>
                  <a:gd name="T90" fmla="*/ 10 w 391"/>
                  <a:gd name="T91" fmla="*/ 3 h 130"/>
                  <a:gd name="T92" fmla="*/ 10 w 391"/>
                  <a:gd name="T93" fmla="*/ 3 h 130"/>
                  <a:gd name="T94" fmla="*/ 9 w 391"/>
                  <a:gd name="T95" fmla="*/ 3 h 130"/>
                  <a:gd name="T96" fmla="*/ 8 w 391"/>
                  <a:gd name="T97" fmla="*/ 3 h 130"/>
                  <a:gd name="T98" fmla="*/ 8 w 391"/>
                  <a:gd name="T99" fmla="*/ 3 h 130"/>
                  <a:gd name="T100" fmla="*/ 6 w 391"/>
                  <a:gd name="T101" fmla="*/ 3 h 130"/>
                  <a:gd name="T102" fmla="*/ 5 w 391"/>
                  <a:gd name="T103" fmla="*/ 3 h 130"/>
                  <a:gd name="T104" fmla="*/ 5 w 391"/>
                  <a:gd name="T105" fmla="*/ 3 h 130"/>
                  <a:gd name="T106" fmla="*/ 4 w 391"/>
                  <a:gd name="T107" fmla="*/ 3 h 130"/>
                  <a:gd name="T108" fmla="*/ 3 w 391"/>
                  <a:gd name="T109" fmla="*/ 3 h 130"/>
                  <a:gd name="T110" fmla="*/ 3 w 391"/>
                  <a:gd name="T111" fmla="*/ 3 h 130"/>
                  <a:gd name="T112" fmla="*/ 2 w 391"/>
                  <a:gd name="T113" fmla="*/ 2 h 130"/>
                  <a:gd name="T114" fmla="*/ 1 w 391"/>
                  <a:gd name="T115" fmla="*/ 2 h 130"/>
                  <a:gd name="T116" fmla="*/ 1 w 391"/>
                  <a:gd name="T117" fmla="*/ 2 h 130"/>
                  <a:gd name="T118" fmla="*/ 1 w 391"/>
                  <a:gd name="T119" fmla="*/ 1 h 130"/>
                  <a:gd name="T120" fmla="*/ 0 w 391"/>
                  <a:gd name="T121" fmla="*/ 1 h 130"/>
                  <a:gd name="T122" fmla="*/ 0 w 391"/>
                  <a:gd name="T123" fmla="*/ 1 h 130"/>
                  <a:gd name="T124" fmla="*/ 0 w 391"/>
                  <a:gd name="T125" fmla="*/ 0 h 13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91" h="130">
                    <a:moveTo>
                      <a:pt x="0" y="4"/>
                    </a:moveTo>
                    <a:lnTo>
                      <a:pt x="0" y="76"/>
                    </a:lnTo>
                    <a:lnTo>
                      <a:pt x="8" y="82"/>
                    </a:lnTo>
                    <a:lnTo>
                      <a:pt x="19" y="89"/>
                    </a:lnTo>
                    <a:lnTo>
                      <a:pt x="30" y="96"/>
                    </a:lnTo>
                    <a:lnTo>
                      <a:pt x="46" y="103"/>
                    </a:lnTo>
                    <a:lnTo>
                      <a:pt x="61" y="108"/>
                    </a:lnTo>
                    <a:lnTo>
                      <a:pt x="77" y="114"/>
                    </a:lnTo>
                    <a:lnTo>
                      <a:pt x="94" y="119"/>
                    </a:lnTo>
                    <a:lnTo>
                      <a:pt x="112" y="123"/>
                    </a:lnTo>
                    <a:lnTo>
                      <a:pt x="151" y="128"/>
                    </a:lnTo>
                    <a:lnTo>
                      <a:pt x="193" y="130"/>
                    </a:lnTo>
                    <a:lnTo>
                      <a:pt x="214" y="129"/>
                    </a:lnTo>
                    <a:lnTo>
                      <a:pt x="235" y="128"/>
                    </a:lnTo>
                    <a:lnTo>
                      <a:pt x="244" y="126"/>
                    </a:lnTo>
                    <a:lnTo>
                      <a:pt x="254" y="125"/>
                    </a:lnTo>
                    <a:lnTo>
                      <a:pt x="275" y="123"/>
                    </a:lnTo>
                    <a:lnTo>
                      <a:pt x="293" y="119"/>
                    </a:lnTo>
                    <a:lnTo>
                      <a:pt x="311" y="114"/>
                    </a:lnTo>
                    <a:lnTo>
                      <a:pt x="328" y="108"/>
                    </a:lnTo>
                    <a:lnTo>
                      <a:pt x="336" y="105"/>
                    </a:lnTo>
                    <a:lnTo>
                      <a:pt x="346" y="103"/>
                    </a:lnTo>
                    <a:lnTo>
                      <a:pt x="352" y="99"/>
                    </a:lnTo>
                    <a:lnTo>
                      <a:pt x="355" y="97"/>
                    </a:lnTo>
                    <a:lnTo>
                      <a:pt x="359" y="96"/>
                    </a:lnTo>
                    <a:lnTo>
                      <a:pt x="372" y="89"/>
                    </a:lnTo>
                    <a:lnTo>
                      <a:pt x="382" y="82"/>
                    </a:lnTo>
                    <a:lnTo>
                      <a:pt x="391" y="76"/>
                    </a:lnTo>
                    <a:lnTo>
                      <a:pt x="391" y="0"/>
                    </a:lnTo>
                    <a:lnTo>
                      <a:pt x="389" y="3"/>
                    </a:lnTo>
                    <a:lnTo>
                      <a:pt x="388" y="8"/>
                    </a:lnTo>
                    <a:lnTo>
                      <a:pt x="385" y="16"/>
                    </a:lnTo>
                    <a:lnTo>
                      <a:pt x="380" y="24"/>
                    </a:lnTo>
                    <a:lnTo>
                      <a:pt x="374" y="32"/>
                    </a:lnTo>
                    <a:lnTo>
                      <a:pt x="364" y="39"/>
                    </a:lnTo>
                    <a:lnTo>
                      <a:pt x="354" y="47"/>
                    </a:lnTo>
                    <a:lnTo>
                      <a:pt x="343" y="53"/>
                    </a:lnTo>
                    <a:lnTo>
                      <a:pt x="330" y="61"/>
                    </a:lnTo>
                    <a:lnTo>
                      <a:pt x="315" y="66"/>
                    </a:lnTo>
                    <a:lnTo>
                      <a:pt x="306" y="68"/>
                    </a:lnTo>
                    <a:lnTo>
                      <a:pt x="302" y="69"/>
                    </a:lnTo>
                    <a:lnTo>
                      <a:pt x="299" y="71"/>
                    </a:lnTo>
                    <a:lnTo>
                      <a:pt x="282" y="75"/>
                    </a:lnTo>
                    <a:lnTo>
                      <a:pt x="267" y="79"/>
                    </a:lnTo>
                    <a:lnTo>
                      <a:pt x="248" y="81"/>
                    </a:lnTo>
                    <a:lnTo>
                      <a:pt x="243" y="81"/>
                    </a:lnTo>
                    <a:lnTo>
                      <a:pt x="239" y="82"/>
                    </a:lnTo>
                    <a:lnTo>
                      <a:pt x="231" y="84"/>
                    </a:lnTo>
                    <a:lnTo>
                      <a:pt x="212" y="85"/>
                    </a:lnTo>
                    <a:lnTo>
                      <a:pt x="193" y="87"/>
                    </a:lnTo>
                    <a:lnTo>
                      <a:pt x="153" y="84"/>
                    </a:lnTo>
                    <a:lnTo>
                      <a:pt x="134" y="81"/>
                    </a:lnTo>
                    <a:lnTo>
                      <a:pt x="118" y="79"/>
                    </a:lnTo>
                    <a:lnTo>
                      <a:pt x="100" y="75"/>
                    </a:lnTo>
                    <a:lnTo>
                      <a:pt x="84" y="71"/>
                    </a:lnTo>
                    <a:lnTo>
                      <a:pt x="70" y="66"/>
                    </a:lnTo>
                    <a:lnTo>
                      <a:pt x="57" y="61"/>
                    </a:lnTo>
                    <a:lnTo>
                      <a:pt x="32" y="47"/>
                    </a:lnTo>
                    <a:lnTo>
                      <a:pt x="21" y="40"/>
                    </a:lnTo>
                    <a:lnTo>
                      <a:pt x="14" y="34"/>
                    </a:lnTo>
                    <a:lnTo>
                      <a:pt x="7" y="25"/>
                    </a:lnTo>
                    <a:lnTo>
                      <a:pt x="4" y="1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Rectangle 526"/>
              <p:cNvSpPr>
                <a:spLocks noChangeArrowheads="1"/>
              </p:cNvSpPr>
              <p:nvPr/>
            </p:nvSpPr>
            <p:spPr bwMode="auto">
              <a:xfrm>
                <a:off x="2301" y="2450"/>
                <a:ext cx="1" cy="11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miter lim="800000"/>
              </a:ln>
            </p:spPr>
            <p:txBody>
              <a:bodyPr/>
              <a:lstStyle/>
              <a:p>
                <a:pPr defTabSz="538480" latinLnBrk="1"/>
                <a:endParaRPr lang="zh-CN" altLang="en-US" sz="1100">
                  <a:solidFill>
                    <a:prstClr val="black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312" name="Rectangle 527"/>
              <p:cNvSpPr>
                <a:spLocks noChangeArrowheads="1"/>
              </p:cNvSpPr>
              <p:nvPr/>
            </p:nvSpPr>
            <p:spPr bwMode="auto">
              <a:xfrm>
                <a:off x="2299" y="2450"/>
                <a:ext cx="2" cy="11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miter lim="800000"/>
              </a:ln>
            </p:spPr>
            <p:txBody>
              <a:bodyPr/>
              <a:lstStyle/>
              <a:p>
                <a:pPr defTabSz="538480" latinLnBrk="1"/>
                <a:endParaRPr lang="zh-CN" altLang="en-US" sz="1100">
                  <a:solidFill>
                    <a:prstClr val="black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313" name="Freeform 528"/>
              <p:cNvSpPr>
                <a:spLocks noChangeArrowheads="1"/>
              </p:cNvSpPr>
              <p:nvPr/>
            </p:nvSpPr>
            <p:spPr bwMode="auto">
              <a:xfrm>
                <a:off x="2298" y="2450"/>
                <a:ext cx="1" cy="111"/>
              </a:xfrm>
              <a:custGeom>
                <a:avLst/>
                <a:gdLst>
                  <a:gd name="T0" fmla="*/ 0 w 7"/>
                  <a:gd name="T1" fmla="*/ 0 h 553"/>
                  <a:gd name="T2" fmla="*/ 0 w 7"/>
                  <a:gd name="T3" fmla="*/ 0 h 553"/>
                  <a:gd name="T4" fmla="*/ 0 w 7"/>
                  <a:gd name="T5" fmla="*/ 22 h 553"/>
                  <a:gd name="T6" fmla="*/ 0 w 7"/>
                  <a:gd name="T7" fmla="*/ 22 h 553"/>
                  <a:gd name="T8" fmla="*/ 0 w 7"/>
                  <a:gd name="T9" fmla="*/ 22 h 553"/>
                  <a:gd name="T10" fmla="*/ 0 w 7"/>
                  <a:gd name="T11" fmla="*/ 0 h 5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553">
                    <a:moveTo>
                      <a:pt x="7" y="0"/>
                    </a:moveTo>
                    <a:lnTo>
                      <a:pt x="0" y="0"/>
                    </a:lnTo>
                    <a:lnTo>
                      <a:pt x="0" y="549"/>
                    </a:lnTo>
                    <a:lnTo>
                      <a:pt x="3" y="550"/>
                    </a:lnTo>
                    <a:lnTo>
                      <a:pt x="7" y="55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529"/>
              <p:cNvSpPr>
                <a:spLocks noChangeArrowheads="1"/>
              </p:cNvSpPr>
              <p:nvPr/>
            </p:nvSpPr>
            <p:spPr bwMode="auto">
              <a:xfrm>
                <a:off x="2297" y="2450"/>
                <a:ext cx="1" cy="110"/>
              </a:xfrm>
              <a:custGeom>
                <a:avLst/>
                <a:gdLst>
                  <a:gd name="T0" fmla="*/ 0 w 4"/>
                  <a:gd name="T1" fmla="*/ 0 h 549"/>
                  <a:gd name="T2" fmla="*/ 0 w 4"/>
                  <a:gd name="T3" fmla="*/ 0 h 549"/>
                  <a:gd name="T4" fmla="*/ 0 w 4"/>
                  <a:gd name="T5" fmla="*/ 22 h 549"/>
                  <a:gd name="T6" fmla="*/ 0 w 4"/>
                  <a:gd name="T7" fmla="*/ 22 h 549"/>
                  <a:gd name="T8" fmla="*/ 0 w 4"/>
                  <a:gd name="T9" fmla="*/ 22 h 549"/>
                  <a:gd name="T10" fmla="*/ 0 w 4"/>
                  <a:gd name="T11" fmla="*/ 0 h 5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549">
                    <a:moveTo>
                      <a:pt x="4" y="0"/>
                    </a:moveTo>
                    <a:lnTo>
                      <a:pt x="0" y="0"/>
                    </a:lnTo>
                    <a:lnTo>
                      <a:pt x="0" y="549"/>
                    </a:lnTo>
                    <a:lnTo>
                      <a:pt x="3" y="549"/>
                    </a:lnTo>
                    <a:lnTo>
                      <a:pt x="4" y="54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Rectangle 530"/>
              <p:cNvSpPr>
                <a:spLocks noChangeArrowheads="1"/>
              </p:cNvSpPr>
              <p:nvPr/>
            </p:nvSpPr>
            <p:spPr bwMode="auto">
              <a:xfrm>
                <a:off x="2296" y="2450"/>
                <a:ext cx="1" cy="1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miter lim="800000"/>
              </a:ln>
            </p:spPr>
            <p:txBody>
              <a:bodyPr/>
              <a:lstStyle/>
              <a:p>
                <a:pPr defTabSz="538480" latinLnBrk="1"/>
                <a:endParaRPr lang="zh-CN" altLang="en-US" sz="1100">
                  <a:solidFill>
                    <a:prstClr val="black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316" name="Freeform 531"/>
              <p:cNvSpPr>
                <a:spLocks noChangeArrowheads="1"/>
              </p:cNvSpPr>
              <p:nvPr/>
            </p:nvSpPr>
            <p:spPr bwMode="auto">
              <a:xfrm>
                <a:off x="2294" y="2450"/>
                <a:ext cx="2" cy="110"/>
              </a:xfrm>
              <a:custGeom>
                <a:avLst/>
                <a:gdLst>
                  <a:gd name="T0" fmla="*/ 1 w 8"/>
                  <a:gd name="T1" fmla="*/ 0 h 549"/>
                  <a:gd name="T2" fmla="*/ 0 w 8"/>
                  <a:gd name="T3" fmla="*/ 0 h 549"/>
                  <a:gd name="T4" fmla="*/ 0 w 8"/>
                  <a:gd name="T5" fmla="*/ 22 h 549"/>
                  <a:gd name="T6" fmla="*/ 0 w 8"/>
                  <a:gd name="T7" fmla="*/ 22 h 549"/>
                  <a:gd name="T8" fmla="*/ 1 w 8"/>
                  <a:gd name="T9" fmla="*/ 22 h 549"/>
                  <a:gd name="T10" fmla="*/ 1 w 8"/>
                  <a:gd name="T11" fmla="*/ 0 h 5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549">
                    <a:moveTo>
                      <a:pt x="8" y="0"/>
                    </a:moveTo>
                    <a:lnTo>
                      <a:pt x="0" y="0"/>
                    </a:lnTo>
                    <a:lnTo>
                      <a:pt x="0" y="545"/>
                    </a:lnTo>
                    <a:lnTo>
                      <a:pt x="4" y="546"/>
                    </a:lnTo>
                    <a:lnTo>
                      <a:pt x="8" y="54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Rectangle 532"/>
              <p:cNvSpPr>
                <a:spLocks noChangeArrowheads="1"/>
              </p:cNvSpPr>
              <p:nvPr/>
            </p:nvSpPr>
            <p:spPr bwMode="auto">
              <a:xfrm>
                <a:off x="2293" y="2450"/>
                <a:ext cx="1" cy="10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miter lim="800000"/>
              </a:ln>
            </p:spPr>
            <p:txBody>
              <a:bodyPr/>
              <a:lstStyle/>
              <a:p>
                <a:pPr defTabSz="538480" latinLnBrk="1"/>
                <a:endParaRPr lang="zh-CN" altLang="en-US" sz="1100">
                  <a:solidFill>
                    <a:prstClr val="black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318" name="Freeform 533"/>
              <p:cNvSpPr>
                <a:spLocks noChangeArrowheads="1"/>
              </p:cNvSpPr>
              <p:nvPr/>
            </p:nvSpPr>
            <p:spPr bwMode="auto">
              <a:xfrm>
                <a:off x="2310" y="2450"/>
                <a:ext cx="1" cy="111"/>
              </a:xfrm>
              <a:custGeom>
                <a:avLst/>
                <a:gdLst>
                  <a:gd name="T0" fmla="*/ 0 w 7"/>
                  <a:gd name="T1" fmla="*/ 0 h 556"/>
                  <a:gd name="T2" fmla="*/ 0 w 7"/>
                  <a:gd name="T3" fmla="*/ 0 h 556"/>
                  <a:gd name="T4" fmla="*/ 0 w 7"/>
                  <a:gd name="T5" fmla="*/ 22 h 556"/>
                  <a:gd name="T6" fmla="*/ 0 w 7"/>
                  <a:gd name="T7" fmla="*/ 22 h 556"/>
                  <a:gd name="T8" fmla="*/ 0 w 7"/>
                  <a:gd name="T9" fmla="*/ 22 h 556"/>
                  <a:gd name="T10" fmla="*/ 0 w 7"/>
                  <a:gd name="T11" fmla="*/ 22 h 556"/>
                  <a:gd name="T12" fmla="*/ 0 w 7"/>
                  <a:gd name="T13" fmla="*/ 0 h 5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556">
                    <a:moveTo>
                      <a:pt x="7" y="0"/>
                    </a:moveTo>
                    <a:lnTo>
                      <a:pt x="0" y="0"/>
                    </a:lnTo>
                    <a:lnTo>
                      <a:pt x="0" y="556"/>
                    </a:lnTo>
                    <a:lnTo>
                      <a:pt x="1" y="554"/>
                    </a:lnTo>
                    <a:lnTo>
                      <a:pt x="3" y="554"/>
                    </a:lnTo>
                    <a:lnTo>
                      <a:pt x="7" y="55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Rectangle 534"/>
              <p:cNvSpPr>
                <a:spLocks noChangeArrowheads="1"/>
              </p:cNvSpPr>
              <p:nvPr/>
            </p:nvSpPr>
            <p:spPr bwMode="auto">
              <a:xfrm>
                <a:off x="2309" y="2450"/>
                <a:ext cx="1" cy="11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miter lim="800000"/>
              </a:ln>
            </p:spPr>
            <p:txBody>
              <a:bodyPr/>
              <a:lstStyle/>
              <a:p>
                <a:pPr defTabSz="538480" latinLnBrk="1"/>
                <a:endParaRPr lang="zh-CN" altLang="en-US" sz="1100">
                  <a:solidFill>
                    <a:prstClr val="black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320" name="Freeform 535"/>
              <p:cNvSpPr>
                <a:spLocks noChangeArrowheads="1"/>
              </p:cNvSpPr>
              <p:nvPr/>
            </p:nvSpPr>
            <p:spPr bwMode="auto">
              <a:xfrm>
                <a:off x="2308" y="2450"/>
                <a:ext cx="1" cy="111"/>
              </a:xfrm>
              <a:custGeom>
                <a:avLst/>
                <a:gdLst>
                  <a:gd name="T0" fmla="*/ 0 w 7"/>
                  <a:gd name="T1" fmla="*/ 0 h 556"/>
                  <a:gd name="T2" fmla="*/ 0 w 7"/>
                  <a:gd name="T3" fmla="*/ 0 h 556"/>
                  <a:gd name="T4" fmla="*/ 0 w 7"/>
                  <a:gd name="T5" fmla="*/ 22 h 556"/>
                  <a:gd name="T6" fmla="*/ 0 w 7"/>
                  <a:gd name="T7" fmla="*/ 22 h 556"/>
                  <a:gd name="T8" fmla="*/ 0 w 7"/>
                  <a:gd name="T9" fmla="*/ 22 h 556"/>
                  <a:gd name="T10" fmla="*/ 0 w 7"/>
                  <a:gd name="T11" fmla="*/ 0 h 5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556">
                    <a:moveTo>
                      <a:pt x="7" y="0"/>
                    </a:moveTo>
                    <a:lnTo>
                      <a:pt x="0" y="0"/>
                    </a:lnTo>
                    <a:lnTo>
                      <a:pt x="0" y="553"/>
                    </a:lnTo>
                    <a:lnTo>
                      <a:pt x="3" y="553"/>
                    </a:lnTo>
                    <a:lnTo>
                      <a:pt x="7" y="55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536"/>
              <p:cNvSpPr>
                <a:spLocks noChangeArrowheads="1"/>
              </p:cNvSpPr>
              <p:nvPr/>
            </p:nvSpPr>
            <p:spPr bwMode="auto">
              <a:xfrm>
                <a:off x="2307" y="2450"/>
                <a:ext cx="1" cy="111"/>
              </a:xfrm>
              <a:custGeom>
                <a:avLst/>
                <a:gdLst>
                  <a:gd name="T0" fmla="*/ 0 w 4"/>
                  <a:gd name="T1" fmla="*/ 0 h 553"/>
                  <a:gd name="T2" fmla="*/ 0 w 4"/>
                  <a:gd name="T3" fmla="*/ 0 h 553"/>
                  <a:gd name="T4" fmla="*/ 0 w 4"/>
                  <a:gd name="T5" fmla="*/ 22 h 553"/>
                  <a:gd name="T6" fmla="*/ 0 w 4"/>
                  <a:gd name="T7" fmla="*/ 22 h 553"/>
                  <a:gd name="T8" fmla="*/ 0 w 4"/>
                  <a:gd name="T9" fmla="*/ 22 h 553"/>
                  <a:gd name="T10" fmla="*/ 0 w 4"/>
                  <a:gd name="T11" fmla="*/ 0 h 5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553">
                    <a:moveTo>
                      <a:pt x="4" y="0"/>
                    </a:moveTo>
                    <a:lnTo>
                      <a:pt x="0" y="0"/>
                    </a:lnTo>
                    <a:lnTo>
                      <a:pt x="0" y="553"/>
                    </a:lnTo>
                    <a:lnTo>
                      <a:pt x="3" y="553"/>
                    </a:lnTo>
                    <a:lnTo>
                      <a:pt x="4" y="55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Rectangle 537"/>
              <p:cNvSpPr>
                <a:spLocks noChangeArrowheads="1"/>
              </p:cNvSpPr>
              <p:nvPr/>
            </p:nvSpPr>
            <p:spPr bwMode="auto">
              <a:xfrm>
                <a:off x="2305" y="2450"/>
                <a:ext cx="2" cy="11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miter lim="800000"/>
              </a:ln>
            </p:spPr>
            <p:txBody>
              <a:bodyPr/>
              <a:lstStyle/>
              <a:p>
                <a:pPr defTabSz="538480" latinLnBrk="1"/>
                <a:endParaRPr lang="zh-CN" altLang="en-US" sz="1100">
                  <a:solidFill>
                    <a:prstClr val="black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323" name="Rectangle 538"/>
              <p:cNvSpPr>
                <a:spLocks noChangeArrowheads="1"/>
              </p:cNvSpPr>
              <p:nvPr/>
            </p:nvSpPr>
            <p:spPr bwMode="auto">
              <a:xfrm>
                <a:off x="2304" y="2450"/>
                <a:ext cx="1" cy="11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miter lim="800000"/>
              </a:ln>
            </p:spPr>
            <p:txBody>
              <a:bodyPr/>
              <a:lstStyle/>
              <a:p>
                <a:pPr defTabSz="538480" latinLnBrk="1"/>
                <a:endParaRPr lang="zh-CN" altLang="en-US" sz="1100">
                  <a:solidFill>
                    <a:prstClr val="black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324" name="Rectangle 539"/>
              <p:cNvSpPr>
                <a:spLocks noChangeArrowheads="1"/>
              </p:cNvSpPr>
              <p:nvPr/>
            </p:nvSpPr>
            <p:spPr bwMode="auto">
              <a:xfrm>
                <a:off x="2303" y="2450"/>
                <a:ext cx="1" cy="11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miter lim="800000"/>
              </a:ln>
            </p:spPr>
            <p:txBody>
              <a:bodyPr/>
              <a:lstStyle/>
              <a:p>
                <a:pPr defTabSz="538480" latinLnBrk="1"/>
                <a:endParaRPr lang="zh-CN" altLang="en-US" sz="1100">
                  <a:solidFill>
                    <a:prstClr val="black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325" name="Rectangle 540"/>
              <p:cNvSpPr>
                <a:spLocks noChangeArrowheads="1"/>
              </p:cNvSpPr>
              <p:nvPr/>
            </p:nvSpPr>
            <p:spPr bwMode="auto">
              <a:xfrm>
                <a:off x="2302" y="2450"/>
                <a:ext cx="1" cy="11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miter lim="800000"/>
              </a:ln>
            </p:spPr>
            <p:txBody>
              <a:bodyPr/>
              <a:lstStyle/>
              <a:p>
                <a:pPr defTabSz="538480" latinLnBrk="1"/>
                <a:endParaRPr lang="zh-CN" altLang="en-US" sz="1100">
                  <a:solidFill>
                    <a:prstClr val="black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326" name="Rectangle 541"/>
              <p:cNvSpPr>
                <a:spLocks noChangeArrowheads="1"/>
              </p:cNvSpPr>
              <p:nvPr/>
            </p:nvSpPr>
            <p:spPr bwMode="auto">
              <a:xfrm>
                <a:off x="2313" y="2450"/>
                <a:ext cx="1" cy="11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miter lim="800000"/>
              </a:ln>
            </p:spPr>
            <p:txBody>
              <a:bodyPr/>
              <a:lstStyle/>
              <a:p>
                <a:pPr defTabSz="538480" latinLnBrk="1"/>
                <a:endParaRPr lang="zh-CN" altLang="en-US" sz="1100">
                  <a:solidFill>
                    <a:prstClr val="black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327" name="Freeform 542"/>
              <p:cNvSpPr>
                <a:spLocks noChangeArrowheads="1"/>
              </p:cNvSpPr>
              <p:nvPr/>
            </p:nvSpPr>
            <p:spPr bwMode="auto">
              <a:xfrm>
                <a:off x="2314" y="2450"/>
                <a:ext cx="1" cy="111"/>
              </a:xfrm>
              <a:custGeom>
                <a:avLst/>
                <a:gdLst>
                  <a:gd name="T0" fmla="*/ 0 w 8"/>
                  <a:gd name="T1" fmla="*/ 0 h 556"/>
                  <a:gd name="T2" fmla="*/ 0 w 8"/>
                  <a:gd name="T3" fmla="*/ 0 h 556"/>
                  <a:gd name="T4" fmla="*/ 0 w 8"/>
                  <a:gd name="T5" fmla="*/ 22 h 556"/>
                  <a:gd name="T6" fmla="*/ 0 w 8"/>
                  <a:gd name="T7" fmla="*/ 22 h 556"/>
                  <a:gd name="T8" fmla="*/ 0 w 8"/>
                  <a:gd name="T9" fmla="*/ 22 h 556"/>
                  <a:gd name="T10" fmla="*/ 0 w 8"/>
                  <a:gd name="T11" fmla="*/ 0 h 5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556">
                    <a:moveTo>
                      <a:pt x="8" y="0"/>
                    </a:moveTo>
                    <a:lnTo>
                      <a:pt x="0" y="0"/>
                    </a:lnTo>
                    <a:lnTo>
                      <a:pt x="0" y="556"/>
                    </a:lnTo>
                    <a:lnTo>
                      <a:pt x="4" y="554"/>
                    </a:lnTo>
                    <a:lnTo>
                      <a:pt x="8" y="55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Rectangle 543"/>
              <p:cNvSpPr>
                <a:spLocks noChangeArrowheads="1"/>
              </p:cNvSpPr>
              <p:nvPr/>
            </p:nvSpPr>
            <p:spPr bwMode="auto">
              <a:xfrm>
                <a:off x="2315" y="2450"/>
                <a:ext cx="1" cy="11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miter lim="800000"/>
              </a:ln>
            </p:spPr>
            <p:txBody>
              <a:bodyPr/>
              <a:lstStyle/>
              <a:p>
                <a:pPr defTabSz="538480" latinLnBrk="1"/>
                <a:endParaRPr lang="zh-CN" altLang="en-US" sz="1100">
                  <a:solidFill>
                    <a:prstClr val="black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329" name="Freeform 544"/>
              <p:cNvSpPr>
                <a:spLocks noChangeArrowheads="1"/>
              </p:cNvSpPr>
              <p:nvPr/>
            </p:nvSpPr>
            <p:spPr bwMode="auto">
              <a:xfrm>
                <a:off x="2316" y="2450"/>
                <a:ext cx="2" cy="111"/>
              </a:xfrm>
              <a:custGeom>
                <a:avLst/>
                <a:gdLst>
                  <a:gd name="T0" fmla="*/ 1 w 8"/>
                  <a:gd name="T1" fmla="*/ 0 h 556"/>
                  <a:gd name="T2" fmla="*/ 0 w 8"/>
                  <a:gd name="T3" fmla="*/ 0 h 556"/>
                  <a:gd name="T4" fmla="*/ 0 w 8"/>
                  <a:gd name="T5" fmla="*/ 22 h 556"/>
                  <a:gd name="T6" fmla="*/ 0 w 8"/>
                  <a:gd name="T7" fmla="*/ 22 h 556"/>
                  <a:gd name="T8" fmla="*/ 1 w 8"/>
                  <a:gd name="T9" fmla="*/ 22 h 556"/>
                  <a:gd name="T10" fmla="*/ 1 w 8"/>
                  <a:gd name="T11" fmla="*/ 0 h 5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556">
                    <a:moveTo>
                      <a:pt x="8" y="0"/>
                    </a:moveTo>
                    <a:lnTo>
                      <a:pt x="0" y="0"/>
                    </a:lnTo>
                    <a:lnTo>
                      <a:pt x="0" y="556"/>
                    </a:lnTo>
                    <a:lnTo>
                      <a:pt x="4" y="554"/>
                    </a:lnTo>
                    <a:lnTo>
                      <a:pt x="8" y="55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545"/>
              <p:cNvSpPr>
                <a:spLocks noChangeArrowheads="1"/>
              </p:cNvSpPr>
              <p:nvPr/>
            </p:nvSpPr>
            <p:spPr bwMode="auto">
              <a:xfrm>
                <a:off x="2318" y="2450"/>
                <a:ext cx="1" cy="111"/>
              </a:xfrm>
              <a:custGeom>
                <a:avLst/>
                <a:gdLst>
                  <a:gd name="T0" fmla="*/ 0 w 8"/>
                  <a:gd name="T1" fmla="*/ 0 h 556"/>
                  <a:gd name="T2" fmla="*/ 0 w 8"/>
                  <a:gd name="T3" fmla="*/ 0 h 556"/>
                  <a:gd name="T4" fmla="*/ 0 w 8"/>
                  <a:gd name="T5" fmla="*/ 22 h 556"/>
                  <a:gd name="T6" fmla="*/ 0 w 8"/>
                  <a:gd name="T7" fmla="*/ 22 h 556"/>
                  <a:gd name="T8" fmla="*/ 0 w 8"/>
                  <a:gd name="T9" fmla="*/ 22 h 556"/>
                  <a:gd name="T10" fmla="*/ 0 w 8"/>
                  <a:gd name="T11" fmla="*/ 0 h 5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556">
                    <a:moveTo>
                      <a:pt x="8" y="0"/>
                    </a:moveTo>
                    <a:lnTo>
                      <a:pt x="0" y="0"/>
                    </a:lnTo>
                    <a:lnTo>
                      <a:pt x="0" y="556"/>
                    </a:lnTo>
                    <a:lnTo>
                      <a:pt x="3" y="554"/>
                    </a:lnTo>
                    <a:lnTo>
                      <a:pt x="8" y="55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Rectangle 546"/>
              <p:cNvSpPr>
                <a:spLocks noChangeArrowheads="1"/>
              </p:cNvSpPr>
              <p:nvPr/>
            </p:nvSpPr>
            <p:spPr bwMode="auto">
              <a:xfrm>
                <a:off x="2319" y="2450"/>
                <a:ext cx="1" cy="11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miter lim="800000"/>
              </a:ln>
            </p:spPr>
            <p:txBody>
              <a:bodyPr/>
              <a:lstStyle/>
              <a:p>
                <a:pPr defTabSz="538480" latinLnBrk="1"/>
                <a:endParaRPr lang="zh-CN" altLang="en-US" sz="1100">
                  <a:solidFill>
                    <a:prstClr val="black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332" name="Freeform 547"/>
              <p:cNvSpPr>
                <a:spLocks noChangeArrowheads="1"/>
              </p:cNvSpPr>
              <p:nvPr/>
            </p:nvSpPr>
            <p:spPr bwMode="auto">
              <a:xfrm>
                <a:off x="2320" y="2450"/>
                <a:ext cx="1" cy="111"/>
              </a:xfrm>
              <a:custGeom>
                <a:avLst/>
                <a:gdLst>
                  <a:gd name="T0" fmla="*/ 0 w 7"/>
                  <a:gd name="T1" fmla="*/ 0 h 556"/>
                  <a:gd name="T2" fmla="*/ 0 w 7"/>
                  <a:gd name="T3" fmla="*/ 0 h 556"/>
                  <a:gd name="T4" fmla="*/ 0 w 7"/>
                  <a:gd name="T5" fmla="*/ 22 h 556"/>
                  <a:gd name="T6" fmla="*/ 0 w 7"/>
                  <a:gd name="T7" fmla="*/ 22 h 556"/>
                  <a:gd name="T8" fmla="*/ 0 w 7"/>
                  <a:gd name="T9" fmla="*/ 0 h 5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556">
                    <a:moveTo>
                      <a:pt x="7" y="0"/>
                    </a:moveTo>
                    <a:lnTo>
                      <a:pt x="0" y="0"/>
                    </a:lnTo>
                    <a:lnTo>
                      <a:pt x="0" y="556"/>
                    </a:lnTo>
                    <a:lnTo>
                      <a:pt x="7" y="55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548"/>
              <p:cNvSpPr>
                <a:spLocks noChangeArrowheads="1"/>
              </p:cNvSpPr>
              <p:nvPr/>
            </p:nvSpPr>
            <p:spPr bwMode="auto">
              <a:xfrm>
                <a:off x="2329" y="2450"/>
                <a:ext cx="1" cy="109"/>
              </a:xfrm>
              <a:custGeom>
                <a:avLst/>
                <a:gdLst>
                  <a:gd name="T0" fmla="*/ 0 w 3"/>
                  <a:gd name="T1" fmla="*/ 0 h 545"/>
                  <a:gd name="T2" fmla="*/ 0 w 3"/>
                  <a:gd name="T3" fmla="*/ 0 h 545"/>
                  <a:gd name="T4" fmla="*/ 0 w 3"/>
                  <a:gd name="T5" fmla="*/ 22 h 545"/>
                  <a:gd name="T6" fmla="*/ 0 w 3"/>
                  <a:gd name="T7" fmla="*/ 22 h 545"/>
                  <a:gd name="T8" fmla="*/ 0 w 3"/>
                  <a:gd name="T9" fmla="*/ 22 h 545"/>
                  <a:gd name="T10" fmla="*/ 0 w 3"/>
                  <a:gd name="T11" fmla="*/ 0 h 5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545">
                    <a:moveTo>
                      <a:pt x="3" y="0"/>
                    </a:moveTo>
                    <a:lnTo>
                      <a:pt x="0" y="0"/>
                    </a:lnTo>
                    <a:lnTo>
                      <a:pt x="0" y="545"/>
                    </a:lnTo>
                    <a:lnTo>
                      <a:pt x="2" y="545"/>
                    </a:lnTo>
                    <a:lnTo>
                      <a:pt x="3" y="54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549"/>
              <p:cNvSpPr>
                <a:spLocks noChangeArrowheads="1"/>
              </p:cNvSpPr>
              <p:nvPr/>
            </p:nvSpPr>
            <p:spPr bwMode="auto">
              <a:xfrm>
                <a:off x="2327" y="2450"/>
                <a:ext cx="2" cy="110"/>
              </a:xfrm>
              <a:custGeom>
                <a:avLst/>
                <a:gdLst>
                  <a:gd name="T0" fmla="*/ 1 w 8"/>
                  <a:gd name="T1" fmla="*/ 0 h 549"/>
                  <a:gd name="T2" fmla="*/ 0 w 8"/>
                  <a:gd name="T3" fmla="*/ 0 h 549"/>
                  <a:gd name="T4" fmla="*/ 0 w 8"/>
                  <a:gd name="T5" fmla="*/ 22 h 549"/>
                  <a:gd name="T6" fmla="*/ 0 w 8"/>
                  <a:gd name="T7" fmla="*/ 22 h 549"/>
                  <a:gd name="T8" fmla="*/ 1 w 8"/>
                  <a:gd name="T9" fmla="*/ 22 h 549"/>
                  <a:gd name="T10" fmla="*/ 1 w 8"/>
                  <a:gd name="T11" fmla="*/ 0 h 5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549">
                    <a:moveTo>
                      <a:pt x="8" y="0"/>
                    </a:moveTo>
                    <a:lnTo>
                      <a:pt x="0" y="0"/>
                    </a:lnTo>
                    <a:lnTo>
                      <a:pt x="0" y="549"/>
                    </a:lnTo>
                    <a:lnTo>
                      <a:pt x="4" y="546"/>
                    </a:lnTo>
                    <a:lnTo>
                      <a:pt x="8" y="54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Rectangle 550"/>
              <p:cNvSpPr>
                <a:spLocks noChangeArrowheads="1"/>
              </p:cNvSpPr>
              <p:nvPr/>
            </p:nvSpPr>
            <p:spPr bwMode="auto">
              <a:xfrm>
                <a:off x="2326" y="2450"/>
                <a:ext cx="1" cy="1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miter lim="800000"/>
              </a:ln>
            </p:spPr>
            <p:txBody>
              <a:bodyPr/>
              <a:lstStyle/>
              <a:p>
                <a:pPr defTabSz="538480" latinLnBrk="1"/>
                <a:endParaRPr lang="zh-CN" altLang="en-US" sz="1100">
                  <a:solidFill>
                    <a:prstClr val="black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336" name="Freeform 551"/>
              <p:cNvSpPr>
                <a:spLocks noChangeArrowheads="1"/>
              </p:cNvSpPr>
              <p:nvPr/>
            </p:nvSpPr>
            <p:spPr bwMode="auto">
              <a:xfrm>
                <a:off x="2325" y="2450"/>
                <a:ext cx="1" cy="110"/>
              </a:xfrm>
              <a:custGeom>
                <a:avLst/>
                <a:gdLst>
                  <a:gd name="T0" fmla="*/ 0 w 4"/>
                  <a:gd name="T1" fmla="*/ 0 h 549"/>
                  <a:gd name="T2" fmla="*/ 0 w 4"/>
                  <a:gd name="T3" fmla="*/ 0 h 549"/>
                  <a:gd name="T4" fmla="*/ 0 w 4"/>
                  <a:gd name="T5" fmla="*/ 22 h 549"/>
                  <a:gd name="T6" fmla="*/ 0 w 4"/>
                  <a:gd name="T7" fmla="*/ 22 h 549"/>
                  <a:gd name="T8" fmla="*/ 0 w 4"/>
                  <a:gd name="T9" fmla="*/ 22 h 549"/>
                  <a:gd name="T10" fmla="*/ 0 w 4"/>
                  <a:gd name="T11" fmla="*/ 0 h 5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549">
                    <a:moveTo>
                      <a:pt x="4" y="0"/>
                    </a:moveTo>
                    <a:lnTo>
                      <a:pt x="0" y="0"/>
                    </a:lnTo>
                    <a:lnTo>
                      <a:pt x="0" y="549"/>
                    </a:lnTo>
                    <a:lnTo>
                      <a:pt x="3" y="549"/>
                    </a:lnTo>
                    <a:lnTo>
                      <a:pt x="4" y="54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552"/>
              <p:cNvSpPr>
                <a:spLocks noChangeArrowheads="1"/>
              </p:cNvSpPr>
              <p:nvPr/>
            </p:nvSpPr>
            <p:spPr bwMode="auto">
              <a:xfrm>
                <a:off x="2324" y="2450"/>
                <a:ext cx="1" cy="111"/>
              </a:xfrm>
              <a:custGeom>
                <a:avLst/>
                <a:gdLst>
                  <a:gd name="T0" fmla="*/ 0 w 8"/>
                  <a:gd name="T1" fmla="*/ 0 h 553"/>
                  <a:gd name="T2" fmla="*/ 0 w 8"/>
                  <a:gd name="T3" fmla="*/ 0 h 553"/>
                  <a:gd name="T4" fmla="*/ 0 w 8"/>
                  <a:gd name="T5" fmla="*/ 22 h 553"/>
                  <a:gd name="T6" fmla="*/ 0 w 8"/>
                  <a:gd name="T7" fmla="*/ 22 h 553"/>
                  <a:gd name="T8" fmla="*/ 0 w 8"/>
                  <a:gd name="T9" fmla="*/ 22 h 553"/>
                  <a:gd name="T10" fmla="*/ 0 w 8"/>
                  <a:gd name="T11" fmla="*/ 0 h 5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553">
                    <a:moveTo>
                      <a:pt x="8" y="0"/>
                    </a:moveTo>
                    <a:lnTo>
                      <a:pt x="0" y="0"/>
                    </a:lnTo>
                    <a:lnTo>
                      <a:pt x="0" y="553"/>
                    </a:lnTo>
                    <a:lnTo>
                      <a:pt x="4" y="550"/>
                    </a:lnTo>
                    <a:lnTo>
                      <a:pt x="8" y="54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Rectangle 553"/>
              <p:cNvSpPr>
                <a:spLocks noChangeArrowheads="1"/>
              </p:cNvSpPr>
              <p:nvPr/>
            </p:nvSpPr>
            <p:spPr bwMode="auto">
              <a:xfrm>
                <a:off x="2322" y="2450"/>
                <a:ext cx="2" cy="11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miter lim="800000"/>
              </a:ln>
            </p:spPr>
            <p:txBody>
              <a:bodyPr/>
              <a:lstStyle/>
              <a:p>
                <a:pPr defTabSz="538480" latinLnBrk="1"/>
                <a:endParaRPr lang="zh-CN" altLang="en-US" sz="1100">
                  <a:solidFill>
                    <a:prstClr val="black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339" name="Freeform 554"/>
              <p:cNvSpPr>
                <a:spLocks noChangeArrowheads="1"/>
              </p:cNvSpPr>
              <p:nvPr/>
            </p:nvSpPr>
            <p:spPr bwMode="auto">
              <a:xfrm>
                <a:off x="2321" y="2450"/>
                <a:ext cx="1" cy="111"/>
              </a:xfrm>
              <a:custGeom>
                <a:avLst/>
                <a:gdLst>
                  <a:gd name="T0" fmla="*/ 0 w 4"/>
                  <a:gd name="T1" fmla="*/ 0 h 553"/>
                  <a:gd name="T2" fmla="*/ 0 w 4"/>
                  <a:gd name="T3" fmla="*/ 0 h 553"/>
                  <a:gd name="T4" fmla="*/ 0 w 4"/>
                  <a:gd name="T5" fmla="*/ 22 h 553"/>
                  <a:gd name="T6" fmla="*/ 0 w 4"/>
                  <a:gd name="T7" fmla="*/ 22 h 553"/>
                  <a:gd name="T8" fmla="*/ 0 w 4"/>
                  <a:gd name="T9" fmla="*/ 22 h 553"/>
                  <a:gd name="T10" fmla="*/ 0 w 4"/>
                  <a:gd name="T11" fmla="*/ 0 h 5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553">
                    <a:moveTo>
                      <a:pt x="4" y="0"/>
                    </a:moveTo>
                    <a:lnTo>
                      <a:pt x="0" y="0"/>
                    </a:lnTo>
                    <a:lnTo>
                      <a:pt x="0" y="553"/>
                    </a:lnTo>
                    <a:lnTo>
                      <a:pt x="3" y="553"/>
                    </a:lnTo>
                    <a:lnTo>
                      <a:pt x="4" y="55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555"/>
              <p:cNvSpPr>
                <a:spLocks noChangeArrowheads="1"/>
              </p:cNvSpPr>
              <p:nvPr/>
            </p:nvSpPr>
            <p:spPr bwMode="auto">
              <a:xfrm>
                <a:off x="2311" y="2450"/>
                <a:ext cx="2" cy="111"/>
              </a:xfrm>
              <a:custGeom>
                <a:avLst/>
                <a:gdLst>
                  <a:gd name="T0" fmla="*/ 0 w 9"/>
                  <a:gd name="T1" fmla="*/ 0 h 556"/>
                  <a:gd name="T2" fmla="*/ 0 w 9"/>
                  <a:gd name="T3" fmla="*/ 0 h 556"/>
                  <a:gd name="T4" fmla="*/ 0 w 9"/>
                  <a:gd name="T5" fmla="*/ 22 h 556"/>
                  <a:gd name="T6" fmla="*/ 0 w 9"/>
                  <a:gd name="T7" fmla="*/ 22 h 556"/>
                  <a:gd name="T8" fmla="*/ 0 w 9"/>
                  <a:gd name="T9" fmla="*/ 22 h 556"/>
                  <a:gd name="T10" fmla="*/ 0 w 9"/>
                  <a:gd name="T11" fmla="*/ 0 h 5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556">
                    <a:moveTo>
                      <a:pt x="9" y="0"/>
                    </a:moveTo>
                    <a:lnTo>
                      <a:pt x="0" y="0"/>
                    </a:lnTo>
                    <a:lnTo>
                      <a:pt x="0" y="556"/>
                    </a:lnTo>
                    <a:lnTo>
                      <a:pt x="4" y="554"/>
                    </a:lnTo>
                    <a:lnTo>
                      <a:pt x="9" y="55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556"/>
              <p:cNvSpPr>
                <a:spLocks noChangeArrowheads="1"/>
              </p:cNvSpPr>
              <p:nvPr/>
            </p:nvSpPr>
            <p:spPr bwMode="auto">
              <a:xfrm>
                <a:off x="2275" y="2450"/>
                <a:ext cx="1" cy="101"/>
              </a:xfrm>
              <a:custGeom>
                <a:avLst/>
                <a:gdLst>
                  <a:gd name="T0" fmla="*/ 0 w 4"/>
                  <a:gd name="T1" fmla="*/ 0 h 504"/>
                  <a:gd name="T2" fmla="*/ 0 w 4"/>
                  <a:gd name="T3" fmla="*/ 0 h 504"/>
                  <a:gd name="T4" fmla="*/ 0 w 4"/>
                  <a:gd name="T5" fmla="*/ 20 h 504"/>
                  <a:gd name="T6" fmla="*/ 0 w 4"/>
                  <a:gd name="T7" fmla="*/ 20 h 504"/>
                  <a:gd name="T8" fmla="*/ 0 w 4"/>
                  <a:gd name="T9" fmla="*/ 20 h 504"/>
                  <a:gd name="T10" fmla="*/ 0 w 4"/>
                  <a:gd name="T11" fmla="*/ 0 h 5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504">
                    <a:moveTo>
                      <a:pt x="4" y="0"/>
                    </a:moveTo>
                    <a:lnTo>
                      <a:pt x="0" y="0"/>
                    </a:lnTo>
                    <a:lnTo>
                      <a:pt x="0" y="500"/>
                    </a:lnTo>
                    <a:lnTo>
                      <a:pt x="1" y="503"/>
                    </a:lnTo>
                    <a:lnTo>
                      <a:pt x="4" y="50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557"/>
              <p:cNvSpPr>
                <a:spLocks noChangeArrowheads="1"/>
              </p:cNvSpPr>
              <p:nvPr/>
            </p:nvSpPr>
            <p:spPr bwMode="auto">
              <a:xfrm>
                <a:off x="2276" y="2450"/>
                <a:ext cx="1" cy="102"/>
              </a:xfrm>
              <a:custGeom>
                <a:avLst/>
                <a:gdLst>
                  <a:gd name="T0" fmla="*/ 0 w 7"/>
                  <a:gd name="T1" fmla="*/ 0 h 512"/>
                  <a:gd name="T2" fmla="*/ 0 w 7"/>
                  <a:gd name="T3" fmla="*/ 0 h 512"/>
                  <a:gd name="T4" fmla="*/ 0 w 7"/>
                  <a:gd name="T5" fmla="*/ 20 h 512"/>
                  <a:gd name="T6" fmla="*/ 0 w 7"/>
                  <a:gd name="T7" fmla="*/ 20 h 512"/>
                  <a:gd name="T8" fmla="*/ 0 w 7"/>
                  <a:gd name="T9" fmla="*/ 0 h 5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512">
                    <a:moveTo>
                      <a:pt x="7" y="0"/>
                    </a:moveTo>
                    <a:lnTo>
                      <a:pt x="0" y="0"/>
                    </a:lnTo>
                    <a:lnTo>
                      <a:pt x="0" y="504"/>
                    </a:lnTo>
                    <a:lnTo>
                      <a:pt x="7" y="51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558"/>
              <p:cNvSpPr>
                <a:spLocks noChangeArrowheads="1"/>
              </p:cNvSpPr>
              <p:nvPr/>
            </p:nvSpPr>
            <p:spPr bwMode="auto">
              <a:xfrm>
                <a:off x="2277" y="2450"/>
                <a:ext cx="2" cy="103"/>
              </a:xfrm>
              <a:custGeom>
                <a:avLst/>
                <a:gdLst>
                  <a:gd name="T0" fmla="*/ 1 w 7"/>
                  <a:gd name="T1" fmla="*/ 0 h 515"/>
                  <a:gd name="T2" fmla="*/ 0 w 7"/>
                  <a:gd name="T3" fmla="*/ 0 h 515"/>
                  <a:gd name="T4" fmla="*/ 0 w 7"/>
                  <a:gd name="T5" fmla="*/ 20 h 515"/>
                  <a:gd name="T6" fmla="*/ 0 w 7"/>
                  <a:gd name="T7" fmla="*/ 20 h 515"/>
                  <a:gd name="T8" fmla="*/ 1 w 7"/>
                  <a:gd name="T9" fmla="*/ 21 h 515"/>
                  <a:gd name="T10" fmla="*/ 1 w 7"/>
                  <a:gd name="T11" fmla="*/ 0 h 5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515">
                    <a:moveTo>
                      <a:pt x="7" y="0"/>
                    </a:moveTo>
                    <a:lnTo>
                      <a:pt x="0" y="0"/>
                    </a:lnTo>
                    <a:lnTo>
                      <a:pt x="0" y="512"/>
                    </a:lnTo>
                    <a:lnTo>
                      <a:pt x="3" y="512"/>
                    </a:lnTo>
                    <a:lnTo>
                      <a:pt x="7" y="5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559"/>
              <p:cNvSpPr>
                <a:spLocks noChangeArrowheads="1"/>
              </p:cNvSpPr>
              <p:nvPr/>
            </p:nvSpPr>
            <p:spPr bwMode="auto">
              <a:xfrm>
                <a:off x="2279" y="2450"/>
                <a:ext cx="1" cy="104"/>
              </a:xfrm>
              <a:custGeom>
                <a:avLst/>
                <a:gdLst>
                  <a:gd name="T0" fmla="*/ 0 w 5"/>
                  <a:gd name="T1" fmla="*/ 0 h 519"/>
                  <a:gd name="T2" fmla="*/ 0 w 5"/>
                  <a:gd name="T3" fmla="*/ 0 h 519"/>
                  <a:gd name="T4" fmla="*/ 0 w 5"/>
                  <a:gd name="T5" fmla="*/ 21 h 519"/>
                  <a:gd name="T6" fmla="*/ 0 w 5"/>
                  <a:gd name="T7" fmla="*/ 21 h 519"/>
                  <a:gd name="T8" fmla="*/ 0 w 5"/>
                  <a:gd name="T9" fmla="*/ 21 h 519"/>
                  <a:gd name="T10" fmla="*/ 0 w 5"/>
                  <a:gd name="T11" fmla="*/ 0 h 5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519">
                    <a:moveTo>
                      <a:pt x="5" y="0"/>
                    </a:moveTo>
                    <a:lnTo>
                      <a:pt x="0" y="0"/>
                    </a:lnTo>
                    <a:lnTo>
                      <a:pt x="0" y="515"/>
                    </a:lnTo>
                    <a:lnTo>
                      <a:pt x="2" y="516"/>
                    </a:lnTo>
                    <a:lnTo>
                      <a:pt x="5" y="51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560"/>
              <p:cNvSpPr>
                <a:spLocks noChangeArrowheads="1"/>
              </p:cNvSpPr>
              <p:nvPr/>
            </p:nvSpPr>
            <p:spPr bwMode="auto">
              <a:xfrm>
                <a:off x="2280" y="2450"/>
                <a:ext cx="1" cy="105"/>
              </a:xfrm>
              <a:custGeom>
                <a:avLst/>
                <a:gdLst>
                  <a:gd name="T0" fmla="*/ 0 w 7"/>
                  <a:gd name="T1" fmla="*/ 0 h 523"/>
                  <a:gd name="T2" fmla="*/ 0 w 7"/>
                  <a:gd name="T3" fmla="*/ 0 h 523"/>
                  <a:gd name="T4" fmla="*/ 0 w 7"/>
                  <a:gd name="T5" fmla="*/ 21 h 523"/>
                  <a:gd name="T6" fmla="*/ 0 w 7"/>
                  <a:gd name="T7" fmla="*/ 21 h 523"/>
                  <a:gd name="T8" fmla="*/ 0 w 7"/>
                  <a:gd name="T9" fmla="*/ 21 h 523"/>
                  <a:gd name="T10" fmla="*/ 0 w 7"/>
                  <a:gd name="T11" fmla="*/ 0 h 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523">
                    <a:moveTo>
                      <a:pt x="7" y="0"/>
                    </a:moveTo>
                    <a:lnTo>
                      <a:pt x="0" y="0"/>
                    </a:lnTo>
                    <a:lnTo>
                      <a:pt x="0" y="519"/>
                    </a:lnTo>
                    <a:lnTo>
                      <a:pt x="3" y="520"/>
                    </a:lnTo>
                    <a:lnTo>
                      <a:pt x="7" y="52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561"/>
              <p:cNvSpPr>
                <a:spLocks noChangeArrowheads="1"/>
              </p:cNvSpPr>
              <p:nvPr/>
            </p:nvSpPr>
            <p:spPr bwMode="auto">
              <a:xfrm>
                <a:off x="2281" y="2450"/>
                <a:ext cx="1" cy="105"/>
              </a:xfrm>
              <a:custGeom>
                <a:avLst/>
                <a:gdLst>
                  <a:gd name="T0" fmla="*/ 0 w 4"/>
                  <a:gd name="T1" fmla="*/ 0 h 526"/>
                  <a:gd name="T2" fmla="*/ 0 w 4"/>
                  <a:gd name="T3" fmla="*/ 0 h 526"/>
                  <a:gd name="T4" fmla="*/ 0 w 4"/>
                  <a:gd name="T5" fmla="*/ 21 h 526"/>
                  <a:gd name="T6" fmla="*/ 0 w 4"/>
                  <a:gd name="T7" fmla="*/ 21 h 526"/>
                  <a:gd name="T8" fmla="*/ 0 w 4"/>
                  <a:gd name="T9" fmla="*/ 21 h 526"/>
                  <a:gd name="T10" fmla="*/ 0 w 4"/>
                  <a:gd name="T11" fmla="*/ 0 h 5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526">
                    <a:moveTo>
                      <a:pt x="4" y="0"/>
                    </a:moveTo>
                    <a:lnTo>
                      <a:pt x="0" y="0"/>
                    </a:lnTo>
                    <a:lnTo>
                      <a:pt x="0" y="523"/>
                    </a:lnTo>
                    <a:lnTo>
                      <a:pt x="1" y="523"/>
                    </a:lnTo>
                    <a:lnTo>
                      <a:pt x="4" y="52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562"/>
              <p:cNvSpPr>
                <a:spLocks noChangeArrowheads="1"/>
              </p:cNvSpPr>
              <p:nvPr/>
            </p:nvSpPr>
            <p:spPr bwMode="auto">
              <a:xfrm>
                <a:off x="2291" y="2450"/>
                <a:ext cx="1" cy="109"/>
              </a:xfrm>
              <a:custGeom>
                <a:avLst/>
                <a:gdLst>
                  <a:gd name="T0" fmla="*/ 0 w 3"/>
                  <a:gd name="T1" fmla="*/ 0 h 545"/>
                  <a:gd name="T2" fmla="*/ 0 w 3"/>
                  <a:gd name="T3" fmla="*/ 0 h 545"/>
                  <a:gd name="T4" fmla="*/ 0 w 3"/>
                  <a:gd name="T5" fmla="*/ 22 h 545"/>
                  <a:gd name="T6" fmla="*/ 0 w 3"/>
                  <a:gd name="T7" fmla="*/ 22 h 545"/>
                  <a:gd name="T8" fmla="*/ 0 w 3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545">
                    <a:moveTo>
                      <a:pt x="3" y="0"/>
                    </a:moveTo>
                    <a:lnTo>
                      <a:pt x="0" y="0"/>
                    </a:lnTo>
                    <a:lnTo>
                      <a:pt x="0" y="542"/>
                    </a:lnTo>
                    <a:lnTo>
                      <a:pt x="3" y="54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Rectangle 563"/>
              <p:cNvSpPr>
                <a:spLocks noChangeArrowheads="1"/>
              </p:cNvSpPr>
              <p:nvPr/>
            </p:nvSpPr>
            <p:spPr bwMode="auto">
              <a:xfrm>
                <a:off x="2289" y="2450"/>
                <a:ext cx="2" cy="1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miter lim="800000"/>
              </a:ln>
            </p:spPr>
            <p:txBody>
              <a:bodyPr/>
              <a:lstStyle/>
              <a:p>
                <a:pPr defTabSz="538480" latinLnBrk="1"/>
                <a:endParaRPr lang="zh-CN" altLang="en-US" sz="1100">
                  <a:solidFill>
                    <a:prstClr val="black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349" name="Freeform 564"/>
              <p:cNvSpPr>
                <a:spLocks noChangeArrowheads="1"/>
              </p:cNvSpPr>
              <p:nvPr/>
            </p:nvSpPr>
            <p:spPr bwMode="auto">
              <a:xfrm>
                <a:off x="2288" y="2450"/>
                <a:ext cx="1" cy="108"/>
              </a:xfrm>
              <a:custGeom>
                <a:avLst/>
                <a:gdLst>
                  <a:gd name="T0" fmla="*/ 0 w 7"/>
                  <a:gd name="T1" fmla="*/ 0 h 542"/>
                  <a:gd name="T2" fmla="*/ 0 w 7"/>
                  <a:gd name="T3" fmla="*/ 0 h 542"/>
                  <a:gd name="T4" fmla="*/ 0 w 7"/>
                  <a:gd name="T5" fmla="*/ 21 h 542"/>
                  <a:gd name="T6" fmla="*/ 0 w 7"/>
                  <a:gd name="T7" fmla="*/ 21 h 542"/>
                  <a:gd name="T8" fmla="*/ 0 w 7"/>
                  <a:gd name="T9" fmla="*/ 22 h 542"/>
                  <a:gd name="T10" fmla="*/ 0 w 7"/>
                  <a:gd name="T11" fmla="*/ 0 h 5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542">
                    <a:moveTo>
                      <a:pt x="7" y="0"/>
                    </a:moveTo>
                    <a:lnTo>
                      <a:pt x="0" y="0"/>
                    </a:lnTo>
                    <a:lnTo>
                      <a:pt x="0" y="538"/>
                    </a:lnTo>
                    <a:lnTo>
                      <a:pt x="3" y="539"/>
                    </a:lnTo>
                    <a:lnTo>
                      <a:pt x="7" y="54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565"/>
              <p:cNvSpPr>
                <a:spLocks noChangeArrowheads="1"/>
              </p:cNvSpPr>
              <p:nvPr/>
            </p:nvSpPr>
            <p:spPr bwMode="auto">
              <a:xfrm>
                <a:off x="2287" y="2450"/>
                <a:ext cx="1" cy="108"/>
              </a:xfrm>
              <a:custGeom>
                <a:avLst/>
                <a:gdLst>
                  <a:gd name="T0" fmla="*/ 0 w 4"/>
                  <a:gd name="T1" fmla="*/ 0 h 538"/>
                  <a:gd name="T2" fmla="*/ 0 w 4"/>
                  <a:gd name="T3" fmla="*/ 0 h 538"/>
                  <a:gd name="T4" fmla="*/ 0 w 4"/>
                  <a:gd name="T5" fmla="*/ 22 h 538"/>
                  <a:gd name="T6" fmla="*/ 0 w 4"/>
                  <a:gd name="T7" fmla="*/ 22 h 538"/>
                  <a:gd name="T8" fmla="*/ 0 w 4"/>
                  <a:gd name="T9" fmla="*/ 22 h 538"/>
                  <a:gd name="T10" fmla="*/ 0 w 4"/>
                  <a:gd name="T11" fmla="*/ 0 h 5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538">
                    <a:moveTo>
                      <a:pt x="4" y="0"/>
                    </a:moveTo>
                    <a:lnTo>
                      <a:pt x="0" y="0"/>
                    </a:lnTo>
                    <a:lnTo>
                      <a:pt x="0" y="538"/>
                    </a:lnTo>
                    <a:lnTo>
                      <a:pt x="1" y="538"/>
                    </a:lnTo>
                    <a:lnTo>
                      <a:pt x="4" y="53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Freeform 566"/>
              <p:cNvSpPr>
                <a:spLocks noChangeArrowheads="1"/>
              </p:cNvSpPr>
              <p:nvPr/>
            </p:nvSpPr>
            <p:spPr bwMode="auto">
              <a:xfrm>
                <a:off x="2286" y="2450"/>
                <a:ext cx="1" cy="108"/>
              </a:xfrm>
              <a:custGeom>
                <a:avLst/>
                <a:gdLst>
                  <a:gd name="T0" fmla="*/ 0 w 7"/>
                  <a:gd name="T1" fmla="*/ 0 h 538"/>
                  <a:gd name="T2" fmla="*/ 0 w 7"/>
                  <a:gd name="T3" fmla="*/ 0 h 538"/>
                  <a:gd name="T4" fmla="*/ 0 w 7"/>
                  <a:gd name="T5" fmla="*/ 21 h 538"/>
                  <a:gd name="T6" fmla="*/ 0 w 7"/>
                  <a:gd name="T7" fmla="*/ 21 h 538"/>
                  <a:gd name="T8" fmla="*/ 0 w 7"/>
                  <a:gd name="T9" fmla="*/ 22 h 538"/>
                  <a:gd name="T10" fmla="*/ 0 w 7"/>
                  <a:gd name="T11" fmla="*/ 0 h 5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538">
                    <a:moveTo>
                      <a:pt x="7" y="0"/>
                    </a:moveTo>
                    <a:lnTo>
                      <a:pt x="0" y="0"/>
                    </a:lnTo>
                    <a:lnTo>
                      <a:pt x="0" y="535"/>
                    </a:lnTo>
                    <a:lnTo>
                      <a:pt x="3" y="535"/>
                    </a:lnTo>
                    <a:lnTo>
                      <a:pt x="7" y="53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Freeform 567"/>
              <p:cNvSpPr>
                <a:spLocks noChangeArrowheads="1"/>
              </p:cNvSpPr>
              <p:nvPr/>
            </p:nvSpPr>
            <p:spPr bwMode="auto">
              <a:xfrm>
                <a:off x="2283" y="2450"/>
                <a:ext cx="2" cy="106"/>
              </a:xfrm>
              <a:custGeom>
                <a:avLst/>
                <a:gdLst>
                  <a:gd name="T0" fmla="*/ 1 w 8"/>
                  <a:gd name="T1" fmla="*/ 0 h 530"/>
                  <a:gd name="T2" fmla="*/ 0 w 8"/>
                  <a:gd name="T3" fmla="*/ 0 h 530"/>
                  <a:gd name="T4" fmla="*/ 0 w 8"/>
                  <a:gd name="T5" fmla="*/ 21 h 530"/>
                  <a:gd name="T6" fmla="*/ 0 w 8"/>
                  <a:gd name="T7" fmla="*/ 21 h 530"/>
                  <a:gd name="T8" fmla="*/ 1 w 8"/>
                  <a:gd name="T9" fmla="*/ 21 h 530"/>
                  <a:gd name="T10" fmla="*/ 1 w 8"/>
                  <a:gd name="T11" fmla="*/ 0 h 5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530">
                    <a:moveTo>
                      <a:pt x="8" y="0"/>
                    </a:moveTo>
                    <a:lnTo>
                      <a:pt x="0" y="0"/>
                    </a:lnTo>
                    <a:lnTo>
                      <a:pt x="0" y="530"/>
                    </a:lnTo>
                    <a:lnTo>
                      <a:pt x="4" y="530"/>
                    </a:lnTo>
                    <a:lnTo>
                      <a:pt x="8" y="53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Freeform 568"/>
              <p:cNvSpPr>
                <a:spLocks noChangeArrowheads="1"/>
              </p:cNvSpPr>
              <p:nvPr/>
            </p:nvSpPr>
            <p:spPr bwMode="auto">
              <a:xfrm>
                <a:off x="2285" y="2450"/>
                <a:ext cx="1" cy="107"/>
              </a:xfrm>
              <a:custGeom>
                <a:avLst/>
                <a:gdLst>
                  <a:gd name="T0" fmla="*/ 0 w 4"/>
                  <a:gd name="T1" fmla="*/ 0 h 535"/>
                  <a:gd name="T2" fmla="*/ 0 w 4"/>
                  <a:gd name="T3" fmla="*/ 0 h 535"/>
                  <a:gd name="T4" fmla="*/ 0 w 4"/>
                  <a:gd name="T5" fmla="*/ 21 h 535"/>
                  <a:gd name="T6" fmla="*/ 0 w 4"/>
                  <a:gd name="T7" fmla="*/ 21 h 535"/>
                  <a:gd name="T8" fmla="*/ 0 w 4"/>
                  <a:gd name="T9" fmla="*/ 21 h 535"/>
                  <a:gd name="T10" fmla="*/ 0 w 4"/>
                  <a:gd name="T11" fmla="*/ 0 h 5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535">
                    <a:moveTo>
                      <a:pt x="4" y="0"/>
                    </a:moveTo>
                    <a:lnTo>
                      <a:pt x="0" y="0"/>
                    </a:lnTo>
                    <a:lnTo>
                      <a:pt x="0" y="530"/>
                    </a:lnTo>
                    <a:lnTo>
                      <a:pt x="1" y="532"/>
                    </a:lnTo>
                    <a:lnTo>
                      <a:pt x="4" y="53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Freeform 569"/>
              <p:cNvSpPr>
                <a:spLocks noChangeArrowheads="1"/>
              </p:cNvSpPr>
              <p:nvPr/>
            </p:nvSpPr>
            <p:spPr bwMode="auto">
              <a:xfrm>
                <a:off x="2282" y="2450"/>
                <a:ext cx="1" cy="106"/>
              </a:xfrm>
              <a:custGeom>
                <a:avLst/>
                <a:gdLst>
                  <a:gd name="T0" fmla="*/ 0 w 7"/>
                  <a:gd name="T1" fmla="*/ 0 h 530"/>
                  <a:gd name="T2" fmla="*/ 0 w 7"/>
                  <a:gd name="T3" fmla="*/ 0 h 530"/>
                  <a:gd name="T4" fmla="*/ 0 w 7"/>
                  <a:gd name="T5" fmla="*/ 21 h 530"/>
                  <a:gd name="T6" fmla="*/ 0 w 7"/>
                  <a:gd name="T7" fmla="*/ 21 h 530"/>
                  <a:gd name="T8" fmla="*/ 0 w 7"/>
                  <a:gd name="T9" fmla="*/ 21 h 530"/>
                  <a:gd name="T10" fmla="*/ 0 w 7"/>
                  <a:gd name="T11" fmla="*/ 0 h 5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530">
                    <a:moveTo>
                      <a:pt x="7" y="0"/>
                    </a:moveTo>
                    <a:lnTo>
                      <a:pt x="0" y="0"/>
                    </a:lnTo>
                    <a:lnTo>
                      <a:pt x="0" y="526"/>
                    </a:lnTo>
                    <a:lnTo>
                      <a:pt x="3" y="527"/>
                    </a:lnTo>
                    <a:lnTo>
                      <a:pt x="7" y="5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570"/>
              <p:cNvSpPr>
                <a:spLocks noChangeArrowheads="1"/>
              </p:cNvSpPr>
              <p:nvPr/>
            </p:nvSpPr>
            <p:spPr bwMode="auto">
              <a:xfrm>
                <a:off x="2273" y="2450"/>
                <a:ext cx="2" cy="100"/>
              </a:xfrm>
              <a:custGeom>
                <a:avLst/>
                <a:gdLst>
                  <a:gd name="T0" fmla="*/ 0 w 12"/>
                  <a:gd name="T1" fmla="*/ 0 h 500"/>
                  <a:gd name="T2" fmla="*/ 0 w 12"/>
                  <a:gd name="T3" fmla="*/ 0 h 500"/>
                  <a:gd name="T4" fmla="*/ 0 w 12"/>
                  <a:gd name="T5" fmla="*/ 19 h 500"/>
                  <a:gd name="T6" fmla="*/ 0 w 12"/>
                  <a:gd name="T7" fmla="*/ 19 h 500"/>
                  <a:gd name="T8" fmla="*/ 0 w 12"/>
                  <a:gd name="T9" fmla="*/ 19 h 500"/>
                  <a:gd name="T10" fmla="*/ 0 w 12"/>
                  <a:gd name="T11" fmla="*/ 20 h 500"/>
                  <a:gd name="T12" fmla="*/ 0 w 12"/>
                  <a:gd name="T13" fmla="*/ 20 h 500"/>
                  <a:gd name="T14" fmla="*/ 0 w 12"/>
                  <a:gd name="T15" fmla="*/ 0 h 5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500">
                    <a:moveTo>
                      <a:pt x="12" y="0"/>
                    </a:moveTo>
                    <a:lnTo>
                      <a:pt x="0" y="0"/>
                    </a:lnTo>
                    <a:lnTo>
                      <a:pt x="0" y="473"/>
                    </a:lnTo>
                    <a:lnTo>
                      <a:pt x="0" y="480"/>
                    </a:lnTo>
                    <a:lnTo>
                      <a:pt x="2" y="487"/>
                    </a:lnTo>
                    <a:lnTo>
                      <a:pt x="6" y="493"/>
                    </a:lnTo>
                    <a:lnTo>
                      <a:pt x="12" y="50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Rectangle 571"/>
              <p:cNvSpPr>
                <a:spLocks noChangeArrowheads="1"/>
              </p:cNvSpPr>
              <p:nvPr/>
            </p:nvSpPr>
            <p:spPr bwMode="auto">
              <a:xfrm>
                <a:off x="2292" y="2450"/>
                <a:ext cx="1" cy="10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miter lim="800000"/>
              </a:ln>
            </p:spPr>
            <p:txBody>
              <a:bodyPr/>
              <a:lstStyle/>
              <a:p>
                <a:pPr defTabSz="538480" latinLnBrk="1"/>
                <a:endParaRPr lang="zh-CN" altLang="en-US" sz="1100">
                  <a:solidFill>
                    <a:prstClr val="black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357" name="Freeform 572"/>
              <p:cNvSpPr>
                <a:spLocks noChangeArrowheads="1"/>
              </p:cNvSpPr>
              <p:nvPr/>
            </p:nvSpPr>
            <p:spPr bwMode="auto">
              <a:xfrm>
                <a:off x="2330" y="2450"/>
                <a:ext cx="1" cy="109"/>
              </a:xfrm>
              <a:custGeom>
                <a:avLst/>
                <a:gdLst>
                  <a:gd name="T0" fmla="*/ 0 w 9"/>
                  <a:gd name="T1" fmla="*/ 0 h 545"/>
                  <a:gd name="T2" fmla="*/ 0 w 9"/>
                  <a:gd name="T3" fmla="*/ 22 h 545"/>
                  <a:gd name="T4" fmla="*/ 0 w 9"/>
                  <a:gd name="T5" fmla="*/ 22 h 545"/>
                  <a:gd name="T6" fmla="*/ 0 w 9"/>
                  <a:gd name="T7" fmla="*/ 0 h 545"/>
                  <a:gd name="T8" fmla="*/ 0 w 9"/>
                  <a:gd name="T9" fmla="*/ 0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545">
                    <a:moveTo>
                      <a:pt x="0" y="0"/>
                    </a:moveTo>
                    <a:lnTo>
                      <a:pt x="0" y="545"/>
                    </a:lnTo>
                    <a:lnTo>
                      <a:pt x="9" y="542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573"/>
              <p:cNvSpPr>
                <a:spLocks noChangeArrowheads="1"/>
              </p:cNvSpPr>
              <p:nvPr/>
            </p:nvSpPr>
            <p:spPr bwMode="auto">
              <a:xfrm>
                <a:off x="2331" y="2450"/>
                <a:ext cx="1" cy="108"/>
              </a:xfrm>
              <a:custGeom>
                <a:avLst/>
                <a:gdLst>
                  <a:gd name="T0" fmla="*/ 0 w 3"/>
                  <a:gd name="T1" fmla="*/ 0 h 542"/>
                  <a:gd name="T2" fmla="*/ 0 w 3"/>
                  <a:gd name="T3" fmla="*/ 0 h 542"/>
                  <a:gd name="T4" fmla="*/ 0 w 3"/>
                  <a:gd name="T5" fmla="*/ 22 h 542"/>
                  <a:gd name="T6" fmla="*/ 0 w 3"/>
                  <a:gd name="T7" fmla="*/ 22 h 542"/>
                  <a:gd name="T8" fmla="*/ 0 w 3"/>
                  <a:gd name="T9" fmla="*/ 22 h 542"/>
                  <a:gd name="T10" fmla="*/ 0 w 3"/>
                  <a:gd name="T11" fmla="*/ 0 h 5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542">
                    <a:moveTo>
                      <a:pt x="3" y="0"/>
                    </a:moveTo>
                    <a:lnTo>
                      <a:pt x="0" y="0"/>
                    </a:lnTo>
                    <a:lnTo>
                      <a:pt x="0" y="542"/>
                    </a:lnTo>
                    <a:lnTo>
                      <a:pt x="2" y="542"/>
                    </a:lnTo>
                    <a:lnTo>
                      <a:pt x="3" y="54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574"/>
              <p:cNvSpPr>
                <a:spLocks noChangeArrowheads="1"/>
              </p:cNvSpPr>
              <p:nvPr/>
            </p:nvSpPr>
            <p:spPr bwMode="auto">
              <a:xfrm>
                <a:off x="2332" y="2450"/>
                <a:ext cx="2" cy="108"/>
              </a:xfrm>
              <a:custGeom>
                <a:avLst/>
                <a:gdLst>
                  <a:gd name="T0" fmla="*/ 1 w 8"/>
                  <a:gd name="T1" fmla="*/ 0 h 542"/>
                  <a:gd name="T2" fmla="*/ 0 w 8"/>
                  <a:gd name="T3" fmla="*/ 0 h 542"/>
                  <a:gd name="T4" fmla="*/ 0 w 8"/>
                  <a:gd name="T5" fmla="*/ 22 h 542"/>
                  <a:gd name="T6" fmla="*/ 0 w 8"/>
                  <a:gd name="T7" fmla="*/ 21 h 542"/>
                  <a:gd name="T8" fmla="*/ 1 w 8"/>
                  <a:gd name="T9" fmla="*/ 21 h 542"/>
                  <a:gd name="T10" fmla="*/ 1 w 8"/>
                  <a:gd name="T11" fmla="*/ 0 h 5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542">
                    <a:moveTo>
                      <a:pt x="8" y="0"/>
                    </a:moveTo>
                    <a:lnTo>
                      <a:pt x="0" y="0"/>
                    </a:lnTo>
                    <a:lnTo>
                      <a:pt x="0" y="542"/>
                    </a:lnTo>
                    <a:lnTo>
                      <a:pt x="4" y="539"/>
                    </a:lnTo>
                    <a:lnTo>
                      <a:pt x="8" y="53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Rectangle 575"/>
              <p:cNvSpPr>
                <a:spLocks noChangeArrowheads="1"/>
              </p:cNvSpPr>
              <p:nvPr/>
            </p:nvSpPr>
            <p:spPr bwMode="auto">
              <a:xfrm>
                <a:off x="2334" y="2450"/>
                <a:ext cx="1" cy="1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miter lim="800000"/>
              </a:ln>
            </p:spPr>
            <p:txBody>
              <a:bodyPr/>
              <a:lstStyle/>
              <a:p>
                <a:pPr defTabSz="538480" latinLnBrk="1"/>
                <a:endParaRPr lang="zh-CN" altLang="en-US" sz="1100">
                  <a:solidFill>
                    <a:prstClr val="black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361" name="Freeform 576"/>
              <p:cNvSpPr>
                <a:spLocks noChangeArrowheads="1"/>
              </p:cNvSpPr>
              <p:nvPr/>
            </p:nvSpPr>
            <p:spPr bwMode="auto">
              <a:xfrm>
                <a:off x="2335" y="2450"/>
                <a:ext cx="1" cy="108"/>
              </a:xfrm>
              <a:custGeom>
                <a:avLst/>
                <a:gdLst>
                  <a:gd name="T0" fmla="*/ 0 w 5"/>
                  <a:gd name="T1" fmla="*/ 0 h 538"/>
                  <a:gd name="T2" fmla="*/ 0 w 5"/>
                  <a:gd name="T3" fmla="*/ 0 h 538"/>
                  <a:gd name="T4" fmla="*/ 0 w 5"/>
                  <a:gd name="T5" fmla="*/ 22 h 538"/>
                  <a:gd name="T6" fmla="*/ 0 w 5"/>
                  <a:gd name="T7" fmla="*/ 21 h 538"/>
                  <a:gd name="T8" fmla="*/ 0 w 5"/>
                  <a:gd name="T9" fmla="*/ 21 h 538"/>
                  <a:gd name="T10" fmla="*/ 0 w 5"/>
                  <a:gd name="T11" fmla="*/ 0 h 5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538">
                    <a:moveTo>
                      <a:pt x="5" y="0"/>
                    </a:moveTo>
                    <a:lnTo>
                      <a:pt x="0" y="0"/>
                    </a:lnTo>
                    <a:lnTo>
                      <a:pt x="0" y="538"/>
                    </a:lnTo>
                    <a:lnTo>
                      <a:pt x="4" y="535"/>
                    </a:lnTo>
                    <a:lnTo>
                      <a:pt x="5" y="53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Rectangle 577"/>
              <p:cNvSpPr>
                <a:spLocks noChangeArrowheads="1"/>
              </p:cNvSpPr>
              <p:nvPr/>
            </p:nvSpPr>
            <p:spPr bwMode="auto">
              <a:xfrm>
                <a:off x="2336" y="2450"/>
                <a:ext cx="1" cy="10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miter lim="800000"/>
              </a:ln>
            </p:spPr>
            <p:txBody>
              <a:bodyPr/>
              <a:lstStyle/>
              <a:p>
                <a:pPr defTabSz="538480" latinLnBrk="1"/>
                <a:endParaRPr lang="zh-CN" altLang="en-US" sz="1100">
                  <a:solidFill>
                    <a:prstClr val="black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363" name="Freeform 578"/>
              <p:cNvSpPr>
                <a:spLocks noChangeArrowheads="1"/>
              </p:cNvSpPr>
              <p:nvPr/>
            </p:nvSpPr>
            <p:spPr bwMode="auto">
              <a:xfrm>
                <a:off x="2337" y="2450"/>
                <a:ext cx="1" cy="107"/>
              </a:xfrm>
              <a:custGeom>
                <a:avLst/>
                <a:gdLst>
                  <a:gd name="T0" fmla="*/ 0 w 3"/>
                  <a:gd name="T1" fmla="*/ 0 h 535"/>
                  <a:gd name="T2" fmla="*/ 0 w 3"/>
                  <a:gd name="T3" fmla="*/ 0 h 535"/>
                  <a:gd name="T4" fmla="*/ 0 w 3"/>
                  <a:gd name="T5" fmla="*/ 21 h 535"/>
                  <a:gd name="T6" fmla="*/ 0 w 3"/>
                  <a:gd name="T7" fmla="*/ 21 h 535"/>
                  <a:gd name="T8" fmla="*/ 0 w 3"/>
                  <a:gd name="T9" fmla="*/ 21 h 535"/>
                  <a:gd name="T10" fmla="*/ 0 w 3"/>
                  <a:gd name="T11" fmla="*/ 0 h 5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535">
                    <a:moveTo>
                      <a:pt x="3" y="0"/>
                    </a:moveTo>
                    <a:lnTo>
                      <a:pt x="0" y="0"/>
                    </a:lnTo>
                    <a:lnTo>
                      <a:pt x="0" y="535"/>
                    </a:lnTo>
                    <a:lnTo>
                      <a:pt x="2" y="532"/>
                    </a:lnTo>
                    <a:lnTo>
                      <a:pt x="3" y="53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579"/>
              <p:cNvSpPr>
                <a:spLocks noChangeArrowheads="1"/>
              </p:cNvSpPr>
              <p:nvPr/>
            </p:nvSpPr>
            <p:spPr bwMode="auto">
              <a:xfrm>
                <a:off x="2338" y="2450"/>
                <a:ext cx="2" cy="106"/>
              </a:xfrm>
              <a:custGeom>
                <a:avLst/>
                <a:gdLst>
                  <a:gd name="T0" fmla="*/ 1 w 8"/>
                  <a:gd name="T1" fmla="*/ 0 h 530"/>
                  <a:gd name="T2" fmla="*/ 0 w 8"/>
                  <a:gd name="T3" fmla="*/ 0 h 530"/>
                  <a:gd name="T4" fmla="*/ 0 w 8"/>
                  <a:gd name="T5" fmla="*/ 21 h 530"/>
                  <a:gd name="T6" fmla="*/ 0 w 8"/>
                  <a:gd name="T7" fmla="*/ 21 h 530"/>
                  <a:gd name="T8" fmla="*/ 0 w 8"/>
                  <a:gd name="T9" fmla="*/ 21 h 530"/>
                  <a:gd name="T10" fmla="*/ 1 w 8"/>
                  <a:gd name="T11" fmla="*/ 21 h 530"/>
                  <a:gd name="T12" fmla="*/ 1 w 8"/>
                  <a:gd name="T13" fmla="*/ 21 h 530"/>
                  <a:gd name="T14" fmla="*/ 1 w 8"/>
                  <a:gd name="T15" fmla="*/ 0 h 5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30">
                    <a:moveTo>
                      <a:pt x="8" y="0"/>
                    </a:moveTo>
                    <a:lnTo>
                      <a:pt x="0" y="0"/>
                    </a:lnTo>
                    <a:lnTo>
                      <a:pt x="0" y="530"/>
                    </a:lnTo>
                    <a:lnTo>
                      <a:pt x="3" y="530"/>
                    </a:lnTo>
                    <a:lnTo>
                      <a:pt x="4" y="530"/>
                    </a:lnTo>
                    <a:lnTo>
                      <a:pt x="7" y="527"/>
                    </a:lnTo>
                    <a:lnTo>
                      <a:pt x="8" y="52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580"/>
              <p:cNvSpPr>
                <a:spLocks noChangeArrowheads="1"/>
              </p:cNvSpPr>
              <p:nvPr/>
            </p:nvSpPr>
            <p:spPr bwMode="auto">
              <a:xfrm>
                <a:off x="2348" y="2450"/>
                <a:ext cx="1" cy="100"/>
              </a:xfrm>
              <a:custGeom>
                <a:avLst/>
                <a:gdLst>
                  <a:gd name="T0" fmla="*/ 0 w 7"/>
                  <a:gd name="T1" fmla="*/ 0 h 500"/>
                  <a:gd name="T2" fmla="*/ 0 w 7"/>
                  <a:gd name="T3" fmla="*/ 0 h 500"/>
                  <a:gd name="T4" fmla="*/ 0 w 7"/>
                  <a:gd name="T5" fmla="*/ 20 h 500"/>
                  <a:gd name="T6" fmla="*/ 0 w 7"/>
                  <a:gd name="T7" fmla="*/ 20 h 500"/>
                  <a:gd name="T8" fmla="*/ 0 w 7"/>
                  <a:gd name="T9" fmla="*/ 20 h 500"/>
                  <a:gd name="T10" fmla="*/ 0 w 7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500">
                    <a:moveTo>
                      <a:pt x="7" y="0"/>
                    </a:moveTo>
                    <a:lnTo>
                      <a:pt x="0" y="0"/>
                    </a:lnTo>
                    <a:lnTo>
                      <a:pt x="0" y="500"/>
                    </a:lnTo>
                    <a:lnTo>
                      <a:pt x="3" y="493"/>
                    </a:lnTo>
                    <a:lnTo>
                      <a:pt x="7" y="48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581"/>
              <p:cNvSpPr>
                <a:spLocks noChangeArrowheads="1"/>
              </p:cNvSpPr>
              <p:nvPr/>
            </p:nvSpPr>
            <p:spPr bwMode="auto">
              <a:xfrm>
                <a:off x="2347" y="2450"/>
                <a:ext cx="1" cy="101"/>
              </a:xfrm>
              <a:custGeom>
                <a:avLst/>
                <a:gdLst>
                  <a:gd name="T0" fmla="*/ 0 w 4"/>
                  <a:gd name="T1" fmla="*/ 0 h 504"/>
                  <a:gd name="T2" fmla="*/ 0 w 4"/>
                  <a:gd name="T3" fmla="*/ 0 h 504"/>
                  <a:gd name="T4" fmla="*/ 0 w 4"/>
                  <a:gd name="T5" fmla="*/ 20 h 504"/>
                  <a:gd name="T6" fmla="*/ 0 w 4"/>
                  <a:gd name="T7" fmla="*/ 20 h 504"/>
                  <a:gd name="T8" fmla="*/ 0 w 4"/>
                  <a:gd name="T9" fmla="*/ 20 h 504"/>
                  <a:gd name="T10" fmla="*/ 0 w 4"/>
                  <a:gd name="T11" fmla="*/ 0 h 5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504">
                    <a:moveTo>
                      <a:pt x="4" y="0"/>
                    </a:moveTo>
                    <a:lnTo>
                      <a:pt x="0" y="0"/>
                    </a:lnTo>
                    <a:lnTo>
                      <a:pt x="0" y="504"/>
                    </a:lnTo>
                    <a:lnTo>
                      <a:pt x="3" y="500"/>
                    </a:lnTo>
                    <a:lnTo>
                      <a:pt x="4" y="50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582"/>
              <p:cNvSpPr>
                <a:spLocks noChangeArrowheads="1"/>
              </p:cNvSpPr>
              <p:nvPr/>
            </p:nvSpPr>
            <p:spPr bwMode="auto">
              <a:xfrm>
                <a:off x="2346" y="2450"/>
                <a:ext cx="1" cy="102"/>
              </a:xfrm>
              <a:custGeom>
                <a:avLst/>
                <a:gdLst>
                  <a:gd name="T0" fmla="*/ 0 w 8"/>
                  <a:gd name="T1" fmla="*/ 0 h 512"/>
                  <a:gd name="T2" fmla="*/ 0 w 8"/>
                  <a:gd name="T3" fmla="*/ 0 h 512"/>
                  <a:gd name="T4" fmla="*/ 0 w 8"/>
                  <a:gd name="T5" fmla="*/ 20 h 512"/>
                  <a:gd name="T6" fmla="*/ 0 w 8"/>
                  <a:gd name="T7" fmla="*/ 20 h 512"/>
                  <a:gd name="T8" fmla="*/ 0 w 8"/>
                  <a:gd name="T9" fmla="*/ 0 h 5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512">
                    <a:moveTo>
                      <a:pt x="8" y="0"/>
                    </a:moveTo>
                    <a:lnTo>
                      <a:pt x="0" y="0"/>
                    </a:lnTo>
                    <a:lnTo>
                      <a:pt x="0" y="512"/>
                    </a:lnTo>
                    <a:lnTo>
                      <a:pt x="8" y="50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583"/>
              <p:cNvSpPr>
                <a:spLocks noChangeArrowheads="1"/>
              </p:cNvSpPr>
              <p:nvPr/>
            </p:nvSpPr>
            <p:spPr bwMode="auto">
              <a:xfrm>
                <a:off x="2344" y="2450"/>
                <a:ext cx="2" cy="103"/>
              </a:xfrm>
              <a:custGeom>
                <a:avLst/>
                <a:gdLst>
                  <a:gd name="T0" fmla="*/ 1 w 7"/>
                  <a:gd name="T1" fmla="*/ 0 h 515"/>
                  <a:gd name="T2" fmla="*/ 0 w 7"/>
                  <a:gd name="T3" fmla="*/ 0 h 515"/>
                  <a:gd name="T4" fmla="*/ 0 w 7"/>
                  <a:gd name="T5" fmla="*/ 21 h 515"/>
                  <a:gd name="T6" fmla="*/ 1 w 7"/>
                  <a:gd name="T7" fmla="*/ 20 h 515"/>
                  <a:gd name="T8" fmla="*/ 1 w 7"/>
                  <a:gd name="T9" fmla="*/ 0 h 5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515">
                    <a:moveTo>
                      <a:pt x="7" y="0"/>
                    </a:moveTo>
                    <a:lnTo>
                      <a:pt x="0" y="0"/>
                    </a:lnTo>
                    <a:lnTo>
                      <a:pt x="0" y="515"/>
                    </a:lnTo>
                    <a:lnTo>
                      <a:pt x="7" y="51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584"/>
              <p:cNvSpPr>
                <a:spLocks noChangeArrowheads="1"/>
              </p:cNvSpPr>
              <p:nvPr/>
            </p:nvSpPr>
            <p:spPr bwMode="auto">
              <a:xfrm>
                <a:off x="2343" y="2450"/>
                <a:ext cx="1" cy="104"/>
              </a:xfrm>
              <a:custGeom>
                <a:avLst/>
                <a:gdLst>
                  <a:gd name="T0" fmla="*/ 0 w 4"/>
                  <a:gd name="T1" fmla="*/ 0 h 519"/>
                  <a:gd name="T2" fmla="*/ 0 w 4"/>
                  <a:gd name="T3" fmla="*/ 0 h 519"/>
                  <a:gd name="T4" fmla="*/ 0 w 4"/>
                  <a:gd name="T5" fmla="*/ 21 h 519"/>
                  <a:gd name="T6" fmla="*/ 0 w 4"/>
                  <a:gd name="T7" fmla="*/ 21 h 519"/>
                  <a:gd name="T8" fmla="*/ 0 w 4"/>
                  <a:gd name="T9" fmla="*/ 21 h 519"/>
                  <a:gd name="T10" fmla="*/ 0 w 4"/>
                  <a:gd name="T11" fmla="*/ 0 h 5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519">
                    <a:moveTo>
                      <a:pt x="4" y="0"/>
                    </a:moveTo>
                    <a:lnTo>
                      <a:pt x="0" y="0"/>
                    </a:lnTo>
                    <a:lnTo>
                      <a:pt x="0" y="519"/>
                    </a:lnTo>
                    <a:lnTo>
                      <a:pt x="3" y="516"/>
                    </a:lnTo>
                    <a:lnTo>
                      <a:pt x="4" y="51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Freeform 585"/>
              <p:cNvSpPr>
                <a:spLocks noChangeArrowheads="1"/>
              </p:cNvSpPr>
              <p:nvPr/>
            </p:nvSpPr>
            <p:spPr bwMode="auto">
              <a:xfrm>
                <a:off x="2342" y="2450"/>
                <a:ext cx="1" cy="105"/>
              </a:xfrm>
              <a:custGeom>
                <a:avLst/>
                <a:gdLst>
                  <a:gd name="T0" fmla="*/ 0 w 7"/>
                  <a:gd name="T1" fmla="*/ 0 h 523"/>
                  <a:gd name="T2" fmla="*/ 0 w 7"/>
                  <a:gd name="T3" fmla="*/ 0 h 523"/>
                  <a:gd name="T4" fmla="*/ 0 w 7"/>
                  <a:gd name="T5" fmla="*/ 21 h 523"/>
                  <a:gd name="T6" fmla="*/ 0 w 7"/>
                  <a:gd name="T7" fmla="*/ 21 h 523"/>
                  <a:gd name="T8" fmla="*/ 0 w 7"/>
                  <a:gd name="T9" fmla="*/ 21 h 523"/>
                  <a:gd name="T10" fmla="*/ 0 w 7"/>
                  <a:gd name="T11" fmla="*/ 0 h 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523">
                    <a:moveTo>
                      <a:pt x="7" y="0"/>
                    </a:moveTo>
                    <a:lnTo>
                      <a:pt x="0" y="0"/>
                    </a:lnTo>
                    <a:lnTo>
                      <a:pt x="0" y="523"/>
                    </a:lnTo>
                    <a:lnTo>
                      <a:pt x="3" y="520"/>
                    </a:lnTo>
                    <a:lnTo>
                      <a:pt x="7" y="51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Freeform 586"/>
              <p:cNvSpPr>
                <a:spLocks noChangeArrowheads="1"/>
              </p:cNvSpPr>
              <p:nvPr/>
            </p:nvSpPr>
            <p:spPr bwMode="auto">
              <a:xfrm>
                <a:off x="2341" y="2450"/>
                <a:ext cx="1" cy="105"/>
              </a:xfrm>
              <a:custGeom>
                <a:avLst/>
                <a:gdLst>
                  <a:gd name="T0" fmla="*/ 0 w 4"/>
                  <a:gd name="T1" fmla="*/ 0 h 523"/>
                  <a:gd name="T2" fmla="*/ 0 w 4"/>
                  <a:gd name="T3" fmla="*/ 0 h 523"/>
                  <a:gd name="T4" fmla="*/ 0 w 4"/>
                  <a:gd name="T5" fmla="*/ 21 h 523"/>
                  <a:gd name="T6" fmla="*/ 0 w 4"/>
                  <a:gd name="T7" fmla="*/ 21 h 523"/>
                  <a:gd name="T8" fmla="*/ 0 w 4"/>
                  <a:gd name="T9" fmla="*/ 21 h 523"/>
                  <a:gd name="T10" fmla="*/ 0 w 4"/>
                  <a:gd name="T11" fmla="*/ 0 h 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523">
                    <a:moveTo>
                      <a:pt x="4" y="0"/>
                    </a:moveTo>
                    <a:lnTo>
                      <a:pt x="0" y="0"/>
                    </a:lnTo>
                    <a:lnTo>
                      <a:pt x="0" y="523"/>
                    </a:lnTo>
                    <a:lnTo>
                      <a:pt x="3" y="523"/>
                    </a:lnTo>
                    <a:lnTo>
                      <a:pt x="4" y="52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587"/>
              <p:cNvSpPr>
                <a:spLocks noChangeArrowheads="1"/>
              </p:cNvSpPr>
              <p:nvPr/>
            </p:nvSpPr>
            <p:spPr bwMode="auto">
              <a:xfrm>
                <a:off x="2340" y="2450"/>
                <a:ext cx="1" cy="105"/>
              </a:xfrm>
              <a:custGeom>
                <a:avLst/>
                <a:gdLst>
                  <a:gd name="T0" fmla="*/ 0 w 8"/>
                  <a:gd name="T1" fmla="*/ 0 h 526"/>
                  <a:gd name="T2" fmla="*/ 0 w 8"/>
                  <a:gd name="T3" fmla="*/ 0 h 526"/>
                  <a:gd name="T4" fmla="*/ 0 w 8"/>
                  <a:gd name="T5" fmla="*/ 21 h 526"/>
                  <a:gd name="T6" fmla="*/ 0 w 8"/>
                  <a:gd name="T7" fmla="*/ 21 h 526"/>
                  <a:gd name="T8" fmla="*/ 0 w 8"/>
                  <a:gd name="T9" fmla="*/ 21 h 526"/>
                  <a:gd name="T10" fmla="*/ 0 w 8"/>
                  <a:gd name="T11" fmla="*/ 0 h 5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526">
                    <a:moveTo>
                      <a:pt x="8" y="0"/>
                    </a:moveTo>
                    <a:lnTo>
                      <a:pt x="0" y="0"/>
                    </a:lnTo>
                    <a:lnTo>
                      <a:pt x="0" y="526"/>
                    </a:lnTo>
                    <a:lnTo>
                      <a:pt x="3" y="525"/>
                    </a:lnTo>
                    <a:lnTo>
                      <a:pt x="8" y="52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588"/>
              <p:cNvSpPr>
                <a:spLocks noChangeArrowheads="1"/>
              </p:cNvSpPr>
              <p:nvPr/>
            </p:nvSpPr>
            <p:spPr bwMode="auto">
              <a:xfrm>
                <a:off x="2349" y="2450"/>
                <a:ext cx="2" cy="98"/>
              </a:xfrm>
              <a:custGeom>
                <a:avLst/>
                <a:gdLst>
                  <a:gd name="T0" fmla="*/ 1 w 8"/>
                  <a:gd name="T1" fmla="*/ 0 h 489"/>
                  <a:gd name="T2" fmla="*/ 0 w 8"/>
                  <a:gd name="T3" fmla="*/ 0 h 489"/>
                  <a:gd name="T4" fmla="*/ 0 w 8"/>
                  <a:gd name="T5" fmla="*/ 20 h 489"/>
                  <a:gd name="T6" fmla="*/ 0 w 8"/>
                  <a:gd name="T7" fmla="*/ 19 h 489"/>
                  <a:gd name="T8" fmla="*/ 1 w 8"/>
                  <a:gd name="T9" fmla="*/ 19 h 489"/>
                  <a:gd name="T10" fmla="*/ 1 w 8"/>
                  <a:gd name="T11" fmla="*/ 0 h 4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489">
                    <a:moveTo>
                      <a:pt x="8" y="0"/>
                    </a:moveTo>
                    <a:lnTo>
                      <a:pt x="0" y="0"/>
                    </a:lnTo>
                    <a:lnTo>
                      <a:pt x="0" y="489"/>
                    </a:lnTo>
                    <a:lnTo>
                      <a:pt x="4" y="480"/>
                    </a:lnTo>
                    <a:lnTo>
                      <a:pt x="8" y="46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589"/>
              <p:cNvSpPr>
                <a:spLocks noChangeArrowheads="1"/>
              </p:cNvSpPr>
              <p:nvPr/>
            </p:nvSpPr>
            <p:spPr bwMode="auto">
              <a:xfrm>
                <a:off x="2275" y="2561"/>
                <a:ext cx="1" cy="136"/>
              </a:xfrm>
              <a:custGeom>
                <a:avLst/>
                <a:gdLst>
                  <a:gd name="T0" fmla="*/ 0 w 4"/>
                  <a:gd name="T1" fmla="*/ 0 h 680"/>
                  <a:gd name="T2" fmla="*/ 0 w 4"/>
                  <a:gd name="T3" fmla="*/ 0 h 680"/>
                  <a:gd name="T4" fmla="*/ 0 w 4"/>
                  <a:gd name="T5" fmla="*/ 0 h 680"/>
                  <a:gd name="T6" fmla="*/ 0 w 4"/>
                  <a:gd name="T7" fmla="*/ 27 h 680"/>
                  <a:gd name="T8" fmla="*/ 0 w 4"/>
                  <a:gd name="T9" fmla="*/ 27 h 680"/>
                  <a:gd name="T10" fmla="*/ 0 w 4"/>
                  <a:gd name="T11" fmla="*/ 27 h 680"/>
                  <a:gd name="T12" fmla="*/ 0 w 4"/>
                  <a:gd name="T13" fmla="*/ 0 h 6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680">
                    <a:moveTo>
                      <a:pt x="4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76"/>
                    </a:lnTo>
                    <a:lnTo>
                      <a:pt x="1" y="676"/>
                    </a:lnTo>
                    <a:lnTo>
                      <a:pt x="4" y="68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590"/>
              <p:cNvSpPr>
                <a:spLocks noChangeArrowheads="1"/>
              </p:cNvSpPr>
              <p:nvPr/>
            </p:nvSpPr>
            <p:spPr bwMode="auto">
              <a:xfrm>
                <a:off x="2276" y="2561"/>
                <a:ext cx="1" cy="137"/>
              </a:xfrm>
              <a:custGeom>
                <a:avLst/>
                <a:gdLst>
                  <a:gd name="T0" fmla="*/ 0 w 7"/>
                  <a:gd name="T1" fmla="*/ 0 h 684"/>
                  <a:gd name="T2" fmla="*/ 0 w 7"/>
                  <a:gd name="T3" fmla="*/ 0 h 684"/>
                  <a:gd name="T4" fmla="*/ 0 w 7"/>
                  <a:gd name="T5" fmla="*/ 0 h 684"/>
                  <a:gd name="T6" fmla="*/ 0 w 7"/>
                  <a:gd name="T7" fmla="*/ 27 h 684"/>
                  <a:gd name="T8" fmla="*/ 0 w 7"/>
                  <a:gd name="T9" fmla="*/ 27 h 684"/>
                  <a:gd name="T10" fmla="*/ 0 w 7"/>
                  <a:gd name="T11" fmla="*/ 27 h 684"/>
                  <a:gd name="T12" fmla="*/ 0 w 7"/>
                  <a:gd name="T13" fmla="*/ 0 h 6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684">
                    <a:moveTo>
                      <a:pt x="7" y="5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0" y="680"/>
                    </a:lnTo>
                    <a:lnTo>
                      <a:pt x="3" y="681"/>
                    </a:lnTo>
                    <a:lnTo>
                      <a:pt x="7" y="684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591"/>
              <p:cNvSpPr>
                <a:spLocks noChangeArrowheads="1"/>
              </p:cNvSpPr>
              <p:nvPr/>
            </p:nvSpPr>
            <p:spPr bwMode="auto">
              <a:xfrm>
                <a:off x="2281" y="2564"/>
                <a:ext cx="1" cy="137"/>
              </a:xfrm>
              <a:custGeom>
                <a:avLst/>
                <a:gdLst>
                  <a:gd name="T0" fmla="*/ 0 w 4"/>
                  <a:gd name="T1" fmla="*/ 0 h 682"/>
                  <a:gd name="T2" fmla="*/ 0 w 4"/>
                  <a:gd name="T3" fmla="*/ 0 h 682"/>
                  <a:gd name="T4" fmla="*/ 0 w 4"/>
                  <a:gd name="T5" fmla="*/ 0 h 682"/>
                  <a:gd name="T6" fmla="*/ 0 w 4"/>
                  <a:gd name="T7" fmla="*/ 27 h 682"/>
                  <a:gd name="T8" fmla="*/ 0 w 4"/>
                  <a:gd name="T9" fmla="*/ 27 h 682"/>
                  <a:gd name="T10" fmla="*/ 0 w 4"/>
                  <a:gd name="T11" fmla="*/ 28 h 682"/>
                  <a:gd name="T12" fmla="*/ 0 w 4"/>
                  <a:gd name="T13" fmla="*/ 0 h 6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682">
                    <a:moveTo>
                      <a:pt x="4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79"/>
                    </a:lnTo>
                    <a:lnTo>
                      <a:pt x="1" y="679"/>
                    </a:lnTo>
                    <a:lnTo>
                      <a:pt x="4" y="68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592"/>
              <p:cNvSpPr>
                <a:spLocks noChangeArrowheads="1"/>
              </p:cNvSpPr>
              <p:nvPr/>
            </p:nvSpPr>
            <p:spPr bwMode="auto">
              <a:xfrm>
                <a:off x="2280" y="2564"/>
                <a:ext cx="1" cy="136"/>
              </a:xfrm>
              <a:custGeom>
                <a:avLst/>
                <a:gdLst>
                  <a:gd name="T0" fmla="*/ 0 w 7"/>
                  <a:gd name="T1" fmla="*/ 0 h 683"/>
                  <a:gd name="T2" fmla="*/ 0 w 7"/>
                  <a:gd name="T3" fmla="*/ 0 h 683"/>
                  <a:gd name="T4" fmla="*/ 0 w 7"/>
                  <a:gd name="T5" fmla="*/ 0 h 683"/>
                  <a:gd name="T6" fmla="*/ 0 w 7"/>
                  <a:gd name="T7" fmla="*/ 27 h 683"/>
                  <a:gd name="T8" fmla="*/ 0 w 7"/>
                  <a:gd name="T9" fmla="*/ 27 h 683"/>
                  <a:gd name="T10" fmla="*/ 0 w 7"/>
                  <a:gd name="T11" fmla="*/ 27 h 683"/>
                  <a:gd name="T12" fmla="*/ 0 w 7"/>
                  <a:gd name="T13" fmla="*/ 0 h 6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683">
                    <a:moveTo>
                      <a:pt x="7" y="4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0" y="679"/>
                    </a:lnTo>
                    <a:lnTo>
                      <a:pt x="3" y="680"/>
                    </a:lnTo>
                    <a:lnTo>
                      <a:pt x="7" y="683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593"/>
              <p:cNvSpPr>
                <a:spLocks noChangeArrowheads="1"/>
              </p:cNvSpPr>
              <p:nvPr/>
            </p:nvSpPr>
            <p:spPr bwMode="auto">
              <a:xfrm>
                <a:off x="2279" y="2563"/>
                <a:ext cx="1" cy="136"/>
              </a:xfrm>
              <a:custGeom>
                <a:avLst/>
                <a:gdLst>
                  <a:gd name="T0" fmla="*/ 0 w 5"/>
                  <a:gd name="T1" fmla="*/ 0 h 682"/>
                  <a:gd name="T2" fmla="*/ 0 w 5"/>
                  <a:gd name="T3" fmla="*/ 0 h 682"/>
                  <a:gd name="T4" fmla="*/ 0 w 5"/>
                  <a:gd name="T5" fmla="*/ 0 h 682"/>
                  <a:gd name="T6" fmla="*/ 0 w 5"/>
                  <a:gd name="T7" fmla="*/ 27 h 682"/>
                  <a:gd name="T8" fmla="*/ 0 w 5"/>
                  <a:gd name="T9" fmla="*/ 27 h 682"/>
                  <a:gd name="T10" fmla="*/ 0 w 5"/>
                  <a:gd name="T11" fmla="*/ 27 h 682"/>
                  <a:gd name="T12" fmla="*/ 0 w 5"/>
                  <a:gd name="T13" fmla="*/ 0 h 6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682">
                    <a:moveTo>
                      <a:pt x="5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82"/>
                    </a:lnTo>
                    <a:lnTo>
                      <a:pt x="2" y="682"/>
                    </a:lnTo>
                    <a:lnTo>
                      <a:pt x="5" y="682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594"/>
              <p:cNvSpPr>
                <a:spLocks noChangeArrowheads="1"/>
              </p:cNvSpPr>
              <p:nvPr/>
            </p:nvSpPr>
            <p:spPr bwMode="auto">
              <a:xfrm>
                <a:off x="2277" y="2562"/>
                <a:ext cx="2" cy="137"/>
              </a:xfrm>
              <a:custGeom>
                <a:avLst/>
                <a:gdLst>
                  <a:gd name="T0" fmla="*/ 1 w 7"/>
                  <a:gd name="T1" fmla="*/ 0 h 686"/>
                  <a:gd name="T2" fmla="*/ 0 w 7"/>
                  <a:gd name="T3" fmla="*/ 0 h 686"/>
                  <a:gd name="T4" fmla="*/ 0 w 7"/>
                  <a:gd name="T5" fmla="*/ 0 h 686"/>
                  <a:gd name="T6" fmla="*/ 0 w 7"/>
                  <a:gd name="T7" fmla="*/ 0 h 686"/>
                  <a:gd name="T8" fmla="*/ 0 w 7"/>
                  <a:gd name="T9" fmla="*/ 27 h 686"/>
                  <a:gd name="T10" fmla="*/ 1 w 7"/>
                  <a:gd name="T11" fmla="*/ 27 h 686"/>
                  <a:gd name="T12" fmla="*/ 1 w 7"/>
                  <a:gd name="T13" fmla="*/ 0 h 6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686">
                    <a:moveTo>
                      <a:pt x="7" y="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679"/>
                    </a:lnTo>
                    <a:lnTo>
                      <a:pt x="7" y="68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595"/>
              <p:cNvSpPr>
                <a:spLocks noChangeArrowheads="1"/>
              </p:cNvSpPr>
              <p:nvPr/>
            </p:nvSpPr>
            <p:spPr bwMode="auto">
              <a:xfrm>
                <a:off x="2291" y="2568"/>
                <a:ext cx="1" cy="137"/>
              </a:xfrm>
              <a:custGeom>
                <a:avLst/>
                <a:gdLst>
                  <a:gd name="T0" fmla="*/ 0 w 3"/>
                  <a:gd name="T1" fmla="*/ 0 h 686"/>
                  <a:gd name="T2" fmla="*/ 0 w 3"/>
                  <a:gd name="T3" fmla="*/ 0 h 686"/>
                  <a:gd name="T4" fmla="*/ 0 w 3"/>
                  <a:gd name="T5" fmla="*/ 27 h 686"/>
                  <a:gd name="T6" fmla="*/ 0 w 3"/>
                  <a:gd name="T7" fmla="*/ 27 h 686"/>
                  <a:gd name="T8" fmla="*/ 0 w 3"/>
                  <a:gd name="T9" fmla="*/ 27 h 686"/>
                  <a:gd name="T10" fmla="*/ 0 w 3"/>
                  <a:gd name="T11" fmla="*/ 0 h 6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686">
                    <a:moveTo>
                      <a:pt x="3" y="0"/>
                    </a:moveTo>
                    <a:lnTo>
                      <a:pt x="0" y="0"/>
                    </a:lnTo>
                    <a:lnTo>
                      <a:pt x="0" y="682"/>
                    </a:lnTo>
                    <a:lnTo>
                      <a:pt x="0" y="683"/>
                    </a:lnTo>
                    <a:lnTo>
                      <a:pt x="3" y="68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Rectangle 596"/>
              <p:cNvSpPr>
                <a:spLocks noChangeArrowheads="1"/>
              </p:cNvSpPr>
              <p:nvPr/>
            </p:nvSpPr>
            <p:spPr bwMode="auto">
              <a:xfrm>
                <a:off x="2289" y="2568"/>
                <a:ext cx="2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miter lim="800000"/>
              </a:ln>
            </p:spPr>
            <p:txBody>
              <a:bodyPr/>
              <a:lstStyle/>
              <a:p>
                <a:pPr defTabSz="538480" latinLnBrk="1"/>
                <a:endParaRPr lang="zh-CN" altLang="en-US" sz="1100">
                  <a:solidFill>
                    <a:prstClr val="black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382" name="Freeform 597"/>
              <p:cNvSpPr>
                <a:spLocks noChangeArrowheads="1"/>
              </p:cNvSpPr>
              <p:nvPr/>
            </p:nvSpPr>
            <p:spPr bwMode="auto">
              <a:xfrm>
                <a:off x="2288" y="2567"/>
                <a:ext cx="1" cy="137"/>
              </a:xfrm>
              <a:custGeom>
                <a:avLst/>
                <a:gdLst>
                  <a:gd name="T0" fmla="*/ 0 w 7"/>
                  <a:gd name="T1" fmla="*/ 0 h 687"/>
                  <a:gd name="T2" fmla="*/ 0 w 7"/>
                  <a:gd name="T3" fmla="*/ 0 h 687"/>
                  <a:gd name="T4" fmla="*/ 0 w 7"/>
                  <a:gd name="T5" fmla="*/ 0 h 687"/>
                  <a:gd name="T6" fmla="*/ 0 w 7"/>
                  <a:gd name="T7" fmla="*/ 27 h 687"/>
                  <a:gd name="T8" fmla="*/ 0 w 7"/>
                  <a:gd name="T9" fmla="*/ 27 h 687"/>
                  <a:gd name="T10" fmla="*/ 0 w 7"/>
                  <a:gd name="T11" fmla="*/ 27 h 687"/>
                  <a:gd name="T12" fmla="*/ 0 w 7"/>
                  <a:gd name="T13" fmla="*/ 0 h 6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687">
                    <a:moveTo>
                      <a:pt x="7" y="5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0" y="683"/>
                    </a:lnTo>
                    <a:lnTo>
                      <a:pt x="3" y="684"/>
                    </a:lnTo>
                    <a:lnTo>
                      <a:pt x="7" y="687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598"/>
              <p:cNvSpPr>
                <a:spLocks noChangeArrowheads="1"/>
              </p:cNvSpPr>
              <p:nvPr/>
            </p:nvSpPr>
            <p:spPr bwMode="auto">
              <a:xfrm>
                <a:off x="2287" y="2567"/>
                <a:ext cx="1" cy="136"/>
              </a:xfrm>
              <a:custGeom>
                <a:avLst/>
                <a:gdLst>
                  <a:gd name="T0" fmla="*/ 0 w 4"/>
                  <a:gd name="T1" fmla="*/ 0 h 683"/>
                  <a:gd name="T2" fmla="*/ 0 w 4"/>
                  <a:gd name="T3" fmla="*/ 0 h 683"/>
                  <a:gd name="T4" fmla="*/ 0 w 4"/>
                  <a:gd name="T5" fmla="*/ 0 h 683"/>
                  <a:gd name="T6" fmla="*/ 0 w 4"/>
                  <a:gd name="T7" fmla="*/ 27 h 683"/>
                  <a:gd name="T8" fmla="*/ 0 w 4"/>
                  <a:gd name="T9" fmla="*/ 27 h 683"/>
                  <a:gd name="T10" fmla="*/ 0 w 4"/>
                  <a:gd name="T11" fmla="*/ 27 h 683"/>
                  <a:gd name="T12" fmla="*/ 0 w 4"/>
                  <a:gd name="T13" fmla="*/ 0 h 6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683">
                    <a:moveTo>
                      <a:pt x="4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83"/>
                    </a:lnTo>
                    <a:lnTo>
                      <a:pt x="1" y="683"/>
                    </a:lnTo>
                    <a:lnTo>
                      <a:pt x="4" y="68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599"/>
              <p:cNvSpPr>
                <a:spLocks noChangeArrowheads="1"/>
              </p:cNvSpPr>
              <p:nvPr/>
            </p:nvSpPr>
            <p:spPr bwMode="auto">
              <a:xfrm>
                <a:off x="2286" y="2566"/>
                <a:ext cx="1" cy="137"/>
              </a:xfrm>
              <a:custGeom>
                <a:avLst/>
                <a:gdLst>
                  <a:gd name="T0" fmla="*/ 0 w 7"/>
                  <a:gd name="T1" fmla="*/ 0 h 687"/>
                  <a:gd name="T2" fmla="*/ 0 w 7"/>
                  <a:gd name="T3" fmla="*/ 0 h 687"/>
                  <a:gd name="T4" fmla="*/ 0 w 7"/>
                  <a:gd name="T5" fmla="*/ 0 h 687"/>
                  <a:gd name="T6" fmla="*/ 0 w 7"/>
                  <a:gd name="T7" fmla="*/ 27 h 687"/>
                  <a:gd name="T8" fmla="*/ 0 w 7"/>
                  <a:gd name="T9" fmla="*/ 27 h 687"/>
                  <a:gd name="T10" fmla="*/ 0 w 7"/>
                  <a:gd name="T11" fmla="*/ 27 h 687"/>
                  <a:gd name="T12" fmla="*/ 0 w 7"/>
                  <a:gd name="T13" fmla="*/ 0 h 6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687">
                    <a:moveTo>
                      <a:pt x="7" y="4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0" y="684"/>
                    </a:lnTo>
                    <a:lnTo>
                      <a:pt x="3" y="684"/>
                    </a:lnTo>
                    <a:lnTo>
                      <a:pt x="7" y="68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600"/>
              <p:cNvSpPr>
                <a:spLocks noChangeArrowheads="1"/>
              </p:cNvSpPr>
              <p:nvPr/>
            </p:nvSpPr>
            <p:spPr bwMode="auto">
              <a:xfrm>
                <a:off x="2285" y="2566"/>
                <a:ext cx="1" cy="137"/>
              </a:xfrm>
              <a:custGeom>
                <a:avLst/>
                <a:gdLst>
                  <a:gd name="T0" fmla="*/ 0 w 4"/>
                  <a:gd name="T1" fmla="*/ 0 h 684"/>
                  <a:gd name="T2" fmla="*/ 0 w 4"/>
                  <a:gd name="T3" fmla="*/ 0 h 684"/>
                  <a:gd name="T4" fmla="*/ 0 w 4"/>
                  <a:gd name="T5" fmla="*/ 0 h 684"/>
                  <a:gd name="T6" fmla="*/ 0 w 4"/>
                  <a:gd name="T7" fmla="*/ 27 h 684"/>
                  <a:gd name="T8" fmla="*/ 0 w 4"/>
                  <a:gd name="T9" fmla="*/ 27 h 684"/>
                  <a:gd name="T10" fmla="*/ 0 w 4"/>
                  <a:gd name="T11" fmla="*/ 27 h 684"/>
                  <a:gd name="T12" fmla="*/ 0 w 4"/>
                  <a:gd name="T13" fmla="*/ 0 h 6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684">
                    <a:moveTo>
                      <a:pt x="4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679"/>
                    </a:lnTo>
                    <a:lnTo>
                      <a:pt x="1" y="680"/>
                    </a:lnTo>
                    <a:lnTo>
                      <a:pt x="4" y="68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601"/>
              <p:cNvSpPr>
                <a:spLocks noChangeArrowheads="1"/>
              </p:cNvSpPr>
              <p:nvPr/>
            </p:nvSpPr>
            <p:spPr bwMode="auto">
              <a:xfrm>
                <a:off x="2283" y="2565"/>
                <a:ext cx="2" cy="137"/>
              </a:xfrm>
              <a:custGeom>
                <a:avLst/>
                <a:gdLst>
                  <a:gd name="T0" fmla="*/ 1 w 8"/>
                  <a:gd name="T1" fmla="*/ 0 h 682"/>
                  <a:gd name="T2" fmla="*/ 0 w 8"/>
                  <a:gd name="T3" fmla="*/ 0 h 682"/>
                  <a:gd name="T4" fmla="*/ 0 w 8"/>
                  <a:gd name="T5" fmla="*/ 0 h 682"/>
                  <a:gd name="T6" fmla="*/ 0 w 8"/>
                  <a:gd name="T7" fmla="*/ 28 h 682"/>
                  <a:gd name="T8" fmla="*/ 0 w 8"/>
                  <a:gd name="T9" fmla="*/ 28 h 682"/>
                  <a:gd name="T10" fmla="*/ 1 w 8"/>
                  <a:gd name="T11" fmla="*/ 28 h 682"/>
                  <a:gd name="T12" fmla="*/ 1 w 8"/>
                  <a:gd name="T13" fmla="*/ 0 h 6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682">
                    <a:moveTo>
                      <a:pt x="8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682"/>
                    </a:lnTo>
                    <a:lnTo>
                      <a:pt x="4" y="682"/>
                    </a:lnTo>
                    <a:lnTo>
                      <a:pt x="8" y="68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602"/>
              <p:cNvSpPr>
                <a:spLocks noChangeArrowheads="1"/>
              </p:cNvSpPr>
              <p:nvPr/>
            </p:nvSpPr>
            <p:spPr bwMode="auto">
              <a:xfrm>
                <a:off x="2282" y="2564"/>
                <a:ext cx="1" cy="138"/>
              </a:xfrm>
              <a:custGeom>
                <a:avLst/>
                <a:gdLst>
                  <a:gd name="T0" fmla="*/ 0 w 7"/>
                  <a:gd name="T1" fmla="*/ 0 h 686"/>
                  <a:gd name="T2" fmla="*/ 0 w 7"/>
                  <a:gd name="T3" fmla="*/ 0 h 686"/>
                  <a:gd name="T4" fmla="*/ 0 w 7"/>
                  <a:gd name="T5" fmla="*/ 0 h 686"/>
                  <a:gd name="T6" fmla="*/ 0 w 7"/>
                  <a:gd name="T7" fmla="*/ 28 h 686"/>
                  <a:gd name="T8" fmla="*/ 0 w 7"/>
                  <a:gd name="T9" fmla="*/ 28 h 686"/>
                  <a:gd name="T10" fmla="*/ 0 w 7"/>
                  <a:gd name="T11" fmla="*/ 28 h 686"/>
                  <a:gd name="T12" fmla="*/ 0 w 7"/>
                  <a:gd name="T13" fmla="*/ 0 h 6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686">
                    <a:moveTo>
                      <a:pt x="7" y="4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0" y="682"/>
                    </a:lnTo>
                    <a:lnTo>
                      <a:pt x="3" y="683"/>
                    </a:lnTo>
                    <a:lnTo>
                      <a:pt x="7" y="68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603"/>
              <p:cNvSpPr>
                <a:spLocks noChangeArrowheads="1"/>
              </p:cNvSpPr>
              <p:nvPr/>
            </p:nvSpPr>
            <p:spPr bwMode="auto">
              <a:xfrm>
                <a:off x="2273" y="2559"/>
                <a:ext cx="2" cy="137"/>
              </a:xfrm>
              <a:custGeom>
                <a:avLst/>
                <a:gdLst>
                  <a:gd name="T0" fmla="*/ 0 w 12"/>
                  <a:gd name="T1" fmla="*/ 0 h 687"/>
                  <a:gd name="T2" fmla="*/ 0 w 12"/>
                  <a:gd name="T3" fmla="*/ 0 h 687"/>
                  <a:gd name="T4" fmla="*/ 0 w 12"/>
                  <a:gd name="T5" fmla="*/ 0 h 687"/>
                  <a:gd name="T6" fmla="*/ 0 w 12"/>
                  <a:gd name="T7" fmla="*/ 26 h 687"/>
                  <a:gd name="T8" fmla="*/ 0 w 12"/>
                  <a:gd name="T9" fmla="*/ 27 h 687"/>
                  <a:gd name="T10" fmla="*/ 0 w 12"/>
                  <a:gd name="T11" fmla="*/ 27 h 687"/>
                  <a:gd name="T12" fmla="*/ 0 w 12"/>
                  <a:gd name="T13" fmla="*/ 0 h 6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687">
                    <a:moveTo>
                      <a:pt x="12" y="11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660"/>
                    </a:lnTo>
                    <a:lnTo>
                      <a:pt x="2" y="672"/>
                    </a:lnTo>
                    <a:lnTo>
                      <a:pt x="12" y="687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Freeform 604"/>
              <p:cNvSpPr>
                <a:spLocks noChangeArrowheads="1"/>
              </p:cNvSpPr>
              <p:nvPr/>
            </p:nvSpPr>
            <p:spPr bwMode="auto">
              <a:xfrm>
                <a:off x="2320" y="2569"/>
                <a:ext cx="1" cy="138"/>
              </a:xfrm>
              <a:custGeom>
                <a:avLst/>
                <a:gdLst>
                  <a:gd name="T0" fmla="*/ 0 w 7"/>
                  <a:gd name="T1" fmla="*/ 0 h 688"/>
                  <a:gd name="T2" fmla="*/ 0 w 7"/>
                  <a:gd name="T3" fmla="*/ 0 h 688"/>
                  <a:gd name="T4" fmla="*/ 0 w 7"/>
                  <a:gd name="T5" fmla="*/ 0 h 688"/>
                  <a:gd name="T6" fmla="*/ 0 w 7"/>
                  <a:gd name="T7" fmla="*/ 28 h 688"/>
                  <a:gd name="T8" fmla="*/ 0 w 7"/>
                  <a:gd name="T9" fmla="*/ 27 h 688"/>
                  <a:gd name="T10" fmla="*/ 0 w 7"/>
                  <a:gd name="T11" fmla="*/ 27 h 688"/>
                  <a:gd name="T12" fmla="*/ 0 w 7"/>
                  <a:gd name="T13" fmla="*/ 0 h 6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688">
                    <a:moveTo>
                      <a:pt x="7" y="2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688"/>
                    </a:lnTo>
                    <a:lnTo>
                      <a:pt x="3" y="685"/>
                    </a:lnTo>
                    <a:lnTo>
                      <a:pt x="7" y="684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Rectangle 605"/>
              <p:cNvSpPr>
                <a:spLocks noChangeArrowheads="1"/>
              </p:cNvSpPr>
              <p:nvPr/>
            </p:nvSpPr>
            <p:spPr bwMode="auto">
              <a:xfrm>
                <a:off x="2319" y="2570"/>
                <a:ext cx="1" cy="1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miter lim="800000"/>
              </a:ln>
            </p:spPr>
            <p:txBody>
              <a:bodyPr/>
              <a:lstStyle/>
              <a:p>
                <a:pPr defTabSz="538480" latinLnBrk="1"/>
                <a:endParaRPr lang="zh-CN" altLang="en-US" sz="1100">
                  <a:solidFill>
                    <a:prstClr val="black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391" name="Freeform 606"/>
              <p:cNvSpPr>
                <a:spLocks noChangeArrowheads="1"/>
              </p:cNvSpPr>
              <p:nvPr/>
            </p:nvSpPr>
            <p:spPr bwMode="auto">
              <a:xfrm>
                <a:off x="2318" y="2569"/>
                <a:ext cx="1" cy="138"/>
              </a:xfrm>
              <a:custGeom>
                <a:avLst/>
                <a:gdLst>
                  <a:gd name="T0" fmla="*/ 0 w 8"/>
                  <a:gd name="T1" fmla="*/ 0 h 688"/>
                  <a:gd name="T2" fmla="*/ 0 w 8"/>
                  <a:gd name="T3" fmla="*/ 0 h 688"/>
                  <a:gd name="T4" fmla="*/ 0 w 8"/>
                  <a:gd name="T5" fmla="*/ 0 h 688"/>
                  <a:gd name="T6" fmla="*/ 0 w 8"/>
                  <a:gd name="T7" fmla="*/ 28 h 688"/>
                  <a:gd name="T8" fmla="*/ 0 w 8"/>
                  <a:gd name="T9" fmla="*/ 28 h 688"/>
                  <a:gd name="T10" fmla="*/ 0 w 8"/>
                  <a:gd name="T11" fmla="*/ 28 h 688"/>
                  <a:gd name="T12" fmla="*/ 0 w 8"/>
                  <a:gd name="T13" fmla="*/ 0 h 6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688">
                    <a:moveTo>
                      <a:pt x="8" y="2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688"/>
                    </a:lnTo>
                    <a:lnTo>
                      <a:pt x="3" y="686"/>
                    </a:lnTo>
                    <a:lnTo>
                      <a:pt x="8" y="688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Rectangle 607"/>
              <p:cNvSpPr>
                <a:spLocks noChangeArrowheads="1"/>
              </p:cNvSpPr>
              <p:nvPr/>
            </p:nvSpPr>
            <p:spPr bwMode="auto">
              <a:xfrm>
                <a:off x="2313" y="2570"/>
                <a:ext cx="1" cy="1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miter lim="800000"/>
              </a:ln>
            </p:spPr>
            <p:txBody>
              <a:bodyPr/>
              <a:lstStyle/>
              <a:p>
                <a:pPr defTabSz="538480" latinLnBrk="1"/>
                <a:endParaRPr lang="zh-CN" altLang="en-US" sz="1100">
                  <a:solidFill>
                    <a:prstClr val="black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393" name="Freeform 608"/>
              <p:cNvSpPr>
                <a:spLocks noChangeArrowheads="1"/>
              </p:cNvSpPr>
              <p:nvPr/>
            </p:nvSpPr>
            <p:spPr bwMode="auto">
              <a:xfrm>
                <a:off x="2314" y="2569"/>
                <a:ext cx="1" cy="138"/>
              </a:xfrm>
              <a:custGeom>
                <a:avLst/>
                <a:gdLst>
                  <a:gd name="T0" fmla="*/ 0 w 8"/>
                  <a:gd name="T1" fmla="*/ 0 h 688"/>
                  <a:gd name="T2" fmla="*/ 0 w 8"/>
                  <a:gd name="T3" fmla="*/ 0 h 688"/>
                  <a:gd name="T4" fmla="*/ 0 w 8"/>
                  <a:gd name="T5" fmla="*/ 0 h 688"/>
                  <a:gd name="T6" fmla="*/ 0 w 8"/>
                  <a:gd name="T7" fmla="*/ 28 h 688"/>
                  <a:gd name="T8" fmla="*/ 0 w 8"/>
                  <a:gd name="T9" fmla="*/ 28 h 688"/>
                  <a:gd name="T10" fmla="*/ 0 w 8"/>
                  <a:gd name="T11" fmla="*/ 28 h 688"/>
                  <a:gd name="T12" fmla="*/ 0 w 8"/>
                  <a:gd name="T13" fmla="*/ 0 h 6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688">
                    <a:moveTo>
                      <a:pt x="8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688"/>
                    </a:lnTo>
                    <a:lnTo>
                      <a:pt x="4" y="686"/>
                    </a:lnTo>
                    <a:lnTo>
                      <a:pt x="8" y="688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Rectangle 609"/>
              <p:cNvSpPr>
                <a:spLocks noChangeArrowheads="1"/>
              </p:cNvSpPr>
              <p:nvPr/>
            </p:nvSpPr>
            <p:spPr bwMode="auto">
              <a:xfrm>
                <a:off x="2315" y="2570"/>
                <a:ext cx="1" cy="1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miter lim="800000"/>
              </a:ln>
            </p:spPr>
            <p:txBody>
              <a:bodyPr/>
              <a:lstStyle/>
              <a:p>
                <a:pPr defTabSz="538480" latinLnBrk="1"/>
                <a:endParaRPr lang="zh-CN" altLang="en-US" sz="1100">
                  <a:solidFill>
                    <a:prstClr val="black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395" name="Freeform 610"/>
              <p:cNvSpPr>
                <a:spLocks noChangeArrowheads="1"/>
              </p:cNvSpPr>
              <p:nvPr/>
            </p:nvSpPr>
            <p:spPr bwMode="auto">
              <a:xfrm>
                <a:off x="2316" y="2569"/>
                <a:ext cx="2" cy="138"/>
              </a:xfrm>
              <a:custGeom>
                <a:avLst/>
                <a:gdLst>
                  <a:gd name="T0" fmla="*/ 1 w 8"/>
                  <a:gd name="T1" fmla="*/ 0 h 688"/>
                  <a:gd name="T2" fmla="*/ 0 w 8"/>
                  <a:gd name="T3" fmla="*/ 0 h 688"/>
                  <a:gd name="T4" fmla="*/ 0 w 8"/>
                  <a:gd name="T5" fmla="*/ 0 h 688"/>
                  <a:gd name="T6" fmla="*/ 0 w 8"/>
                  <a:gd name="T7" fmla="*/ 28 h 688"/>
                  <a:gd name="T8" fmla="*/ 0 w 8"/>
                  <a:gd name="T9" fmla="*/ 28 h 688"/>
                  <a:gd name="T10" fmla="*/ 1 w 8"/>
                  <a:gd name="T11" fmla="*/ 28 h 688"/>
                  <a:gd name="T12" fmla="*/ 1 w 8"/>
                  <a:gd name="T13" fmla="*/ 0 h 6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688">
                    <a:moveTo>
                      <a:pt x="8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688"/>
                    </a:lnTo>
                    <a:lnTo>
                      <a:pt x="4" y="686"/>
                    </a:lnTo>
                    <a:lnTo>
                      <a:pt x="8" y="688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611"/>
              <p:cNvSpPr>
                <a:spLocks noChangeArrowheads="1"/>
              </p:cNvSpPr>
              <p:nvPr/>
            </p:nvSpPr>
            <p:spPr bwMode="auto">
              <a:xfrm>
                <a:off x="2329" y="2568"/>
                <a:ext cx="1" cy="137"/>
              </a:xfrm>
              <a:custGeom>
                <a:avLst/>
                <a:gdLst>
                  <a:gd name="T0" fmla="*/ 0 w 3"/>
                  <a:gd name="T1" fmla="*/ 0 h 685"/>
                  <a:gd name="T2" fmla="*/ 0 w 3"/>
                  <a:gd name="T3" fmla="*/ 0 h 685"/>
                  <a:gd name="T4" fmla="*/ 0 w 3"/>
                  <a:gd name="T5" fmla="*/ 0 h 685"/>
                  <a:gd name="T6" fmla="*/ 0 w 3"/>
                  <a:gd name="T7" fmla="*/ 27 h 685"/>
                  <a:gd name="T8" fmla="*/ 0 w 3"/>
                  <a:gd name="T9" fmla="*/ 27 h 685"/>
                  <a:gd name="T10" fmla="*/ 0 w 3"/>
                  <a:gd name="T11" fmla="*/ 27 h 685"/>
                  <a:gd name="T12" fmla="*/ 0 w 3"/>
                  <a:gd name="T13" fmla="*/ 0 h 6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685">
                    <a:moveTo>
                      <a:pt x="3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685"/>
                    </a:lnTo>
                    <a:lnTo>
                      <a:pt x="2" y="685"/>
                    </a:lnTo>
                    <a:lnTo>
                      <a:pt x="3" y="685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</a:ln>
            </p:spPr>
            <p:txBody>
              <a:bodyPr/>
              <a:lstStyle/>
              <a:p>
                <a:pPr defTabSz="538480"/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3" name="Freeform 612"/>
            <p:cNvSpPr>
              <a:spLocks noChangeArrowheads="1"/>
            </p:cNvSpPr>
            <p:nvPr/>
          </p:nvSpPr>
          <p:spPr bwMode="auto">
            <a:xfrm>
              <a:off x="2327" y="2568"/>
              <a:ext cx="2" cy="137"/>
            </a:xfrm>
            <a:custGeom>
              <a:avLst/>
              <a:gdLst>
                <a:gd name="T0" fmla="*/ 1 w 8"/>
                <a:gd name="T1" fmla="*/ 0 h 686"/>
                <a:gd name="T2" fmla="*/ 0 w 8"/>
                <a:gd name="T3" fmla="*/ 0 h 686"/>
                <a:gd name="T4" fmla="*/ 0 w 8"/>
                <a:gd name="T5" fmla="*/ 27 h 686"/>
                <a:gd name="T6" fmla="*/ 1 w 8"/>
                <a:gd name="T7" fmla="*/ 27 h 686"/>
                <a:gd name="T8" fmla="*/ 1 w 8"/>
                <a:gd name="T9" fmla="*/ 0 h 6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686">
                  <a:moveTo>
                    <a:pt x="8" y="0"/>
                  </a:moveTo>
                  <a:lnTo>
                    <a:pt x="0" y="0"/>
                  </a:lnTo>
                  <a:lnTo>
                    <a:pt x="0" y="686"/>
                  </a:lnTo>
                  <a:lnTo>
                    <a:pt x="8" y="68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74" name="Freeform 613"/>
            <p:cNvSpPr>
              <a:spLocks noChangeArrowheads="1"/>
            </p:cNvSpPr>
            <p:nvPr/>
          </p:nvSpPr>
          <p:spPr bwMode="auto">
            <a:xfrm>
              <a:off x="2326" y="2568"/>
              <a:ext cx="1" cy="137"/>
            </a:xfrm>
            <a:custGeom>
              <a:avLst/>
              <a:gdLst>
                <a:gd name="T0" fmla="*/ 0 w 7"/>
                <a:gd name="T1" fmla="*/ 0 h 686"/>
                <a:gd name="T2" fmla="*/ 0 w 7"/>
                <a:gd name="T3" fmla="*/ 0 h 686"/>
                <a:gd name="T4" fmla="*/ 0 w 7"/>
                <a:gd name="T5" fmla="*/ 0 h 686"/>
                <a:gd name="T6" fmla="*/ 0 w 7"/>
                <a:gd name="T7" fmla="*/ 27 h 686"/>
                <a:gd name="T8" fmla="*/ 0 w 7"/>
                <a:gd name="T9" fmla="*/ 27 h 686"/>
                <a:gd name="T10" fmla="*/ 0 w 7"/>
                <a:gd name="T11" fmla="*/ 0 h 6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686">
                  <a:moveTo>
                    <a:pt x="7" y="0"/>
                  </a:moveTo>
                  <a:lnTo>
                    <a:pt x="3" y="1"/>
                  </a:lnTo>
                  <a:lnTo>
                    <a:pt x="0" y="4"/>
                  </a:lnTo>
                  <a:lnTo>
                    <a:pt x="0" y="686"/>
                  </a:lnTo>
                  <a:lnTo>
                    <a:pt x="7" y="68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75" name="Freeform 614"/>
            <p:cNvSpPr>
              <a:spLocks noChangeArrowheads="1"/>
            </p:cNvSpPr>
            <p:nvPr/>
          </p:nvSpPr>
          <p:spPr bwMode="auto">
            <a:xfrm>
              <a:off x="2325" y="2569"/>
              <a:ext cx="1" cy="136"/>
            </a:xfrm>
            <a:custGeom>
              <a:avLst/>
              <a:gdLst>
                <a:gd name="T0" fmla="*/ 0 w 4"/>
                <a:gd name="T1" fmla="*/ 0 h 682"/>
                <a:gd name="T2" fmla="*/ 0 w 4"/>
                <a:gd name="T3" fmla="*/ 0 h 682"/>
                <a:gd name="T4" fmla="*/ 0 w 4"/>
                <a:gd name="T5" fmla="*/ 27 h 682"/>
                <a:gd name="T6" fmla="*/ 0 w 4"/>
                <a:gd name="T7" fmla="*/ 27 h 682"/>
                <a:gd name="T8" fmla="*/ 0 w 4"/>
                <a:gd name="T9" fmla="*/ 27 h 682"/>
                <a:gd name="T10" fmla="*/ 0 w 4"/>
                <a:gd name="T11" fmla="*/ 0 h 6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682">
                  <a:moveTo>
                    <a:pt x="4" y="0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3" y="682"/>
                  </a:lnTo>
                  <a:lnTo>
                    <a:pt x="4" y="68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76" name="Freeform 615"/>
            <p:cNvSpPr>
              <a:spLocks noChangeArrowheads="1"/>
            </p:cNvSpPr>
            <p:nvPr/>
          </p:nvSpPr>
          <p:spPr bwMode="auto">
            <a:xfrm>
              <a:off x="2324" y="2569"/>
              <a:ext cx="1" cy="137"/>
            </a:xfrm>
            <a:custGeom>
              <a:avLst/>
              <a:gdLst>
                <a:gd name="T0" fmla="*/ 0 w 8"/>
                <a:gd name="T1" fmla="*/ 0 h 686"/>
                <a:gd name="T2" fmla="*/ 0 w 8"/>
                <a:gd name="T3" fmla="*/ 0 h 686"/>
                <a:gd name="T4" fmla="*/ 0 w 8"/>
                <a:gd name="T5" fmla="*/ 27 h 686"/>
                <a:gd name="T6" fmla="*/ 0 w 8"/>
                <a:gd name="T7" fmla="*/ 27 h 686"/>
                <a:gd name="T8" fmla="*/ 0 w 8"/>
                <a:gd name="T9" fmla="*/ 27 h 686"/>
                <a:gd name="T10" fmla="*/ 0 w 8"/>
                <a:gd name="T11" fmla="*/ 0 h 6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686">
                  <a:moveTo>
                    <a:pt x="8" y="0"/>
                  </a:moveTo>
                  <a:lnTo>
                    <a:pt x="0" y="0"/>
                  </a:lnTo>
                  <a:lnTo>
                    <a:pt x="0" y="686"/>
                  </a:lnTo>
                  <a:lnTo>
                    <a:pt x="4" y="683"/>
                  </a:lnTo>
                  <a:lnTo>
                    <a:pt x="8" y="68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77" name="Freeform 616"/>
            <p:cNvSpPr>
              <a:spLocks noChangeArrowheads="1"/>
            </p:cNvSpPr>
            <p:nvPr/>
          </p:nvSpPr>
          <p:spPr bwMode="auto">
            <a:xfrm>
              <a:off x="2322" y="2569"/>
              <a:ext cx="2" cy="137"/>
            </a:xfrm>
            <a:custGeom>
              <a:avLst/>
              <a:gdLst>
                <a:gd name="T0" fmla="*/ 1 w 7"/>
                <a:gd name="T1" fmla="*/ 0 h 686"/>
                <a:gd name="T2" fmla="*/ 0 w 7"/>
                <a:gd name="T3" fmla="*/ 0 h 686"/>
                <a:gd name="T4" fmla="*/ 0 w 7"/>
                <a:gd name="T5" fmla="*/ 0 h 686"/>
                <a:gd name="T6" fmla="*/ 0 w 7"/>
                <a:gd name="T7" fmla="*/ 27 h 686"/>
                <a:gd name="T8" fmla="*/ 1 w 7"/>
                <a:gd name="T9" fmla="*/ 27 h 686"/>
                <a:gd name="T10" fmla="*/ 1 w 7"/>
                <a:gd name="T11" fmla="*/ 0 h 6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686">
                  <a:moveTo>
                    <a:pt x="7" y="0"/>
                  </a:moveTo>
                  <a:lnTo>
                    <a:pt x="3" y="1"/>
                  </a:lnTo>
                  <a:lnTo>
                    <a:pt x="0" y="4"/>
                  </a:lnTo>
                  <a:lnTo>
                    <a:pt x="0" y="686"/>
                  </a:lnTo>
                  <a:lnTo>
                    <a:pt x="7" y="68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78" name="Freeform 617"/>
            <p:cNvSpPr>
              <a:spLocks noChangeArrowheads="1"/>
            </p:cNvSpPr>
            <p:nvPr/>
          </p:nvSpPr>
          <p:spPr bwMode="auto">
            <a:xfrm>
              <a:off x="2321" y="2570"/>
              <a:ext cx="1" cy="136"/>
            </a:xfrm>
            <a:custGeom>
              <a:avLst/>
              <a:gdLst>
                <a:gd name="T0" fmla="*/ 0 w 4"/>
                <a:gd name="T1" fmla="*/ 0 h 682"/>
                <a:gd name="T2" fmla="*/ 0 w 4"/>
                <a:gd name="T3" fmla="*/ 0 h 682"/>
                <a:gd name="T4" fmla="*/ 0 w 4"/>
                <a:gd name="T5" fmla="*/ 27 h 682"/>
                <a:gd name="T6" fmla="*/ 0 w 4"/>
                <a:gd name="T7" fmla="*/ 27 h 682"/>
                <a:gd name="T8" fmla="*/ 0 w 4"/>
                <a:gd name="T9" fmla="*/ 27 h 682"/>
                <a:gd name="T10" fmla="*/ 0 w 4"/>
                <a:gd name="T11" fmla="*/ 0 h 6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682">
                  <a:moveTo>
                    <a:pt x="4" y="0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3" y="682"/>
                  </a:lnTo>
                  <a:lnTo>
                    <a:pt x="4" y="68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79" name="Rectangle 618"/>
            <p:cNvSpPr>
              <a:spLocks noChangeArrowheads="1"/>
            </p:cNvSpPr>
            <p:nvPr/>
          </p:nvSpPr>
          <p:spPr bwMode="auto">
            <a:xfrm>
              <a:off x="2301" y="2569"/>
              <a:ext cx="1" cy="1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</a:ln>
          </p:spPr>
          <p:txBody>
            <a:bodyPr/>
            <a:lstStyle/>
            <a:p>
              <a:pPr defTabSz="538480" latinLnBrk="1"/>
              <a:endParaRPr lang="zh-CN" altLang="en-US" sz="110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80" name="Rectangle 619"/>
            <p:cNvSpPr>
              <a:spLocks noChangeArrowheads="1"/>
            </p:cNvSpPr>
            <p:nvPr/>
          </p:nvSpPr>
          <p:spPr bwMode="auto">
            <a:xfrm>
              <a:off x="2299" y="2569"/>
              <a:ext cx="2" cy="1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</a:ln>
          </p:spPr>
          <p:txBody>
            <a:bodyPr/>
            <a:lstStyle/>
            <a:p>
              <a:pPr defTabSz="538480" latinLnBrk="1"/>
              <a:endParaRPr lang="zh-CN" altLang="en-US" sz="110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81" name="Freeform 620"/>
            <p:cNvSpPr>
              <a:spLocks noChangeArrowheads="1"/>
            </p:cNvSpPr>
            <p:nvPr/>
          </p:nvSpPr>
          <p:spPr bwMode="auto">
            <a:xfrm>
              <a:off x="2298" y="2569"/>
              <a:ext cx="1" cy="137"/>
            </a:xfrm>
            <a:custGeom>
              <a:avLst/>
              <a:gdLst>
                <a:gd name="T0" fmla="*/ 0 w 7"/>
                <a:gd name="T1" fmla="*/ 0 h 686"/>
                <a:gd name="T2" fmla="*/ 0 w 7"/>
                <a:gd name="T3" fmla="*/ 0 h 686"/>
                <a:gd name="T4" fmla="*/ 0 w 7"/>
                <a:gd name="T5" fmla="*/ 27 h 686"/>
                <a:gd name="T6" fmla="*/ 0 w 7"/>
                <a:gd name="T7" fmla="*/ 27 h 686"/>
                <a:gd name="T8" fmla="*/ 0 w 7"/>
                <a:gd name="T9" fmla="*/ 27 h 686"/>
                <a:gd name="T10" fmla="*/ 0 w 7"/>
                <a:gd name="T11" fmla="*/ 0 h 6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686">
                  <a:moveTo>
                    <a:pt x="7" y="0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3" y="683"/>
                  </a:lnTo>
                  <a:lnTo>
                    <a:pt x="7" y="68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82" name="Freeform 621"/>
            <p:cNvSpPr>
              <a:spLocks noChangeArrowheads="1"/>
            </p:cNvSpPr>
            <p:nvPr/>
          </p:nvSpPr>
          <p:spPr bwMode="auto">
            <a:xfrm>
              <a:off x="2297" y="2569"/>
              <a:ext cx="1" cy="136"/>
            </a:xfrm>
            <a:custGeom>
              <a:avLst/>
              <a:gdLst>
                <a:gd name="T0" fmla="*/ 0 w 4"/>
                <a:gd name="T1" fmla="*/ 0 h 682"/>
                <a:gd name="T2" fmla="*/ 0 w 4"/>
                <a:gd name="T3" fmla="*/ 0 h 682"/>
                <a:gd name="T4" fmla="*/ 0 w 4"/>
                <a:gd name="T5" fmla="*/ 27 h 682"/>
                <a:gd name="T6" fmla="*/ 0 w 4"/>
                <a:gd name="T7" fmla="*/ 27 h 682"/>
                <a:gd name="T8" fmla="*/ 0 w 4"/>
                <a:gd name="T9" fmla="*/ 27 h 682"/>
                <a:gd name="T10" fmla="*/ 0 w 4"/>
                <a:gd name="T11" fmla="*/ 0 h 6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682">
                  <a:moveTo>
                    <a:pt x="4" y="0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3" y="682"/>
                  </a:lnTo>
                  <a:lnTo>
                    <a:pt x="4" y="68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83" name="Freeform 622"/>
            <p:cNvSpPr>
              <a:spLocks noChangeArrowheads="1"/>
            </p:cNvSpPr>
            <p:nvPr/>
          </p:nvSpPr>
          <p:spPr bwMode="auto">
            <a:xfrm>
              <a:off x="2296" y="2568"/>
              <a:ext cx="1" cy="137"/>
            </a:xfrm>
            <a:custGeom>
              <a:avLst/>
              <a:gdLst>
                <a:gd name="T0" fmla="*/ 0 w 8"/>
                <a:gd name="T1" fmla="*/ 0 h 686"/>
                <a:gd name="T2" fmla="*/ 0 w 8"/>
                <a:gd name="T3" fmla="*/ 0 h 686"/>
                <a:gd name="T4" fmla="*/ 0 w 8"/>
                <a:gd name="T5" fmla="*/ 0 h 686"/>
                <a:gd name="T6" fmla="*/ 0 w 8"/>
                <a:gd name="T7" fmla="*/ 27 h 686"/>
                <a:gd name="T8" fmla="*/ 0 w 8"/>
                <a:gd name="T9" fmla="*/ 27 h 686"/>
                <a:gd name="T10" fmla="*/ 0 w 8"/>
                <a:gd name="T11" fmla="*/ 0 h 6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686">
                  <a:moveTo>
                    <a:pt x="8" y="4"/>
                  </a:moveTo>
                  <a:lnTo>
                    <a:pt x="4" y="1"/>
                  </a:lnTo>
                  <a:lnTo>
                    <a:pt x="0" y="0"/>
                  </a:lnTo>
                  <a:lnTo>
                    <a:pt x="0" y="686"/>
                  </a:lnTo>
                  <a:lnTo>
                    <a:pt x="8" y="68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84" name="Freeform 623"/>
            <p:cNvSpPr>
              <a:spLocks noChangeArrowheads="1"/>
            </p:cNvSpPr>
            <p:nvPr/>
          </p:nvSpPr>
          <p:spPr bwMode="auto">
            <a:xfrm>
              <a:off x="2294" y="2568"/>
              <a:ext cx="2" cy="137"/>
            </a:xfrm>
            <a:custGeom>
              <a:avLst/>
              <a:gdLst>
                <a:gd name="T0" fmla="*/ 1 w 8"/>
                <a:gd name="T1" fmla="*/ 0 h 686"/>
                <a:gd name="T2" fmla="*/ 0 w 8"/>
                <a:gd name="T3" fmla="*/ 0 h 686"/>
                <a:gd name="T4" fmla="*/ 0 w 8"/>
                <a:gd name="T5" fmla="*/ 27 h 686"/>
                <a:gd name="T6" fmla="*/ 1 w 8"/>
                <a:gd name="T7" fmla="*/ 27 h 686"/>
                <a:gd name="T8" fmla="*/ 1 w 8"/>
                <a:gd name="T9" fmla="*/ 0 h 6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686">
                  <a:moveTo>
                    <a:pt x="8" y="0"/>
                  </a:moveTo>
                  <a:lnTo>
                    <a:pt x="0" y="0"/>
                  </a:lnTo>
                  <a:lnTo>
                    <a:pt x="0" y="683"/>
                  </a:lnTo>
                  <a:lnTo>
                    <a:pt x="8" y="68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85" name="Rectangle 624"/>
            <p:cNvSpPr>
              <a:spLocks noChangeArrowheads="1"/>
            </p:cNvSpPr>
            <p:nvPr/>
          </p:nvSpPr>
          <p:spPr bwMode="auto">
            <a:xfrm>
              <a:off x="2293" y="2568"/>
              <a:ext cx="1" cy="1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</a:ln>
          </p:spPr>
          <p:txBody>
            <a:bodyPr/>
            <a:lstStyle/>
            <a:p>
              <a:pPr defTabSz="538480" latinLnBrk="1"/>
              <a:endParaRPr lang="zh-CN" altLang="en-US" sz="110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86" name="Freeform 625"/>
            <p:cNvSpPr>
              <a:spLocks noChangeArrowheads="1"/>
            </p:cNvSpPr>
            <p:nvPr/>
          </p:nvSpPr>
          <p:spPr bwMode="auto">
            <a:xfrm>
              <a:off x="2310" y="2570"/>
              <a:ext cx="1" cy="137"/>
            </a:xfrm>
            <a:custGeom>
              <a:avLst/>
              <a:gdLst>
                <a:gd name="T0" fmla="*/ 0 w 7"/>
                <a:gd name="T1" fmla="*/ 0 h 686"/>
                <a:gd name="T2" fmla="*/ 0 w 7"/>
                <a:gd name="T3" fmla="*/ 0 h 686"/>
                <a:gd name="T4" fmla="*/ 0 w 7"/>
                <a:gd name="T5" fmla="*/ 27 h 686"/>
                <a:gd name="T6" fmla="*/ 0 w 7"/>
                <a:gd name="T7" fmla="*/ 27 h 686"/>
                <a:gd name="T8" fmla="*/ 0 w 7"/>
                <a:gd name="T9" fmla="*/ 27 h 686"/>
                <a:gd name="T10" fmla="*/ 0 w 7"/>
                <a:gd name="T11" fmla="*/ 27 h 686"/>
                <a:gd name="T12" fmla="*/ 0 w 7"/>
                <a:gd name="T13" fmla="*/ 0 h 6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686">
                  <a:moveTo>
                    <a:pt x="7" y="0"/>
                  </a:moveTo>
                  <a:lnTo>
                    <a:pt x="0" y="0"/>
                  </a:lnTo>
                  <a:lnTo>
                    <a:pt x="0" y="686"/>
                  </a:lnTo>
                  <a:lnTo>
                    <a:pt x="1" y="684"/>
                  </a:lnTo>
                  <a:lnTo>
                    <a:pt x="3" y="684"/>
                  </a:lnTo>
                  <a:lnTo>
                    <a:pt x="7" y="68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87" name="Rectangle 626"/>
            <p:cNvSpPr>
              <a:spLocks noChangeArrowheads="1"/>
            </p:cNvSpPr>
            <p:nvPr/>
          </p:nvSpPr>
          <p:spPr bwMode="auto">
            <a:xfrm>
              <a:off x="2309" y="2570"/>
              <a:ext cx="1" cy="1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</a:ln>
          </p:spPr>
          <p:txBody>
            <a:bodyPr/>
            <a:lstStyle/>
            <a:p>
              <a:pPr defTabSz="538480" latinLnBrk="1"/>
              <a:endParaRPr lang="zh-CN" altLang="en-US" sz="110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88" name="Freeform 627"/>
            <p:cNvSpPr>
              <a:spLocks noChangeArrowheads="1"/>
            </p:cNvSpPr>
            <p:nvPr/>
          </p:nvSpPr>
          <p:spPr bwMode="auto">
            <a:xfrm>
              <a:off x="2308" y="2569"/>
              <a:ext cx="1" cy="138"/>
            </a:xfrm>
            <a:custGeom>
              <a:avLst/>
              <a:gdLst>
                <a:gd name="T0" fmla="*/ 0 w 7"/>
                <a:gd name="T1" fmla="*/ 0 h 690"/>
                <a:gd name="T2" fmla="*/ 0 w 7"/>
                <a:gd name="T3" fmla="*/ 0 h 690"/>
                <a:gd name="T4" fmla="*/ 0 w 7"/>
                <a:gd name="T5" fmla="*/ 0 h 690"/>
                <a:gd name="T6" fmla="*/ 0 w 7"/>
                <a:gd name="T7" fmla="*/ 27 h 690"/>
                <a:gd name="T8" fmla="*/ 0 w 7"/>
                <a:gd name="T9" fmla="*/ 27 h 690"/>
                <a:gd name="T10" fmla="*/ 0 w 7"/>
                <a:gd name="T11" fmla="*/ 28 h 690"/>
                <a:gd name="T12" fmla="*/ 0 w 7"/>
                <a:gd name="T13" fmla="*/ 0 h 6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690">
                  <a:moveTo>
                    <a:pt x="7" y="4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0" y="686"/>
                  </a:lnTo>
                  <a:lnTo>
                    <a:pt x="3" y="687"/>
                  </a:lnTo>
                  <a:lnTo>
                    <a:pt x="7" y="69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89" name="Freeform 628"/>
            <p:cNvSpPr>
              <a:spLocks noChangeArrowheads="1"/>
            </p:cNvSpPr>
            <p:nvPr/>
          </p:nvSpPr>
          <p:spPr bwMode="auto">
            <a:xfrm>
              <a:off x="2307" y="2569"/>
              <a:ext cx="1" cy="137"/>
            </a:xfrm>
            <a:custGeom>
              <a:avLst/>
              <a:gdLst>
                <a:gd name="T0" fmla="*/ 0 w 4"/>
                <a:gd name="T1" fmla="*/ 0 h 686"/>
                <a:gd name="T2" fmla="*/ 0 w 4"/>
                <a:gd name="T3" fmla="*/ 0 h 686"/>
                <a:gd name="T4" fmla="*/ 0 w 4"/>
                <a:gd name="T5" fmla="*/ 0 h 686"/>
                <a:gd name="T6" fmla="*/ 0 w 4"/>
                <a:gd name="T7" fmla="*/ 27 h 686"/>
                <a:gd name="T8" fmla="*/ 0 w 4"/>
                <a:gd name="T9" fmla="*/ 27 h 686"/>
                <a:gd name="T10" fmla="*/ 0 w 4"/>
                <a:gd name="T11" fmla="*/ 27 h 686"/>
                <a:gd name="T12" fmla="*/ 0 w 4"/>
                <a:gd name="T13" fmla="*/ 0 h 6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686">
                  <a:moveTo>
                    <a:pt x="4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86"/>
                  </a:lnTo>
                  <a:lnTo>
                    <a:pt x="3" y="686"/>
                  </a:lnTo>
                  <a:lnTo>
                    <a:pt x="4" y="68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90" name="Rectangle 629"/>
            <p:cNvSpPr>
              <a:spLocks noChangeArrowheads="1"/>
            </p:cNvSpPr>
            <p:nvPr/>
          </p:nvSpPr>
          <p:spPr bwMode="auto">
            <a:xfrm>
              <a:off x="2305" y="2569"/>
              <a:ext cx="2" cy="1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</a:ln>
          </p:spPr>
          <p:txBody>
            <a:bodyPr/>
            <a:lstStyle/>
            <a:p>
              <a:pPr defTabSz="538480" latinLnBrk="1"/>
              <a:endParaRPr lang="zh-CN" altLang="en-US" sz="110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91" name="Rectangle 630"/>
            <p:cNvSpPr>
              <a:spLocks noChangeArrowheads="1"/>
            </p:cNvSpPr>
            <p:nvPr/>
          </p:nvSpPr>
          <p:spPr bwMode="auto">
            <a:xfrm>
              <a:off x="2304" y="2569"/>
              <a:ext cx="1" cy="1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</a:ln>
          </p:spPr>
          <p:txBody>
            <a:bodyPr/>
            <a:lstStyle/>
            <a:p>
              <a:pPr defTabSz="538480" latinLnBrk="1"/>
              <a:endParaRPr lang="zh-CN" altLang="en-US" sz="110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92" name="Freeform 631"/>
            <p:cNvSpPr>
              <a:spLocks noChangeArrowheads="1"/>
            </p:cNvSpPr>
            <p:nvPr/>
          </p:nvSpPr>
          <p:spPr bwMode="auto">
            <a:xfrm>
              <a:off x="2303" y="2569"/>
              <a:ext cx="1" cy="137"/>
            </a:xfrm>
            <a:custGeom>
              <a:avLst/>
              <a:gdLst>
                <a:gd name="T0" fmla="*/ 0 w 4"/>
                <a:gd name="T1" fmla="*/ 0 h 686"/>
                <a:gd name="T2" fmla="*/ 0 w 4"/>
                <a:gd name="T3" fmla="*/ 0 h 686"/>
                <a:gd name="T4" fmla="*/ 0 w 4"/>
                <a:gd name="T5" fmla="*/ 0 h 686"/>
                <a:gd name="T6" fmla="*/ 0 w 4"/>
                <a:gd name="T7" fmla="*/ 27 h 686"/>
                <a:gd name="T8" fmla="*/ 0 w 4"/>
                <a:gd name="T9" fmla="*/ 27 h 686"/>
                <a:gd name="T10" fmla="*/ 0 w 4"/>
                <a:gd name="T11" fmla="*/ 0 h 6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686">
                  <a:moveTo>
                    <a:pt x="4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86"/>
                  </a:lnTo>
                  <a:lnTo>
                    <a:pt x="4" y="68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93" name="Rectangle 632"/>
            <p:cNvSpPr>
              <a:spLocks noChangeArrowheads="1"/>
            </p:cNvSpPr>
            <p:nvPr/>
          </p:nvSpPr>
          <p:spPr bwMode="auto">
            <a:xfrm>
              <a:off x="2302" y="2569"/>
              <a:ext cx="1" cy="1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</a:ln>
          </p:spPr>
          <p:txBody>
            <a:bodyPr/>
            <a:lstStyle/>
            <a:p>
              <a:pPr defTabSz="538480" latinLnBrk="1"/>
              <a:endParaRPr lang="zh-CN" altLang="en-US" sz="110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94" name="Freeform 633"/>
            <p:cNvSpPr>
              <a:spLocks noChangeArrowheads="1"/>
            </p:cNvSpPr>
            <p:nvPr/>
          </p:nvSpPr>
          <p:spPr bwMode="auto">
            <a:xfrm>
              <a:off x="2311" y="2570"/>
              <a:ext cx="2" cy="137"/>
            </a:xfrm>
            <a:custGeom>
              <a:avLst/>
              <a:gdLst>
                <a:gd name="T0" fmla="*/ 0 w 9"/>
                <a:gd name="T1" fmla="*/ 0 h 686"/>
                <a:gd name="T2" fmla="*/ 0 w 9"/>
                <a:gd name="T3" fmla="*/ 0 h 686"/>
                <a:gd name="T4" fmla="*/ 0 w 9"/>
                <a:gd name="T5" fmla="*/ 27 h 686"/>
                <a:gd name="T6" fmla="*/ 0 w 9"/>
                <a:gd name="T7" fmla="*/ 27 h 686"/>
                <a:gd name="T8" fmla="*/ 0 w 9"/>
                <a:gd name="T9" fmla="*/ 27 h 686"/>
                <a:gd name="T10" fmla="*/ 0 w 9"/>
                <a:gd name="T11" fmla="*/ 0 h 6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686">
                  <a:moveTo>
                    <a:pt x="9" y="0"/>
                  </a:moveTo>
                  <a:lnTo>
                    <a:pt x="0" y="0"/>
                  </a:lnTo>
                  <a:lnTo>
                    <a:pt x="0" y="686"/>
                  </a:lnTo>
                  <a:lnTo>
                    <a:pt x="4" y="684"/>
                  </a:lnTo>
                  <a:lnTo>
                    <a:pt x="9" y="68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95" name="Freeform 634"/>
            <p:cNvSpPr>
              <a:spLocks noChangeArrowheads="1"/>
            </p:cNvSpPr>
            <p:nvPr/>
          </p:nvSpPr>
          <p:spPr bwMode="auto">
            <a:xfrm>
              <a:off x="2292" y="2568"/>
              <a:ext cx="1" cy="137"/>
            </a:xfrm>
            <a:custGeom>
              <a:avLst/>
              <a:gdLst>
                <a:gd name="T0" fmla="*/ 0 w 8"/>
                <a:gd name="T1" fmla="*/ 0 h 686"/>
                <a:gd name="T2" fmla="*/ 0 w 8"/>
                <a:gd name="T3" fmla="*/ 0 h 686"/>
                <a:gd name="T4" fmla="*/ 0 w 8"/>
                <a:gd name="T5" fmla="*/ 27 h 686"/>
                <a:gd name="T6" fmla="*/ 0 w 8"/>
                <a:gd name="T7" fmla="*/ 27 h 686"/>
                <a:gd name="T8" fmla="*/ 0 w 8"/>
                <a:gd name="T9" fmla="*/ 0 h 6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686">
                  <a:moveTo>
                    <a:pt x="8" y="3"/>
                  </a:moveTo>
                  <a:lnTo>
                    <a:pt x="0" y="0"/>
                  </a:lnTo>
                  <a:lnTo>
                    <a:pt x="0" y="686"/>
                  </a:lnTo>
                  <a:lnTo>
                    <a:pt x="8" y="686"/>
                  </a:lnTo>
                  <a:lnTo>
                    <a:pt x="8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96" name="Freeform 635"/>
            <p:cNvSpPr>
              <a:spLocks noChangeArrowheads="1"/>
            </p:cNvSpPr>
            <p:nvPr/>
          </p:nvSpPr>
          <p:spPr bwMode="auto">
            <a:xfrm>
              <a:off x="2330" y="2568"/>
              <a:ext cx="1" cy="137"/>
            </a:xfrm>
            <a:custGeom>
              <a:avLst/>
              <a:gdLst>
                <a:gd name="T0" fmla="*/ 0 w 9"/>
                <a:gd name="T1" fmla="*/ 0 h 686"/>
                <a:gd name="T2" fmla="*/ 0 w 9"/>
                <a:gd name="T3" fmla="*/ 27 h 686"/>
                <a:gd name="T4" fmla="*/ 0 w 9"/>
                <a:gd name="T5" fmla="*/ 27 h 686"/>
                <a:gd name="T6" fmla="*/ 0 w 9"/>
                <a:gd name="T7" fmla="*/ 27 h 686"/>
                <a:gd name="T8" fmla="*/ 0 w 9"/>
                <a:gd name="T9" fmla="*/ 0 h 686"/>
                <a:gd name="T10" fmla="*/ 0 w 9"/>
                <a:gd name="T11" fmla="*/ 0 h 6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686">
                  <a:moveTo>
                    <a:pt x="0" y="3"/>
                  </a:moveTo>
                  <a:lnTo>
                    <a:pt x="0" y="686"/>
                  </a:lnTo>
                  <a:lnTo>
                    <a:pt x="5" y="683"/>
                  </a:lnTo>
                  <a:lnTo>
                    <a:pt x="9" y="682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97" name="Freeform 636"/>
            <p:cNvSpPr>
              <a:spLocks noChangeArrowheads="1"/>
            </p:cNvSpPr>
            <p:nvPr/>
          </p:nvSpPr>
          <p:spPr bwMode="auto">
            <a:xfrm>
              <a:off x="2341" y="2564"/>
              <a:ext cx="1" cy="136"/>
            </a:xfrm>
            <a:custGeom>
              <a:avLst/>
              <a:gdLst>
                <a:gd name="T0" fmla="*/ 0 w 4"/>
                <a:gd name="T1" fmla="*/ 0 h 679"/>
                <a:gd name="T2" fmla="*/ 0 w 4"/>
                <a:gd name="T3" fmla="*/ 0 h 679"/>
                <a:gd name="T4" fmla="*/ 0 w 4"/>
                <a:gd name="T5" fmla="*/ 27 h 679"/>
                <a:gd name="T6" fmla="*/ 0 w 4"/>
                <a:gd name="T7" fmla="*/ 27 h 679"/>
                <a:gd name="T8" fmla="*/ 0 w 4"/>
                <a:gd name="T9" fmla="*/ 27 h 679"/>
                <a:gd name="T10" fmla="*/ 0 w 4"/>
                <a:gd name="T11" fmla="*/ 0 h 6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679">
                  <a:moveTo>
                    <a:pt x="4" y="0"/>
                  </a:moveTo>
                  <a:lnTo>
                    <a:pt x="0" y="0"/>
                  </a:lnTo>
                  <a:lnTo>
                    <a:pt x="0" y="679"/>
                  </a:lnTo>
                  <a:lnTo>
                    <a:pt x="3" y="679"/>
                  </a:lnTo>
                  <a:lnTo>
                    <a:pt x="4" y="67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98" name="Freeform 637"/>
            <p:cNvSpPr>
              <a:spLocks noChangeArrowheads="1"/>
            </p:cNvSpPr>
            <p:nvPr/>
          </p:nvSpPr>
          <p:spPr bwMode="auto">
            <a:xfrm>
              <a:off x="2342" y="2564"/>
              <a:ext cx="1" cy="136"/>
            </a:xfrm>
            <a:custGeom>
              <a:avLst/>
              <a:gdLst>
                <a:gd name="T0" fmla="*/ 0 w 7"/>
                <a:gd name="T1" fmla="*/ 0 h 683"/>
                <a:gd name="T2" fmla="*/ 0 w 7"/>
                <a:gd name="T3" fmla="*/ 0 h 683"/>
                <a:gd name="T4" fmla="*/ 0 w 7"/>
                <a:gd name="T5" fmla="*/ 0 h 683"/>
                <a:gd name="T6" fmla="*/ 0 w 7"/>
                <a:gd name="T7" fmla="*/ 27 h 683"/>
                <a:gd name="T8" fmla="*/ 0 w 7"/>
                <a:gd name="T9" fmla="*/ 27 h 683"/>
                <a:gd name="T10" fmla="*/ 0 w 7"/>
                <a:gd name="T11" fmla="*/ 27 h 683"/>
                <a:gd name="T12" fmla="*/ 0 w 7"/>
                <a:gd name="T13" fmla="*/ 0 h 6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683">
                  <a:moveTo>
                    <a:pt x="7" y="0"/>
                  </a:moveTo>
                  <a:lnTo>
                    <a:pt x="3" y="3"/>
                  </a:lnTo>
                  <a:lnTo>
                    <a:pt x="0" y="4"/>
                  </a:lnTo>
                  <a:lnTo>
                    <a:pt x="0" y="683"/>
                  </a:lnTo>
                  <a:lnTo>
                    <a:pt x="3" y="680"/>
                  </a:lnTo>
                  <a:lnTo>
                    <a:pt x="7" y="67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99" name="Freeform 638"/>
            <p:cNvSpPr>
              <a:spLocks noChangeArrowheads="1"/>
            </p:cNvSpPr>
            <p:nvPr/>
          </p:nvSpPr>
          <p:spPr bwMode="auto">
            <a:xfrm>
              <a:off x="2343" y="2564"/>
              <a:ext cx="1" cy="135"/>
            </a:xfrm>
            <a:custGeom>
              <a:avLst/>
              <a:gdLst>
                <a:gd name="T0" fmla="*/ 0 w 4"/>
                <a:gd name="T1" fmla="*/ 0 h 679"/>
                <a:gd name="T2" fmla="*/ 0 w 4"/>
                <a:gd name="T3" fmla="*/ 0 h 679"/>
                <a:gd name="T4" fmla="*/ 0 w 4"/>
                <a:gd name="T5" fmla="*/ 0 h 679"/>
                <a:gd name="T6" fmla="*/ 0 w 4"/>
                <a:gd name="T7" fmla="*/ 27 h 679"/>
                <a:gd name="T8" fmla="*/ 0 w 4"/>
                <a:gd name="T9" fmla="*/ 27 h 679"/>
                <a:gd name="T10" fmla="*/ 0 w 4"/>
                <a:gd name="T11" fmla="*/ 27 h 679"/>
                <a:gd name="T12" fmla="*/ 0 w 4"/>
                <a:gd name="T13" fmla="*/ 0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679">
                  <a:moveTo>
                    <a:pt x="4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79"/>
                  </a:lnTo>
                  <a:lnTo>
                    <a:pt x="3" y="676"/>
                  </a:lnTo>
                  <a:lnTo>
                    <a:pt x="4" y="67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00" name="Freeform 639"/>
            <p:cNvSpPr>
              <a:spLocks noChangeArrowheads="1"/>
            </p:cNvSpPr>
            <p:nvPr/>
          </p:nvSpPr>
          <p:spPr bwMode="auto">
            <a:xfrm>
              <a:off x="2348" y="2560"/>
              <a:ext cx="1" cy="136"/>
            </a:xfrm>
            <a:custGeom>
              <a:avLst/>
              <a:gdLst>
                <a:gd name="T0" fmla="*/ 0 w 7"/>
                <a:gd name="T1" fmla="*/ 0 h 679"/>
                <a:gd name="T2" fmla="*/ 0 w 7"/>
                <a:gd name="T3" fmla="*/ 0 h 679"/>
                <a:gd name="T4" fmla="*/ 0 w 7"/>
                <a:gd name="T5" fmla="*/ 0 h 679"/>
                <a:gd name="T6" fmla="*/ 0 w 7"/>
                <a:gd name="T7" fmla="*/ 27 h 679"/>
                <a:gd name="T8" fmla="*/ 0 w 7"/>
                <a:gd name="T9" fmla="*/ 27 h 679"/>
                <a:gd name="T10" fmla="*/ 0 w 7"/>
                <a:gd name="T11" fmla="*/ 27 h 679"/>
                <a:gd name="T12" fmla="*/ 0 w 7"/>
                <a:gd name="T13" fmla="*/ 0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679">
                  <a:moveTo>
                    <a:pt x="7" y="0"/>
                  </a:moveTo>
                  <a:lnTo>
                    <a:pt x="3" y="3"/>
                  </a:lnTo>
                  <a:lnTo>
                    <a:pt x="0" y="7"/>
                  </a:lnTo>
                  <a:lnTo>
                    <a:pt x="0" y="679"/>
                  </a:lnTo>
                  <a:lnTo>
                    <a:pt x="3" y="672"/>
                  </a:lnTo>
                  <a:lnTo>
                    <a:pt x="7" y="66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01" name="Freeform 640"/>
            <p:cNvSpPr>
              <a:spLocks noChangeArrowheads="1"/>
            </p:cNvSpPr>
            <p:nvPr/>
          </p:nvSpPr>
          <p:spPr bwMode="auto">
            <a:xfrm>
              <a:off x="2347" y="2561"/>
              <a:ext cx="1" cy="135"/>
            </a:xfrm>
            <a:custGeom>
              <a:avLst/>
              <a:gdLst>
                <a:gd name="T0" fmla="*/ 0 w 4"/>
                <a:gd name="T1" fmla="*/ 0 h 676"/>
                <a:gd name="T2" fmla="*/ 0 w 4"/>
                <a:gd name="T3" fmla="*/ 0 h 676"/>
                <a:gd name="T4" fmla="*/ 0 w 4"/>
                <a:gd name="T5" fmla="*/ 0 h 676"/>
                <a:gd name="T6" fmla="*/ 0 w 4"/>
                <a:gd name="T7" fmla="*/ 27 h 676"/>
                <a:gd name="T8" fmla="*/ 0 w 4"/>
                <a:gd name="T9" fmla="*/ 27 h 676"/>
                <a:gd name="T10" fmla="*/ 0 w 4"/>
                <a:gd name="T11" fmla="*/ 27 h 676"/>
                <a:gd name="T12" fmla="*/ 0 w 4"/>
                <a:gd name="T13" fmla="*/ 0 h 6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676">
                  <a:moveTo>
                    <a:pt x="4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76"/>
                  </a:lnTo>
                  <a:lnTo>
                    <a:pt x="3" y="673"/>
                  </a:lnTo>
                  <a:lnTo>
                    <a:pt x="4" y="67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02" name="Freeform 641"/>
            <p:cNvSpPr>
              <a:spLocks noChangeArrowheads="1"/>
            </p:cNvSpPr>
            <p:nvPr/>
          </p:nvSpPr>
          <p:spPr bwMode="auto">
            <a:xfrm>
              <a:off x="2346" y="2561"/>
              <a:ext cx="1" cy="137"/>
            </a:xfrm>
            <a:custGeom>
              <a:avLst/>
              <a:gdLst>
                <a:gd name="T0" fmla="*/ 0 w 8"/>
                <a:gd name="T1" fmla="*/ 0 h 684"/>
                <a:gd name="T2" fmla="*/ 0 w 8"/>
                <a:gd name="T3" fmla="*/ 0 h 684"/>
                <a:gd name="T4" fmla="*/ 0 w 8"/>
                <a:gd name="T5" fmla="*/ 27 h 684"/>
                <a:gd name="T6" fmla="*/ 0 w 8"/>
                <a:gd name="T7" fmla="*/ 27 h 684"/>
                <a:gd name="T8" fmla="*/ 0 w 8"/>
                <a:gd name="T9" fmla="*/ 0 h 6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684">
                  <a:moveTo>
                    <a:pt x="8" y="0"/>
                  </a:moveTo>
                  <a:lnTo>
                    <a:pt x="0" y="9"/>
                  </a:lnTo>
                  <a:lnTo>
                    <a:pt x="0" y="684"/>
                  </a:lnTo>
                  <a:lnTo>
                    <a:pt x="8" y="67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03" name="Freeform 642"/>
            <p:cNvSpPr>
              <a:spLocks noChangeArrowheads="1"/>
            </p:cNvSpPr>
            <p:nvPr/>
          </p:nvSpPr>
          <p:spPr bwMode="auto">
            <a:xfrm>
              <a:off x="2344" y="2563"/>
              <a:ext cx="2" cy="136"/>
            </a:xfrm>
            <a:custGeom>
              <a:avLst/>
              <a:gdLst>
                <a:gd name="T0" fmla="*/ 1 w 7"/>
                <a:gd name="T1" fmla="*/ 0 h 678"/>
                <a:gd name="T2" fmla="*/ 0 w 7"/>
                <a:gd name="T3" fmla="*/ 0 h 678"/>
                <a:gd name="T4" fmla="*/ 0 w 7"/>
                <a:gd name="T5" fmla="*/ 27 h 678"/>
                <a:gd name="T6" fmla="*/ 1 w 7"/>
                <a:gd name="T7" fmla="*/ 27 h 678"/>
                <a:gd name="T8" fmla="*/ 1 w 7"/>
                <a:gd name="T9" fmla="*/ 0 h 6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78">
                  <a:moveTo>
                    <a:pt x="7" y="0"/>
                  </a:moveTo>
                  <a:lnTo>
                    <a:pt x="0" y="3"/>
                  </a:lnTo>
                  <a:lnTo>
                    <a:pt x="0" y="678"/>
                  </a:lnTo>
                  <a:lnTo>
                    <a:pt x="7" y="67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04" name="Freeform 643"/>
            <p:cNvSpPr>
              <a:spLocks noChangeArrowheads="1"/>
            </p:cNvSpPr>
            <p:nvPr/>
          </p:nvSpPr>
          <p:spPr bwMode="auto">
            <a:xfrm>
              <a:off x="2338" y="2565"/>
              <a:ext cx="2" cy="137"/>
            </a:xfrm>
            <a:custGeom>
              <a:avLst/>
              <a:gdLst>
                <a:gd name="T0" fmla="*/ 1 w 8"/>
                <a:gd name="T1" fmla="*/ 0 h 682"/>
                <a:gd name="T2" fmla="*/ 0 w 8"/>
                <a:gd name="T3" fmla="*/ 0 h 682"/>
                <a:gd name="T4" fmla="*/ 0 w 8"/>
                <a:gd name="T5" fmla="*/ 28 h 682"/>
                <a:gd name="T6" fmla="*/ 0 w 8"/>
                <a:gd name="T7" fmla="*/ 28 h 682"/>
                <a:gd name="T8" fmla="*/ 0 w 8"/>
                <a:gd name="T9" fmla="*/ 27 h 682"/>
                <a:gd name="T10" fmla="*/ 1 w 8"/>
                <a:gd name="T11" fmla="*/ 27 h 682"/>
                <a:gd name="T12" fmla="*/ 1 w 8"/>
                <a:gd name="T13" fmla="*/ 0 h 6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682">
                  <a:moveTo>
                    <a:pt x="8" y="0"/>
                  </a:moveTo>
                  <a:lnTo>
                    <a:pt x="0" y="3"/>
                  </a:lnTo>
                  <a:lnTo>
                    <a:pt x="0" y="682"/>
                  </a:lnTo>
                  <a:lnTo>
                    <a:pt x="4" y="682"/>
                  </a:lnTo>
                  <a:lnTo>
                    <a:pt x="5" y="679"/>
                  </a:lnTo>
                  <a:lnTo>
                    <a:pt x="8" y="67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05" name="Freeform 644"/>
            <p:cNvSpPr>
              <a:spLocks noChangeArrowheads="1"/>
            </p:cNvSpPr>
            <p:nvPr/>
          </p:nvSpPr>
          <p:spPr bwMode="auto">
            <a:xfrm>
              <a:off x="2337" y="2566"/>
              <a:ext cx="1" cy="136"/>
            </a:xfrm>
            <a:custGeom>
              <a:avLst/>
              <a:gdLst>
                <a:gd name="T0" fmla="*/ 0 w 3"/>
                <a:gd name="T1" fmla="*/ 0 h 679"/>
                <a:gd name="T2" fmla="*/ 0 w 3"/>
                <a:gd name="T3" fmla="*/ 0 h 679"/>
                <a:gd name="T4" fmla="*/ 0 w 3"/>
                <a:gd name="T5" fmla="*/ 0 h 679"/>
                <a:gd name="T6" fmla="*/ 0 w 3"/>
                <a:gd name="T7" fmla="*/ 27 h 679"/>
                <a:gd name="T8" fmla="*/ 0 w 3"/>
                <a:gd name="T9" fmla="*/ 27 h 679"/>
                <a:gd name="T10" fmla="*/ 0 w 3"/>
                <a:gd name="T11" fmla="*/ 27 h 679"/>
                <a:gd name="T12" fmla="*/ 0 w 3"/>
                <a:gd name="T13" fmla="*/ 0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679">
                  <a:moveTo>
                    <a:pt x="3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679"/>
                  </a:lnTo>
                  <a:lnTo>
                    <a:pt x="2" y="679"/>
                  </a:lnTo>
                  <a:lnTo>
                    <a:pt x="3" y="67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06" name="Freeform 645"/>
            <p:cNvSpPr>
              <a:spLocks noChangeArrowheads="1"/>
            </p:cNvSpPr>
            <p:nvPr/>
          </p:nvSpPr>
          <p:spPr bwMode="auto">
            <a:xfrm>
              <a:off x="2336" y="2566"/>
              <a:ext cx="1" cy="137"/>
            </a:xfrm>
            <a:custGeom>
              <a:avLst/>
              <a:gdLst>
                <a:gd name="T0" fmla="*/ 0 w 7"/>
                <a:gd name="T1" fmla="*/ 0 h 684"/>
                <a:gd name="T2" fmla="*/ 0 w 7"/>
                <a:gd name="T3" fmla="*/ 0 h 684"/>
                <a:gd name="T4" fmla="*/ 0 w 7"/>
                <a:gd name="T5" fmla="*/ 0 h 684"/>
                <a:gd name="T6" fmla="*/ 0 w 7"/>
                <a:gd name="T7" fmla="*/ 27 h 684"/>
                <a:gd name="T8" fmla="*/ 0 w 7"/>
                <a:gd name="T9" fmla="*/ 27 h 684"/>
                <a:gd name="T10" fmla="*/ 0 w 7"/>
                <a:gd name="T11" fmla="*/ 27 h 684"/>
                <a:gd name="T12" fmla="*/ 0 w 7"/>
                <a:gd name="T13" fmla="*/ 0 h 6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684">
                  <a:moveTo>
                    <a:pt x="7" y="0"/>
                  </a:moveTo>
                  <a:lnTo>
                    <a:pt x="3" y="1"/>
                  </a:lnTo>
                  <a:lnTo>
                    <a:pt x="0" y="4"/>
                  </a:lnTo>
                  <a:lnTo>
                    <a:pt x="0" y="684"/>
                  </a:lnTo>
                  <a:lnTo>
                    <a:pt x="3" y="682"/>
                  </a:lnTo>
                  <a:lnTo>
                    <a:pt x="7" y="67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07" name="Freeform 646"/>
            <p:cNvSpPr>
              <a:spLocks noChangeArrowheads="1"/>
            </p:cNvSpPr>
            <p:nvPr/>
          </p:nvSpPr>
          <p:spPr bwMode="auto">
            <a:xfrm>
              <a:off x="2334" y="2567"/>
              <a:ext cx="1" cy="136"/>
            </a:xfrm>
            <a:custGeom>
              <a:avLst/>
              <a:gdLst>
                <a:gd name="T0" fmla="*/ 0 w 7"/>
                <a:gd name="T1" fmla="*/ 0 h 683"/>
                <a:gd name="T2" fmla="*/ 0 w 7"/>
                <a:gd name="T3" fmla="*/ 0 h 683"/>
                <a:gd name="T4" fmla="*/ 0 w 7"/>
                <a:gd name="T5" fmla="*/ 0 h 683"/>
                <a:gd name="T6" fmla="*/ 0 w 7"/>
                <a:gd name="T7" fmla="*/ 27 h 683"/>
                <a:gd name="T8" fmla="*/ 0 w 7"/>
                <a:gd name="T9" fmla="*/ 27 h 683"/>
                <a:gd name="T10" fmla="*/ 0 w 7"/>
                <a:gd name="T11" fmla="*/ 0 h 6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683">
                  <a:moveTo>
                    <a:pt x="7" y="0"/>
                  </a:moveTo>
                  <a:lnTo>
                    <a:pt x="3" y="1"/>
                  </a:lnTo>
                  <a:lnTo>
                    <a:pt x="0" y="5"/>
                  </a:lnTo>
                  <a:lnTo>
                    <a:pt x="0" y="683"/>
                  </a:lnTo>
                  <a:lnTo>
                    <a:pt x="7" y="68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08" name="Freeform 647"/>
            <p:cNvSpPr>
              <a:spLocks noChangeArrowheads="1"/>
            </p:cNvSpPr>
            <p:nvPr/>
          </p:nvSpPr>
          <p:spPr bwMode="auto">
            <a:xfrm>
              <a:off x="2332" y="2568"/>
              <a:ext cx="2" cy="136"/>
            </a:xfrm>
            <a:custGeom>
              <a:avLst/>
              <a:gdLst>
                <a:gd name="T0" fmla="*/ 1 w 8"/>
                <a:gd name="T1" fmla="*/ 0 h 682"/>
                <a:gd name="T2" fmla="*/ 0 w 8"/>
                <a:gd name="T3" fmla="*/ 0 h 682"/>
                <a:gd name="T4" fmla="*/ 0 w 8"/>
                <a:gd name="T5" fmla="*/ 27 h 682"/>
                <a:gd name="T6" fmla="*/ 0 w 8"/>
                <a:gd name="T7" fmla="*/ 27 h 682"/>
                <a:gd name="T8" fmla="*/ 1 w 8"/>
                <a:gd name="T9" fmla="*/ 27 h 682"/>
                <a:gd name="T10" fmla="*/ 1 w 8"/>
                <a:gd name="T11" fmla="*/ 0 h 6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682">
                  <a:moveTo>
                    <a:pt x="8" y="0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4" y="679"/>
                  </a:lnTo>
                  <a:lnTo>
                    <a:pt x="8" y="67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09" name="Freeform 648"/>
            <p:cNvSpPr>
              <a:spLocks noChangeArrowheads="1"/>
            </p:cNvSpPr>
            <p:nvPr/>
          </p:nvSpPr>
          <p:spPr bwMode="auto">
            <a:xfrm>
              <a:off x="2331" y="2568"/>
              <a:ext cx="1" cy="136"/>
            </a:xfrm>
            <a:custGeom>
              <a:avLst/>
              <a:gdLst>
                <a:gd name="T0" fmla="*/ 0 w 3"/>
                <a:gd name="T1" fmla="*/ 0 h 682"/>
                <a:gd name="T2" fmla="*/ 0 w 3"/>
                <a:gd name="T3" fmla="*/ 0 h 682"/>
                <a:gd name="T4" fmla="*/ 0 w 3"/>
                <a:gd name="T5" fmla="*/ 0 h 682"/>
                <a:gd name="T6" fmla="*/ 0 w 3"/>
                <a:gd name="T7" fmla="*/ 27 h 682"/>
                <a:gd name="T8" fmla="*/ 0 w 3"/>
                <a:gd name="T9" fmla="*/ 27 h 682"/>
                <a:gd name="T10" fmla="*/ 0 w 3"/>
                <a:gd name="T11" fmla="*/ 27 h 682"/>
                <a:gd name="T12" fmla="*/ 0 w 3"/>
                <a:gd name="T13" fmla="*/ 0 h 6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682">
                  <a:moveTo>
                    <a:pt x="3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682"/>
                  </a:lnTo>
                  <a:lnTo>
                    <a:pt x="2" y="682"/>
                  </a:lnTo>
                  <a:lnTo>
                    <a:pt x="3" y="68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10" name="Freeform 649"/>
            <p:cNvSpPr>
              <a:spLocks noChangeArrowheads="1"/>
            </p:cNvSpPr>
            <p:nvPr/>
          </p:nvSpPr>
          <p:spPr bwMode="auto">
            <a:xfrm>
              <a:off x="2335" y="2567"/>
              <a:ext cx="1" cy="136"/>
            </a:xfrm>
            <a:custGeom>
              <a:avLst/>
              <a:gdLst>
                <a:gd name="T0" fmla="*/ 0 w 5"/>
                <a:gd name="T1" fmla="*/ 0 h 683"/>
                <a:gd name="T2" fmla="*/ 0 w 5"/>
                <a:gd name="T3" fmla="*/ 0 h 683"/>
                <a:gd name="T4" fmla="*/ 0 w 5"/>
                <a:gd name="T5" fmla="*/ 0 h 683"/>
                <a:gd name="T6" fmla="*/ 0 w 5"/>
                <a:gd name="T7" fmla="*/ 27 h 683"/>
                <a:gd name="T8" fmla="*/ 0 w 5"/>
                <a:gd name="T9" fmla="*/ 27 h 683"/>
                <a:gd name="T10" fmla="*/ 0 w 5"/>
                <a:gd name="T11" fmla="*/ 27 h 683"/>
                <a:gd name="T12" fmla="*/ 0 w 5"/>
                <a:gd name="T13" fmla="*/ 0 h 6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683">
                  <a:moveTo>
                    <a:pt x="5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83"/>
                  </a:lnTo>
                  <a:lnTo>
                    <a:pt x="4" y="680"/>
                  </a:lnTo>
                  <a:lnTo>
                    <a:pt x="5" y="68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11" name="Freeform 650"/>
            <p:cNvSpPr>
              <a:spLocks noChangeArrowheads="1"/>
            </p:cNvSpPr>
            <p:nvPr/>
          </p:nvSpPr>
          <p:spPr bwMode="auto">
            <a:xfrm>
              <a:off x="2340" y="2564"/>
              <a:ext cx="1" cy="137"/>
            </a:xfrm>
            <a:custGeom>
              <a:avLst/>
              <a:gdLst>
                <a:gd name="T0" fmla="*/ 0 w 8"/>
                <a:gd name="T1" fmla="*/ 0 h 682"/>
                <a:gd name="T2" fmla="*/ 0 w 8"/>
                <a:gd name="T3" fmla="*/ 0 h 682"/>
                <a:gd name="T4" fmla="*/ 0 w 8"/>
                <a:gd name="T5" fmla="*/ 0 h 682"/>
                <a:gd name="T6" fmla="*/ 0 w 8"/>
                <a:gd name="T7" fmla="*/ 28 h 682"/>
                <a:gd name="T8" fmla="*/ 0 w 8"/>
                <a:gd name="T9" fmla="*/ 28 h 682"/>
                <a:gd name="T10" fmla="*/ 0 w 8"/>
                <a:gd name="T11" fmla="*/ 27 h 682"/>
                <a:gd name="T12" fmla="*/ 0 w 8"/>
                <a:gd name="T13" fmla="*/ 0 h 6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682">
                  <a:moveTo>
                    <a:pt x="8" y="0"/>
                  </a:moveTo>
                  <a:lnTo>
                    <a:pt x="3" y="3"/>
                  </a:lnTo>
                  <a:lnTo>
                    <a:pt x="0" y="4"/>
                  </a:lnTo>
                  <a:lnTo>
                    <a:pt x="0" y="682"/>
                  </a:lnTo>
                  <a:lnTo>
                    <a:pt x="3" y="681"/>
                  </a:lnTo>
                  <a:lnTo>
                    <a:pt x="8" y="67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12" name="Freeform 651"/>
            <p:cNvSpPr>
              <a:spLocks noChangeArrowheads="1"/>
            </p:cNvSpPr>
            <p:nvPr/>
          </p:nvSpPr>
          <p:spPr bwMode="auto">
            <a:xfrm>
              <a:off x="2349" y="2559"/>
              <a:ext cx="2" cy="134"/>
            </a:xfrm>
            <a:custGeom>
              <a:avLst/>
              <a:gdLst>
                <a:gd name="T0" fmla="*/ 1 w 8"/>
                <a:gd name="T1" fmla="*/ 0 h 672"/>
                <a:gd name="T2" fmla="*/ 0 w 8"/>
                <a:gd name="T3" fmla="*/ 0 h 672"/>
                <a:gd name="T4" fmla="*/ 0 w 8"/>
                <a:gd name="T5" fmla="*/ 0 h 672"/>
                <a:gd name="T6" fmla="*/ 0 w 8"/>
                <a:gd name="T7" fmla="*/ 27 h 672"/>
                <a:gd name="T8" fmla="*/ 0 w 8"/>
                <a:gd name="T9" fmla="*/ 26 h 672"/>
                <a:gd name="T10" fmla="*/ 1 w 8"/>
                <a:gd name="T11" fmla="*/ 26 h 672"/>
                <a:gd name="T12" fmla="*/ 1 w 8"/>
                <a:gd name="T13" fmla="*/ 0 h 6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672">
                  <a:moveTo>
                    <a:pt x="8" y="0"/>
                  </a:moveTo>
                  <a:lnTo>
                    <a:pt x="4" y="1"/>
                  </a:lnTo>
                  <a:lnTo>
                    <a:pt x="0" y="4"/>
                  </a:lnTo>
                  <a:lnTo>
                    <a:pt x="0" y="672"/>
                  </a:lnTo>
                  <a:lnTo>
                    <a:pt x="4" y="660"/>
                  </a:lnTo>
                  <a:lnTo>
                    <a:pt x="8" y="65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13" name="Freeform 652"/>
            <p:cNvSpPr>
              <a:spLocks noChangeArrowheads="1"/>
            </p:cNvSpPr>
            <p:nvPr/>
          </p:nvSpPr>
          <p:spPr bwMode="auto">
            <a:xfrm>
              <a:off x="2273" y="2690"/>
              <a:ext cx="78" cy="25"/>
            </a:xfrm>
            <a:custGeom>
              <a:avLst/>
              <a:gdLst>
                <a:gd name="T0" fmla="*/ 2 w 391"/>
                <a:gd name="T1" fmla="*/ 4 h 129"/>
                <a:gd name="T2" fmla="*/ 2 w 391"/>
                <a:gd name="T3" fmla="*/ 4 h 129"/>
                <a:gd name="T4" fmla="*/ 3 w 391"/>
                <a:gd name="T5" fmla="*/ 4 h 129"/>
                <a:gd name="T6" fmla="*/ 4 w 391"/>
                <a:gd name="T7" fmla="*/ 4 h 129"/>
                <a:gd name="T8" fmla="*/ 4 w 391"/>
                <a:gd name="T9" fmla="*/ 4 h 129"/>
                <a:gd name="T10" fmla="*/ 6 w 391"/>
                <a:gd name="T11" fmla="*/ 5 h 129"/>
                <a:gd name="T12" fmla="*/ 8 w 391"/>
                <a:gd name="T13" fmla="*/ 5 h 129"/>
                <a:gd name="T14" fmla="*/ 9 w 391"/>
                <a:gd name="T15" fmla="*/ 5 h 129"/>
                <a:gd name="T16" fmla="*/ 9 w 391"/>
                <a:gd name="T17" fmla="*/ 5 h 129"/>
                <a:gd name="T18" fmla="*/ 10 w 391"/>
                <a:gd name="T19" fmla="*/ 5 h 129"/>
                <a:gd name="T20" fmla="*/ 10 w 391"/>
                <a:gd name="T21" fmla="*/ 5 h 129"/>
                <a:gd name="T22" fmla="*/ 11 w 391"/>
                <a:gd name="T23" fmla="*/ 4 h 129"/>
                <a:gd name="T24" fmla="*/ 12 w 391"/>
                <a:gd name="T25" fmla="*/ 4 h 129"/>
                <a:gd name="T26" fmla="*/ 12 w 391"/>
                <a:gd name="T27" fmla="*/ 4 h 129"/>
                <a:gd name="T28" fmla="*/ 12 w 391"/>
                <a:gd name="T29" fmla="*/ 4 h 129"/>
                <a:gd name="T30" fmla="*/ 13 w 391"/>
                <a:gd name="T31" fmla="*/ 4 h 129"/>
                <a:gd name="T32" fmla="*/ 13 w 391"/>
                <a:gd name="T33" fmla="*/ 4 h 129"/>
                <a:gd name="T34" fmla="*/ 14 w 391"/>
                <a:gd name="T35" fmla="*/ 4 h 129"/>
                <a:gd name="T36" fmla="*/ 15 w 391"/>
                <a:gd name="T37" fmla="*/ 3 h 129"/>
                <a:gd name="T38" fmla="*/ 16 w 391"/>
                <a:gd name="T39" fmla="*/ 3 h 129"/>
                <a:gd name="T40" fmla="*/ 16 w 391"/>
                <a:gd name="T41" fmla="*/ 0 h 129"/>
                <a:gd name="T42" fmla="*/ 16 w 391"/>
                <a:gd name="T43" fmla="*/ 0 h 129"/>
                <a:gd name="T44" fmla="*/ 15 w 391"/>
                <a:gd name="T45" fmla="*/ 0 h 129"/>
                <a:gd name="T46" fmla="*/ 15 w 391"/>
                <a:gd name="T47" fmla="*/ 1 h 129"/>
                <a:gd name="T48" fmla="*/ 15 w 391"/>
                <a:gd name="T49" fmla="*/ 1 h 129"/>
                <a:gd name="T50" fmla="*/ 15 w 391"/>
                <a:gd name="T51" fmla="*/ 1 h 129"/>
                <a:gd name="T52" fmla="*/ 14 w 391"/>
                <a:gd name="T53" fmla="*/ 2 h 129"/>
                <a:gd name="T54" fmla="*/ 13 w 391"/>
                <a:gd name="T55" fmla="*/ 2 h 129"/>
                <a:gd name="T56" fmla="*/ 13 w 391"/>
                <a:gd name="T57" fmla="*/ 3 h 129"/>
                <a:gd name="T58" fmla="*/ 12 w 391"/>
                <a:gd name="T59" fmla="*/ 3 h 129"/>
                <a:gd name="T60" fmla="*/ 12 w 391"/>
                <a:gd name="T61" fmla="*/ 3 h 129"/>
                <a:gd name="T62" fmla="*/ 12 w 391"/>
                <a:gd name="T63" fmla="*/ 3 h 129"/>
                <a:gd name="T64" fmla="*/ 11 w 391"/>
                <a:gd name="T65" fmla="*/ 3 h 129"/>
                <a:gd name="T66" fmla="*/ 11 w 391"/>
                <a:gd name="T67" fmla="*/ 3 h 129"/>
                <a:gd name="T68" fmla="*/ 10 w 391"/>
                <a:gd name="T69" fmla="*/ 3 h 129"/>
                <a:gd name="T70" fmla="*/ 10 w 391"/>
                <a:gd name="T71" fmla="*/ 3 h 129"/>
                <a:gd name="T72" fmla="*/ 10 w 391"/>
                <a:gd name="T73" fmla="*/ 3 h 129"/>
                <a:gd name="T74" fmla="*/ 9 w 391"/>
                <a:gd name="T75" fmla="*/ 3 h 129"/>
                <a:gd name="T76" fmla="*/ 8 w 391"/>
                <a:gd name="T77" fmla="*/ 3 h 129"/>
                <a:gd name="T78" fmla="*/ 8 w 391"/>
                <a:gd name="T79" fmla="*/ 3 h 129"/>
                <a:gd name="T80" fmla="*/ 6 w 391"/>
                <a:gd name="T81" fmla="*/ 3 h 129"/>
                <a:gd name="T82" fmla="*/ 5 w 391"/>
                <a:gd name="T83" fmla="*/ 3 h 129"/>
                <a:gd name="T84" fmla="*/ 5 w 391"/>
                <a:gd name="T85" fmla="*/ 3 h 129"/>
                <a:gd name="T86" fmla="*/ 4 w 391"/>
                <a:gd name="T87" fmla="*/ 3 h 129"/>
                <a:gd name="T88" fmla="*/ 3 w 391"/>
                <a:gd name="T89" fmla="*/ 3 h 129"/>
                <a:gd name="T90" fmla="*/ 3 w 391"/>
                <a:gd name="T91" fmla="*/ 3 h 129"/>
                <a:gd name="T92" fmla="*/ 2 w 391"/>
                <a:gd name="T93" fmla="*/ 2 h 129"/>
                <a:gd name="T94" fmla="*/ 1 w 391"/>
                <a:gd name="T95" fmla="*/ 2 h 129"/>
                <a:gd name="T96" fmla="*/ 1 w 391"/>
                <a:gd name="T97" fmla="*/ 1 h 129"/>
                <a:gd name="T98" fmla="*/ 0 w 391"/>
                <a:gd name="T99" fmla="*/ 1 h 129"/>
                <a:gd name="T100" fmla="*/ 0 w 391"/>
                <a:gd name="T101" fmla="*/ 1 h 129"/>
                <a:gd name="T102" fmla="*/ 0 w 391"/>
                <a:gd name="T103" fmla="*/ 0 h 129"/>
                <a:gd name="T104" fmla="*/ 0 w 391"/>
                <a:gd name="T105" fmla="*/ 3 h 129"/>
                <a:gd name="T106" fmla="*/ 0 w 391"/>
                <a:gd name="T107" fmla="*/ 3 h 129"/>
                <a:gd name="T108" fmla="*/ 1 w 391"/>
                <a:gd name="T109" fmla="*/ 3 h 129"/>
                <a:gd name="T110" fmla="*/ 1 w 391"/>
                <a:gd name="T111" fmla="*/ 3 h 129"/>
                <a:gd name="T112" fmla="*/ 2 w 391"/>
                <a:gd name="T113" fmla="*/ 4 h 1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91" h="129">
                  <a:moveTo>
                    <a:pt x="46" y="102"/>
                  </a:moveTo>
                  <a:lnTo>
                    <a:pt x="61" y="106"/>
                  </a:lnTo>
                  <a:lnTo>
                    <a:pt x="77" y="111"/>
                  </a:lnTo>
                  <a:lnTo>
                    <a:pt x="94" y="115"/>
                  </a:lnTo>
                  <a:lnTo>
                    <a:pt x="112" y="119"/>
                  </a:lnTo>
                  <a:lnTo>
                    <a:pt x="151" y="125"/>
                  </a:lnTo>
                  <a:lnTo>
                    <a:pt x="193" y="129"/>
                  </a:lnTo>
                  <a:lnTo>
                    <a:pt x="214" y="127"/>
                  </a:lnTo>
                  <a:lnTo>
                    <a:pt x="235" y="125"/>
                  </a:lnTo>
                  <a:lnTo>
                    <a:pt x="244" y="123"/>
                  </a:lnTo>
                  <a:lnTo>
                    <a:pt x="254" y="122"/>
                  </a:lnTo>
                  <a:lnTo>
                    <a:pt x="274" y="119"/>
                  </a:lnTo>
                  <a:lnTo>
                    <a:pt x="292" y="115"/>
                  </a:lnTo>
                  <a:lnTo>
                    <a:pt x="309" y="111"/>
                  </a:lnTo>
                  <a:lnTo>
                    <a:pt x="312" y="109"/>
                  </a:lnTo>
                  <a:lnTo>
                    <a:pt x="317" y="108"/>
                  </a:lnTo>
                  <a:lnTo>
                    <a:pt x="325" y="106"/>
                  </a:lnTo>
                  <a:lnTo>
                    <a:pt x="342" y="102"/>
                  </a:lnTo>
                  <a:lnTo>
                    <a:pt x="368" y="87"/>
                  </a:lnTo>
                  <a:lnTo>
                    <a:pt x="391" y="76"/>
                  </a:lnTo>
                  <a:lnTo>
                    <a:pt x="391" y="0"/>
                  </a:lnTo>
                  <a:lnTo>
                    <a:pt x="389" y="3"/>
                  </a:lnTo>
                  <a:lnTo>
                    <a:pt x="388" y="7"/>
                  </a:lnTo>
                  <a:lnTo>
                    <a:pt x="384" y="16"/>
                  </a:lnTo>
                  <a:lnTo>
                    <a:pt x="378" y="23"/>
                  </a:lnTo>
                  <a:lnTo>
                    <a:pt x="372" y="31"/>
                  </a:lnTo>
                  <a:lnTo>
                    <a:pt x="353" y="46"/>
                  </a:lnTo>
                  <a:lnTo>
                    <a:pt x="330" y="60"/>
                  </a:lnTo>
                  <a:lnTo>
                    <a:pt x="315" y="65"/>
                  </a:lnTo>
                  <a:lnTo>
                    <a:pt x="306" y="67"/>
                  </a:lnTo>
                  <a:lnTo>
                    <a:pt x="302" y="68"/>
                  </a:lnTo>
                  <a:lnTo>
                    <a:pt x="299" y="70"/>
                  </a:lnTo>
                  <a:lnTo>
                    <a:pt x="282" y="74"/>
                  </a:lnTo>
                  <a:lnTo>
                    <a:pt x="267" y="78"/>
                  </a:lnTo>
                  <a:lnTo>
                    <a:pt x="248" y="80"/>
                  </a:lnTo>
                  <a:lnTo>
                    <a:pt x="243" y="80"/>
                  </a:lnTo>
                  <a:lnTo>
                    <a:pt x="239" y="81"/>
                  </a:lnTo>
                  <a:lnTo>
                    <a:pt x="231" y="83"/>
                  </a:lnTo>
                  <a:lnTo>
                    <a:pt x="212" y="85"/>
                  </a:lnTo>
                  <a:lnTo>
                    <a:pt x="193" y="87"/>
                  </a:lnTo>
                  <a:lnTo>
                    <a:pt x="153" y="83"/>
                  </a:lnTo>
                  <a:lnTo>
                    <a:pt x="134" y="80"/>
                  </a:lnTo>
                  <a:lnTo>
                    <a:pt x="118" y="78"/>
                  </a:lnTo>
                  <a:lnTo>
                    <a:pt x="100" y="74"/>
                  </a:lnTo>
                  <a:lnTo>
                    <a:pt x="84" y="70"/>
                  </a:lnTo>
                  <a:lnTo>
                    <a:pt x="70" y="65"/>
                  </a:lnTo>
                  <a:lnTo>
                    <a:pt x="57" y="60"/>
                  </a:lnTo>
                  <a:lnTo>
                    <a:pt x="34" y="48"/>
                  </a:lnTo>
                  <a:lnTo>
                    <a:pt x="16" y="35"/>
                  </a:lnTo>
                  <a:lnTo>
                    <a:pt x="5" y="21"/>
                  </a:lnTo>
                  <a:lnTo>
                    <a:pt x="1" y="14"/>
                  </a:lnTo>
                  <a:lnTo>
                    <a:pt x="0" y="7"/>
                  </a:lnTo>
                  <a:lnTo>
                    <a:pt x="0" y="76"/>
                  </a:lnTo>
                  <a:lnTo>
                    <a:pt x="7" y="81"/>
                  </a:lnTo>
                  <a:lnTo>
                    <a:pt x="17" y="87"/>
                  </a:lnTo>
                  <a:lnTo>
                    <a:pt x="29" y="94"/>
                  </a:lnTo>
                  <a:lnTo>
                    <a:pt x="46" y="10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14" name="Freeform 653"/>
            <p:cNvSpPr>
              <a:spLocks noChangeArrowheads="1"/>
            </p:cNvSpPr>
            <p:nvPr/>
          </p:nvSpPr>
          <p:spPr bwMode="auto">
            <a:xfrm>
              <a:off x="2320" y="2715"/>
              <a:ext cx="1" cy="85"/>
            </a:xfrm>
            <a:custGeom>
              <a:avLst/>
              <a:gdLst>
                <a:gd name="T0" fmla="*/ 0 w 7"/>
                <a:gd name="T1" fmla="*/ 0 h 425"/>
                <a:gd name="T2" fmla="*/ 0 w 7"/>
                <a:gd name="T3" fmla="*/ 0 h 425"/>
                <a:gd name="T4" fmla="*/ 0 w 7"/>
                <a:gd name="T5" fmla="*/ 0 h 425"/>
                <a:gd name="T6" fmla="*/ 0 w 7"/>
                <a:gd name="T7" fmla="*/ 17 h 425"/>
                <a:gd name="T8" fmla="*/ 0 w 7"/>
                <a:gd name="T9" fmla="*/ 17 h 425"/>
                <a:gd name="T10" fmla="*/ 0 w 7"/>
                <a:gd name="T11" fmla="*/ 0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25">
                  <a:moveTo>
                    <a:pt x="7" y="0"/>
                  </a:moveTo>
                  <a:lnTo>
                    <a:pt x="3" y="1"/>
                  </a:lnTo>
                  <a:lnTo>
                    <a:pt x="0" y="4"/>
                  </a:lnTo>
                  <a:lnTo>
                    <a:pt x="0" y="425"/>
                  </a:lnTo>
                  <a:lnTo>
                    <a:pt x="7" y="42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15" name="Rectangle 654"/>
            <p:cNvSpPr>
              <a:spLocks noChangeArrowheads="1"/>
            </p:cNvSpPr>
            <p:nvPr/>
          </p:nvSpPr>
          <p:spPr bwMode="auto">
            <a:xfrm>
              <a:off x="2319" y="2715"/>
              <a:ext cx="1" cy="8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</a:ln>
          </p:spPr>
          <p:txBody>
            <a:bodyPr/>
            <a:lstStyle/>
            <a:p>
              <a:pPr defTabSz="538480" latinLnBrk="1"/>
              <a:endParaRPr lang="zh-CN" altLang="en-US" sz="110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16" name="Freeform 655"/>
            <p:cNvSpPr>
              <a:spLocks noChangeArrowheads="1"/>
            </p:cNvSpPr>
            <p:nvPr/>
          </p:nvSpPr>
          <p:spPr bwMode="auto">
            <a:xfrm>
              <a:off x="2318" y="2715"/>
              <a:ext cx="1" cy="85"/>
            </a:xfrm>
            <a:custGeom>
              <a:avLst/>
              <a:gdLst>
                <a:gd name="T0" fmla="*/ 0 w 8"/>
                <a:gd name="T1" fmla="*/ 0 h 423"/>
                <a:gd name="T2" fmla="*/ 0 w 8"/>
                <a:gd name="T3" fmla="*/ 0 h 423"/>
                <a:gd name="T4" fmla="*/ 0 w 8"/>
                <a:gd name="T5" fmla="*/ 0 h 423"/>
                <a:gd name="T6" fmla="*/ 0 w 8"/>
                <a:gd name="T7" fmla="*/ 17 h 423"/>
                <a:gd name="T8" fmla="*/ 0 w 8"/>
                <a:gd name="T9" fmla="*/ 17 h 423"/>
                <a:gd name="T10" fmla="*/ 0 w 8"/>
                <a:gd name="T11" fmla="*/ 0 h 4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23">
                  <a:moveTo>
                    <a:pt x="8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423"/>
                  </a:lnTo>
                  <a:lnTo>
                    <a:pt x="8" y="423"/>
                  </a:lnTo>
                  <a:lnTo>
                    <a:pt x="8" y="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17" name="Rectangle 656"/>
            <p:cNvSpPr>
              <a:spLocks noChangeArrowheads="1"/>
            </p:cNvSpPr>
            <p:nvPr/>
          </p:nvSpPr>
          <p:spPr bwMode="auto">
            <a:xfrm>
              <a:off x="2313" y="2715"/>
              <a:ext cx="1" cy="8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</a:ln>
          </p:spPr>
          <p:txBody>
            <a:bodyPr/>
            <a:lstStyle/>
            <a:p>
              <a:pPr defTabSz="538480" latinLnBrk="1"/>
              <a:endParaRPr lang="zh-CN" altLang="en-US" sz="110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18" name="Freeform 657"/>
            <p:cNvSpPr>
              <a:spLocks noChangeArrowheads="1"/>
            </p:cNvSpPr>
            <p:nvPr/>
          </p:nvSpPr>
          <p:spPr bwMode="auto">
            <a:xfrm>
              <a:off x="2314" y="2715"/>
              <a:ext cx="1" cy="85"/>
            </a:xfrm>
            <a:custGeom>
              <a:avLst/>
              <a:gdLst>
                <a:gd name="T0" fmla="*/ 0 w 8"/>
                <a:gd name="T1" fmla="*/ 0 h 423"/>
                <a:gd name="T2" fmla="*/ 0 w 8"/>
                <a:gd name="T3" fmla="*/ 0 h 423"/>
                <a:gd name="T4" fmla="*/ 0 w 8"/>
                <a:gd name="T5" fmla="*/ 0 h 423"/>
                <a:gd name="T6" fmla="*/ 0 w 8"/>
                <a:gd name="T7" fmla="*/ 17 h 423"/>
                <a:gd name="T8" fmla="*/ 0 w 8"/>
                <a:gd name="T9" fmla="*/ 17 h 423"/>
                <a:gd name="T10" fmla="*/ 0 w 8"/>
                <a:gd name="T11" fmla="*/ 0 h 4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23">
                  <a:moveTo>
                    <a:pt x="8" y="2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423"/>
                  </a:lnTo>
                  <a:lnTo>
                    <a:pt x="8" y="423"/>
                  </a:lnTo>
                  <a:lnTo>
                    <a:pt x="8" y="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19" name="Rectangle 658"/>
            <p:cNvSpPr>
              <a:spLocks noChangeArrowheads="1"/>
            </p:cNvSpPr>
            <p:nvPr/>
          </p:nvSpPr>
          <p:spPr bwMode="auto">
            <a:xfrm>
              <a:off x="2315" y="2715"/>
              <a:ext cx="1" cy="8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</a:ln>
          </p:spPr>
          <p:txBody>
            <a:bodyPr/>
            <a:lstStyle/>
            <a:p>
              <a:pPr defTabSz="538480" latinLnBrk="1"/>
              <a:endParaRPr lang="zh-CN" altLang="en-US" sz="110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0" name="Freeform 659"/>
            <p:cNvSpPr>
              <a:spLocks noChangeArrowheads="1"/>
            </p:cNvSpPr>
            <p:nvPr/>
          </p:nvSpPr>
          <p:spPr bwMode="auto">
            <a:xfrm>
              <a:off x="2316" y="2715"/>
              <a:ext cx="2" cy="85"/>
            </a:xfrm>
            <a:custGeom>
              <a:avLst/>
              <a:gdLst>
                <a:gd name="T0" fmla="*/ 1 w 8"/>
                <a:gd name="T1" fmla="*/ 0 h 423"/>
                <a:gd name="T2" fmla="*/ 0 w 8"/>
                <a:gd name="T3" fmla="*/ 0 h 423"/>
                <a:gd name="T4" fmla="*/ 0 w 8"/>
                <a:gd name="T5" fmla="*/ 0 h 423"/>
                <a:gd name="T6" fmla="*/ 0 w 8"/>
                <a:gd name="T7" fmla="*/ 17 h 423"/>
                <a:gd name="T8" fmla="*/ 1 w 8"/>
                <a:gd name="T9" fmla="*/ 17 h 423"/>
                <a:gd name="T10" fmla="*/ 1 w 8"/>
                <a:gd name="T11" fmla="*/ 0 h 4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23">
                  <a:moveTo>
                    <a:pt x="8" y="2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423"/>
                  </a:lnTo>
                  <a:lnTo>
                    <a:pt x="8" y="423"/>
                  </a:lnTo>
                  <a:lnTo>
                    <a:pt x="8" y="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21" name="Freeform 660"/>
            <p:cNvSpPr>
              <a:spLocks noChangeArrowheads="1"/>
            </p:cNvSpPr>
            <p:nvPr/>
          </p:nvSpPr>
          <p:spPr bwMode="auto">
            <a:xfrm>
              <a:off x="2329" y="2713"/>
              <a:ext cx="1" cy="87"/>
            </a:xfrm>
            <a:custGeom>
              <a:avLst/>
              <a:gdLst>
                <a:gd name="T0" fmla="*/ 0 w 3"/>
                <a:gd name="T1" fmla="*/ 0 h 433"/>
                <a:gd name="T2" fmla="*/ 0 w 3"/>
                <a:gd name="T3" fmla="*/ 0 h 433"/>
                <a:gd name="T4" fmla="*/ 0 w 3"/>
                <a:gd name="T5" fmla="*/ 0 h 433"/>
                <a:gd name="T6" fmla="*/ 0 w 3"/>
                <a:gd name="T7" fmla="*/ 17 h 433"/>
                <a:gd name="T8" fmla="*/ 0 w 3"/>
                <a:gd name="T9" fmla="*/ 17 h 433"/>
                <a:gd name="T10" fmla="*/ 0 w 3"/>
                <a:gd name="T11" fmla="*/ 0 h 4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433">
                  <a:moveTo>
                    <a:pt x="3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3" y="43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22" name="Freeform 661"/>
            <p:cNvSpPr>
              <a:spLocks noChangeArrowheads="1"/>
            </p:cNvSpPr>
            <p:nvPr/>
          </p:nvSpPr>
          <p:spPr bwMode="auto">
            <a:xfrm>
              <a:off x="2327" y="2713"/>
              <a:ext cx="2" cy="87"/>
            </a:xfrm>
            <a:custGeom>
              <a:avLst/>
              <a:gdLst>
                <a:gd name="T0" fmla="*/ 1 w 8"/>
                <a:gd name="T1" fmla="*/ 0 h 433"/>
                <a:gd name="T2" fmla="*/ 0 w 8"/>
                <a:gd name="T3" fmla="*/ 0 h 433"/>
                <a:gd name="T4" fmla="*/ 0 w 8"/>
                <a:gd name="T5" fmla="*/ 0 h 433"/>
                <a:gd name="T6" fmla="*/ 0 w 8"/>
                <a:gd name="T7" fmla="*/ 17 h 433"/>
                <a:gd name="T8" fmla="*/ 1 w 8"/>
                <a:gd name="T9" fmla="*/ 17 h 433"/>
                <a:gd name="T10" fmla="*/ 1 w 8"/>
                <a:gd name="T11" fmla="*/ 0 h 4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33">
                  <a:moveTo>
                    <a:pt x="8" y="0"/>
                  </a:moveTo>
                  <a:lnTo>
                    <a:pt x="4" y="1"/>
                  </a:lnTo>
                  <a:lnTo>
                    <a:pt x="0" y="5"/>
                  </a:lnTo>
                  <a:lnTo>
                    <a:pt x="0" y="433"/>
                  </a:lnTo>
                  <a:lnTo>
                    <a:pt x="8" y="43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23" name="Rectangle 662"/>
            <p:cNvSpPr>
              <a:spLocks noChangeArrowheads="1"/>
            </p:cNvSpPr>
            <p:nvPr/>
          </p:nvSpPr>
          <p:spPr bwMode="auto">
            <a:xfrm>
              <a:off x="2326" y="2714"/>
              <a:ext cx="1" cy="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</a:ln>
          </p:spPr>
          <p:txBody>
            <a:bodyPr/>
            <a:lstStyle/>
            <a:p>
              <a:pPr defTabSz="538480" latinLnBrk="1"/>
              <a:endParaRPr lang="zh-CN" altLang="en-US" sz="110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4" name="Rectangle 663"/>
            <p:cNvSpPr>
              <a:spLocks noChangeArrowheads="1"/>
            </p:cNvSpPr>
            <p:nvPr/>
          </p:nvSpPr>
          <p:spPr bwMode="auto">
            <a:xfrm>
              <a:off x="2325" y="2714"/>
              <a:ext cx="1" cy="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</a:ln>
          </p:spPr>
          <p:txBody>
            <a:bodyPr/>
            <a:lstStyle/>
            <a:p>
              <a:pPr defTabSz="538480" latinLnBrk="1"/>
              <a:endParaRPr lang="zh-CN" altLang="en-US" sz="110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5" name="Freeform 664"/>
            <p:cNvSpPr>
              <a:spLocks noChangeArrowheads="1"/>
            </p:cNvSpPr>
            <p:nvPr/>
          </p:nvSpPr>
          <p:spPr bwMode="auto">
            <a:xfrm>
              <a:off x="2324" y="2714"/>
              <a:ext cx="1" cy="86"/>
            </a:xfrm>
            <a:custGeom>
              <a:avLst/>
              <a:gdLst>
                <a:gd name="T0" fmla="*/ 0 w 8"/>
                <a:gd name="T1" fmla="*/ 0 h 428"/>
                <a:gd name="T2" fmla="*/ 0 w 8"/>
                <a:gd name="T3" fmla="*/ 0 h 428"/>
                <a:gd name="T4" fmla="*/ 0 w 8"/>
                <a:gd name="T5" fmla="*/ 0 h 428"/>
                <a:gd name="T6" fmla="*/ 0 w 8"/>
                <a:gd name="T7" fmla="*/ 17 h 428"/>
                <a:gd name="T8" fmla="*/ 0 w 8"/>
                <a:gd name="T9" fmla="*/ 17 h 428"/>
                <a:gd name="T10" fmla="*/ 0 w 8"/>
                <a:gd name="T11" fmla="*/ 0 h 4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28">
                  <a:moveTo>
                    <a:pt x="8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428"/>
                  </a:lnTo>
                  <a:lnTo>
                    <a:pt x="8" y="42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26" name="Rectangle 665"/>
            <p:cNvSpPr>
              <a:spLocks noChangeArrowheads="1"/>
            </p:cNvSpPr>
            <p:nvPr/>
          </p:nvSpPr>
          <p:spPr bwMode="auto">
            <a:xfrm>
              <a:off x="2322" y="2715"/>
              <a:ext cx="2" cy="8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</a:ln>
          </p:spPr>
          <p:txBody>
            <a:bodyPr/>
            <a:lstStyle/>
            <a:p>
              <a:pPr defTabSz="538480" latinLnBrk="1"/>
              <a:endParaRPr lang="zh-CN" altLang="en-US" sz="110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7" name="Rectangle 666"/>
            <p:cNvSpPr>
              <a:spLocks noChangeArrowheads="1"/>
            </p:cNvSpPr>
            <p:nvPr/>
          </p:nvSpPr>
          <p:spPr bwMode="auto">
            <a:xfrm>
              <a:off x="2321" y="2715"/>
              <a:ext cx="1" cy="8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</a:ln>
          </p:spPr>
          <p:txBody>
            <a:bodyPr/>
            <a:lstStyle/>
            <a:p>
              <a:pPr defTabSz="538480" latinLnBrk="1"/>
              <a:endParaRPr lang="zh-CN" altLang="en-US" sz="110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8" name="Rectangle 667"/>
            <p:cNvSpPr>
              <a:spLocks noChangeArrowheads="1"/>
            </p:cNvSpPr>
            <p:nvPr/>
          </p:nvSpPr>
          <p:spPr bwMode="auto">
            <a:xfrm>
              <a:off x="2301" y="2715"/>
              <a:ext cx="1" cy="8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</a:ln>
          </p:spPr>
          <p:txBody>
            <a:bodyPr/>
            <a:lstStyle/>
            <a:p>
              <a:pPr defTabSz="538480" latinLnBrk="1"/>
              <a:endParaRPr lang="zh-CN" altLang="en-US" sz="110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9" name="Rectangle 668"/>
            <p:cNvSpPr>
              <a:spLocks noChangeArrowheads="1"/>
            </p:cNvSpPr>
            <p:nvPr/>
          </p:nvSpPr>
          <p:spPr bwMode="auto">
            <a:xfrm>
              <a:off x="2299" y="2715"/>
              <a:ext cx="2" cy="8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</a:ln>
          </p:spPr>
          <p:txBody>
            <a:bodyPr/>
            <a:lstStyle/>
            <a:p>
              <a:pPr defTabSz="538480" latinLnBrk="1"/>
              <a:endParaRPr lang="zh-CN" altLang="en-US" sz="110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30" name="Freeform 669"/>
            <p:cNvSpPr>
              <a:spLocks noChangeArrowheads="1"/>
            </p:cNvSpPr>
            <p:nvPr/>
          </p:nvSpPr>
          <p:spPr bwMode="auto">
            <a:xfrm>
              <a:off x="2298" y="2714"/>
              <a:ext cx="1" cy="86"/>
            </a:xfrm>
            <a:custGeom>
              <a:avLst/>
              <a:gdLst>
                <a:gd name="T0" fmla="*/ 0 w 7"/>
                <a:gd name="T1" fmla="*/ 0 h 428"/>
                <a:gd name="T2" fmla="*/ 0 w 7"/>
                <a:gd name="T3" fmla="*/ 0 h 428"/>
                <a:gd name="T4" fmla="*/ 0 w 7"/>
                <a:gd name="T5" fmla="*/ 17 h 428"/>
                <a:gd name="T6" fmla="*/ 0 w 7"/>
                <a:gd name="T7" fmla="*/ 17 h 428"/>
                <a:gd name="T8" fmla="*/ 0 w 7"/>
                <a:gd name="T9" fmla="*/ 0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28">
                  <a:moveTo>
                    <a:pt x="7" y="3"/>
                  </a:moveTo>
                  <a:lnTo>
                    <a:pt x="0" y="0"/>
                  </a:lnTo>
                  <a:lnTo>
                    <a:pt x="0" y="428"/>
                  </a:lnTo>
                  <a:lnTo>
                    <a:pt x="7" y="428"/>
                  </a:lnTo>
                  <a:lnTo>
                    <a:pt x="7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31" name="Freeform 670"/>
            <p:cNvSpPr>
              <a:spLocks noChangeArrowheads="1"/>
            </p:cNvSpPr>
            <p:nvPr/>
          </p:nvSpPr>
          <p:spPr bwMode="auto">
            <a:xfrm>
              <a:off x="2297" y="2714"/>
              <a:ext cx="1" cy="86"/>
            </a:xfrm>
            <a:custGeom>
              <a:avLst/>
              <a:gdLst>
                <a:gd name="T0" fmla="*/ 0 w 4"/>
                <a:gd name="T1" fmla="*/ 0 h 428"/>
                <a:gd name="T2" fmla="*/ 0 w 4"/>
                <a:gd name="T3" fmla="*/ 0 h 428"/>
                <a:gd name="T4" fmla="*/ 0 w 4"/>
                <a:gd name="T5" fmla="*/ 0 h 428"/>
                <a:gd name="T6" fmla="*/ 0 w 4"/>
                <a:gd name="T7" fmla="*/ 17 h 428"/>
                <a:gd name="T8" fmla="*/ 0 w 4"/>
                <a:gd name="T9" fmla="*/ 17 h 428"/>
                <a:gd name="T10" fmla="*/ 0 w 4"/>
                <a:gd name="T11" fmla="*/ 0 h 4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428">
                  <a:moveTo>
                    <a:pt x="4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428"/>
                  </a:lnTo>
                  <a:lnTo>
                    <a:pt x="4" y="42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32" name="Rectangle 671"/>
            <p:cNvSpPr>
              <a:spLocks noChangeArrowheads="1"/>
            </p:cNvSpPr>
            <p:nvPr/>
          </p:nvSpPr>
          <p:spPr bwMode="auto">
            <a:xfrm>
              <a:off x="2296" y="2714"/>
              <a:ext cx="1" cy="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</a:ln>
          </p:spPr>
          <p:txBody>
            <a:bodyPr/>
            <a:lstStyle/>
            <a:p>
              <a:pPr defTabSz="538480" latinLnBrk="1"/>
              <a:endParaRPr lang="zh-CN" altLang="en-US" sz="110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33" name="Freeform 672"/>
            <p:cNvSpPr>
              <a:spLocks noChangeArrowheads="1"/>
            </p:cNvSpPr>
            <p:nvPr/>
          </p:nvSpPr>
          <p:spPr bwMode="auto">
            <a:xfrm>
              <a:off x="2294" y="2713"/>
              <a:ext cx="2" cy="87"/>
            </a:xfrm>
            <a:custGeom>
              <a:avLst/>
              <a:gdLst>
                <a:gd name="T0" fmla="*/ 1 w 8"/>
                <a:gd name="T1" fmla="*/ 0 h 433"/>
                <a:gd name="T2" fmla="*/ 0 w 8"/>
                <a:gd name="T3" fmla="*/ 0 h 433"/>
                <a:gd name="T4" fmla="*/ 0 w 8"/>
                <a:gd name="T5" fmla="*/ 0 h 433"/>
                <a:gd name="T6" fmla="*/ 0 w 8"/>
                <a:gd name="T7" fmla="*/ 17 h 433"/>
                <a:gd name="T8" fmla="*/ 1 w 8"/>
                <a:gd name="T9" fmla="*/ 17 h 433"/>
                <a:gd name="T10" fmla="*/ 1 w 8"/>
                <a:gd name="T11" fmla="*/ 0 h 4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33">
                  <a:moveTo>
                    <a:pt x="8" y="5"/>
                  </a:moveTo>
                  <a:lnTo>
                    <a:pt x="4" y="1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8" y="433"/>
                  </a:lnTo>
                  <a:lnTo>
                    <a:pt x="8" y="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34" name="Freeform 673"/>
            <p:cNvSpPr>
              <a:spLocks noChangeArrowheads="1"/>
            </p:cNvSpPr>
            <p:nvPr/>
          </p:nvSpPr>
          <p:spPr bwMode="auto">
            <a:xfrm>
              <a:off x="2293" y="2713"/>
              <a:ext cx="1" cy="87"/>
            </a:xfrm>
            <a:custGeom>
              <a:avLst/>
              <a:gdLst>
                <a:gd name="T0" fmla="*/ 0 w 3"/>
                <a:gd name="T1" fmla="*/ 0 h 433"/>
                <a:gd name="T2" fmla="*/ 0 w 3"/>
                <a:gd name="T3" fmla="*/ 0 h 433"/>
                <a:gd name="T4" fmla="*/ 0 w 3"/>
                <a:gd name="T5" fmla="*/ 0 h 433"/>
                <a:gd name="T6" fmla="*/ 0 w 3"/>
                <a:gd name="T7" fmla="*/ 17 h 433"/>
                <a:gd name="T8" fmla="*/ 0 w 3"/>
                <a:gd name="T9" fmla="*/ 17 h 433"/>
                <a:gd name="T10" fmla="*/ 0 w 3"/>
                <a:gd name="T11" fmla="*/ 0 h 4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433">
                  <a:moveTo>
                    <a:pt x="3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3" y="43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35" name="Freeform 674"/>
            <p:cNvSpPr>
              <a:spLocks noChangeArrowheads="1"/>
            </p:cNvSpPr>
            <p:nvPr/>
          </p:nvSpPr>
          <p:spPr bwMode="auto">
            <a:xfrm>
              <a:off x="2310" y="2715"/>
              <a:ext cx="1" cy="85"/>
            </a:xfrm>
            <a:custGeom>
              <a:avLst/>
              <a:gdLst>
                <a:gd name="T0" fmla="*/ 0 w 7"/>
                <a:gd name="T1" fmla="*/ 0 h 423"/>
                <a:gd name="T2" fmla="*/ 0 w 7"/>
                <a:gd name="T3" fmla="*/ 0 h 423"/>
                <a:gd name="T4" fmla="*/ 0 w 7"/>
                <a:gd name="T5" fmla="*/ 0 h 423"/>
                <a:gd name="T6" fmla="*/ 0 w 7"/>
                <a:gd name="T7" fmla="*/ 0 h 423"/>
                <a:gd name="T8" fmla="*/ 0 w 7"/>
                <a:gd name="T9" fmla="*/ 17 h 423"/>
                <a:gd name="T10" fmla="*/ 0 w 7"/>
                <a:gd name="T11" fmla="*/ 17 h 423"/>
                <a:gd name="T12" fmla="*/ 0 w 7"/>
                <a:gd name="T13" fmla="*/ 0 h 4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23">
                  <a:moveTo>
                    <a:pt x="7" y="2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23"/>
                  </a:lnTo>
                  <a:lnTo>
                    <a:pt x="7" y="423"/>
                  </a:lnTo>
                  <a:lnTo>
                    <a:pt x="7" y="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36" name="Rectangle 675"/>
            <p:cNvSpPr>
              <a:spLocks noChangeArrowheads="1"/>
            </p:cNvSpPr>
            <p:nvPr/>
          </p:nvSpPr>
          <p:spPr bwMode="auto">
            <a:xfrm>
              <a:off x="2309" y="2715"/>
              <a:ext cx="1" cy="8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</a:ln>
          </p:spPr>
          <p:txBody>
            <a:bodyPr/>
            <a:lstStyle/>
            <a:p>
              <a:pPr defTabSz="538480" latinLnBrk="1"/>
              <a:endParaRPr lang="zh-CN" altLang="en-US" sz="110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37" name="Freeform 676"/>
            <p:cNvSpPr>
              <a:spLocks noChangeArrowheads="1"/>
            </p:cNvSpPr>
            <p:nvPr/>
          </p:nvSpPr>
          <p:spPr bwMode="auto">
            <a:xfrm>
              <a:off x="2308" y="2715"/>
              <a:ext cx="1" cy="85"/>
            </a:xfrm>
            <a:custGeom>
              <a:avLst/>
              <a:gdLst>
                <a:gd name="T0" fmla="*/ 0 w 7"/>
                <a:gd name="T1" fmla="*/ 0 h 425"/>
                <a:gd name="T2" fmla="*/ 0 w 7"/>
                <a:gd name="T3" fmla="*/ 0 h 425"/>
                <a:gd name="T4" fmla="*/ 0 w 7"/>
                <a:gd name="T5" fmla="*/ 0 h 425"/>
                <a:gd name="T6" fmla="*/ 0 w 7"/>
                <a:gd name="T7" fmla="*/ 17 h 425"/>
                <a:gd name="T8" fmla="*/ 0 w 7"/>
                <a:gd name="T9" fmla="*/ 17 h 425"/>
                <a:gd name="T10" fmla="*/ 0 w 7"/>
                <a:gd name="T11" fmla="*/ 0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25">
                  <a:moveTo>
                    <a:pt x="7" y="4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0" y="425"/>
                  </a:lnTo>
                  <a:lnTo>
                    <a:pt x="7" y="425"/>
                  </a:lnTo>
                  <a:lnTo>
                    <a:pt x="7" y="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38" name="Freeform 677"/>
            <p:cNvSpPr>
              <a:spLocks noChangeArrowheads="1"/>
            </p:cNvSpPr>
            <p:nvPr/>
          </p:nvSpPr>
          <p:spPr bwMode="auto">
            <a:xfrm>
              <a:off x="2307" y="2715"/>
              <a:ext cx="1" cy="85"/>
            </a:xfrm>
            <a:custGeom>
              <a:avLst/>
              <a:gdLst>
                <a:gd name="T0" fmla="*/ 0 w 4"/>
                <a:gd name="T1" fmla="*/ 0 h 425"/>
                <a:gd name="T2" fmla="*/ 0 w 4"/>
                <a:gd name="T3" fmla="*/ 0 h 425"/>
                <a:gd name="T4" fmla="*/ 0 w 4"/>
                <a:gd name="T5" fmla="*/ 0 h 425"/>
                <a:gd name="T6" fmla="*/ 0 w 4"/>
                <a:gd name="T7" fmla="*/ 17 h 425"/>
                <a:gd name="T8" fmla="*/ 0 w 4"/>
                <a:gd name="T9" fmla="*/ 17 h 425"/>
                <a:gd name="T10" fmla="*/ 0 w 4"/>
                <a:gd name="T11" fmla="*/ 0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425">
                  <a:moveTo>
                    <a:pt x="4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425"/>
                  </a:lnTo>
                  <a:lnTo>
                    <a:pt x="4" y="42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39" name="Rectangle 678"/>
            <p:cNvSpPr>
              <a:spLocks noChangeArrowheads="1"/>
            </p:cNvSpPr>
            <p:nvPr/>
          </p:nvSpPr>
          <p:spPr bwMode="auto">
            <a:xfrm>
              <a:off x="2305" y="2715"/>
              <a:ext cx="2" cy="8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</a:ln>
          </p:spPr>
          <p:txBody>
            <a:bodyPr/>
            <a:lstStyle/>
            <a:p>
              <a:pPr defTabSz="538480" latinLnBrk="1"/>
              <a:endParaRPr lang="zh-CN" altLang="en-US" sz="110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40" name="Rectangle 679"/>
            <p:cNvSpPr>
              <a:spLocks noChangeArrowheads="1"/>
            </p:cNvSpPr>
            <p:nvPr/>
          </p:nvSpPr>
          <p:spPr bwMode="auto">
            <a:xfrm>
              <a:off x="2304" y="2715"/>
              <a:ext cx="1" cy="8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</a:ln>
          </p:spPr>
          <p:txBody>
            <a:bodyPr/>
            <a:lstStyle/>
            <a:p>
              <a:pPr defTabSz="538480" latinLnBrk="1"/>
              <a:endParaRPr lang="zh-CN" altLang="en-US" sz="110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41" name="Rectangle 680"/>
            <p:cNvSpPr>
              <a:spLocks noChangeArrowheads="1"/>
            </p:cNvSpPr>
            <p:nvPr/>
          </p:nvSpPr>
          <p:spPr bwMode="auto">
            <a:xfrm>
              <a:off x="2303" y="2715"/>
              <a:ext cx="1" cy="8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</a:ln>
          </p:spPr>
          <p:txBody>
            <a:bodyPr/>
            <a:lstStyle/>
            <a:p>
              <a:pPr defTabSz="538480" latinLnBrk="1"/>
              <a:endParaRPr lang="zh-CN" altLang="en-US" sz="110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42" name="Rectangle 681"/>
            <p:cNvSpPr>
              <a:spLocks noChangeArrowheads="1"/>
            </p:cNvSpPr>
            <p:nvPr/>
          </p:nvSpPr>
          <p:spPr bwMode="auto">
            <a:xfrm>
              <a:off x="2302" y="2715"/>
              <a:ext cx="1" cy="8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</a:ln>
          </p:spPr>
          <p:txBody>
            <a:bodyPr/>
            <a:lstStyle/>
            <a:p>
              <a:pPr defTabSz="538480" latinLnBrk="1"/>
              <a:endParaRPr lang="zh-CN" altLang="en-US" sz="110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43" name="Freeform 682"/>
            <p:cNvSpPr>
              <a:spLocks noChangeArrowheads="1"/>
            </p:cNvSpPr>
            <p:nvPr/>
          </p:nvSpPr>
          <p:spPr bwMode="auto">
            <a:xfrm>
              <a:off x="2311" y="2715"/>
              <a:ext cx="2" cy="85"/>
            </a:xfrm>
            <a:custGeom>
              <a:avLst/>
              <a:gdLst>
                <a:gd name="T0" fmla="*/ 0 w 9"/>
                <a:gd name="T1" fmla="*/ 0 h 423"/>
                <a:gd name="T2" fmla="*/ 0 w 9"/>
                <a:gd name="T3" fmla="*/ 0 h 423"/>
                <a:gd name="T4" fmla="*/ 0 w 9"/>
                <a:gd name="T5" fmla="*/ 0 h 423"/>
                <a:gd name="T6" fmla="*/ 0 w 9"/>
                <a:gd name="T7" fmla="*/ 17 h 423"/>
                <a:gd name="T8" fmla="*/ 0 w 9"/>
                <a:gd name="T9" fmla="*/ 17 h 423"/>
                <a:gd name="T10" fmla="*/ 0 w 9"/>
                <a:gd name="T11" fmla="*/ 0 h 4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423">
                  <a:moveTo>
                    <a:pt x="9" y="2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423"/>
                  </a:lnTo>
                  <a:lnTo>
                    <a:pt x="9" y="423"/>
                  </a:lnTo>
                  <a:lnTo>
                    <a:pt x="9" y="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44" name="Rectangle 683"/>
            <p:cNvSpPr>
              <a:spLocks noChangeArrowheads="1"/>
            </p:cNvSpPr>
            <p:nvPr/>
          </p:nvSpPr>
          <p:spPr bwMode="auto">
            <a:xfrm>
              <a:off x="2281" y="2710"/>
              <a:ext cx="1" cy="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</a:ln>
          </p:spPr>
          <p:txBody>
            <a:bodyPr/>
            <a:lstStyle/>
            <a:p>
              <a:pPr defTabSz="538480" latinLnBrk="1"/>
              <a:endParaRPr lang="zh-CN" altLang="en-US" sz="110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45" name="Freeform 684"/>
            <p:cNvSpPr>
              <a:spLocks noChangeArrowheads="1"/>
            </p:cNvSpPr>
            <p:nvPr/>
          </p:nvSpPr>
          <p:spPr bwMode="auto">
            <a:xfrm>
              <a:off x="2280" y="2709"/>
              <a:ext cx="1" cy="91"/>
            </a:xfrm>
            <a:custGeom>
              <a:avLst/>
              <a:gdLst>
                <a:gd name="T0" fmla="*/ 0 w 7"/>
                <a:gd name="T1" fmla="*/ 0 h 451"/>
                <a:gd name="T2" fmla="*/ 0 w 7"/>
                <a:gd name="T3" fmla="*/ 0 h 451"/>
                <a:gd name="T4" fmla="*/ 0 w 7"/>
                <a:gd name="T5" fmla="*/ 0 h 451"/>
                <a:gd name="T6" fmla="*/ 0 w 7"/>
                <a:gd name="T7" fmla="*/ 18 h 451"/>
                <a:gd name="T8" fmla="*/ 0 w 7"/>
                <a:gd name="T9" fmla="*/ 18 h 451"/>
                <a:gd name="T10" fmla="*/ 0 w 7"/>
                <a:gd name="T11" fmla="*/ 0 h 4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51">
                  <a:moveTo>
                    <a:pt x="7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451"/>
                  </a:lnTo>
                  <a:lnTo>
                    <a:pt x="7" y="451"/>
                  </a:lnTo>
                  <a:lnTo>
                    <a:pt x="7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46" name="Freeform 685"/>
            <p:cNvSpPr>
              <a:spLocks noChangeArrowheads="1"/>
            </p:cNvSpPr>
            <p:nvPr/>
          </p:nvSpPr>
          <p:spPr bwMode="auto">
            <a:xfrm>
              <a:off x="2275" y="2707"/>
              <a:ext cx="1" cy="93"/>
            </a:xfrm>
            <a:custGeom>
              <a:avLst/>
              <a:gdLst>
                <a:gd name="T0" fmla="*/ 0 w 4"/>
                <a:gd name="T1" fmla="*/ 0 h 463"/>
                <a:gd name="T2" fmla="*/ 0 w 4"/>
                <a:gd name="T3" fmla="*/ 0 h 463"/>
                <a:gd name="T4" fmla="*/ 0 w 4"/>
                <a:gd name="T5" fmla="*/ 0 h 463"/>
                <a:gd name="T6" fmla="*/ 0 w 4"/>
                <a:gd name="T7" fmla="*/ 19 h 463"/>
                <a:gd name="T8" fmla="*/ 0 w 4"/>
                <a:gd name="T9" fmla="*/ 19 h 463"/>
                <a:gd name="T10" fmla="*/ 0 w 4"/>
                <a:gd name="T11" fmla="*/ 0 h 4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463">
                  <a:moveTo>
                    <a:pt x="4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463"/>
                  </a:lnTo>
                  <a:lnTo>
                    <a:pt x="4" y="46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47" name="Freeform 686"/>
            <p:cNvSpPr>
              <a:spLocks noChangeArrowheads="1"/>
            </p:cNvSpPr>
            <p:nvPr/>
          </p:nvSpPr>
          <p:spPr bwMode="auto">
            <a:xfrm>
              <a:off x="2276" y="2707"/>
              <a:ext cx="1" cy="93"/>
            </a:xfrm>
            <a:custGeom>
              <a:avLst/>
              <a:gdLst>
                <a:gd name="T0" fmla="*/ 0 w 7"/>
                <a:gd name="T1" fmla="*/ 0 h 463"/>
                <a:gd name="T2" fmla="*/ 0 w 7"/>
                <a:gd name="T3" fmla="*/ 0 h 463"/>
                <a:gd name="T4" fmla="*/ 0 w 7"/>
                <a:gd name="T5" fmla="*/ 0 h 463"/>
                <a:gd name="T6" fmla="*/ 0 w 7"/>
                <a:gd name="T7" fmla="*/ 19 h 463"/>
                <a:gd name="T8" fmla="*/ 0 w 7"/>
                <a:gd name="T9" fmla="*/ 19 h 463"/>
                <a:gd name="T10" fmla="*/ 0 w 7"/>
                <a:gd name="T11" fmla="*/ 0 h 4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63">
                  <a:moveTo>
                    <a:pt x="7" y="3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463"/>
                  </a:lnTo>
                  <a:lnTo>
                    <a:pt x="7" y="46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48" name="Freeform 687"/>
            <p:cNvSpPr>
              <a:spLocks noChangeArrowheads="1"/>
            </p:cNvSpPr>
            <p:nvPr/>
          </p:nvSpPr>
          <p:spPr bwMode="auto">
            <a:xfrm>
              <a:off x="2277" y="2708"/>
              <a:ext cx="2" cy="92"/>
            </a:xfrm>
            <a:custGeom>
              <a:avLst/>
              <a:gdLst>
                <a:gd name="T0" fmla="*/ 1 w 7"/>
                <a:gd name="T1" fmla="*/ 0 h 460"/>
                <a:gd name="T2" fmla="*/ 0 w 7"/>
                <a:gd name="T3" fmla="*/ 0 h 460"/>
                <a:gd name="T4" fmla="*/ 0 w 7"/>
                <a:gd name="T5" fmla="*/ 0 h 460"/>
                <a:gd name="T6" fmla="*/ 0 w 7"/>
                <a:gd name="T7" fmla="*/ 0 h 460"/>
                <a:gd name="T8" fmla="*/ 0 w 7"/>
                <a:gd name="T9" fmla="*/ 18 h 460"/>
                <a:gd name="T10" fmla="*/ 1 w 7"/>
                <a:gd name="T11" fmla="*/ 18 h 460"/>
                <a:gd name="T12" fmla="*/ 1 w 7"/>
                <a:gd name="T13" fmla="*/ 0 h 4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60">
                  <a:moveTo>
                    <a:pt x="7" y="5"/>
                  </a:moveTo>
                  <a:lnTo>
                    <a:pt x="3" y="4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460"/>
                  </a:lnTo>
                  <a:lnTo>
                    <a:pt x="7" y="46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49" name="Freeform 688"/>
            <p:cNvSpPr>
              <a:spLocks noChangeArrowheads="1"/>
            </p:cNvSpPr>
            <p:nvPr/>
          </p:nvSpPr>
          <p:spPr bwMode="auto">
            <a:xfrm>
              <a:off x="2279" y="2709"/>
              <a:ext cx="1" cy="91"/>
            </a:xfrm>
            <a:custGeom>
              <a:avLst/>
              <a:gdLst>
                <a:gd name="T0" fmla="*/ 0 w 5"/>
                <a:gd name="T1" fmla="*/ 0 h 455"/>
                <a:gd name="T2" fmla="*/ 0 w 5"/>
                <a:gd name="T3" fmla="*/ 0 h 455"/>
                <a:gd name="T4" fmla="*/ 0 w 5"/>
                <a:gd name="T5" fmla="*/ 0 h 455"/>
                <a:gd name="T6" fmla="*/ 0 w 5"/>
                <a:gd name="T7" fmla="*/ 18 h 455"/>
                <a:gd name="T8" fmla="*/ 0 w 5"/>
                <a:gd name="T9" fmla="*/ 18 h 455"/>
                <a:gd name="T10" fmla="*/ 0 w 5"/>
                <a:gd name="T11" fmla="*/ 0 h 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" h="455">
                  <a:moveTo>
                    <a:pt x="5" y="4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0" y="455"/>
                  </a:lnTo>
                  <a:lnTo>
                    <a:pt x="5" y="455"/>
                  </a:lnTo>
                  <a:lnTo>
                    <a:pt x="5" y="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50" name="Rectangle 689"/>
            <p:cNvSpPr>
              <a:spLocks noChangeArrowheads="1"/>
            </p:cNvSpPr>
            <p:nvPr/>
          </p:nvSpPr>
          <p:spPr bwMode="auto">
            <a:xfrm>
              <a:off x="2291" y="2713"/>
              <a:ext cx="1" cy="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</a:ln>
          </p:spPr>
          <p:txBody>
            <a:bodyPr/>
            <a:lstStyle/>
            <a:p>
              <a:pPr defTabSz="538480" latinLnBrk="1"/>
              <a:endParaRPr lang="zh-CN" altLang="en-US" sz="110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51" name="Freeform 690"/>
            <p:cNvSpPr>
              <a:spLocks noChangeArrowheads="1"/>
            </p:cNvSpPr>
            <p:nvPr/>
          </p:nvSpPr>
          <p:spPr bwMode="auto">
            <a:xfrm>
              <a:off x="2289" y="2712"/>
              <a:ext cx="2" cy="88"/>
            </a:xfrm>
            <a:custGeom>
              <a:avLst/>
              <a:gdLst>
                <a:gd name="T0" fmla="*/ 0 w 9"/>
                <a:gd name="T1" fmla="*/ 0 h 437"/>
                <a:gd name="T2" fmla="*/ 0 w 9"/>
                <a:gd name="T3" fmla="*/ 0 h 437"/>
                <a:gd name="T4" fmla="*/ 0 w 9"/>
                <a:gd name="T5" fmla="*/ 0 h 437"/>
                <a:gd name="T6" fmla="*/ 0 w 9"/>
                <a:gd name="T7" fmla="*/ 18 h 437"/>
                <a:gd name="T8" fmla="*/ 0 w 9"/>
                <a:gd name="T9" fmla="*/ 18 h 437"/>
                <a:gd name="T10" fmla="*/ 0 w 9"/>
                <a:gd name="T11" fmla="*/ 0 h 4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437">
                  <a:moveTo>
                    <a:pt x="9" y="4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0" y="437"/>
                  </a:lnTo>
                  <a:lnTo>
                    <a:pt x="9" y="437"/>
                  </a:lnTo>
                  <a:lnTo>
                    <a:pt x="9" y="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52" name="Rectangle 691"/>
            <p:cNvSpPr>
              <a:spLocks noChangeArrowheads="1"/>
            </p:cNvSpPr>
            <p:nvPr/>
          </p:nvSpPr>
          <p:spPr bwMode="auto">
            <a:xfrm>
              <a:off x="2288" y="2712"/>
              <a:ext cx="1" cy="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</a:ln>
          </p:spPr>
          <p:txBody>
            <a:bodyPr/>
            <a:lstStyle/>
            <a:p>
              <a:pPr defTabSz="538480" latinLnBrk="1"/>
              <a:endParaRPr lang="zh-CN" altLang="en-US" sz="110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53" name="Freeform 692"/>
            <p:cNvSpPr>
              <a:spLocks noChangeArrowheads="1"/>
            </p:cNvSpPr>
            <p:nvPr/>
          </p:nvSpPr>
          <p:spPr bwMode="auto">
            <a:xfrm>
              <a:off x="2287" y="2712"/>
              <a:ext cx="1" cy="88"/>
            </a:xfrm>
            <a:custGeom>
              <a:avLst/>
              <a:gdLst>
                <a:gd name="T0" fmla="*/ 0 w 4"/>
                <a:gd name="T1" fmla="*/ 0 h 440"/>
                <a:gd name="T2" fmla="*/ 0 w 4"/>
                <a:gd name="T3" fmla="*/ 0 h 440"/>
                <a:gd name="T4" fmla="*/ 0 w 4"/>
                <a:gd name="T5" fmla="*/ 0 h 440"/>
                <a:gd name="T6" fmla="*/ 0 w 4"/>
                <a:gd name="T7" fmla="*/ 18 h 440"/>
                <a:gd name="T8" fmla="*/ 0 w 4"/>
                <a:gd name="T9" fmla="*/ 18 h 440"/>
                <a:gd name="T10" fmla="*/ 0 w 4"/>
                <a:gd name="T11" fmla="*/ 0 h 4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440">
                  <a:moveTo>
                    <a:pt x="4" y="3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440"/>
                  </a:lnTo>
                  <a:lnTo>
                    <a:pt x="4" y="44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54" name="Rectangle 693"/>
            <p:cNvSpPr>
              <a:spLocks noChangeArrowheads="1"/>
            </p:cNvSpPr>
            <p:nvPr/>
          </p:nvSpPr>
          <p:spPr bwMode="auto">
            <a:xfrm>
              <a:off x="2286" y="2712"/>
              <a:ext cx="1" cy="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</a:ln>
          </p:spPr>
          <p:txBody>
            <a:bodyPr/>
            <a:lstStyle/>
            <a:p>
              <a:pPr defTabSz="538480" latinLnBrk="1"/>
              <a:endParaRPr lang="zh-CN" altLang="en-US" sz="110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55" name="Freeform 694"/>
            <p:cNvSpPr>
              <a:spLocks noChangeArrowheads="1"/>
            </p:cNvSpPr>
            <p:nvPr/>
          </p:nvSpPr>
          <p:spPr bwMode="auto">
            <a:xfrm>
              <a:off x="2285" y="2711"/>
              <a:ext cx="1" cy="89"/>
            </a:xfrm>
            <a:custGeom>
              <a:avLst/>
              <a:gdLst>
                <a:gd name="T0" fmla="*/ 0 w 4"/>
                <a:gd name="T1" fmla="*/ 0 h 444"/>
                <a:gd name="T2" fmla="*/ 0 w 4"/>
                <a:gd name="T3" fmla="*/ 0 h 444"/>
                <a:gd name="T4" fmla="*/ 0 w 4"/>
                <a:gd name="T5" fmla="*/ 0 h 444"/>
                <a:gd name="T6" fmla="*/ 0 w 4"/>
                <a:gd name="T7" fmla="*/ 18 h 444"/>
                <a:gd name="T8" fmla="*/ 0 w 4"/>
                <a:gd name="T9" fmla="*/ 18 h 444"/>
                <a:gd name="T10" fmla="*/ 0 w 4"/>
                <a:gd name="T11" fmla="*/ 0 h 4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444">
                  <a:moveTo>
                    <a:pt x="4" y="4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444"/>
                  </a:lnTo>
                  <a:lnTo>
                    <a:pt x="4" y="44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56" name="Rectangle 695"/>
            <p:cNvSpPr>
              <a:spLocks noChangeArrowheads="1"/>
            </p:cNvSpPr>
            <p:nvPr/>
          </p:nvSpPr>
          <p:spPr bwMode="auto">
            <a:xfrm>
              <a:off x="2283" y="2711"/>
              <a:ext cx="2" cy="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</a:ln>
          </p:spPr>
          <p:txBody>
            <a:bodyPr/>
            <a:lstStyle/>
            <a:p>
              <a:pPr defTabSz="538480" latinLnBrk="1"/>
              <a:endParaRPr lang="zh-CN" altLang="en-US" sz="110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57" name="Freeform 696"/>
            <p:cNvSpPr>
              <a:spLocks noChangeArrowheads="1"/>
            </p:cNvSpPr>
            <p:nvPr/>
          </p:nvSpPr>
          <p:spPr bwMode="auto">
            <a:xfrm>
              <a:off x="2282" y="2710"/>
              <a:ext cx="1" cy="90"/>
            </a:xfrm>
            <a:custGeom>
              <a:avLst/>
              <a:gdLst>
                <a:gd name="T0" fmla="*/ 0 w 7"/>
                <a:gd name="T1" fmla="*/ 0 h 448"/>
                <a:gd name="T2" fmla="*/ 0 w 7"/>
                <a:gd name="T3" fmla="*/ 0 h 448"/>
                <a:gd name="T4" fmla="*/ 0 w 7"/>
                <a:gd name="T5" fmla="*/ 0 h 448"/>
                <a:gd name="T6" fmla="*/ 0 w 7"/>
                <a:gd name="T7" fmla="*/ 18 h 448"/>
                <a:gd name="T8" fmla="*/ 0 w 7"/>
                <a:gd name="T9" fmla="*/ 18 h 448"/>
                <a:gd name="T10" fmla="*/ 0 w 7"/>
                <a:gd name="T11" fmla="*/ 0 h 4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48">
                  <a:moveTo>
                    <a:pt x="7" y="4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0" y="448"/>
                  </a:lnTo>
                  <a:lnTo>
                    <a:pt x="7" y="448"/>
                  </a:lnTo>
                  <a:lnTo>
                    <a:pt x="7" y="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58" name="Freeform 697"/>
            <p:cNvSpPr>
              <a:spLocks noChangeArrowheads="1"/>
            </p:cNvSpPr>
            <p:nvPr/>
          </p:nvSpPr>
          <p:spPr bwMode="auto">
            <a:xfrm>
              <a:off x="2273" y="2705"/>
              <a:ext cx="2" cy="95"/>
            </a:xfrm>
            <a:custGeom>
              <a:avLst/>
              <a:gdLst>
                <a:gd name="T0" fmla="*/ 0 w 12"/>
                <a:gd name="T1" fmla="*/ 0 h 474"/>
                <a:gd name="T2" fmla="*/ 0 w 12"/>
                <a:gd name="T3" fmla="*/ 0 h 474"/>
                <a:gd name="T4" fmla="*/ 0 w 12"/>
                <a:gd name="T5" fmla="*/ 0 h 474"/>
                <a:gd name="T6" fmla="*/ 0 w 12"/>
                <a:gd name="T7" fmla="*/ 19 h 474"/>
                <a:gd name="T8" fmla="*/ 0 w 12"/>
                <a:gd name="T9" fmla="*/ 19 h 474"/>
                <a:gd name="T10" fmla="*/ 0 w 12"/>
                <a:gd name="T11" fmla="*/ 0 h 4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474">
                  <a:moveTo>
                    <a:pt x="12" y="11"/>
                  </a:moveTo>
                  <a:lnTo>
                    <a:pt x="5" y="4"/>
                  </a:lnTo>
                  <a:lnTo>
                    <a:pt x="0" y="0"/>
                  </a:lnTo>
                  <a:lnTo>
                    <a:pt x="0" y="474"/>
                  </a:lnTo>
                  <a:lnTo>
                    <a:pt x="12" y="474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59" name="Rectangle 698"/>
            <p:cNvSpPr>
              <a:spLocks noChangeArrowheads="1"/>
            </p:cNvSpPr>
            <p:nvPr/>
          </p:nvSpPr>
          <p:spPr bwMode="auto">
            <a:xfrm>
              <a:off x="2292" y="2713"/>
              <a:ext cx="1" cy="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</a:ln>
          </p:spPr>
          <p:txBody>
            <a:bodyPr/>
            <a:lstStyle/>
            <a:p>
              <a:pPr defTabSz="538480" latinLnBrk="1"/>
              <a:endParaRPr lang="zh-CN" altLang="en-US" sz="110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60" name="Rectangle 699"/>
            <p:cNvSpPr>
              <a:spLocks noChangeArrowheads="1"/>
            </p:cNvSpPr>
            <p:nvPr/>
          </p:nvSpPr>
          <p:spPr bwMode="auto">
            <a:xfrm>
              <a:off x="2330" y="2713"/>
              <a:ext cx="1" cy="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</a:ln>
          </p:spPr>
          <p:txBody>
            <a:bodyPr/>
            <a:lstStyle/>
            <a:p>
              <a:pPr defTabSz="538480" latinLnBrk="1"/>
              <a:endParaRPr lang="zh-CN" altLang="en-US" sz="110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61" name="Rectangle 700"/>
            <p:cNvSpPr>
              <a:spLocks noChangeArrowheads="1"/>
            </p:cNvSpPr>
            <p:nvPr/>
          </p:nvSpPr>
          <p:spPr bwMode="auto">
            <a:xfrm>
              <a:off x="2338" y="2711"/>
              <a:ext cx="2" cy="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</a:ln>
          </p:spPr>
          <p:txBody>
            <a:bodyPr/>
            <a:lstStyle/>
            <a:p>
              <a:pPr defTabSz="538480" latinLnBrk="1"/>
              <a:endParaRPr lang="zh-CN" altLang="en-US" sz="110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62" name="Freeform 701"/>
            <p:cNvSpPr>
              <a:spLocks noChangeArrowheads="1"/>
            </p:cNvSpPr>
            <p:nvPr/>
          </p:nvSpPr>
          <p:spPr bwMode="auto">
            <a:xfrm>
              <a:off x="2337" y="2711"/>
              <a:ext cx="1" cy="89"/>
            </a:xfrm>
            <a:custGeom>
              <a:avLst/>
              <a:gdLst>
                <a:gd name="T0" fmla="*/ 0 w 3"/>
                <a:gd name="T1" fmla="*/ 0 h 444"/>
                <a:gd name="T2" fmla="*/ 0 w 3"/>
                <a:gd name="T3" fmla="*/ 0 h 444"/>
                <a:gd name="T4" fmla="*/ 0 w 3"/>
                <a:gd name="T5" fmla="*/ 0 h 444"/>
                <a:gd name="T6" fmla="*/ 0 w 3"/>
                <a:gd name="T7" fmla="*/ 18 h 444"/>
                <a:gd name="T8" fmla="*/ 0 w 3"/>
                <a:gd name="T9" fmla="*/ 18 h 444"/>
                <a:gd name="T10" fmla="*/ 0 w 3"/>
                <a:gd name="T11" fmla="*/ 0 h 4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444">
                  <a:moveTo>
                    <a:pt x="3" y="0"/>
                  </a:moveTo>
                  <a:lnTo>
                    <a:pt x="2" y="1"/>
                  </a:lnTo>
                  <a:lnTo>
                    <a:pt x="0" y="4"/>
                  </a:lnTo>
                  <a:lnTo>
                    <a:pt x="0" y="444"/>
                  </a:lnTo>
                  <a:lnTo>
                    <a:pt x="3" y="44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63" name="Rectangle 702"/>
            <p:cNvSpPr>
              <a:spLocks noChangeArrowheads="1"/>
            </p:cNvSpPr>
            <p:nvPr/>
          </p:nvSpPr>
          <p:spPr bwMode="auto">
            <a:xfrm>
              <a:off x="2336" y="2712"/>
              <a:ext cx="1" cy="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</a:ln>
          </p:spPr>
          <p:txBody>
            <a:bodyPr/>
            <a:lstStyle/>
            <a:p>
              <a:pPr defTabSz="538480" latinLnBrk="1"/>
              <a:endParaRPr lang="zh-CN" altLang="en-US" sz="110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64" name="Freeform 703"/>
            <p:cNvSpPr>
              <a:spLocks noChangeArrowheads="1"/>
            </p:cNvSpPr>
            <p:nvPr/>
          </p:nvSpPr>
          <p:spPr bwMode="auto">
            <a:xfrm>
              <a:off x="2331" y="2713"/>
              <a:ext cx="1" cy="87"/>
            </a:xfrm>
            <a:custGeom>
              <a:avLst/>
              <a:gdLst>
                <a:gd name="T0" fmla="*/ 0 w 3"/>
                <a:gd name="T1" fmla="*/ 0 h 435"/>
                <a:gd name="T2" fmla="*/ 0 w 3"/>
                <a:gd name="T3" fmla="*/ 0 h 435"/>
                <a:gd name="T4" fmla="*/ 0 w 3"/>
                <a:gd name="T5" fmla="*/ 0 h 435"/>
                <a:gd name="T6" fmla="*/ 0 w 3"/>
                <a:gd name="T7" fmla="*/ 17 h 435"/>
                <a:gd name="T8" fmla="*/ 0 w 3"/>
                <a:gd name="T9" fmla="*/ 17 h 435"/>
                <a:gd name="T10" fmla="*/ 0 w 3"/>
                <a:gd name="T11" fmla="*/ 0 h 4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435">
                  <a:moveTo>
                    <a:pt x="3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35"/>
                  </a:lnTo>
                  <a:lnTo>
                    <a:pt x="3" y="435"/>
                  </a:lnTo>
                  <a:lnTo>
                    <a:pt x="3" y="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65" name="Freeform 704"/>
            <p:cNvSpPr>
              <a:spLocks noChangeArrowheads="1"/>
            </p:cNvSpPr>
            <p:nvPr/>
          </p:nvSpPr>
          <p:spPr bwMode="auto">
            <a:xfrm>
              <a:off x="2332" y="2712"/>
              <a:ext cx="2" cy="88"/>
            </a:xfrm>
            <a:custGeom>
              <a:avLst/>
              <a:gdLst>
                <a:gd name="T0" fmla="*/ 1 w 8"/>
                <a:gd name="T1" fmla="*/ 0 h 437"/>
                <a:gd name="T2" fmla="*/ 0 w 8"/>
                <a:gd name="T3" fmla="*/ 0 h 437"/>
                <a:gd name="T4" fmla="*/ 0 w 8"/>
                <a:gd name="T5" fmla="*/ 0 h 437"/>
                <a:gd name="T6" fmla="*/ 0 w 8"/>
                <a:gd name="T7" fmla="*/ 18 h 437"/>
                <a:gd name="T8" fmla="*/ 1 w 8"/>
                <a:gd name="T9" fmla="*/ 18 h 437"/>
                <a:gd name="T10" fmla="*/ 1 w 8"/>
                <a:gd name="T11" fmla="*/ 0 h 4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37">
                  <a:moveTo>
                    <a:pt x="8" y="0"/>
                  </a:moveTo>
                  <a:lnTo>
                    <a:pt x="4" y="1"/>
                  </a:lnTo>
                  <a:lnTo>
                    <a:pt x="0" y="4"/>
                  </a:lnTo>
                  <a:lnTo>
                    <a:pt x="0" y="437"/>
                  </a:lnTo>
                  <a:lnTo>
                    <a:pt x="8" y="43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66" name="Rectangle 705"/>
            <p:cNvSpPr>
              <a:spLocks noChangeArrowheads="1"/>
            </p:cNvSpPr>
            <p:nvPr/>
          </p:nvSpPr>
          <p:spPr bwMode="auto">
            <a:xfrm>
              <a:off x="2334" y="2712"/>
              <a:ext cx="1" cy="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</a:ln>
          </p:spPr>
          <p:txBody>
            <a:bodyPr/>
            <a:lstStyle/>
            <a:p>
              <a:pPr defTabSz="538480" latinLnBrk="1"/>
              <a:endParaRPr lang="zh-CN" altLang="en-US" sz="110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67" name="Freeform 706"/>
            <p:cNvSpPr>
              <a:spLocks noChangeArrowheads="1"/>
            </p:cNvSpPr>
            <p:nvPr/>
          </p:nvSpPr>
          <p:spPr bwMode="auto">
            <a:xfrm>
              <a:off x="2335" y="2712"/>
              <a:ext cx="1" cy="88"/>
            </a:xfrm>
            <a:custGeom>
              <a:avLst/>
              <a:gdLst>
                <a:gd name="T0" fmla="*/ 0 w 5"/>
                <a:gd name="T1" fmla="*/ 0 h 440"/>
                <a:gd name="T2" fmla="*/ 0 w 5"/>
                <a:gd name="T3" fmla="*/ 0 h 440"/>
                <a:gd name="T4" fmla="*/ 0 w 5"/>
                <a:gd name="T5" fmla="*/ 0 h 440"/>
                <a:gd name="T6" fmla="*/ 0 w 5"/>
                <a:gd name="T7" fmla="*/ 18 h 440"/>
                <a:gd name="T8" fmla="*/ 0 w 5"/>
                <a:gd name="T9" fmla="*/ 18 h 440"/>
                <a:gd name="T10" fmla="*/ 0 w 5"/>
                <a:gd name="T11" fmla="*/ 0 h 4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" h="440">
                  <a:moveTo>
                    <a:pt x="5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440"/>
                  </a:lnTo>
                  <a:lnTo>
                    <a:pt x="5" y="44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68" name="Freeform 707"/>
            <p:cNvSpPr>
              <a:spLocks noChangeArrowheads="1"/>
            </p:cNvSpPr>
            <p:nvPr/>
          </p:nvSpPr>
          <p:spPr bwMode="auto">
            <a:xfrm>
              <a:off x="2347" y="2706"/>
              <a:ext cx="1" cy="94"/>
            </a:xfrm>
            <a:custGeom>
              <a:avLst/>
              <a:gdLst>
                <a:gd name="T0" fmla="*/ 0 w 4"/>
                <a:gd name="T1" fmla="*/ 0 h 467"/>
                <a:gd name="T2" fmla="*/ 0 w 4"/>
                <a:gd name="T3" fmla="*/ 0 h 467"/>
                <a:gd name="T4" fmla="*/ 0 w 4"/>
                <a:gd name="T5" fmla="*/ 0 h 467"/>
                <a:gd name="T6" fmla="*/ 0 w 4"/>
                <a:gd name="T7" fmla="*/ 19 h 467"/>
                <a:gd name="T8" fmla="*/ 0 w 4"/>
                <a:gd name="T9" fmla="*/ 19 h 467"/>
                <a:gd name="T10" fmla="*/ 0 w 4"/>
                <a:gd name="T11" fmla="*/ 0 h 4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467">
                  <a:moveTo>
                    <a:pt x="4" y="0"/>
                  </a:moveTo>
                  <a:lnTo>
                    <a:pt x="3" y="1"/>
                  </a:lnTo>
                  <a:lnTo>
                    <a:pt x="0" y="4"/>
                  </a:lnTo>
                  <a:lnTo>
                    <a:pt x="0" y="467"/>
                  </a:lnTo>
                  <a:lnTo>
                    <a:pt x="4" y="46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69" name="Freeform 708"/>
            <p:cNvSpPr>
              <a:spLocks noChangeArrowheads="1"/>
            </p:cNvSpPr>
            <p:nvPr/>
          </p:nvSpPr>
          <p:spPr bwMode="auto">
            <a:xfrm>
              <a:off x="2346" y="2707"/>
              <a:ext cx="1" cy="93"/>
            </a:xfrm>
            <a:custGeom>
              <a:avLst/>
              <a:gdLst>
                <a:gd name="T0" fmla="*/ 0 w 8"/>
                <a:gd name="T1" fmla="*/ 0 h 463"/>
                <a:gd name="T2" fmla="*/ 0 w 8"/>
                <a:gd name="T3" fmla="*/ 0 h 463"/>
                <a:gd name="T4" fmla="*/ 0 w 8"/>
                <a:gd name="T5" fmla="*/ 0 h 463"/>
                <a:gd name="T6" fmla="*/ 0 w 8"/>
                <a:gd name="T7" fmla="*/ 19 h 463"/>
                <a:gd name="T8" fmla="*/ 0 w 8"/>
                <a:gd name="T9" fmla="*/ 19 h 463"/>
                <a:gd name="T10" fmla="*/ 0 w 8"/>
                <a:gd name="T11" fmla="*/ 0 h 4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63">
                  <a:moveTo>
                    <a:pt x="8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463"/>
                  </a:lnTo>
                  <a:lnTo>
                    <a:pt x="8" y="46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70" name="Freeform 709"/>
            <p:cNvSpPr>
              <a:spLocks noChangeArrowheads="1"/>
            </p:cNvSpPr>
            <p:nvPr/>
          </p:nvSpPr>
          <p:spPr bwMode="auto">
            <a:xfrm>
              <a:off x="2344" y="2708"/>
              <a:ext cx="2" cy="92"/>
            </a:xfrm>
            <a:custGeom>
              <a:avLst/>
              <a:gdLst>
                <a:gd name="T0" fmla="*/ 1 w 7"/>
                <a:gd name="T1" fmla="*/ 0 h 460"/>
                <a:gd name="T2" fmla="*/ 0 w 7"/>
                <a:gd name="T3" fmla="*/ 0 h 460"/>
                <a:gd name="T4" fmla="*/ 0 w 7"/>
                <a:gd name="T5" fmla="*/ 0 h 460"/>
                <a:gd name="T6" fmla="*/ 0 w 7"/>
                <a:gd name="T7" fmla="*/ 18 h 460"/>
                <a:gd name="T8" fmla="*/ 1 w 7"/>
                <a:gd name="T9" fmla="*/ 18 h 460"/>
                <a:gd name="T10" fmla="*/ 1 w 7"/>
                <a:gd name="T11" fmla="*/ 0 h 4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60">
                  <a:moveTo>
                    <a:pt x="7" y="0"/>
                  </a:moveTo>
                  <a:lnTo>
                    <a:pt x="3" y="1"/>
                  </a:lnTo>
                  <a:lnTo>
                    <a:pt x="0" y="5"/>
                  </a:lnTo>
                  <a:lnTo>
                    <a:pt x="0" y="460"/>
                  </a:lnTo>
                  <a:lnTo>
                    <a:pt x="7" y="46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71" name="Freeform 710"/>
            <p:cNvSpPr>
              <a:spLocks noChangeArrowheads="1"/>
            </p:cNvSpPr>
            <p:nvPr/>
          </p:nvSpPr>
          <p:spPr bwMode="auto">
            <a:xfrm>
              <a:off x="2343" y="2709"/>
              <a:ext cx="1" cy="91"/>
            </a:xfrm>
            <a:custGeom>
              <a:avLst/>
              <a:gdLst>
                <a:gd name="T0" fmla="*/ 0 w 4"/>
                <a:gd name="T1" fmla="*/ 0 h 455"/>
                <a:gd name="T2" fmla="*/ 0 w 4"/>
                <a:gd name="T3" fmla="*/ 0 h 455"/>
                <a:gd name="T4" fmla="*/ 0 w 4"/>
                <a:gd name="T5" fmla="*/ 0 h 455"/>
                <a:gd name="T6" fmla="*/ 0 w 4"/>
                <a:gd name="T7" fmla="*/ 18 h 455"/>
                <a:gd name="T8" fmla="*/ 0 w 4"/>
                <a:gd name="T9" fmla="*/ 18 h 455"/>
                <a:gd name="T10" fmla="*/ 0 w 4"/>
                <a:gd name="T11" fmla="*/ 0 h 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455">
                  <a:moveTo>
                    <a:pt x="4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455"/>
                  </a:lnTo>
                  <a:lnTo>
                    <a:pt x="4" y="45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72" name="Freeform 711"/>
            <p:cNvSpPr>
              <a:spLocks noChangeArrowheads="1"/>
            </p:cNvSpPr>
            <p:nvPr/>
          </p:nvSpPr>
          <p:spPr bwMode="auto">
            <a:xfrm>
              <a:off x="2342" y="2709"/>
              <a:ext cx="1" cy="91"/>
            </a:xfrm>
            <a:custGeom>
              <a:avLst/>
              <a:gdLst>
                <a:gd name="T0" fmla="*/ 0 w 7"/>
                <a:gd name="T1" fmla="*/ 0 h 455"/>
                <a:gd name="T2" fmla="*/ 0 w 7"/>
                <a:gd name="T3" fmla="*/ 0 h 455"/>
                <a:gd name="T4" fmla="*/ 0 w 7"/>
                <a:gd name="T5" fmla="*/ 0 h 455"/>
                <a:gd name="T6" fmla="*/ 0 w 7"/>
                <a:gd name="T7" fmla="*/ 18 h 455"/>
                <a:gd name="T8" fmla="*/ 0 w 7"/>
                <a:gd name="T9" fmla="*/ 18 h 455"/>
                <a:gd name="T10" fmla="*/ 0 w 7"/>
                <a:gd name="T11" fmla="*/ 0 h 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55">
                  <a:moveTo>
                    <a:pt x="7" y="0"/>
                  </a:moveTo>
                  <a:lnTo>
                    <a:pt x="3" y="3"/>
                  </a:lnTo>
                  <a:lnTo>
                    <a:pt x="0" y="4"/>
                  </a:lnTo>
                  <a:lnTo>
                    <a:pt x="0" y="455"/>
                  </a:lnTo>
                  <a:lnTo>
                    <a:pt x="7" y="45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73" name="Freeform 712"/>
            <p:cNvSpPr>
              <a:spLocks noChangeArrowheads="1"/>
            </p:cNvSpPr>
            <p:nvPr/>
          </p:nvSpPr>
          <p:spPr bwMode="auto">
            <a:xfrm>
              <a:off x="2341" y="2709"/>
              <a:ext cx="1" cy="91"/>
            </a:xfrm>
            <a:custGeom>
              <a:avLst/>
              <a:gdLst>
                <a:gd name="T0" fmla="*/ 0 w 4"/>
                <a:gd name="T1" fmla="*/ 0 h 451"/>
                <a:gd name="T2" fmla="*/ 0 w 4"/>
                <a:gd name="T3" fmla="*/ 0 h 451"/>
                <a:gd name="T4" fmla="*/ 0 w 4"/>
                <a:gd name="T5" fmla="*/ 0 h 451"/>
                <a:gd name="T6" fmla="*/ 0 w 4"/>
                <a:gd name="T7" fmla="*/ 18 h 451"/>
                <a:gd name="T8" fmla="*/ 0 w 4"/>
                <a:gd name="T9" fmla="*/ 18 h 451"/>
                <a:gd name="T10" fmla="*/ 0 w 4"/>
                <a:gd name="T11" fmla="*/ 0 h 4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451">
                  <a:moveTo>
                    <a:pt x="4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451"/>
                  </a:lnTo>
                  <a:lnTo>
                    <a:pt x="4" y="45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74" name="Freeform 713"/>
            <p:cNvSpPr>
              <a:spLocks noChangeArrowheads="1"/>
            </p:cNvSpPr>
            <p:nvPr/>
          </p:nvSpPr>
          <p:spPr bwMode="auto">
            <a:xfrm>
              <a:off x="2348" y="2705"/>
              <a:ext cx="1" cy="95"/>
            </a:xfrm>
            <a:custGeom>
              <a:avLst/>
              <a:gdLst>
                <a:gd name="T0" fmla="*/ 0 w 7"/>
                <a:gd name="T1" fmla="*/ 0 h 471"/>
                <a:gd name="T2" fmla="*/ 0 w 7"/>
                <a:gd name="T3" fmla="*/ 0 h 471"/>
                <a:gd name="T4" fmla="*/ 0 w 7"/>
                <a:gd name="T5" fmla="*/ 0 h 471"/>
                <a:gd name="T6" fmla="*/ 0 w 7"/>
                <a:gd name="T7" fmla="*/ 19 h 471"/>
                <a:gd name="T8" fmla="*/ 0 w 7"/>
                <a:gd name="T9" fmla="*/ 19 h 471"/>
                <a:gd name="T10" fmla="*/ 0 w 7"/>
                <a:gd name="T11" fmla="*/ 0 h 4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71">
                  <a:moveTo>
                    <a:pt x="7" y="0"/>
                  </a:moveTo>
                  <a:lnTo>
                    <a:pt x="3" y="1"/>
                  </a:lnTo>
                  <a:lnTo>
                    <a:pt x="0" y="4"/>
                  </a:lnTo>
                  <a:lnTo>
                    <a:pt x="0" y="471"/>
                  </a:lnTo>
                  <a:lnTo>
                    <a:pt x="7" y="47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75" name="Freeform 714"/>
            <p:cNvSpPr>
              <a:spLocks noChangeArrowheads="1"/>
            </p:cNvSpPr>
            <p:nvPr/>
          </p:nvSpPr>
          <p:spPr bwMode="auto">
            <a:xfrm>
              <a:off x="2340" y="2710"/>
              <a:ext cx="1" cy="90"/>
            </a:xfrm>
            <a:custGeom>
              <a:avLst/>
              <a:gdLst>
                <a:gd name="T0" fmla="*/ 0 w 8"/>
                <a:gd name="T1" fmla="*/ 0 h 448"/>
                <a:gd name="T2" fmla="*/ 0 w 8"/>
                <a:gd name="T3" fmla="*/ 0 h 448"/>
                <a:gd name="T4" fmla="*/ 0 w 8"/>
                <a:gd name="T5" fmla="*/ 0 h 448"/>
                <a:gd name="T6" fmla="*/ 0 w 8"/>
                <a:gd name="T7" fmla="*/ 18 h 448"/>
                <a:gd name="T8" fmla="*/ 0 w 8"/>
                <a:gd name="T9" fmla="*/ 18 h 448"/>
                <a:gd name="T10" fmla="*/ 0 w 8"/>
                <a:gd name="T11" fmla="*/ 0 h 4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48">
                  <a:moveTo>
                    <a:pt x="8" y="0"/>
                  </a:moveTo>
                  <a:lnTo>
                    <a:pt x="3" y="1"/>
                  </a:lnTo>
                  <a:lnTo>
                    <a:pt x="0" y="4"/>
                  </a:lnTo>
                  <a:lnTo>
                    <a:pt x="0" y="448"/>
                  </a:lnTo>
                  <a:lnTo>
                    <a:pt x="8" y="4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76" name="Freeform 715"/>
            <p:cNvSpPr>
              <a:spLocks noChangeArrowheads="1"/>
            </p:cNvSpPr>
            <p:nvPr/>
          </p:nvSpPr>
          <p:spPr bwMode="auto">
            <a:xfrm>
              <a:off x="2349" y="2705"/>
              <a:ext cx="2" cy="95"/>
            </a:xfrm>
            <a:custGeom>
              <a:avLst/>
              <a:gdLst>
                <a:gd name="T0" fmla="*/ 1 w 8"/>
                <a:gd name="T1" fmla="*/ 0 h 474"/>
                <a:gd name="T2" fmla="*/ 0 w 8"/>
                <a:gd name="T3" fmla="*/ 0 h 474"/>
                <a:gd name="T4" fmla="*/ 0 w 8"/>
                <a:gd name="T5" fmla="*/ 19 h 474"/>
                <a:gd name="T6" fmla="*/ 1 w 8"/>
                <a:gd name="T7" fmla="*/ 19 h 474"/>
                <a:gd name="T8" fmla="*/ 1 w 8"/>
                <a:gd name="T9" fmla="*/ 0 h 4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74">
                  <a:moveTo>
                    <a:pt x="8" y="0"/>
                  </a:moveTo>
                  <a:lnTo>
                    <a:pt x="0" y="3"/>
                  </a:lnTo>
                  <a:lnTo>
                    <a:pt x="0" y="474"/>
                  </a:lnTo>
                  <a:lnTo>
                    <a:pt x="8" y="47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77" name="Freeform 716"/>
            <p:cNvSpPr>
              <a:spLocks noChangeArrowheads="1"/>
            </p:cNvSpPr>
            <p:nvPr/>
          </p:nvSpPr>
          <p:spPr bwMode="auto">
            <a:xfrm>
              <a:off x="2273" y="2800"/>
              <a:ext cx="78" cy="91"/>
            </a:xfrm>
            <a:custGeom>
              <a:avLst/>
              <a:gdLst>
                <a:gd name="T0" fmla="*/ 5 w 391"/>
                <a:gd name="T1" fmla="*/ 18 h 455"/>
                <a:gd name="T2" fmla="*/ 9 w 391"/>
                <a:gd name="T3" fmla="*/ 18 h 455"/>
                <a:gd name="T4" fmla="*/ 10 w 391"/>
                <a:gd name="T5" fmla="*/ 16 h 455"/>
                <a:gd name="T6" fmla="*/ 11 w 391"/>
                <a:gd name="T7" fmla="*/ 15 h 455"/>
                <a:gd name="T8" fmla="*/ 11 w 391"/>
                <a:gd name="T9" fmla="*/ 14 h 455"/>
                <a:gd name="T10" fmla="*/ 11 w 391"/>
                <a:gd name="T11" fmla="*/ 13 h 455"/>
                <a:gd name="T12" fmla="*/ 12 w 391"/>
                <a:gd name="T13" fmla="*/ 10 h 455"/>
                <a:gd name="T14" fmla="*/ 13 w 391"/>
                <a:gd name="T15" fmla="*/ 8 h 455"/>
                <a:gd name="T16" fmla="*/ 14 w 391"/>
                <a:gd name="T17" fmla="*/ 6 h 455"/>
                <a:gd name="T18" fmla="*/ 15 w 391"/>
                <a:gd name="T19" fmla="*/ 3 h 455"/>
                <a:gd name="T20" fmla="*/ 16 w 391"/>
                <a:gd name="T21" fmla="*/ 0 h 455"/>
                <a:gd name="T22" fmla="*/ 0 w 391"/>
                <a:gd name="T23" fmla="*/ 0 h 455"/>
                <a:gd name="T24" fmla="*/ 5 w 391"/>
                <a:gd name="T25" fmla="*/ 18 h 4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1" h="455">
                  <a:moveTo>
                    <a:pt x="126" y="451"/>
                  </a:moveTo>
                  <a:lnTo>
                    <a:pt x="236" y="455"/>
                  </a:lnTo>
                  <a:lnTo>
                    <a:pt x="249" y="411"/>
                  </a:lnTo>
                  <a:lnTo>
                    <a:pt x="266" y="366"/>
                  </a:lnTo>
                  <a:lnTo>
                    <a:pt x="274" y="341"/>
                  </a:lnTo>
                  <a:lnTo>
                    <a:pt x="282" y="315"/>
                  </a:lnTo>
                  <a:lnTo>
                    <a:pt x="302" y="261"/>
                  </a:lnTo>
                  <a:lnTo>
                    <a:pt x="322" y="201"/>
                  </a:lnTo>
                  <a:lnTo>
                    <a:pt x="344" y="139"/>
                  </a:lnTo>
                  <a:lnTo>
                    <a:pt x="366" y="70"/>
                  </a:lnTo>
                  <a:lnTo>
                    <a:pt x="391" y="0"/>
                  </a:lnTo>
                  <a:lnTo>
                    <a:pt x="0" y="0"/>
                  </a:lnTo>
                  <a:lnTo>
                    <a:pt x="126" y="45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78" name="Freeform 717"/>
            <p:cNvSpPr>
              <a:spLocks noChangeArrowheads="1"/>
            </p:cNvSpPr>
            <p:nvPr/>
          </p:nvSpPr>
          <p:spPr bwMode="auto">
            <a:xfrm>
              <a:off x="2298" y="2890"/>
              <a:ext cx="22" cy="31"/>
            </a:xfrm>
            <a:custGeom>
              <a:avLst/>
              <a:gdLst>
                <a:gd name="T0" fmla="*/ 4 w 110"/>
                <a:gd name="T1" fmla="*/ 0 h 155"/>
                <a:gd name="T2" fmla="*/ 0 w 110"/>
                <a:gd name="T3" fmla="*/ 0 h 155"/>
                <a:gd name="T4" fmla="*/ 2 w 110"/>
                <a:gd name="T5" fmla="*/ 6 h 155"/>
                <a:gd name="T6" fmla="*/ 2 w 110"/>
                <a:gd name="T7" fmla="*/ 6 h 155"/>
                <a:gd name="T8" fmla="*/ 2 w 110"/>
                <a:gd name="T9" fmla="*/ 6 h 155"/>
                <a:gd name="T10" fmla="*/ 2 w 110"/>
                <a:gd name="T11" fmla="*/ 6 h 155"/>
                <a:gd name="T12" fmla="*/ 2 w 110"/>
                <a:gd name="T13" fmla="*/ 6 h 155"/>
                <a:gd name="T14" fmla="*/ 2 w 110"/>
                <a:gd name="T15" fmla="*/ 6 h 155"/>
                <a:gd name="T16" fmla="*/ 2 w 110"/>
                <a:gd name="T17" fmla="*/ 6 h 155"/>
                <a:gd name="T18" fmla="*/ 2 w 110"/>
                <a:gd name="T19" fmla="*/ 6 h 155"/>
                <a:gd name="T20" fmla="*/ 2 w 110"/>
                <a:gd name="T21" fmla="*/ 6 h 155"/>
                <a:gd name="T22" fmla="*/ 2 w 110"/>
                <a:gd name="T23" fmla="*/ 5 h 155"/>
                <a:gd name="T24" fmla="*/ 3 w 110"/>
                <a:gd name="T25" fmla="*/ 5 h 155"/>
                <a:gd name="T26" fmla="*/ 3 w 110"/>
                <a:gd name="T27" fmla="*/ 4 h 155"/>
                <a:gd name="T28" fmla="*/ 3 w 110"/>
                <a:gd name="T29" fmla="*/ 4 h 155"/>
                <a:gd name="T30" fmla="*/ 3 w 110"/>
                <a:gd name="T31" fmla="*/ 3 h 155"/>
                <a:gd name="T32" fmla="*/ 3 w 110"/>
                <a:gd name="T33" fmla="*/ 3 h 155"/>
                <a:gd name="T34" fmla="*/ 4 w 110"/>
                <a:gd name="T35" fmla="*/ 2 h 155"/>
                <a:gd name="T36" fmla="*/ 4 w 110"/>
                <a:gd name="T37" fmla="*/ 1 h 155"/>
                <a:gd name="T38" fmla="*/ 4 w 110"/>
                <a:gd name="T39" fmla="*/ 0 h 1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0" h="155">
                  <a:moveTo>
                    <a:pt x="110" y="4"/>
                  </a:moveTo>
                  <a:lnTo>
                    <a:pt x="0" y="0"/>
                  </a:lnTo>
                  <a:lnTo>
                    <a:pt x="41" y="148"/>
                  </a:lnTo>
                  <a:lnTo>
                    <a:pt x="41" y="151"/>
                  </a:lnTo>
                  <a:lnTo>
                    <a:pt x="41" y="154"/>
                  </a:lnTo>
                  <a:lnTo>
                    <a:pt x="42" y="155"/>
                  </a:lnTo>
                  <a:lnTo>
                    <a:pt x="44" y="155"/>
                  </a:lnTo>
                  <a:lnTo>
                    <a:pt x="47" y="153"/>
                  </a:lnTo>
                  <a:lnTo>
                    <a:pt x="49" y="150"/>
                  </a:lnTo>
                  <a:lnTo>
                    <a:pt x="52" y="145"/>
                  </a:lnTo>
                  <a:lnTo>
                    <a:pt x="56" y="139"/>
                  </a:lnTo>
                  <a:lnTo>
                    <a:pt x="59" y="129"/>
                  </a:lnTo>
                  <a:lnTo>
                    <a:pt x="63" y="120"/>
                  </a:lnTo>
                  <a:lnTo>
                    <a:pt x="68" y="109"/>
                  </a:lnTo>
                  <a:lnTo>
                    <a:pt x="75" y="96"/>
                  </a:lnTo>
                  <a:lnTo>
                    <a:pt x="80" y="82"/>
                  </a:lnTo>
                  <a:lnTo>
                    <a:pt x="86" y="66"/>
                  </a:lnTo>
                  <a:lnTo>
                    <a:pt x="93" y="48"/>
                  </a:lnTo>
                  <a:lnTo>
                    <a:pt x="101" y="30"/>
                  </a:lnTo>
                  <a:lnTo>
                    <a:pt x="110" y="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79" name="Freeform 718"/>
            <p:cNvSpPr>
              <a:spLocks noChangeArrowheads="1"/>
            </p:cNvSpPr>
            <p:nvPr/>
          </p:nvSpPr>
          <p:spPr bwMode="auto">
            <a:xfrm>
              <a:off x="2298" y="2890"/>
              <a:ext cx="22" cy="31"/>
            </a:xfrm>
            <a:custGeom>
              <a:avLst/>
              <a:gdLst>
                <a:gd name="T0" fmla="*/ 0 w 110"/>
                <a:gd name="T1" fmla="*/ 0 h 155"/>
                <a:gd name="T2" fmla="*/ 2 w 110"/>
                <a:gd name="T3" fmla="*/ 6 h 155"/>
                <a:gd name="T4" fmla="*/ 2 w 110"/>
                <a:gd name="T5" fmla="*/ 6 h 155"/>
                <a:gd name="T6" fmla="*/ 2 w 110"/>
                <a:gd name="T7" fmla="*/ 6 h 155"/>
                <a:gd name="T8" fmla="*/ 2 w 110"/>
                <a:gd name="T9" fmla="*/ 6 h 155"/>
                <a:gd name="T10" fmla="*/ 2 w 110"/>
                <a:gd name="T11" fmla="*/ 6 h 155"/>
                <a:gd name="T12" fmla="*/ 2 w 110"/>
                <a:gd name="T13" fmla="*/ 6 h 155"/>
                <a:gd name="T14" fmla="*/ 2 w 110"/>
                <a:gd name="T15" fmla="*/ 6 h 155"/>
                <a:gd name="T16" fmla="*/ 2 w 110"/>
                <a:gd name="T17" fmla="*/ 6 h 155"/>
                <a:gd name="T18" fmla="*/ 2 w 110"/>
                <a:gd name="T19" fmla="*/ 6 h 155"/>
                <a:gd name="T20" fmla="*/ 2 w 110"/>
                <a:gd name="T21" fmla="*/ 5 h 155"/>
                <a:gd name="T22" fmla="*/ 3 w 110"/>
                <a:gd name="T23" fmla="*/ 5 h 155"/>
                <a:gd name="T24" fmla="*/ 3 w 110"/>
                <a:gd name="T25" fmla="*/ 4 h 155"/>
                <a:gd name="T26" fmla="*/ 3 w 110"/>
                <a:gd name="T27" fmla="*/ 4 h 155"/>
                <a:gd name="T28" fmla="*/ 3 w 110"/>
                <a:gd name="T29" fmla="*/ 3 h 155"/>
                <a:gd name="T30" fmla="*/ 3 w 110"/>
                <a:gd name="T31" fmla="*/ 3 h 155"/>
                <a:gd name="T32" fmla="*/ 4 w 110"/>
                <a:gd name="T33" fmla="*/ 2 h 155"/>
                <a:gd name="T34" fmla="*/ 4 w 110"/>
                <a:gd name="T35" fmla="*/ 1 h 155"/>
                <a:gd name="T36" fmla="*/ 4 w 110"/>
                <a:gd name="T37" fmla="*/ 0 h 1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0" h="155">
                  <a:moveTo>
                    <a:pt x="0" y="0"/>
                  </a:moveTo>
                  <a:lnTo>
                    <a:pt x="41" y="148"/>
                  </a:lnTo>
                  <a:lnTo>
                    <a:pt x="41" y="151"/>
                  </a:lnTo>
                  <a:lnTo>
                    <a:pt x="41" y="154"/>
                  </a:lnTo>
                  <a:lnTo>
                    <a:pt x="42" y="155"/>
                  </a:lnTo>
                  <a:lnTo>
                    <a:pt x="44" y="155"/>
                  </a:lnTo>
                  <a:lnTo>
                    <a:pt x="47" y="153"/>
                  </a:lnTo>
                  <a:lnTo>
                    <a:pt x="49" y="150"/>
                  </a:lnTo>
                  <a:lnTo>
                    <a:pt x="52" y="145"/>
                  </a:lnTo>
                  <a:lnTo>
                    <a:pt x="56" y="139"/>
                  </a:lnTo>
                  <a:lnTo>
                    <a:pt x="59" y="129"/>
                  </a:lnTo>
                  <a:lnTo>
                    <a:pt x="63" y="120"/>
                  </a:lnTo>
                  <a:lnTo>
                    <a:pt x="68" y="109"/>
                  </a:lnTo>
                  <a:lnTo>
                    <a:pt x="75" y="96"/>
                  </a:lnTo>
                  <a:lnTo>
                    <a:pt x="80" y="82"/>
                  </a:lnTo>
                  <a:lnTo>
                    <a:pt x="86" y="66"/>
                  </a:lnTo>
                  <a:lnTo>
                    <a:pt x="93" y="48"/>
                  </a:lnTo>
                  <a:lnTo>
                    <a:pt x="101" y="30"/>
                  </a:lnTo>
                  <a:lnTo>
                    <a:pt x="110" y="4"/>
                  </a:lnTo>
                </a:path>
              </a:pathLst>
            </a:custGeom>
            <a:solidFill>
              <a:schemeClr val="bg1"/>
            </a:solidFill>
            <a:ln w="11113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80" name="Freeform 719"/>
            <p:cNvSpPr>
              <a:spLocks noChangeArrowheads="1"/>
            </p:cNvSpPr>
            <p:nvPr/>
          </p:nvSpPr>
          <p:spPr bwMode="auto">
            <a:xfrm>
              <a:off x="2273" y="2450"/>
              <a:ext cx="78" cy="95"/>
            </a:xfrm>
            <a:custGeom>
              <a:avLst/>
              <a:gdLst>
                <a:gd name="T0" fmla="*/ 16 w 391"/>
                <a:gd name="T1" fmla="*/ 19 h 473"/>
                <a:gd name="T2" fmla="*/ 16 w 391"/>
                <a:gd name="T3" fmla="*/ 0 h 473"/>
                <a:gd name="T4" fmla="*/ 0 w 391"/>
                <a:gd name="T5" fmla="*/ 0 h 473"/>
                <a:gd name="T6" fmla="*/ 0 w 391"/>
                <a:gd name="T7" fmla="*/ 19 h 4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1" h="473">
                  <a:moveTo>
                    <a:pt x="391" y="469"/>
                  </a:moveTo>
                  <a:lnTo>
                    <a:pt x="391" y="0"/>
                  </a:lnTo>
                  <a:lnTo>
                    <a:pt x="0" y="0"/>
                  </a:lnTo>
                  <a:lnTo>
                    <a:pt x="0" y="473"/>
                  </a:lnTo>
                </a:path>
              </a:pathLst>
            </a:custGeom>
            <a:solidFill>
              <a:schemeClr val="bg1"/>
            </a:solidFill>
            <a:ln w="11113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81" name="Freeform 720"/>
            <p:cNvSpPr>
              <a:spLocks noChangeArrowheads="1"/>
            </p:cNvSpPr>
            <p:nvPr/>
          </p:nvSpPr>
          <p:spPr bwMode="auto">
            <a:xfrm>
              <a:off x="2273" y="2544"/>
              <a:ext cx="78" cy="17"/>
            </a:xfrm>
            <a:custGeom>
              <a:avLst/>
              <a:gdLst>
                <a:gd name="T0" fmla="*/ 0 w 391"/>
                <a:gd name="T1" fmla="*/ 0 h 87"/>
                <a:gd name="T2" fmla="*/ 0 w 391"/>
                <a:gd name="T3" fmla="*/ 1 h 87"/>
                <a:gd name="T4" fmla="*/ 0 w 391"/>
                <a:gd name="T5" fmla="*/ 1 h 87"/>
                <a:gd name="T6" fmla="*/ 1 w 391"/>
                <a:gd name="T7" fmla="*/ 1 h 87"/>
                <a:gd name="T8" fmla="*/ 1 w 391"/>
                <a:gd name="T9" fmla="*/ 2 h 87"/>
                <a:gd name="T10" fmla="*/ 1 w 391"/>
                <a:gd name="T11" fmla="*/ 2 h 87"/>
                <a:gd name="T12" fmla="*/ 2 w 391"/>
                <a:gd name="T13" fmla="*/ 2 h 87"/>
                <a:gd name="T14" fmla="*/ 3 w 391"/>
                <a:gd name="T15" fmla="*/ 3 h 87"/>
                <a:gd name="T16" fmla="*/ 3 w 391"/>
                <a:gd name="T17" fmla="*/ 3 h 87"/>
                <a:gd name="T18" fmla="*/ 4 w 391"/>
                <a:gd name="T19" fmla="*/ 3 h 87"/>
                <a:gd name="T20" fmla="*/ 5 w 391"/>
                <a:gd name="T21" fmla="*/ 3 h 87"/>
                <a:gd name="T22" fmla="*/ 5 w 391"/>
                <a:gd name="T23" fmla="*/ 3 h 87"/>
                <a:gd name="T24" fmla="*/ 6 w 391"/>
                <a:gd name="T25" fmla="*/ 3 h 87"/>
                <a:gd name="T26" fmla="*/ 8 w 391"/>
                <a:gd name="T27" fmla="*/ 3 h 87"/>
                <a:gd name="T28" fmla="*/ 8 w 391"/>
                <a:gd name="T29" fmla="*/ 3 h 87"/>
                <a:gd name="T30" fmla="*/ 9 w 391"/>
                <a:gd name="T31" fmla="*/ 3 h 87"/>
                <a:gd name="T32" fmla="*/ 10 w 391"/>
                <a:gd name="T33" fmla="*/ 3 h 87"/>
                <a:gd name="T34" fmla="*/ 10 w 391"/>
                <a:gd name="T35" fmla="*/ 3 h 87"/>
                <a:gd name="T36" fmla="*/ 10 w 391"/>
                <a:gd name="T37" fmla="*/ 3 h 87"/>
                <a:gd name="T38" fmla="*/ 11 w 391"/>
                <a:gd name="T39" fmla="*/ 3 h 87"/>
                <a:gd name="T40" fmla="*/ 11 w 391"/>
                <a:gd name="T41" fmla="*/ 3 h 87"/>
                <a:gd name="T42" fmla="*/ 12 w 391"/>
                <a:gd name="T43" fmla="*/ 3 h 87"/>
                <a:gd name="T44" fmla="*/ 12 w 391"/>
                <a:gd name="T45" fmla="*/ 3 h 87"/>
                <a:gd name="T46" fmla="*/ 12 w 391"/>
                <a:gd name="T47" fmla="*/ 3 h 87"/>
                <a:gd name="T48" fmla="*/ 13 w 391"/>
                <a:gd name="T49" fmla="*/ 3 h 87"/>
                <a:gd name="T50" fmla="*/ 13 w 391"/>
                <a:gd name="T51" fmla="*/ 2 h 87"/>
                <a:gd name="T52" fmla="*/ 14 w 391"/>
                <a:gd name="T53" fmla="*/ 2 h 87"/>
                <a:gd name="T54" fmla="*/ 14 w 391"/>
                <a:gd name="T55" fmla="*/ 2 h 87"/>
                <a:gd name="T56" fmla="*/ 15 w 391"/>
                <a:gd name="T57" fmla="*/ 2 h 87"/>
                <a:gd name="T58" fmla="*/ 15 w 391"/>
                <a:gd name="T59" fmla="*/ 1 h 87"/>
                <a:gd name="T60" fmla="*/ 15 w 391"/>
                <a:gd name="T61" fmla="*/ 1 h 87"/>
                <a:gd name="T62" fmla="*/ 15 w 391"/>
                <a:gd name="T63" fmla="*/ 1 h 87"/>
                <a:gd name="T64" fmla="*/ 15 w 391"/>
                <a:gd name="T65" fmla="*/ 0 h 87"/>
                <a:gd name="T66" fmla="*/ 16 w 391"/>
                <a:gd name="T67" fmla="*/ 0 h 87"/>
                <a:gd name="T68" fmla="*/ 16 w 391"/>
                <a:gd name="T69" fmla="*/ 0 h 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91" h="87">
                  <a:moveTo>
                    <a:pt x="0" y="4"/>
                  </a:moveTo>
                  <a:lnTo>
                    <a:pt x="4" y="19"/>
                  </a:lnTo>
                  <a:lnTo>
                    <a:pt x="7" y="25"/>
                  </a:lnTo>
                  <a:lnTo>
                    <a:pt x="14" y="34"/>
                  </a:lnTo>
                  <a:lnTo>
                    <a:pt x="21" y="40"/>
                  </a:lnTo>
                  <a:lnTo>
                    <a:pt x="32" y="47"/>
                  </a:lnTo>
                  <a:lnTo>
                    <a:pt x="57" y="61"/>
                  </a:lnTo>
                  <a:lnTo>
                    <a:pt x="70" y="66"/>
                  </a:lnTo>
                  <a:lnTo>
                    <a:pt x="84" y="71"/>
                  </a:lnTo>
                  <a:lnTo>
                    <a:pt x="100" y="75"/>
                  </a:lnTo>
                  <a:lnTo>
                    <a:pt x="118" y="79"/>
                  </a:lnTo>
                  <a:lnTo>
                    <a:pt x="134" y="81"/>
                  </a:lnTo>
                  <a:lnTo>
                    <a:pt x="153" y="84"/>
                  </a:lnTo>
                  <a:lnTo>
                    <a:pt x="193" y="87"/>
                  </a:lnTo>
                  <a:lnTo>
                    <a:pt x="212" y="85"/>
                  </a:lnTo>
                  <a:lnTo>
                    <a:pt x="231" y="84"/>
                  </a:lnTo>
                  <a:lnTo>
                    <a:pt x="239" y="82"/>
                  </a:lnTo>
                  <a:lnTo>
                    <a:pt x="243" y="81"/>
                  </a:lnTo>
                  <a:lnTo>
                    <a:pt x="248" y="81"/>
                  </a:lnTo>
                  <a:lnTo>
                    <a:pt x="267" y="79"/>
                  </a:lnTo>
                  <a:lnTo>
                    <a:pt x="282" y="75"/>
                  </a:lnTo>
                  <a:lnTo>
                    <a:pt x="299" y="71"/>
                  </a:lnTo>
                  <a:lnTo>
                    <a:pt x="302" y="69"/>
                  </a:lnTo>
                  <a:lnTo>
                    <a:pt x="306" y="68"/>
                  </a:lnTo>
                  <a:lnTo>
                    <a:pt x="315" y="66"/>
                  </a:lnTo>
                  <a:lnTo>
                    <a:pt x="330" y="61"/>
                  </a:lnTo>
                  <a:lnTo>
                    <a:pt x="343" y="53"/>
                  </a:lnTo>
                  <a:lnTo>
                    <a:pt x="354" y="47"/>
                  </a:lnTo>
                  <a:lnTo>
                    <a:pt x="364" y="39"/>
                  </a:lnTo>
                  <a:lnTo>
                    <a:pt x="374" y="32"/>
                  </a:lnTo>
                  <a:lnTo>
                    <a:pt x="380" y="24"/>
                  </a:lnTo>
                  <a:lnTo>
                    <a:pt x="385" y="16"/>
                  </a:lnTo>
                  <a:lnTo>
                    <a:pt x="388" y="8"/>
                  </a:lnTo>
                  <a:lnTo>
                    <a:pt x="389" y="3"/>
                  </a:lnTo>
                  <a:lnTo>
                    <a:pt x="391" y="0"/>
                  </a:lnTo>
                </a:path>
              </a:pathLst>
            </a:custGeom>
            <a:solidFill>
              <a:schemeClr val="bg1"/>
            </a:solidFill>
            <a:ln w="11113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82" name="Freeform 721"/>
            <p:cNvSpPr>
              <a:spLocks noChangeArrowheads="1"/>
            </p:cNvSpPr>
            <p:nvPr/>
          </p:nvSpPr>
          <p:spPr bwMode="auto">
            <a:xfrm>
              <a:off x="2273" y="2559"/>
              <a:ext cx="78" cy="11"/>
            </a:xfrm>
            <a:custGeom>
              <a:avLst/>
              <a:gdLst>
                <a:gd name="T0" fmla="*/ 16 w 391"/>
                <a:gd name="T1" fmla="*/ 0 h 54"/>
                <a:gd name="T2" fmla="*/ 15 w 391"/>
                <a:gd name="T3" fmla="*/ 0 h 54"/>
                <a:gd name="T4" fmla="*/ 15 w 391"/>
                <a:gd name="T5" fmla="*/ 1 h 54"/>
                <a:gd name="T6" fmla="*/ 14 w 391"/>
                <a:gd name="T7" fmla="*/ 1 h 54"/>
                <a:gd name="T8" fmla="*/ 14 w 391"/>
                <a:gd name="T9" fmla="*/ 1 h 54"/>
                <a:gd name="T10" fmla="*/ 14 w 391"/>
                <a:gd name="T11" fmla="*/ 1 h 54"/>
                <a:gd name="T12" fmla="*/ 14 w 391"/>
                <a:gd name="T13" fmla="*/ 1 h 54"/>
                <a:gd name="T14" fmla="*/ 13 w 391"/>
                <a:gd name="T15" fmla="*/ 1 h 54"/>
                <a:gd name="T16" fmla="*/ 13 w 391"/>
                <a:gd name="T17" fmla="*/ 1 h 54"/>
                <a:gd name="T18" fmla="*/ 12 w 391"/>
                <a:gd name="T19" fmla="*/ 2 h 54"/>
                <a:gd name="T20" fmla="*/ 12 w 391"/>
                <a:gd name="T21" fmla="*/ 2 h 54"/>
                <a:gd name="T22" fmla="*/ 11 w 391"/>
                <a:gd name="T23" fmla="*/ 2 h 54"/>
                <a:gd name="T24" fmla="*/ 10 w 391"/>
                <a:gd name="T25" fmla="*/ 2 h 54"/>
                <a:gd name="T26" fmla="*/ 10 w 391"/>
                <a:gd name="T27" fmla="*/ 2 h 54"/>
                <a:gd name="T28" fmla="*/ 9 w 391"/>
                <a:gd name="T29" fmla="*/ 2 h 54"/>
                <a:gd name="T30" fmla="*/ 9 w 391"/>
                <a:gd name="T31" fmla="*/ 2 h 54"/>
                <a:gd name="T32" fmla="*/ 8 w 391"/>
                <a:gd name="T33" fmla="*/ 2 h 54"/>
                <a:gd name="T34" fmla="*/ 6 w 391"/>
                <a:gd name="T35" fmla="*/ 2 h 54"/>
                <a:gd name="T36" fmla="*/ 4 w 391"/>
                <a:gd name="T37" fmla="*/ 2 h 54"/>
                <a:gd name="T38" fmla="*/ 4 w 391"/>
                <a:gd name="T39" fmla="*/ 2 h 54"/>
                <a:gd name="T40" fmla="*/ 3 w 391"/>
                <a:gd name="T41" fmla="*/ 2 h 54"/>
                <a:gd name="T42" fmla="*/ 2 w 391"/>
                <a:gd name="T43" fmla="*/ 1 h 54"/>
                <a:gd name="T44" fmla="*/ 2 w 391"/>
                <a:gd name="T45" fmla="*/ 1 h 54"/>
                <a:gd name="T46" fmla="*/ 1 w 391"/>
                <a:gd name="T47" fmla="*/ 1 h 54"/>
                <a:gd name="T48" fmla="*/ 1 w 391"/>
                <a:gd name="T49" fmla="*/ 1 h 54"/>
                <a:gd name="T50" fmla="*/ 0 w 391"/>
                <a:gd name="T51" fmla="*/ 0 h 54"/>
                <a:gd name="T52" fmla="*/ 0 w 391"/>
                <a:gd name="T53" fmla="*/ 0 h 5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91" h="54">
                  <a:moveTo>
                    <a:pt x="391" y="0"/>
                  </a:moveTo>
                  <a:lnTo>
                    <a:pt x="382" y="6"/>
                  </a:lnTo>
                  <a:lnTo>
                    <a:pt x="372" y="13"/>
                  </a:lnTo>
                  <a:lnTo>
                    <a:pt x="359" y="20"/>
                  </a:lnTo>
                  <a:lnTo>
                    <a:pt x="355" y="21"/>
                  </a:lnTo>
                  <a:lnTo>
                    <a:pt x="352" y="23"/>
                  </a:lnTo>
                  <a:lnTo>
                    <a:pt x="346" y="27"/>
                  </a:lnTo>
                  <a:lnTo>
                    <a:pt x="336" y="29"/>
                  </a:lnTo>
                  <a:lnTo>
                    <a:pt x="328" y="32"/>
                  </a:lnTo>
                  <a:lnTo>
                    <a:pt x="311" y="38"/>
                  </a:lnTo>
                  <a:lnTo>
                    <a:pt x="293" y="43"/>
                  </a:lnTo>
                  <a:lnTo>
                    <a:pt x="275" y="47"/>
                  </a:lnTo>
                  <a:lnTo>
                    <a:pt x="254" y="49"/>
                  </a:lnTo>
                  <a:lnTo>
                    <a:pt x="244" y="50"/>
                  </a:lnTo>
                  <a:lnTo>
                    <a:pt x="235" y="52"/>
                  </a:lnTo>
                  <a:lnTo>
                    <a:pt x="214" y="53"/>
                  </a:lnTo>
                  <a:lnTo>
                    <a:pt x="193" y="54"/>
                  </a:lnTo>
                  <a:lnTo>
                    <a:pt x="151" y="52"/>
                  </a:lnTo>
                  <a:lnTo>
                    <a:pt x="112" y="47"/>
                  </a:lnTo>
                  <a:lnTo>
                    <a:pt x="94" y="43"/>
                  </a:lnTo>
                  <a:lnTo>
                    <a:pt x="77" y="38"/>
                  </a:lnTo>
                  <a:lnTo>
                    <a:pt x="61" y="32"/>
                  </a:lnTo>
                  <a:lnTo>
                    <a:pt x="46" y="27"/>
                  </a:lnTo>
                  <a:lnTo>
                    <a:pt x="30" y="20"/>
                  </a:lnTo>
                  <a:lnTo>
                    <a:pt x="19" y="13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1113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83" name="Freeform 722"/>
            <p:cNvSpPr>
              <a:spLocks noChangeArrowheads="1"/>
            </p:cNvSpPr>
            <p:nvPr/>
          </p:nvSpPr>
          <p:spPr bwMode="auto">
            <a:xfrm>
              <a:off x="2273" y="2705"/>
              <a:ext cx="78" cy="10"/>
            </a:xfrm>
            <a:custGeom>
              <a:avLst/>
              <a:gdLst>
                <a:gd name="T0" fmla="*/ 16 w 391"/>
                <a:gd name="T1" fmla="*/ 0 h 53"/>
                <a:gd name="T2" fmla="*/ 15 w 391"/>
                <a:gd name="T3" fmla="*/ 0 h 53"/>
                <a:gd name="T4" fmla="*/ 14 w 391"/>
                <a:gd name="T5" fmla="*/ 1 h 53"/>
                <a:gd name="T6" fmla="*/ 13 w 391"/>
                <a:gd name="T7" fmla="*/ 1 h 53"/>
                <a:gd name="T8" fmla="*/ 13 w 391"/>
                <a:gd name="T9" fmla="*/ 1 h 53"/>
                <a:gd name="T10" fmla="*/ 12 w 391"/>
                <a:gd name="T11" fmla="*/ 1 h 53"/>
                <a:gd name="T12" fmla="*/ 12 w 391"/>
                <a:gd name="T13" fmla="*/ 1 h 53"/>
                <a:gd name="T14" fmla="*/ 12 w 391"/>
                <a:gd name="T15" fmla="*/ 1 h 53"/>
                <a:gd name="T16" fmla="*/ 11 w 391"/>
                <a:gd name="T17" fmla="*/ 2 h 53"/>
                <a:gd name="T18" fmla="*/ 10 w 391"/>
                <a:gd name="T19" fmla="*/ 2 h 53"/>
                <a:gd name="T20" fmla="*/ 10 w 391"/>
                <a:gd name="T21" fmla="*/ 2 h 53"/>
                <a:gd name="T22" fmla="*/ 9 w 391"/>
                <a:gd name="T23" fmla="*/ 2 h 53"/>
                <a:gd name="T24" fmla="*/ 9 w 391"/>
                <a:gd name="T25" fmla="*/ 2 h 53"/>
                <a:gd name="T26" fmla="*/ 8 w 391"/>
                <a:gd name="T27" fmla="*/ 2 h 53"/>
                <a:gd name="T28" fmla="*/ 6 w 391"/>
                <a:gd name="T29" fmla="*/ 2 h 53"/>
                <a:gd name="T30" fmla="*/ 4 w 391"/>
                <a:gd name="T31" fmla="*/ 2 h 53"/>
                <a:gd name="T32" fmla="*/ 4 w 391"/>
                <a:gd name="T33" fmla="*/ 1 h 53"/>
                <a:gd name="T34" fmla="*/ 3 w 391"/>
                <a:gd name="T35" fmla="*/ 1 h 53"/>
                <a:gd name="T36" fmla="*/ 2 w 391"/>
                <a:gd name="T37" fmla="*/ 1 h 53"/>
                <a:gd name="T38" fmla="*/ 2 w 391"/>
                <a:gd name="T39" fmla="*/ 1 h 53"/>
                <a:gd name="T40" fmla="*/ 1 w 391"/>
                <a:gd name="T41" fmla="*/ 1 h 53"/>
                <a:gd name="T42" fmla="*/ 1 w 391"/>
                <a:gd name="T43" fmla="*/ 0 h 53"/>
                <a:gd name="T44" fmla="*/ 0 w 391"/>
                <a:gd name="T45" fmla="*/ 0 h 53"/>
                <a:gd name="T46" fmla="*/ 0 w 391"/>
                <a:gd name="T47" fmla="*/ 0 h 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91" h="53">
                  <a:moveTo>
                    <a:pt x="391" y="0"/>
                  </a:moveTo>
                  <a:lnTo>
                    <a:pt x="368" y="11"/>
                  </a:lnTo>
                  <a:lnTo>
                    <a:pt x="342" y="26"/>
                  </a:lnTo>
                  <a:lnTo>
                    <a:pt x="325" y="30"/>
                  </a:lnTo>
                  <a:lnTo>
                    <a:pt x="317" y="32"/>
                  </a:lnTo>
                  <a:lnTo>
                    <a:pt x="312" y="33"/>
                  </a:lnTo>
                  <a:lnTo>
                    <a:pt x="309" y="35"/>
                  </a:lnTo>
                  <a:lnTo>
                    <a:pt x="292" y="39"/>
                  </a:lnTo>
                  <a:lnTo>
                    <a:pt x="274" y="43"/>
                  </a:lnTo>
                  <a:lnTo>
                    <a:pt x="254" y="46"/>
                  </a:lnTo>
                  <a:lnTo>
                    <a:pt x="244" y="47"/>
                  </a:lnTo>
                  <a:lnTo>
                    <a:pt x="235" y="49"/>
                  </a:lnTo>
                  <a:lnTo>
                    <a:pt x="214" y="51"/>
                  </a:lnTo>
                  <a:lnTo>
                    <a:pt x="193" y="53"/>
                  </a:lnTo>
                  <a:lnTo>
                    <a:pt x="151" y="49"/>
                  </a:lnTo>
                  <a:lnTo>
                    <a:pt x="112" y="43"/>
                  </a:lnTo>
                  <a:lnTo>
                    <a:pt x="94" y="39"/>
                  </a:lnTo>
                  <a:lnTo>
                    <a:pt x="77" y="35"/>
                  </a:lnTo>
                  <a:lnTo>
                    <a:pt x="61" y="30"/>
                  </a:lnTo>
                  <a:lnTo>
                    <a:pt x="46" y="26"/>
                  </a:lnTo>
                  <a:lnTo>
                    <a:pt x="29" y="18"/>
                  </a:lnTo>
                  <a:lnTo>
                    <a:pt x="17" y="11"/>
                  </a:lnTo>
                  <a:lnTo>
                    <a:pt x="7" y="5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1113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84" name="Freeform 723"/>
            <p:cNvSpPr>
              <a:spLocks noChangeArrowheads="1"/>
            </p:cNvSpPr>
            <p:nvPr/>
          </p:nvSpPr>
          <p:spPr bwMode="auto">
            <a:xfrm>
              <a:off x="2273" y="2690"/>
              <a:ext cx="78" cy="17"/>
            </a:xfrm>
            <a:custGeom>
              <a:avLst/>
              <a:gdLst>
                <a:gd name="T0" fmla="*/ 0 w 391"/>
                <a:gd name="T1" fmla="*/ 0 h 87"/>
                <a:gd name="T2" fmla="*/ 0 w 391"/>
                <a:gd name="T3" fmla="*/ 1 h 87"/>
                <a:gd name="T4" fmla="*/ 0 w 391"/>
                <a:gd name="T5" fmla="*/ 1 h 87"/>
                <a:gd name="T6" fmla="*/ 1 w 391"/>
                <a:gd name="T7" fmla="*/ 1 h 87"/>
                <a:gd name="T8" fmla="*/ 1 w 391"/>
                <a:gd name="T9" fmla="*/ 2 h 87"/>
                <a:gd name="T10" fmla="*/ 2 w 391"/>
                <a:gd name="T11" fmla="*/ 2 h 87"/>
                <a:gd name="T12" fmla="*/ 3 w 391"/>
                <a:gd name="T13" fmla="*/ 3 h 87"/>
                <a:gd name="T14" fmla="*/ 3 w 391"/>
                <a:gd name="T15" fmla="*/ 3 h 87"/>
                <a:gd name="T16" fmla="*/ 4 w 391"/>
                <a:gd name="T17" fmla="*/ 3 h 87"/>
                <a:gd name="T18" fmla="*/ 5 w 391"/>
                <a:gd name="T19" fmla="*/ 3 h 87"/>
                <a:gd name="T20" fmla="*/ 5 w 391"/>
                <a:gd name="T21" fmla="*/ 3 h 87"/>
                <a:gd name="T22" fmla="*/ 6 w 391"/>
                <a:gd name="T23" fmla="*/ 3 h 87"/>
                <a:gd name="T24" fmla="*/ 8 w 391"/>
                <a:gd name="T25" fmla="*/ 3 h 87"/>
                <a:gd name="T26" fmla="*/ 8 w 391"/>
                <a:gd name="T27" fmla="*/ 3 h 87"/>
                <a:gd name="T28" fmla="*/ 9 w 391"/>
                <a:gd name="T29" fmla="*/ 3 h 87"/>
                <a:gd name="T30" fmla="*/ 10 w 391"/>
                <a:gd name="T31" fmla="*/ 3 h 87"/>
                <a:gd name="T32" fmla="*/ 10 w 391"/>
                <a:gd name="T33" fmla="*/ 3 h 87"/>
                <a:gd name="T34" fmla="*/ 10 w 391"/>
                <a:gd name="T35" fmla="*/ 3 h 87"/>
                <a:gd name="T36" fmla="*/ 11 w 391"/>
                <a:gd name="T37" fmla="*/ 3 h 87"/>
                <a:gd name="T38" fmla="*/ 11 w 391"/>
                <a:gd name="T39" fmla="*/ 3 h 87"/>
                <a:gd name="T40" fmla="*/ 12 w 391"/>
                <a:gd name="T41" fmla="*/ 3 h 87"/>
                <a:gd name="T42" fmla="*/ 12 w 391"/>
                <a:gd name="T43" fmla="*/ 3 h 87"/>
                <a:gd name="T44" fmla="*/ 12 w 391"/>
                <a:gd name="T45" fmla="*/ 3 h 87"/>
                <a:gd name="T46" fmla="*/ 13 w 391"/>
                <a:gd name="T47" fmla="*/ 3 h 87"/>
                <a:gd name="T48" fmla="*/ 13 w 391"/>
                <a:gd name="T49" fmla="*/ 2 h 87"/>
                <a:gd name="T50" fmla="*/ 14 w 391"/>
                <a:gd name="T51" fmla="*/ 2 h 87"/>
                <a:gd name="T52" fmla="*/ 15 w 391"/>
                <a:gd name="T53" fmla="*/ 1 h 87"/>
                <a:gd name="T54" fmla="*/ 15 w 391"/>
                <a:gd name="T55" fmla="*/ 1 h 87"/>
                <a:gd name="T56" fmla="*/ 15 w 391"/>
                <a:gd name="T57" fmla="*/ 1 h 87"/>
                <a:gd name="T58" fmla="*/ 15 w 391"/>
                <a:gd name="T59" fmla="*/ 0 h 87"/>
                <a:gd name="T60" fmla="*/ 16 w 391"/>
                <a:gd name="T61" fmla="*/ 0 h 87"/>
                <a:gd name="T62" fmla="*/ 16 w 391"/>
                <a:gd name="T63" fmla="*/ 0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1" h="87">
                  <a:moveTo>
                    <a:pt x="0" y="7"/>
                  </a:moveTo>
                  <a:lnTo>
                    <a:pt x="1" y="14"/>
                  </a:lnTo>
                  <a:lnTo>
                    <a:pt x="5" y="21"/>
                  </a:lnTo>
                  <a:lnTo>
                    <a:pt x="16" y="35"/>
                  </a:lnTo>
                  <a:lnTo>
                    <a:pt x="34" y="48"/>
                  </a:lnTo>
                  <a:lnTo>
                    <a:pt x="57" y="60"/>
                  </a:lnTo>
                  <a:lnTo>
                    <a:pt x="70" y="65"/>
                  </a:lnTo>
                  <a:lnTo>
                    <a:pt x="84" y="70"/>
                  </a:lnTo>
                  <a:lnTo>
                    <a:pt x="100" y="74"/>
                  </a:lnTo>
                  <a:lnTo>
                    <a:pt x="118" y="78"/>
                  </a:lnTo>
                  <a:lnTo>
                    <a:pt x="134" y="80"/>
                  </a:lnTo>
                  <a:lnTo>
                    <a:pt x="153" y="83"/>
                  </a:lnTo>
                  <a:lnTo>
                    <a:pt x="193" y="87"/>
                  </a:lnTo>
                  <a:lnTo>
                    <a:pt x="212" y="85"/>
                  </a:lnTo>
                  <a:lnTo>
                    <a:pt x="231" y="83"/>
                  </a:lnTo>
                  <a:lnTo>
                    <a:pt x="239" y="81"/>
                  </a:lnTo>
                  <a:lnTo>
                    <a:pt x="243" y="80"/>
                  </a:lnTo>
                  <a:lnTo>
                    <a:pt x="248" y="80"/>
                  </a:lnTo>
                  <a:lnTo>
                    <a:pt x="267" y="78"/>
                  </a:lnTo>
                  <a:lnTo>
                    <a:pt x="282" y="74"/>
                  </a:lnTo>
                  <a:lnTo>
                    <a:pt x="299" y="70"/>
                  </a:lnTo>
                  <a:lnTo>
                    <a:pt x="302" y="68"/>
                  </a:lnTo>
                  <a:lnTo>
                    <a:pt x="306" y="67"/>
                  </a:lnTo>
                  <a:lnTo>
                    <a:pt x="315" y="65"/>
                  </a:lnTo>
                  <a:lnTo>
                    <a:pt x="330" y="60"/>
                  </a:lnTo>
                  <a:lnTo>
                    <a:pt x="353" y="46"/>
                  </a:lnTo>
                  <a:lnTo>
                    <a:pt x="372" y="31"/>
                  </a:lnTo>
                  <a:lnTo>
                    <a:pt x="378" y="23"/>
                  </a:lnTo>
                  <a:lnTo>
                    <a:pt x="384" y="16"/>
                  </a:lnTo>
                  <a:lnTo>
                    <a:pt x="388" y="7"/>
                  </a:lnTo>
                  <a:lnTo>
                    <a:pt x="389" y="3"/>
                  </a:lnTo>
                  <a:lnTo>
                    <a:pt x="391" y="0"/>
                  </a:lnTo>
                </a:path>
              </a:pathLst>
            </a:custGeom>
            <a:solidFill>
              <a:schemeClr val="bg1"/>
            </a:solidFill>
            <a:ln w="11113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85" name="Line 724"/>
            <p:cNvSpPr>
              <a:spLocks noChangeShapeType="1"/>
            </p:cNvSpPr>
            <p:nvPr/>
          </p:nvSpPr>
          <p:spPr bwMode="auto">
            <a:xfrm>
              <a:off x="2273" y="2691"/>
              <a:ext cx="1" cy="14"/>
            </a:xfrm>
            <a:prstGeom prst="line">
              <a:avLst/>
            </a:prstGeom>
            <a:noFill/>
            <a:ln w="11113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86" name="Line 725"/>
            <p:cNvSpPr>
              <a:spLocks noChangeShapeType="1"/>
            </p:cNvSpPr>
            <p:nvPr/>
          </p:nvSpPr>
          <p:spPr bwMode="auto">
            <a:xfrm>
              <a:off x="2273" y="2559"/>
              <a:ext cx="1" cy="132"/>
            </a:xfrm>
            <a:prstGeom prst="line">
              <a:avLst/>
            </a:prstGeom>
            <a:noFill/>
            <a:ln w="11113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87" name="Line 726"/>
            <p:cNvSpPr>
              <a:spLocks noChangeShapeType="1"/>
            </p:cNvSpPr>
            <p:nvPr/>
          </p:nvSpPr>
          <p:spPr bwMode="auto">
            <a:xfrm flipH="1" flipV="1">
              <a:off x="2298" y="2890"/>
              <a:ext cx="22" cy="1"/>
            </a:xfrm>
            <a:prstGeom prst="line">
              <a:avLst/>
            </a:prstGeom>
            <a:noFill/>
            <a:ln w="11113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88" name="Line 727"/>
            <p:cNvSpPr>
              <a:spLocks noChangeShapeType="1"/>
            </p:cNvSpPr>
            <p:nvPr/>
          </p:nvSpPr>
          <p:spPr bwMode="auto">
            <a:xfrm>
              <a:off x="2273" y="2545"/>
              <a:ext cx="1" cy="14"/>
            </a:xfrm>
            <a:prstGeom prst="line">
              <a:avLst/>
            </a:prstGeom>
            <a:noFill/>
            <a:ln w="11113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89" name="Line 728"/>
            <p:cNvSpPr>
              <a:spLocks noChangeShapeType="1"/>
            </p:cNvSpPr>
            <p:nvPr/>
          </p:nvSpPr>
          <p:spPr bwMode="auto">
            <a:xfrm>
              <a:off x="2273" y="2800"/>
              <a:ext cx="25" cy="90"/>
            </a:xfrm>
            <a:prstGeom prst="line">
              <a:avLst/>
            </a:prstGeom>
            <a:noFill/>
            <a:ln w="11113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90" name="Line 729"/>
            <p:cNvSpPr>
              <a:spLocks noChangeShapeType="1"/>
            </p:cNvSpPr>
            <p:nvPr/>
          </p:nvSpPr>
          <p:spPr bwMode="auto">
            <a:xfrm>
              <a:off x="2273" y="2705"/>
              <a:ext cx="1" cy="95"/>
            </a:xfrm>
            <a:prstGeom prst="line">
              <a:avLst/>
            </a:prstGeom>
            <a:noFill/>
            <a:ln w="11113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91" name="Line 730"/>
            <p:cNvSpPr>
              <a:spLocks noChangeShapeType="1"/>
            </p:cNvSpPr>
            <p:nvPr/>
          </p:nvSpPr>
          <p:spPr bwMode="auto">
            <a:xfrm flipV="1">
              <a:off x="2351" y="2544"/>
              <a:ext cx="1" cy="15"/>
            </a:xfrm>
            <a:prstGeom prst="line">
              <a:avLst/>
            </a:prstGeom>
            <a:noFill/>
            <a:ln w="11113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92" name="Line 731"/>
            <p:cNvSpPr>
              <a:spLocks noChangeShapeType="1"/>
            </p:cNvSpPr>
            <p:nvPr/>
          </p:nvSpPr>
          <p:spPr bwMode="auto">
            <a:xfrm flipV="1">
              <a:off x="2351" y="2559"/>
              <a:ext cx="1" cy="131"/>
            </a:xfrm>
            <a:prstGeom prst="line">
              <a:avLst/>
            </a:prstGeom>
            <a:noFill/>
            <a:ln w="11113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93" name="Line 732"/>
            <p:cNvSpPr>
              <a:spLocks noChangeShapeType="1"/>
            </p:cNvSpPr>
            <p:nvPr/>
          </p:nvSpPr>
          <p:spPr bwMode="auto">
            <a:xfrm flipV="1">
              <a:off x="2351" y="2690"/>
              <a:ext cx="1" cy="15"/>
            </a:xfrm>
            <a:prstGeom prst="line">
              <a:avLst/>
            </a:prstGeom>
            <a:noFill/>
            <a:ln w="11113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94" name="Line 733"/>
            <p:cNvSpPr>
              <a:spLocks noChangeShapeType="1"/>
            </p:cNvSpPr>
            <p:nvPr/>
          </p:nvSpPr>
          <p:spPr bwMode="auto">
            <a:xfrm flipV="1">
              <a:off x="2351" y="2705"/>
              <a:ext cx="1" cy="95"/>
            </a:xfrm>
            <a:prstGeom prst="line">
              <a:avLst/>
            </a:prstGeom>
            <a:noFill/>
            <a:ln w="11113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95" name="Line 734"/>
            <p:cNvSpPr>
              <a:spLocks noChangeShapeType="1"/>
            </p:cNvSpPr>
            <p:nvPr/>
          </p:nvSpPr>
          <p:spPr bwMode="auto">
            <a:xfrm>
              <a:off x="2273" y="2800"/>
              <a:ext cx="78" cy="1"/>
            </a:xfrm>
            <a:prstGeom prst="line">
              <a:avLst/>
            </a:prstGeom>
            <a:noFill/>
            <a:ln w="11113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196" name="Freeform 735"/>
            <p:cNvSpPr>
              <a:spLocks noChangeArrowheads="1"/>
            </p:cNvSpPr>
            <p:nvPr/>
          </p:nvSpPr>
          <p:spPr bwMode="auto">
            <a:xfrm>
              <a:off x="2320" y="2800"/>
              <a:ext cx="31" cy="91"/>
            </a:xfrm>
            <a:custGeom>
              <a:avLst/>
              <a:gdLst>
                <a:gd name="T0" fmla="*/ 0 w 155"/>
                <a:gd name="T1" fmla="*/ 18 h 455"/>
                <a:gd name="T2" fmla="*/ 1 w 155"/>
                <a:gd name="T3" fmla="*/ 16 h 455"/>
                <a:gd name="T4" fmla="*/ 1 w 155"/>
                <a:gd name="T5" fmla="*/ 15 h 455"/>
                <a:gd name="T6" fmla="*/ 2 w 155"/>
                <a:gd name="T7" fmla="*/ 14 h 455"/>
                <a:gd name="T8" fmla="*/ 2 w 155"/>
                <a:gd name="T9" fmla="*/ 13 h 455"/>
                <a:gd name="T10" fmla="*/ 3 w 155"/>
                <a:gd name="T11" fmla="*/ 10 h 455"/>
                <a:gd name="T12" fmla="*/ 3 w 155"/>
                <a:gd name="T13" fmla="*/ 8 h 455"/>
                <a:gd name="T14" fmla="*/ 4 w 155"/>
                <a:gd name="T15" fmla="*/ 6 h 455"/>
                <a:gd name="T16" fmla="*/ 5 w 155"/>
                <a:gd name="T17" fmla="*/ 3 h 455"/>
                <a:gd name="T18" fmla="*/ 6 w 155"/>
                <a:gd name="T19" fmla="*/ 0 h 4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5" h="455">
                  <a:moveTo>
                    <a:pt x="0" y="455"/>
                  </a:moveTo>
                  <a:lnTo>
                    <a:pt x="13" y="411"/>
                  </a:lnTo>
                  <a:lnTo>
                    <a:pt x="30" y="366"/>
                  </a:lnTo>
                  <a:lnTo>
                    <a:pt x="38" y="341"/>
                  </a:lnTo>
                  <a:lnTo>
                    <a:pt x="46" y="315"/>
                  </a:lnTo>
                  <a:lnTo>
                    <a:pt x="66" y="261"/>
                  </a:lnTo>
                  <a:lnTo>
                    <a:pt x="86" y="201"/>
                  </a:lnTo>
                  <a:lnTo>
                    <a:pt x="108" y="139"/>
                  </a:lnTo>
                  <a:lnTo>
                    <a:pt x="130" y="70"/>
                  </a:lnTo>
                  <a:lnTo>
                    <a:pt x="155" y="0"/>
                  </a:lnTo>
                </a:path>
              </a:pathLst>
            </a:custGeom>
            <a:solidFill>
              <a:schemeClr val="bg1"/>
            </a:solidFill>
            <a:ln w="11113">
              <a:solidFill>
                <a:srgbClr val="CC0000"/>
              </a:solidFill>
              <a:round/>
            </a:ln>
          </p:spPr>
          <p:txBody>
            <a:bodyPr/>
            <a:lstStyle/>
            <a:p>
              <a:pPr defTabSz="538480"/>
              <a:endParaRPr lang="zh-CN" altLang="en-US" sz="1100">
                <a:solidFill>
                  <a:prstClr val="black"/>
                </a:solidFill>
              </a:endParaRPr>
            </a:p>
          </p:txBody>
        </p:sp>
      </p:grpSp>
      <p:grpSp>
        <p:nvGrpSpPr>
          <p:cNvPr id="797" name="组合 796"/>
          <p:cNvGrpSpPr/>
          <p:nvPr/>
        </p:nvGrpSpPr>
        <p:grpSpPr>
          <a:xfrm>
            <a:off x="1949269" y="1099711"/>
            <a:ext cx="2812841" cy="1039115"/>
            <a:chOff x="2668" y="280241"/>
            <a:chExt cx="3249573" cy="1110389"/>
          </a:xfrm>
        </p:grpSpPr>
        <p:sp>
          <p:nvSpPr>
            <p:cNvPr id="798" name="圆角矩形 797"/>
            <p:cNvSpPr/>
            <p:nvPr/>
          </p:nvSpPr>
          <p:spPr>
            <a:xfrm>
              <a:off x="2668" y="280241"/>
              <a:ext cx="3249573" cy="1110389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799" name="圆角矩形 4"/>
            <p:cNvSpPr/>
            <p:nvPr/>
          </p:nvSpPr>
          <p:spPr>
            <a:xfrm>
              <a:off x="56882" y="334455"/>
              <a:ext cx="3141145" cy="10019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defTabSz="6280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100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1.</a:t>
              </a:r>
              <a:r>
                <a:rPr lang="zh-CN" altLang="en-US" sz="2100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把圆规的两脚分开，定好两脚间的距离（以</a:t>
              </a:r>
              <a:r>
                <a:rPr lang="en-US" altLang="zh-CN" sz="2100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3</a:t>
              </a:r>
              <a:r>
                <a:rPr lang="zh-CN" altLang="en-US" sz="2100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厘米为例）。</a:t>
              </a:r>
              <a:endParaRPr lang="zh-CN" altLang="en-US" sz="2100" dirty="0">
                <a:solidFill>
                  <a:prstClr val="white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800" name="组合 799"/>
          <p:cNvGrpSpPr/>
          <p:nvPr/>
        </p:nvGrpSpPr>
        <p:grpSpPr>
          <a:xfrm>
            <a:off x="1842087" y="2560617"/>
            <a:ext cx="3257730" cy="663161"/>
            <a:chOff x="0" y="870305"/>
            <a:chExt cx="4821017" cy="1242725"/>
          </a:xfrm>
        </p:grpSpPr>
        <p:sp>
          <p:nvSpPr>
            <p:cNvPr id="801" name="圆角矩形 800"/>
            <p:cNvSpPr/>
            <p:nvPr/>
          </p:nvSpPr>
          <p:spPr>
            <a:xfrm>
              <a:off x="0" y="870305"/>
              <a:ext cx="4821017" cy="1242725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802" name="圆角矩形 4"/>
            <p:cNvSpPr/>
            <p:nvPr/>
          </p:nvSpPr>
          <p:spPr>
            <a:xfrm>
              <a:off x="60676" y="930981"/>
              <a:ext cx="4699665" cy="11213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6280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100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2.</a:t>
              </a:r>
              <a:r>
                <a:rPr lang="zh-CN" altLang="en-US" sz="2100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把有针尖的一只脚固定在一点（即圆心）上。</a:t>
              </a:r>
              <a:endParaRPr lang="zh-CN" altLang="en-US" sz="2100" dirty="0">
                <a:solidFill>
                  <a:prstClr val="white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803" name="组合 802"/>
          <p:cNvGrpSpPr/>
          <p:nvPr/>
        </p:nvGrpSpPr>
        <p:grpSpPr>
          <a:xfrm>
            <a:off x="1797322" y="3750745"/>
            <a:ext cx="3445399" cy="753471"/>
            <a:chOff x="2352975" y="2784109"/>
            <a:chExt cx="4080133" cy="1696544"/>
          </a:xfrm>
        </p:grpSpPr>
        <p:sp>
          <p:nvSpPr>
            <p:cNvPr id="804" name="圆角矩形 803"/>
            <p:cNvSpPr/>
            <p:nvPr/>
          </p:nvSpPr>
          <p:spPr>
            <a:xfrm>
              <a:off x="2352975" y="2784109"/>
              <a:ext cx="4020091" cy="1696544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805" name="圆角矩形 6"/>
            <p:cNvSpPr/>
            <p:nvPr/>
          </p:nvSpPr>
          <p:spPr>
            <a:xfrm>
              <a:off x="2578683" y="2866942"/>
              <a:ext cx="3854425" cy="15308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6280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100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3.</a:t>
              </a:r>
              <a:r>
                <a:rPr lang="zh-CN" altLang="en-US" sz="2100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把装有铅笔尖的一只脚旋转一周，就画出一个圆。</a:t>
              </a:r>
              <a:endParaRPr lang="zh-CN" altLang="en-US" sz="2100" dirty="0">
                <a:solidFill>
                  <a:prstClr val="white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806" name="下箭头 805"/>
          <p:cNvSpPr/>
          <p:nvPr/>
        </p:nvSpPr>
        <p:spPr>
          <a:xfrm>
            <a:off x="3374980" y="2203831"/>
            <a:ext cx="151311" cy="29397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867" tIns="26934" rIns="53867" bIns="26934" rtlCol="0" anchor="ctr"/>
          <a:lstStyle/>
          <a:p>
            <a:pPr algn="ctr" defTabSz="538480"/>
            <a:endParaRPr lang="zh-CN" altLang="en-US" sz="1100">
              <a:solidFill>
                <a:prstClr val="white"/>
              </a:solidFill>
            </a:endParaRPr>
          </a:p>
        </p:txBody>
      </p:sp>
      <p:sp>
        <p:nvSpPr>
          <p:cNvPr id="807" name="下箭头 806"/>
          <p:cNvSpPr/>
          <p:nvPr/>
        </p:nvSpPr>
        <p:spPr>
          <a:xfrm>
            <a:off x="3391656" y="3326345"/>
            <a:ext cx="151311" cy="39443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867" tIns="26934" rIns="53867" bIns="26934" rtlCol="0" anchor="ctr"/>
          <a:lstStyle/>
          <a:p>
            <a:pPr algn="ctr" defTabSz="538480"/>
            <a:endParaRPr lang="zh-CN" altLang="en-US" sz="1100">
              <a:solidFill>
                <a:prstClr val="white"/>
              </a:solidFill>
            </a:endParaRPr>
          </a:p>
        </p:txBody>
      </p:sp>
      <p:sp>
        <p:nvSpPr>
          <p:cNvPr id="808" name="椭圆 807"/>
          <p:cNvSpPr/>
          <p:nvPr/>
        </p:nvSpPr>
        <p:spPr>
          <a:xfrm>
            <a:off x="5617146" y="3303086"/>
            <a:ext cx="1201784" cy="120112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06" tIns="33153" rIns="66306" bIns="3315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809" name="椭圆 808"/>
          <p:cNvSpPr/>
          <p:nvPr/>
        </p:nvSpPr>
        <p:spPr>
          <a:xfrm>
            <a:off x="6191728" y="3884018"/>
            <a:ext cx="52251" cy="5222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06" tIns="33153" rIns="66306" bIns="3315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806" grpId="0" animBg="1"/>
      <p:bldP spid="807" grpId="0" animBg="1"/>
      <p:bldP spid="808" grpId="0" animBg="1"/>
      <p:bldP spid="8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ghy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6591" y="1422718"/>
            <a:ext cx="3539167" cy="265292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54621" y="743748"/>
            <a:ext cx="2038034" cy="424122"/>
          </a:xfrm>
          <a:prstGeom prst="rect">
            <a:avLst/>
          </a:prstGeom>
          <a:noFill/>
        </p:spPr>
        <p:txBody>
          <a:bodyPr wrap="square" lIns="66306" tIns="33153" rIns="66306" bIns="3315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300" b="1" dirty="0">
                <a:solidFill>
                  <a:srgbClr val="CC0000"/>
                </a:solidFill>
              </a:rPr>
              <a:t>照样子画一画。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/>
          <p:nvPr/>
        </p:nvCxnSpPr>
        <p:spPr>
          <a:xfrm flipV="1">
            <a:off x="2946428" y="2332249"/>
            <a:ext cx="1384791" cy="262529"/>
          </a:xfrm>
          <a:prstGeom prst="line">
            <a:avLst/>
          </a:prstGeom>
          <a:ln w="57150">
            <a:solidFill>
              <a:srgbClr val="1B9B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rot="3600000" flipH="1" flipV="1">
            <a:off x="1572185" y="2614934"/>
            <a:ext cx="2768071" cy="1152"/>
          </a:xfrm>
          <a:prstGeom prst="line">
            <a:avLst/>
          </a:prstGeom>
          <a:ln w="57150">
            <a:solidFill>
              <a:srgbClr val="1B9B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2921082" y="2567146"/>
            <a:ext cx="78341" cy="782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74540" y="2511879"/>
            <a:ext cx="466589" cy="4687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6298" tIns="33148" rIns="66298" bIns="33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600" b="1" i="1" dirty="0">
                <a:solidFill>
                  <a:srgbClr val="CC0000"/>
                </a:solidFill>
                <a:latin typeface="宋体" panose="02010600030101010101" pitchFamily="2" charset="-122"/>
              </a:rPr>
              <a:t>O</a:t>
            </a:r>
            <a:endParaRPr lang="zh-CN" altLang="en-US" sz="2600" b="1" i="1" dirty="0">
              <a:solidFill>
                <a:srgbClr val="CC0000"/>
              </a:solidFill>
              <a:latin typeface="宋体" panose="02010600030101010101" pitchFamily="2" charset="-122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310716" y="2101692"/>
            <a:ext cx="466589" cy="4687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6298" tIns="33148" rIns="66298" bIns="33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600" b="1" i="1" dirty="0">
                <a:solidFill>
                  <a:srgbClr val="CC0000"/>
                </a:solidFill>
                <a:latin typeface="宋体" panose="02010600030101010101" pitchFamily="2" charset="-122"/>
              </a:rPr>
              <a:t>A</a:t>
            </a:r>
            <a:endParaRPr lang="zh-CN" altLang="en-US" sz="2600" b="1" i="1" dirty="0">
              <a:solidFill>
                <a:srgbClr val="CC0000"/>
              </a:solidFill>
              <a:latin typeface="宋体" panose="02010600030101010101" pitchFamily="2" charset="-122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567393" y="3694411"/>
            <a:ext cx="466590" cy="4687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6298" tIns="33148" rIns="66298" bIns="33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600" b="1" i="1">
                <a:solidFill>
                  <a:srgbClr val="CC0000"/>
                </a:solidFill>
                <a:latin typeface="宋体" panose="02010600030101010101" pitchFamily="2" charset="-122"/>
              </a:rPr>
              <a:t>B</a:t>
            </a:r>
            <a:endParaRPr lang="zh-CN" altLang="en-US" sz="2600" b="1" i="1">
              <a:solidFill>
                <a:srgbClr val="CC0000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131076" name="Object 71"/>
          <p:cNvGraphicFramePr>
            <a:graphicFrameLocks noChangeAspect="1"/>
          </p:cNvGraphicFramePr>
          <p:nvPr/>
        </p:nvGraphicFramePr>
        <p:xfrm>
          <a:off x="3461404" y="2194081"/>
          <a:ext cx="375576" cy="417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4" imgW="2743200" imgH="3048000" progId="Equation.DSMT4">
                  <p:embed/>
                </p:oleObj>
              </mc:Choice>
              <mc:Fallback>
                <p:oleObj name="Equation" r:id="rId4" imgW="2743200" imgH="3048000" progId="Equation.DSMT4">
                  <p:embed/>
                  <p:pic>
                    <p:nvPicPr>
                      <p:cNvPr id="0" name="图片 102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61404" y="2194081"/>
                        <a:ext cx="375576" cy="4179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961404" y="1002335"/>
            <a:ext cx="466590" cy="4687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6298" tIns="33148" rIns="66298" bIns="33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600" b="1" i="1" dirty="0">
                <a:solidFill>
                  <a:srgbClr val="CC0000"/>
                </a:solidFill>
                <a:latin typeface="宋体" panose="02010600030101010101" pitchFamily="2" charset="-122"/>
              </a:rPr>
              <a:t>C</a:t>
            </a:r>
            <a:endParaRPr lang="zh-CN" altLang="en-US" sz="2600" b="1" i="1" dirty="0">
              <a:solidFill>
                <a:srgbClr val="CC0000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131077" name="Object 72"/>
          <p:cNvGraphicFramePr>
            <a:graphicFrameLocks noChangeAspect="1"/>
          </p:cNvGraphicFramePr>
          <p:nvPr/>
        </p:nvGraphicFramePr>
        <p:xfrm>
          <a:off x="2181452" y="1810650"/>
          <a:ext cx="347926" cy="443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6" imgW="3352800" imgH="4267200" progId="Equation.DSMT4">
                  <p:embed/>
                </p:oleObj>
              </mc:Choice>
              <mc:Fallback>
                <p:oleObj name="Equation" r:id="rId6" imgW="3352800" imgH="4267200" progId="Equation.DSMT4">
                  <p:embed/>
                  <p:pic>
                    <p:nvPicPr>
                      <p:cNvPr id="0" name="图片 102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81452" y="1810650"/>
                        <a:ext cx="347926" cy="44330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弧形 19"/>
          <p:cNvSpPr/>
          <p:nvPr/>
        </p:nvSpPr>
        <p:spPr>
          <a:xfrm rot="4800000">
            <a:off x="1571609" y="1223808"/>
            <a:ext cx="2768071" cy="2769582"/>
          </a:xfrm>
          <a:prstGeom prst="arc">
            <a:avLst>
              <a:gd name="adj1" fmla="val 16200000"/>
              <a:gd name="adj2" fmla="val 5396781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black"/>
              </a:solidFill>
            </a:endParaRPr>
          </a:p>
        </p:txBody>
      </p:sp>
      <p:sp>
        <p:nvSpPr>
          <p:cNvPr id="21" name="弧形 20"/>
          <p:cNvSpPr/>
          <p:nvPr/>
        </p:nvSpPr>
        <p:spPr>
          <a:xfrm rot="15602570" flipV="1">
            <a:off x="1576792" y="1235897"/>
            <a:ext cx="2768071" cy="2768431"/>
          </a:xfrm>
          <a:prstGeom prst="arc">
            <a:avLst>
              <a:gd name="adj1" fmla="val 16200000"/>
              <a:gd name="adj2" fmla="val 5396781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black"/>
              </a:solidFill>
            </a:endParaRPr>
          </a:p>
        </p:txBody>
      </p:sp>
      <p:pic>
        <p:nvPicPr>
          <p:cNvPr id="2130" name="图片 64" descr="5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616940" y="637578"/>
            <a:ext cx="472350" cy="36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1" name="Text Box 6"/>
          <p:cNvSpPr txBox="1">
            <a:spLocks noChangeArrowheads="1"/>
          </p:cNvSpPr>
          <p:nvPr/>
        </p:nvSpPr>
        <p:spPr bwMode="auto">
          <a:xfrm>
            <a:off x="2083523" y="578603"/>
            <a:ext cx="1756911" cy="4256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5254" tIns="33932" rIns="65254" bIns="3393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300" b="1">
                <a:solidFill>
                  <a:prstClr val="black"/>
                </a:solidFill>
                <a:latin typeface="宋体" panose="02010600030101010101" pitchFamily="2" charset="-122"/>
              </a:rPr>
              <a:t>认一认。</a:t>
            </a:r>
            <a:endParaRPr lang="zh-CN" altLang="zh-CN" sz="2300" b="1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4728773" y="1236727"/>
            <a:ext cx="2623683" cy="279287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 dirty="0">
              <a:solidFill>
                <a:prstClr val="white"/>
              </a:solidFill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915824" y="1336132"/>
            <a:ext cx="2436634" cy="4256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5254" tIns="33932" rIns="65254" bIns="3393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300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点</a:t>
            </a:r>
            <a:r>
              <a:rPr lang="en-US" altLang="zh-CN" sz="2300" i="1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O</a:t>
            </a:r>
            <a:r>
              <a:rPr lang="zh-CN" altLang="en-US" sz="2300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是</a:t>
            </a:r>
            <a:r>
              <a:rPr lang="zh-CN" altLang="en-US" sz="23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圆心</a:t>
            </a:r>
            <a:r>
              <a:rPr lang="zh-CN" altLang="en-US" sz="2300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；</a:t>
            </a:r>
            <a:endParaRPr lang="zh-CN" altLang="zh-CN" sz="2300" dirty="0">
              <a:solidFill>
                <a:prstClr val="blac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4915824" y="2003969"/>
            <a:ext cx="2436634" cy="7828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5254" tIns="33932" rIns="65254" bIns="3393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300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线段</a:t>
            </a:r>
            <a:r>
              <a:rPr lang="en-US" altLang="zh-CN" sz="2300" i="1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OA</a:t>
            </a:r>
            <a:r>
              <a:rPr lang="zh-CN" altLang="en-US" sz="2300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是</a:t>
            </a:r>
            <a:r>
              <a:rPr lang="zh-CN" altLang="en-US" sz="23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半径</a:t>
            </a:r>
            <a:r>
              <a:rPr lang="zh-CN" altLang="en-US" sz="2300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，通常用字母</a:t>
            </a:r>
            <a:r>
              <a:rPr lang="en-US" altLang="zh-CN" sz="2300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r</a:t>
            </a:r>
            <a:r>
              <a:rPr lang="zh-CN" altLang="en-US" sz="2300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表示；</a:t>
            </a:r>
            <a:endParaRPr lang="zh-CN" altLang="zh-CN" sz="2300" dirty="0">
              <a:solidFill>
                <a:prstClr val="blac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4915824" y="3040270"/>
            <a:ext cx="2436634" cy="7828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5254" tIns="33932" rIns="65254" bIns="3393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300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线段</a:t>
            </a:r>
            <a:r>
              <a:rPr lang="en-US" altLang="zh-CN" sz="2300" i="1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BC</a:t>
            </a:r>
            <a:r>
              <a:rPr lang="zh-CN" altLang="en-US" sz="2300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是</a:t>
            </a:r>
            <a:r>
              <a:rPr lang="zh-CN" altLang="en-US" sz="23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直径</a:t>
            </a:r>
            <a:r>
              <a:rPr lang="zh-CN" altLang="en-US" sz="2300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，通常用字母</a:t>
            </a:r>
            <a:r>
              <a:rPr lang="en-US" altLang="zh-CN" sz="2300" i="1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d</a:t>
            </a:r>
            <a:r>
              <a:rPr lang="zh-CN" altLang="en-US" sz="2300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表示。</a:t>
            </a:r>
            <a:endParaRPr lang="zh-CN" altLang="zh-CN" sz="2300" dirty="0">
              <a:solidFill>
                <a:prstClr val="blac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/>
      <p:bldP spid="29" grpId="0"/>
      <p:bldP spid="16" grpId="0" animBg="1"/>
      <p:bldP spid="17" grpId="0"/>
      <p:bldP spid="28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Oval 2"/>
          <p:cNvSpPr>
            <a:spLocks noChangeArrowheads="1"/>
          </p:cNvSpPr>
          <p:nvPr/>
        </p:nvSpPr>
        <p:spPr bwMode="auto">
          <a:xfrm>
            <a:off x="2120570" y="1417014"/>
            <a:ext cx="2764974" cy="276346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3503058" y="2809113"/>
            <a:ext cx="387096" cy="4241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6298" tIns="33148" rIns="66298" bIns="3314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300" b="1" i="1">
                <a:solidFill>
                  <a:srgbClr val="FF5050"/>
                </a:solidFill>
              </a:rPr>
              <a:t>o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3060661" y="2588035"/>
            <a:ext cx="884792" cy="4241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6298" tIns="33148" rIns="66298" bIns="33148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300" b="1">
                <a:solidFill>
                  <a:srgbClr val="FF5050"/>
                </a:solidFill>
                <a:cs typeface="Times New Roman" panose="02020603050405020304" pitchFamily="18" charset="0"/>
              </a:rPr>
              <a:t>•</a:t>
            </a:r>
            <a:endParaRPr lang="en-US" altLang="zh-CN" sz="2300" b="1">
              <a:solidFill>
                <a:srgbClr val="FF5050"/>
              </a:solidFill>
            </a:endParaRP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2120570" y="2809109"/>
            <a:ext cx="276497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3503057" y="1427376"/>
            <a:ext cx="0" cy="27634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2452367" y="1924800"/>
            <a:ext cx="2101380" cy="176861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V="1">
            <a:off x="2452367" y="1869531"/>
            <a:ext cx="2101380" cy="1823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2618266" y="1758995"/>
            <a:ext cx="1769583" cy="21002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2728865" y="1648456"/>
            <a:ext cx="1548385" cy="232131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2950062" y="1537915"/>
            <a:ext cx="1105990" cy="2542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3226559" y="1427376"/>
            <a:ext cx="552995" cy="27634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2120570" y="2809109"/>
            <a:ext cx="276497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 rot="2374471">
            <a:off x="2120570" y="2809109"/>
            <a:ext cx="2764974" cy="115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2120570" y="2809109"/>
            <a:ext cx="276497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2618266" y="1758995"/>
            <a:ext cx="1769583" cy="210023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>
            <a:off x="2728865" y="1648456"/>
            <a:ext cx="1548385" cy="2321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>
            <a:off x="2950062" y="1537915"/>
            <a:ext cx="1105990" cy="25423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3226559" y="1427376"/>
            <a:ext cx="552995" cy="27634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rot="664556">
            <a:off x="2120570" y="2809109"/>
            <a:ext cx="2764974" cy="115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 rot="1401037">
            <a:off x="2120570" y="2809109"/>
            <a:ext cx="2764974" cy="115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>
            <a:off x="3503057" y="1427376"/>
            <a:ext cx="0" cy="27634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 rot="2374471">
            <a:off x="2120570" y="2809109"/>
            <a:ext cx="2764974" cy="11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>
            <a:off x="2618266" y="1758995"/>
            <a:ext cx="1769583" cy="21002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>
            <a:off x="2728865" y="1648456"/>
            <a:ext cx="1548385" cy="232131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>
            <a:off x="2950062" y="1537915"/>
            <a:ext cx="1105990" cy="2542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>
            <a:off x="3226559" y="1427376"/>
            <a:ext cx="552995" cy="27634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>
            <a:off x="3503057" y="1427376"/>
            <a:ext cx="0" cy="27634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 flipH="1">
            <a:off x="3171260" y="1482648"/>
            <a:ext cx="663594" cy="265292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 rot="180384" flipH="1">
            <a:off x="2839463" y="1593187"/>
            <a:ext cx="1327188" cy="243184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 flipV="1">
            <a:off x="2452367" y="1869531"/>
            <a:ext cx="2101380" cy="18238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5355859" y="2231376"/>
            <a:ext cx="1985777" cy="113846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 lIns="66298" tIns="33148" rIns="66298" bIns="3314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300" b="1" dirty="0">
                <a:solidFill>
                  <a:prstClr val="black"/>
                </a:solidFill>
              </a:rPr>
              <a:t>同一个圆内，直径有</a:t>
            </a:r>
            <a:r>
              <a:rPr lang="zh-CN" altLang="en-US" sz="2300" b="1" dirty="0">
                <a:solidFill>
                  <a:srgbClr val="FF0000"/>
                </a:solidFill>
              </a:rPr>
              <a:t>无数</a:t>
            </a:r>
            <a:r>
              <a:rPr lang="zh-CN" altLang="en-US" sz="2300" b="1" dirty="0">
                <a:solidFill>
                  <a:prstClr val="black"/>
                </a:solidFill>
              </a:rPr>
              <a:t>条，长度都</a:t>
            </a:r>
            <a:r>
              <a:rPr lang="zh-CN" altLang="en-US" sz="2300" b="1" dirty="0">
                <a:solidFill>
                  <a:srgbClr val="FF0000"/>
                </a:solidFill>
              </a:rPr>
              <a:t>相等</a:t>
            </a:r>
            <a:r>
              <a:rPr lang="zh-CN" altLang="en-US" sz="2300" b="1" dirty="0">
                <a:solidFill>
                  <a:prstClr val="black"/>
                </a:solidFill>
              </a:rPr>
              <a:t>。</a:t>
            </a:r>
          </a:p>
        </p:txBody>
      </p:sp>
      <p:sp>
        <p:nvSpPr>
          <p:cNvPr id="29729" name="Text Box 6"/>
          <p:cNvSpPr txBox="1">
            <a:spLocks noChangeArrowheads="1"/>
          </p:cNvSpPr>
          <p:nvPr/>
        </p:nvSpPr>
        <p:spPr bwMode="auto">
          <a:xfrm>
            <a:off x="2057390" y="697773"/>
            <a:ext cx="4821424" cy="4256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5254" tIns="33932" rIns="65254" bIns="3393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300" b="1" dirty="0">
                <a:solidFill>
                  <a:srgbClr val="00B0F0"/>
                </a:solidFill>
                <a:latin typeface="宋体" panose="02010600030101010101" pitchFamily="2" charset="-122"/>
              </a:rPr>
              <a:t>想一想，直径之间有什么关系？</a:t>
            </a:r>
            <a:endParaRPr lang="zh-CN" altLang="zh-CN" sz="2300" b="1" dirty="0">
              <a:solidFill>
                <a:srgbClr val="00B0F0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爆炸形 1 1"/>
          <p:cNvSpPr/>
          <p:nvPr/>
        </p:nvSpPr>
        <p:spPr>
          <a:xfrm>
            <a:off x="1638250" y="690592"/>
            <a:ext cx="398185" cy="417830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06" tIns="33153" rIns="66306" bIns="3315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solidFill>
                  <a:srgbClr val="FF0000"/>
                </a:solidFill>
              </a:rPr>
              <a:t> ？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2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 animBg="1"/>
      <p:bldP spid="3079" grpId="0" animBg="1"/>
      <p:bldP spid="3080" grpId="0" animBg="1"/>
      <p:bldP spid="3081" grpId="0" animBg="1"/>
      <p:bldP spid="3082" grpId="0" animBg="1"/>
      <p:bldP spid="3083" grpId="0" animBg="1"/>
      <p:bldP spid="3084" grpId="0" animBg="1"/>
      <p:bldP spid="3085" grpId="0" animBg="1"/>
      <p:bldP spid="3088" grpId="0" animBg="1"/>
      <p:bldP spid="3089" grpId="0" animBg="1"/>
      <p:bldP spid="3090" grpId="0" animBg="1"/>
      <p:bldP spid="3091" grpId="0" animBg="1"/>
      <p:bldP spid="3092" grpId="0" animBg="1"/>
      <p:bldP spid="3093" grpId="0" animBg="1"/>
      <p:bldP spid="3086" grpId="0" animBg="1"/>
      <p:bldP spid="3087" grpId="0" animBg="1"/>
      <p:bldP spid="3094" grpId="0" animBg="1"/>
      <p:bldP spid="3095" grpId="0" animBg="1"/>
      <p:bldP spid="3096" grpId="0" animBg="1"/>
      <p:bldP spid="3097" grpId="0" animBg="1"/>
      <p:bldP spid="3098" grpId="0" animBg="1"/>
      <p:bldP spid="3099" grpId="0" animBg="1"/>
      <p:bldP spid="3100" grpId="0" animBg="1"/>
      <p:bldP spid="3101" grpId="0" animBg="1"/>
      <p:bldP spid="3102" grpId="0" animBg="1"/>
      <p:bldP spid="3103" grpId="0" animBg="1"/>
      <p:bldP spid="3104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5408116" y="2373374"/>
            <a:ext cx="1940144" cy="113846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 lIns="66298" tIns="33148" rIns="66298" bIns="3314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300" b="1" dirty="0">
                <a:solidFill>
                  <a:prstClr val="black"/>
                </a:solidFill>
              </a:rPr>
              <a:t>同一个圆内，半径有</a:t>
            </a:r>
            <a:r>
              <a:rPr lang="zh-CN" altLang="en-US" sz="2300" b="1" dirty="0">
                <a:solidFill>
                  <a:srgbClr val="FF0000"/>
                </a:solidFill>
              </a:rPr>
              <a:t>无数</a:t>
            </a:r>
            <a:r>
              <a:rPr lang="zh-CN" altLang="en-US" sz="2300" b="1" dirty="0">
                <a:solidFill>
                  <a:prstClr val="black"/>
                </a:solidFill>
              </a:rPr>
              <a:t>条，长度都</a:t>
            </a:r>
            <a:r>
              <a:rPr lang="zh-CN" altLang="en-US" sz="2300" b="1" dirty="0">
                <a:solidFill>
                  <a:srgbClr val="FF0000"/>
                </a:solidFill>
              </a:rPr>
              <a:t>相等</a:t>
            </a:r>
            <a:r>
              <a:rPr lang="zh-CN" altLang="en-US" sz="2300" b="1" dirty="0">
                <a:solidFill>
                  <a:prstClr val="black"/>
                </a:solidFill>
              </a:rPr>
              <a:t>。</a:t>
            </a:r>
          </a:p>
        </p:txBody>
      </p:sp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2049897" y="685260"/>
            <a:ext cx="4821424" cy="4256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5254" tIns="33932" rIns="65254" bIns="3393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300" b="1" dirty="0">
                <a:solidFill>
                  <a:srgbClr val="00B0F0"/>
                </a:solidFill>
                <a:latin typeface="宋体" panose="02010600030101010101" pitchFamily="2" charset="-122"/>
              </a:rPr>
              <a:t>想一想，半径之间有什么关系？</a:t>
            </a:r>
            <a:endParaRPr lang="zh-CN" altLang="zh-CN" sz="2300" b="1" dirty="0">
              <a:solidFill>
                <a:srgbClr val="00B0F0"/>
              </a:solidFill>
              <a:latin typeface="宋体" panose="02010600030101010101" pitchFamily="2" charset="-122"/>
            </a:endParaRPr>
          </a:p>
        </p:txBody>
      </p:sp>
      <p:sp>
        <p:nvSpPr>
          <p:cNvPr id="44036" name="Oval 2"/>
          <p:cNvSpPr>
            <a:spLocks noChangeArrowheads="1"/>
          </p:cNvSpPr>
          <p:nvPr/>
        </p:nvSpPr>
        <p:spPr bwMode="auto">
          <a:xfrm>
            <a:off x="2225084" y="1531835"/>
            <a:ext cx="2764974" cy="276346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3607571" y="2913570"/>
            <a:ext cx="387096" cy="4241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6298" tIns="33148" rIns="66298" bIns="3314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300" b="1" i="1">
                <a:solidFill>
                  <a:srgbClr val="FF5050"/>
                </a:solidFill>
              </a:rPr>
              <a:t>o</a:t>
            </a:r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3165175" y="2692492"/>
            <a:ext cx="884792" cy="4241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6298" tIns="33148" rIns="66298" bIns="33148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300" b="1">
                <a:solidFill>
                  <a:srgbClr val="FF5050"/>
                </a:solidFill>
                <a:cs typeface="Times New Roman" panose="02020603050405020304" pitchFamily="18" charset="0"/>
              </a:rPr>
              <a:t>•</a:t>
            </a:r>
            <a:endParaRPr lang="en-US" altLang="zh-CN" sz="2300" b="1">
              <a:solidFill>
                <a:srgbClr val="FF5050"/>
              </a:solidFill>
            </a:endParaRPr>
          </a:p>
        </p:txBody>
      </p:sp>
      <p:sp>
        <p:nvSpPr>
          <p:cNvPr id="38" name="Line 5"/>
          <p:cNvSpPr>
            <a:spLocks noChangeShapeType="1"/>
          </p:cNvSpPr>
          <p:nvPr/>
        </p:nvSpPr>
        <p:spPr bwMode="auto">
          <a:xfrm>
            <a:off x="3607571" y="2913566"/>
            <a:ext cx="13824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 rot="1992406">
            <a:off x="3496972" y="3300451"/>
            <a:ext cx="1382487" cy="11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>
            <a:off x="2225084" y="2913566"/>
            <a:ext cx="13824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41" name="Line 8"/>
          <p:cNvSpPr>
            <a:spLocks noChangeShapeType="1"/>
          </p:cNvSpPr>
          <p:nvPr/>
        </p:nvSpPr>
        <p:spPr bwMode="auto">
          <a:xfrm rot="5400000">
            <a:off x="2917282" y="2222124"/>
            <a:ext cx="1381733" cy="11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42" name="Line 9"/>
          <p:cNvSpPr>
            <a:spLocks noChangeShapeType="1"/>
          </p:cNvSpPr>
          <p:nvPr/>
        </p:nvSpPr>
        <p:spPr bwMode="auto">
          <a:xfrm rot="1593903">
            <a:off x="2280384" y="2581950"/>
            <a:ext cx="1382487" cy="11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43" name="Line 10"/>
          <p:cNvSpPr>
            <a:spLocks noChangeShapeType="1"/>
          </p:cNvSpPr>
          <p:nvPr/>
        </p:nvSpPr>
        <p:spPr bwMode="auto">
          <a:xfrm>
            <a:off x="3607571" y="2913566"/>
            <a:ext cx="13824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 rot="-3350676">
            <a:off x="3304378" y="2332663"/>
            <a:ext cx="1381733" cy="11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45" name="Line 12"/>
          <p:cNvSpPr>
            <a:spLocks noChangeShapeType="1"/>
          </p:cNvSpPr>
          <p:nvPr/>
        </p:nvSpPr>
        <p:spPr bwMode="auto">
          <a:xfrm rot="7058033">
            <a:off x="2585486" y="3548587"/>
            <a:ext cx="1381733" cy="11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46" name="Line 13"/>
          <p:cNvSpPr>
            <a:spLocks noChangeShapeType="1"/>
          </p:cNvSpPr>
          <p:nvPr/>
        </p:nvSpPr>
        <p:spPr bwMode="auto">
          <a:xfrm rot="-5400000">
            <a:off x="2917282" y="3603857"/>
            <a:ext cx="1381733" cy="11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47" name="Line 14"/>
          <p:cNvSpPr>
            <a:spLocks noChangeShapeType="1"/>
          </p:cNvSpPr>
          <p:nvPr/>
        </p:nvSpPr>
        <p:spPr bwMode="auto">
          <a:xfrm rot="-762920">
            <a:off x="3607571" y="2747758"/>
            <a:ext cx="1382487" cy="115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48" name="Line 15"/>
          <p:cNvSpPr>
            <a:spLocks noChangeShapeType="1"/>
          </p:cNvSpPr>
          <p:nvPr/>
        </p:nvSpPr>
        <p:spPr bwMode="auto">
          <a:xfrm rot="-1658033">
            <a:off x="3552273" y="2581950"/>
            <a:ext cx="1382487" cy="115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49" name="Line 16"/>
          <p:cNvSpPr>
            <a:spLocks noChangeShapeType="1"/>
          </p:cNvSpPr>
          <p:nvPr/>
        </p:nvSpPr>
        <p:spPr bwMode="auto">
          <a:xfrm rot="-2725105">
            <a:off x="3414977" y="2387933"/>
            <a:ext cx="1381733" cy="115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50" name="Line 17"/>
          <p:cNvSpPr>
            <a:spLocks noChangeShapeType="1"/>
          </p:cNvSpPr>
          <p:nvPr/>
        </p:nvSpPr>
        <p:spPr bwMode="auto">
          <a:xfrm>
            <a:off x="3607571" y="2913566"/>
            <a:ext cx="13824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51" name="Line 18"/>
          <p:cNvSpPr>
            <a:spLocks noChangeShapeType="1"/>
          </p:cNvSpPr>
          <p:nvPr/>
        </p:nvSpPr>
        <p:spPr bwMode="auto">
          <a:xfrm rot="-3350676">
            <a:off x="3304378" y="2332663"/>
            <a:ext cx="1381733" cy="1152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52" name="Line 19"/>
          <p:cNvSpPr>
            <a:spLocks noChangeShapeType="1"/>
          </p:cNvSpPr>
          <p:nvPr/>
        </p:nvSpPr>
        <p:spPr bwMode="auto">
          <a:xfrm rot="-4224796">
            <a:off x="3138481" y="2277393"/>
            <a:ext cx="1381733" cy="1152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53" name="Line 20"/>
          <p:cNvSpPr>
            <a:spLocks noChangeShapeType="1"/>
          </p:cNvSpPr>
          <p:nvPr/>
        </p:nvSpPr>
        <p:spPr bwMode="auto">
          <a:xfrm rot="5400000">
            <a:off x="2917282" y="2222124"/>
            <a:ext cx="1381733" cy="115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54" name="Line 21"/>
          <p:cNvSpPr>
            <a:spLocks noChangeShapeType="1"/>
          </p:cNvSpPr>
          <p:nvPr/>
        </p:nvSpPr>
        <p:spPr bwMode="auto">
          <a:xfrm rot="-3350676">
            <a:off x="3304378" y="2332663"/>
            <a:ext cx="1381733" cy="11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55" name="Line 22"/>
          <p:cNvSpPr>
            <a:spLocks noChangeShapeType="1"/>
          </p:cNvSpPr>
          <p:nvPr/>
        </p:nvSpPr>
        <p:spPr bwMode="auto">
          <a:xfrm>
            <a:off x="3109877" y="1642375"/>
            <a:ext cx="497695" cy="127119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56" name="Line 23"/>
          <p:cNvSpPr>
            <a:spLocks noChangeShapeType="1"/>
          </p:cNvSpPr>
          <p:nvPr/>
        </p:nvSpPr>
        <p:spPr bwMode="auto">
          <a:xfrm>
            <a:off x="2612180" y="1918722"/>
            <a:ext cx="995391" cy="99484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57" name="Line 24"/>
          <p:cNvSpPr>
            <a:spLocks noChangeShapeType="1"/>
          </p:cNvSpPr>
          <p:nvPr/>
        </p:nvSpPr>
        <p:spPr bwMode="auto">
          <a:xfrm rot="1593903">
            <a:off x="2280384" y="2581950"/>
            <a:ext cx="1382487" cy="115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58" name="Line 25"/>
          <p:cNvSpPr>
            <a:spLocks noChangeShapeType="1"/>
          </p:cNvSpPr>
          <p:nvPr/>
        </p:nvSpPr>
        <p:spPr bwMode="auto">
          <a:xfrm rot="5400000">
            <a:off x="2917282" y="2222124"/>
            <a:ext cx="1381733" cy="11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59" name="Line 26"/>
          <p:cNvSpPr>
            <a:spLocks noChangeShapeType="1"/>
          </p:cNvSpPr>
          <p:nvPr/>
        </p:nvSpPr>
        <p:spPr bwMode="auto">
          <a:xfrm>
            <a:off x="2280384" y="2581950"/>
            <a:ext cx="1327188" cy="33161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60" name="Line 27"/>
          <p:cNvSpPr>
            <a:spLocks noChangeShapeType="1"/>
          </p:cNvSpPr>
          <p:nvPr/>
        </p:nvSpPr>
        <p:spPr bwMode="auto">
          <a:xfrm rot="1593903">
            <a:off x="2280384" y="2581950"/>
            <a:ext cx="1382487" cy="11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61" name="Line 28"/>
          <p:cNvSpPr>
            <a:spLocks noChangeShapeType="1"/>
          </p:cNvSpPr>
          <p:nvPr/>
        </p:nvSpPr>
        <p:spPr bwMode="auto">
          <a:xfrm>
            <a:off x="2225084" y="2913566"/>
            <a:ext cx="13824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62" name="Line 29"/>
          <p:cNvSpPr>
            <a:spLocks noChangeShapeType="1"/>
          </p:cNvSpPr>
          <p:nvPr/>
        </p:nvSpPr>
        <p:spPr bwMode="auto">
          <a:xfrm>
            <a:off x="2225084" y="2913566"/>
            <a:ext cx="13824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63" name="Line 30"/>
          <p:cNvSpPr>
            <a:spLocks noChangeShapeType="1"/>
          </p:cNvSpPr>
          <p:nvPr/>
        </p:nvSpPr>
        <p:spPr bwMode="auto">
          <a:xfrm flipV="1">
            <a:off x="2335683" y="2913566"/>
            <a:ext cx="1271888" cy="4974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64" name="Line 31"/>
          <p:cNvSpPr>
            <a:spLocks noChangeShapeType="1"/>
          </p:cNvSpPr>
          <p:nvPr/>
        </p:nvSpPr>
        <p:spPr bwMode="auto">
          <a:xfrm flipV="1">
            <a:off x="2556881" y="2913566"/>
            <a:ext cx="1050690" cy="93957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65" name="Line 32"/>
          <p:cNvSpPr>
            <a:spLocks noChangeShapeType="1"/>
          </p:cNvSpPr>
          <p:nvPr/>
        </p:nvSpPr>
        <p:spPr bwMode="auto">
          <a:xfrm rot="7058033">
            <a:off x="2585486" y="3548587"/>
            <a:ext cx="1381733" cy="115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66" name="Line 33"/>
          <p:cNvSpPr>
            <a:spLocks noChangeShapeType="1"/>
          </p:cNvSpPr>
          <p:nvPr/>
        </p:nvSpPr>
        <p:spPr bwMode="auto">
          <a:xfrm rot="7058033">
            <a:off x="2585486" y="3548587"/>
            <a:ext cx="1381733" cy="11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67" name="Line 34"/>
          <p:cNvSpPr>
            <a:spLocks noChangeShapeType="1"/>
          </p:cNvSpPr>
          <p:nvPr/>
        </p:nvSpPr>
        <p:spPr bwMode="auto">
          <a:xfrm flipV="1">
            <a:off x="3275776" y="2913567"/>
            <a:ext cx="331797" cy="1326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68" name="Line 35"/>
          <p:cNvSpPr>
            <a:spLocks noChangeShapeType="1"/>
          </p:cNvSpPr>
          <p:nvPr/>
        </p:nvSpPr>
        <p:spPr bwMode="auto">
          <a:xfrm rot="-5400000">
            <a:off x="2917282" y="3603857"/>
            <a:ext cx="1381733" cy="115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69" name="Line 36"/>
          <p:cNvSpPr>
            <a:spLocks noChangeShapeType="1"/>
          </p:cNvSpPr>
          <p:nvPr/>
        </p:nvSpPr>
        <p:spPr bwMode="auto">
          <a:xfrm rot="-5400000">
            <a:off x="2917282" y="3603857"/>
            <a:ext cx="1381733" cy="11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70" name="Line 37"/>
          <p:cNvSpPr>
            <a:spLocks noChangeShapeType="1"/>
          </p:cNvSpPr>
          <p:nvPr/>
        </p:nvSpPr>
        <p:spPr bwMode="auto">
          <a:xfrm>
            <a:off x="3607572" y="2913567"/>
            <a:ext cx="442396" cy="1326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71" name="Line 38"/>
          <p:cNvSpPr>
            <a:spLocks noChangeShapeType="1"/>
          </p:cNvSpPr>
          <p:nvPr/>
        </p:nvSpPr>
        <p:spPr bwMode="auto">
          <a:xfrm>
            <a:off x="3607572" y="2913566"/>
            <a:ext cx="829492" cy="110538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72" name="Line 39"/>
          <p:cNvSpPr>
            <a:spLocks noChangeShapeType="1"/>
          </p:cNvSpPr>
          <p:nvPr/>
        </p:nvSpPr>
        <p:spPr bwMode="auto">
          <a:xfrm rot="1992406">
            <a:off x="3496972" y="3300451"/>
            <a:ext cx="1382487" cy="115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73" name="Line 40"/>
          <p:cNvSpPr>
            <a:spLocks noChangeShapeType="1"/>
          </p:cNvSpPr>
          <p:nvPr/>
        </p:nvSpPr>
        <p:spPr bwMode="auto">
          <a:xfrm rot="1992406">
            <a:off x="3496972" y="3300451"/>
            <a:ext cx="1382487" cy="115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74" name="爆炸形 1 73"/>
          <p:cNvSpPr/>
          <p:nvPr/>
        </p:nvSpPr>
        <p:spPr>
          <a:xfrm>
            <a:off x="1638250" y="690592"/>
            <a:ext cx="398185" cy="417830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06" tIns="33153" rIns="66306" bIns="3315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solidFill>
                  <a:srgbClr val="FF0000"/>
                </a:solidFill>
              </a:rPr>
              <a:t> ？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4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4" grpId="0" animBg="1" autoUpdateAnimBg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3735775" y="1383545"/>
            <a:ext cx="0" cy="2763465"/>
          </a:xfrm>
          <a:prstGeom prst="line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5" name="Oval 2"/>
          <p:cNvSpPr>
            <a:spLocks noChangeArrowheads="1"/>
          </p:cNvSpPr>
          <p:nvPr/>
        </p:nvSpPr>
        <p:spPr bwMode="auto">
          <a:xfrm>
            <a:off x="2355521" y="1371612"/>
            <a:ext cx="2764974" cy="276346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2355521" y="2753344"/>
            <a:ext cx="13824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738008" y="2753344"/>
            <a:ext cx="13824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3295612" y="2532271"/>
            <a:ext cx="884792" cy="4241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6298" tIns="33148" rIns="66298" bIns="33148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300" b="1">
                <a:solidFill>
                  <a:srgbClr val="FF5050"/>
                </a:solidFill>
                <a:cs typeface="Times New Roman" panose="02020603050405020304" pitchFamily="18" charset="0"/>
              </a:rPr>
              <a:t>•</a:t>
            </a:r>
            <a:endParaRPr lang="en-US" altLang="zh-CN" sz="2300" b="1">
              <a:solidFill>
                <a:srgbClr val="FF5050"/>
              </a:solidFill>
            </a:endParaRP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rot="5400000">
            <a:off x="3716169" y="1375556"/>
            <a:ext cx="0" cy="2764974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732867" y="2732478"/>
            <a:ext cx="0" cy="137898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049896" y="685261"/>
            <a:ext cx="5134968" cy="4256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5254" tIns="33932" rIns="65254" bIns="3393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300" b="1" dirty="0">
                <a:solidFill>
                  <a:srgbClr val="00B0F0"/>
                </a:solidFill>
                <a:latin typeface="宋体" panose="02010600030101010101" pitchFamily="2" charset="-122"/>
              </a:rPr>
              <a:t>想一想，半径和直径之间有什么关系？</a:t>
            </a:r>
            <a:endParaRPr lang="zh-CN" altLang="zh-CN" sz="2300" b="1" dirty="0">
              <a:solidFill>
                <a:srgbClr val="00B0F0"/>
              </a:solidFill>
              <a:latin typeface="宋体" panose="02010600030101010101" pitchFamily="2" charset="-122"/>
            </a:endParaRPr>
          </a:p>
        </p:txBody>
      </p:sp>
      <p:sp>
        <p:nvSpPr>
          <p:cNvPr id="13" name="爆炸形 1 12"/>
          <p:cNvSpPr/>
          <p:nvPr/>
        </p:nvSpPr>
        <p:spPr>
          <a:xfrm>
            <a:off x="1638250" y="690592"/>
            <a:ext cx="398185" cy="417830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06" tIns="33153" rIns="66306" bIns="3315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solidFill>
                  <a:srgbClr val="FF0000"/>
                </a:solidFill>
              </a:rPr>
              <a:t> ？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703392" y="2667628"/>
            <a:ext cx="387870" cy="4687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6298" tIns="33148" rIns="66298" bIns="33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600" b="1" i="1" dirty="0">
                <a:solidFill>
                  <a:srgbClr val="CC0000"/>
                </a:solidFill>
                <a:latin typeface="宋体" panose="02010600030101010101" pitchFamily="2" charset="-122"/>
              </a:rPr>
              <a:t>O</a:t>
            </a:r>
            <a:endParaRPr lang="zh-CN" altLang="en-US" sz="2600" b="1" i="1" dirty="0">
              <a:solidFill>
                <a:srgbClr val="CC0000"/>
              </a:solidFill>
              <a:latin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46745" y="2715488"/>
                <a:ext cx="424794" cy="468769"/>
              </a:xfrm>
              <a:prstGeom prst="rect">
                <a:avLst/>
              </a:prstGeom>
              <a:noFill/>
            </p:spPr>
            <p:txBody>
              <a:bodyPr wrap="none" lIns="66306" tIns="33153" rIns="66306" bIns="33153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b="1" i="1">
                          <a:solidFill>
                            <a:srgbClr val="FF00FF"/>
                          </a:solidFill>
                          <a:latin typeface="Cambria Math" panose="02040503050406030204"/>
                        </a:rPr>
                        <m:t>𝒅</m:t>
                      </m:r>
                    </m:oMath>
                  </m:oMathPara>
                </a14:m>
                <a:endParaRPr lang="zh-CN" altLang="en-US" sz="2100" b="1" i="1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745" y="2715488"/>
                <a:ext cx="424794" cy="468769"/>
              </a:xfrm>
              <a:prstGeom prst="rect">
                <a:avLst/>
              </a:prstGeom>
              <a:blipFill rotWithShape="1">
                <a:blip r:embed="rId2"/>
                <a:stretch>
                  <a:fillRect l="-75" t="-49" r="70" b="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09219" y="2415067"/>
                <a:ext cx="349922" cy="424122"/>
              </a:xfrm>
              <a:prstGeom prst="rect">
                <a:avLst/>
              </a:prstGeom>
              <a:noFill/>
            </p:spPr>
            <p:txBody>
              <a:bodyPr wrap="none" lIns="66306" tIns="33153" rIns="66306" bIns="33153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300" i="1">
                          <a:solidFill>
                            <a:srgbClr val="0000FF"/>
                          </a:solidFill>
                          <a:latin typeface="Cambria Math" panose="02040503050406030204"/>
                        </a:rPr>
                        <m:t>𝑟</m:t>
                      </m:r>
                    </m:oMath>
                  </m:oMathPara>
                </a14:m>
                <a:endParaRPr lang="zh-CN" altLang="en-US" sz="23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219" y="2415067"/>
                <a:ext cx="349922" cy="424122"/>
              </a:xfrm>
              <a:prstGeom prst="rect">
                <a:avLst/>
              </a:prstGeom>
              <a:blipFill rotWithShape="1">
                <a:blip r:embed="rId3"/>
                <a:stretch>
                  <a:fillRect l="-168" t="-38" r="179" b="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48820" y="2423438"/>
                <a:ext cx="349922" cy="424122"/>
              </a:xfrm>
              <a:prstGeom prst="rect">
                <a:avLst/>
              </a:prstGeom>
              <a:noFill/>
            </p:spPr>
            <p:txBody>
              <a:bodyPr wrap="none" lIns="66306" tIns="33153" rIns="66306" bIns="33153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300" i="1">
                          <a:solidFill>
                            <a:prstClr val="black"/>
                          </a:solidFill>
                          <a:latin typeface="Cambria Math" panose="02040503050406030204"/>
                        </a:rPr>
                        <m:t>𝑟</m:t>
                      </m:r>
                    </m:oMath>
                  </m:oMathPara>
                </a14:m>
                <a:endParaRPr lang="zh-CN" altLang="en-US" sz="23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820" y="2423438"/>
                <a:ext cx="349922" cy="424122"/>
              </a:xfrm>
              <a:prstGeom prst="rect">
                <a:avLst/>
              </a:prstGeom>
              <a:blipFill rotWithShape="1">
                <a:blip r:embed="rId4"/>
                <a:stretch>
                  <a:fillRect l="-10" t="-66" r="21" b="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圆角矩形 22"/>
          <p:cNvSpPr/>
          <p:nvPr/>
        </p:nvSpPr>
        <p:spPr>
          <a:xfrm>
            <a:off x="5251345" y="1730162"/>
            <a:ext cx="2351578" cy="234371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 dirty="0">
              <a:solidFill>
                <a:prstClr val="white"/>
              </a:solidFill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5434660" y="1777505"/>
            <a:ext cx="1984949" cy="7828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5254" tIns="33932" rIns="65254" bIns="3393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300" b="1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同圆内直径是半径的</a:t>
            </a:r>
            <a:r>
              <a:rPr lang="en-US" altLang="zh-CN" sz="23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3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倍</a:t>
            </a:r>
            <a:r>
              <a:rPr lang="zh-CN" altLang="en-US" sz="2300" b="1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zh-CN" sz="2300" b="1" dirty="0">
              <a:solidFill>
                <a:prstClr val="blac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78435" y="2680155"/>
                <a:ext cx="995381" cy="379475"/>
              </a:xfrm>
              <a:prstGeom prst="rect">
                <a:avLst/>
              </a:prstGeom>
              <a:noFill/>
            </p:spPr>
            <p:txBody>
              <a:bodyPr wrap="none" lIns="66306" tIns="33153" rIns="66306" bIns="33153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>
                          <a:solidFill>
                            <a:srgbClr val="CC0000"/>
                          </a:solidFill>
                          <a:latin typeface="Cambria Math" panose="02040503050406030204"/>
                        </a:rPr>
                        <m:t>𝒅</m:t>
                      </m:r>
                      <m:r>
                        <a:rPr lang="en-US" altLang="zh-CN" sz="2000" b="1" i="1">
                          <a:solidFill>
                            <a:srgbClr val="CC0000"/>
                          </a:solidFill>
                          <a:latin typeface="Cambria Math" panose="02040503050406030204"/>
                        </a:rPr>
                        <m:t>=</m:t>
                      </m:r>
                      <m:r>
                        <a:rPr lang="en-US" altLang="zh-CN" sz="2000" b="1" i="1">
                          <a:solidFill>
                            <a:srgbClr val="CC0000"/>
                          </a:solidFill>
                          <a:latin typeface="Cambria Math" panose="02040503050406030204"/>
                        </a:rPr>
                        <m:t>𝟐</m:t>
                      </m:r>
                      <m:r>
                        <a:rPr lang="en-US" altLang="zh-CN" sz="2000" b="1" i="1">
                          <a:solidFill>
                            <a:srgbClr val="CC0000"/>
                          </a:solidFill>
                          <a:latin typeface="Cambria Math" panose="02040503050406030204"/>
                        </a:rPr>
                        <m:t>𝒓</m:t>
                      </m:r>
                    </m:oMath>
                  </m:oMathPara>
                </a14:m>
                <a:endParaRPr lang="zh-CN" altLang="en-US" sz="2000" b="1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435" y="2680155"/>
                <a:ext cx="995381" cy="379475"/>
              </a:xfrm>
              <a:prstGeom prst="rect">
                <a:avLst/>
              </a:prstGeom>
              <a:blipFill rotWithShape="1">
                <a:blip r:embed="rId5"/>
                <a:stretch>
                  <a:fillRect l="-24" t="-120" r="58" b="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45328" y="3145537"/>
                <a:ext cx="839495" cy="658521"/>
              </a:xfrm>
              <a:prstGeom prst="rect">
                <a:avLst/>
              </a:prstGeom>
              <a:noFill/>
            </p:spPr>
            <p:txBody>
              <a:bodyPr wrap="none" lIns="66306" tIns="33153" rIns="66306" bIns="33153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>
                          <a:solidFill>
                            <a:srgbClr val="CC0000"/>
                          </a:solidFill>
                          <a:latin typeface="Cambria Math" panose="02040503050406030204"/>
                        </a:rPr>
                        <m:t>𝒓</m:t>
                      </m:r>
                      <m:r>
                        <a:rPr lang="en-US" altLang="zh-CN" sz="2000" b="1" i="1">
                          <a:solidFill>
                            <a:srgbClr val="CC0000"/>
                          </a:solidFill>
                          <a:latin typeface="Cambria Math" panose="02040503050406030204"/>
                        </a:rPr>
                        <m:t>=</m:t>
                      </m:r>
                      <m:f>
                        <m:fPr>
                          <m:ctrlPr>
                            <a:rPr lang="en-US" altLang="zh-CN" sz="2000" b="1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1" i="1">
                              <a:solidFill>
                                <a:srgbClr val="CC0000"/>
                              </a:solidFill>
                              <a:latin typeface="Cambria Math" panose="02040503050406030204"/>
                            </a:rPr>
                            <m:t>𝒅</m:t>
                          </m:r>
                        </m:num>
                        <m:den>
                          <m:r>
                            <a:rPr lang="en-US" altLang="zh-CN" sz="2000" b="1" i="1">
                              <a:solidFill>
                                <a:srgbClr val="CC0000"/>
                              </a:solidFill>
                              <a:latin typeface="Cambria Math" panose="02040503050406030204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328" y="3145537"/>
                <a:ext cx="839495" cy="658521"/>
              </a:xfrm>
              <a:prstGeom prst="rect">
                <a:avLst/>
              </a:prstGeom>
              <a:blipFill rotWithShape="1">
                <a:blip r:embed="rId6"/>
                <a:stretch>
                  <a:fillRect l="-55" t="-58" r="58" b="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732869" y="2108149"/>
                <a:ext cx="383055" cy="424122"/>
              </a:xfrm>
              <a:prstGeom prst="rect">
                <a:avLst/>
              </a:prstGeom>
              <a:noFill/>
            </p:spPr>
            <p:txBody>
              <a:bodyPr wrap="none" lIns="66306" tIns="33153" rIns="66306" bIns="33153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300" i="1">
                          <a:solidFill>
                            <a:srgbClr val="FF0066"/>
                          </a:solidFill>
                          <a:latin typeface="Cambria Math" panose="02040503050406030204"/>
                        </a:rPr>
                        <m:t>𝑑</m:t>
                      </m:r>
                    </m:oMath>
                  </m:oMathPara>
                </a14:m>
                <a:endParaRPr lang="zh-CN" altLang="en-US" sz="2300" i="1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869" y="2108149"/>
                <a:ext cx="383055" cy="424122"/>
              </a:xfrm>
              <a:prstGeom prst="rect">
                <a:avLst/>
              </a:prstGeom>
              <a:blipFill rotWithShape="1">
                <a:blip r:embed="rId7"/>
                <a:stretch>
                  <a:fillRect l="-88" t="-138" r="128" b="1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703392" y="3146270"/>
                <a:ext cx="360811" cy="424122"/>
              </a:xfrm>
              <a:prstGeom prst="rect">
                <a:avLst/>
              </a:prstGeom>
              <a:noFill/>
            </p:spPr>
            <p:txBody>
              <a:bodyPr wrap="none" lIns="66306" tIns="33153" rIns="66306" bIns="33153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300" b="1" i="1">
                          <a:solidFill>
                            <a:srgbClr val="FFC000"/>
                          </a:solidFill>
                          <a:latin typeface="Cambria Math" panose="02040503050406030204"/>
                        </a:rPr>
                        <m:t>𝒓</m:t>
                      </m:r>
                    </m:oMath>
                  </m:oMathPara>
                </a14:m>
                <a:endParaRPr lang="zh-CN" altLang="en-US" sz="2300" b="1" i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392" y="3146270"/>
                <a:ext cx="360811" cy="424122"/>
              </a:xfrm>
              <a:prstGeom prst="rect">
                <a:avLst/>
              </a:prstGeom>
              <a:blipFill rotWithShape="1">
                <a:blip r:embed="rId8"/>
                <a:stretch>
                  <a:fillRect l="-20" t="-113" r="56" b="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 animBg="1"/>
      <p:bldP spid="14343" grpId="0" animBg="1"/>
      <p:bldP spid="2" grpId="0"/>
      <p:bldP spid="18" grpId="0"/>
      <p:bldP spid="19" grpId="0"/>
      <p:bldP spid="23" grpId="0" animBg="1"/>
      <p:bldP spid="24" grpId="0"/>
      <p:bldP spid="3" grpId="0"/>
      <p:bldP spid="4" grpId="0"/>
      <p:bldP spid="31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2083523" y="692595"/>
            <a:ext cx="3207370" cy="5134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6298" tIns="33148" rIns="66298" bIns="3314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900" b="1" dirty="0">
                <a:solidFill>
                  <a:srgbClr val="0000FF"/>
                </a:solidFill>
              </a:rPr>
              <a:t>想一想：</a:t>
            </a: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03454" y="415671"/>
            <a:ext cx="5640547" cy="82904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r>
              <a:rPr lang="en-US" altLang="zh-CN" sz="2300"/>
              <a:t> 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2795252" y="1736090"/>
            <a:ext cx="3448981" cy="167132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14" tIns="33157" rIns="66314" bIns="33157" spcCol="0" rtlCol="0" anchor="ctr"/>
          <a:lstStyle/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300" b="1" dirty="0">
                <a:solidFill>
                  <a:srgbClr val="FF0000"/>
                </a:solidFill>
              </a:rPr>
              <a:t>相等的两个圆中的半径和直径又有什么关系呢？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2239204" y="2578007"/>
            <a:ext cx="1987221" cy="101971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25" name="Oval 2"/>
          <p:cNvSpPr>
            <a:spLocks noChangeArrowheads="1"/>
          </p:cNvSpPr>
          <p:nvPr/>
        </p:nvSpPr>
        <p:spPr bwMode="auto">
          <a:xfrm>
            <a:off x="2138824" y="1963787"/>
            <a:ext cx="2211979" cy="221077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2968316" y="2670778"/>
            <a:ext cx="552995" cy="8036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6298" tIns="33148" rIns="66298" bIns="33148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FF5050"/>
                </a:solidFill>
                <a:cs typeface="Times New Roman" panose="02020603050405020304" pitchFamily="18" charset="0"/>
              </a:rPr>
              <a:t>·</a:t>
            </a:r>
            <a:endParaRPr lang="en-US" altLang="zh-CN" sz="4800" b="1">
              <a:solidFill>
                <a:srgbClr val="FF5050"/>
              </a:solidFill>
            </a:endParaRP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3244813" y="3013907"/>
            <a:ext cx="442396" cy="3965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6298" tIns="33148" rIns="66298" bIns="3314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b="1" i="1">
                <a:solidFill>
                  <a:srgbClr val="FF5050"/>
                </a:solidFill>
              </a:rPr>
              <a:t>O</a:t>
            </a:r>
          </a:p>
        </p:txBody>
      </p:sp>
      <p:sp>
        <p:nvSpPr>
          <p:cNvPr id="52228" name="Line 5"/>
          <p:cNvSpPr>
            <a:spLocks noChangeShapeType="1"/>
          </p:cNvSpPr>
          <p:nvPr/>
        </p:nvSpPr>
        <p:spPr bwMode="auto">
          <a:xfrm flipV="1">
            <a:off x="3244813" y="2516483"/>
            <a:ext cx="940091" cy="55269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</a:ln>
        </p:spPr>
        <p:txBody>
          <a:bodyPr lIns="66298" tIns="33148" rIns="66298" bIns="3314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52229" name="Oval 6"/>
          <p:cNvSpPr>
            <a:spLocks noChangeArrowheads="1"/>
          </p:cNvSpPr>
          <p:nvPr/>
        </p:nvSpPr>
        <p:spPr bwMode="auto">
          <a:xfrm>
            <a:off x="5014397" y="2019057"/>
            <a:ext cx="2211979" cy="221077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lIns="66298" tIns="33148" rIns="66298" bIns="331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52230" name="Text Box 7"/>
          <p:cNvSpPr txBox="1">
            <a:spLocks noChangeArrowheads="1"/>
          </p:cNvSpPr>
          <p:nvPr/>
        </p:nvSpPr>
        <p:spPr bwMode="auto">
          <a:xfrm>
            <a:off x="5843889" y="2726047"/>
            <a:ext cx="552995" cy="8036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6298" tIns="33148" rIns="66298" bIns="33148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FF5050"/>
                </a:solidFill>
                <a:cs typeface="Times New Roman" panose="02020603050405020304" pitchFamily="18" charset="0"/>
              </a:rPr>
              <a:t>·</a:t>
            </a:r>
            <a:endParaRPr lang="en-US" altLang="zh-CN" sz="4800" b="1">
              <a:solidFill>
                <a:srgbClr val="FF5050"/>
              </a:solidFill>
            </a:endParaRPr>
          </a:p>
        </p:txBody>
      </p:sp>
      <p:sp>
        <p:nvSpPr>
          <p:cNvPr id="52231" name="Text Box 8"/>
          <p:cNvSpPr txBox="1">
            <a:spLocks noChangeArrowheads="1"/>
          </p:cNvSpPr>
          <p:nvPr/>
        </p:nvSpPr>
        <p:spPr bwMode="auto">
          <a:xfrm>
            <a:off x="6120385" y="3069175"/>
            <a:ext cx="442396" cy="3965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6298" tIns="33148" rIns="66298" bIns="3314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b="1" i="1">
                <a:solidFill>
                  <a:srgbClr val="FF5050"/>
                </a:solidFill>
              </a:rPr>
              <a:t>O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V="1">
            <a:off x="3576609" y="2516483"/>
            <a:ext cx="940091" cy="55269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</a:ln>
        </p:spPr>
        <p:txBody>
          <a:bodyPr lIns="66298" tIns="33148" rIns="66298" bIns="3314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V="1">
            <a:off x="3797807" y="2516483"/>
            <a:ext cx="940091" cy="55269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</a:ln>
        </p:spPr>
        <p:txBody>
          <a:bodyPr lIns="66298" tIns="33148" rIns="66298" bIns="3314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V="1">
            <a:off x="4129606" y="2516483"/>
            <a:ext cx="940091" cy="55269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</a:ln>
        </p:spPr>
        <p:txBody>
          <a:bodyPr lIns="66298" tIns="33148" rIns="66298" bIns="3314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V="1">
            <a:off x="4406102" y="2516483"/>
            <a:ext cx="940091" cy="55269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</a:ln>
        </p:spPr>
        <p:txBody>
          <a:bodyPr lIns="66298" tIns="33148" rIns="66298" bIns="3314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V="1">
            <a:off x="4848497" y="2516483"/>
            <a:ext cx="940091" cy="55269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</a:ln>
        </p:spPr>
        <p:txBody>
          <a:bodyPr lIns="66298" tIns="33148" rIns="66298" bIns="3314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5180294" y="2516483"/>
            <a:ext cx="940091" cy="55269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</a:ln>
        </p:spPr>
        <p:txBody>
          <a:bodyPr lIns="66298" tIns="33148" rIns="66298" bIns="3314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V="1">
            <a:off x="5512093" y="2516483"/>
            <a:ext cx="940091" cy="55269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</a:ln>
        </p:spPr>
        <p:txBody>
          <a:bodyPr lIns="66298" tIns="33148" rIns="66298" bIns="3314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V="1">
            <a:off x="5843888" y="2516483"/>
            <a:ext cx="940091" cy="55269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</a:ln>
        </p:spPr>
        <p:txBody>
          <a:bodyPr lIns="66298" tIns="33148" rIns="66298" bIns="3314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V="1">
            <a:off x="6139607" y="2580979"/>
            <a:ext cx="940091" cy="55269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</a:ln>
        </p:spPr>
        <p:txBody>
          <a:bodyPr lIns="66298" tIns="33148" rIns="66298" bIns="3314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2381569" y="795972"/>
            <a:ext cx="2365709" cy="424114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</a:ln>
        </p:spPr>
        <p:txBody>
          <a:bodyPr wrap="square" lIns="66298" tIns="33148" rIns="66298" bIns="3314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2300" b="1" dirty="0">
                <a:solidFill>
                  <a:srgbClr val="FF0000"/>
                </a:solidFill>
              </a:rPr>
              <a:t>等圆的半径相等</a:t>
            </a:r>
            <a:r>
              <a:rPr lang="zh-CN" altLang="en-US" sz="2300" b="1" dirty="0">
                <a:solidFill>
                  <a:srgbClr val="FF0000"/>
                </a:solidFill>
              </a:rPr>
              <a:t>。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5120347" y="2636331"/>
            <a:ext cx="1987221" cy="101971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ine 10"/>
          <p:cNvSpPr>
            <a:spLocks noChangeShapeType="1"/>
          </p:cNvSpPr>
          <p:nvPr/>
        </p:nvSpPr>
        <p:spPr bwMode="auto">
          <a:xfrm>
            <a:off x="2730946" y="2696404"/>
            <a:ext cx="1985556" cy="1018348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</a:ln>
        </p:spPr>
        <p:txBody>
          <a:bodyPr lIns="66298" tIns="33148" rIns="66298" bIns="3314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>
            <a:off x="3133685" y="2733944"/>
            <a:ext cx="1985556" cy="1018348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</a:ln>
        </p:spPr>
        <p:txBody>
          <a:bodyPr lIns="66298" tIns="33148" rIns="66298" bIns="3314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>
            <a:off x="3440442" y="2708918"/>
            <a:ext cx="1985556" cy="1018348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</a:ln>
        </p:spPr>
        <p:txBody>
          <a:bodyPr lIns="66298" tIns="33148" rIns="66298" bIns="3314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>
            <a:off x="3754499" y="2702661"/>
            <a:ext cx="1985556" cy="1018348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</a:ln>
        </p:spPr>
        <p:txBody>
          <a:bodyPr lIns="66298" tIns="33148" rIns="66298" bIns="3314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36" name="Line 14"/>
          <p:cNvSpPr>
            <a:spLocks noChangeShapeType="1"/>
          </p:cNvSpPr>
          <p:nvPr/>
        </p:nvSpPr>
        <p:spPr bwMode="auto">
          <a:xfrm>
            <a:off x="4046654" y="2683891"/>
            <a:ext cx="1985556" cy="1018348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</a:ln>
        </p:spPr>
        <p:txBody>
          <a:bodyPr lIns="66298" tIns="33148" rIns="66298" bIns="3314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37" name="Line 15"/>
          <p:cNvSpPr>
            <a:spLocks noChangeShapeType="1"/>
          </p:cNvSpPr>
          <p:nvPr/>
        </p:nvSpPr>
        <p:spPr bwMode="auto">
          <a:xfrm>
            <a:off x="4378451" y="2677635"/>
            <a:ext cx="1985556" cy="1018348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</a:ln>
        </p:spPr>
        <p:txBody>
          <a:bodyPr lIns="66298" tIns="33148" rIns="66298" bIns="3314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38" name="Line 16"/>
          <p:cNvSpPr>
            <a:spLocks noChangeShapeType="1"/>
          </p:cNvSpPr>
          <p:nvPr/>
        </p:nvSpPr>
        <p:spPr bwMode="auto">
          <a:xfrm>
            <a:off x="4710249" y="2683891"/>
            <a:ext cx="1985556" cy="1018348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</a:ln>
        </p:spPr>
        <p:txBody>
          <a:bodyPr lIns="66298" tIns="33148" rIns="66298" bIns="3314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39" name="Line 17"/>
          <p:cNvSpPr>
            <a:spLocks noChangeShapeType="1"/>
          </p:cNvSpPr>
          <p:nvPr/>
        </p:nvSpPr>
        <p:spPr bwMode="auto">
          <a:xfrm>
            <a:off x="4960665" y="2683891"/>
            <a:ext cx="1985556" cy="1018348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</a:ln>
        </p:spPr>
        <p:txBody>
          <a:bodyPr lIns="66298" tIns="33148" rIns="66298" bIns="3314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solidFill>
                <a:srgbClr val="CC0000"/>
              </a:solidFill>
            </a:endParaRPr>
          </a:p>
        </p:txBody>
      </p:sp>
      <p:sp>
        <p:nvSpPr>
          <p:cNvPr id="48" name="Text Box 19"/>
          <p:cNvSpPr txBox="1">
            <a:spLocks noChangeArrowheads="1"/>
          </p:cNvSpPr>
          <p:nvPr/>
        </p:nvSpPr>
        <p:spPr bwMode="auto">
          <a:xfrm>
            <a:off x="3620601" y="1359010"/>
            <a:ext cx="2365709" cy="4241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 lIns="66298" tIns="33148" rIns="66298" bIns="3314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2300" b="1" dirty="0">
                <a:solidFill>
                  <a:srgbClr val="0000FF"/>
                </a:solidFill>
              </a:rPr>
              <a:t>等圆的</a:t>
            </a:r>
            <a:r>
              <a:rPr lang="zh-CN" altLang="en-US" sz="2300" b="1" dirty="0">
                <a:solidFill>
                  <a:srgbClr val="0000FF"/>
                </a:solidFill>
              </a:rPr>
              <a:t>直</a:t>
            </a:r>
            <a:r>
              <a:rPr lang="zh-CN" altLang="zh-CN" sz="2300" b="1" dirty="0">
                <a:solidFill>
                  <a:srgbClr val="0000FF"/>
                </a:solidFill>
              </a:rPr>
              <a:t>径相等</a:t>
            </a:r>
            <a:r>
              <a:rPr lang="zh-CN" altLang="en-US" sz="2300" b="1" dirty="0">
                <a:solidFill>
                  <a:srgbClr val="0000FF"/>
                </a:solidFill>
              </a:rPr>
              <a:t>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  <p:bldP spid="17419" grpId="0" animBg="1"/>
      <p:bldP spid="17420" grpId="0" animBg="1"/>
      <p:bldP spid="17421" grpId="0" animBg="1"/>
      <p:bldP spid="17422" grpId="0" animBg="1"/>
      <p:bldP spid="17423" grpId="0" animBg="1"/>
      <p:bldP spid="17424" grpId="0" animBg="1"/>
      <p:bldP spid="17425" grpId="0" animBg="1"/>
      <p:bldP spid="17426" grpId="0" animBg="1"/>
      <p:bldP spid="17427" grpId="0" animBg="1" autoUpdateAnimBg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8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722" y="1328190"/>
            <a:ext cx="6284556" cy="212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图片 64" descr="5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04455" y="534831"/>
            <a:ext cx="472350" cy="36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2063651" y="482601"/>
            <a:ext cx="4599182" cy="7828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5254" tIns="33932" rIns="65254" bIns="3393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300" b="1" dirty="0">
                <a:solidFill>
                  <a:prstClr val="black"/>
                </a:solidFill>
                <a:latin typeface="宋体" panose="02010600030101010101" pitchFamily="2" charset="-122"/>
              </a:rPr>
              <a:t>想一想，画一画，圆的大小与什么有关系？圆的位置与什么有关系？</a:t>
            </a:r>
            <a:endParaRPr lang="zh-CN" altLang="zh-CN" sz="2300" b="1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409567" y="3556234"/>
            <a:ext cx="3162439" cy="62178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300" b="1" dirty="0">
              <a:solidFill>
                <a:prstClr val="white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409567" y="3659868"/>
            <a:ext cx="3162439" cy="4256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5254" tIns="33932" rIns="65254" bIns="3393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3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圆的半径决定圆的大小。</a:t>
            </a:r>
            <a:endParaRPr lang="zh-CN" altLang="zh-CN" sz="2300" b="1" dirty="0">
              <a:solidFill>
                <a:prstClr val="blac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779379" y="3556234"/>
            <a:ext cx="2644007" cy="62178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300" b="1" dirty="0">
              <a:solidFill>
                <a:prstClr val="white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779379" y="3659868"/>
            <a:ext cx="2644007" cy="4256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5254" tIns="33932" rIns="65254" bIns="3393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3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圆心决定圆的位置。</a:t>
            </a:r>
            <a:endParaRPr lang="zh-CN" altLang="zh-CN" sz="2300" b="1">
              <a:solidFill>
                <a:prstClr val="blac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11243" y="378143"/>
            <a:ext cx="1478816" cy="468796"/>
          </a:xfrm>
          <a:prstGeom prst="rect">
            <a:avLst/>
          </a:prstGeom>
          <a:noFill/>
          <a:ln>
            <a:noFill/>
          </a:ln>
        </p:spPr>
        <p:txBody>
          <a:bodyPr wrap="none" lIns="66332" tIns="33166" rIns="66332" bIns="33166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典型例题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3335" y="900430"/>
            <a:ext cx="4912185" cy="379501"/>
          </a:xfrm>
          <a:prstGeom prst="rect">
            <a:avLst/>
          </a:prstGeom>
          <a:noFill/>
        </p:spPr>
        <p:txBody>
          <a:bodyPr wrap="square" lIns="66332" tIns="33166" rIns="66332" bIns="33166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prstClr val="black"/>
                </a:solidFill>
              </a:rPr>
              <a:t>如图所示，这个长方形的周长是多少？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0409" y="1332721"/>
            <a:ext cx="2318053" cy="76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5592" y="2101691"/>
            <a:ext cx="1515461" cy="396570"/>
          </a:xfrm>
          <a:prstGeom prst="rect">
            <a:avLst/>
          </a:prstGeom>
          <a:noFill/>
        </p:spPr>
        <p:txBody>
          <a:bodyPr wrap="square" lIns="66332" tIns="33166" rIns="66332" bIns="33166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solidFill>
                  <a:srgbClr val="CC0000"/>
                </a:solidFill>
              </a:rPr>
              <a:t>规范解答：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02364" y="2550268"/>
                <a:ext cx="5042559" cy="396570"/>
              </a:xfrm>
              <a:prstGeom prst="rect">
                <a:avLst/>
              </a:prstGeom>
              <a:noFill/>
            </p:spPr>
            <p:txBody>
              <a:bodyPr wrap="square" lIns="66332" tIns="33166" rIns="66332" bIns="33166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100" b="1" dirty="0">
                    <a:solidFill>
                      <a:srgbClr val="CC0000"/>
                    </a:solidFill>
                  </a:rPr>
                  <a:t>长方形的长：</a:t>
                </a:r>
                <a:r>
                  <a:rPr lang="en-US" altLang="zh-CN" sz="2100" b="1" dirty="0">
                    <a:solidFill>
                      <a:srgbClr val="CC0000"/>
                    </a:solidFill>
                  </a:rPr>
                  <a:t>6</a:t>
                </a:r>
                <a14:m>
                  <m:oMath xmlns:m="http://schemas.openxmlformats.org/officeDocument/2006/math">
                    <m:r>
                      <a:rPr lang="en-US" altLang="zh-CN" sz="2100" b="1" i="1">
                        <a:solidFill>
                          <a:srgbClr val="CC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×</m:t>
                    </m:r>
                    <m:r>
                      <a:rPr lang="en-US" altLang="zh-CN" sz="2100" b="1" i="1">
                        <a:solidFill>
                          <a:srgbClr val="CC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𝟐</m:t>
                    </m:r>
                    <m:r>
                      <a:rPr lang="en-US" altLang="zh-CN" sz="2100" b="1" i="1">
                        <a:solidFill>
                          <a:srgbClr val="CC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+</m:t>
                    </m:r>
                    <m:r>
                      <a:rPr lang="en-US" altLang="zh-CN" sz="2100" b="1" i="1">
                        <a:solidFill>
                          <a:srgbClr val="CC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𝟔</m:t>
                    </m:r>
                    <m:r>
                      <a:rPr lang="en-US" altLang="zh-CN" sz="2100" b="1" i="1">
                        <a:solidFill>
                          <a:srgbClr val="CC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÷</m:t>
                    </m:r>
                    <m:r>
                      <a:rPr lang="en-US" altLang="zh-CN" sz="2100" b="1" i="1">
                        <a:solidFill>
                          <a:srgbClr val="CC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𝟐</m:t>
                    </m:r>
                    <m:r>
                      <a:rPr lang="en-US" altLang="zh-CN" sz="2100" b="1" i="1">
                        <a:solidFill>
                          <a:srgbClr val="CC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=</m:t>
                    </m:r>
                    <m:r>
                      <a:rPr lang="en-US" altLang="zh-CN" sz="2100" b="1" i="1">
                        <a:solidFill>
                          <a:srgbClr val="CC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𝟏𝟓</m:t>
                    </m:r>
                  </m:oMath>
                </a14:m>
                <a:r>
                  <a:rPr lang="zh-CN" altLang="en-US" sz="2100" b="1" dirty="0">
                    <a:solidFill>
                      <a:srgbClr val="CC0000"/>
                    </a:solidFill>
                  </a:rPr>
                  <a:t>（厘米）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364" y="2550268"/>
                <a:ext cx="5042559" cy="396570"/>
              </a:xfrm>
              <a:prstGeom prst="rect">
                <a:avLst/>
              </a:prstGeom>
              <a:blipFill rotWithShape="1">
                <a:blip r:embed="rId3"/>
                <a:stretch>
                  <a:fillRect l="-5" t="-27" r="5" b="1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02364" y="3072556"/>
                <a:ext cx="6270874" cy="396570"/>
              </a:xfrm>
              <a:prstGeom prst="rect">
                <a:avLst/>
              </a:prstGeom>
              <a:noFill/>
            </p:spPr>
            <p:txBody>
              <a:bodyPr wrap="square" lIns="66332" tIns="33166" rIns="66332" bIns="33166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100" b="1" dirty="0">
                    <a:solidFill>
                      <a:srgbClr val="CC0000"/>
                    </a:solidFill>
                  </a:rPr>
                  <a:t>长方形的周长：</a:t>
                </a:r>
                <a14:m>
                  <m:oMath xmlns:m="http://schemas.openxmlformats.org/officeDocument/2006/math">
                    <m:r>
                      <a:rPr lang="zh-CN" altLang="en-US" sz="2100" b="1" i="1" dirty="0">
                        <a:solidFill>
                          <a:srgbClr val="CC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（</m:t>
                    </m:r>
                    <m:r>
                      <a:rPr lang="en-US" altLang="zh-CN" sz="2100" b="1">
                        <a:solidFill>
                          <a:srgbClr val="CC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𝟏𝟓</m:t>
                    </m:r>
                    <m:r>
                      <a:rPr lang="en-US" altLang="zh-CN" sz="2100" b="1" i="1">
                        <a:solidFill>
                          <a:srgbClr val="CC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+</m:t>
                    </m:r>
                    <m:r>
                      <a:rPr lang="en-US" altLang="zh-CN" sz="2100" b="1" i="1">
                        <a:solidFill>
                          <a:srgbClr val="CC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𝟔</m:t>
                    </m:r>
                    <m:r>
                      <a:rPr lang="zh-CN" altLang="en-US" sz="2100" b="1" i="1">
                        <a:solidFill>
                          <a:srgbClr val="CC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）</m:t>
                    </m:r>
                    <m:r>
                      <a:rPr lang="en-US" altLang="zh-CN" sz="2100" b="1" i="1">
                        <a:solidFill>
                          <a:srgbClr val="CC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×</m:t>
                    </m:r>
                    <m:r>
                      <a:rPr lang="en-US" altLang="zh-CN" sz="2100" b="1" i="1">
                        <a:solidFill>
                          <a:srgbClr val="CC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𝟐</m:t>
                    </m:r>
                    <m:r>
                      <a:rPr lang="en-US" altLang="zh-CN" sz="2100" b="1" i="1">
                        <a:solidFill>
                          <a:srgbClr val="CC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=</m:t>
                    </m:r>
                    <m:r>
                      <a:rPr lang="en-US" altLang="zh-CN" sz="2100" b="1" i="1">
                        <a:solidFill>
                          <a:srgbClr val="CC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𝟒𝟐</m:t>
                    </m:r>
                  </m:oMath>
                </a14:m>
                <a:r>
                  <a:rPr lang="zh-CN" altLang="en-US" sz="2100" b="1" dirty="0">
                    <a:solidFill>
                      <a:srgbClr val="CC0000"/>
                    </a:solidFill>
                  </a:rPr>
                  <a:t>（厘米）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364" y="3072556"/>
                <a:ext cx="6270874" cy="396570"/>
              </a:xfrm>
              <a:prstGeom prst="rect">
                <a:avLst/>
              </a:prstGeom>
              <a:blipFill rotWithShape="1">
                <a:blip r:embed="rId4"/>
                <a:stretch>
                  <a:fillRect l="-4" t="-107" r="8" b="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811126" y="3594844"/>
            <a:ext cx="4076068" cy="396570"/>
          </a:xfrm>
          <a:prstGeom prst="rect">
            <a:avLst/>
          </a:prstGeom>
          <a:noFill/>
        </p:spPr>
        <p:txBody>
          <a:bodyPr wrap="square" lIns="66332" tIns="33166" rIns="66332" bIns="33166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solidFill>
                  <a:srgbClr val="CC0000"/>
                </a:solidFill>
              </a:rPr>
              <a:t>答：这个长方形的周长是</a:t>
            </a:r>
            <a:r>
              <a:rPr lang="en-US" altLang="zh-CN" sz="2100" b="1" dirty="0">
                <a:solidFill>
                  <a:srgbClr val="CC0000"/>
                </a:solidFill>
              </a:rPr>
              <a:t>42</a:t>
            </a:r>
            <a:r>
              <a:rPr lang="zh-CN" altLang="en-US" sz="2100" b="1" dirty="0">
                <a:solidFill>
                  <a:srgbClr val="CC0000"/>
                </a:solidFill>
              </a:rPr>
              <a:t>厘米。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43397" y="310023"/>
            <a:ext cx="1448963" cy="456205"/>
          </a:xfrm>
          <a:prstGeom prst="rect">
            <a:avLst/>
          </a:prstGeom>
          <a:noFill/>
          <a:ln>
            <a:noFill/>
          </a:ln>
        </p:spPr>
        <p:txBody>
          <a:bodyPr wrap="none" lIns="53859" tIns="26930" rIns="53859" bIns="26930" rtlCol="0" anchor="t">
            <a:spAutoFit/>
          </a:bodyPr>
          <a:lstStyle/>
          <a:p>
            <a:pPr algn="ctr" defTabSz="538480"/>
            <a:r>
              <a:rPr lang="zh-CN" altLang="zh-CN" sz="26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学习目标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31640" y="843558"/>
            <a:ext cx="6768341" cy="1285492"/>
          </a:xfrm>
          <a:prstGeom prst="rect">
            <a:avLst/>
          </a:prstGeom>
          <a:noFill/>
        </p:spPr>
        <p:txBody>
          <a:bodyPr wrap="square" lIns="53859" tIns="26930" rIns="53859" bIns="26930" rtlCol="0">
            <a:spAutoFit/>
          </a:bodyPr>
          <a:lstStyle/>
          <a:p>
            <a:pPr marL="269240" indent="-269240" defTabSz="538480">
              <a:buFontTx/>
              <a:buAutoNum type="arabicPeriod"/>
            </a:pPr>
            <a:r>
              <a:rPr lang="zh-CN" altLang="en-US" sz="20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使学生在画圆的过程中，认识圆，掌握圆的各部分名称。</a:t>
            </a:r>
            <a:endParaRPr lang="en-US" altLang="zh-CN" sz="2000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269240" indent="-269240" defTabSz="538480">
              <a:buFontTx/>
              <a:buAutoNum type="arabicPeriod"/>
            </a:pPr>
            <a:r>
              <a:rPr lang="zh-CN" altLang="zh-CN" sz="20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通过动手操作、实验观察探索出圆的特征及同一个圆里半径和直径的关系</a:t>
            </a:r>
            <a:r>
              <a:rPr lang="zh-CN" altLang="en-US" sz="20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2000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269240" indent="-269240" defTabSz="538480">
              <a:buFontTx/>
              <a:buAutoNum type="arabicPeriod"/>
            </a:pPr>
            <a:r>
              <a:rPr lang="zh-CN" altLang="zh-CN" sz="20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初步学会用圆规画圆，培养学生的作图能力</a:t>
            </a:r>
            <a:r>
              <a:rPr lang="zh-CN" altLang="zh-CN" sz="2000" dirty="0">
                <a:solidFill>
                  <a:prstClr val="black"/>
                </a:solidFill>
              </a:rPr>
              <a:t>。</a:t>
            </a:r>
            <a:endParaRPr lang="en-US" altLang="zh-CN" sz="2000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68186" y="2336950"/>
            <a:ext cx="1783999" cy="456205"/>
          </a:xfrm>
          <a:prstGeom prst="rect">
            <a:avLst/>
          </a:prstGeom>
          <a:noFill/>
          <a:ln>
            <a:noFill/>
          </a:ln>
        </p:spPr>
        <p:txBody>
          <a:bodyPr wrap="none" lIns="53859" tIns="26930" rIns="53859" bIns="26930" rtlCol="0" anchor="t">
            <a:spAutoFit/>
          </a:bodyPr>
          <a:lstStyle/>
          <a:p>
            <a:pPr algn="ctr" defTabSz="538480"/>
            <a:r>
              <a:rPr lang="zh-CN" altLang="zh-CN" sz="26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学习重难点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45592" y="3093545"/>
            <a:ext cx="5558212" cy="679440"/>
          </a:xfrm>
          <a:prstGeom prst="rect">
            <a:avLst/>
          </a:prstGeom>
          <a:noFill/>
        </p:spPr>
        <p:txBody>
          <a:bodyPr wrap="square" lIns="53859" tIns="26930" rIns="53859" bIns="26930" rtlCol="0">
            <a:spAutoFit/>
          </a:bodyPr>
          <a:lstStyle/>
          <a:p>
            <a:pPr defTabSz="538480"/>
            <a:r>
              <a:rPr lang="zh-CN" altLang="zh-CN" sz="20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在动手操作中掌握圆的特征，学会用圆规画圆的方法</a:t>
            </a:r>
            <a:r>
              <a:rPr lang="zh-CN" altLang="en-US" sz="20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49605" y="4085050"/>
            <a:ext cx="5558212" cy="366910"/>
          </a:xfrm>
          <a:prstGeom prst="rect">
            <a:avLst/>
          </a:prstGeom>
          <a:noFill/>
        </p:spPr>
        <p:txBody>
          <a:bodyPr wrap="square" lIns="53859" tIns="26930" rIns="53859" bIns="26930" rtlCol="0">
            <a:spAutoFit/>
          </a:bodyPr>
          <a:lstStyle/>
          <a:p>
            <a:pPr defTabSz="538480"/>
            <a:r>
              <a:rPr lang="zh-CN" altLang="zh-CN" sz="20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理解圆上的概念，归纳圆的特征</a:t>
            </a:r>
            <a:r>
              <a:rPr lang="zh-CN" altLang="en-US" sz="20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</a:p>
        </p:txBody>
      </p:sp>
      <p:sp>
        <p:nvSpPr>
          <p:cNvPr id="7" name="文本框 10"/>
          <p:cNvSpPr txBox="1"/>
          <p:nvPr/>
        </p:nvSpPr>
        <p:spPr>
          <a:xfrm>
            <a:off x="1488822" y="3808741"/>
            <a:ext cx="634905" cy="2852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3859" tIns="26930" rIns="53859" bIns="26930" rtlCol="0">
            <a:spAutoFit/>
          </a:bodyPr>
          <a:lstStyle/>
          <a:p>
            <a:pPr defTabSz="538480"/>
            <a:r>
              <a:rPr lang="zh-CN" altLang="en-US" sz="1500" dirty="0">
                <a:solidFill>
                  <a:prstClr val="white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难点</a:t>
            </a:r>
          </a:p>
        </p:txBody>
      </p:sp>
      <p:sp>
        <p:nvSpPr>
          <p:cNvPr id="8" name="文本框 11"/>
          <p:cNvSpPr txBox="1"/>
          <p:nvPr/>
        </p:nvSpPr>
        <p:spPr>
          <a:xfrm>
            <a:off x="1488822" y="2780668"/>
            <a:ext cx="634905" cy="2852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3859" tIns="26930" rIns="53859" bIns="26930" rtlCol="0">
            <a:spAutoFit/>
          </a:bodyPr>
          <a:lstStyle/>
          <a:p>
            <a:pPr defTabSz="538480"/>
            <a:r>
              <a:rPr lang="zh-CN" altLang="en-US" sz="1500" dirty="0">
                <a:solidFill>
                  <a:prstClr val="white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重点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788161" y="378144"/>
            <a:ext cx="1184458" cy="468779"/>
          </a:xfrm>
          <a:prstGeom prst="rect">
            <a:avLst/>
          </a:prstGeom>
          <a:noFill/>
          <a:ln>
            <a:noFill/>
          </a:ln>
        </p:spPr>
        <p:txBody>
          <a:bodyPr wrap="none" lIns="66314" tIns="33157" rIns="66314" bIns="33157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小     结</a:t>
            </a:r>
          </a:p>
        </p:txBody>
      </p:sp>
      <p:pic>
        <p:nvPicPr>
          <p:cNvPr id="14" name="Picture 2" descr="C:\Documents and Settings\Administrator\桌面\赵然卡通形象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0109" y="848200"/>
            <a:ext cx="414870" cy="762222"/>
          </a:xfrm>
          <a:prstGeom prst="rect">
            <a:avLst/>
          </a:prstGeom>
          <a:noFill/>
        </p:spPr>
      </p:pic>
      <p:sp>
        <p:nvSpPr>
          <p:cNvPr id="15" name="圆角矩形 14"/>
          <p:cNvSpPr/>
          <p:nvPr/>
        </p:nvSpPr>
        <p:spPr>
          <a:xfrm>
            <a:off x="2263400" y="1004269"/>
            <a:ext cx="4153186" cy="365751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14" tIns="33157" rIns="66314" bIns="3315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圆中直径与半径的关系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1750108" y="1840549"/>
            <a:ext cx="5591529" cy="3422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14" tIns="33157" rIns="66314" bIns="3315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prstClr val="black"/>
                </a:solidFill>
              </a:rPr>
              <a:t>圆中有无数条半径，每条半径的长度都相等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1754191" y="2479809"/>
            <a:ext cx="5591529" cy="3422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14" tIns="33157" rIns="66314" bIns="3315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prstClr val="black"/>
                </a:solidFill>
              </a:rPr>
              <a:t>圆中有无数条直径，每条直径的长度都相等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圆角矩形 19"/>
              <p:cNvSpPr/>
              <p:nvPr/>
            </p:nvSpPr>
            <p:spPr>
              <a:xfrm>
                <a:off x="1804541" y="3180612"/>
                <a:ext cx="5865336" cy="48770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6314" tIns="33157" rIns="66314" bIns="33157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prstClr val="black"/>
                    </a:solidFill>
                  </a:rPr>
                  <a:t>同一个圆中，直径是半径的</a:t>
                </a:r>
                <a:r>
                  <a:rPr lang="en-US" altLang="zh-CN" sz="2000" b="1" dirty="0">
                    <a:solidFill>
                      <a:prstClr val="black"/>
                    </a:solidFill>
                  </a:rPr>
                  <a:t>2</a:t>
                </a:r>
                <a:r>
                  <a:rPr lang="zh-CN" altLang="en-US" sz="2000" b="1" dirty="0">
                    <a:solidFill>
                      <a:prstClr val="black"/>
                    </a:solidFill>
                  </a:rPr>
                  <a:t>倍，半径是直径的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latin typeface="Cambria Math" panose="02040503050406030204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latin typeface="Cambria Math" panose="02040503050406030204"/>
                          </a:rPr>
                          <m:t>𝟐</m:t>
                        </m:r>
                      </m:den>
                    </m:f>
                  </m:oMath>
                </a14:m>
                <a:endParaRPr lang="zh-CN" altLang="en-US" sz="20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圆角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541" y="3180612"/>
                <a:ext cx="5865336" cy="487704"/>
              </a:xfrm>
              <a:prstGeom prst="roundRect">
                <a:avLst/>
              </a:prstGeom>
              <a:blipFill rotWithShape="1">
                <a:blip r:embed="rId3"/>
                <a:stretch>
                  <a:fillRect l="-117" t="-1411" r="-102" b="-1188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1"/>
          <p:cNvSpPr txBox="1">
            <a:spLocks noChangeArrowheads="1"/>
          </p:cNvSpPr>
          <p:nvPr/>
        </p:nvSpPr>
        <p:spPr bwMode="auto">
          <a:xfrm>
            <a:off x="1254031" y="848200"/>
            <a:ext cx="6559990" cy="887889"/>
          </a:xfrm>
          <a:prstGeom prst="rect">
            <a:avLst/>
          </a:prstGeom>
          <a:noFill/>
        </p:spPr>
        <p:txBody>
          <a:bodyPr lIns="66298" tIns="33148" rIns="66298" bIns="33148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300" b="1" dirty="0">
                <a:solidFill>
                  <a:prstClr val="black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300" b="1" dirty="0">
                <a:solidFill>
                  <a:prstClr val="black"/>
                </a:solidFill>
                <a:latin typeface="宋体" panose="02010600030101010101" pitchFamily="2" charset="-122"/>
              </a:rPr>
              <a:t>画一个半径是</a:t>
            </a:r>
            <a:r>
              <a:rPr lang="en-US" altLang="zh-CN" sz="2300" b="1" dirty="0">
                <a:solidFill>
                  <a:prstClr val="black"/>
                </a:solidFill>
                <a:latin typeface="宋体" panose="02010600030101010101" pitchFamily="2" charset="-122"/>
              </a:rPr>
              <a:t>1.5cm</a:t>
            </a:r>
            <a:r>
              <a:rPr lang="zh-CN" altLang="en-US" sz="2300" b="1" dirty="0">
                <a:solidFill>
                  <a:prstClr val="black"/>
                </a:solidFill>
                <a:latin typeface="宋体" panose="02010600030101010101" pitchFamily="2" charset="-122"/>
              </a:rPr>
              <a:t>的圆，并用字母</a:t>
            </a:r>
            <a:r>
              <a:rPr lang="en-US" altLang="zh-CN" sz="2300" b="1" i="1" dirty="0">
                <a:solidFill>
                  <a:prstClr val="black"/>
                </a:solidFill>
                <a:latin typeface="宋体" panose="02010600030101010101" pitchFamily="2" charset="-122"/>
              </a:rPr>
              <a:t>O</a:t>
            </a:r>
            <a:r>
              <a:rPr lang="zh-CN" altLang="en-US" sz="2300" b="1" dirty="0">
                <a:solidFill>
                  <a:prstClr val="black"/>
                </a:solidFill>
                <a:latin typeface="宋体" panose="02010600030101010101" pitchFamily="2" charset="-122"/>
              </a:rPr>
              <a:t>，</a:t>
            </a:r>
            <a:r>
              <a:rPr lang="en-US" altLang="zh-CN" sz="2300" b="1" i="1" dirty="0">
                <a:solidFill>
                  <a:prstClr val="black"/>
                </a:solidFill>
                <a:latin typeface="宋体" panose="02010600030101010101" pitchFamily="2" charset="-122"/>
              </a:rPr>
              <a:t>r</a:t>
            </a:r>
            <a:r>
              <a:rPr lang="zh-CN" altLang="en-US" sz="2300" b="1" dirty="0">
                <a:solidFill>
                  <a:prstClr val="black"/>
                </a:solidFill>
                <a:latin typeface="宋体" panose="02010600030101010101" pitchFamily="2" charset="-122"/>
              </a:rPr>
              <a:t>，</a:t>
            </a:r>
            <a:r>
              <a:rPr lang="en-US" altLang="zh-CN" sz="2300" b="1" i="1" dirty="0">
                <a:solidFill>
                  <a:prstClr val="black"/>
                </a:solidFill>
                <a:latin typeface="宋体" panose="02010600030101010101" pitchFamily="2" charset="-122"/>
              </a:rPr>
              <a:t>d </a:t>
            </a:r>
            <a:r>
              <a:rPr lang="zh-CN" altLang="en-US" sz="2300" b="1" dirty="0">
                <a:solidFill>
                  <a:prstClr val="black"/>
                </a:solidFill>
                <a:latin typeface="宋体" panose="02010600030101010101" pitchFamily="2" charset="-122"/>
              </a:rPr>
              <a:t>标出它的圆心、半径和直径。</a:t>
            </a:r>
            <a:r>
              <a:rPr lang="zh-CN" altLang="en-US" sz="2300" b="1" dirty="0">
                <a:solidFill>
                  <a:srgbClr val="FF0000"/>
                </a:solidFill>
                <a:latin typeface="宋体" panose="02010600030101010101" pitchFamily="2" charset="-122"/>
              </a:rPr>
              <a:t>（教材第</a:t>
            </a:r>
            <a:r>
              <a:rPr lang="en-US" altLang="zh-CN" sz="2300" b="1" dirty="0">
                <a:solidFill>
                  <a:srgbClr val="FF0000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300" b="1" dirty="0">
                <a:solidFill>
                  <a:srgbClr val="FF0000"/>
                </a:solidFill>
                <a:latin typeface="宋体" panose="02010600030101010101" pitchFamily="2" charset="-122"/>
              </a:rPr>
              <a:t>页第</a:t>
            </a:r>
            <a:r>
              <a:rPr lang="en-US" altLang="zh-CN" sz="2300" b="1" dirty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300" b="1" dirty="0">
                <a:solidFill>
                  <a:srgbClr val="FF0000"/>
                </a:solidFill>
                <a:latin typeface="宋体" panose="02010600030101010101" pitchFamily="2" charset="-122"/>
              </a:rPr>
              <a:t>题）</a:t>
            </a:r>
            <a:endParaRPr lang="zh-CN" altLang="en-US" sz="23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4208964" y="2958628"/>
            <a:ext cx="1384791" cy="262529"/>
          </a:xfrm>
          <a:prstGeom prst="line">
            <a:avLst/>
          </a:prstGeom>
          <a:ln w="57150">
            <a:solidFill>
              <a:srgbClr val="1B9B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rot="3600000" flipH="1" flipV="1">
            <a:off x="2834718" y="3241311"/>
            <a:ext cx="2768071" cy="1152"/>
          </a:xfrm>
          <a:prstGeom prst="line">
            <a:avLst/>
          </a:prstGeom>
          <a:ln w="57150">
            <a:solidFill>
              <a:srgbClr val="1B9B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4183615" y="3193524"/>
            <a:ext cx="78341" cy="782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937074" y="3138256"/>
            <a:ext cx="466589" cy="4687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6298" tIns="33148" rIns="66298" bIns="33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600" b="1" i="1">
                <a:solidFill>
                  <a:prstClr val="black"/>
                </a:solidFill>
                <a:latin typeface="宋体" panose="02010600030101010101" pitchFamily="2" charset="-122"/>
              </a:rPr>
              <a:t>O</a:t>
            </a:r>
            <a:endParaRPr lang="zh-CN" altLang="en-US" sz="2600" b="1" i="1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33" name="Object 75"/>
          <p:cNvGraphicFramePr>
            <a:graphicFrameLocks noChangeAspect="1"/>
          </p:cNvGraphicFramePr>
          <p:nvPr/>
        </p:nvGraphicFramePr>
        <p:xfrm>
          <a:off x="4657119" y="2678832"/>
          <a:ext cx="375576" cy="454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4" imgW="2743200" imgH="3048000" progId="Equation.DSMT4">
                  <p:embed/>
                </p:oleObj>
              </mc:Choice>
              <mc:Fallback>
                <p:oleObj name="Equation" r:id="rId4" imgW="2743200" imgH="3048000" progId="Equation.DSMT4">
                  <p:embed/>
                  <p:pic>
                    <p:nvPicPr>
                      <p:cNvPr id="0" name="图片 204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7119" y="2678832"/>
                        <a:ext cx="375576" cy="45482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76"/>
          <p:cNvGraphicFramePr>
            <a:graphicFrameLocks noChangeAspect="1"/>
          </p:cNvGraphicFramePr>
          <p:nvPr/>
        </p:nvGraphicFramePr>
        <p:xfrm>
          <a:off x="3443987" y="2437023"/>
          <a:ext cx="347926" cy="443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6" imgW="3352800" imgH="4267200" progId="Equation.DSMT4">
                  <p:embed/>
                </p:oleObj>
              </mc:Choice>
              <mc:Fallback>
                <p:oleObj name="Equation" r:id="rId6" imgW="3352800" imgH="4267200" progId="Equation.DSMT4">
                  <p:embed/>
                  <p:pic>
                    <p:nvPicPr>
                      <p:cNvPr id="0" name="图片 2050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43987" y="2437023"/>
                        <a:ext cx="347926" cy="44330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弧形 34"/>
          <p:cNvSpPr/>
          <p:nvPr/>
        </p:nvSpPr>
        <p:spPr>
          <a:xfrm rot="4800000">
            <a:off x="2834142" y="1850187"/>
            <a:ext cx="2768071" cy="2769582"/>
          </a:xfrm>
          <a:prstGeom prst="arc">
            <a:avLst>
              <a:gd name="adj1" fmla="val 16200000"/>
              <a:gd name="adj2" fmla="val 5396781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black"/>
              </a:solidFill>
            </a:endParaRPr>
          </a:p>
        </p:txBody>
      </p:sp>
      <p:sp>
        <p:nvSpPr>
          <p:cNvPr id="36" name="弧形 35"/>
          <p:cNvSpPr/>
          <p:nvPr/>
        </p:nvSpPr>
        <p:spPr>
          <a:xfrm rot="15602570" flipV="1">
            <a:off x="2839327" y="1862275"/>
            <a:ext cx="2768071" cy="2768431"/>
          </a:xfrm>
          <a:prstGeom prst="arc">
            <a:avLst>
              <a:gd name="adj1" fmla="val 16200000"/>
              <a:gd name="adj2" fmla="val 5396781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 rot="21010268">
            <a:off x="4435536" y="3085099"/>
            <a:ext cx="1135566" cy="4241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6298" tIns="33148" rIns="66298" bIns="33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300" b="1" i="1" dirty="0">
                <a:solidFill>
                  <a:srgbClr val="CC0000"/>
                </a:solidFill>
                <a:ea typeface="楷体_GB2312"/>
                <a:cs typeface="楷体_GB2312"/>
              </a:rPr>
              <a:t>r</a:t>
            </a:r>
            <a:r>
              <a:rPr lang="en-US" altLang="zh-CN" sz="2300" b="1" dirty="0">
                <a:solidFill>
                  <a:srgbClr val="CC0000"/>
                </a:solidFill>
                <a:ea typeface="楷体_GB2312"/>
                <a:cs typeface="楷体_GB2312"/>
              </a:rPr>
              <a:t>=1.5cm</a:t>
            </a:r>
            <a:endParaRPr lang="zh-CN" altLang="en-US" sz="2300" b="1" dirty="0">
              <a:solidFill>
                <a:srgbClr val="CC0000"/>
              </a:solidFill>
              <a:ea typeface="楷体_GB2312"/>
              <a:cs typeface="楷体_GB231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79113" y="380256"/>
            <a:ext cx="1614284" cy="468779"/>
          </a:xfrm>
          <a:prstGeom prst="rect">
            <a:avLst/>
          </a:prstGeom>
          <a:noFill/>
          <a:ln>
            <a:noFill/>
          </a:ln>
        </p:spPr>
        <p:txBody>
          <a:bodyPr wrap="square" lIns="66314" tIns="33157" rIns="66314" bIns="33157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随堂小测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1" name="文本框 12"/>
          <p:cNvSpPr txBox="1">
            <a:spLocks noChangeArrowheads="1"/>
          </p:cNvSpPr>
          <p:nvPr/>
        </p:nvSpPr>
        <p:spPr bwMode="auto">
          <a:xfrm>
            <a:off x="1497206" y="900430"/>
            <a:ext cx="5017276" cy="424114"/>
          </a:xfrm>
          <a:prstGeom prst="rect">
            <a:avLst/>
          </a:prstGeom>
          <a:noFill/>
          <a:ln>
            <a:noFill/>
          </a:ln>
        </p:spPr>
        <p:txBody>
          <a:bodyPr lIns="66298" tIns="33148" rIns="66298" bIns="33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300" b="1" dirty="0">
                <a:solidFill>
                  <a:prstClr val="black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2300" b="1" dirty="0">
                <a:solidFill>
                  <a:prstClr val="black"/>
                </a:solidFill>
                <a:latin typeface="宋体" panose="02010600030101010101" pitchFamily="2" charset="-122"/>
              </a:rPr>
              <a:t>填一填。</a:t>
            </a:r>
            <a:endParaRPr lang="zh-CN" altLang="en-US" sz="23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39941" name="图片 8" descr="22.png"/>
          <p:cNvPicPr>
            <a:picLocks noChangeAspect="1"/>
          </p:cNvPicPr>
          <p:nvPr/>
        </p:nvPicPr>
        <p:blipFill>
          <a:blip r:embed="rId3" cstate="email"/>
          <a:srcRect t="9055"/>
          <a:stretch>
            <a:fillRect/>
          </a:stretch>
        </p:blipFill>
        <p:spPr bwMode="auto">
          <a:xfrm>
            <a:off x="1408414" y="1551911"/>
            <a:ext cx="6481560" cy="261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2394584" y="3447188"/>
            <a:ext cx="622119" cy="396535"/>
          </a:xfrm>
          <a:prstGeom prst="rect">
            <a:avLst/>
          </a:prstGeom>
          <a:noFill/>
        </p:spPr>
        <p:txBody>
          <a:bodyPr lIns="66298" tIns="33148" rIns="66298" bIns="33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100" b="1" spc="-218" dirty="0">
                <a:solidFill>
                  <a:srgbClr val="FF0000"/>
                </a:solidFill>
              </a:rPr>
              <a:t>8cm</a:t>
            </a:r>
            <a:endParaRPr lang="zh-CN" altLang="en-US" sz="2100" b="1" spc="-218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62095" y="3158176"/>
            <a:ext cx="622119" cy="396535"/>
          </a:xfrm>
          <a:prstGeom prst="rect">
            <a:avLst/>
          </a:prstGeom>
          <a:noFill/>
        </p:spPr>
        <p:txBody>
          <a:bodyPr lIns="66298" tIns="33148" rIns="66298" bIns="33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100" b="1" spc="-218" dirty="0">
                <a:solidFill>
                  <a:srgbClr val="FF0000"/>
                </a:solidFill>
              </a:rPr>
              <a:t>4cm</a:t>
            </a:r>
            <a:endParaRPr lang="zh-CN" altLang="en-US" sz="2100" b="1" spc="-218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08175" y="3158176"/>
            <a:ext cx="622119" cy="396535"/>
          </a:xfrm>
          <a:prstGeom prst="rect">
            <a:avLst/>
          </a:prstGeom>
          <a:noFill/>
        </p:spPr>
        <p:txBody>
          <a:bodyPr lIns="66298" tIns="33148" rIns="66298" bIns="33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100" b="1" spc="-218" dirty="0">
                <a:solidFill>
                  <a:srgbClr val="FF0000"/>
                </a:solidFill>
              </a:rPr>
              <a:t>3cm</a:t>
            </a:r>
            <a:endParaRPr lang="zh-CN" altLang="en-US" sz="2100" b="1" spc="-218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39513" y="3447188"/>
            <a:ext cx="622119" cy="396535"/>
          </a:xfrm>
          <a:prstGeom prst="rect">
            <a:avLst/>
          </a:prstGeom>
          <a:noFill/>
        </p:spPr>
        <p:txBody>
          <a:bodyPr lIns="66298" tIns="33148" rIns="66298" bIns="33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100" b="1" spc="-218" dirty="0">
                <a:solidFill>
                  <a:srgbClr val="FF0000"/>
                </a:solidFill>
              </a:rPr>
              <a:t>6cm</a:t>
            </a:r>
            <a:endParaRPr lang="zh-CN" altLang="en-US" sz="2100" b="1" spc="-218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33979" y="3158176"/>
            <a:ext cx="622119" cy="396535"/>
          </a:xfrm>
          <a:prstGeom prst="rect">
            <a:avLst/>
          </a:prstGeom>
          <a:noFill/>
        </p:spPr>
        <p:txBody>
          <a:bodyPr lIns="66298" tIns="33148" rIns="66298" bIns="33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100" b="1" spc="-218" dirty="0">
                <a:solidFill>
                  <a:srgbClr val="FF0000"/>
                </a:solidFill>
              </a:rPr>
              <a:t>4cm</a:t>
            </a:r>
            <a:endParaRPr lang="zh-CN" altLang="en-US" sz="2100" b="1" spc="-218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94350" y="3435673"/>
            <a:ext cx="622119" cy="396535"/>
          </a:xfrm>
          <a:prstGeom prst="rect">
            <a:avLst/>
          </a:prstGeom>
          <a:noFill/>
        </p:spPr>
        <p:txBody>
          <a:bodyPr lIns="66298" tIns="33148" rIns="66298" bIns="33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100" b="1" spc="-218" dirty="0">
                <a:solidFill>
                  <a:srgbClr val="FF0000"/>
                </a:solidFill>
              </a:rPr>
              <a:t>2cm</a:t>
            </a:r>
            <a:endParaRPr lang="zh-CN" altLang="en-US" sz="2100" b="1" spc="-218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2" grpId="0"/>
      <p:bldP spid="34" grpId="0"/>
      <p:bldP spid="35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11"/>
          <p:cNvSpPr txBox="1">
            <a:spLocks noChangeArrowheads="1"/>
          </p:cNvSpPr>
          <p:nvPr/>
        </p:nvSpPr>
        <p:spPr bwMode="auto">
          <a:xfrm>
            <a:off x="1593335" y="1050815"/>
            <a:ext cx="4158225" cy="4241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6298" tIns="33148" rIns="66298" bIns="33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300" b="1" dirty="0">
                <a:solidFill>
                  <a:prstClr val="black"/>
                </a:solidFill>
                <a:latin typeface="宋体" panose="02010600030101010101" pitchFamily="2" charset="-122"/>
              </a:rPr>
              <a:t>3.</a:t>
            </a:r>
            <a:r>
              <a:rPr lang="zh-CN" altLang="en-US" sz="2300" b="1" dirty="0">
                <a:solidFill>
                  <a:prstClr val="black"/>
                </a:solidFill>
                <a:latin typeface="宋体" panose="02010600030101010101" pitchFamily="2" charset="-122"/>
              </a:rPr>
              <a:t>填表。</a:t>
            </a:r>
            <a:endParaRPr lang="zh-CN" altLang="en-US" sz="23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1645592" y="1683861"/>
          <a:ext cx="5799534" cy="1096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6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6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6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6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65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808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半径</a:t>
                      </a:r>
                      <a:r>
                        <a:rPr lang="en-US" altLang="zh-CN" sz="20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</a:t>
                      </a:r>
                      <a:endParaRPr lang="zh-CN" altLang="en-US" sz="20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355" marR="66355" marT="33146" marB="33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6m</a:t>
                      </a:r>
                      <a:endParaRPr lang="zh-CN" altLang="en-US" sz="20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355" marR="66355" marT="33146" marB="33146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355" marR="66355" marT="33146" marB="33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2.5cm</a:t>
                      </a:r>
                      <a:endParaRPr lang="zh-CN" altLang="en-US" sz="20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355" marR="66355" marT="33146" marB="33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2.6cm</a:t>
                      </a:r>
                      <a:endParaRPr lang="zh-CN" altLang="en-US" sz="20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355" marR="66355" marT="33146" marB="33146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355" marR="66355" marT="33146" marB="3314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8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直径</a:t>
                      </a:r>
                      <a:r>
                        <a:rPr lang="en-US" altLang="zh-CN" sz="20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</a:t>
                      </a:r>
                      <a:endParaRPr lang="zh-CN" altLang="en-US" sz="20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355" marR="66355" marT="33146" marB="33146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355" marR="66355" marT="33146" marB="33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0.26m</a:t>
                      </a:r>
                    </a:p>
                  </a:txBody>
                  <a:tcPr marL="66355" marR="66355" marT="33146" marB="33146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355" marR="66355" marT="33146" marB="33146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355" marR="66355" marT="33146" marB="33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8.32m</a:t>
                      </a:r>
                      <a:endParaRPr lang="zh-CN" altLang="en-US" sz="20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355" marR="66355" marT="33146" marB="3314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634074" y="2290297"/>
            <a:ext cx="881335" cy="4241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6298" tIns="33148" rIns="66298" bIns="33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300" b="1" dirty="0">
                <a:solidFill>
                  <a:srgbClr val="FF0000"/>
                </a:solidFill>
                <a:latin typeface="宋体" panose="02010600030101010101" pitchFamily="2" charset="-122"/>
              </a:rPr>
              <a:t>12m</a:t>
            </a:r>
            <a:endParaRPr lang="zh-CN" altLang="en-US" sz="23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26854" y="1741059"/>
            <a:ext cx="1026315" cy="4241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6298" tIns="33148" rIns="66298" bIns="33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300" b="1" dirty="0">
                <a:solidFill>
                  <a:srgbClr val="FF0000"/>
                </a:solidFill>
                <a:latin typeface="宋体" panose="02010600030101010101" pitchFamily="2" charset="-122"/>
              </a:rPr>
              <a:t>0.13 m</a:t>
            </a:r>
            <a:endParaRPr lang="zh-CN" altLang="en-US" sz="23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586834" y="2317933"/>
            <a:ext cx="881336" cy="4241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6298" tIns="33148" rIns="66298" bIns="33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300" b="1" dirty="0">
                <a:solidFill>
                  <a:srgbClr val="FF0000"/>
                </a:solidFill>
                <a:latin typeface="宋体" panose="02010600030101010101" pitchFamily="2" charset="-122"/>
              </a:rPr>
              <a:t>5cm</a:t>
            </a:r>
            <a:endParaRPr lang="zh-CN" altLang="en-US" sz="23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554574" y="2317933"/>
            <a:ext cx="881336" cy="4241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6298" tIns="33148" rIns="66298" bIns="33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300" b="1" dirty="0">
                <a:solidFill>
                  <a:srgbClr val="FF0000"/>
                </a:solidFill>
                <a:latin typeface="宋体" panose="02010600030101010101" pitchFamily="2" charset="-122"/>
              </a:rPr>
              <a:t>5.2cm</a:t>
            </a:r>
            <a:endParaRPr lang="zh-CN" altLang="en-US" sz="23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544206" y="1754876"/>
            <a:ext cx="882488" cy="4241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6298" tIns="33148" rIns="66298" bIns="33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300" b="1" dirty="0">
                <a:solidFill>
                  <a:srgbClr val="FF0000"/>
                </a:solidFill>
                <a:latin typeface="宋体" panose="02010600030101010101" pitchFamily="2" charset="-122"/>
              </a:rPr>
              <a:t>4.16m</a:t>
            </a:r>
            <a:endParaRPr lang="zh-CN" altLang="en-US" sz="23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50108" y="3041180"/>
            <a:ext cx="3553495" cy="4256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5254" tIns="33932" rIns="65254" bIns="3393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300" b="1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同圆内直径是半径的</a:t>
            </a:r>
            <a:r>
              <a:rPr lang="en-US" altLang="zh-CN" sz="23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3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倍</a:t>
            </a:r>
            <a:r>
              <a:rPr lang="zh-CN" altLang="en-US" sz="2300" b="1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zh-CN" sz="2300" b="1" dirty="0">
              <a:solidFill>
                <a:prstClr val="blac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79360" y="3772383"/>
                <a:ext cx="995381" cy="379475"/>
              </a:xfrm>
              <a:prstGeom prst="rect">
                <a:avLst/>
              </a:prstGeom>
              <a:noFill/>
            </p:spPr>
            <p:txBody>
              <a:bodyPr wrap="none" lIns="66306" tIns="33153" rIns="66306" bIns="33153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>
                          <a:solidFill>
                            <a:srgbClr val="CC0000"/>
                          </a:solidFill>
                          <a:latin typeface="Cambria Math" panose="02040503050406030204"/>
                        </a:rPr>
                        <m:t>𝒅</m:t>
                      </m:r>
                      <m:r>
                        <a:rPr lang="en-US" altLang="zh-CN" sz="2000" b="1" i="1">
                          <a:solidFill>
                            <a:srgbClr val="CC0000"/>
                          </a:solidFill>
                          <a:latin typeface="Cambria Math" panose="02040503050406030204"/>
                        </a:rPr>
                        <m:t>=</m:t>
                      </m:r>
                      <m:r>
                        <a:rPr lang="en-US" altLang="zh-CN" sz="2000" b="1" i="1">
                          <a:solidFill>
                            <a:srgbClr val="CC0000"/>
                          </a:solidFill>
                          <a:latin typeface="Cambria Math" panose="02040503050406030204"/>
                        </a:rPr>
                        <m:t>𝟐</m:t>
                      </m:r>
                      <m:r>
                        <a:rPr lang="en-US" altLang="zh-CN" sz="2000" b="1" i="1">
                          <a:solidFill>
                            <a:srgbClr val="CC0000"/>
                          </a:solidFill>
                          <a:latin typeface="Cambria Math" panose="02040503050406030204"/>
                        </a:rPr>
                        <m:t>𝒓</m:t>
                      </m:r>
                    </m:oMath>
                  </m:oMathPara>
                </a14:m>
                <a:endParaRPr lang="zh-CN" altLang="en-US" sz="2000" b="1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360" y="3772383"/>
                <a:ext cx="995381" cy="379475"/>
              </a:xfrm>
              <a:prstGeom prst="rect">
                <a:avLst/>
              </a:prstGeom>
              <a:blipFill rotWithShape="1">
                <a:blip r:embed="rId2"/>
                <a:stretch>
                  <a:fillRect l="-37" t="-127" r="7" b="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72448" y="3636151"/>
                <a:ext cx="839495" cy="658521"/>
              </a:xfrm>
              <a:prstGeom prst="rect">
                <a:avLst/>
              </a:prstGeom>
              <a:noFill/>
            </p:spPr>
            <p:txBody>
              <a:bodyPr wrap="none" lIns="66306" tIns="33153" rIns="66306" bIns="33153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>
                          <a:solidFill>
                            <a:srgbClr val="CC0000"/>
                          </a:solidFill>
                          <a:latin typeface="Cambria Math" panose="02040503050406030204"/>
                        </a:rPr>
                        <m:t>𝒓</m:t>
                      </m:r>
                      <m:r>
                        <a:rPr lang="en-US" altLang="zh-CN" sz="2000" b="1" i="1">
                          <a:solidFill>
                            <a:srgbClr val="CC0000"/>
                          </a:solidFill>
                          <a:latin typeface="Cambria Math" panose="02040503050406030204"/>
                        </a:rPr>
                        <m:t>=</m:t>
                      </m:r>
                      <m:f>
                        <m:fPr>
                          <m:ctrlPr>
                            <a:rPr lang="en-US" altLang="zh-CN" sz="2000" b="1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1" i="1">
                              <a:solidFill>
                                <a:srgbClr val="CC0000"/>
                              </a:solidFill>
                              <a:latin typeface="Cambria Math" panose="02040503050406030204"/>
                            </a:rPr>
                            <m:t>𝒅</m:t>
                          </m:r>
                        </m:num>
                        <m:den>
                          <m:r>
                            <a:rPr lang="en-US" altLang="zh-CN" sz="2000" b="1" i="1">
                              <a:solidFill>
                                <a:srgbClr val="CC0000"/>
                              </a:solidFill>
                              <a:latin typeface="Cambria Math" panose="02040503050406030204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448" y="3636151"/>
                <a:ext cx="839495" cy="658521"/>
              </a:xfrm>
              <a:prstGeom prst="rect">
                <a:avLst/>
              </a:prstGeom>
              <a:blipFill rotWithShape="1">
                <a:blip r:embed="rId3"/>
                <a:stretch>
                  <a:fillRect l="-29" t="-21" r="32" b="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  <p:bldP spid="19" grpId="0"/>
      <p:bldP spid="20" grpId="0"/>
      <p:bldP spid="21" grpId="0"/>
      <p:bldP spid="22" grpId="0"/>
      <p:bldP spid="23" grpId="0"/>
      <p:bldP spid="10" grpId="0"/>
      <p:bldP spid="11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6564" y="782915"/>
            <a:ext cx="5800559" cy="692032"/>
          </a:xfrm>
          <a:prstGeom prst="rect">
            <a:avLst/>
          </a:prstGeom>
          <a:noFill/>
        </p:spPr>
        <p:txBody>
          <a:bodyPr wrap="square" lIns="66332" tIns="33166" rIns="66332" bIns="33166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prstClr val="black"/>
                </a:solidFill>
                <a:latin typeface="宋体" panose="02010600030101010101" pitchFamily="2" charset="-122"/>
              </a:rPr>
              <a:t>4. </a:t>
            </a:r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</a:rPr>
              <a:t>在下面的长方形中有四个大小相等的。已知这个长方形的长为</a:t>
            </a:r>
            <a:r>
              <a:rPr lang="en-US" altLang="zh-CN" sz="2000" b="1" dirty="0">
                <a:solidFill>
                  <a:prstClr val="black"/>
                </a:solidFill>
                <a:latin typeface="宋体" panose="02010600030101010101" pitchFamily="2" charset="-122"/>
              </a:rPr>
              <a:t>16cm,</a:t>
            </a:r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</a:rPr>
              <a:t>求图中任意一个圆的半径。</a:t>
            </a:r>
            <a:r>
              <a:rPr lang="en-US" altLang="zh-CN" sz="2000" b="1" dirty="0">
                <a:solidFill>
                  <a:prstClr val="black"/>
                </a:solidFill>
                <a:latin typeface="宋体" panose="02010600030101010101" pitchFamily="2" charset="-122"/>
              </a:rPr>
              <a:t> </a:t>
            </a:r>
            <a:endParaRPr lang="zh-CN" altLang="en-US" sz="2000" b="1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6913" y="1474946"/>
            <a:ext cx="2259861" cy="67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97849" y="2362835"/>
                <a:ext cx="6114102" cy="726169"/>
              </a:xfrm>
              <a:prstGeom prst="rect">
                <a:avLst/>
              </a:prstGeom>
              <a:noFill/>
            </p:spPr>
            <p:txBody>
              <a:bodyPr wrap="square" lIns="66332" tIns="33166" rIns="66332" bIns="33166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100" b="1" dirty="0">
                    <a:solidFill>
                      <a:srgbClr val="CC0000"/>
                    </a:solidFill>
                  </a:rPr>
                  <a:t>四个圆的直径构成长方形的长，一个圆的直径为：</a:t>
                </a:r>
                <a14:m>
                  <m:oMath xmlns:m="http://schemas.openxmlformats.org/officeDocument/2006/math">
                    <m:r>
                      <a:rPr lang="en-US" altLang="zh-CN" sz="2100" b="1">
                        <a:solidFill>
                          <a:srgbClr val="CC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                              </m:t>
                    </m:r>
                    <m:r>
                      <a:rPr lang="en-US" altLang="zh-CN" sz="2100" b="1" i="1">
                        <a:solidFill>
                          <a:srgbClr val="CC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𝟏𝟔</m:t>
                    </m:r>
                    <m:r>
                      <a:rPr lang="en-US" altLang="zh-CN" sz="2100" b="1" i="1">
                        <a:solidFill>
                          <a:srgbClr val="CC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÷</m:t>
                    </m:r>
                    <m:r>
                      <a:rPr lang="en-US" altLang="zh-CN" sz="2100" b="1" i="1">
                        <a:solidFill>
                          <a:srgbClr val="CC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𝟒</m:t>
                    </m:r>
                    <m:r>
                      <a:rPr lang="en-US" altLang="zh-CN" sz="2100" b="1" i="1">
                        <a:solidFill>
                          <a:srgbClr val="CC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=</m:t>
                    </m:r>
                    <m:r>
                      <a:rPr lang="en-US" altLang="zh-CN" sz="2100" b="1" i="1">
                        <a:solidFill>
                          <a:srgbClr val="CC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𝟒</m:t>
                    </m:r>
                  </m:oMath>
                </a14:m>
                <a:r>
                  <a:rPr lang="zh-CN" altLang="en-US" sz="2100" b="1" dirty="0">
                    <a:solidFill>
                      <a:srgbClr val="CC0000"/>
                    </a:solidFill>
                  </a:rPr>
                  <a:t>（厘米）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849" y="2362835"/>
                <a:ext cx="6114102" cy="726169"/>
              </a:xfrm>
              <a:prstGeom prst="rect">
                <a:avLst/>
              </a:prstGeom>
              <a:blipFill rotWithShape="1">
                <a:blip r:embed="rId4"/>
                <a:stretch>
                  <a:fillRect l="-8" r="3" b="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02365" y="3072558"/>
                <a:ext cx="5068957" cy="396570"/>
              </a:xfrm>
              <a:prstGeom prst="rect">
                <a:avLst/>
              </a:prstGeom>
              <a:noFill/>
            </p:spPr>
            <p:txBody>
              <a:bodyPr wrap="square" lIns="66332" tIns="33166" rIns="66332" bIns="33166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100" b="1" dirty="0">
                    <a:solidFill>
                      <a:srgbClr val="CC0000"/>
                    </a:solidFill>
                  </a:rPr>
                  <a:t>一个圆的半径为：</a:t>
                </a:r>
                <a14:m>
                  <m:oMath xmlns:m="http://schemas.openxmlformats.org/officeDocument/2006/math">
                    <m:r>
                      <a:rPr lang="en-US" altLang="zh-CN" sz="2100" b="1" i="1" dirty="0">
                        <a:solidFill>
                          <a:srgbClr val="CC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𝟒</m:t>
                    </m:r>
                    <m:r>
                      <a:rPr lang="en-US" altLang="zh-CN" sz="2100" b="1" i="1" dirty="0">
                        <a:solidFill>
                          <a:srgbClr val="CC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÷</m:t>
                    </m:r>
                    <m:r>
                      <a:rPr lang="en-US" altLang="zh-CN" sz="2100" b="1" i="1">
                        <a:solidFill>
                          <a:srgbClr val="CC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𝟐</m:t>
                    </m:r>
                    <m:r>
                      <a:rPr lang="en-US" altLang="zh-CN" sz="2100" b="1" i="1">
                        <a:solidFill>
                          <a:srgbClr val="CC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=</m:t>
                    </m:r>
                    <m:r>
                      <a:rPr lang="en-US" altLang="zh-CN" sz="2100" b="1" i="1">
                        <a:solidFill>
                          <a:srgbClr val="CC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𝟐</m:t>
                    </m:r>
                  </m:oMath>
                </a14:m>
                <a:r>
                  <a:rPr lang="zh-CN" altLang="en-US" sz="2100" b="1" dirty="0">
                    <a:solidFill>
                      <a:srgbClr val="CC0000"/>
                    </a:solidFill>
                  </a:rPr>
                  <a:t>（厘米）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365" y="3072558"/>
                <a:ext cx="5068957" cy="396570"/>
              </a:xfrm>
              <a:prstGeom prst="rect">
                <a:avLst/>
              </a:prstGeom>
              <a:blipFill rotWithShape="1">
                <a:blip r:embed="rId5"/>
                <a:stretch>
                  <a:fillRect l="-5" t="-108" r="12" b="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811126" y="3594844"/>
            <a:ext cx="4076068" cy="396570"/>
          </a:xfrm>
          <a:prstGeom prst="rect">
            <a:avLst/>
          </a:prstGeom>
          <a:noFill/>
        </p:spPr>
        <p:txBody>
          <a:bodyPr wrap="square" lIns="66332" tIns="33166" rIns="66332" bIns="33166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solidFill>
                  <a:srgbClr val="CC0000"/>
                </a:solidFill>
              </a:rPr>
              <a:t>答：图中一个圆的半径是</a:t>
            </a:r>
            <a:r>
              <a:rPr lang="en-US" altLang="zh-CN" sz="2100" b="1" dirty="0">
                <a:solidFill>
                  <a:srgbClr val="CC0000"/>
                </a:solidFill>
              </a:rPr>
              <a:t>2</a:t>
            </a:r>
            <a:r>
              <a:rPr lang="zh-CN" altLang="en-US" sz="2100" b="1" dirty="0">
                <a:solidFill>
                  <a:srgbClr val="CC0000"/>
                </a:solidFill>
              </a:rPr>
              <a:t>厘米</a:t>
            </a:r>
            <a:r>
              <a:rPr lang="zh-CN" altLang="en-US" sz="2100" b="1" dirty="0" smtClean="0">
                <a:solidFill>
                  <a:srgbClr val="CC0000"/>
                </a:solidFill>
              </a:rPr>
              <a:t>。 </a:t>
            </a:r>
            <a:endParaRPr lang="zh-CN" altLang="en-US" sz="21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88783" y="430371"/>
            <a:ext cx="1507423" cy="456232"/>
          </a:xfrm>
          <a:prstGeom prst="rect">
            <a:avLst/>
          </a:prstGeom>
          <a:noFill/>
          <a:ln>
            <a:noFill/>
          </a:ln>
        </p:spPr>
        <p:txBody>
          <a:bodyPr wrap="square" lIns="53887" tIns="26944" rIns="53887" bIns="26944" rtlCol="0" anchor="t">
            <a:spAutoFit/>
          </a:bodyPr>
          <a:lstStyle/>
          <a:p>
            <a:pPr defTabSz="538480"/>
            <a:r>
              <a:rPr lang="zh-CN" altLang="en-US" sz="26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课后作业</a:t>
            </a:r>
          </a:p>
        </p:txBody>
      </p:sp>
      <p:sp>
        <p:nvSpPr>
          <p:cNvPr id="3" name="Rectangle 2"/>
          <p:cNvSpPr/>
          <p:nvPr/>
        </p:nvSpPr>
        <p:spPr>
          <a:xfrm>
            <a:off x="2554302" y="1440716"/>
            <a:ext cx="3376388" cy="929815"/>
          </a:xfrm>
          <a:prstGeom prst="rect">
            <a:avLst/>
          </a:prstGeom>
          <a:noFill/>
          <a:ln w="9525">
            <a:noFill/>
          </a:ln>
        </p:spPr>
        <p:txBody>
          <a:bodyPr lIns="53887" tIns="26944" rIns="53887" bIns="26944"/>
          <a:lstStyle/>
          <a:p>
            <a:pPr marL="201930" indent="-201930" defTabSz="538480">
              <a:spcBef>
                <a:spcPct val="20000"/>
              </a:spcBef>
            </a:pPr>
            <a:r>
              <a:rPr lang="en-US" altLang="zh-CN" sz="19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19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从课后习题中选取；</a:t>
            </a:r>
          </a:p>
          <a:p>
            <a:pPr marL="201930" indent="-201930" defTabSz="538480">
              <a:spcBef>
                <a:spcPct val="20000"/>
              </a:spcBef>
            </a:pPr>
            <a:r>
              <a:rPr lang="en-US" altLang="zh-CN" sz="19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sz="19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完成练习册本课时的习题。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D:\掘金2016\20160510北六上课件\图片\QQ图片20160516141419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8147" y="1218051"/>
            <a:ext cx="3923959" cy="207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1593340" y="748600"/>
            <a:ext cx="4137093" cy="4256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5254" tIns="33932" rIns="65254" bIns="3393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300" b="1" dirty="0">
                <a:solidFill>
                  <a:prstClr val="black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300" b="1" dirty="0">
                <a:solidFill>
                  <a:prstClr val="black"/>
                </a:solidFill>
                <a:latin typeface="宋体" panose="02010600030101010101" pitchFamily="2" charset="-122"/>
              </a:rPr>
              <a:t>下面各图哪些是四边形？</a:t>
            </a:r>
          </a:p>
        </p:txBody>
      </p:sp>
      <p:sp>
        <p:nvSpPr>
          <p:cNvPr id="10" name="椭圆 9"/>
          <p:cNvSpPr/>
          <p:nvPr/>
        </p:nvSpPr>
        <p:spPr>
          <a:xfrm>
            <a:off x="2350804" y="1269871"/>
            <a:ext cx="985022" cy="72541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372696" y="1166241"/>
            <a:ext cx="725806" cy="93267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202183" y="1425317"/>
            <a:ext cx="774193" cy="569965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402648" y="2409799"/>
            <a:ext cx="881336" cy="880854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283983" y="2098910"/>
            <a:ext cx="985022" cy="1139929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630593" y="3284496"/>
            <a:ext cx="5433174" cy="4256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5254" tIns="33932" rIns="65254" bIns="3393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300" b="1" dirty="0">
                <a:solidFill>
                  <a:prstClr val="black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2300" b="1" dirty="0">
                <a:solidFill>
                  <a:prstClr val="black"/>
                </a:solidFill>
                <a:latin typeface="宋体" panose="02010600030101010101" pitchFamily="2" charset="-122"/>
              </a:rPr>
              <a:t>用你喜欢的方式画一个四边形。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854621" y="3773012"/>
            <a:ext cx="5433174" cy="7828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5254" tIns="33932" rIns="65254" bIns="3393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3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方法很多，可以借助直尺画，可以描出一个四边形的边缘。</a:t>
            </a:r>
          </a:p>
        </p:txBody>
      </p:sp>
      <p:sp>
        <p:nvSpPr>
          <p:cNvPr id="18" name="矩形 17"/>
          <p:cNvSpPr/>
          <p:nvPr/>
        </p:nvSpPr>
        <p:spPr>
          <a:xfrm>
            <a:off x="3622703" y="314689"/>
            <a:ext cx="1448962" cy="456205"/>
          </a:xfrm>
          <a:prstGeom prst="rect">
            <a:avLst/>
          </a:prstGeom>
          <a:noFill/>
          <a:ln>
            <a:noFill/>
          </a:ln>
        </p:spPr>
        <p:txBody>
          <a:bodyPr wrap="none" lIns="53859" tIns="26930" rIns="53859" bIns="26930" rtlCol="0" anchor="t">
            <a:spAutoFit/>
          </a:bodyPr>
          <a:lstStyle/>
          <a:p>
            <a:pPr algn="ctr" defTabSz="538480"/>
            <a:r>
              <a:rPr lang="zh-CN" altLang="en-US" sz="26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回顾复习</a:t>
            </a:r>
            <a:endParaRPr lang="zh-CN" altLang="zh-CN" sz="260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1436567" y="743746"/>
            <a:ext cx="3514974" cy="4256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5254" tIns="33932" rIns="65254" bIns="3393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300" b="1" dirty="0">
                <a:solidFill>
                  <a:srgbClr val="00B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这些物体上都有什么？</a:t>
            </a:r>
          </a:p>
        </p:txBody>
      </p:sp>
      <p:pic>
        <p:nvPicPr>
          <p:cNvPr id="16388" name="Picture 60" descr="D:\掘金2016\20160510北六上课件\图片\u=148548631,1204949558&amp;fm=21&amp;gp=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2557" y="2882642"/>
            <a:ext cx="985022" cy="151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1" descr="D:\掘金2016\20160510北六上课件\图片\u=2527221398,3303022842&amp;fm=21&amp;gp=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28575" y="2994908"/>
            <a:ext cx="1192395" cy="139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2" descr="D:\掘金2016\20160510北六上课件\图片\u=2676469248,2998299594&amp;fm=21&amp;gp=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68546" y="2934457"/>
            <a:ext cx="2239629" cy="151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3" descr="D:\掘金2016\20160510北六上课件\图片\u=2936374388,1054498817&amp;fm=21&amp;gp=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33531" y="1362736"/>
            <a:ext cx="1804146" cy="151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64" descr="D:\掘金2016\20160510北六上课件\图片\u=3505196639,130199095&amp;fm=21&amp;gp=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78228" y="1362736"/>
            <a:ext cx="1493086" cy="151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65" descr="D:\掘金2016\20160510北六上课件\图片\u=4052115258,1187091869&amp;fm=21&amp;gp=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899889" y="1362736"/>
            <a:ext cx="2841011" cy="151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椭圆 26"/>
          <p:cNvSpPr/>
          <p:nvPr/>
        </p:nvSpPr>
        <p:spPr>
          <a:xfrm>
            <a:off x="1581915" y="1466368"/>
            <a:ext cx="1296082" cy="1295374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661" y="1880887"/>
            <a:ext cx="466590" cy="466334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240905" y="1466369"/>
            <a:ext cx="1347925" cy="1347189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457643" y="2198034"/>
            <a:ext cx="259216" cy="259075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836868" y="2191778"/>
            <a:ext cx="259216" cy="259075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043320" y="3772130"/>
            <a:ext cx="414746" cy="41452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742508" y="3245347"/>
            <a:ext cx="673963" cy="673594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868087" y="3245347"/>
            <a:ext cx="673962" cy="673594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853107" y="2986271"/>
            <a:ext cx="699766" cy="7440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6298" tIns="33148" rIns="66298" bIns="33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400" b="1">
                <a:solidFill>
                  <a:srgbClr val="00B050"/>
                </a:solidFill>
                <a:ea typeface="楷体_GB2312"/>
                <a:cs typeface="楷体_GB2312"/>
              </a:rPr>
              <a:t>圆</a:t>
            </a:r>
          </a:p>
        </p:txBody>
      </p:sp>
      <p:sp>
        <p:nvSpPr>
          <p:cNvPr id="29" name="矩形 28"/>
          <p:cNvSpPr/>
          <p:nvPr/>
        </p:nvSpPr>
        <p:spPr>
          <a:xfrm>
            <a:off x="3422340" y="325916"/>
            <a:ext cx="1994696" cy="456205"/>
          </a:xfrm>
          <a:prstGeom prst="rect">
            <a:avLst/>
          </a:prstGeom>
          <a:noFill/>
          <a:ln>
            <a:noFill/>
          </a:ln>
        </p:spPr>
        <p:txBody>
          <a:bodyPr wrap="square" lIns="53859" tIns="26930" rIns="53859" bIns="26930" rtlCol="0" anchor="t">
            <a:spAutoFit/>
          </a:bodyPr>
          <a:lstStyle/>
          <a:p>
            <a:pPr algn="ctr" defTabSz="538480"/>
            <a:r>
              <a:rPr lang="zh-CN" altLang="en-US" sz="26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情境引入</a:t>
            </a:r>
            <a:endParaRPr lang="zh-CN" altLang="zh-CN" sz="260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6881" y="743745"/>
            <a:ext cx="2177417" cy="163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2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36634" y="2676212"/>
            <a:ext cx="1456561" cy="167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3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33289" y="691517"/>
            <a:ext cx="2207637" cy="218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形标注 5"/>
          <p:cNvSpPr/>
          <p:nvPr/>
        </p:nvSpPr>
        <p:spPr>
          <a:xfrm>
            <a:off x="3826169" y="2989580"/>
            <a:ext cx="2717378" cy="863798"/>
          </a:xfrm>
          <a:prstGeom prst="wedgeEllipseCallout">
            <a:avLst>
              <a:gd name="adj1" fmla="val 37156"/>
              <a:gd name="adj2" fmla="val 6524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3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你觉得哪种方式游戏公平？</a:t>
            </a:r>
          </a:p>
        </p:txBody>
      </p:sp>
      <p:pic>
        <p:nvPicPr>
          <p:cNvPr id="7" name="Picture 19" descr="女天使副本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1787321" flipH="1">
            <a:off x="6051939" y="3429563"/>
            <a:ext cx="1427891" cy="10776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3734682" y="325916"/>
            <a:ext cx="1725692" cy="456205"/>
          </a:xfrm>
          <a:prstGeom prst="rect">
            <a:avLst/>
          </a:prstGeom>
          <a:noFill/>
          <a:ln>
            <a:noFill/>
          </a:ln>
        </p:spPr>
        <p:txBody>
          <a:bodyPr wrap="square" lIns="53859" tIns="26930" rIns="53859" bIns="26930" rtlCol="0" anchor="t">
            <a:spAutoFit/>
          </a:bodyPr>
          <a:lstStyle/>
          <a:p>
            <a:pPr algn="ctr" defTabSz="538480"/>
            <a:r>
              <a:rPr lang="zh-CN" altLang="en-US" sz="26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例题解读</a:t>
            </a:r>
            <a:endParaRPr lang="zh-CN" altLang="zh-CN" sz="260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93335" y="3564100"/>
            <a:ext cx="6185552" cy="4687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6298" tIns="33148" rIns="66298" bIns="33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600" b="1" dirty="0">
                <a:solidFill>
                  <a:srgbClr val="FF0000"/>
                </a:solidFill>
              </a:rPr>
              <a:t>不公平。</a:t>
            </a:r>
            <a:r>
              <a:rPr lang="zh-CN" altLang="en-US" sz="2600" b="1" dirty="0">
                <a:solidFill>
                  <a:srgbClr val="44546A">
                    <a:lumMod val="50000"/>
                  </a:srgbClr>
                </a:solidFill>
              </a:rPr>
              <a:t>每个小朋友离靶子的距离不同。</a:t>
            </a:r>
          </a:p>
        </p:txBody>
      </p:sp>
      <p:pic>
        <p:nvPicPr>
          <p:cNvPr id="11" name="图片 10" descr="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3015" y="579723"/>
            <a:ext cx="3658010" cy="274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直接连接符 23"/>
          <p:cNvCxnSpPr/>
          <p:nvPr/>
        </p:nvCxnSpPr>
        <p:spPr>
          <a:xfrm rot="10800000" flipV="1">
            <a:off x="3405796" y="2543418"/>
            <a:ext cx="1331796" cy="4145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10800000">
            <a:off x="3396580" y="2969452"/>
            <a:ext cx="2126726" cy="103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rot="10800000" flipV="1">
            <a:off x="3428837" y="2762196"/>
            <a:ext cx="1683178" cy="1957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3402340" y="2336162"/>
            <a:ext cx="966588" cy="61141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rot="5400000">
            <a:off x="3054687" y="2326865"/>
            <a:ext cx="994847" cy="3110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854621" y="1406353"/>
            <a:ext cx="418058" cy="12012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spcCol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solidFill>
                  <a:srgbClr val="FF0000"/>
                </a:solidFill>
              </a:rPr>
              <a:t>第一种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731870" y="3781269"/>
            <a:ext cx="3658010" cy="7812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6298" tIns="33148" rIns="66298" bIns="33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300" b="1" dirty="0">
                <a:solidFill>
                  <a:srgbClr val="FF0000"/>
                </a:solidFill>
              </a:rPr>
              <a:t>不公平。</a:t>
            </a:r>
            <a:r>
              <a:rPr lang="zh-CN" altLang="en-US" sz="2300" b="1" dirty="0">
                <a:solidFill>
                  <a:srgbClr val="44546A">
                    <a:lumMod val="50000"/>
                  </a:srgbClr>
                </a:solidFill>
              </a:rPr>
              <a:t>每个小朋友离靶子的距离不完全相同。</a:t>
            </a: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4520071" y="1456419"/>
            <a:ext cx="2935" cy="8394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 flipV="1">
            <a:off x="3656522" y="2292079"/>
            <a:ext cx="854819" cy="460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4560879" y="2292081"/>
            <a:ext cx="850500" cy="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656521" y="1456419"/>
            <a:ext cx="866484" cy="8394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4530438" y="1456419"/>
            <a:ext cx="880940" cy="86203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3634634" y="2326516"/>
            <a:ext cx="885438" cy="86649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 flipV="1">
            <a:off x="4530438" y="2326515"/>
            <a:ext cx="880940" cy="84280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4520070" y="2335691"/>
            <a:ext cx="0" cy="3742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159148" y="524492"/>
            <a:ext cx="2725931" cy="3262922"/>
            <a:chOff x="2771800" y="597966"/>
            <a:chExt cx="3756200" cy="4498603"/>
          </a:xfrm>
        </p:grpSpPr>
        <p:pic>
          <p:nvPicPr>
            <p:cNvPr id="19458" name="图片 29" descr="4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71800" y="597966"/>
              <a:ext cx="3756200" cy="4498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72937" y="2749738"/>
              <a:ext cx="428625" cy="40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169" name="椭圆 7168"/>
          <p:cNvSpPr/>
          <p:nvPr/>
        </p:nvSpPr>
        <p:spPr>
          <a:xfrm>
            <a:off x="1854621" y="1406353"/>
            <a:ext cx="418058" cy="12012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spcCol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solidFill>
                  <a:srgbClr val="FF0000"/>
                </a:solidFill>
              </a:rPr>
              <a:t>第二种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 flipH="1">
            <a:off x="4429856" y="1161576"/>
            <a:ext cx="455688" cy="807743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408968" y="1986982"/>
            <a:ext cx="894634" cy="38854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4415228" y="1631635"/>
            <a:ext cx="940631" cy="338173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3556109" y="1586693"/>
            <a:ext cx="873746" cy="410542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3970530" y="1997235"/>
            <a:ext cx="444699" cy="756569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4415228" y="1998452"/>
            <a:ext cx="313544" cy="886671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3509095" y="1970036"/>
            <a:ext cx="899875" cy="304867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101684" y="1053510"/>
            <a:ext cx="313544" cy="915807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645057" y="3459639"/>
            <a:ext cx="3945884" cy="8705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6298" tIns="33148" rIns="66298" bIns="33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600" b="1" dirty="0">
                <a:solidFill>
                  <a:srgbClr val="FF0000"/>
                </a:solidFill>
              </a:rPr>
              <a:t>公平。</a:t>
            </a:r>
            <a:r>
              <a:rPr lang="zh-CN" altLang="en-US" sz="2600" b="1" dirty="0">
                <a:solidFill>
                  <a:srgbClr val="44546A">
                    <a:lumMod val="50000"/>
                  </a:srgbClr>
                </a:solidFill>
              </a:rPr>
              <a:t>每个小朋友离靶子的距离相同。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011671" y="436627"/>
            <a:ext cx="2967193" cy="2941252"/>
            <a:chOff x="6156176" y="992176"/>
            <a:chExt cx="4088648" cy="4055116"/>
          </a:xfrm>
        </p:grpSpPr>
        <p:pic>
          <p:nvPicPr>
            <p:cNvPr id="20483" name="图片 4" descr="2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56176" y="992176"/>
              <a:ext cx="4088648" cy="4055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51178" y="2852758"/>
              <a:ext cx="428625" cy="40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9" name="椭圆 38"/>
          <p:cNvSpPr/>
          <p:nvPr/>
        </p:nvSpPr>
        <p:spPr>
          <a:xfrm>
            <a:off x="1854621" y="1406353"/>
            <a:ext cx="418058" cy="12012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spcCol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solidFill>
                  <a:srgbClr val="FF0000"/>
                </a:solidFill>
              </a:rPr>
              <a:t>第三种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接连接符 61"/>
          <p:cNvCxnSpPr/>
          <p:nvPr/>
        </p:nvCxnSpPr>
        <p:spPr>
          <a:xfrm rot="5400000" flipH="1" flipV="1">
            <a:off x="4407254" y="2005826"/>
            <a:ext cx="0" cy="14101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3320851" y="1332616"/>
            <a:ext cx="104839" cy="10478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4256334" y="1429338"/>
            <a:ext cx="104839" cy="10478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4904950" y="2079905"/>
            <a:ext cx="104838" cy="10363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4936058" y="3188743"/>
            <a:ext cx="104839" cy="10478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124997" y="3965970"/>
            <a:ext cx="103687" cy="10363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896889" y="3845068"/>
            <a:ext cx="104839" cy="10478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283986" y="2920455"/>
            <a:ext cx="104839" cy="104781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404952" y="2049967"/>
            <a:ext cx="104838" cy="10363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grpSp>
        <p:nvGrpSpPr>
          <p:cNvPr id="2" name="组合 13"/>
          <p:cNvGrpSpPr/>
          <p:nvPr/>
        </p:nvGrpSpPr>
        <p:grpSpPr bwMode="auto">
          <a:xfrm>
            <a:off x="3634213" y="2497878"/>
            <a:ext cx="305300" cy="269438"/>
            <a:chOff x="8128000" y="3820597"/>
            <a:chExt cx="420129" cy="371407"/>
          </a:xfrm>
        </p:grpSpPr>
        <p:sp>
          <p:nvSpPr>
            <p:cNvPr id="15" name="椭圆 14"/>
            <p:cNvSpPr/>
            <p:nvPr/>
          </p:nvSpPr>
          <p:spPr>
            <a:xfrm>
              <a:off x="8128000" y="4047568"/>
              <a:ext cx="180735" cy="1444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2100" b="1">
                <a:solidFill>
                  <a:prstClr val="white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199343" y="3826946"/>
              <a:ext cx="36463" cy="2888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2100" b="1">
                <a:solidFill>
                  <a:prstClr val="white"/>
                </a:solidFill>
              </a:endParaRPr>
            </a:p>
          </p:txBody>
        </p:sp>
        <p:sp>
          <p:nvSpPr>
            <p:cNvPr id="17" name="直角三角形 16"/>
            <p:cNvSpPr/>
            <p:nvPr/>
          </p:nvSpPr>
          <p:spPr>
            <a:xfrm>
              <a:off x="8235807" y="3820597"/>
              <a:ext cx="312322" cy="179355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2100" b="1">
                <a:solidFill>
                  <a:prstClr val="white"/>
                </a:solidFill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3527071" y="1295772"/>
            <a:ext cx="104838" cy="10478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717164" y="1288862"/>
            <a:ext cx="104839" cy="10478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907255" y="1307284"/>
            <a:ext cx="104838" cy="10363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089282" y="1354493"/>
            <a:ext cx="104838" cy="104781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413016" y="1519151"/>
            <a:ext cx="104839" cy="10478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565091" y="1635447"/>
            <a:ext cx="104839" cy="10363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684906" y="1755194"/>
            <a:ext cx="104839" cy="104781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805871" y="1910641"/>
            <a:ext cx="104838" cy="10478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968315" y="2246864"/>
            <a:ext cx="103687" cy="10478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013244" y="2419580"/>
            <a:ext cx="104838" cy="10478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5030528" y="2636052"/>
            <a:ext cx="104839" cy="10478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5031678" y="2791492"/>
            <a:ext cx="104838" cy="104781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4995965" y="2989543"/>
            <a:ext cx="104839" cy="104781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846195" y="3370671"/>
            <a:ext cx="104839" cy="10478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4745964" y="3534176"/>
            <a:ext cx="104838" cy="10478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4616931" y="3680408"/>
            <a:ext cx="104838" cy="104781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4477533" y="3784038"/>
            <a:ext cx="104839" cy="104781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4313939" y="3887668"/>
            <a:ext cx="104839" cy="104781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3924539" y="4025842"/>
            <a:ext cx="104839" cy="104781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3716013" y="4060383"/>
            <a:ext cx="103687" cy="104781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3509791" y="4054630"/>
            <a:ext cx="104839" cy="10478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3295506" y="4017784"/>
            <a:ext cx="104839" cy="10478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3086979" y="3939485"/>
            <a:ext cx="104838" cy="10478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2741357" y="3714950"/>
            <a:ext cx="104838" cy="104781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2603111" y="3594051"/>
            <a:ext cx="103687" cy="10363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2491359" y="3439759"/>
            <a:ext cx="104839" cy="10478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2396890" y="3292375"/>
            <a:ext cx="104839" cy="10363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2328915" y="3102384"/>
            <a:ext cx="104838" cy="104781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2257487" y="2739680"/>
            <a:ext cx="104838" cy="10363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266703" y="2548540"/>
            <a:ext cx="104838" cy="10478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2283986" y="2385035"/>
            <a:ext cx="104839" cy="10478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2346199" y="2212320"/>
            <a:ext cx="104839" cy="10478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2492510" y="1910641"/>
            <a:ext cx="104838" cy="10478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2596197" y="1771314"/>
            <a:ext cx="104838" cy="104781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2716012" y="1651568"/>
            <a:ext cx="104838" cy="10363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2845044" y="1538725"/>
            <a:ext cx="104838" cy="10363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2991359" y="1450064"/>
            <a:ext cx="104839" cy="104782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3156103" y="1368308"/>
            <a:ext cx="104838" cy="104781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white"/>
              </a:solidFill>
            </a:endParaRPr>
          </a:p>
        </p:txBody>
      </p:sp>
      <p:sp>
        <p:nvSpPr>
          <p:cNvPr id="59" name="弧形 58"/>
          <p:cNvSpPr/>
          <p:nvPr/>
        </p:nvSpPr>
        <p:spPr>
          <a:xfrm>
            <a:off x="2319699" y="1339523"/>
            <a:ext cx="2768430" cy="2768071"/>
          </a:xfrm>
          <a:prstGeom prst="arc">
            <a:avLst>
              <a:gd name="adj1" fmla="val 16200000"/>
              <a:gd name="adj2" fmla="val 5449761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black"/>
              </a:solidFill>
            </a:endParaRPr>
          </a:p>
        </p:txBody>
      </p:sp>
      <p:sp>
        <p:nvSpPr>
          <p:cNvPr id="60" name="弧形 59"/>
          <p:cNvSpPr/>
          <p:nvPr/>
        </p:nvSpPr>
        <p:spPr>
          <a:xfrm flipH="1">
            <a:off x="2318547" y="1336069"/>
            <a:ext cx="2769582" cy="2768071"/>
          </a:xfrm>
          <a:prstGeom prst="arc">
            <a:avLst>
              <a:gd name="adj1" fmla="val 16200000"/>
              <a:gd name="adj2" fmla="val 5449761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6298" tIns="33148" rIns="66298" bIns="3314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100" b="1">
              <a:solidFill>
                <a:prstClr val="black"/>
              </a:solidFill>
            </a:endParaRPr>
          </a:p>
        </p:txBody>
      </p:sp>
      <p:pic>
        <p:nvPicPr>
          <p:cNvPr id="61" name="图片 64" descr="5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93337" y="742037"/>
            <a:ext cx="472350" cy="36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1981583" y="683625"/>
            <a:ext cx="5547230" cy="4256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5254" tIns="33932" rIns="65254" bIns="3393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300" b="1" dirty="0">
                <a:solidFill>
                  <a:prstClr val="black"/>
                </a:solidFill>
                <a:latin typeface="宋体" panose="02010600030101010101" pitchFamily="2" charset="-122"/>
              </a:rPr>
              <a:t>站成圆形最公平，蕴含着什么数学道理呢？</a:t>
            </a:r>
            <a:endParaRPr lang="zh-CN" altLang="zh-CN" sz="2300" b="1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云形标注 2"/>
          <p:cNvSpPr/>
          <p:nvPr/>
        </p:nvSpPr>
        <p:spPr>
          <a:xfrm>
            <a:off x="5197975" y="1859975"/>
            <a:ext cx="2509969" cy="1155095"/>
          </a:xfrm>
          <a:prstGeom prst="cloudCallout">
            <a:avLst>
              <a:gd name="adj1" fmla="val 48259"/>
              <a:gd name="adj2" fmla="val 7806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06" tIns="33153" rIns="66306" bIns="33153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画一画，你能想办法画出一个圆吗？</a:t>
            </a:r>
            <a:endParaRPr lang="zh-CN" altLang="zh-CN" sz="2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5" name="Picture 20" descr="男天使副本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3081865" flipH="1">
            <a:off x="6829142" y="3105517"/>
            <a:ext cx="1276036" cy="118433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5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9500"/>
                            </p:stCondLst>
                            <p:childTnLst>
                              <p:par>
                                <p:cTn id="2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63" grpId="0"/>
      <p:bldP spid="3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791</Words>
  <Application>Microsoft Office PowerPoint</Application>
  <PresentationFormat>全屏显示(16:9)</PresentationFormat>
  <Paragraphs>124</Paragraphs>
  <Slides>25</Slides>
  <Notes>4</Notes>
  <HiddenSlides>0</HiddenSlides>
  <MMClips>1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黑体</vt:lpstr>
      <vt:lpstr>楷体</vt:lpstr>
      <vt:lpstr>楷体_GB2312</vt:lpstr>
      <vt:lpstr>宋体</vt:lpstr>
      <vt:lpstr>微软雅黑</vt:lpstr>
      <vt:lpstr>Arial</vt:lpstr>
      <vt:lpstr>Calibri</vt:lpstr>
      <vt:lpstr>Calibri Light</vt:lpstr>
      <vt:lpstr>Cambria Math</vt:lpstr>
      <vt:lpstr>Times New Roman</vt:lpstr>
      <vt:lpstr>Verdana</vt:lpstr>
      <vt:lpstr>WWW.2PPT.COM
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2020-07-20T05:36:00Z</dcterms:created>
  <dcterms:modified xsi:type="dcterms:W3CDTF">2023-01-17T01:04:09Z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261243712B3942F283B9010A11FB176A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