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29" r:id="rId2"/>
    <p:sldId id="536" r:id="rId3"/>
    <p:sldId id="531" r:id="rId4"/>
    <p:sldId id="538" r:id="rId5"/>
    <p:sldId id="671" r:id="rId6"/>
    <p:sldId id="672" r:id="rId7"/>
    <p:sldId id="670" r:id="rId8"/>
    <p:sldId id="673" r:id="rId9"/>
    <p:sldId id="674" r:id="rId10"/>
    <p:sldId id="557" r:id="rId11"/>
    <p:sldId id="675" r:id="rId12"/>
    <p:sldId id="676" r:id="rId13"/>
    <p:sldId id="677" r:id="rId14"/>
    <p:sldId id="678" r:id="rId15"/>
    <p:sldId id="679" r:id="rId16"/>
    <p:sldId id="680" r:id="rId17"/>
    <p:sldId id="683" r:id="rId18"/>
    <p:sldId id="681" r:id="rId19"/>
    <p:sldId id="682" r:id="rId20"/>
    <p:sldId id="684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50607C92-32AA-43FB-BCC4-7E5F1E68B39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1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742796"/>
            <a:ext cx="91339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 生</a:t>
            </a:r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活中的轴对称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10079" y="1714428"/>
            <a:ext cx="9133921" cy="7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zh-CN" altLang="en-US" sz="43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轴对称现象</a:t>
            </a:r>
            <a:endParaRPr lang="en-US" altLang="en-US" sz="43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79" y="3363838"/>
            <a:ext cx="913392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2"/>
          <p:cNvGrpSpPr/>
          <p:nvPr/>
        </p:nvGrpSpPr>
        <p:grpSpPr bwMode="auto">
          <a:xfrm>
            <a:off x="366617" y="399435"/>
            <a:ext cx="8418326" cy="3247133"/>
            <a:chOff x="462135" y="503238"/>
            <a:chExt cx="10607329" cy="4091272"/>
          </a:xfrm>
        </p:grpSpPr>
        <p:sp>
          <p:nvSpPr>
            <p:cNvPr id="12290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graphicFrame>
          <p:nvGraphicFramePr>
            <p:cNvPr id="12291" name="对象 7176"/>
            <p:cNvGraphicFramePr>
              <a:graphicFrameLocks noChangeAspect="1"/>
            </p:cNvGraphicFramePr>
            <p:nvPr/>
          </p:nvGraphicFramePr>
          <p:xfrm>
            <a:off x="462135" y="2090378"/>
            <a:ext cx="10607329" cy="2504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文档" r:id="rId3" imgW="3477895" imgH="821690" progId="Word.Document.12">
                    <p:embed/>
                  </p:oleObj>
                </mc:Choice>
                <mc:Fallback>
                  <p:oleObj name="文档" r:id="rId3" imgW="3477895" imgH="821690" progId="Word.Document.12">
                    <p:embed/>
                    <p:pic>
                      <p:nvPicPr>
                        <p:cNvPr id="0" name="对象 7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2090378"/>
                          <a:ext cx="10607329" cy="2504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6800677" y="1600256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A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8199"/>
          <p:cNvGraphicFramePr>
            <a:graphicFrameLocks noChangeAspect="1"/>
          </p:cNvGraphicFramePr>
          <p:nvPr/>
        </p:nvGraphicFramePr>
        <p:xfrm>
          <a:off x="366617" y="596001"/>
          <a:ext cx="8418326" cy="407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3479165" imgH="1684020" progId="Word.Document.12">
                  <p:embed/>
                </p:oleObj>
              </mc:Choice>
              <mc:Fallback>
                <p:oleObj name="文档" r:id="rId3" imgW="3479165" imgH="1684020" progId="Word.Document.12">
                  <p:embed/>
                  <p:pic>
                    <p:nvPicPr>
                      <p:cNvPr id="0" name="对象 8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596001"/>
                        <a:ext cx="8418326" cy="4074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4800033" y="514098"/>
            <a:ext cx="35975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4"/>
          <p:cNvGrpSpPr/>
          <p:nvPr/>
        </p:nvGrpSpPr>
        <p:grpSpPr bwMode="auto">
          <a:xfrm>
            <a:off x="287246" y="795088"/>
            <a:ext cx="8577067" cy="3359592"/>
            <a:chOff x="361950" y="575791"/>
            <a:chExt cx="10807700" cy="4231620"/>
          </a:xfrm>
        </p:grpSpPr>
        <p:sp>
          <p:nvSpPr>
            <p:cNvPr id="14338" name="矩形 1"/>
            <p:cNvSpPr>
              <a:spLocks noChangeAspect="1" noChangeArrowheads="1"/>
            </p:cNvSpPr>
            <p:nvPr/>
          </p:nvSpPr>
          <p:spPr bwMode="auto">
            <a:xfrm>
              <a:off x="361950" y="575791"/>
              <a:ext cx="10807700" cy="69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6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如图所示的图案中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是轴对称图形的有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  <p:graphicFrame>
          <p:nvGraphicFramePr>
            <p:cNvPr id="14339" name="对象 9222"/>
            <p:cNvGraphicFramePr>
              <a:graphicFrameLocks noChangeAspect="1"/>
            </p:cNvGraphicFramePr>
            <p:nvPr/>
          </p:nvGraphicFramePr>
          <p:xfrm>
            <a:off x="568325" y="1214556"/>
            <a:ext cx="10601325" cy="279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r:id="rId3" imgW="3479165" imgH="918845" progId="">
                    <p:embed/>
                  </p:oleObj>
                </mc:Choice>
                <mc:Fallback>
                  <p:oleObj r:id="rId3" imgW="3479165" imgH="918845" progId="">
                    <p:embed/>
                    <p:pic>
                      <p:nvPicPr>
                        <p:cNvPr id="0" name="对象 92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325" y="1214556"/>
                          <a:ext cx="10601325" cy="279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0" name="矩形 3"/>
            <p:cNvSpPr>
              <a:spLocks noChangeAspect="1" noChangeArrowheads="1"/>
            </p:cNvSpPr>
            <p:nvPr/>
          </p:nvSpPr>
          <p:spPr bwMode="auto">
            <a:xfrm>
              <a:off x="361950" y="3528119"/>
              <a:ext cx="10807700" cy="127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zh-CN" altLang="zh-CN" i="1" dirty="0">
                  <a:solidFill>
                    <a:srgbClr val="000000"/>
                  </a:solidFill>
                </a:rPr>
                <a:t>　</a:t>
              </a:r>
              <a:r>
                <a:rPr lang="en-US" altLang="zh-CN" dirty="0">
                  <a:solidFill>
                    <a:srgbClr val="000000"/>
                  </a:solidFill>
                </a:rPr>
                <a:t>	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zh-CN" altLang="zh-CN" i="1" dirty="0">
                  <a:solidFill>
                    <a:srgbClr val="000000"/>
                  </a:solidFill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zh-CN" altLang="zh-CN" i="1" dirty="0">
                  <a:solidFill>
                    <a:srgbClr val="000000"/>
                  </a:solidFill>
                </a:rPr>
                <a:t>　</a:t>
              </a:r>
              <a:r>
                <a:rPr lang="en-US" altLang="zh-CN" dirty="0">
                  <a:solidFill>
                    <a:srgbClr val="000000"/>
                  </a:solidFill>
                </a:rPr>
                <a:t>	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6115318" y="800129"/>
            <a:ext cx="35975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0244"/>
          <p:cNvGraphicFramePr>
            <a:graphicFrameLocks noChangeAspect="1"/>
          </p:cNvGraphicFramePr>
          <p:nvPr/>
        </p:nvGraphicFramePr>
        <p:xfrm>
          <a:off x="457327" y="1428891"/>
          <a:ext cx="8418326" cy="198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3" imgW="3479165" imgH="821690" progId="">
                  <p:embed/>
                </p:oleObj>
              </mc:Choice>
              <mc:Fallback>
                <p:oleObj r:id="rId3" imgW="3479165" imgH="821690" progId="">
                  <p:embed/>
                  <p:pic>
                    <p:nvPicPr>
                      <p:cNvPr id="0" name="对象 10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27" y="1428891"/>
                        <a:ext cx="8418326" cy="1983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6189649" y="1384789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87246" y="971494"/>
            <a:ext cx="8577067" cy="2852740"/>
          </a:xfrm>
          <a:prstGeom prst="rect">
            <a:avLst/>
          </a:prstGeom>
        </p:spPr>
        <p:txBody>
          <a:bodyPr lIns="72567" tIns="36283" rIns="72567" bIns="36283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  <a:defRPr/>
            </a:pP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下列图形中对称轴条数最多的是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zh-CN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　　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zh-CN" altLang="zh-CN" dirty="0">
              <a:solidFill>
                <a:srgbClr val="000000"/>
              </a:solidFill>
              <a:latin typeface="NEU-BZ-S92" pitchFamily="2" charset="-122"/>
              <a:ea typeface="NEU-BZ-S92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  <a:defRPr/>
            </a:pP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圆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	B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正方形</a:t>
            </a:r>
            <a:endParaRPr lang="zh-CN" altLang="zh-CN" dirty="0">
              <a:solidFill>
                <a:srgbClr val="000000"/>
              </a:solidFill>
              <a:latin typeface="NEU-BZ-S92" pitchFamily="2" charset="-122"/>
              <a:ea typeface="NEU-BZ-S92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  <a:defRPr/>
            </a:pP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角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	D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线段</a:t>
            </a:r>
            <a:endParaRPr lang="zh-CN" altLang="zh-CN" dirty="0">
              <a:solidFill>
                <a:srgbClr val="000000"/>
              </a:solidFill>
              <a:latin typeface="NEU-BZ-S92" pitchFamily="2" charset="-122"/>
              <a:ea typeface="NEU-BZ-S92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  <a:defRPr/>
            </a:pP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9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如果两个图形成轴对称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那么这两个图形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　　　　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是全等图形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而两个全等图形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　　　　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成轴对称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填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一定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”“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一定不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或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不一定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”)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NEU-BZ-S92" pitchFamily="2" charset="-122"/>
                <a:cs typeface="Times New Roman" panose="02020603050405020304" pitchFamily="18" charset="0"/>
              </a:rPr>
              <a:t> </a:t>
            </a:r>
            <a:endParaRPr lang="zh-CN" altLang="zh-CN" dirty="0">
              <a:solidFill>
                <a:srgbClr val="000000"/>
              </a:solidFill>
              <a:latin typeface="NEU-BZ-S92" pitchFamily="2" charset="-122"/>
              <a:ea typeface="NEU-BZ-S92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5372006" y="98409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A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6343351" y="2358803"/>
            <a:ext cx="790959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一定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3124431" y="2818719"/>
            <a:ext cx="111316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不一定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1267"/>
          <p:cNvGraphicFramePr>
            <a:graphicFrameLocks noChangeAspect="1"/>
          </p:cNvGraphicFramePr>
          <p:nvPr/>
        </p:nvGraphicFramePr>
        <p:xfrm>
          <a:off x="366617" y="1248705"/>
          <a:ext cx="8418326" cy="279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3" imgW="3479165" imgH="1155065" progId="">
                  <p:embed/>
                </p:oleObj>
              </mc:Choice>
              <mc:Fallback>
                <p:oleObj r:id="rId3" imgW="3479165" imgH="1155065" progId="">
                  <p:embed/>
                  <p:pic>
                    <p:nvPicPr>
                      <p:cNvPr id="0" name="对象 11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48705"/>
                        <a:ext cx="8418326" cy="2793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4777356" y="1762802"/>
            <a:ext cx="3068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2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2291"/>
          <p:cNvGraphicFramePr>
            <a:graphicFrameLocks noChangeAspect="1"/>
          </p:cNvGraphicFramePr>
          <p:nvPr/>
        </p:nvGraphicFramePr>
        <p:xfrm>
          <a:off x="366617" y="443536"/>
          <a:ext cx="8418326" cy="43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3" imgW="3479165" imgH="1807210" progId="">
                  <p:embed/>
                </p:oleObj>
              </mc:Choice>
              <mc:Fallback>
                <p:oleObj r:id="rId3" imgW="3479165" imgH="1807210" progId="">
                  <p:embed/>
                  <p:pic>
                    <p:nvPicPr>
                      <p:cNvPr id="0" name="对象 12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443536"/>
                        <a:ext cx="8418326" cy="437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4338"/>
          <p:cNvGraphicFramePr>
            <a:graphicFrameLocks noChangeAspect="1"/>
          </p:cNvGraphicFramePr>
          <p:nvPr/>
        </p:nvGraphicFramePr>
        <p:xfrm>
          <a:off x="302364" y="1447791"/>
          <a:ext cx="8975180" cy="145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3" imgW="4919345" imgH="800100" progId="">
                  <p:embed/>
                </p:oleObj>
              </mc:Choice>
              <mc:Fallback>
                <p:oleObj r:id="rId3" imgW="4919345" imgH="800100" progId="">
                  <p:embed/>
                  <p:pic>
                    <p:nvPicPr>
                      <p:cNvPr id="0" name="对象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447791"/>
                        <a:ext cx="8975180" cy="1455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3316"/>
          <p:cNvGraphicFramePr>
            <a:graphicFrameLocks noChangeAspect="1"/>
          </p:cNvGraphicFramePr>
          <p:nvPr/>
        </p:nvGraphicFramePr>
        <p:xfrm>
          <a:off x="366617" y="733346"/>
          <a:ext cx="8418326" cy="283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3" imgW="3479165" imgH="1173480" progId="">
                  <p:embed/>
                </p:oleObj>
              </mc:Choice>
              <mc:Fallback>
                <p:oleObj r:id="rId3" imgW="3479165" imgH="1173480" progId="">
                  <p:embed/>
                  <p:pic>
                    <p:nvPicPr>
                      <p:cNvPr id="0" name="对象 13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33346"/>
                        <a:ext cx="8418326" cy="283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3534424"/>
          <a:ext cx="8975180" cy="9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r:id="rId5" imgW="4919345" imgH="533400" progId="">
                  <p:embed/>
                </p:oleObj>
              </mc:Choice>
              <mc:Fallback>
                <p:oleObj r:id="rId5" imgW="4919345" imgH="533400" progId="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3534424"/>
                        <a:ext cx="8975180" cy="968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 bwMode="auto">
          <a:xfrm>
            <a:off x="287246" y="570800"/>
            <a:ext cx="8577067" cy="3612546"/>
            <a:chOff x="361950" y="719807"/>
            <a:chExt cx="10807700" cy="4551049"/>
          </a:xfrm>
        </p:grpSpPr>
        <p:sp>
          <p:nvSpPr>
            <p:cNvPr id="21506" name="矩形 1"/>
            <p:cNvSpPr>
              <a:spLocks noChangeAspect="1" noChangeArrowheads="1"/>
            </p:cNvSpPr>
            <p:nvPr/>
          </p:nvSpPr>
          <p:spPr bwMode="auto">
            <a:xfrm>
              <a:off x="361950" y="719807"/>
              <a:ext cx="10807700" cy="300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>
                  <a:solidFill>
                    <a:srgbClr val="000000"/>
                  </a:solidFill>
                </a:rPr>
                <a:t>13</a:t>
              </a:r>
              <a:r>
                <a:rPr lang="en-US" altLang="zh-CN" i="1">
                  <a:solidFill>
                    <a:srgbClr val="000000"/>
                  </a:solidFill>
                </a:rPr>
                <a:t>.</a:t>
              </a:r>
              <a:r>
                <a:rPr lang="en-US" altLang="zh-CN">
                  <a:solidFill>
                    <a:srgbClr val="000000"/>
                  </a:solidFill>
                </a:rPr>
                <a:t>(1)</a:t>
              </a:r>
              <a:r>
                <a:rPr lang="zh-CN" altLang="zh-CN">
                  <a:solidFill>
                    <a:srgbClr val="000000"/>
                  </a:solidFill>
                </a:rPr>
                <a:t>正三角形</a:t>
              </a:r>
              <a:r>
                <a:rPr lang="en-US" altLang="zh-CN">
                  <a:solidFill>
                    <a:srgbClr val="000000"/>
                  </a:solidFill>
                </a:rPr>
                <a:t>,(2)</a:t>
              </a:r>
              <a:r>
                <a:rPr lang="zh-CN" altLang="zh-CN">
                  <a:solidFill>
                    <a:srgbClr val="000000"/>
                  </a:solidFill>
                </a:rPr>
                <a:t>正四边形</a:t>
              </a:r>
              <a:r>
                <a:rPr lang="en-US" altLang="zh-CN">
                  <a:solidFill>
                    <a:srgbClr val="000000"/>
                  </a:solidFill>
                </a:rPr>
                <a:t>,(3)</a:t>
              </a:r>
              <a:r>
                <a:rPr lang="zh-CN" altLang="zh-CN">
                  <a:solidFill>
                    <a:srgbClr val="000000"/>
                  </a:solidFill>
                </a:rPr>
                <a:t>正五边形</a:t>
              </a:r>
              <a:r>
                <a:rPr lang="en-US" altLang="zh-CN">
                  <a:solidFill>
                    <a:srgbClr val="000000"/>
                  </a:solidFill>
                </a:rPr>
                <a:t>,(4)</a:t>
              </a:r>
              <a:r>
                <a:rPr lang="zh-CN" altLang="zh-CN">
                  <a:solidFill>
                    <a:srgbClr val="000000"/>
                  </a:solidFill>
                </a:rPr>
                <a:t>正六边形</a:t>
              </a:r>
              <a:r>
                <a:rPr lang="en-US" altLang="zh-CN">
                  <a:solidFill>
                    <a:srgbClr val="000000"/>
                  </a:solidFill>
                </a:rPr>
                <a:t>,(5)</a:t>
              </a:r>
              <a:r>
                <a:rPr lang="zh-CN" altLang="zh-CN">
                  <a:solidFill>
                    <a:srgbClr val="000000"/>
                  </a:solidFill>
                </a:rPr>
                <a:t>正八边形</a:t>
              </a:r>
              <a:r>
                <a:rPr lang="en-US" altLang="zh-CN">
                  <a:solidFill>
                    <a:srgbClr val="000000"/>
                  </a:solidFill>
                </a:rPr>
                <a:t>,(6)</a:t>
              </a:r>
              <a:r>
                <a:rPr lang="zh-CN" altLang="zh-CN">
                  <a:solidFill>
                    <a:srgbClr val="000000"/>
                  </a:solidFill>
                </a:rPr>
                <a:t>正九边形都是轴对称图形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数一数它们的对称轴的条数</a:t>
              </a:r>
              <a:r>
                <a:rPr lang="en-US" altLang="zh-CN" i="1">
                  <a:solidFill>
                    <a:srgbClr val="000000"/>
                  </a:solidFill>
                </a:rPr>
                <a:t>.</a:t>
              </a:r>
              <a:r>
                <a:rPr lang="zh-CN" altLang="zh-CN">
                  <a:solidFill>
                    <a:srgbClr val="000000"/>
                  </a:solidFill>
                </a:rPr>
                <a:t>观察后分析</a:t>
              </a:r>
              <a:r>
                <a:rPr lang="en-US" altLang="zh-CN">
                  <a:solidFill>
                    <a:srgbClr val="000000"/>
                  </a:solidFill>
                </a:rPr>
                <a:t>:</a:t>
              </a:r>
              <a:r>
                <a:rPr lang="zh-CN" altLang="zh-CN">
                  <a:solidFill>
                    <a:srgbClr val="000000"/>
                  </a:solidFill>
                </a:rPr>
                <a:t>正多边形对称轴的条数与边数</a:t>
              </a:r>
              <a:r>
                <a:rPr lang="en-US" altLang="zh-CN" i="1">
                  <a:solidFill>
                    <a:srgbClr val="000000"/>
                  </a:solidFill>
                </a:rPr>
                <a:t>n</a:t>
              </a:r>
              <a:r>
                <a:rPr lang="zh-CN" altLang="zh-CN">
                  <a:solidFill>
                    <a:srgbClr val="000000"/>
                  </a:solidFill>
                </a:rPr>
                <a:t>有什么关系</a:t>
              </a:r>
              <a:r>
                <a:rPr lang="en-US" altLang="zh-CN">
                  <a:solidFill>
                    <a:srgbClr val="000000"/>
                  </a:solidFill>
                </a:rPr>
                <a:t>?</a:t>
              </a:r>
              <a:r>
                <a:rPr lang="zh-CN" altLang="zh-CN">
                  <a:solidFill>
                    <a:srgbClr val="000000"/>
                  </a:solidFill>
                </a:rPr>
                <a:t>根据你的分析结果回答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正十边形、正十六边形、正二十九边形分别有几条对称轴</a:t>
              </a:r>
              <a:r>
                <a:rPr lang="en-US" altLang="zh-CN">
                  <a:solidFill>
                    <a:srgbClr val="000000"/>
                  </a:solidFill>
                </a:rPr>
                <a:t>?</a:t>
              </a:r>
              <a:r>
                <a:rPr lang="zh-CN" altLang="zh-CN">
                  <a:solidFill>
                    <a:srgbClr val="000000"/>
                  </a:solidFill>
                </a:rPr>
                <a:t>正五十边形呢</a:t>
              </a:r>
              <a:r>
                <a:rPr lang="en-US" altLang="zh-CN">
                  <a:solidFill>
                    <a:srgbClr val="000000"/>
                  </a:solidFill>
                </a:rPr>
                <a:t>?</a:t>
              </a:r>
              <a:r>
                <a:rPr lang="zh-CN" altLang="zh-CN">
                  <a:solidFill>
                    <a:srgbClr val="000000"/>
                  </a:solidFill>
                </a:rPr>
                <a:t>正一百边形呢</a:t>
              </a:r>
              <a:r>
                <a:rPr lang="en-US" altLang="zh-CN">
                  <a:solidFill>
                    <a:srgbClr val="000000"/>
                  </a:solidFill>
                </a:rPr>
                <a:t>?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  <p:pic>
          <p:nvPicPr>
            <p:cNvPr id="21507" name="bs1-26.jpg" descr="id:2147497119;FounderCE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73103" y="3816151"/>
              <a:ext cx="6975868" cy="145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3"/>
            <a:ext cx="6143565" cy="670524"/>
            <a:chOff x="3369875" y="3523574"/>
            <a:chExt cx="6142928" cy="506413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690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spect="1" noChangeArrowheads="1"/>
          </p:cNvSpPr>
          <p:nvPr/>
        </p:nvSpPr>
        <p:spPr bwMode="auto">
          <a:xfrm>
            <a:off x="287246" y="1086158"/>
            <a:ext cx="8577067" cy="28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/>
          <a:p>
            <a:pPr>
              <a:lnSpc>
                <a:spcPct val="120000"/>
              </a:lnSpc>
              <a:tabLst>
                <a:tab pos="942340" algn="l"/>
                <a:tab pos="1715770" algn="l"/>
                <a:tab pos="2493010" algn="l"/>
                <a:tab pos="3324225" algn="l"/>
              </a:tabLst>
            </a:pPr>
            <a:r>
              <a:rPr lang="zh-CN" altLang="zh-CN" dirty="0"/>
              <a:t>解</a:t>
            </a:r>
            <a:r>
              <a:rPr lang="en-US" altLang="zh-CN" dirty="0"/>
              <a:t>:</a:t>
            </a:r>
            <a:r>
              <a:rPr lang="zh-CN" altLang="zh-CN" dirty="0"/>
              <a:t>正三角形有</a:t>
            </a:r>
            <a:r>
              <a:rPr lang="en-US" altLang="zh-CN" dirty="0"/>
              <a:t>3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正四边形有</a:t>
            </a:r>
            <a:r>
              <a:rPr lang="en-US" altLang="zh-CN" dirty="0"/>
              <a:t>4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正五边形有</a:t>
            </a:r>
            <a:r>
              <a:rPr lang="en-US" altLang="zh-CN" dirty="0"/>
              <a:t>5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正六边形有</a:t>
            </a:r>
            <a:r>
              <a:rPr lang="en-US" altLang="zh-CN" dirty="0"/>
              <a:t>6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正八边形有</a:t>
            </a:r>
            <a:r>
              <a:rPr lang="en-US" altLang="zh-CN" dirty="0"/>
              <a:t>8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正九边形有</a:t>
            </a:r>
            <a:r>
              <a:rPr lang="en-US" altLang="zh-CN" dirty="0"/>
              <a:t>9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正多边形对称轴的条数与边数</a:t>
            </a:r>
            <a:r>
              <a:rPr lang="en-US" altLang="zh-CN" i="1" dirty="0"/>
              <a:t>n</a:t>
            </a:r>
            <a:r>
              <a:rPr lang="zh-CN" altLang="zh-CN" dirty="0"/>
              <a:t>之间的关系是</a:t>
            </a:r>
            <a:r>
              <a:rPr lang="en-US" altLang="zh-CN" dirty="0"/>
              <a:t>:</a:t>
            </a:r>
            <a:r>
              <a:rPr lang="zh-CN" altLang="zh-CN" dirty="0"/>
              <a:t>边数是</a:t>
            </a:r>
            <a:r>
              <a:rPr lang="en-US" altLang="zh-CN" i="1" dirty="0"/>
              <a:t>n</a:t>
            </a:r>
            <a:r>
              <a:rPr lang="en-US" altLang="zh-CN" dirty="0"/>
              <a:t>,</a:t>
            </a:r>
            <a:r>
              <a:rPr lang="zh-CN" altLang="zh-CN" dirty="0"/>
              <a:t>对称轴的条数是</a:t>
            </a:r>
            <a:r>
              <a:rPr lang="en-US" altLang="zh-CN" i="1" dirty="0"/>
              <a:t>n</a:t>
            </a:r>
            <a:r>
              <a:rPr lang="zh-CN" altLang="zh-CN" dirty="0"/>
              <a:t>条</a:t>
            </a:r>
            <a:r>
              <a:rPr lang="en-US" altLang="zh-CN" dirty="0"/>
              <a:t>,</a:t>
            </a:r>
            <a:r>
              <a:rPr lang="zh-CN" altLang="zh-CN" dirty="0"/>
              <a:t>所以正十边形有</a:t>
            </a:r>
            <a:r>
              <a:rPr lang="en-US" altLang="zh-CN" dirty="0"/>
              <a:t>10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正十六边形有</a:t>
            </a:r>
            <a:r>
              <a:rPr lang="en-US" altLang="zh-CN" dirty="0"/>
              <a:t>16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正二十九边形有</a:t>
            </a:r>
            <a:r>
              <a:rPr lang="en-US" altLang="zh-CN" dirty="0"/>
              <a:t>29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正五十边形有</a:t>
            </a:r>
            <a:r>
              <a:rPr lang="en-US" altLang="zh-CN" dirty="0"/>
              <a:t>50</a:t>
            </a:r>
            <a:r>
              <a:rPr lang="zh-CN" altLang="zh-CN" dirty="0"/>
              <a:t>条对称轴</a:t>
            </a:r>
            <a:r>
              <a:rPr lang="en-US" altLang="zh-CN" dirty="0"/>
              <a:t>,</a:t>
            </a:r>
            <a:r>
              <a:rPr lang="zh-CN" altLang="zh-CN" dirty="0"/>
              <a:t>正一百边形有</a:t>
            </a:r>
            <a:r>
              <a:rPr lang="en-US" altLang="zh-CN" dirty="0"/>
              <a:t>100</a:t>
            </a:r>
            <a:r>
              <a:rPr lang="zh-CN" altLang="zh-CN" dirty="0"/>
              <a:t>条对称轴</a:t>
            </a:r>
            <a:r>
              <a:rPr lang="en-US" altLang="zh-CN" i="1" dirty="0" smtClean="0"/>
              <a:t>. </a:t>
            </a:r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/>
          <p:nvPr/>
        </p:nvGrpSpPr>
        <p:grpSpPr bwMode="auto">
          <a:xfrm>
            <a:off x="287246" y="286031"/>
            <a:ext cx="8577067" cy="4054822"/>
            <a:chOff x="361950" y="360363"/>
            <a:chExt cx="10807700" cy="5107804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3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123" name="矩形 1"/>
            <p:cNvSpPr>
              <a:spLocks noChangeAspect="1" noChangeArrowheads="1"/>
            </p:cNvSpPr>
            <p:nvPr/>
          </p:nvSpPr>
          <p:spPr bwMode="auto">
            <a:xfrm>
              <a:off x="361950" y="1295871"/>
              <a:ext cx="10807700" cy="417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经历观察生活中的轴对称现象、探索轴对称现象共同特征的过程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进一步积累数学活动经验和发展空间观念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理解轴对称图形和成轴对称的图形的意义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能够识别这些图形并能指出它们的对称轴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体会轴对称在现实生活中的广泛应用和丰富的文化价值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经历探索轴对称性质的过程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积累数学活动经验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发展空间观念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2"/>
          <p:cNvGrpSpPr/>
          <p:nvPr/>
        </p:nvGrpSpPr>
        <p:grpSpPr bwMode="auto">
          <a:xfrm>
            <a:off x="366617" y="457397"/>
            <a:ext cx="8418326" cy="3519303"/>
            <a:chOff x="462135" y="576263"/>
            <a:chExt cx="10607329" cy="4434540"/>
          </a:xfrm>
        </p:grpSpPr>
        <p:sp>
          <p:nvSpPr>
            <p:cNvPr id="6146" name="圆角矩形 3"/>
            <p:cNvSpPr>
              <a:spLocks noChangeArrowheads="1"/>
            </p:cNvSpPr>
            <p:nvPr/>
          </p:nvSpPr>
          <p:spPr bwMode="auto">
            <a:xfrm>
              <a:off x="3600450" y="576263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精 典 范 例                 </a:t>
              </a:r>
            </a:p>
          </p:txBody>
        </p:sp>
        <p:graphicFrame>
          <p:nvGraphicFramePr>
            <p:cNvPr id="6147" name="对象 1032"/>
            <p:cNvGraphicFramePr>
              <a:graphicFrameLocks noChangeAspect="1"/>
            </p:cNvGraphicFramePr>
            <p:nvPr/>
          </p:nvGraphicFramePr>
          <p:xfrm>
            <a:off x="462135" y="1659097"/>
            <a:ext cx="10607329" cy="3351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文档" r:id="rId3" imgW="3479165" imgH="1100455" progId="Word.Document.12">
                    <p:embed/>
                  </p:oleObj>
                </mc:Choice>
                <mc:Fallback>
                  <p:oleObj name="文档" r:id="rId3" imgW="3479165" imgH="1100455" progId="Word.Document.12">
                    <p:embed/>
                    <p:pic>
                      <p:nvPicPr>
                        <p:cNvPr id="0" name="对象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659097"/>
                          <a:ext cx="10607329" cy="3351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7086664" y="1771622"/>
            <a:ext cx="364097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2056"/>
          <p:cNvGraphicFramePr>
            <a:graphicFrameLocks noChangeAspect="1"/>
          </p:cNvGraphicFramePr>
          <p:nvPr/>
        </p:nvGraphicFramePr>
        <p:xfrm>
          <a:off x="366617" y="805169"/>
          <a:ext cx="8418326" cy="366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3" imgW="3477895" imgH="1513205" progId="Word.Document.12">
                  <p:embed/>
                </p:oleObj>
              </mc:Choice>
              <mc:Fallback>
                <p:oleObj name="文档" r:id="rId3" imgW="3477895" imgH="1513205" progId="Word.Document.12">
                  <p:embed/>
                  <p:pic>
                    <p:nvPicPr>
                      <p:cNvPr id="0" name="对象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805169"/>
                        <a:ext cx="8418326" cy="366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571973" y="3323996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3080"/>
          <p:cNvGraphicFramePr>
            <a:graphicFrameLocks noChangeAspect="1"/>
          </p:cNvGraphicFramePr>
          <p:nvPr/>
        </p:nvGraphicFramePr>
        <p:xfrm>
          <a:off x="366617" y="1717441"/>
          <a:ext cx="8418326" cy="187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3" imgW="3479165" imgH="775970" progId="Word.Document.12">
                  <p:embed/>
                </p:oleObj>
              </mc:Choice>
              <mc:Fallback>
                <p:oleObj name="文档" r:id="rId3" imgW="3479165" imgH="775970" progId="Word.Document.12">
                  <p:embed/>
                  <p:pic>
                    <p:nvPicPr>
                      <p:cNvPr id="0" name="对象 3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717441"/>
                        <a:ext cx="8418326" cy="1873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914653" y="2229019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>
              <a:defRPr/>
            </a:pPr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9218" name="对象 4104"/>
          <p:cNvGraphicFramePr>
            <a:graphicFrameLocks noChangeAspect="1"/>
          </p:cNvGraphicFramePr>
          <p:nvPr/>
        </p:nvGraphicFramePr>
        <p:xfrm>
          <a:off x="366617" y="1226024"/>
          <a:ext cx="8418326" cy="283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3" imgW="3477895" imgH="1172210" progId="Word.Document.12">
                  <p:embed/>
                </p:oleObj>
              </mc:Choice>
              <mc:Fallback>
                <p:oleObj name="文档" r:id="rId3" imgW="3477895" imgH="1172210" progId="Word.Document.12">
                  <p:embed/>
                  <p:pic>
                    <p:nvPicPr>
                      <p:cNvPr id="0" name="对象 4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26024"/>
                        <a:ext cx="8418326" cy="2838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1885997" y="1714921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A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5128"/>
          <p:cNvGraphicFramePr>
            <a:graphicFrameLocks noChangeAspect="1"/>
          </p:cNvGraphicFramePr>
          <p:nvPr/>
        </p:nvGraphicFramePr>
        <p:xfrm>
          <a:off x="366617" y="1604037"/>
          <a:ext cx="8418326" cy="209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3477895" imgH="865505" progId="Word.Document.12">
                  <p:embed/>
                </p:oleObj>
              </mc:Choice>
              <mc:Fallback>
                <p:oleObj name="文档" r:id="rId3" imgW="3477895" imgH="865505" progId="Word.Document.12">
                  <p:embed/>
                  <p:pic>
                    <p:nvPicPr>
                      <p:cNvPr id="0" name="对象 5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604037"/>
                        <a:ext cx="8418326" cy="2094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7028710" y="158009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A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6152"/>
          <p:cNvGraphicFramePr>
            <a:graphicFrameLocks noChangeAspect="1"/>
          </p:cNvGraphicFramePr>
          <p:nvPr/>
        </p:nvGraphicFramePr>
        <p:xfrm>
          <a:off x="366617" y="1512053"/>
          <a:ext cx="8418326" cy="227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3477895" imgH="941705" progId="Word.Document.12">
                  <p:embed/>
                </p:oleObj>
              </mc:Choice>
              <mc:Fallback>
                <p:oleObj name="文档" r:id="rId3" imgW="3477895" imgH="941705" progId="Word.Document.12">
                  <p:embed/>
                  <p:pic>
                    <p:nvPicPr>
                      <p:cNvPr id="0" name="对象 6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512053"/>
                        <a:ext cx="8418326" cy="2275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6800677" y="1428890"/>
            <a:ext cx="790959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①②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381</Words>
  <Application>Microsoft Office PowerPoint</Application>
  <PresentationFormat>全屏显示(16:9)</PresentationFormat>
  <Paragraphs>42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2020-02-06T02:24:00Z</dcterms:created>
  <dcterms:modified xsi:type="dcterms:W3CDTF">2023-01-17T01:04:18Z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F4348D40A0BA4B7AB484ADBE504A9BBD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