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5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7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E75AC-271E-40B2-947A-6C4F55B188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0ED03-A480-495B-9373-CF46A25CF4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5E15A1C-25AF-4CA8-A3E3-80AF86AF10C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3764D46-A2B1-4665-8329-64B4B5E5904F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B67070A-7690-4A46-868F-F3F8CF9B04C7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430EC3C-C6A0-4D40-8687-DCFE06635E06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8876E8C-B3C2-4210-AD2D-2234BE273BD9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42B251-01C1-4361-9953-7EE470385413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2BE5CEA-C75E-478D-88ED-3BB980C84126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D3017A2-559C-43C4-9579-FABB99B120DA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43ED0F1-64DC-4DB9-B8EF-E6C4DCAFC478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244-AE9F-48A5-BEFF-035BDB5AB20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DAE-B41F-40C6-8EDC-5CB7B46E5BC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756-E7C3-44DE-B4DE-8B2788B81A5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8174-498D-432B-BCBD-E3118301AFE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122-4A5F-44E5-9E0B-8F188090B57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DC39-85C9-4EE7-94F5-0549B019E1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24B-F68A-478B-BA59-E57D177E96B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B1FE-BC0F-4C31-98B9-BE518CC7C51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C8AE-2015-4397-BFB1-C94D9127CEA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7CE-5523-4985-8B3D-910E22887827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8CB6AA-E782-4EA8-AB72-C0F3B4989A51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370E94F-132F-468B-A315-DA00628F0A3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GIF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5151" y="1847738"/>
            <a:ext cx="71384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kern="10" dirty="0" smtClean="0">
                <a:solidFill>
                  <a:schemeClr val="accent5">
                    <a:lumMod val="50000"/>
                  </a:schemeClr>
                </a:solidFill>
                <a:effectLst>
                  <a:outerShdw dist="35921" dir="2700000" algn="ctr" rotWithShape="0">
                    <a:schemeClr val="tx2">
                      <a:alpha val="8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平行四边形及其性质</a:t>
            </a:r>
            <a:endParaRPr lang="zh-CN" altLang="en-US" sz="6000" b="1" kern="10" dirty="0">
              <a:solidFill>
                <a:schemeClr val="accent5">
                  <a:lumMod val="50000"/>
                </a:schemeClr>
              </a:solidFill>
              <a:effectLst>
                <a:outerShdw dist="35921" dir="2700000" algn="ctr" rotWithShape="0">
                  <a:schemeClr val="tx2">
                    <a:alpha val="8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98267" y="5000513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2308226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、什么叫平行四边形？如何表示？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12800" y="3375026"/>
            <a:ext cx="607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、平行四边形有哪些性质定理？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12800" y="4441826"/>
            <a:ext cx="729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、如何用几何语言表述它的性质定理？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08050" y="1143000"/>
            <a:ext cx="2209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/>
              <a:t>温故：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28600"/>
            <a:ext cx="3673475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1981200"/>
            <a:ext cx="8718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请同学们认真阅读课本第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页和第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页，完成以下内容：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2875" y="3048000"/>
            <a:ext cx="64865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、平行四边形的第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个性质定理是什么？你会证明吗？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80975" y="4191000"/>
            <a:ext cx="7473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、怎样运用平行四边形的性质定理进行证明？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83212" y="2032794"/>
            <a:ext cx="2951163" cy="1079500"/>
          </a:xfrm>
          <a:prstGeom prst="parallelogram">
            <a:avLst>
              <a:gd name="adj" fmla="val 68346"/>
            </a:avLst>
          </a:prstGeom>
          <a:noFill/>
          <a:ln w="28575" algn="ctr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46787" y="1527969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3112294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256462" y="3098006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969250" y="1600994"/>
            <a:ext cx="798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0" y="1295400"/>
            <a:ext cx="6170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证明：∵四边形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是平行四边形，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068388" y="1957388"/>
            <a:ext cx="3470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∴AB∥CD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AB=CD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103937" y="2032794"/>
            <a:ext cx="1489075" cy="109061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5357812" y="2047081"/>
            <a:ext cx="2974975" cy="10683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535737" y="2521744"/>
            <a:ext cx="798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068388" y="2619375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∴∠1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＝∠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12302" name="Freeform 14"/>
          <p:cNvSpPr/>
          <p:nvPr/>
        </p:nvSpPr>
        <p:spPr bwMode="auto">
          <a:xfrm>
            <a:off x="5999162" y="2156619"/>
            <a:ext cx="287338" cy="133350"/>
          </a:xfrm>
          <a:custGeom>
            <a:avLst/>
            <a:gdLst>
              <a:gd name="T0" fmla="*/ 0 w 181"/>
              <a:gd name="T1" fmla="*/ 46 h 84"/>
              <a:gd name="T2" fmla="*/ 64 w 181"/>
              <a:gd name="T3" fmla="*/ 81 h 84"/>
              <a:gd name="T4" fmla="*/ 132 w 181"/>
              <a:gd name="T5" fmla="*/ 67 h 84"/>
              <a:gd name="T6" fmla="*/ 181 w 181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1" h="84">
                <a:moveTo>
                  <a:pt x="0" y="46"/>
                </a:moveTo>
                <a:cubicBezTo>
                  <a:pt x="11" y="52"/>
                  <a:pt x="42" y="78"/>
                  <a:pt x="64" y="81"/>
                </a:cubicBezTo>
                <a:cubicBezTo>
                  <a:pt x="86" y="84"/>
                  <a:pt x="112" y="81"/>
                  <a:pt x="132" y="67"/>
                </a:cubicBezTo>
                <a:cubicBezTo>
                  <a:pt x="152" y="53"/>
                  <a:pt x="171" y="14"/>
                  <a:pt x="181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959475" y="2205831"/>
            <a:ext cx="719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7327900" y="2450306"/>
            <a:ext cx="719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12305" name="Freeform 17"/>
          <p:cNvSpPr/>
          <p:nvPr/>
        </p:nvSpPr>
        <p:spPr bwMode="auto">
          <a:xfrm rot="11811155">
            <a:off x="7400925" y="2888456"/>
            <a:ext cx="287337" cy="133350"/>
          </a:xfrm>
          <a:custGeom>
            <a:avLst/>
            <a:gdLst>
              <a:gd name="T0" fmla="*/ 0 w 181"/>
              <a:gd name="T1" fmla="*/ 46 h 84"/>
              <a:gd name="T2" fmla="*/ 64 w 181"/>
              <a:gd name="T3" fmla="*/ 81 h 84"/>
              <a:gd name="T4" fmla="*/ 132 w 181"/>
              <a:gd name="T5" fmla="*/ 67 h 84"/>
              <a:gd name="T6" fmla="*/ 181 w 181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1" h="84">
                <a:moveTo>
                  <a:pt x="0" y="46"/>
                </a:moveTo>
                <a:cubicBezTo>
                  <a:pt x="11" y="52"/>
                  <a:pt x="42" y="78"/>
                  <a:pt x="64" y="81"/>
                </a:cubicBezTo>
                <a:cubicBezTo>
                  <a:pt x="86" y="84"/>
                  <a:pt x="112" y="81"/>
                  <a:pt x="132" y="67"/>
                </a:cubicBezTo>
                <a:cubicBezTo>
                  <a:pt x="152" y="53"/>
                  <a:pt x="171" y="14"/>
                  <a:pt x="181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068388" y="3281363"/>
            <a:ext cx="3167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∵∠AOB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＝∠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COD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068388" y="3943350"/>
            <a:ext cx="3167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∴△AOB≌△COD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068388" y="4606925"/>
            <a:ext cx="3719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∴OA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OC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OB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OD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0" y="5029200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几何语言：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058988" y="5334000"/>
            <a:ext cx="4748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∵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四边形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是平行四边形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981200" y="5957888"/>
            <a:ext cx="3719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∴OA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OC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OB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OD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0" y="76200"/>
            <a:ext cx="36576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solidFill>
                  <a:srgbClr val="0000FF"/>
                </a:solidFill>
              </a:rPr>
              <a:t>探究新知：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  <p:bldP spid="12301" grpId="0"/>
      <p:bldP spid="12302" grpId="0" animBg="1"/>
      <p:bldP spid="12303" grpId="0"/>
      <p:bldP spid="12304" grpId="0"/>
      <p:bldP spid="12305" grpId="0" animBg="1"/>
      <p:bldP spid="12306" grpId="0"/>
      <p:bldP spid="12307" grpId="0"/>
      <p:bldP spid="12308" grpId="0"/>
      <p:bldP spid="12309" grpId="0"/>
      <p:bldP spid="12310" grpId="0"/>
      <p:bldP spid="123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-85725" y="1981200"/>
            <a:ext cx="9001125" cy="44196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93713" y="2771775"/>
            <a:ext cx="68214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定理</a:t>
            </a:r>
            <a:r>
              <a:rPr kumimoji="1" lang="en-US" altLang="zh-CN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zh-CN" altLang="en-US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kumimoji="1" lang="zh-CN" altLang="en-US" sz="36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平行四边形的对边相等</a:t>
            </a:r>
            <a:r>
              <a:rPr kumimoji="1" lang="en-US" altLang="zh-CN" sz="36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8788" y="3886200"/>
            <a:ext cx="68564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定理</a:t>
            </a:r>
            <a:r>
              <a:rPr kumimoji="1" lang="en-US" altLang="zh-CN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kumimoji="1" lang="zh-CN" altLang="en-US" sz="36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平行四边形的对角相等</a:t>
            </a:r>
            <a:r>
              <a:rPr kumimoji="1" lang="en-US" altLang="zh-CN" sz="36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533525" y="819150"/>
            <a:ext cx="5943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平行四边形的性质定理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47675" y="5029200"/>
            <a:ext cx="7934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定理</a:t>
            </a:r>
            <a:r>
              <a:rPr kumimoji="1" lang="en-US" altLang="zh-CN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kumimoji="1" lang="zh-CN" altLang="en-US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kumimoji="1" lang="zh-CN" altLang="en-US" sz="36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平行四边形的对角线互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相平</a:t>
            </a:r>
            <a:r>
              <a:rPr kumimoji="1" lang="zh-CN" altLang="en-US" sz="36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分</a:t>
            </a:r>
            <a:r>
              <a:rPr kumimoji="1" lang="en-US" altLang="zh-CN" sz="36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866900"/>
            <a:ext cx="359568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341438"/>
            <a:ext cx="936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1341438"/>
            <a:ext cx="4392612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385888"/>
            <a:ext cx="20891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1947863"/>
            <a:ext cx="59055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388" y="2433638"/>
            <a:ext cx="5113337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9" descr="证明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388" y="3068638"/>
            <a:ext cx="1223962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788" y="3573463"/>
            <a:ext cx="5256212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5250" y="4089400"/>
            <a:ext cx="42481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263" y="4508500"/>
            <a:ext cx="31321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200" y="5022850"/>
            <a:ext cx="3024188" cy="615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516563"/>
            <a:ext cx="52562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949950"/>
            <a:ext cx="230505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52400" y="228600"/>
            <a:ext cx="12954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/>
              <a:t>例</a:t>
            </a:r>
            <a:r>
              <a:rPr lang="en-US" altLang="zh-CN" sz="44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  <a:lum bright="-24000" contrast="66000"/>
          </a:blip>
          <a:srcRect/>
          <a:stretch>
            <a:fillRect/>
          </a:stretch>
        </p:blipFill>
        <p:spPr bwMode="auto">
          <a:xfrm>
            <a:off x="0" y="1484313"/>
            <a:ext cx="914400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Control 3"/>
          <p:cNvSpPr>
            <a:spLocks noChangeArrowheads="1" noChangeShapeType="1"/>
          </p:cNvSpPr>
          <p:nvPr/>
        </p:nvSpPr>
        <p:spPr bwMode="auto">
          <a:xfrm>
            <a:off x="4114800" y="29718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  <a:lum bright="-18000" contrast="30000"/>
          </a:blip>
          <a:srcRect/>
          <a:stretch>
            <a:fillRect/>
          </a:stretch>
        </p:blipFill>
        <p:spPr bwMode="auto">
          <a:xfrm>
            <a:off x="0" y="2997200"/>
            <a:ext cx="6011863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5435600" y="3284538"/>
            <a:ext cx="3313113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0" name="Control 6"/>
          <p:cNvSpPr>
            <a:spLocks noChangeArrowheads="1" noChangeShapeType="1"/>
          </p:cNvSpPr>
          <p:nvPr/>
        </p:nvSpPr>
        <p:spPr bwMode="auto">
          <a:xfrm>
            <a:off x="3810000" y="29718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0"/>
            <a:ext cx="1295400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/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051050" y="1341438"/>
            <a:ext cx="489743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kumimoji="1" lang="zh-CN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课堂小结：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66800" y="2708275"/>
            <a:ext cx="7213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、平行四边形有哪些性质？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、这些性质的几何语言是什么</a:t>
            </a:r>
            <a:r>
              <a:rPr kumimoji="1" lang="zh-CN" altLang="en-US" sz="32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？ </a:t>
            </a:r>
            <a:endParaRPr kumimoji="1" lang="zh-CN" altLang="en-US" sz="32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相邻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邻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203</Words>
  <Application>Microsoft Office PowerPoint</Application>
  <PresentationFormat>全屏显示(4:3)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楷体_GB2312</vt:lpstr>
      <vt:lpstr>隶书</vt:lpstr>
      <vt:lpstr>宋体</vt:lpstr>
      <vt:lpstr>微软雅黑</vt:lpstr>
      <vt:lpstr>Arial</vt:lpstr>
      <vt:lpstr>Calibri</vt:lpstr>
      <vt:lpstr>Cambria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2022-01-05T01:24:07Z</dcterms:created>
  <dcterms:modified xsi:type="dcterms:W3CDTF">2023-01-17T01:04:28Z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6AC5088A935A4126B5319860F0346A79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