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558" r:id="rId3"/>
    <p:sldId id="549" r:id="rId4"/>
    <p:sldId id="551" r:id="rId5"/>
    <p:sldId id="523" r:id="rId6"/>
    <p:sldId id="552" r:id="rId7"/>
    <p:sldId id="550" r:id="rId8"/>
    <p:sldId id="553" r:id="rId9"/>
    <p:sldId id="554" r:id="rId10"/>
    <p:sldId id="544" r:id="rId11"/>
    <p:sldId id="555" r:id="rId12"/>
    <p:sldId id="557" r:id="rId13"/>
    <p:sldId id="556" r:id="rId14"/>
    <p:sldId id="326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FFFF"/>
    <a:srgbClr val="939393"/>
    <a:srgbClr val="EC34C5"/>
    <a:srgbClr val="49D76B"/>
    <a:srgbClr val="F8ADC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2" autoAdjust="0"/>
    <p:restoredTop sz="99753" autoAdjust="0"/>
  </p:normalViewPr>
  <p:slideViewPr>
    <p:cSldViewPr>
      <p:cViewPr>
        <p:scale>
          <a:sx n="100" d="100"/>
          <a:sy n="100" d="100"/>
        </p:scale>
        <p:origin x="-2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7C72C3D-6037-4508-BDE3-E8736007280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D921ADF-CDEC-4170-AFD6-C00845A3E9C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705BF8E-3619-4DCA-A964-8758F358709E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6973F5-505A-4D3F-A482-F7F16C557463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FAF261-847E-42D3-8839-47B9F15DAAC0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CE2616F-B2BE-49A6-BDA0-030EA3F87529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8CB6E9F-77A6-453C-A90C-81CA8B28EF38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1ADF-CDEC-4170-AFD6-C00845A3E9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9151156-103E-4801-B24D-7953F3B08BF9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1F625C-9333-4B7B-B980-67999B3CBAF5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7257C7-1D58-4EE9-A6D4-9D3D66F38C26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3793A1-FD62-4087-A6CE-1CA8F0519605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28DC84F-CE63-4EF8-8796-72E21E72A13C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00B0F0">
              <a:alpha val="3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3732-D5FF-41A1-A38D-3AC9566EE6C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B531B-8A31-4474-A5BF-C81BD81D9F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3E8E-2D75-4F9E-83A9-71A3CB3835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DBB7-F93C-4B45-AF26-DA5A3D3C0D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0A737-15EB-44FC-9E0B-016A252B12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ADFC-BE3A-488F-8E29-1D21FFC868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5346 w 9164371"/>
              <a:gd name="T1" fmla="*/ 3 h 1402412"/>
              <a:gd name="T2" fmla="*/ 9174884 w 9164371"/>
              <a:gd name="T3" fmla="*/ 15 h 1402412"/>
              <a:gd name="T4" fmla="*/ 9159555 w 9164371"/>
              <a:gd name="T5" fmla="*/ 14 h 1402412"/>
              <a:gd name="T6" fmla="*/ 6512110 w 9164371"/>
              <a:gd name="T7" fmla="*/ 14 h 1402412"/>
              <a:gd name="T8" fmla="*/ 3120072 w 9164371"/>
              <a:gd name="T9" fmla="*/ 11 h 1402412"/>
              <a:gd name="T10" fmla="*/ 8750 w 9164371"/>
              <a:gd name="T11" fmla="*/ 15 h 1402412"/>
              <a:gd name="T12" fmla="*/ 0 w 9164371"/>
              <a:gd name="T13" fmla="*/ 15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110 w 9164371"/>
              <a:gd name="T19" fmla="*/ 3 h 1402412"/>
              <a:gd name="T20" fmla="*/ 6458324 w 9164371"/>
              <a:gd name="T21" fmla="*/ 3 h 1402412"/>
              <a:gd name="T22" fmla="*/ 9185746 w 9164371"/>
              <a:gd name="T23" fmla="*/ 0 h 1402412"/>
              <a:gd name="T24" fmla="*/ 9165346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00B0F0">
              <a:alpha val="40784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10A737-15EB-44FC-9E0B-016A252B12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3E5DADFC-BE3A-488F-8E29-1D21FFC868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4.mp3" TargetMode="External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4.mp3" TargetMode="External"/><Relationship Id="rId12" Type="http://schemas.openxmlformats.org/officeDocument/2006/relationships/image" Target="../media/image7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3.mp3" TargetMode="External"/><Relationship Id="rId11" Type="http://schemas.openxmlformats.org/officeDocument/2006/relationships/image" Target="../media/image6.png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3.mp3" TargetMode="External"/><Relationship Id="rId10" Type="http://schemas.openxmlformats.org/officeDocument/2006/relationships/notesSlide" Target="../notesSlides/notesSlide5.xm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2.mp3" TargetMode="Externa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6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5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5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7.mp3" TargetMode="External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7.mp3" TargetMode="External"/><Relationship Id="rId10" Type="http://schemas.openxmlformats.org/officeDocument/2006/relationships/image" Target="../media/image7.png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3&#35838;&#26102;&#25945;&#23398;&#35838;&#20214;\06.mp3" TargetMode="Externa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39552" y="3763119"/>
            <a:ext cx="5400675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Unit3 Is It Snowing?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611188" y="693738"/>
            <a:ext cx="33115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3038" y="765175"/>
            <a:ext cx="2959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7304" y="4725144"/>
            <a:ext cx="1826141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第三课时</a:t>
            </a:r>
          </a:p>
        </p:txBody>
      </p:sp>
      <p:sp>
        <p:nvSpPr>
          <p:cNvPr id="10" name="矩形 9"/>
          <p:cNvSpPr/>
          <p:nvPr/>
        </p:nvSpPr>
        <p:spPr>
          <a:xfrm>
            <a:off x="-4961" y="5949280"/>
            <a:ext cx="914896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511175" y="227013"/>
            <a:ext cx="2260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951163" y="1246188"/>
            <a:ext cx="3241675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12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Show time</a:t>
            </a:r>
            <a:endParaRPr lang="zh-CN" altLang="en-US" sz="12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98500" y="2555875"/>
          <a:ext cx="7747000" cy="3790950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4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46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7863" y="42846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图片 1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3763" y="296703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3950" y="42703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53752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7575" y="53752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7475" y="536098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7"/>
          <p:cNvSpPr>
            <a:spLocks noChangeArrowheads="1"/>
          </p:cNvSpPr>
          <p:nvPr/>
        </p:nvSpPr>
        <p:spPr bwMode="auto">
          <a:xfrm>
            <a:off x="511175" y="1557338"/>
            <a:ext cx="798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，练习对话并表演，其他同学评价。</a:t>
            </a:r>
          </a:p>
        </p:txBody>
      </p:sp>
      <p:sp>
        <p:nvSpPr>
          <p:cNvPr id="26653" name="Text Box 8"/>
          <p:cNvSpPr txBox="1">
            <a:spLocks noChangeArrowheads="1"/>
          </p:cNvSpPr>
          <p:nvPr/>
        </p:nvSpPr>
        <p:spPr bwMode="auto">
          <a:xfrm>
            <a:off x="900113" y="2647950"/>
            <a:ext cx="127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26654" name="Text Box 8"/>
          <p:cNvSpPr txBox="1">
            <a:spLocks noChangeArrowheads="1"/>
          </p:cNvSpPr>
          <p:nvPr/>
        </p:nvSpPr>
        <p:spPr bwMode="auto">
          <a:xfrm>
            <a:off x="900113" y="3881438"/>
            <a:ext cx="127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great</a:t>
            </a:r>
          </a:p>
        </p:txBody>
      </p:sp>
      <p:sp>
        <p:nvSpPr>
          <p:cNvPr id="26655" name="矩形 3"/>
          <p:cNvSpPr>
            <a:spLocks noChangeArrowheads="1"/>
          </p:cNvSpPr>
          <p:nvPr/>
        </p:nvSpPr>
        <p:spPr bwMode="auto">
          <a:xfrm>
            <a:off x="612775" y="5522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Excellent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809750"/>
            <a:ext cx="63373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5275" y="1827213"/>
            <a:ext cx="20891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2900" y="4292600"/>
            <a:ext cx="20891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"/>
          <p:cNvSpPr txBox="1"/>
          <p:nvPr/>
        </p:nvSpPr>
        <p:spPr bwMode="auto">
          <a:xfrm>
            <a:off x="468313" y="869950"/>
            <a:ext cx="33210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Match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39750" y="1470025"/>
            <a:ext cx="2592388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2176463" y="2841625"/>
            <a:ext cx="1371600" cy="1301750"/>
          </a:xfrm>
          <a:custGeom>
            <a:avLst/>
            <a:gdLst>
              <a:gd name="connsiteX0" fmla="*/ 0 w 1372219"/>
              <a:gd name="connsiteY0" fmla="*/ 1301405 h 1301405"/>
              <a:gd name="connsiteX1" fmla="*/ 1157468 w 1372219"/>
              <a:gd name="connsiteY1" fmla="*/ 630073 h 1301405"/>
              <a:gd name="connsiteX2" fmla="*/ 1226916 w 1372219"/>
              <a:gd name="connsiteY2" fmla="*/ 155511 h 1301405"/>
              <a:gd name="connsiteX3" fmla="*/ 1088020 w 1372219"/>
              <a:gd name="connsiteY3" fmla="*/ 5040 h 1301405"/>
              <a:gd name="connsiteX4" fmla="*/ 1157468 w 1372219"/>
              <a:gd name="connsiteY4" fmla="*/ 305982 h 1301405"/>
              <a:gd name="connsiteX5" fmla="*/ 1134318 w 1372219"/>
              <a:gd name="connsiteY5" fmla="*/ 664797 h 1301405"/>
              <a:gd name="connsiteX6" fmla="*/ 1365812 w 1372219"/>
              <a:gd name="connsiteY6" fmla="*/ 51339 h 1301405"/>
              <a:gd name="connsiteX7" fmla="*/ 1284789 w 1372219"/>
              <a:gd name="connsiteY7" fmla="*/ 97638 h 130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2219" h="1301405">
                <a:moveTo>
                  <a:pt x="0" y="1301405"/>
                </a:moveTo>
                <a:cubicBezTo>
                  <a:pt x="476491" y="1061230"/>
                  <a:pt x="952982" y="821055"/>
                  <a:pt x="1157468" y="630073"/>
                </a:cubicBezTo>
                <a:cubicBezTo>
                  <a:pt x="1361954" y="439091"/>
                  <a:pt x="1238491" y="259683"/>
                  <a:pt x="1226916" y="155511"/>
                </a:cubicBezTo>
                <a:cubicBezTo>
                  <a:pt x="1215341" y="51339"/>
                  <a:pt x="1099595" y="-20039"/>
                  <a:pt x="1088020" y="5040"/>
                </a:cubicBezTo>
                <a:cubicBezTo>
                  <a:pt x="1076445" y="30119"/>
                  <a:pt x="1149752" y="196022"/>
                  <a:pt x="1157468" y="305982"/>
                </a:cubicBezTo>
                <a:cubicBezTo>
                  <a:pt x="1165184" y="415941"/>
                  <a:pt x="1099594" y="707237"/>
                  <a:pt x="1134318" y="664797"/>
                </a:cubicBezTo>
                <a:cubicBezTo>
                  <a:pt x="1169042" y="622356"/>
                  <a:pt x="1340733" y="145866"/>
                  <a:pt x="1365812" y="51339"/>
                </a:cubicBezTo>
                <a:cubicBezTo>
                  <a:pt x="1390891" y="-43188"/>
                  <a:pt x="1337840" y="27225"/>
                  <a:pt x="1284789" y="9763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 rot="4422771">
            <a:off x="1958181" y="2664619"/>
            <a:ext cx="725488" cy="2000250"/>
          </a:xfrm>
          <a:prstGeom prst="arc">
            <a:avLst>
              <a:gd name="adj1" fmla="val 15678788"/>
              <a:gd name="adj2" fmla="val 4757937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4422771">
            <a:off x="2225675" y="2687638"/>
            <a:ext cx="1038225" cy="4648200"/>
          </a:xfrm>
          <a:prstGeom prst="arc">
            <a:avLst>
              <a:gd name="adj1" fmla="val 15604465"/>
              <a:gd name="adj2" fmla="val 4118449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 rot="5904850" flipH="1">
            <a:off x="4267994" y="2299494"/>
            <a:ext cx="608013" cy="5819775"/>
          </a:xfrm>
          <a:prstGeom prst="arc">
            <a:avLst>
              <a:gd name="adj1" fmla="val 16418928"/>
              <a:gd name="adj2" fmla="val 4678885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弧形 13"/>
          <p:cNvSpPr/>
          <p:nvPr/>
        </p:nvSpPr>
        <p:spPr>
          <a:xfrm rot="4960674" flipH="1">
            <a:off x="4790282" y="1664494"/>
            <a:ext cx="957262" cy="3327400"/>
          </a:xfrm>
          <a:prstGeom prst="arc">
            <a:avLst>
              <a:gd name="adj1" fmla="val 16418928"/>
              <a:gd name="adj2" fmla="val 17525227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44550"/>
            <a:ext cx="20875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read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363663"/>
            <a:ext cx="1836737" cy="127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908050" y="1531938"/>
            <a:ext cx="4608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cs typeface="Arial" panose="020B0604020202020204" pitchFamily="34" charset="0"/>
              </a:rPr>
              <a:t>take an umbrella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08050" y="2463800"/>
            <a:ext cx="4608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cs typeface="Arial" panose="020B0604020202020204" pitchFamily="34" charset="0"/>
              </a:rPr>
              <a:t>take a raincoat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08050" y="3392488"/>
            <a:ext cx="45545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cs typeface="Arial" panose="020B0604020202020204" pitchFamily="34" charset="0"/>
              </a:rPr>
              <a:t>put on a coat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6463" y="5434013"/>
            <a:ext cx="4095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cs typeface="Arial" panose="020B0604020202020204" pitchFamily="34" charset="0"/>
              </a:rPr>
              <a:t>put on glasses</a:t>
            </a:r>
          </a:p>
        </p:txBody>
      </p:sp>
      <p:pic>
        <p:nvPicPr>
          <p:cNvPr id="28681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84838" y="1214438"/>
            <a:ext cx="1190625" cy="119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4488" y="2359025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18038" y="3381375"/>
            <a:ext cx="8985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84800" y="4162425"/>
            <a:ext cx="877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86325" y="5486400"/>
            <a:ext cx="11509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42963" y="4483100"/>
            <a:ext cx="4008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4000">
                <a:solidFill>
                  <a:srgbClr val="0000FF"/>
                </a:solidFill>
                <a:cs typeface="Arial" panose="020B0604020202020204" pitchFamily="34" charset="0"/>
              </a:rPr>
              <a:t>put on a raincoat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068" y="1489546"/>
            <a:ext cx="6773863" cy="518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39750" y="844550"/>
            <a:ext cx="20875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play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9750" y="1473200"/>
            <a:ext cx="1728788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574675" y="1743075"/>
            <a:ext cx="7994650" cy="40322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03288" y="25511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please, them, take, take out, put on</a:t>
            </a:r>
          </a:p>
        </p:txBody>
      </p:sp>
      <p:sp>
        <p:nvSpPr>
          <p:cNvPr id="18" name="矩形 17"/>
          <p:cNvSpPr/>
          <p:nvPr/>
        </p:nvSpPr>
        <p:spPr>
          <a:xfrm>
            <a:off x="1328738" y="1976438"/>
            <a:ext cx="24923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重点词汇：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36613" y="2063750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39850" y="3113088"/>
            <a:ext cx="24939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重点句子：</a:t>
            </a:r>
          </a:p>
        </p:txBody>
      </p:sp>
      <p:sp>
        <p:nvSpPr>
          <p:cNvPr id="16" name="五角星 15"/>
          <p:cNvSpPr/>
          <p:nvPr/>
        </p:nvSpPr>
        <p:spPr>
          <a:xfrm>
            <a:off x="887413" y="3187700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27088" y="3716338"/>
            <a:ext cx="7848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742950" indent="-742950" eaLnBrk="1" hangingPunct="1">
              <a:buFontTx/>
              <a:buAutoNum type="arabicParenBoth"/>
              <a:defRPr/>
            </a:pPr>
            <a:r>
              <a:rPr lang="en-US" altLang="zh-CN" sz="3600" dirty="0" smtClean="0">
                <a:solidFill>
                  <a:srgbClr val="0000FF"/>
                </a:solidFill>
                <a:cs typeface="Arial" panose="020B0604020202020204" pitchFamily="34" charset="0"/>
              </a:rPr>
              <a:t>Please take a raincoat.</a:t>
            </a:r>
          </a:p>
          <a:p>
            <a:pPr marL="742950" indent="-742950" eaLnBrk="1" hangingPunct="1">
              <a:buFontTx/>
              <a:buAutoNum type="arabicParenBoth"/>
              <a:defRPr/>
            </a:pPr>
            <a:r>
              <a:rPr lang="en-US" altLang="zh-CN" sz="3600" dirty="0" smtClean="0">
                <a:solidFill>
                  <a:srgbClr val="0000FF"/>
                </a:solidFill>
                <a:cs typeface="Arial" panose="020B0604020202020204" pitchFamily="34" charset="0"/>
              </a:rPr>
              <a:t>-Let’s take out our raincoats!</a:t>
            </a:r>
          </a:p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0000FF"/>
                </a:solidFill>
                <a:cs typeface="Arial" panose="020B0604020202020204" pitchFamily="34" charset="0"/>
              </a:rPr>
              <a:t>     -OK. Let’s put them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2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&gt;&gt;Homework</a:t>
            </a:r>
            <a:endParaRPr lang="zh-CN" altLang="en-US" sz="2400" i="1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573963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44638" y="1751013"/>
            <a:ext cx="69119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用本节课所学的现在进行时句型结构，向自己的家人提问，并操练该句型。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 Read a story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54113" y="21002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50913" y="35147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14450" y="350202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1000125" y="49291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327150" y="49291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47763" y="52784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205038"/>
            <a:ext cx="75660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715963" y="8842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act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27088" y="1403350"/>
            <a:ext cx="1512887" cy="190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384175" y="204788"/>
            <a:ext cx="28924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98525" y="947738"/>
            <a:ext cx="714375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请将下列句子变成一般疑问句吧！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69963" y="1706563"/>
            <a:ext cx="634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Lily/She is reading a book.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35038" y="3327400"/>
            <a:ext cx="673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Grandma/She is cooking.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31863" y="4849813"/>
            <a:ext cx="881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They are watching TV in the living.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62025" y="2482850"/>
            <a:ext cx="6348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Is Lily/She reading a book?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69963" y="4100513"/>
            <a:ext cx="658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Is Grandma/she cooking?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98525" y="5583238"/>
            <a:ext cx="822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Are they watching TV in the living?</a:t>
            </a:r>
          </a:p>
        </p:txBody>
      </p:sp>
      <p:sp>
        <p:nvSpPr>
          <p:cNvPr id="20" name="左箭头 19"/>
          <p:cNvSpPr/>
          <p:nvPr/>
        </p:nvSpPr>
        <p:spPr>
          <a:xfrm rot="10800000">
            <a:off x="384175" y="2640013"/>
            <a:ext cx="585788" cy="269875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左箭头 20"/>
          <p:cNvSpPr/>
          <p:nvPr/>
        </p:nvSpPr>
        <p:spPr>
          <a:xfrm rot="10800000">
            <a:off x="384175" y="5740400"/>
            <a:ext cx="585788" cy="269875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左箭头 21"/>
          <p:cNvSpPr/>
          <p:nvPr/>
        </p:nvSpPr>
        <p:spPr>
          <a:xfrm rot="10800000">
            <a:off x="384175" y="4273550"/>
            <a:ext cx="585788" cy="269875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373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1676400"/>
            <a:ext cx="15525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41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25" y="1852613"/>
            <a:ext cx="501967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图: 可选过程 4"/>
          <p:cNvSpPr/>
          <p:nvPr/>
        </p:nvSpPr>
        <p:spPr>
          <a:xfrm>
            <a:off x="61913" y="1870075"/>
            <a:ext cx="1989137" cy="62071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流程图: 可选过程 5"/>
          <p:cNvSpPr/>
          <p:nvPr/>
        </p:nvSpPr>
        <p:spPr>
          <a:xfrm>
            <a:off x="2230438" y="1885950"/>
            <a:ext cx="2871787" cy="69215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流程图: 可选过程 6"/>
          <p:cNvSpPr/>
          <p:nvPr/>
        </p:nvSpPr>
        <p:spPr>
          <a:xfrm>
            <a:off x="909638" y="5414963"/>
            <a:ext cx="1933575" cy="51276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611188" y="85090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66750" y="1433513"/>
            <a:ext cx="2973388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21300" y="1973263"/>
            <a:ext cx="27543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raining?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43525" y="3116263"/>
            <a:ext cx="3811588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clouds in the sky?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43525" y="4686300"/>
            <a:ext cx="381158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wind?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287963" y="2574925"/>
            <a:ext cx="275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51463" y="4132263"/>
            <a:ext cx="3811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No, there aren’t.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414963" y="5235575"/>
            <a:ext cx="290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Yes, there is.</a:t>
            </a:r>
          </a:p>
        </p:txBody>
      </p:sp>
      <p:sp>
        <p:nvSpPr>
          <p:cNvPr id="18" name="太阳形 17"/>
          <p:cNvSpPr/>
          <p:nvPr/>
        </p:nvSpPr>
        <p:spPr>
          <a:xfrm>
            <a:off x="5092700" y="2070100"/>
            <a:ext cx="323850" cy="401638"/>
          </a:xfrm>
          <a:prstGeom prst="su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太阳形 19"/>
          <p:cNvSpPr/>
          <p:nvPr/>
        </p:nvSpPr>
        <p:spPr>
          <a:xfrm>
            <a:off x="5091113" y="4794250"/>
            <a:ext cx="323850" cy="401638"/>
          </a:xfrm>
          <a:prstGeom prst="su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太阳形 20"/>
          <p:cNvSpPr/>
          <p:nvPr/>
        </p:nvSpPr>
        <p:spPr>
          <a:xfrm>
            <a:off x="5056188" y="3227388"/>
            <a:ext cx="323850" cy="401637"/>
          </a:xfrm>
          <a:prstGeom prst="su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435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1825" y="1584325"/>
            <a:ext cx="78803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2"/>
          <p:cNvSpPr txBox="1"/>
          <p:nvPr/>
        </p:nvSpPr>
        <p:spPr bwMode="auto">
          <a:xfrm>
            <a:off x="715963" y="8842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55650" y="1412875"/>
            <a:ext cx="2973388" cy="793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700213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57350"/>
            <a:ext cx="2905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9827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5876925"/>
            <a:ext cx="338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48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638" y="1979613"/>
            <a:ext cx="45720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流程图: 可选过程 3"/>
          <p:cNvSpPr/>
          <p:nvPr/>
        </p:nvSpPr>
        <p:spPr>
          <a:xfrm>
            <a:off x="2349500" y="3022600"/>
            <a:ext cx="2447925" cy="50482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流程图: 可选过程 4"/>
          <p:cNvSpPr/>
          <p:nvPr/>
        </p:nvSpPr>
        <p:spPr>
          <a:xfrm>
            <a:off x="193675" y="5114925"/>
            <a:ext cx="1958975" cy="65881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流程图: 可选过程 5"/>
          <p:cNvSpPr/>
          <p:nvPr/>
        </p:nvSpPr>
        <p:spPr>
          <a:xfrm>
            <a:off x="2235200" y="5427663"/>
            <a:ext cx="2192338" cy="44926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611188" y="85090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66750" y="1433513"/>
            <a:ext cx="2973388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91125" y="1973263"/>
            <a:ext cx="27543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raining?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92713" y="2552700"/>
            <a:ext cx="2020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Yes, it is.</a:t>
            </a:r>
          </a:p>
        </p:txBody>
      </p:sp>
      <p:sp>
        <p:nvSpPr>
          <p:cNvPr id="12" name="太阳形 11"/>
          <p:cNvSpPr/>
          <p:nvPr/>
        </p:nvSpPr>
        <p:spPr>
          <a:xfrm>
            <a:off x="4927600" y="2090738"/>
            <a:ext cx="317500" cy="349250"/>
          </a:xfrm>
          <a:prstGeom prst="su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157788" y="3176588"/>
            <a:ext cx="3986212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“take out” mean?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57788" y="4535488"/>
            <a:ext cx="3986212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“put …on” mean?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太阳形 14"/>
          <p:cNvSpPr/>
          <p:nvPr/>
        </p:nvSpPr>
        <p:spPr>
          <a:xfrm>
            <a:off x="4908550" y="3259138"/>
            <a:ext cx="317500" cy="347662"/>
          </a:xfrm>
          <a:prstGeom prst="su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太阳形 15"/>
          <p:cNvSpPr/>
          <p:nvPr/>
        </p:nvSpPr>
        <p:spPr>
          <a:xfrm>
            <a:off x="4908550" y="4616450"/>
            <a:ext cx="317500" cy="347663"/>
          </a:xfrm>
          <a:prstGeom prst="su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287963" y="4102100"/>
            <a:ext cx="1228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拿出</a:t>
            </a:r>
            <a:endParaRPr kumimoji="1" lang="en-US" altLang="zh-CN" sz="32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303838" y="5584825"/>
            <a:ext cx="1227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穿上</a:t>
            </a:r>
            <a:endParaRPr kumimoji="1" lang="en-US" altLang="zh-CN" sz="32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占位符 2"/>
          <p:cNvSpPr txBox="1"/>
          <p:nvPr/>
        </p:nvSpPr>
        <p:spPr bwMode="auto">
          <a:xfrm>
            <a:off x="611188" y="873125"/>
            <a:ext cx="37131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35013" y="1392238"/>
            <a:ext cx="2973387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89013" y="1573213"/>
            <a:ext cx="7165975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686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70563"/>
            <a:ext cx="311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7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019800"/>
            <a:ext cx="3048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5875" y="1200150"/>
            <a:ext cx="5924550" cy="954088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/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/>
              <a:t>自读课文一分钟。</a:t>
            </a:r>
          </a:p>
        </p:txBody>
      </p:sp>
      <p:grpSp>
        <p:nvGrpSpPr>
          <p:cNvPr id="24580" name="Group 3"/>
          <p:cNvGrpSpPr/>
          <p:nvPr/>
        </p:nvGrpSpPr>
        <p:grpSpPr bwMode="auto">
          <a:xfrm>
            <a:off x="314325" y="2611438"/>
            <a:ext cx="4379913" cy="3678237"/>
            <a:chOff x="-103" y="181"/>
            <a:chExt cx="3127" cy="1345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597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24598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854575" y="1589088"/>
            <a:ext cx="3960813" cy="41036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5148263" y="1946275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0" name="Group 10"/>
          <p:cNvGrpSpPr/>
          <p:nvPr/>
        </p:nvGrpSpPr>
        <p:grpSpPr bwMode="auto">
          <a:xfrm>
            <a:off x="5977652" y="585146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4584" name="WordArt 18"/>
          <p:cNvSpPr>
            <a:spLocks noChangeArrowheads="1" noChangeShapeType="1"/>
          </p:cNvSpPr>
          <p:nvPr/>
        </p:nvSpPr>
        <p:spPr bwMode="auto">
          <a:xfrm>
            <a:off x="5703888" y="1292225"/>
            <a:ext cx="2357437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122863" y="1933575"/>
            <a:ext cx="337343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7" name="Group 21"/>
          <p:cNvGrpSpPr/>
          <p:nvPr/>
        </p:nvGrpSpPr>
        <p:grpSpPr bwMode="auto">
          <a:xfrm>
            <a:off x="6732588" y="1998663"/>
            <a:ext cx="185737" cy="3052762"/>
            <a:chOff x="0" y="70"/>
            <a:chExt cx="448" cy="1381"/>
          </a:xfrm>
        </p:grpSpPr>
        <p:sp>
          <p:nvSpPr>
            <p:cNvPr id="24594" name="AutoShape 22"/>
            <p:cNvSpPr>
              <a:spLocks noChangeArrowheads="1"/>
            </p:cNvSpPr>
            <p:nvPr/>
          </p:nvSpPr>
          <p:spPr bwMode="auto">
            <a:xfrm>
              <a:off x="85" y="7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4595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4587" name="Oval 24"/>
          <p:cNvSpPr>
            <a:spLocks noChangeArrowheads="1"/>
          </p:cNvSpPr>
          <p:nvPr/>
        </p:nvSpPr>
        <p:spPr bwMode="auto">
          <a:xfrm>
            <a:off x="6481763" y="3470275"/>
            <a:ext cx="681037" cy="7064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4588" name="Text Box 25"/>
          <p:cNvSpPr txBox="1">
            <a:spLocks noChangeArrowheads="1"/>
          </p:cNvSpPr>
          <p:nvPr/>
        </p:nvSpPr>
        <p:spPr bwMode="auto">
          <a:xfrm>
            <a:off x="8286750" y="2498725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4589" name="Text Box 26"/>
          <p:cNvSpPr txBox="1">
            <a:spLocks noChangeArrowheads="1"/>
          </p:cNvSpPr>
          <p:nvPr/>
        </p:nvSpPr>
        <p:spPr bwMode="auto">
          <a:xfrm>
            <a:off x="8389938" y="4224338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4590" name="Text Box 27"/>
          <p:cNvSpPr txBox="1">
            <a:spLocks noChangeArrowheads="1"/>
          </p:cNvSpPr>
          <p:nvPr/>
        </p:nvSpPr>
        <p:spPr bwMode="auto">
          <a:xfrm>
            <a:off x="6634163" y="15144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4591" name="Text Box 28"/>
          <p:cNvSpPr txBox="1">
            <a:spLocks noChangeArrowheads="1"/>
          </p:cNvSpPr>
          <p:nvPr/>
        </p:nvSpPr>
        <p:spPr bwMode="auto">
          <a:xfrm>
            <a:off x="6634163" y="537051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4592" name="Text Box 29"/>
          <p:cNvSpPr txBox="1">
            <a:spLocks noChangeArrowheads="1"/>
          </p:cNvSpPr>
          <p:nvPr/>
        </p:nvSpPr>
        <p:spPr bwMode="auto">
          <a:xfrm>
            <a:off x="4819650" y="4067175"/>
            <a:ext cx="55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4593" name="Text Box 30"/>
          <p:cNvSpPr txBox="1">
            <a:spLocks noChangeArrowheads="1"/>
          </p:cNvSpPr>
          <p:nvPr/>
        </p:nvSpPr>
        <p:spPr bwMode="auto">
          <a:xfrm>
            <a:off x="4895850" y="24987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2CTP17INZA`UB_7VIS16SP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1188" y="4667250"/>
            <a:ext cx="3086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088" y="6196013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400" y="6196013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881188" y="6196013"/>
            <a:ext cx="3775075" cy="6556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24050" y="6297613"/>
            <a:ext cx="3702050" cy="45243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latin typeface="Comic Sans MS" panose="030F0702030302020204" pitchFamily="66" charset="0"/>
              </a:rPr>
              <a:t>Make a new dialogue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创编新对话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958975" y="817563"/>
            <a:ext cx="3429000" cy="8001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998663" y="989013"/>
            <a:ext cx="3600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Comic Sans MS" panose="030F0702030302020204" pitchFamily="66" charset="0"/>
              </a:rPr>
              <a:t>Super Mary:</a:t>
            </a:r>
            <a:r>
              <a:rPr lang="zh-CN" altLang="en-US" sz="2100" b="1">
                <a:solidFill>
                  <a:schemeClr val="bg1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表演我最棒！</a:t>
            </a:r>
          </a:p>
        </p:txBody>
      </p:sp>
      <p:pic>
        <p:nvPicPr>
          <p:cNvPr id="25609" name="Picture 12" descr="3606679_115218071885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274888"/>
            <a:ext cx="1757362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555875" y="1509713"/>
            <a:ext cx="5500688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小组合作：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1.2-3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人一小组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2.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根据课文分角色练习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3.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适当加上一些动作辅助表演</a:t>
            </a:r>
            <a:endParaRPr lang="en-US" altLang="zh-CN" sz="2700" b="1" dirty="0" smtClean="0">
              <a:solidFill>
                <a:schemeClr val="tx1">
                  <a:lumMod val="50000"/>
                </a:schemeClr>
              </a:solidFill>
              <a:latin typeface="楷体_GB2312"/>
              <a:ea typeface="楷体_GB2312"/>
              <a:cs typeface="楷体_GB231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4.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课文基础上进行新对话创编</a:t>
            </a:r>
          </a:p>
        </p:txBody>
      </p:sp>
      <p:pic>
        <p:nvPicPr>
          <p:cNvPr id="11" name="Picture 10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66090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3063" y="5413375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1713" y="5407025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2000" y="617855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EYDU4`B5Z{88ZPY5H`Y{5G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8013" y="5461000"/>
            <a:ext cx="34861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411</Words>
  <Application>Microsoft Office PowerPoint</Application>
  <PresentationFormat>全屏显示(4:3)</PresentationFormat>
  <Paragraphs>98</Paragraphs>
  <Slides>15</Slides>
  <Notes>11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黑体</vt:lpstr>
      <vt:lpstr>华文行楷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Unit3 Is It Snowing?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2023-01-17T01:04:39Z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58EB82649DEB4E798993136558D16CED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