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1" r:id="rId3"/>
    <p:sldId id="263" r:id="rId4"/>
    <p:sldId id="258" r:id="rId5"/>
    <p:sldId id="260" r:id="rId6"/>
    <p:sldId id="274" r:id="rId7"/>
    <p:sldId id="275" r:id="rId8"/>
    <p:sldId id="276" r:id="rId9"/>
    <p:sldId id="277" r:id="rId10"/>
    <p:sldId id="278" r:id="rId11"/>
    <p:sldId id="279" r:id="rId12"/>
    <p:sldId id="273" r:id="rId13"/>
    <p:sldId id="280" r:id="rId14"/>
    <p:sldId id="259" r:id="rId15"/>
  </p:sldIdLst>
  <p:sldSz cx="12192000" cy="6858000"/>
  <p:notesSz cx="6858000" cy="9144000"/>
  <p:embeddedFontLst>
    <p:embeddedFont>
      <p:font typeface="微软雅黑" panose="020B0503020204020204" pitchFamily="34" charset="-122"/>
      <p:regular r:id="rId18"/>
      <p:bold r:id="rId19"/>
    </p:embeddedFont>
    <p:embeddedFont>
      <p:font typeface="等线" panose="02010600030101010101" pitchFamily="2" charset="-122"/>
      <p:regular r:id="rId2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8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60A55DD-8907-490F-9E8B-506B39C5EB6A}" type="datetimeFigureOut">
              <a:rPr lang="zh-CN" altLang="en-US" smtClean="0"/>
              <a:t>2023-01-11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C9AB93B1-A47B-4A9C-9220-803F566153D9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B93B1-A47B-4A9C-9220-803F566153D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6E8917E-C5C0-4AA2-9CF2-E0379A98C58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6E8917E-C5C0-4AA2-9CF2-E0379A98C58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6E8917E-C5C0-4AA2-9CF2-E0379A98C58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6E8917E-C5C0-4AA2-9CF2-E0379A98C58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B93B1-A47B-4A9C-9220-803F566153D9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6E8917E-C5C0-4AA2-9CF2-E0379A98C58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6E8917E-C5C0-4AA2-9CF2-E0379A98C58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6E8917E-C5C0-4AA2-9CF2-E0379A98C58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6E8917E-C5C0-4AA2-9CF2-E0379A98C58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6E8917E-C5C0-4AA2-9CF2-E0379A98C58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6E8917E-C5C0-4AA2-9CF2-E0379A98C58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6E8917E-C5C0-4AA2-9CF2-E0379A98C58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6E8917E-C5C0-4AA2-9CF2-E0379A98C58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95" b="4394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20376" y="307163"/>
            <a:ext cx="315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语文（人教版）八年级 上册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212394" y="4567137"/>
            <a:ext cx="376721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mtClean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主讲人：</a:t>
            </a:r>
            <a:r>
              <a:rPr lang="en-US" altLang="zh-CN" sz="2400" smtClean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PPT818</a:t>
            </a:r>
            <a:endParaRPr lang="zh-CN" altLang="en-US" sz="16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149438" y="3133949"/>
            <a:ext cx="3893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读经典唐诗 学古人情怀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636520" y="1864806"/>
            <a:ext cx="6918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i="1" spc="300" dirty="0">
                <a:solidFill>
                  <a:srgbClr val="0070C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7200" b="1" i="1" spc="300" dirty="0">
                <a:solidFill>
                  <a:srgbClr val="0070C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唐诗五首</a:t>
            </a:r>
            <a:r>
              <a:rPr lang="en-US" altLang="zh-CN" sz="7200" b="1" i="1" spc="300" dirty="0">
                <a:solidFill>
                  <a:srgbClr val="0070C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76783"/>
            <a:ext cx="4417271" cy="539009"/>
            <a:chOff x="0" y="176783"/>
            <a:chExt cx="4417271" cy="539009"/>
          </a:xfrm>
        </p:grpSpPr>
        <p:sp>
          <p:nvSpPr>
            <p:cNvPr id="9" name="矩形 8"/>
            <p:cNvSpPr/>
            <p:nvPr/>
          </p:nvSpPr>
          <p:spPr>
            <a:xfrm>
              <a:off x="0" y="176783"/>
              <a:ext cx="416689" cy="53900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24147" y="192572"/>
              <a:ext cx="38931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诗歌赏析</a:t>
              </a: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352" y="176783"/>
            <a:ext cx="3437657" cy="61162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24147" y="103961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(3)</a:t>
            </a: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月下飞天镜，云生结海楼。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25504" y="2512687"/>
            <a:ext cx="7583533" cy="122725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    这一联以水中月明如圆镜反衬江水的平静，以天上云彩构成海市蜃楼衬托江岸的辽阔，天空的高远，艺术效果十分强烈。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360" y="2882914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76783"/>
            <a:ext cx="4417271" cy="539009"/>
            <a:chOff x="0" y="176783"/>
            <a:chExt cx="4417271" cy="539009"/>
          </a:xfrm>
        </p:grpSpPr>
        <p:sp>
          <p:nvSpPr>
            <p:cNvPr id="9" name="矩形 8"/>
            <p:cNvSpPr/>
            <p:nvPr/>
          </p:nvSpPr>
          <p:spPr>
            <a:xfrm>
              <a:off x="0" y="176783"/>
              <a:ext cx="416689" cy="53900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24147" y="192572"/>
              <a:ext cx="38931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诗歌赏析</a:t>
              </a: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352" y="176783"/>
            <a:ext cx="3437657" cy="61162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24147" y="103961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(4)</a:t>
            </a: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仍怜故乡水，万里送行舟。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25504" y="2004687"/>
            <a:ext cx="7583533" cy="307391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     诗人不说自己思念故乡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,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而说故乡之水恋恋不舍地一路送“我”远行，怀着深情厚意，万里送行舟，从对面写来，越发显出自己的思乡深情。诗以浓重的怀念惜别之情结尾，言有尽而情无穷。诗题中的“送别”应是告别故乡而不是送别朋友，诗中并无送别朋友的离情别绪。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360" y="2882914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352" y="176783"/>
            <a:ext cx="3437657" cy="61162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0" y="176783"/>
            <a:ext cx="4417271" cy="539009"/>
            <a:chOff x="0" y="176783"/>
            <a:chExt cx="4417271" cy="539009"/>
          </a:xfrm>
        </p:grpSpPr>
        <p:sp>
          <p:nvSpPr>
            <p:cNvPr id="9" name="矩形 8"/>
            <p:cNvSpPr/>
            <p:nvPr/>
          </p:nvSpPr>
          <p:spPr>
            <a:xfrm>
              <a:off x="0" y="176783"/>
              <a:ext cx="416689" cy="53900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24147" y="192572"/>
              <a:ext cx="38931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主题概括</a:t>
              </a:r>
            </a:p>
          </p:txBody>
        </p:sp>
      </p:grp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794073" y="1478285"/>
            <a:ext cx="6866568" cy="4453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      </a:t>
            </a:r>
            <a:r>
              <a:rPr lang="en-US" altLang="zh-CN" sz="3200" dirty="0"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3200" dirty="0">
                <a:ea typeface="思源黑体 CN Regular" panose="020B0500000000000000" pitchFamily="34" charset="-122"/>
                <a:sym typeface="Arial" panose="020B0604020202020204" pitchFamily="34" charset="0"/>
              </a:rPr>
              <a:t>这首诗通过对出蜀至荆门沿途所见景物的描写,展现了一幅由高山、原野、明月、彩云构成的雄奇壮丽的画卷，抒发了诗人对祖国大好山河的赞美，表达了作者对故乡无限爱恋的真挚感情。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360" y="2882914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352" y="176783"/>
            <a:ext cx="3437657" cy="61162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0" y="176783"/>
            <a:ext cx="4417271" cy="539009"/>
            <a:chOff x="0" y="176783"/>
            <a:chExt cx="4417271" cy="539009"/>
          </a:xfrm>
        </p:grpSpPr>
        <p:sp>
          <p:nvSpPr>
            <p:cNvPr id="9" name="矩形 8"/>
            <p:cNvSpPr/>
            <p:nvPr/>
          </p:nvSpPr>
          <p:spPr>
            <a:xfrm>
              <a:off x="0" y="176783"/>
              <a:ext cx="416689" cy="53900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24147" y="192572"/>
              <a:ext cx="38931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板书设计</a:t>
              </a:r>
            </a:p>
          </p:txBody>
        </p:sp>
      </p:grpSp>
      <p:pic>
        <p:nvPicPr>
          <p:cNvPr id="11" name="图片 10" descr="渡荆门送别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995" y="1465839"/>
            <a:ext cx="10387966" cy="46038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95" b="4394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20376" y="307163"/>
            <a:ext cx="315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语文（人教版）八年级 上册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212394" y="4567137"/>
            <a:ext cx="376721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mtClean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主讲人：</a:t>
            </a:r>
            <a:r>
              <a:rPr lang="en-US" altLang="zh-CN" sz="2400" smtClean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PPT818</a:t>
            </a:r>
            <a:endParaRPr lang="zh-CN" altLang="en-US" sz="16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149438" y="3133949"/>
            <a:ext cx="3893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读经典唐诗 学古人情怀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133600" y="1864806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i="1" spc="300" dirty="0">
                <a:solidFill>
                  <a:srgbClr val="0070C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感谢各位的聆听</a:t>
            </a:r>
            <a:endParaRPr lang="en-US" altLang="zh-CN" sz="7200" b="1" i="1" spc="300" dirty="0">
              <a:solidFill>
                <a:srgbClr val="0070C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352" y="176783"/>
            <a:ext cx="3437657" cy="61162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0" y="176783"/>
            <a:ext cx="4417271" cy="539009"/>
            <a:chOff x="0" y="176783"/>
            <a:chExt cx="4417271" cy="539009"/>
          </a:xfrm>
        </p:grpSpPr>
        <p:sp>
          <p:nvSpPr>
            <p:cNvPr id="9" name="矩形 8"/>
            <p:cNvSpPr/>
            <p:nvPr/>
          </p:nvSpPr>
          <p:spPr>
            <a:xfrm>
              <a:off x="0" y="176783"/>
              <a:ext cx="416689" cy="53900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24147" y="192572"/>
              <a:ext cx="38931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渡荆门送别</a:t>
              </a:r>
            </a:p>
          </p:txBody>
        </p:sp>
      </p:grpSp>
      <p:sp>
        <p:nvSpPr>
          <p:cNvPr id="10" name="矩形 9"/>
          <p:cNvSpPr/>
          <p:nvPr/>
        </p:nvSpPr>
        <p:spPr>
          <a:xfrm>
            <a:off x="2570480" y="2402299"/>
            <a:ext cx="7051040" cy="1200325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8" rIns="91438" bIns="45718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dist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7200" b="1" noProof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7200" b="1" noProof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渡荆门送别</a:t>
            </a:r>
            <a:r>
              <a:rPr lang="en-US" altLang="zh-CN" sz="7200" b="1" noProof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endParaRPr lang="zh-CN" altLang="zh-CN" sz="7200" b="1" noProof="1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372086" y="4379979"/>
            <a:ext cx="1447829" cy="830993"/>
          </a:xfrm>
          <a:prstGeom prst="rect">
            <a:avLst/>
          </a:prstGeom>
          <a:noFill/>
          <a:ln>
            <a:noFill/>
          </a:ln>
        </p:spPr>
        <p:txBody>
          <a:bodyPr wrap="none" lIns="91438" tIns="45718" rIns="91438" bIns="4571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4800" b="1" noProof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李白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352" y="176783"/>
            <a:ext cx="3437657" cy="61162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0" y="176783"/>
            <a:ext cx="4417271" cy="539009"/>
            <a:chOff x="0" y="176783"/>
            <a:chExt cx="4417271" cy="539009"/>
          </a:xfrm>
        </p:grpSpPr>
        <p:sp>
          <p:nvSpPr>
            <p:cNvPr id="9" name="矩形 8"/>
            <p:cNvSpPr/>
            <p:nvPr/>
          </p:nvSpPr>
          <p:spPr>
            <a:xfrm>
              <a:off x="0" y="176783"/>
              <a:ext cx="416689" cy="53900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24147" y="192572"/>
              <a:ext cx="38931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作者简介</a:t>
              </a:r>
            </a:p>
          </p:txBody>
        </p:sp>
      </p:grp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819465" y="1738702"/>
            <a:ext cx="5967415" cy="4203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8" rIns="91438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李白</a:t>
            </a:r>
            <a:r>
              <a:rPr lang="en-US" altLang="zh-CN" sz="2000" dirty="0"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(701</a:t>
            </a:r>
            <a:r>
              <a:rPr lang="zh-CN" altLang="en-US" sz="2000" dirty="0"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－</a:t>
            </a:r>
            <a:r>
              <a:rPr lang="en-US" altLang="zh-CN" sz="2000" dirty="0"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762)</a:t>
            </a:r>
            <a:r>
              <a:rPr lang="zh-CN" altLang="en-US" sz="2000" dirty="0"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，字太白，号青莲居士，又号“谪仙人”，是唐代伟大的浪漫主义诗人，被后人誉为“诗仙”，与杜甫并称为“李杜”，为了与另两位诗人李商隐与杜牧即“小李杜”区别，杜甫与李白又合称“大李杜”。其人爽朗大方，爱饮酒作诗，喜交友。李白深受黄老列庄思想影响，有</a:t>
            </a:r>
            <a:r>
              <a:rPr lang="en-US" altLang="zh-CN" sz="2000" dirty="0"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000" dirty="0"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李太白集</a:t>
            </a:r>
            <a:r>
              <a:rPr lang="en-US" altLang="zh-CN" sz="2000" dirty="0"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000" dirty="0"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传世，诗作中多以醉时写的，代表作有</a:t>
            </a:r>
            <a:r>
              <a:rPr lang="en-US" altLang="zh-CN" sz="2000" dirty="0"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000" dirty="0"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望庐山瀑布</a:t>
            </a:r>
            <a:r>
              <a:rPr lang="en-US" altLang="zh-CN" sz="2000" dirty="0"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》《</a:t>
            </a:r>
            <a:r>
              <a:rPr lang="zh-CN" altLang="en-US" sz="2000" dirty="0"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行路难</a:t>
            </a:r>
            <a:r>
              <a:rPr lang="en-US" altLang="zh-CN" sz="2000" dirty="0"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》《</a:t>
            </a:r>
            <a:r>
              <a:rPr lang="zh-CN" altLang="en-US" sz="2000" dirty="0"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蜀道难</a:t>
            </a:r>
            <a:r>
              <a:rPr lang="en-US" altLang="zh-CN" sz="2000" dirty="0"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》《</a:t>
            </a:r>
            <a:r>
              <a:rPr lang="zh-CN" altLang="en-US" sz="2000" dirty="0"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将进酒</a:t>
            </a:r>
            <a:r>
              <a:rPr lang="en-US" altLang="zh-CN" sz="2000" dirty="0"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》《</a:t>
            </a:r>
            <a:r>
              <a:rPr lang="zh-CN" altLang="en-US" sz="2000" dirty="0"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梁甫吟</a:t>
            </a:r>
            <a:r>
              <a:rPr lang="en-US" altLang="zh-CN" sz="2000" dirty="0"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》《</a:t>
            </a:r>
            <a:r>
              <a:rPr lang="zh-CN" altLang="en-US" sz="2000" dirty="0"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早发白帝城</a:t>
            </a:r>
            <a:r>
              <a:rPr lang="en-US" altLang="zh-CN" sz="2000" dirty="0"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000" dirty="0"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等。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738702"/>
            <a:ext cx="3074653" cy="44284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76783"/>
            <a:ext cx="4417271" cy="539009"/>
            <a:chOff x="0" y="176783"/>
            <a:chExt cx="4417271" cy="539009"/>
          </a:xfrm>
        </p:grpSpPr>
        <p:sp>
          <p:nvSpPr>
            <p:cNvPr id="9" name="矩形 8"/>
            <p:cNvSpPr/>
            <p:nvPr/>
          </p:nvSpPr>
          <p:spPr>
            <a:xfrm>
              <a:off x="0" y="176783"/>
              <a:ext cx="416689" cy="53900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24147" y="192572"/>
              <a:ext cx="38931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背景链接</a:t>
              </a: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670560" y="1448751"/>
            <a:ext cx="7538720" cy="413382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 这首诗是李白青年时期出蜀至荆门时赠别家乡而作，但具体作年有多种说法</a:t>
            </a:r>
            <a:r>
              <a:rPr lang="en-US" altLang="zh-CN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.</a:t>
            </a: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根据郁贤皓的说法，李白是在开元十二年辞亲远游。诗人从“五岁诵六甲”起，直至远渡荆门，一向在四川生活，读书于戴天山上，游览峨眉，隐居青城，对蜀中的山山水水怀有深挚的感情，这次离别家乡，发青溪，向三峡，下渝州，渡荆门，轻舟东下，意欲“南穷苍梧，东涉溟海”。这是诗人第一次离开故乡开始漫游全国，准备实现自己的理想抱负。</a:t>
            </a:r>
            <a:endParaRPr lang="zh-CN" altLang="zh-CN" dirty="0">
              <a:latin typeface="Arial" panose="020B0604020202020204" pitchFamily="34" charset="0"/>
              <a:ea typeface="思源黑体 CN Regular" panose="020B0500000000000000" pitchFamily="34" charset="-122"/>
              <a:cs typeface="等线" panose="02010600030101010101" charset="-122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200" y="2882914"/>
            <a:ext cx="2667000" cy="35814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352" y="176783"/>
            <a:ext cx="3437657" cy="611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76783"/>
            <a:ext cx="4417271" cy="539009"/>
            <a:chOff x="0" y="176783"/>
            <a:chExt cx="4417271" cy="539009"/>
          </a:xfrm>
        </p:grpSpPr>
        <p:sp>
          <p:nvSpPr>
            <p:cNvPr id="9" name="矩形 8"/>
            <p:cNvSpPr/>
            <p:nvPr/>
          </p:nvSpPr>
          <p:spPr>
            <a:xfrm>
              <a:off x="0" y="176783"/>
              <a:ext cx="416689" cy="53900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24147" y="192572"/>
              <a:ext cx="38931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基础知识</a:t>
              </a: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352" y="176783"/>
            <a:ext cx="3437657" cy="61162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94704" y="1327463"/>
            <a:ext cx="11602591" cy="420307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</a:pPr>
            <a:r>
              <a:rPr lang="zh-CN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远：远自。</a:t>
            </a:r>
          </a:p>
          <a:p>
            <a:pPr indent="266700">
              <a:lnSpc>
                <a:spcPct val="150000"/>
              </a:lnSpc>
            </a:pPr>
            <a:r>
              <a:rPr lang="zh-CN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楚国：楚地，指湖北一带，春秋时期属楚国。</a:t>
            </a:r>
          </a:p>
          <a:p>
            <a:pPr indent="266700">
              <a:lnSpc>
                <a:spcPct val="150000"/>
              </a:lnSpc>
            </a:pPr>
            <a:r>
              <a:rPr lang="zh-CN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平野：平坦广阔的原野。</a:t>
            </a:r>
          </a:p>
          <a:p>
            <a:pPr indent="266700">
              <a:lnSpc>
                <a:spcPct val="150000"/>
              </a:lnSpc>
            </a:pPr>
            <a:r>
              <a:rPr lang="zh-CN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江：长江。</a:t>
            </a:r>
          </a:p>
          <a:p>
            <a:pPr indent="266700">
              <a:lnSpc>
                <a:spcPct val="150000"/>
              </a:lnSpc>
            </a:pPr>
            <a:r>
              <a:rPr lang="zh-CN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大荒：辽远无际的荒原。</a:t>
            </a:r>
          </a:p>
          <a:p>
            <a:pPr indent="266700">
              <a:lnSpc>
                <a:spcPct val="150000"/>
              </a:lnSpc>
            </a:pPr>
            <a:r>
              <a:rPr lang="zh-CN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月下飞天镜：明月映入江水，如同从天上飞来一面明镜。海楼：海市蜃楼，形容江上云霞多变形成的美丽景象。</a:t>
            </a:r>
          </a:p>
          <a:p>
            <a:pPr indent="266700">
              <a:lnSpc>
                <a:spcPct val="150000"/>
              </a:lnSpc>
            </a:pPr>
            <a:r>
              <a:rPr lang="zh-CN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仍：依然。</a:t>
            </a:r>
            <a:endParaRPr lang="en-US" altLang="zh-CN" dirty="0">
              <a:latin typeface="Arial" panose="020B0604020202020204" pitchFamily="34" charset="0"/>
              <a:ea typeface="思源黑体 CN Regular" panose="020B0500000000000000" pitchFamily="34" charset="-122"/>
              <a:cs typeface="等线" panose="02010600030101010101" charset="-122"/>
              <a:sym typeface="Arial" panose="020B0604020202020204" pitchFamily="34" charset="0"/>
            </a:endParaRPr>
          </a:p>
          <a:p>
            <a:pPr indent="266700">
              <a:lnSpc>
                <a:spcPct val="150000"/>
              </a:lnSpc>
            </a:pPr>
            <a:r>
              <a:rPr lang="zh-CN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怜：喜爱。</a:t>
            </a:r>
          </a:p>
          <a:p>
            <a:pPr indent="266700">
              <a:lnSpc>
                <a:spcPct val="150000"/>
              </a:lnSpc>
            </a:pPr>
            <a:r>
              <a:rPr lang="zh-CN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故乡水：指从四川流来的长江水。因诗人从小生活在蜀地，把蜀地称作故乡。</a:t>
            </a:r>
          </a:p>
          <a:p>
            <a:pPr indent="266700">
              <a:lnSpc>
                <a:spcPct val="150000"/>
              </a:lnSpc>
            </a:pPr>
            <a:r>
              <a:rPr lang="zh-CN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万里：喻行程之远。</a:t>
            </a:r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等线" panose="02010600030101010101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76783"/>
            <a:ext cx="4417271" cy="539009"/>
            <a:chOff x="0" y="176783"/>
            <a:chExt cx="4417271" cy="539009"/>
          </a:xfrm>
        </p:grpSpPr>
        <p:sp>
          <p:nvSpPr>
            <p:cNvPr id="9" name="矩形 8"/>
            <p:cNvSpPr/>
            <p:nvPr/>
          </p:nvSpPr>
          <p:spPr>
            <a:xfrm>
              <a:off x="0" y="176783"/>
              <a:ext cx="416689" cy="53900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24147" y="192572"/>
              <a:ext cx="38931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诗歌诵读</a:t>
              </a: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352" y="176783"/>
            <a:ext cx="3437657" cy="61162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169763" y="2755778"/>
            <a:ext cx="6094428" cy="3408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800" b="0" i="0" dirty="0">
                <a:solidFill>
                  <a:srgbClr val="333333"/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渡远荆门外，来从楚国游。</a:t>
            </a:r>
          </a:p>
          <a:p>
            <a:pPr algn="ctr">
              <a:lnSpc>
                <a:spcPct val="200000"/>
              </a:lnSpc>
            </a:pPr>
            <a:r>
              <a:rPr lang="zh-CN" altLang="en-US" sz="2800" b="0" i="0" dirty="0">
                <a:solidFill>
                  <a:srgbClr val="333333"/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山随平野尽，江入大荒流。</a:t>
            </a:r>
          </a:p>
          <a:p>
            <a:pPr algn="ctr">
              <a:lnSpc>
                <a:spcPct val="200000"/>
              </a:lnSpc>
            </a:pPr>
            <a:r>
              <a:rPr lang="zh-CN" altLang="en-US" sz="2800" b="0" i="0" dirty="0">
                <a:solidFill>
                  <a:srgbClr val="333333"/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月下飞天镜，云生结海楼。</a:t>
            </a:r>
          </a:p>
          <a:p>
            <a:pPr algn="ctr">
              <a:lnSpc>
                <a:spcPct val="200000"/>
              </a:lnSpc>
            </a:pPr>
            <a:r>
              <a:rPr lang="zh-CN" altLang="en-US" sz="2800" b="0" i="0" dirty="0">
                <a:solidFill>
                  <a:srgbClr val="333333"/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仍怜故乡水，万里送行舟。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535051" y="1393570"/>
            <a:ext cx="53638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5400" b="1" noProof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5400" b="1" noProof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渡荆门送别</a:t>
            </a:r>
            <a:r>
              <a:rPr lang="en-US" altLang="zh-CN" sz="5400" b="1" noProof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endParaRPr lang="zh-CN" altLang="zh-CN" sz="5400" b="1" noProof="1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893351" y="2371060"/>
            <a:ext cx="15813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b="0" i="0" dirty="0">
                <a:solidFill>
                  <a:srgbClr val="333333"/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李白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76783"/>
            <a:ext cx="4417271" cy="539009"/>
            <a:chOff x="0" y="176783"/>
            <a:chExt cx="4417271" cy="539009"/>
          </a:xfrm>
        </p:grpSpPr>
        <p:sp>
          <p:nvSpPr>
            <p:cNvPr id="9" name="矩形 8"/>
            <p:cNvSpPr/>
            <p:nvPr/>
          </p:nvSpPr>
          <p:spPr>
            <a:xfrm>
              <a:off x="0" y="176783"/>
              <a:ext cx="416689" cy="53900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24147" y="192572"/>
              <a:ext cx="38931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参考译文</a:t>
              </a: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352" y="176783"/>
            <a:ext cx="3437657" cy="61162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24147" y="1223948"/>
            <a:ext cx="9519791" cy="2948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乘船远行，路过荆门一带，来到楚国故地。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青山渐渐消失，平野一望无边。长江滔滔奔涌，流入广袤荒原。</a:t>
            </a:r>
            <a:endParaRPr lang="en-US" altLang="zh-CN" sz="2400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月映江面，犹如明天飞镜；云变蓝天，生成海市蜃楼。</a:t>
            </a:r>
            <a:endParaRPr lang="en-US" altLang="zh-CN" sz="2400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故乡之水恋恋不舍，不远万里送我行舟。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200" y="2882914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76783"/>
            <a:ext cx="4417271" cy="539009"/>
            <a:chOff x="0" y="176783"/>
            <a:chExt cx="4417271" cy="539009"/>
          </a:xfrm>
        </p:grpSpPr>
        <p:sp>
          <p:nvSpPr>
            <p:cNvPr id="9" name="矩形 8"/>
            <p:cNvSpPr/>
            <p:nvPr/>
          </p:nvSpPr>
          <p:spPr>
            <a:xfrm>
              <a:off x="0" y="176783"/>
              <a:ext cx="416689" cy="53900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24147" y="192572"/>
              <a:ext cx="38931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诗歌赏析</a:t>
              </a: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352" y="176783"/>
            <a:ext cx="3437657" cy="61162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24147" y="103961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(1)</a:t>
            </a:r>
            <a:r>
              <a:rPr lang="zh-CN" altLang="zh-CN" sz="24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渡远荆门外，来从楚国游。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24147" y="1882767"/>
            <a:ext cx="7583533" cy="368947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    诗是李白出蜀时所作。李白这次出蜀，由水路乘船远行，经巴渝，出三峡，直向荆门山之外驶去，目的是到湖北、湖南一带楚国故地游览。“渡远荆门外，来从楚国游”，指的就是这一壮游。这时候的青年诗人，兴致勃勃，坐在船上沿途纵情观赏巫山两岸高耸云霄的峻岭，一路看来，眼前景色逐渐变化，船过荆门一带，已是平原旷野，视域顿然开阔，别是一番景色。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360" y="2882914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76783"/>
            <a:ext cx="4417271" cy="539009"/>
            <a:chOff x="0" y="176783"/>
            <a:chExt cx="4417271" cy="539009"/>
          </a:xfrm>
        </p:grpSpPr>
        <p:sp>
          <p:nvSpPr>
            <p:cNvPr id="9" name="矩形 8"/>
            <p:cNvSpPr/>
            <p:nvPr/>
          </p:nvSpPr>
          <p:spPr>
            <a:xfrm>
              <a:off x="0" y="176783"/>
              <a:ext cx="416689" cy="53900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24147" y="192572"/>
              <a:ext cx="38931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诗歌赏析</a:t>
              </a: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352" y="176783"/>
            <a:ext cx="3437657" cy="61162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24147" y="103961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(2)</a:t>
            </a: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山随平野尽，江入大荒流。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25504" y="2014847"/>
            <a:ext cx="7583533" cy="307391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    颔联这两句不仅由于写进“平野”“大荒”这些辽阔原野的意象而气势开阔，而且还由于动态的描写而十分生动。“随、尽”的动态感觉，完全是得自舟行的实际体验。在陡峭奇险、山峦叠嶂的三峡地带穿行多日后，突见壮阔之景，豁然开朗的心情可想而知。它用高度凝炼的语言，极其概括地写出了诗人整个行程的地理变化。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360" y="2882914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975</Words>
  <Application>Microsoft Office PowerPoint</Application>
  <PresentationFormat>宽屏</PresentationFormat>
  <Paragraphs>67</Paragraphs>
  <Slides>14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Arial</vt:lpstr>
      <vt:lpstr>宋体</vt:lpstr>
      <vt:lpstr>微软雅黑</vt:lpstr>
      <vt:lpstr>思源黑体 CN Light</vt:lpstr>
      <vt:lpstr>等线</vt:lpstr>
      <vt:lpstr>思源黑体 CN Regular</vt:lpstr>
      <vt:lpstr>Calibri</vt:lpstr>
      <vt:lpstr>FandolFang R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2020-12-15T03:03:00Z</dcterms:created>
  <dcterms:modified xsi:type="dcterms:W3CDTF">2023-01-11T01:46:06Z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855981C46B3047B3A9E96FBC38B6C901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