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2" r:id="rId10"/>
    <p:sldId id="423" r:id="rId11"/>
    <p:sldId id="421" r:id="rId12"/>
    <p:sldId id="424" r:id="rId13"/>
    <p:sldId id="257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FandolFang R" panose="02010600030101010101" charset="-122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753BCAC8-438A-42F6-8CAA-F01C912E9A26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15C509E6-3DDA-4F68-9472-CFECE6C6343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509E6-3DDA-4F68-9472-CFECE6C6343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509E6-3DDA-4F68-9472-CFECE6C6343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0200707096726042042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69" y="590550"/>
            <a:ext cx="7007920" cy="5676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95612" y="1511263"/>
            <a:ext cx="5691010" cy="2388698"/>
            <a:chOff x="421011" y="2478673"/>
            <a:chExt cx="4874606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1" y="2478673"/>
              <a:ext cx="473617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乌鸦喝水</a:t>
              </a:r>
              <a:r>
                <a:rPr lang="en-US" altLang="zh-CN" sz="66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404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21290" y="4812083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 会 读</a:t>
            </a:r>
          </a:p>
        </p:txBody>
      </p:sp>
      <p:sp>
        <p:nvSpPr>
          <p:cNvPr id="46" name="AutoShape 30"/>
          <p:cNvSpPr>
            <a:spLocks noChangeArrowheads="1"/>
          </p:cNvSpPr>
          <p:nvPr/>
        </p:nvSpPr>
        <p:spPr bwMode="auto">
          <a:xfrm>
            <a:off x="5761038" y="0"/>
            <a:ext cx="3887787" cy="360362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b="1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469900" y="1206500"/>
            <a:ext cx="11036300" cy="52197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3151398"/>
            <a:ext cx="2804319" cy="250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46150" y="1908876"/>
            <a:ext cx="770413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6000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33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乌鸦把小石子一颗一颗地放进瓶子里。瓶子里的水渐渐升高，乌鸦就喝着水了。</a:t>
            </a:r>
          </a:p>
        </p:txBody>
      </p:sp>
      <p:grpSp>
        <p:nvGrpSpPr>
          <p:cNvPr id="12" name="Group 18"/>
          <p:cNvGrpSpPr/>
          <p:nvPr/>
        </p:nvGrpSpPr>
        <p:grpSpPr bwMode="auto">
          <a:xfrm>
            <a:off x="1517650" y="2051751"/>
            <a:ext cx="431800" cy="519113"/>
            <a:chOff x="1338" y="3158"/>
            <a:chExt cx="272" cy="327"/>
          </a:xfrm>
        </p:grpSpPr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1338" y="3203"/>
              <a:ext cx="227" cy="272"/>
            </a:xfrm>
            <a:prstGeom prst="ellipse">
              <a:avLst/>
            </a:prstGeom>
            <a:solidFill>
              <a:srgbClr val="339933"/>
            </a:solidFill>
            <a:ln w="9525">
              <a:solidFill>
                <a:srgbClr val="339933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1338" y="3158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 会 说</a:t>
            </a:r>
          </a:p>
        </p:txBody>
      </p:sp>
      <p:sp>
        <p:nvSpPr>
          <p:cNvPr id="46" name="AutoShape 30"/>
          <p:cNvSpPr>
            <a:spLocks noChangeArrowheads="1"/>
          </p:cNvSpPr>
          <p:nvPr/>
        </p:nvSpPr>
        <p:spPr bwMode="auto">
          <a:xfrm>
            <a:off x="5761038" y="0"/>
            <a:ext cx="3887787" cy="360362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b="1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1230313" y="1335088"/>
            <a:ext cx="7929562" cy="184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</a:t>
            </a: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渐渐</a:t>
            </a: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</a:t>
            </a: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4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87563" y="1477963"/>
            <a:ext cx="7120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730750" y="1419225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亮了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790700" y="2419350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小树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16438" y="2419350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长高了</a:t>
            </a:r>
          </a:p>
        </p:txBody>
      </p:sp>
      <p:sp>
        <p:nvSpPr>
          <p:cNvPr id="12" name="矩形 14"/>
          <p:cNvSpPr>
            <a:spLocks noChangeArrowheads="1"/>
          </p:cNvSpPr>
          <p:nvPr/>
        </p:nvSpPr>
        <p:spPr bwMode="auto">
          <a:xfrm>
            <a:off x="1301750" y="2325688"/>
            <a:ext cx="7929563" cy="184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</a:t>
            </a: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渐渐</a:t>
            </a: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</a:t>
            </a: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4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75" y="261937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思维拓展</a:t>
            </a:r>
          </a:p>
        </p:txBody>
      </p:sp>
      <p:sp>
        <p:nvSpPr>
          <p:cNvPr id="46" name="AutoShape 30"/>
          <p:cNvSpPr>
            <a:spLocks noChangeArrowheads="1"/>
          </p:cNvSpPr>
          <p:nvPr/>
        </p:nvSpPr>
        <p:spPr bwMode="auto">
          <a:xfrm>
            <a:off x="5761038" y="0"/>
            <a:ext cx="3887787" cy="360362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b="1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95412" y="1936750"/>
            <a:ext cx="9475787" cy="249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3600" b="1">
                <a:ea typeface="思源黑体 CN Regular" panose="020B0500000000000000" pitchFamily="34" charset="-122"/>
                <a:sym typeface="Arial" panose="020B0604020202020204" pitchFamily="34" charset="0"/>
              </a:rPr>
              <a:t>假如周围没有小石子，还有哪些方法能让乌鸦喝到水呢？开动脑筋想一想，把你的好主意和大家分享一下。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316163" y="1389063"/>
            <a:ext cx="1952625" cy="714375"/>
          </a:xfrm>
          <a:prstGeom prst="cloudCallout">
            <a:avLst>
              <a:gd name="adj1" fmla="val -42778"/>
              <a:gd name="adj2" fmla="val 931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怎么办？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379" y="1674798"/>
            <a:ext cx="1234589" cy="1358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1244600" y="4521200"/>
            <a:ext cx="9654254" cy="149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例如：可以把瓶子歪倒，水就会往外流；还可以想办法找一根吸管</a:t>
            </a:r>
            <a:r>
              <a:rPr lang="en-US" altLang="zh-CN" sz="32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lang="zh-CN" altLang="en-US" sz="3200" b="1" dirty="0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0200707096726042042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69" y="590550"/>
            <a:ext cx="7007920" cy="5676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95612" y="1511263"/>
            <a:ext cx="5691010" cy="2388698"/>
            <a:chOff x="421011" y="2478673"/>
            <a:chExt cx="4874606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1" y="2478673"/>
              <a:ext cx="473617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感谢聆听</a:t>
              </a:r>
              <a:r>
                <a:rPr lang="en-US" altLang="zh-CN" sz="66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404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21290" y="4812083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读一读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4566434" y="1444467"/>
            <a:ext cx="7550150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zhī       shí     duō     chū     jiàn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     石     多     出     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" y="2971799"/>
            <a:ext cx="4032390" cy="3886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读一读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617912" y="1153046"/>
            <a:ext cx="8574088" cy="313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wū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yā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chù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zhǎo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bàn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乌   鸦   处   找   办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fǎ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pánɡ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xǔ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fànɡ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ɡāo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法   旁   许   放   进   高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4" y="2971799"/>
            <a:ext cx="4032390" cy="3886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" y="2971799"/>
            <a:ext cx="4032390" cy="3886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 bwMode="auto">
          <a:xfrm>
            <a:off x="3608388" y="1774825"/>
            <a:ext cx="1223962" cy="1223963"/>
            <a:chOff x="2426" y="1253"/>
            <a:chExt cx="1815" cy="181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7"/>
          <p:cNvGrpSpPr/>
          <p:nvPr/>
        </p:nvGrpSpPr>
        <p:grpSpPr bwMode="auto">
          <a:xfrm>
            <a:off x="5124450" y="1774825"/>
            <a:ext cx="1223963" cy="1223963"/>
            <a:chOff x="2426" y="1253"/>
            <a:chExt cx="1815" cy="1814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1"/>
          <p:cNvGrpSpPr/>
          <p:nvPr/>
        </p:nvGrpSpPr>
        <p:grpSpPr bwMode="auto">
          <a:xfrm>
            <a:off x="8186738" y="1774825"/>
            <a:ext cx="1223962" cy="1223963"/>
            <a:chOff x="2426" y="1253"/>
            <a:chExt cx="1815" cy="1814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5"/>
          <p:cNvGrpSpPr/>
          <p:nvPr/>
        </p:nvGrpSpPr>
        <p:grpSpPr bwMode="auto">
          <a:xfrm>
            <a:off x="9729788" y="1774825"/>
            <a:ext cx="1223962" cy="1223963"/>
            <a:chOff x="2426" y="1253"/>
            <a:chExt cx="1815" cy="1814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7"/>
          <p:cNvGrpSpPr/>
          <p:nvPr/>
        </p:nvGrpSpPr>
        <p:grpSpPr bwMode="auto">
          <a:xfrm>
            <a:off x="6686550" y="1774825"/>
            <a:ext cx="1223963" cy="1223963"/>
            <a:chOff x="2426" y="1253"/>
            <a:chExt cx="1815" cy="1814"/>
          </a:xfrm>
        </p:grpSpPr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3582988" y="1744663"/>
            <a:ext cx="73453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0" hangingPunct="0">
              <a:buFont typeface="Arial" panose="020B0604020202020204" pitchFamily="34" charset="0"/>
              <a:buNone/>
            </a:pPr>
            <a:r>
              <a:rPr lang="zh-CN" altLang="en-US" sz="8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 石 多 出 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479" y="254794"/>
            <a:ext cx="8931414" cy="6187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词语</a:t>
            </a:r>
          </a:p>
        </p:txBody>
      </p:sp>
      <p:grpSp>
        <p:nvGrpSpPr>
          <p:cNvPr id="28" name="Group 5"/>
          <p:cNvGrpSpPr/>
          <p:nvPr/>
        </p:nvGrpSpPr>
        <p:grpSpPr bwMode="auto">
          <a:xfrm>
            <a:off x="3744913" y="1727200"/>
            <a:ext cx="1404937" cy="1295400"/>
            <a:chOff x="0" y="0"/>
            <a:chExt cx="840" cy="768"/>
          </a:xfrm>
        </p:grpSpPr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6" y="136"/>
              <a:ext cx="726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FF33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想法</a:t>
              </a:r>
            </a:p>
          </p:txBody>
        </p:sp>
      </p:grpSp>
      <p:grpSp>
        <p:nvGrpSpPr>
          <p:cNvPr id="31" name="Group 11"/>
          <p:cNvGrpSpPr/>
          <p:nvPr/>
        </p:nvGrpSpPr>
        <p:grpSpPr bwMode="auto">
          <a:xfrm>
            <a:off x="6553200" y="1871662"/>
            <a:ext cx="1404938" cy="1296988"/>
            <a:chOff x="0" y="0"/>
            <a:chExt cx="840" cy="768"/>
          </a:xfrm>
        </p:grpSpPr>
        <p:pic>
          <p:nvPicPr>
            <p:cNvPr id="32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46" y="136"/>
              <a:ext cx="726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FF33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旁边</a:t>
              </a:r>
            </a:p>
          </p:txBody>
        </p:sp>
      </p:grpSp>
      <p:grpSp>
        <p:nvGrpSpPr>
          <p:cNvPr id="34" name="Group 17"/>
          <p:cNvGrpSpPr/>
          <p:nvPr/>
        </p:nvGrpSpPr>
        <p:grpSpPr bwMode="auto">
          <a:xfrm>
            <a:off x="9505950" y="1295400"/>
            <a:ext cx="1404938" cy="1295400"/>
            <a:chOff x="0" y="0"/>
            <a:chExt cx="840" cy="768"/>
          </a:xfrm>
        </p:grpSpPr>
        <p:pic>
          <p:nvPicPr>
            <p:cNvPr id="35" name="Picture 1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46" y="136"/>
              <a:ext cx="726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FF33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乌鸦</a:t>
              </a:r>
            </a:p>
          </p:txBody>
        </p:sp>
      </p:grpSp>
      <p:grpSp>
        <p:nvGrpSpPr>
          <p:cNvPr id="37" name="Group 20"/>
          <p:cNvGrpSpPr/>
          <p:nvPr/>
        </p:nvGrpSpPr>
        <p:grpSpPr bwMode="auto">
          <a:xfrm>
            <a:off x="5267325" y="2097087"/>
            <a:ext cx="1404938" cy="1295400"/>
            <a:chOff x="0" y="0"/>
            <a:chExt cx="840" cy="768"/>
          </a:xfrm>
        </p:grpSpPr>
        <p:pic>
          <p:nvPicPr>
            <p:cNvPr id="38" name="Picture 2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22"/>
            <p:cNvSpPr txBox="1">
              <a:spLocks noChangeArrowheads="1"/>
            </p:cNvSpPr>
            <p:nvPr/>
          </p:nvSpPr>
          <p:spPr bwMode="auto">
            <a:xfrm>
              <a:off x="46" y="136"/>
              <a:ext cx="726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FF33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放进</a:t>
              </a:r>
            </a:p>
          </p:txBody>
        </p:sp>
      </p:grpSp>
      <p:grpSp>
        <p:nvGrpSpPr>
          <p:cNvPr id="40" name="Group 23"/>
          <p:cNvGrpSpPr/>
          <p:nvPr/>
        </p:nvGrpSpPr>
        <p:grpSpPr bwMode="auto">
          <a:xfrm>
            <a:off x="7767638" y="1525587"/>
            <a:ext cx="1903412" cy="1312863"/>
            <a:chOff x="0" y="0"/>
            <a:chExt cx="854" cy="768"/>
          </a:xfrm>
        </p:grpSpPr>
        <p:pic>
          <p:nvPicPr>
            <p:cNvPr id="41" name="Picture 2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25"/>
            <p:cNvSpPr txBox="1">
              <a:spLocks noChangeArrowheads="1"/>
            </p:cNvSpPr>
            <p:nvPr/>
          </p:nvSpPr>
          <p:spPr bwMode="auto">
            <a:xfrm>
              <a:off x="128" y="125"/>
              <a:ext cx="726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FF33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石子</a:t>
              </a:r>
            </a:p>
          </p:txBody>
        </p:sp>
      </p:grpSp>
      <p:grpSp>
        <p:nvGrpSpPr>
          <p:cNvPr id="43" name="Group 26"/>
          <p:cNvGrpSpPr/>
          <p:nvPr/>
        </p:nvGrpSpPr>
        <p:grpSpPr bwMode="auto">
          <a:xfrm>
            <a:off x="2338388" y="1882775"/>
            <a:ext cx="1404937" cy="1295400"/>
            <a:chOff x="0" y="0"/>
            <a:chExt cx="840" cy="768"/>
          </a:xfrm>
        </p:grpSpPr>
        <p:pic>
          <p:nvPicPr>
            <p:cNvPr id="44" name="Picture 2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46" y="136"/>
              <a:ext cx="726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FF33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到处</a:t>
              </a:r>
            </a:p>
          </p:txBody>
        </p:sp>
      </p:grpSp>
      <p:sp>
        <p:nvSpPr>
          <p:cNvPr id="46" name="AutoShape 30"/>
          <p:cNvSpPr>
            <a:spLocks noChangeArrowheads="1"/>
          </p:cNvSpPr>
          <p:nvPr/>
        </p:nvSpPr>
        <p:spPr bwMode="auto">
          <a:xfrm>
            <a:off x="5761038" y="0"/>
            <a:ext cx="3887787" cy="360362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b="1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7" name="Picture 31" descr="u=428795970,4267513913&amp;fm=51&amp;gp=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11650" r="8868" b="12750"/>
          <a:stretch>
            <a:fillRect/>
          </a:stretch>
        </p:blipFill>
        <p:spPr bwMode="auto">
          <a:xfrm>
            <a:off x="2552700" y="811212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7329 L -0.02153 0.490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837 L -0.02952 0.4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5607E-6 L -0.03142 0.56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12732 L -0.01493 0.4395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8382E-6 L -0.03924 0.4497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6821E-7 L -0.02952 0.4719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课文理解</a:t>
            </a:r>
          </a:p>
        </p:txBody>
      </p:sp>
      <p:sp>
        <p:nvSpPr>
          <p:cNvPr id="46" name="AutoShape 30"/>
          <p:cNvSpPr>
            <a:spLocks noChangeArrowheads="1"/>
          </p:cNvSpPr>
          <p:nvPr/>
        </p:nvSpPr>
        <p:spPr bwMode="auto">
          <a:xfrm>
            <a:off x="5761038" y="0"/>
            <a:ext cx="3887787" cy="360362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b="1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098551" y="2286000"/>
            <a:ext cx="91630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6000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一只乌鸦口渴了，到处找水喝。乌鸦看见一个瓶子，瓶子里有水。但是，瓶子里水不多，瓶口又小，乌鸦喝不着水。怎么办呢？</a:t>
            </a:r>
            <a:endParaRPr lang="en-US" altLang="zh-CN" sz="28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6000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乌鸦看见旁边有许多小石子，想出办法来了。</a:t>
            </a:r>
            <a:endParaRPr lang="en-US" altLang="zh-CN" sz="28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6000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乌鸦把小石子一颗一颗地放进瓶子里。瓶子里的水渐渐升高，乌鸦就喝着水了。</a:t>
            </a: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4751388" y="1425575"/>
            <a:ext cx="20826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乌鸦喝水</a:t>
            </a:r>
            <a:endParaRPr lang="zh-CN" altLang="en-US" sz="3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469900" y="1206500"/>
            <a:ext cx="11036300" cy="52197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 会 读</a:t>
            </a:r>
          </a:p>
        </p:txBody>
      </p:sp>
      <p:sp>
        <p:nvSpPr>
          <p:cNvPr id="46" name="AutoShape 30"/>
          <p:cNvSpPr>
            <a:spLocks noChangeArrowheads="1"/>
          </p:cNvSpPr>
          <p:nvPr/>
        </p:nvSpPr>
        <p:spPr bwMode="auto">
          <a:xfrm>
            <a:off x="5761038" y="0"/>
            <a:ext cx="3887787" cy="360362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b="1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469900" y="1206500"/>
            <a:ext cx="11036300" cy="52197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23963" y="1764694"/>
            <a:ext cx="642143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6000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一只乌鸦口渴了，到处找水喝。乌鸦看见一个瓶子，瓶子里有水。但是，瓶子里水不多，瓶口又小，乌鸦喝不着水。怎么办呢？</a:t>
            </a:r>
          </a:p>
          <a:p>
            <a:pPr>
              <a:lnSpc>
                <a:spcPct val="150000"/>
              </a:lnSpc>
              <a:spcBef>
                <a:spcPct val="6000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zh-CN" altLang="en-US" sz="32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10"/>
          <p:cNvGrpSpPr/>
          <p:nvPr/>
        </p:nvGrpSpPr>
        <p:grpSpPr bwMode="auto">
          <a:xfrm>
            <a:off x="1473199" y="1956653"/>
            <a:ext cx="837009" cy="527181"/>
            <a:chOff x="521" y="1643"/>
            <a:chExt cx="323" cy="290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21" y="1661"/>
              <a:ext cx="227" cy="272"/>
            </a:xfrm>
            <a:prstGeom prst="ellipse">
              <a:avLst/>
            </a:prstGeom>
            <a:solidFill>
              <a:srgbClr val="339933"/>
            </a:solidFill>
            <a:ln w="9525">
              <a:solidFill>
                <a:srgbClr val="339933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72" y="1643"/>
              <a:ext cx="27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3151398"/>
            <a:ext cx="2804319" cy="250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 会 说</a:t>
            </a:r>
          </a:p>
        </p:txBody>
      </p:sp>
      <p:sp>
        <p:nvSpPr>
          <p:cNvPr id="46" name="AutoShape 30"/>
          <p:cNvSpPr>
            <a:spLocks noChangeArrowheads="1"/>
          </p:cNvSpPr>
          <p:nvPr/>
        </p:nvSpPr>
        <p:spPr bwMode="auto">
          <a:xfrm>
            <a:off x="5761038" y="0"/>
            <a:ext cx="3887787" cy="360362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b="1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3392478" y="1490662"/>
            <a:ext cx="7929562" cy="184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乌鸦也许去</a:t>
            </a:r>
            <a:r>
              <a:rPr lang="en-US" altLang="zh-CN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</a:t>
            </a: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找水喝，也许又去</a:t>
            </a:r>
            <a:r>
              <a:rPr lang="en-US" altLang="zh-CN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</a:t>
            </a: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找水喝。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3392669"/>
            <a:ext cx="3595688" cy="34653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 会 读</a:t>
            </a:r>
          </a:p>
        </p:txBody>
      </p:sp>
      <p:sp>
        <p:nvSpPr>
          <p:cNvPr id="46" name="AutoShape 30"/>
          <p:cNvSpPr>
            <a:spLocks noChangeArrowheads="1"/>
          </p:cNvSpPr>
          <p:nvPr/>
        </p:nvSpPr>
        <p:spPr bwMode="auto">
          <a:xfrm>
            <a:off x="5761038" y="0"/>
            <a:ext cx="3887787" cy="360362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b="1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469900" y="1206500"/>
            <a:ext cx="11036300" cy="52197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3151398"/>
            <a:ext cx="2804319" cy="250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4588" y="2154635"/>
            <a:ext cx="7704137" cy="146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6000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33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乌鸦看见旁边有许多小石子，想出办法来了。</a:t>
            </a:r>
          </a:p>
        </p:txBody>
      </p:sp>
      <p:grpSp>
        <p:nvGrpSpPr>
          <p:cNvPr id="14" name="Group 18"/>
          <p:cNvGrpSpPr/>
          <p:nvPr/>
        </p:nvGrpSpPr>
        <p:grpSpPr bwMode="auto">
          <a:xfrm>
            <a:off x="1644650" y="2226072"/>
            <a:ext cx="431800" cy="519113"/>
            <a:chOff x="1338" y="3158"/>
            <a:chExt cx="272" cy="327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1338" y="3203"/>
              <a:ext cx="227" cy="272"/>
            </a:xfrm>
            <a:prstGeom prst="ellipse">
              <a:avLst/>
            </a:prstGeom>
            <a:solidFill>
              <a:srgbClr val="339933"/>
            </a:solidFill>
            <a:ln w="9525">
              <a:solidFill>
                <a:srgbClr val="339933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1338" y="3158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宽屏</PresentationFormat>
  <Paragraphs>65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Calibri</vt:lpstr>
      <vt:lpstr>思源黑体 CN Regular</vt:lpstr>
      <vt:lpstr>Arial</vt:lpstr>
      <vt:lpstr>微软雅黑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2021-05-07T00:47:33Z</dcterms:created>
  <dcterms:modified xsi:type="dcterms:W3CDTF">2023-01-14T00:26:54Z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D6DAAAF891624A7C8D87C37996262017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