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handoutMasterIdLst>
    <p:handoutMasterId r:id="rId16"/>
  </p:handoutMasterIdLst>
  <p:sldIdLst>
    <p:sldId id="262" r:id="rId2"/>
    <p:sldId id="317" r:id="rId3"/>
    <p:sldId id="318" r:id="rId4"/>
    <p:sldId id="306" r:id="rId5"/>
    <p:sldId id="319" r:id="rId6"/>
    <p:sldId id="320" r:id="rId7"/>
    <p:sldId id="321" r:id="rId8"/>
    <p:sldId id="322" r:id="rId9"/>
    <p:sldId id="323" r:id="rId10"/>
    <p:sldId id="324" r:id="rId11"/>
    <p:sldId id="325" r:id="rId12"/>
    <p:sldId id="326" r:id="rId13"/>
    <p:sldId id="327"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7">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333" autoAdjust="0"/>
  </p:normalViewPr>
  <p:slideViewPr>
    <p:cSldViewPr snapToGrid="0">
      <p:cViewPr>
        <p:scale>
          <a:sx n="110" d="100"/>
          <a:sy n="110" d="100"/>
        </p:scale>
        <p:origin x="-540" y="-210"/>
      </p:cViewPr>
      <p:guideLst>
        <p:guide orient="horz" pos="214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2" name="矩形 1"/>
          <p:cNvSpPr/>
          <p:nvPr userDrawn="1"/>
        </p:nvSpPr>
        <p:spPr>
          <a:xfrm>
            <a:off x="0" y="2387600"/>
            <a:ext cx="12192000" cy="184150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标题 1"/>
          <p:cNvSpPr>
            <a:spLocks noGrp="1"/>
          </p:cNvSpPr>
          <p:nvPr>
            <p:ph type="ctrTitle"/>
          </p:nvPr>
        </p:nvSpPr>
        <p:spPr>
          <a:xfrm>
            <a:off x="0" y="2387600"/>
            <a:ext cx="12192000" cy="1841500"/>
          </a:xfrm>
          <a:prstGeom prst="rect">
            <a:avLst/>
          </a:prstGeom>
        </p:spPr>
        <p:txBody>
          <a:bodyPr anchor="ctr"/>
          <a:lstStyle>
            <a:lvl1pPr algn="ctr">
              <a:defRPr sz="4400">
                <a:solidFill>
                  <a:schemeClr val="bg1"/>
                </a:solidFill>
                <a:latin typeface="Adobe 黑体 Std R" panose="020B0400000000000000" pitchFamily="34" charset="-122"/>
                <a:ea typeface="Adobe 黑体 Std R" panose="020B0400000000000000" pitchFamily="34" charset="-122"/>
              </a:defRPr>
            </a:lvl1pPr>
          </a:lstStyle>
          <a:p>
            <a:r>
              <a:rPr lang="zh-CN" altLang="en-US"/>
              <a:t>单击此处编辑母版标题样式</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7" name="同侧圆角矩形 6">
            <a:hlinkClick r:id="rId2" action="ppaction://hlinksldjump" tooltip="点击进入"/>
          </p:cNvPr>
          <p:cNvSpPr/>
          <p:nvPr userDrawn="1"/>
        </p:nvSpPr>
        <p:spPr>
          <a:xfrm>
            <a:off x="2841961" y="469878"/>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基础知识回顾</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8" name="同侧圆角矩形 7">
            <a:hlinkClick r:id="" action="ppaction://noaction"/>
          </p:cNvPr>
          <p:cNvSpPr/>
          <p:nvPr userDrawn="1"/>
        </p:nvSpPr>
        <p:spPr>
          <a:xfrm>
            <a:off x="5645022"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综合能力提升</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10" name="同侧圆角矩形 9">
            <a:hlinkClick r:id="" action="ppaction://noaction"/>
          </p:cNvPr>
          <p:cNvSpPr/>
          <p:nvPr userDrawn="1"/>
        </p:nvSpPr>
        <p:spPr>
          <a:xfrm>
            <a:off x="8346221"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直击中考冲刺练</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65410" y="0"/>
            <a:ext cx="9105900" cy="46738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a:xfrm>
            <a:off x="838200" y="1803400"/>
            <a:ext cx="10515600" cy="4373563"/>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p:nvSpPr>
        <p:spPr>
          <a:xfrm>
            <a:off x="2465410" y="467380"/>
            <a:ext cx="8363391"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8" name="矩形 7"/>
          <p:cNvSpPr/>
          <p:nvPr/>
        </p:nvSpPr>
        <p:spPr>
          <a:xfrm>
            <a:off x="-1" y="6738379"/>
            <a:ext cx="12209381" cy="128253"/>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9" name="矩形 8"/>
          <p:cNvSpPr/>
          <p:nvPr/>
        </p:nvSpPr>
        <p:spPr>
          <a:xfrm>
            <a:off x="10896533" y="467380"/>
            <a:ext cx="1295467"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FFC000"/>
              </a:solidFill>
            </a:endParaRPr>
          </a:p>
        </p:txBody>
      </p:sp>
      <p:sp>
        <p:nvSpPr>
          <p:cNvPr id="10" name="矩形 9"/>
          <p:cNvSpPr/>
          <p:nvPr/>
        </p:nvSpPr>
        <p:spPr>
          <a:xfrm>
            <a:off x="1" y="0"/>
            <a:ext cx="2423592" cy="90872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kern="1200">
                <a:solidFill>
                  <a:schemeClr val="lt1"/>
                </a:solidFill>
                <a:effectLst/>
                <a:latin typeface="+mn-lt"/>
                <a:ea typeface="+mn-ea"/>
                <a:cs typeface="+mn-cs"/>
              </a:rPr>
              <a:t>Unit</a:t>
            </a:r>
            <a:r>
              <a:rPr lang="en-US" altLang="zh-CN" sz="2400" kern="1200">
                <a:solidFill>
                  <a:schemeClr val="lt1"/>
                </a:solidFill>
                <a:effectLst/>
                <a:latin typeface="+mn-lt"/>
                <a:ea typeface="+mn-ea"/>
                <a:cs typeface="+mn-cs"/>
              </a:rPr>
              <a:t> </a:t>
            </a:r>
            <a:r>
              <a:rPr lang="en-US" altLang="zh-CN" sz="2400" b="1" kern="1200" dirty="0">
                <a:solidFill>
                  <a:schemeClr val="lt1"/>
                </a:solidFill>
                <a:effectLst/>
                <a:latin typeface="+mn-lt"/>
                <a:ea typeface="+mn-ea"/>
                <a:cs typeface="+mn-cs"/>
              </a:rPr>
              <a:t>4</a:t>
            </a:r>
            <a:endParaRPr lang="zh-CN" altLang="en-US" sz="2400" b="1" dirty="0">
              <a:latin typeface="黑体" panose="02010609060101010101" pitchFamily="2" charset="-122"/>
              <a:ea typeface="黑体" panose="02010609060101010101" pitchFamily="2" charset="-122"/>
            </a:endParaRPr>
          </a:p>
        </p:txBody>
      </p:sp>
      <p:sp>
        <p:nvSpPr>
          <p:cNvPr id="12" name="同侧圆角矩形 11">
            <a:hlinkClick r:id="rId13" action="ppaction://hlinksldjump" tooltip="点击进入"/>
          </p:cNvPr>
          <p:cNvSpPr/>
          <p:nvPr/>
        </p:nvSpPr>
        <p:spPr>
          <a:xfrm>
            <a:off x="2833306" y="485731"/>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基础知识回顾</a:t>
            </a:r>
          </a:p>
        </p:txBody>
      </p:sp>
      <p:sp>
        <p:nvSpPr>
          <p:cNvPr id="13" name="灯片编号占位符 3"/>
          <p:cNvSpPr txBox="1"/>
          <p:nvPr/>
        </p:nvSpPr>
        <p:spPr>
          <a:xfrm>
            <a:off x="10968141" y="491385"/>
            <a:ext cx="1223860" cy="401006"/>
          </a:xfrm>
          <a:prstGeom prst="rect">
            <a:avLst/>
          </a:prstGeom>
        </p:spPr>
        <p:txBody>
          <a:bodyPr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dirty="0">
                <a:solidFill>
                  <a:schemeClr val="bg1">
                    <a:lumMod val="95000"/>
                  </a:schemeClr>
                </a:solidFill>
              </a:rPr>
              <a:t>-</a:t>
            </a:r>
            <a:fld id="{4BF17FCF-D4DA-449D-A468-DDB7E43619E6}" type="slidenum">
              <a:rPr lang="zh-CN" altLang="en-US" dirty="0" smtClean="0">
                <a:solidFill>
                  <a:schemeClr val="bg1">
                    <a:lumMod val="95000"/>
                  </a:schemeClr>
                </a:solidFill>
              </a:rPr>
              <a:t>‹#›</a:t>
            </a:fld>
            <a:r>
              <a:rPr lang="en-US" altLang="zh-CN" dirty="0">
                <a:solidFill>
                  <a:schemeClr val="bg1">
                    <a:lumMod val="95000"/>
                  </a:schemeClr>
                </a:solidFill>
              </a:rPr>
              <a:t>-</a:t>
            </a:r>
            <a:endParaRPr lang="zh-CN" altLang="en-US" dirty="0">
              <a:solidFill>
                <a:schemeClr val="bg1">
                  <a:lumMod val="95000"/>
                </a:schemeClr>
              </a:solidFill>
            </a:endParaRPr>
          </a:p>
        </p:txBody>
      </p:sp>
      <p:sp>
        <p:nvSpPr>
          <p:cNvPr id="18" name="同侧圆角矩形 17">
            <a:hlinkClick r:id="rId14" action="ppaction://hlinksldjump" tooltip="点击进入"/>
          </p:cNvPr>
          <p:cNvSpPr/>
          <p:nvPr/>
        </p:nvSpPr>
        <p:spPr>
          <a:xfrm>
            <a:off x="5642525" y="485730"/>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综合能力提升</a:t>
            </a:r>
          </a:p>
        </p:txBody>
      </p:sp>
      <p:sp>
        <p:nvSpPr>
          <p:cNvPr id="21" name="标题 1"/>
          <p:cNvSpPr txBox="1"/>
          <p:nvPr/>
        </p:nvSpPr>
        <p:spPr>
          <a:xfrm>
            <a:off x="2719410" y="0"/>
            <a:ext cx="9105900" cy="467380"/>
          </a:xfrm>
          <a:prstGeom prst="rect">
            <a:avLst/>
          </a:prstGeom>
        </p:spPr>
        <p:txBody>
          <a:bodyPr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r>
              <a:rPr lang="zh-CN" altLang="zh-CN"/>
              <a:t>第一课时　</a:t>
            </a:r>
            <a:r>
              <a:rPr lang="en-US" altLang="zh-CN"/>
              <a:t>Welcome to the unit</a:t>
            </a:r>
            <a:endParaRPr lang="zh-CN" altLang="zh-CN" sz="2000" b="1" i="0" kern="1200" dirty="0">
              <a:solidFill>
                <a:schemeClr val="tx1"/>
              </a:solidFill>
              <a:effectLst/>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sz="6600" dirty="0" smtClean="0"/>
              <a:t>A </a:t>
            </a:r>
            <a:r>
              <a:rPr lang="en-US" altLang="zh-CN" sz="6600" dirty="0"/>
              <a:t>good read</a:t>
            </a:r>
            <a:endParaRPr lang="zh-CN" altLang="zh-CN" sz="6600" dirty="0"/>
          </a:p>
        </p:txBody>
      </p:sp>
      <p:sp>
        <p:nvSpPr>
          <p:cNvPr id="3" name="矩形 2"/>
          <p:cNvSpPr/>
          <p:nvPr/>
        </p:nvSpPr>
        <p:spPr>
          <a:xfrm>
            <a:off x="0" y="1226063"/>
            <a:ext cx="12192000" cy="923330"/>
          </a:xfrm>
          <a:prstGeom prst="rect">
            <a:avLst/>
          </a:prstGeom>
        </p:spPr>
        <p:txBody>
          <a:bodyPr wrap="square">
            <a:spAutoFit/>
          </a:bodyPr>
          <a:lstStyle/>
          <a:p>
            <a:pPr algn="ctr"/>
            <a:r>
              <a:rPr lang="en-US" altLang="zh-CN" sz="5400" dirty="0"/>
              <a:t>Unit 4</a:t>
            </a:r>
            <a:endParaRPr lang="zh-CN" altLang="en-US" sz="5400" dirty="0"/>
          </a:p>
        </p:txBody>
      </p:sp>
      <p:sp>
        <p:nvSpPr>
          <p:cNvPr id="4" name="矩形 3"/>
          <p:cNvSpPr/>
          <p:nvPr/>
        </p:nvSpPr>
        <p:spPr>
          <a:xfrm>
            <a:off x="0" y="4685955"/>
            <a:ext cx="12192000" cy="584775"/>
          </a:xfrm>
          <a:prstGeom prst="rect">
            <a:avLst/>
          </a:prstGeom>
        </p:spPr>
        <p:txBody>
          <a:bodyPr wrap="square">
            <a:spAutoFit/>
          </a:bodyPr>
          <a:lstStyle/>
          <a:p>
            <a:pPr algn="ctr"/>
            <a:r>
              <a:rPr lang="zh-CN" altLang="zh-CN" sz="3200" b="1" dirty="0" smtClean="0">
                <a:latin typeface="微软雅黑" panose="020B0503020204020204" pitchFamily="34" charset="-122"/>
                <a:ea typeface="微软雅黑" panose="020B0503020204020204" pitchFamily="34" charset="-122"/>
              </a:rPr>
              <a:t>第</a:t>
            </a:r>
            <a:r>
              <a:rPr lang="en-US" altLang="zh-CN" sz="3200" b="1" dirty="0" smtClean="0">
                <a:latin typeface="微软雅黑" panose="020B0503020204020204" pitchFamily="34" charset="-122"/>
                <a:ea typeface="微软雅黑" panose="020B0503020204020204" pitchFamily="34" charset="-122"/>
              </a:rPr>
              <a:t>1</a:t>
            </a:r>
            <a:r>
              <a:rPr lang="zh-CN" altLang="zh-CN" sz="3200" b="1" dirty="0" smtClean="0">
                <a:latin typeface="微软雅黑" panose="020B0503020204020204" pitchFamily="34" charset="-122"/>
                <a:ea typeface="微软雅黑" panose="020B0503020204020204" pitchFamily="34" charset="-122"/>
              </a:rPr>
              <a:t>课</a:t>
            </a:r>
            <a:r>
              <a:rPr lang="zh-CN" altLang="zh-CN" sz="3200" b="1" dirty="0">
                <a:latin typeface="微软雅黑" panose="020B0503020204020204" pitchFamily="34" charset="-122"/>
                <a:ea typeface="微软雅黑" panose="020B0503020204020204" pitchFamily="34" charset="-122"/>
              </a:rPr>
              <a:t>时</a:t>
            </a:r>
            <a:endParaRPr lang="zh-CN" altLang="en-US" sz="3200" b="1" dirty="0">
              <a:latin typeface="微软雅黑" panose="020B0503020204020204" pitchFamily="34" charset="-122"/>
              <a:ea typeface="微软雅黑" panose="020B0503020204020204" pitchFamily="34" charset="-122"/>
            </a:endParaRPr>
          </a:p>
        </p:txBody>
      </p:sp>
      <p:sp>
        <p:nvSpPr>
          <p:cNvPr id="5" name="矩形 4"/>
          <p:cNvSpPr/>
          <p:nvPr/>
        </p:nvSpPr>
        <p:spPr>
          <a:xfrm>
            <a:off x="0" y="5892329"/>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886231"/>
            <a:ext cx="8128000" cy="533953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Ⅳ</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阅读理解</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If you wish to become a better reader,here are four important points to remember about speed of reading:</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1.Knowing why you are reading and what you are reading to find out will often help you to know whether to read quickly or slowly.</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2.Some things should be read slowly throughout.Examples are Maths problems,science and history books,which are full of important information.You must read such things slowly to remember each important idea.</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3.Some things should be read quickly throughout.Examples are simple stories for enjoyment,letters from friends,news from local,or hometown,newspapers which tell what is happening to friends and neighbours.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495628"/>
            <a:ext cx="8128000" cy="4120743"/>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4.In some of your readings,you must change your speed from fast to slow and from slow to fast as you go along.You need to read certain pages quickly and then slow down and do more careful readings when you come to important ideas which must be remembered.</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en-US" altLang="zh-CN" sz="2200">
                <a:solidFill>
                  <a:srgbClr val="000000"/>
                </a:solidFill>
                <a:latin typeface="Times New Roman" panose="02020603050405020304" pitchFamily="18" charset="0"/>
                <a:cs typeface="Times New Roman" panose="02020603050405020304" pitchFamily="18" charset="0"/>
              </a:rPr>
              <a:t>  )1.According to the passage,your reading speed depends on</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A.what you are reading to find out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B.whether the reading material is easy or difficult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C.what your purpose in reading something is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D.both A and C</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292109" y="3225754"/>
            <a:ext cx="32304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089363"/>
            <a:ext cx="8128000" cy="4933274"/>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)2.Which of the following readings should you read slowly and carefully?</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A.Fairy tales.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B.News from local.</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C.A book about how to solve a Maths problem.</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D.An evening newspaper.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)3.If one wants to be relaxed by reading,he should take up</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A.a storybook</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B.a book on science and technology</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C.a history book</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D.some material full of information</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59399" y="1180414"/>
            <a:ext cx="32304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74916" y="3601525"/>
            <a:ext cx="32304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2308159"/>
            <a:ext cx="8128000" cy="2495683"/>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)4.Which of the following can best express the main idea of the passage?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A.How to raise your reading speed.</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B.How to decide your reading speed.</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C.How to improve your reading skills.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D.How to choose your reading material.</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25608" y="2424423"/>
            <a:ext cx="32304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1056758" y="1194078"/>
            <a:ext cx="10078484" cy="4967514"/>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根据首字母及汉语提示补全单词</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1.The more you </a:t>
            </a:r>
            <a:r>
              <a:rPr lang="en-US" altLang="zh-CN" sz="2200" dirty="0" err="1">
                <a:solidFill>
                  <a:srgbClr val="000000"/>
                </a:solidFill>
                <a:latin typeface="Times New Roman" panose="02020603050405020304" pitchFamily="18" charset="0"/>
                <a:cs typeface="Times New Roman" panose="02020603050405020304" pitchFamily="18" charset="0"/>
              </a:rPr>
              <a:t>experience,the</a:t>
            </a:r>
            <a:r>
              <a:rPr lang="en-US" altLang="zh-CN" sz="2200" dirty="0">
                <a:solidFill>
                  <a:srgbClr val="000000"/>
                </a:solidFill>
                <a:latin typeface="Times New Roman" panose="02020603050405020304" pitchFamily="18" charset="0"/>
                <a:cs typeface="Times New Roman" panose="02020603050405020304" pitchFamily="18" charset="0"/>
              </a:rPr>
              <a:t> more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knowledge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知识</a:t>
            </a:r>
            <a:r>
              <a:rPr lang="en-US" altLang="zh-CN" sz="2200" dirty="0">
                <a:solidFill>
                  <a:srgbClr val="000000"/>
                </a:solidFill>
                <a:latin typeface="Times New Roman" panose="02020603050405020304" pitchFamily="18" charset="0"/>
                <a:cs typeface="Times New Roman" panose="02020603050405020304" pitchFamily="18" charset="0"/>
              </a:rPr>
              <a:t>  ) you will get.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en-US" altLang="zh-CN" sz="2200" i="1" dirty="0">
                <a:solidFill>
                  <a:srgbClr val="000000"/>
                </a:solidFill>
                <a:latin typeface="Times New Roman" panose="02020603050405020304" pitchFamily="18" charset="0"/>
                <a:cs typeface="Times New Roman" panose="02020603050405020304" pitchFamily="18" charset="0"/>
              </a:rPr>
              <a:t>Magic</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i="1" dirty="0">
                <a:solidFill>
                  <a:srgbClr val="000000"/>
                </a:solidFill>
                <a:latin typeface="Times New Roman" panose="02020603050405020304" pitchFamily="18" charset="0"/>
                <a:cs typeface="Times New Roman" panose="02020603050405020304" pitchFamily="18" charset="0"/>
              </a:rPr>
              <a:t>Tree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i="1" dirty="0">
                <a:solidFill>
                  <a:srgbClr val="000000"/>
                </a:solidFill>
                <a:latin typeface="Times New Roman" panose="02020603050405020304" pitchFamily="18" charset="0"/>
                <a:cs typeface="Times New Roman" panose="02020603050405020304" pitchFamily="18" charset="0"/>
              </a:rPr>
              <a:t>House</a:t>
            </a:r>
            <a:r>
              <a:rPr lang="en-US" altLang="zh-CN" sz="2200" dirty="0">
                <a:solidFill>
                  <a:srgbClr val="000000"/>
                </a:solidFill>
                <a:latin typeface="Times New Roman" panose="02020603050405020304" pitchFamily="18" charset="0"/>
                <a:cs typeface="Times New Roman" panose="02020603050405020304" pitchFamily="18" charset="0"/>
              </a:rPr>
              <a:t> is one of the most popular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reads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读物</a:t>
            </a:r>
            <a:r>
              <a:rPr lang="en-US" altLang="zh-CN" sz="2200" dirty="0">
                <a:solidFill>
                  <a:srgbClr val="000000"/>
                </a:solidFill>
                <a:latin typeface="Times New Roman" panose="02020603050405020304" pitchFamily="18" charset="0"/>
                <a:cs typeface="Times New Roman" panose="02020603050405020304" pitchFamily="18" charset="0"/>
              </a:rPr>
              <a:t>  ) this year.</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3.His story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touched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触动</a:t>
            </a:r>
            <a:r>
              <a:rPr lang="en-US" altLang="zh-CN" sz="2200" dirty="0">
                <a:solidFill>
                  <a:srgbClr val="000000"/>
                </a:solidFill>
                <a:latin typeface="Times New Roman" panose="02020603050405020304" pitchFamily="18" charset="0"/>
                <a:cs typeface="Times New Roman" panose="02020603050405020304" pitchFamily="18" charset="0"/>
              </a:rPr>
              <a:t>  ) me a lot at that time.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4.She thinks she is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ugly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丑陋的</a:t>
            </a:r>
            <a:r>
              <a:rPr lang="en-US" altLang="zh-CN" sz="2200" dirty="0">
                <a:solidFill>
                  <a:srgbClr val="000000"/>
                </a:solidFill>
                <a:latin typeface="Times New Roman" panose="02020603050405020304" pitchFamily="18" charset="0"/>
                <a:cs typeface="Times New Roman" panose="02020603050405020304" pitchFamily="18" charset="0"/>
              </a:rPr>
              <a:t>  ) but she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not.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5.I think this famous football player is from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Germany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德国</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根据句意用所给词的适当形式填空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1.He is interested in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reading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read  ) novels.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2.My mother always hates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cooking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cook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3.My grandpa hasn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decided what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 do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do  ) with these books.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4.I didn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know you</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liked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like  ) books about dreams.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5.She is a famous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writer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write  ) of children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books.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5490486" y="1728461"/>
            <a:ext cx="1473839"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5490487" y="2014400"/>
            <a:ext cx="147383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6573443" y="2132612"/>
            <a:ext cx="86934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6573443" y="2418551"/>
            <a:ext cx="86934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2577167" y="2525903"/>
            <a:ext cx="1208024"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2577167" y="2811842"/>
            <a:ext cx="120802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3394308" y="2947670"/>
            <a:ext cx="752389"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3394309" y="3233609"/>
            <a:ext cx="75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6182560" y="3326704"/>
            <a:ext cx="1473839"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6182561" y="3612643"/>
            <a:ext cx="147383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3589749" y="4118581"/>
            <a:ext cx="103541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9" name="直接连接符 18"/>
          <p:cNvCxnSpPr/>
          <p:nvPr/>
        </p:nvCxnSpPr>
        <p:spPr>
          <a:xfrm>
            <a:off x="3589750" y="4404520"/>
            <a:ext cx="10354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4234279" y="4540348"/>
            <a:ext cx="1124529"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2" name="直接连接符 21"/>
          <p:cNvCxnSpPr/>
          <p:nvPr/>
        </p:nvCxnSpPr>
        <p:spPr>
          <a:xfrm>
            <a:off x="4234280" y="4826287"/>
            <a:ext cx="11245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5358808" y="4906818"/>
            <a:ext cx="82375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5" name="直接连接符 24"/>
          <p:cNvCxnSpPr/>
          <p:nvPr/>
        </p:nvCxnSpPr>
        <p:spPr>
          <a:xfrm>
            <a:off x="5358808" y="5192757"/>
            <a:ext cx="8237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3755814" y="5329667"/>
            <a:ext cx="74175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8" name="直接连接符 27"/>
          <p:cNvCxnSpPr/>
          <p:nvPr/>
        </p:nvCxnSpPr>
        <p:spPr>
          <a:xfrm>
            <a:off x="3755815" y="5615606"/>
            <a:ext cx="7417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3364931" y="5723579"/>
            <a:ext cx="781765"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31" name="直接连接符 30"/>
          <p:cNvCxnSpPr/>
          <p:nvPr/>
        </p:nvCxnSpPr>
        <p:spPr>
          <a:xfrm>
            <a:off x="3364932" y="6009518"/>
            <a:ext cx="7817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P spid="18" grpId="0" animBg="1"/>
      <p:bldP spid="21" grpId="0" animBg="1"/>
      <p:bldP spid="24" grpId="0" animBg="1"/>
      <p:bldP spid="27" grpId="0" animBg="1"/>
      <p:bldP spid="3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1447210" y="1292000"/>
            <a:ext cx="9472428" cy="4561249"/>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Ⅲ</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根据汉语意思完成句子</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每空一词</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cs typeface="Times New Roman" panose="02020603050405020304" pitchFamily="18" charset="0"/>
              </a:rPr>
              <a:t>你已经决定怎样处理这些书吗</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Have you decided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what</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do</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with</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these books?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我得用它们来够冰箱上的盒子。</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have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use them to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reach</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box on the fridge.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a:t>
            </a:r>
            <a:r>
              <a:rPr lang="zh-CN" altLang="zh-CN" sz="2200" dirty="0">
                <a:solidFill>
                  <a:srgbClr val="000000"/>
                </a:solidFill>
                <a:latin typeface="Times New Roman" panose="02020603050405020304" pitchFamily="18" charset="0"/>
                <a:cs typeface="Times New Roman" panose="02020603050405020304" pitchFamily="18" charset="0"/>
              </a:rPr>
              <a:t>那个丑陋男人的故事真的触动了我。</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The story of the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ugly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man really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touched</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a:t>
            </a:r>
            <a:r>
              <a:rPr lang="zh-CN" altLang="zh-CN" sz="2200" dirty="0">
                <a:solidFill>
                  <a:srgbClr val="000000"/>
                </a:solidFill>
                <a:latin typeface="Times New Roman" panose="02020603050405020304" pitchFamily="18" charset="0"/>
                <a:cs typeface="Times New Roman" panose="02020603050405020304" pitchFamily="18" charset="0"/>
              </a:rPr>
              <a:t>我喜欢在空闲时间读小说和话剧。</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 like reading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novels</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and</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plays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in my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spare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time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a:t>
            </a:r>
            <a:r>
              <a:rPr lang="zh-CN" altLang="zh-CN" sz="2200" dirty="0">
                <a:solidFill>
                  <a:srgbClr val="000000"/>
                </a:solidFill>
                <a:latin typeface="Times New Roman" panose="02020603050405020304" pitchFamily="18" charset="0"/>
                <a:cs typeface="Times New Roman" panose="02020603050405020304" pitchFamily="18" charset="0"/>
              </a:rPr>
              <a:t>这个由法国作家雨果写的故事非常棒。</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The story written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by</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the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French</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writer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Hugo is great.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3746747" y="2185662"/>
            <a:ext cx="3844899"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3746748" y="2471601"/>
            <a:ext cx="38448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1800989" y="3004371"/>
            <a:ext cx="1654591"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1800990" y="3290310"/>
            <a:ext cx="16545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5054553" y="3004371"/>
            <a:ext cx="878414"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5054553" y="3290310"/>
            <a:ext cx="87841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3455579" y="3840936"/>
            <a:ext cx="71238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3455580" y="4126875"/>
            <a:ext cx="7123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5709681" y="3819670"/>
            <a:ext cx="213714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5709682" y="4105609"/>
            <a:ext cx="21371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3260137" y="4631078"/>
            <a:ext cx="326825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9" name="直接连接符 18"/>
          <p:cNvCxnSpPr/>
          <p:nvPr/>
        </p:nvCxnSpPr>
        <p:spPr>
          <a:xfrm>
            <a:off x="3260138" y="4917017"/>
            <a:ext cx="326825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7416282" y="4649252"/>
            <a:ext cx="1892596"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2" name="直接连接符 21"/>
          <p:cNvCxnSpPr/>
          <p:nvPr/>
        </p:nvCxnSpPr>
        <p:spPr>
          <a:xfrm>
            <a:off x="7428808" y="4935191"/>
            <a:ext cx="18925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3746746" y="5428202"/>
            <a:ext cx="4259569"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5" name="直接连接符 24"/>
          <p:cNvCxnSpPr/>
          <p:nvPr/>
        </p:nvCxnSpPr>
        <p:spPr>
          <a:xfrm>
            <a:off x="3746747" y="5714141"/>
            <a:ext cx="425956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P spid="18" grpId="0" animBg="1"/>
      <p:bldP spid="21" grpId="0" animBg="1"/>
      <p:bldP spid="2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292496"/>
            <a:ext cx="8128000" cy="452700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单项填空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)1.The shelf is so high that I can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books on it.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A.get</a:t>
            </a:r>
            <a:r>
              <a:rPr lang="en-US" altLang="zh-CN" sz="2200" dirty="0">
                <a:solidFill>
                  <a:srgbClr val="000000"/>
                </a:solidFill>
                <a:latin typeface="Times New Roman" panose="02020603050405020304" pitchFamily="18" charset="0"/>
                <a:cs typeface="Times New Roman" panose="02020603050405020304" pitchFamily="18" charset="0"/>
              </a:rPr>
              <a:t> to	</a:t>
            </a:r>
            <a:r>
              <a:rPr lang="en-US" altLang="zh-CN" sz="2200" dirty="0" err="1">
                <a:solidFill>
                  <a:srgbClr val="000000"/>
                </a:solidFill>
                <a:latin typeface="Times New Roman" panose="02020603050405020304" pitchFamily="18" charset="0"/>
                <a:cs typeface="Times New Roman" panose="02020603050405020304" pitchFamily="18" charset="0"/>
              </a:rPr>
              <a:t>B.arrive</a:t>
            </a:r>
            <a:r>
              <a:rPr lang="en-US" altLang="zh-CN" sz="2200" dirty="0">
                <a:solidFill>
                  <a:srgbClr val="000000"/>
                </a:solidFill>
                <a:latin typeface="Times New Roman" panose="02020603050405020304" pitchFamily="18" charset="0"/>
                <a:cs typeface="Times New Roman" panose="02020603050405020304" pitchFamily="18" charset="0"/>
              </a:rPr>
              <a:t> in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C.arrive</a:t>
            </a:r>
            <a:r>
              <a:rPr lang="en-US" altLang="zh-CN" sz="2200" dirty="0">
                <a:solidFill>
                  <a:srgbClr val="000000"/>
                </a:solidFill>
                <a:latin typeface="Times New Roman" panose="02020603050405020304" pitchFamily="18" charset="0"/>
                <a:cs typeface="Times New Roman" panose="02020603050405020304" pitchFamily="18" charset="0"/>
              </a:rPr>
              <a:t> at	</a:t>
            </a:r>
            <a:r>
              <a:rPr lang="en-US" altLang="zh-CN" sz="2200" dirty="0" err="1">
                <a:solidFill>
                  <a:srgbClr val="000000"/>
                </a:solidFill>
                <a:latin typeface="Times New Roman" panose="02020603050405020304" pitchFamily="18" charset="0"/>
                <a:cs typeface="Times New Roman" panose="02020603050405020304" pitchFamily="18" charset="0"/>
              </a:rPr>
              <a:t>D.reach</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)2.—Could you please tell me how to deal with these magazines?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,please.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A.Give</a:t>
            </a:r>
            <a:r>
              <a:rPr lang="en-US" altLang="zh-CN" sz="2200" dirty="0">
                <a:solidFill>
                  <a:srgbClr val="000000"/>
                </a:solidFill>
                <a:latin typeface="Times New Roman" panose="02020603050405020304" pitchFamily="18" charset="0"/>
                <a:cs typeface="Times New Roman" panose="02020603050405020304" pitchFamily="18" charset="0"/>
              </a:rPr>
              <a:t> it to me	</a:t>
            </a:r>
            <a:r>
              <a:rPr lang="en-US" altLang="zh-CN" sz="2200" dirty="0" err="1">
                <a:solidFill>
                  <a:srgbClr val="000000"/>
                </a:solidFill>
                <a:latin typeface="Times New Roman" panose="02020603050405020304" pitchFamily="18" charset="0"/>
                <a:cs typeface="Times New Roman" panose="02020603050405020304" pitchFamily="18" charset="0"/>
              </a:rPr>
              <a:t>B.Give</a:t>
            </a:r>
            <a:r>
              <a:rPr lang="en-US" altLang="zh-CN" sz="2200" dirty="0">
                <a:solidFill>
                  <a:srgbClr val="000000"/>
                </a:solidFill>
                <a:latin typeface="Times New Roman" panose="02020603050405020304" pitchFamily="18" charset="0"/>
                <a:cs typeface="Times New Roman" panose="02020603050405020304" pitchFamily="18" charset="0"/>
              </a:rPr>
              <a:t> me them</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C.Give</a:t>
            </a:r>
            <a:r>
              <a:rPr lang="en-US" altLang="zh-CN" sz="2200" dirty="0">
                <a:solidFill>
                  <a:srgbClr val="000000"/>
                </a:solidFill>
                <a:latin typeface="Times New Roman" panose="02020603050405020304" pitchFamily="18" charset="0"/>
                <a:cs typeface="Times New Roman" panose="02020603050405020304" pitchFamily="18" charset="0"/>
              </a:rPr>
              <a:t> them to me	</a:t>
            </a:r>
            <a:r>
              <a:rPr lang="en-US" altLang="zh-CN" sz="2200" dirty="0" err="1">
                <a:solidFill>
                  <a:srgbClr val="000000"/>
                </a:solidFill>
                <a:latin typeface="Times New Roman" panose="02020603050405020304" pitchFamily="18" charset="0"/>
                <a:cs typeface="Times New Roman" panose="02020603050405020304" pitchFamily="18" charset="0"/>
              </a:rPr>
              <a:t>D.Give</a:t>
            </a:r>
            <a:r>
              <a:rPr lang="en-US" altLang="zh-CN" sz="2200" dirty="0">
                <a:solidFill>
                  <a:srgbClr val="000000"/>
                </a:solidFill>
                <a:latin typeface="Times New Roman" panose="02020603050405020304" pitchFamily="18" charset="0"/>
                <a:cs typeface="Times New Roman" panose="02020603050405020304" pitchFamily="18" charset="0"/>
              </a:rPr>
              <a:t> me it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)3.The play is so</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that most people feel</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with it.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A.bored;boring</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B.bored;bored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C.boring;boring</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D.boring;bored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270843" y="1807735"/>
            <a:ext cx="32304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70843" y="3019846"/>
            <a:ext cx="32304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270843" y="4604097"/>
            <a:ext cx="32304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938280"/>
            <a:ext cx="8128000" cy="5745804"/>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)4.Don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a:t>
            </a:r>
            <a:r>
              <a:rPr lang="en-US" altLang="zh-CN" sz="2200" dirty="0" err="1">
                <a:solidFill>
                  <a:srgbClr val="000000"/>
                </a:solidFill>
                <a:latin typeface="Times New Roman" panose="02020603050405020304" pitchFamily="18" charset="0"/>
                <a:cs typeface="Times New Roman" panose="02020603050405020304" pitchFamily="18" charset="0"/>
              </a:rPr>
              <a:t>worry,Jim.After</a:t>
            </a:r>
            <a:r>
              <a:rPr lang="en-US" altLang="zh-CN" sz="2200" dirty="0">
                <a:solidFill>
                  <a:srgbClr val="000000"/>
                </a:solidFill>
                <a:latin typeface="Times New Roman" panose="02020603050405020304" pitchFamily="18" charset="0"/>
                <a:cs typeface="Times New Roman" panose="02020603050405020304" pitchFamily="18" charset="0"/>
              </a:rPr>
              <a:t> a </a:t>
            </a:r>
            <a:r>
              <a:rPr lang="en-US" altLang="zh-CN" sz="2200" dirty="0" err="1">
                <a:solidFill>
                  <a:srgbClr val="000000"/>
                </a:solidFill>
                <a:latin typeface="Times New Roman" panose="02020603050405020304" pitchFamily="18" charset="0"/>
                <a:cs typeface="Times New Roman" panose="02020603050405020304" pitchFamily="18" charset="0"/>
              </a:rPr>
              <a:t>week,you</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move around freely.</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A.will</a:t>
            </a:r>
            <a:r>
              <a:rPr lang="en-US" altLang="zh-CN" sz="2200" dirty="0">
                <a:solidFill>
                  <a:srgbClr val="000000"/>
                </a:solidFill>
                <a:latin typeface="Times New Roman" panose="02020603050405020304" pitchFamily="18" charset="0"/>
                <a:cs typeface="Times New Roman" panose="02020603050405020304" pitchFamily="18" charset="0"/>
              </a:rPr>
              <a:t> can	</a:t>
            </a:r>
            <a:r>
              <a:rPr lang="en-US" altLang="zh-CN" sz="2200" dirty="0" err="1">
                <a:solidFill>
                  <a:srgbClr val="000000"/>
                </a:solidFill>
                <a:latin typeface="Times New Roman" panose="02020603050405020304" pitchFamily="18" charset="0"/>
                <a:cs typeface="Times New Roman" panose="02020603050405020304" pitchFamily="18" charset="0"/>
              </a:rPr>
              <a:t>B.are</a:t>
            </a:r>
            <a:r>
              <a:rPr lang="en-US" altLang="zh-CN" sz="2200" dirty="0">
                <a:solidFill>
                  <a:srgbClr val="000000"/>
                </a:solidFill>
                <a:latin typeface="Times New Roman" panose="02020603050405020304" pitchFamily="18" charset="0"/>
                <a:cs typeface="Times New Roman" panose="02020603050405020304" pitchFamily="18" charset="0"/>
              </a:rPr>
              <a:t> able to</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C.will</a:t>
            </a:r>
            <a:r>
              <a:rPr lang="en-US" altLang="zh-CN" sz="2200" dirty="0">
                <a:solidFill>
                  <a:srgbClr val="000000"/>
                </a:solidFill>
                <a:latin typeface="Times New Roman" panose="02020603050405020304" pitchFamily="18" charset="0"/>
                <a:cs typeface="Times New Roman" panose="02020603050405020304" pitchFamily="18" charset="0"/>
              </a:rPr>
              <a:t> be able to	</a:t>
            </a:r>
            <a:r>
              <a:rPr lang="en-US" altLang="zh-CN" sz="2200" dirty="0" err="1">
                <a:solidFill>
                  <a:srgbClr val="000000"/>
                </a:solidFill>
                <a:latin typeface="Times New Roman" panose="02020603050405020304" pitchFamily="18" charset="0"/>
                <a:cs typeface="Times New Roman" panose="02020603050405020304" pitchFamily="18" charset="0"/>
              </a:rPr>
              <a:t>D.could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)5.I have no</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money this month.</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A.brave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B.spare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C.straight</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D.light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)6.What the teacher said</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all the students.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A.held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B.reached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C.designed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D.touched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)7.—How fun </a:t>
            </a:r>
            <a:r>
              <a:rPr lang="en-US" altLang="zh-CN" sz="2200" i="1" dirty="0">
                <a:solidFill>
                  <a:srgbClr val="000000"/>
                </a:solidFill>
                <a:latin typeface="Times New Roman" panose="02020603050405020304" pitchFamily="18" charset="0"/>
                <a:cs typeface="Times New Roman" panose="02020603050405020304" pitchFamily="18" charset="0"/>
              </a:rPr>
              <a:t>The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i="1" dirty="0" err="1">
                <a:solidFill>
                  <a:srgbClr val="000000"/>
                </a:solidFill>
                <a:latin typeface="Times New Roman" panose="02020603050405020304" pitchFamily="18" charset="0"/>
                <a:cs typeface="Times New Roman" panose="02020603050405020304" pitchFamily="18" charset="0"/>
              </a:rPr>
              <a:t>Croods</a:t>
            </a:r>
            <a:r>
              <a:rPr lang="en-US" altLang="zh-CN" sz="2200" dirty="0">
                <a:solidFill>
                  <a:srgbClr val="000000"/>
                </a:solidFill>
                <a:latin typeface="Times New Roman" panose="02020603050405020304" pitchFamily="18" charset="0"/>
                <a:cs typeface="Times New Roman" panose="02020603050405020304" pitchFamily="18" charset="0"/>
              </a:rPr>
              <a:t> is!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Yeah!It</a:t>
            </a:r>
            <a:r>
              <a:rPr lang="en-US" altLang="zh-CN" sz="2200" dirty="0" err="1">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s</a:t>
            </a:r>
            <a:r>
              <a:rPr lang="en-US" altLang="zh-CN" sz="2200" dirty="0">
                <a:solidFill>
                  <a:srgbClr val="000000"/>
                </a:solidFill>
                <a:latin typeface="Times New Roman" panose="02020603050405020304" pitchFamily="18" charset="0"/>
                <a:cs typeface="Times New Roman" panose="02020603050405020304" pitchFamily="18" charset="0"/>
              </a:rPr>
              <a:t> so</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A.boring</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B.scary</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C.interesting</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D.sad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63187" y="1063456"/>
            <a:ext cx="32304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301873" y="2668971"/>
            <a:ext cx="32304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289346" y="3873770"/>
            <a:ext cx="32304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2364502" y="5075249"/>
            <a:ext cx="32304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091094"/>
            <a:ext cx="8128000" cy="4929811"/>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)8.Tony never spends money in buying books</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he doesn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like reading.</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A.but	</a:t>
            </a:r>
            <a:r>
              <a:rPr lang="en-US" altLang="zh-CN" sz="2200" dirty="0" smtClean="0">
                <a:solidFill>
                  <a:srgbClr val="000000"/>
                </a:solidFill>
                <a:latin typeface="Times New Roman" panose="02020603050405020304" pitchFamily="18" charset="0"/>
                <a:cs typeface="Times New Roman" panose="02020603050405020304" pitchFamily="18" charset="0"/>
              </a:rPr>
              <a:t>	B.because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C.though	D.until</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)9.Students at Green High School often</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books from their school library and can</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them for a week.</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A.borrow;keep	</a:t>
            </a:r>
            <a:r>
              <a:rPr lang="en-US" altLang="zh-CN" sz="2200" dirty="0" smtClean="0">
                <a:solidFill>
                  <a:srgbClr val="000000"/>
                </a:solidFill>
                <a:latin typeface="Times New Roman" panose="02020603050405020304" pitchFamily="18" charset="0"/>
                <a:cs typeface="Times New Roman" panose="02020603050405020304" pitchFamily="18" charset="0"/>
              </a:rPr>
              <a:t>	B.lend;keep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C.borrow;borrow	D.keep;borrow</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)10.—For me,winter is the best season of a year!</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A.Good idea.	B.Thank you.</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C.That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OK.	D.Me too.</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68867" y="1180414"/>
            <a:ext cx="32304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332605" y="2817828"/>
            <a:ext cx="32304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332605" y="4412714"/>
            <a:ext cx="32304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294227"/>
            <a:ext cx="8128000" cy="4523546"/>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Ⅱ</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根据句意及首字母提示完成短文</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Reading is very important in our life.We can get 1.</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knowledge</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through reading.It can not only open our 2.</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minds</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but also make us more intelligent.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Textbooks,newspapers,magazines and other kinds of reading materials can help us know more about outside 3.</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world</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and help us grow into an excellent person.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I am 4.</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interested</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in history books,5.</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because</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they improve my knowledge of the 6.</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past</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.I</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ll 7.</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spend</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more time reading every day in my senior high school life.Reading makes a full man!Let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start 8.</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reading</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now.</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8169892" y="1792256"/>
            <a:ext cx="147383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8169892" y="2078195"/>
            <a:ext cx="147383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7117269" y="2196294"/>
            <a:ext cx="85715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7117269" y="2482233"/>
            <a:ext cx="8571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7779010" y="3398584"/>
            <a:ext cx="93968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7779010" y="3684523"/>
            <a:ext cx="9396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3353343" y="4227112"/>
            <a:ext cx="1282451"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3353344" y="4513051"/>
            <a:ext cx="128245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7117268" y="4227112"/>
            <a:ext cx="1282451"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7117269" y="4513051"/>
            <a:ext cx="128245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4916329" y="4620518"/>
            <a:ext cx="623234"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8" name="直接连接符 17"/>
          <p:cNvCxnSpPr/>
          <p:nvPr/>
        </p:nvCxnSpPr>
        <p:spPr>
          <a:xfrm>
            <a:off x="4916329" y="4906457"/>
            <a:ext cx="6232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矩形 19"/>
          <p:cNvSpPr/>
          <p:nvPr/>
        </p:nvSpPr>
        <p:spPr>
          <a:xfrm>
            <a:off x="6777027" y="4620518"/>
            <a:ext cx="85715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1" name="直接连接符 20"/>
          <p:cNvCxnSpPr/>
          <p:nvPr/>
        </p:nvCxnSpPr>
        <p:spPr>
          <a:xfrm>
            <a:off x="6777027" y="4906457"/>
            <a:ext cx="8571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4440353" y="5413661"/>
            <a:ext cx="109921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4" name="直接连接符 23"/>
          <p:cNvCxnSpPr/>
          <p:nvPr/>
        </p:nvCxnSpPr>
        <p:spPr>
          <a:xfrm>
            <a:off x="4440353" y="5699600"/>
            <a:ext cx="10992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P spid="17" grpId="0" animBg="1"/>
      <p:bldP spid="20" grpId="0" animBg="1"/>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294227"/>
            <a:ext cx="8128000" cy="4523546"/>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Ⅲ</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完形填空</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 young man once asked Albert Einstein,a great American </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1</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,what the secret of success was.The scientist</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2</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him that the secret of success</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3</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hard work.</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4</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 few days,the young man asked the same question again.Einstein was a little</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5</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.He didn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say</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6</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,but wrote a few words</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7</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 piece of paper and handed it to the young man.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The young man</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8</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the piece of paper.On it was:A=X+Y+Z.</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“What does this mean?” asked the young man.</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The old scientist explained to him,X means hard work,Y means good methods,and Z means stop</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9</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and start to</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10</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495628"/>
            <a:ext cx="8128000" cy="4120743"/>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dirty="0" smtClean="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)1.A.teacher	B.doctor  </a:t>
            </a:r>
            <a:r>
              <a:rPr lang="en-US" altLang="zh-CN" sz="2200" dirty="0" smtClean="0">
                <a:solidFill>
                  <a:srgbClr val="000000"/>
                </a:solidFill>
                <a:latin typeface="Times New Roman" panose="02020603050405020304" pitchFamily="18" charset="0"/>
                <a:cs typeface="Times New Roman" panose="02020603050405020304" pitchFamily="18" charset="0"/>
              </a:rPr>
              <a:t>		C.worker</a:t>
            </a:r>
            <a:r>
              <a:rPr lang="en-US" altLang="zh-CN" sz="2200" dirty="0">
                <a:solidFill>
                  <a:srgbClr val="000000"/>
                </a:solidFill>
                <a:latin typeface="Times New Roman" panose="02020603050405020304" pitchFamily="18" charset="0"/>
                <a:cs typeface="Times New Roman" panose="02020603050405020304" pitchFamily="18" charset="0"/>
              </a:rPr>
              <a:t>	D.scientist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)2.A.said	</a:t>
            </a:r>
            <a:r>
              <a:rPr lang="en-US" altLang="zh-CN" sz="2200" dirty="0" smtClean="0">
                <a:solidFill>
                  <a:srgbClr val="000000"/>
                </a:solidFill>
                <a:latin typeface="Times New Roman" panose="02020603050405020304" pitchFamily="18" charset="0"/>
                <a:cs typeface="Times New Roman" panose="02020603050405020304" pitchFamily="18" charset="0"/>
              </a:rPr>
              <a:t>	B.asked  		C.told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a:t>
            </a:r>
            <a:r>
              <a:rPr lang="en-US" altLang="zh-CN" sz="2200" dirty="0" err="1" smtClean="0">
                <a:solidFill>
                  <a:srgbClr val="000000"/>
                </a:solidFill>
                <a:latin typeface="Times New Roman" panose="02020603050405020304" pitchFamily="18" charset="0"/>
                <a:cs typeface="Times New Roman" panose="02020603050405020304" pitchFamily="18" charset="0"/>
              </a:rPr>
              <a:t>D.spoke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)3.A.was	</a:t>
            </a:r>
            <a:r>
              <a:rPr lang="en-US" altLang="zh-CN" sz="2200" dirty="0" smtClean="0">
                <a:solidFill>
                  <a:srgbClr val="000000"/>
                </a:solidFill>
                <a:latin typeface="Times New Roman" panose="02020603050405020304" pitchFamily="18" charset="0"/>
                <a:cs typeface="Times New Roman" panose="02020603050405020304" pitchFamily="18" charset="0"/>
              </a:rPr>
              <a:t>	B.must  		C.did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D.had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)4.A.After	</a:t>
            </a:r>
            <a:r>
              <a:rPr lang="en-US" altLang="zh-CN" sz="2200" dirty="0" smtClean="0">
                <a:solidFill>
                  <a:srgbClr val="000000"/>
                </a:solidFill>
                <a:latin typeface="Times New Roman" panose="02020603050405020304" pitchFamily="18" charset="0"/>
                <a:cs typeface="Times New Roman" panose="02020603050405020304" pitchFamily="18" charset="0"/>
              </a:rPr>
              <a:t>	B.Before 		C.For</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D.Since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5.A.angry	</a:t>
            </a:r>
            <a:r>
              <a:rPr lang="en-US" altLang="zh-CN" sz="2200" dirty="0">
                <a:solidFill>
                  <a:srgbClr val="000000"/>
                </a:solidFill>
                <a:latin typeface="Times New Roman" panose="02020603050405020304" pitchFamily="18" charset="0"/>
                <a:cs typeface="Times New Roman" panose="02020603050405020304" pitchFamily="18" charset="0"/>
              </a:rPr>
              <a:t>	B.happy  </a:t>
            </a:r>
            <a:r>
              <a:rPr lang="en-US" altLang="zh-CN" sz="2200" dirty="0" smtClean="0">
                <a:solidFill>
                  <a:srgbClr val="000000"/>
                </a:solidFill>
                <a:latin typeface="Times New Roman" panose="02020603050405020304" pitchFamily="18" charset="0"/>
                <a:cs typeface="Times New Roman" panose="02020603050405020304" pitchFamily="18" charset="0"/>
              </a:rPr>
              <a:t>		C.afraid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D.sorry</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)6.A.something	B.anything  </a:t>
            </a:r>
            <a:r>
              <a:rPr lang="en-US" altLang="zh-CN" sz="2200" dirty="0" smtClean="0">
                <a:solidFill>
                  <a:srgbClr val="000000"/>
                </a:solidFill>
                <a:latin typeface="Times New Roman" panose="02020603050405020304" pitchFamily="18" charset="0"/>
                <a:cs typeface="Times New Roman" panose="02020603050405020304" pitchFamily="18" charset="0"/>
              </a:rPr>
              <a:t>	C.nothing</a:t>
            </a:r>
            <a:r>
              <a:rPr lang="en-US" altLang="zh-CN" sz="2200" dirty="0">
                <a:solidFill>
                  <a:srgbClr val="000000"/>
                </a:solidFill>
                <a:latin typeface="Times New Roman" panose="02020603050405020304" pitchFamily="18" charset="0"/>
                <a:cs typeface="Times New Roman" panose="02020603050405020304" pitchFamily="18" charset="0"/>
              </a:rPr>
              <a:t>	D.everything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)7.A.to	</a:t>
            </a:r>
            <a:r>
              <a:rPr lang="en-US" altLang="zh-CN" sz="2200" dirty="0" smtClean="0">
                <a:solidFill>
                  <a:srgbClr val="000000"/>
                </a:solidFill>
                <a:latin typeface="Times New Roman" panose="02020603050405020304" pitchFamily="18" charset="0"/>
                <a:cs typeface="Times New Roman" panose="02020603050405020304" pitchFamily="18" charset="0"/>
              </a:rPr>
              <a:t>	B.at			 </a:t>
            </a:r>
            <a:r>
              <a:rPr lang="en-US" altLang="zh-CN" sz="2200" dirty="0">
                <a:solidFill>
                  <a:srgbClr val="000000"/>
                </a:solidFill>
                <a:latin typeface="Times New Roman" panose="02020603050405020304" pitchFamily="18" charset="0"/>
                <a:cs typeface="Times New Roman" panose="02020603050405020304" pitchFamily="18" charset="0"/>
              </a:rPr>
              <a:t>C.under	D.on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)8.A.saw	</a:t>
            </a:r>
            <a:r>
              <a:rPr lang="en-US" altLang="zh-CN" sz="2200" dirty="0" smtClean="0">
                <a:solidFill>
                  <a:srgbClr val="000000"/>
                </a:solidFill>
                <a:latin typeface="Times New Roman" panose="02020603050405020304" pitchFamily="18" charset="0"/>
                <a:cs typeface="Times New Roman" panose="02020603050405020304" pitchFamily="18" charset="0"/>
              </a:rPr>
              <a:t>	B.looked  	C.watched</a:t>
            </a:r>
            <a:r>
              <a:rPr lang="en-US" altLang="zh-CN" sz="2200" dirty="0">
                <a:solidFill>
                  <a:srgbClr val="000000"/>
                </a:solidFill>
                <a:latin typeface="Times New Roman" panose="02020603050405020304" pitchFamily="18" charset="0"/>
                <a:cs typeface="Times New Roman" panose="02020603050405020304" pitchFamily="18" charset="0"/>
              </a:rPr>
              <a:t>	D.looked at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)9.A.moving	B.saving </a:t>
            </a:r>
            <a:r>
              <a:rPr lang="en-US" altLang="zh-CN" sz="2200" dirty="0" smtClean="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C.talking	D.going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)10.A.play	</a:t>
            </a:r>
            <a:r>
              <a:rPr lang="en-US" altLang="zh-CN" sz="2200" dirty="0" smtClean="0">
                <a:solidFill>
                  <a:srgbClr val="000000"/>
                </a:solidFill>
                <a:latin typeface="Times New Roman" panose="02020603050405020304" pitchFamily="18" charset="0"/>
                <a:cs typeface="Times New Roman" panose="02020603050405020304" pitchFamily="18" charset="0"/>
              </a:rPr>
              <a:t>	B.work 		C.read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D.watch</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27547" y="1654483"/>
            <a:ext cx="37472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304674" y="2038681"/>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304674" y="2456671"/>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2304674" y="2853395"/>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矩形 6"/>
          <p:cNvSpPr/>
          <p:nvPr/>
        </p:nvSpPr>
        <p:spPr>
          <a:xfrm>
            <a:off x="2304674" y="3250119"/>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 name="矩形 7"/>
          <p:cNvSpPr/>
          <p:nvPr/>
        </p:nvSpPr>
        <p:spPr>
          <a:xfrm>
            <a:off x="2304674" y="3646843"/>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9" name="矩形 8"/>
          <p:cNvSpPr/>
          <p:nvPr/>
        </p:nvSpPr>
        <p:spPr>
          <a:xfrm>
            <a:off x="2304674" y="4043567"/>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矩形 9"/>
          <p:cNvSpPr/>
          <p:nvPr/>
        </p:nvSpPr>
        <p:spPr>
          <a:xfrm>
            <a:off x="2304674" y="4440291"/>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1" name="矩形 10"/>
          <p:cNvSpPr/>
          <p:nvPr/>
        </p:nvSpPr>
        <p:spPr>
          <a:xfrm>
            <a:off x="2304674" y="4837015"/>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2" name="矩形 11"/>
          <p:cNvSpPr/>
          <p:nvPr/>
        </p:nvSpPr>
        <p:spPr>
          <a:xfrm>
            <a:off x="2304674" y="5233737"/>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英语正文模板</Template>
  <TotalTime>0</TotalTime>
  <Words>386</Words>
  <Application>Microsoft Office PowerPoint</Application>
  <PresentationFormat>宽屏</PresentationFormat>
  <Paragraphs>106</Paragraphs>
  <Slides>13</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13</vt:i4>
      </vt:variant>
    </vt:vector>
  </HeadingPairs>
  <TitlesOfParts>
    <vt:vector size="23" baseType="lpstr">
      <vt:lpstr>Adobe 黑体 Std R</vt:lpstr>
      <vt:lpstr>NEU-BZ-S92</vt:lpstr>
      <vt:lpstr>黑体</vt:lpstr>
      <vt:lpstr>宋体</vt:lpstr>
      <vt:lpstr>微软雅黑</vt:lpstr>
      <vt:lpstr>Arial</vt:lpstr>
      <vt:lpstr>Calibri</vt:lpstr>
      <vt:lpstr>Calibri Light</vt:lpstr>
      <vt:lpstr>Times New Roman</vt:lpstr>
      <vt:lpstr>WWW.2PPT.COM
</vt:lpstr>
      <vt:lpstr>A good read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2017-12-06T03:24:00Z</dcterms:created>
  <dcterms:modified xsi:type="dcterms:W3CDTF">2023-01-17T01:05:07Z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770BA84F468B4CCC966CC38C9AD34F77</vt:lpwstr>
  </property>
  <property fmtid="{A09F084E-AD41-489F-8076-AA5BE3082BCA}" pid="100">
    <vt:ui4>5</vt:ui4>
  </property>
  <property fmtid="{64440492-4C8B-11D1-8B70-080036B11A03}" pid="11">
    <vt:lpwstr>www.2ppt.com-爱PPT提供资源下载</vt:lpwstr>
  </property>
</Properties>
</file>