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69" r:id="rId3"/>
    <p:sldId id="292" r:id="rId4"/>
    <p:sldId id="295" r:id="rId5"/>
    <p:sldId id="296" r:id="rId6"/>
    <p:sldId id="271" r:id="rId7"/>
    <p:sldId id="343" r:id="rId8"/>
    <p:sldId id="302" r:id="rId9"/>
    <p:sldId id="277" r:id="rId10"/>
    <p:sldId id="303" r:id="rId11"/>
    <p:sldId id="306" r:id="rId12"/>
    <p:sldId id="315" r:id="rId13"/>
    <p:sldId id="340" r:id="rId14"/>
    <p:sldId id="352" r:id="rId15"/>
    <p:sldId id="341" r:id="rId16"/>
    <p:sldId id="353" r:id="rId17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110" d="100"/>
          <a:sy n="110" d="100"/>
        </p:scale>
        <p:origin x="-54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593706"/>
            <a:ext cx="12154826" cy="2389441"/>
            <a:chOff x="3963" y="1434"/>
            <a:chExt cx="11117" cy="3476"/>
          </a:xfrm>
        </p:grpSpPr>
        <p:sp>
          <p:nvSpPr>
            <p:cNvPr id="3" name="Rectangle 5"/>
            <p:cNvSpPr/>
            <p:nvPr/>
          </p:nvSpPr>
          <p:spPr>
            <a:xfrm>
              <a:off x="3963" y="3880"/>
              <a:ext cx="11117" cy="1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0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Welcome to the unit</a:t>
              </a:r>
              <a:endParaRPr lang="zh-CN" altLang="en-US" sz="4000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434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Abilities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58886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1189607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发送；邮寄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4604" y="1789748"/>
            <a:ext cx="10456942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some to them.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我们可以寄给他们一些。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作动词，意为“发送；邮寄”，其过去式为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 sb.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to sb.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，意为“把某物寄给某人”。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often send my parents some money.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often send some money to my parents.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我经常给我的父母寄些钱。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153206" y="3440473"/>
            <a:ext cx="12099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546977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8159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3768" y="2304490"/>
            <a:ext cx="11030352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同义句转换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best friend sent me a book yesterday.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best friend sent  ________ ________   ________  me yesterday.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478289" y="3927360"/>
            <a:ext cx="44044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           book                  to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60601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6018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394874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families are not even able to pay for pens and notebooks.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一些家庭甚至买不起钢笔和笔记本。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71149" y="2610683"/>
            <a:ext cx="10443017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(1)even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作副词，意为“甚至”，通常用来修饰动词或名词，表示加强语气。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 a child can understand it.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甚至小孩子也能理解这件事。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(2)be able to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意为“能，会”，后接动词原形，适用于各种时态，相当于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，但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没有人称和数的变化，只有现在时和过去时。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793601" y="5606559"/>
            <a:ext cx="6739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77219" y="1265879"/>
            <a:ext cx="11129930" cy="48521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able to go swimming by yourself?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你能独自去游泳吗？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Amy hurt her leg last Sunday, so she wasn't able to walk to school.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上周日埃米伤了腿，所以她不能步行去上学了。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(3)pay for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意为“为付款”，其主语是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much did you pay for the beautiful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T­shirt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这件漂亮的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恤衫，你付了多少钱？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7175594" y="4229022"/>
            <a:ext cx="6739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85977" y="1987671"/>
            <a:ext cx="10079945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“pay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＋金钱＋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意为“付钱买某物”；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for sb.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意为“为某人付钱”。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Sorry, I have no money with me. Could you pay for me?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对不起，我没有带钱，你能为我付钱吗？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1219471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(1)I'm sure you ________ drive a car next month.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can	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able to	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able to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821618" y="1645069"/>
            <a:ext cx="5247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44650" y="3543934"/>
            <a:ext cx="9580005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根据句中的“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next month”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可知该句时态为一般将来时，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be able to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意为“能，会”，适用于各种时态，故选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6472" y="1391545"/>
            <a:ext cx="11219471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(2)2017·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黔西南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—Do you know how much Mary ______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these books? 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—They ________ only 200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spent; cost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paid for; spent</a:t>
            </a:r>
          </a:p>
          <a:p>
            <a:pPr indent="266700"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paid for; cost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cost; spent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892387" y="1626920"/>
            <a:ext cx="59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00644" y="4862098"/>
            <a:ext cx="9987147" cy="17990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句意：“你知道玛丽买这些书总共花了多少钱吗？”“它们只花了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200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元！”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pay for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付款”，主语是人；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cost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的主语是物。故选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745693"/>
          <a:ext cx="9962339" cy="4663440"/>
        </p:xfrm>
        <a:graphic>
          <a:graphicData uri="http://schemas.openxmlformats.org/drawingml/2006/table">
            <a:tbl>
              <a:tblPr/>
              <a:tblGrid>
                <a:gridCol w="2998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63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．能力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əˈbɪlətɪ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．相信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bɪˈliːv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．发送；邮寄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/send/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．募集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reɪz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．座位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siːt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．笔记本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nəʊtbʊk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683028" y="1988585"/>
            <a:ext cx="1021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ability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537006" y="3543502"/>
            <a:ext cx="7841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send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502928" y="2782235"/>
            <a:ext cx="10887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believe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252493" y="4325294"/>
            <a:ext cx="8162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raise</a:t>
            </a:r>
          </a:p>
        </p:txBody>
      </p:sp>
      <p:sp>
        <p:nvSpPr>
          <p:cNvPr id="14" name="矩形 27"/>
          <p:cNvSpPr>
            <a:spLocks noChangeArrowheads="1"/>
          </p:cNvSpPr>
          <p:nvPr/>
        </p:nvSpPr>
        <p:spPr bwMode="auto">
          <a:xfrm>
            <a:off x="7155511" y="5095212"/>
            <a:ext cx="6976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seat</a:t>
            </a: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8329198" y="5900755"/>
            <a:ext cx="13997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notebook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1" grpId="0"/>
      <p:bldP spid="1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37371" y="1051534"/>
          <a:ext cx="10642954" cy="5440680"/>
        </p:xfrm>
        <a:graphic>
          <a:graphicData uri="http://schemas.openxmlformats.org/drawingml/2006/table">
            <a:tbl>
              <a:tblPr/>
              <a:tblGrid>
                <a:gridCol w="1665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．信不信由你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．能，会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．为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筹集钱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．给某人让座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clean up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look out ____________   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pay for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an old people's home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549370" y="1287580"/>
            <a:ext cx="22197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believe it or not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078070" y="2077852"/>
            <a:ext cx="14494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 able to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38"/>
          <p:cNvSpPr>
            <a:spLocks noChangeArrowheads="1"/>
          </p:cNvSpPr>
          <p:nvPr/>
        </p:nvSpPr>
        <p:spPr bwMode="auto">
          <a:xfrm>
            <a:off x="5871742" y="2835894"/>
            <a:ext cx="22349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raise money for</a:t>
            </a: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466001" y="3617686"/>
            <a:ext cx="23134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give a seat to sb.</a:t>
            </a:r>
          </a:p>
        </p:txBody>
      </p:sp>
      <p:sp>
        <p:nvSpPr>
          <p:cNvPr id="12" name="矩形 38"/>
          <p:cNvSpPr>
            <a:spLocks noChangeArrowheads="1"/>
          </p:cNvSpPr>
          <p:nvPr/>
        </p:nvSpPr>
        <p:spPr bwMode="auto">
          <a:xfrm>
            <a:off x="5072131" y="439947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打扫，清扫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5070151" y="5193146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 smtClean="0">
                <a:solidFill>
                  <a:srgbClr val="FF0000"/>
                </a:solidFill>
              </a:rPr>
              <a:t>留神，当心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9521418" y="5155540"/>
            <a:ext cx="15520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</a:rPr>
              <a:t>为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付款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7476883" y="596108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</a:rPr>
              <a:t>养老院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7" grpId="0"/>
      <p:bldP spid="11" grpId="0"/>
      <p:bldP spid="12" grpId="0"/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79228" y="989149"/>
          <a:ext cx="11046715" cy="5349240"/>
        </p:xfrm>
        <a:graphic>
          <a:graphicData uri="http://schemas.openxmlformats.org/drawingml/2006/table">
            <a:tbl>
              <a:tblPr/>
              <a:tblGrid>
                <a:gridCol w="1285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！多酷啊！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 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！我能飞！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can ________ some ________ them.</a:t>
                      </a:r>
                    </a:p>
                    <a:p>
                      <a:pPr marL="535305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我们可以寄给他们一些。</a:t>
                      </a:r>
                    </a:p>
                    <a:p>
                      <a:pPr marL="535305" marR="0" lvl="0" indent="-535305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Some families are not even able to ________ ________ pens and notebooks.</a:t>
                      </a:r>
                    </a:p>
                    <a:p>
                      <a:pPr marL="535305" marR="0" lvl="0" indent="-535305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 一些家庭甚至买不起钢笔和笔记本。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019063" y="1230461"/>
            <a:ext cx="288297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How              cool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228009" y="2001650"/>
            <a:ext cx="398031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                fly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130528" y="2785427"/>
            <a:ext cx="41228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send                            to</a:t>
            </a: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629297" y="4339116"/>
            <a:ext cx="27116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pay             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87381" y="1166373"/>
          <a:ext cx="11013216" cy="4060709"/>
        </p:xfrm>
        <a:graphic>
          <a:graphicData uri="http://schemas.openxmlformats.org/drawingml/2006/table">
            <a:tbl>
              <a:tblPr/>
              <a:tblGrid>
                <a:gridCol w="158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27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5305" marR="0" lvl="0" indent="-535305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can ________ some money ________ ________ ________ ________ these things. </a:t>
                      </a:r>
                    </a:p>
                    <a:p>
                      <a:pPr marL="535305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我们可以为他们筹些钱来买这些东西。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450991" y="2306374"/>
            <a:ext cx="67118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raise                                           for              them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360709" y="3001848"/>
            <a:ext cx="38238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 buy</a:t>
            </a: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 </a:t>
            </a:r>
            <a:r>
              <a:rPr lang="en-US" altLang="zh-CN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相信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02525" y="3279465"/>
            <a:ext cx="1020650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Nobody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believes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him.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没有人相信他。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is a person that you can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汤姆是一个你可以信任的人。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believe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作动词，意为“相信”，其用法如下：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01102" y="3143341"/>
            <a:ext cx="1480848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</a:p>
        </p:txBody>
      </p:sp>
      <p:sp>
        <p:nvSpPr>
          <p:cNvPr id="7" name="左大括号 6"/>
          <p:cNvSpPr/>
          <p:nvPr/>
        </p:nvSpPr>
        <p:spPr>
          <a:xfrm>
            <a:off x="2398823" y="2707561"/>
            <a:ext cx="439387" cy="188817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89188" y="2464469"/>
            <a:ext cx="4534785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表示相信某人说的话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099084" y="3246261"/>
            <a:ext cx="5866793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表示相信某事的真实性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085226" y="4134931"/>
            <a:ext cx="8018206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＋从句　表达一种想法，其中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可省略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6" grpId="1"/>
      <p:bldP spid="7" grpId="0" animBg="1"/>
      <p:bldP spid="10" grpId="0"/>
      <p:bldP spid="10" grpId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53143" y="1122512"/>
            <a:ext cx="9880270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believe it or not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是固定结构，意为“信不信由你”；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believe in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意为“信任，信仰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多指人的品德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believe, think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等后的宾语从句若想表达否定含义，需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believe he is wrong.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我相信他没有错。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132478" y="3456421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否定前移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5870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9332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4933" y="1589679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我相信杰克不是一个懒惰的孩子。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 ________ that Jack ________ a lazy boy.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—I'll have a tennis game tomorrow. I'm a little bit nervous.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—Believe in ________. You're the best in our club.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yourself       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  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49348" y="3207037"/>
            <a:ext cx="6289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don't           believe                                     is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9481891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1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Comic strip &amp; Welcome to the unit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51959" y="5249591"/>
            <a:ext cx="5700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961</Words>
  <Application>Microsoft Office PowerPoint</Application>
  <PresentationFormat>宽屏</PresentationFormat>
  <Paragraphs>147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2023-01-17T01:05:12Z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05C48595A6BF404195C3ACC3DAB74726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