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1546" r:id="rId2"/>
    <p:sldId id="1494" r:id="rId3"/>
    <p:sldId id="1495" r:id="rId4"/>
    <p:sldId id="1471" r:id="rId5"/>
    <p:sldId id="1541" r:id="rId6"/>
    <p:sldId id="1508" r:id="rId7"/>
    <p:sldId id="1532" r:id="rId8"/>
    <p:sldId id="1464" r:id="rId9"/>
    <p:sldId id="1166" r:id="rId10"/>
    <p:sldId id="1511" r:id="rId11"/>
    <p:sldId id="1513" r:id="rId12"/>
    <p:sldId id="1514" r:id="rId13"/>
    <p:sldId id="1527" r:id="rId14"/>
    <p:sldId id="1516" r:id="rId15"/>
    <p:sldId id="1526" r:id="rId16"/>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4313"/>
    <a:srgbClr val="0000FF"/>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97" autoAdjust="0"/>
    <p:restoredTop sz="96318" autoAdjust="0"/>
  </p:normalViewPr>
  <p:slideViewPr>
    <p:cSldViewPr>
      <p:cViewPr varScale="1">
        <p:scale>
          <a:sx n="111" d="100"/>
          <a:sy n="111" d="100"/>
        </p:scale>
        <p:origin x="-90" y="-588"/>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2023-01-17</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490830" y="3080129"/>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en-US" altLang="zh-CN" dirty="0">
                <a:solidFill>
                  <a:prstClr val="black"/>
                </a:solidFill>
                <a:latin typeface="Arial" panose="020B0604020202020204" pitchFamily="34" charset="0"/>
                <a:cs typeface="Times New Roman" panose="02020603050405020304" pitchFamily="18" charset="0"/>
              </a:rPr>
              <a:t>Unit </a:t>
            </a:r>
            <a:r>
              <a:rPr lang="en-US" altLang="zh-CN" dirty="0" smtClean="0">
                <a:solidFill>
                  <a:prstClr val="black"/>
                </a:solidFill>
                <a:latin typeface="Arial" panose="020B0604020202020204" pitchFamily="34" charset="0"/>
                <a:cs typeface="Times New Roman" panose="02020603050405020304" pitchFamily="18" charset="0"/>
              </a:rPr>
              <a:t>4</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cs typeface="Times New Roman" panose="02020603050405020304" pitchFamily="18" charset="0"/>
              </a:rPr>
              <a:t>Stage and screen</a:t>
            </a:r>
          </a:p>
        </p:txBody>
      </p:sp>
      <p:sp>
        <p:nvSpPr>
          <p:cNvPr id="8" name="矩形 7"/>
          <p:cNvSpPr/>
          <p:nvPr/>
        </p:nvSpPr>
        <p:spPr>
          <a:xfrm>
            <a:off x="1440285" y="3834327"/>
            <a:ext cx="7704906" cy="377016"/>
          </a:xfrm>
          <a:prstGeom prst="rect">
            <a:avLst/>
          </a:prstGeom>
        </p:spPr>
        <p:txBody>
          <a:bodyPr wrap="square" lIns="68571" tIns="34285" rIns="68571" bIns="34285">
            <a:spAutoFit/>
          </a:bodyPr>
          <a:lstStyle/>
          <a:p>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Period Five</a:t>
            </a:r>
            <a:r>
              <a:rPr lang="zh-CN" altLang="en-US" sz="2000"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Writing—Writing a movie review</a:t>
            </a:r>
            <a:endParaRPr lang="zh-CN" altLang="zh-CN" sz="2000"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0" y="4534863"/>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787148"/>
            <a:ext cx="8587592" cy="1938962"/>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审题</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确定体裁：本文为议论文</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影评。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确定中心人称：本文人称主要为第三人称。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确定主体时态：主要使用一般现在时和一般过去时。</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51437" y="142043"/>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审题谋篇</a:t>
            </a:r>
            <a:endParaRPr lang="zh-CN" altLang="zh-CN" sz="2100" kern="100" dirty="0">
              <a:solidFill>
                <a:prstClr val="black"/>
              </a:solidFill>
              <a:latin typeface="+mj-ea"/>
              <a:ea typeface="+mj-ea"/>
              <a:cs typeface="Courier New" panose="02070309020205020404"/>
            </a:endParaRPr>
          </a:p>
        </p:txBody>
      </p:sp>
      <p:sp>
        <p:nvSpPr>
          <p:cNvPr id="5" name="矩形 4"/>
          <p:cNvSpPr/>
          <p:nvPr/>
        </p:nvSpPr>
        <p:spPr>
          <a:xfrm>
            <a:off x="251437" y="2677140"/>
            <a:ext cx="8587592" cy="1938962"/>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谋篇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第一部分：简介背景。对电影的名称、特点、导演等作简单介绍。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第二部分：情节概述。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第三部分：作出评论。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221912"/>
            <a:ext cx="8641125" cy="240062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根据，以</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为基础</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受到虐待</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受到</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的欢迎</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全世界</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信任</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51437" y="681978"/>
            <a:ext cx="8641125" cy="553968"/>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核心词汇</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251437" y="142043"/>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遣词造句</a:t>
            </a:r>
            <a:endParaRPr lang="zh-CN" altLang="zh-CN" sz="2100" kern="100" dirty="0">
              <a:solidFill>
                <a:prstClr val="black"/>
              </a:solidFill>
              <a:latin typeface="+mj-ea"/>
              <a:ea typeface="+mj-ea"/>
              <a:cs typeface="Courier New" panose="02070309020205020404"/>
            </a:endParaRPr>
          </a:p>
        </p:txBody>
      </p:sp>
      <p:sp>
        <p:nvSpPr>
          <p:cNvPr id="2" name="矩形 1"/>
          <p:cNvSpPr/>
          <p:nvPr/>
        </p:nvSpPr>
        <p:spPr>
          <a:xfrm>
            <a:off x="3059635" y="1288604"/>
            <a:ext cx="204765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based on/upon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3059635" y="1747519"/>
            <a:ext cx="191319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badly treated</a:t>
            </a:r>
          </a:p>
        </p:txBody>
      </p:sp>
      <p:sp>
        <p:nvSpPr>
          <p:cNvPr id="7" name="矩形 6"/>
          <p:cNvSpPr/>
          <p:nvPr/>
        </p:nvSpPr>
        <p:spPr>
          <a:xfrm>
            <a:off x="3059635" y="2173905"/>
            <a:ext cx="18715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popular with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3059635" y="2647149"/>
            <a:ext cx="206227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all over the world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3059635" y="3098143"/>
            <a:ext cx="1169213" cy="377016"/>
          </a:xfrm>
          <a:prstGeom prst="rect">
            <a:avLst/>
          </a:prstGeom>
        </p:spPr>
        <p:txBody>
          <a:bodyPr wrap="none" lIns="68571" tIns="34285" rIns="68571" bIns="34285">
            <a:spAutoFit/>
          </a:bodyPr>
          <a:lstStyle/>
          <a:p>
            <a:r>
              <a:rPr lang="en-US" altLang="zh-CN" sz="2000" b="1" kern="100">
                <a:solidFill>
                  <a:srgbClr val="DB4313"/>
                </a:solidFill>
                <a:latin typeface="Times New Roman" panose="02020603050405020304"/>
                <a:ea typeface="华文细黑" panose="02010600040101010101" pitchFamily="2" charset="-122"/>
                <a:cs typeface="Courier New" panose="02070309020205020404"/>
              </a:rPr>
              <a:t>believe in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0957" y="88049"/>
            <a:ext cx="8470861" cy="553968"/>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连词成句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250956" y="595417"/>
            <a:ext cx="8893043" cy="4708951"/>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《哈利</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波特与魔法石》是一部幻想影片。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i="1"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影片基于英国小说家</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J.K.</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罗琳的小说。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哈利失去了双亲，在姨母家受到虐待。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4.11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岁生日时，他被邀请去了霍格沃兹，一所魔法学校。</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在那里他学会了魔法。</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58983" y="1005939"/>
            <a:ext cx="6263174" cy="530904"/>
          </a:xfrm>
          <a:prstGeom prst="rect">
            <a:avLst/>
          </a:prstGeom>
        </p:spPr>
        <p:txBody>
          <a:bodyPr wrap="square" lIns="68571" tIns="34285" rIns="68571" bIns="34285">
            <a:spAutoFit/>
          </a:bodyPr>
          <a:lstStyle/>
          <a:p>
            <a:pPr lvl="0" algn="just">
              <a:lnSpc>
                <a:spcPct val="150000"/>
              </a:lnSpc>
            </a:pP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Harry</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Potter</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and</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Sorcerer</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Stone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is a fantasy film.</a:t>
            </a:r>
            <a:endParaRPr lang="zh-CN" altLang="zh-CN" sz="8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350332" y="1890420"/>
            <a:ext cx="6818387" cy="530904"/>
          </a:xfrm>
          <a:prstGeom prst="rect">
            <a:avLst/>
          </a:prstGeom>
        </p:spPr>
        <p:txBody>
          <a:bodyPr wrap="none" lIns="68571" tIns="34285" rIns="68571" bIns="34285">
            <a:spAutoFit/>
          </a:bodyPr>
          <a:lstStyle/>
          <a:p>
            <a:pPr>
              <a:lnSpc>
                <a:spcPct val="150000"/>
              </a:lnSpc>
            </a:pPr>
            <a:r>
              <a:rPr lang="en-US" altLang="zh-CN" sz="2000" b="1" kern="100" spc="-45" dirty="0">
                <a:solidFill>
                  <a:srgbClr val="DB4313"/>
                </a:solidFill>
                <a:latin typeface="Times New Roman" panose="02020603050405020304"/>
                <a:ea typeface="华文细黑" panose="02010600040101010101" pitchFamily="2" charset="-122"/>
                <a:cs typeface="Courier New" panose="02070309020205020404"/>
              </a:rPr>
              <a:t>The film is based on the novel of the English writer </a:t>
            </a:r>
            <a:r>
              <a:rPr lang="en-US" altLang="zh-CN" sz="2000" b="1" kern="100" spc="-45" dirty="0" err="1">
                <a:solidFill>
                  <a:srgbClr val="DB4313"/>
                </a:solidFill>
                <a:latin typeface="Times New Roman" panose="02020603050405020304"/>
                <a:ea typeface="华文细黑" panose="02010600040101010101" pitchFamily="2" charset="-122"/>
                <a:cs typeface="Courier New" panose="02070309020205020404"/>
              </a:rPr>
              <a:t>J.K.Rowling</a:t>
            </a:r>
            <a:r>
              <a:rPr lang="en-US" altLang="zh-CN" sz="2000" b="1" kern="100" spc="-45" dirty="0">
                <a:solidFill>
                  <a:srgbClr val="DB4313"/>
                </a:solidFill>
                <a:latin typeface="Times New Roman" panose="02020603050405020304"/>
                <a:ea typeface="华文细黑" panose="02010600040101010101" pitchFamily="2" charset="-122"/>
                <a:cs typeface="Courier New" panose="02070309020205020404"/>
              </a:rPr>
              <a:t>.</a:t>
            </a:r>
          </a:p>
        </p:txBody>
      </p:sp>
      <p:sp>
        <p:nvSpPr>
          <p:cNvPr id="9" name="矩形 8"/>
          <p:cNvSpPr/>
          <p:nvPr/>
        </p:nvSpPr>
        <p:spPr>
          <a:xfrm>
            <a:off x="333437" y="2781256"/>
            <a:ext cx="7500048"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Harry</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a:rPr>
              <a:t>’</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 parents are </a:t>
            </a:r>
            <a:r>
              <a:rPr lang="en-US" altLang="zh-CN" sz="2000" b="1" kern="100" dirty="0" err="1">
                <a:solidFill>
                  <a:srgbClr val="DB4313"/>
                </a:solidFill>
                <a:latin typeface="Times New Roman" panose="02020603050405020304"/>
                <a:ea typeface="华文细黑" panose="02010600040101010101" pitchFamily="2" charset="-122"/>
                <a:cs typeface="Courier New" panose="02070309020205020404"/>
              </a:rPr>
              <a:t>dead.He</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is badly treated at his aunt</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a:rPr>
              <a:t>’</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 home.</a:t>
            </a:r>
          </a:p>
        </p:txBody>
      </p:sp>
      <p:sp>
        <p:nvSpPr>
          <p:cNvPr id="8" name="矩形 7"/>
          <p:cNvSpPr/>
          <p:nvPr/>
        </p:nvSpPr>
        <p:spPr>
          <a:xfrm>
            <a:off x="304971" y="3670666"/>
            <a:ext cx="8384328"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On his birthday of eleven</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he is invited to go to Hogwarts</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 magic school.</a:t>
            </a:r>
          </a:p>
        </p:txBody>
      </p:sp>
      <p:sp>
        <p:nvSpPr>
          <p:cNvPr id="10" name="矩形 9"/>
          <p:cNvSpPr/>
          <p:nvPr/>
        </p:nvSpPr>
        <p:spPr>
          <a:xfrm>
            <a:off x="393943" y="4577397"/>
            <a:ext cx="2594475"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He learns magic there.</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0956" y="570955"/>
            <a:ext cx="8893043" cy="4708951"/>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请按括号内的要求合并句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i="1"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_________________________________________________________________________________________________________</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引导的定语从句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i="1"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________________________________________________________________________________________________</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过去分词短语作定语</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请用</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whose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引导的非限制性定语从句改写句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请用</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where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引导的定语从句合并句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250957" y="29133"/>
            <a:ext cx="8470861" cy="553968"/>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句式升级</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368168" y="1012854"/>
            <a:ext cx="8416848" cy="954077"/>
          </a:xfrm>
          <a:prstGeom prst="rect">
            <a:avLst/>
          </a:prstGeom>
        </p:spPr>
        <p:txBody>
          <a:bodyPr wrap="square" lIns="91411" tIns="45705" rIns="91411" bIns="45705">
            <a:spAutoFit/>
          </a:bodyPr>
          <a:lstStyle/>
          <a:p>
            <a:pPr>
              <a:lnSpc>
                <a:spcPct val="140000"/>
              </a:lnSpc>
            </a:pP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Harry</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Potter</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and</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Sorcerer</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Stone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is a fantasy film</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which is based on the novel of the English writer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J.K.Rowling</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t>
            </a:r>
            <a:endParaRPr lang="en-US" altLang="zh-CN"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297826" y="1915759"/>
            <a:ext cx="8541204" cy="954077"/>
          </a:xfrm>
          <a:prstGeom prst="rect">
            <a:avLst/>
          </a:prstGeom>
        </p:spPr>
        <p:txBody>
          <a:bodyPr wrap="square" lIns="91411" tIns="45705" rIns="91411" bIns="45705">
            <a:spAutoFit/>
          </a:bodyPr>
          <a:lstStyle/>
          <a:p>
            <a:pPr>
              <a:lnSpc>
                <a:spcPct val="140000"/>
              </a:lnSpc>
            </a:pP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Harry</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Potter</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and</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Sorcerer</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Stone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is a fantasy film based on the novel of the English writer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J.K.Rowling</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t>
            </a:r>
            <a:endParaRPr lang="en-US" altLang="zh-CN"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297826" y="3202051"/>
            <a:ext cx="8423992" cy="553968"/>
          </a:xfrm>
          <a:prstGeom prst="rect">
            <a:avLst/>
          </a:prstGeom>
        </p:spPr>
        <p:txBody>
          <a:bodyPr wrap="square" lIns="91411" tIns="45705" rIns="91411" bIns="45705">
            <a:spAutoFit/>
          </a:bodyPr>
          <a:lstStyle/>
          <a:p>
            <a:pPr lvl="0" algn="just">
              <a:lnSpc>
                <a:spcPct val="150000"/>
              </a:lnSpc>
            </a:pP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Harry</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whose parents are dead</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badly treated at his aunt</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 home.</a:t>
            </a:r>
            <a:endParaRPr lang="zh-CN" altLang="zh-CN" sz="8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297826" y="4061128"/>
            <a:ext cx="8487191" cy="1015632"/>
          </a:xfrm>
          <a:prstGeom prst="rect">
            <a:avLst/>
          </a:prstGeom>
        </p:spPr>
        <p:txBody>
          <a:bodyPr wrap="square" lIns="91411" tIns="45705" rIns="91411" bIns="45705">
            <a:spAutoFit/>
          </a:bodyPr>
          <a:lstStyle/>
          <a:p>
            <a:pPr lvl="0" algn="just">
              <a:lnSpc>
                <a:spcPct val="150000"/>
              </a:lnSpc>
            </a:pP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 his birthday of eleven</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he is invited to go to Hogwarts</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 magic school where he learns magic.</a:t>
            </a:r>
            <a:endParaRPr lang="zh-CN" altLang="zh-CN" sz="8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228081"/>
            <a:ext cx="8749631" cy="992569"/>
          </a:xfrm>
          <a:prstGeom prst="rect">
            <a:avLst/>
          </a:prstGeom>
        </p:spPr>
        <p:txBody>
          <a:bodyPr wrap="square" lIns="68571" tIns="34285" rIns="68571" bIns="3428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用适当的过渡词语，把以上词汇和句式，再加上联想内容，组成一篇</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词左右的英语短文。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51437" y="630595"/>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组句成篇</a:t>
            </a:r>
            <a:endParaRPr lang="zh-CN" altLang="zh-CN" sz="2100" b="1" kern="100" dirty="0">
              <a:solidFill>
                <a:srgbClr val="C00000"/>
              </a:solidFill>
              <a:latin typeface="+mj-ea"/>
              <a:ea typeface="+mj-ea"/>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735971"/>
            <a:ext cx="8479566" cy="4224223"/>
          </a:xfrm>
          <a:prstGeom prst="rect">
            <a:avLst/>
          </a:prstGeom>
        </p:spPr>
        <p:txBody>
          <a:bodyPr wrap="square" lIns="68571" tIns="34285" rIns="68571" bIns="34285">
            <a:spAutoFit/>
          </a:bodyPr>
          <a:lstStyle/>
          <a:p>
            <a:pPr indent="500380" algn="just">
              <a:lnSpc>
                <a:spcPct val="150000"/>
              </a:lnSpc>
            </a:pP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Harry</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Potter</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and</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Sorcerer</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Stone</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is a fantasy film</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which is based on the novel of the English writer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J.K.Rowling</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the movie</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Harry</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whose parents are dead</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is badly treated at his aunt</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home.But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fortunately</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 his birthday of eleven</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he is invited to go to Hogwarts</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 magic school where he learns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magic.It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is a world full of magic and </a:t>
            </a:r>
            <a:r>
              <a:rPr lang="en-US" altLang="zh-CN" sz="2000"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wonders.Having</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experienced many adventurous and wonderful things there</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he learns how to get true friendship and how to be brave.</a:t>
            </a:r>
            <a:endParaRPr lang="zh-CN" altLang="zh-CN" sz="8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a:p>
            <a:pPr indent="500380" algn="dist">
              <a:lnSpc>
                <a:spcPct val="150000"/>
              </a:lnSpc>
            </a:pP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It is a great success and it</a:t>
            </a:r>
            <a:r>
              <a:rPr lang="en-US" altLang="zh-CN" sz="2000"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 popular with people all over the world.</a:t>
            </a:r>
          </a:p>
          <a:p>
            <a:pPr algn="just">
              <a:lnSpc>
                <a:spcPct val="150000"/>
              </a:lnSpc>
            </a:pP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Through it</a:t>
            </a:r>
            <a:r>
              <a:rPr lang="zh-CN" altLang="zh-CN" sz="2000"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we learn to believe in ourselves and help others.</a:t>
            </a:r>
            <a:endParaRPr lang="zh-CN" altLang="zh-CN" sz="8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p:txBody>
      </p:sp>
      <p:sp>
        <p:nvSpPr>
          <p:cNvPr id="14" name="矩形 13"/>
          <p:cNvSpPr/>
          <p:nvPr/>
        </p:nvSpPr>
        <p:spPr>
          <a:xfrm>
            <a:off x="251437" y="250029"/>
            <a:ext cx="8641125" cy="530904"/>
          </a:xfrm>
          <a:prstGeom prst="rect">
            <a:avLst/>
          </a:prstGeom>
        </p:spPr>
        <p:txBody>
          <a:bodyPr wrap="square" lIns="68571" tIns="34285" rIns="68571" bIns="34285">
            <a:spAutoFit/>
          </a:bodyPr>
          <a:lstStyle/>
          <a:p>
            <a:pPr lvl="0" algn="just">
              <a:lnSpc>
                <a:spcPct val="150000"/>
              </a:lnSpc>
            </a:pPr>
            <a:r>
              <a:rPr lang="zh-CN" altLang="zh-CN" sz="2000" b="1" kern="100" dirty="0">
                <a:solidFill>
                  <a:srgbClr val="0000FF"/>
                </a:solidFill>
                <a:latin typeface="Times New Roman" panose="02020603050405020304"/>
                <a:ea typeface="华文细黑" panose="02010600040101010101" pitchFamily="2" charset="-122"/>
                <a:cs typeface="Courier New" panose="02070309020205020404"/>
              </a:rPr>
              <a:t>参考范文</a:t>
            </a:r>
          </a:p>
        </p:txBody>
      </p:sp>
      <p:pic>
        <p:nvPicPr>
          <p:cNvPr id="4" name="返回">
            <a:hlinkClick r:id="rId2" action="ppaction://hlinksldjump"/>
          </p:cNvPr>
          <p:cNvPicPr>
            <a:picLocks noChangeAspect="1"/>
          </p:cNvPicPr>
          <p:nvPr/>
        </p:nvPicPr>
        <p:blipFill>
          <a:blip r:embed="rId3" cstate="email"/>
          <a:stretch>
            <a:fillRect/>
          </a:stretch>
        </p:blipFill>
        <p:spPr>
          <a:xfrm>
            <a:off x="8520132"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0955" y="932758"/>
            <a:ext cx="468215" cy="3248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4" name="矩形 13"/>
          <p:cNvSpPr/>
          <p:nvPr/>
        </p:nvSpPr>
        <p:spPr>
          <a:xfrm>
            <a:off x="457260" y="4180984"/>
            <a:ext cx="413915" cy="413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7" name="矩形 16"/>
          <p:cNvSpPr/>
          <p:nvPr/>
        </p:nvSpPr>
        <p:spPr>
          <a:xfrm>
            <a:off x="8725083" y="947042"/>
            <a:ext cx="425347" cy="3023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8" name="矩形 17"/>
          <p:cNvSpPr/>
          <p:nvPr/>
        </p:nvSpPr>
        <p:spPr>
          <a:xfrm flipH="1">
            <a:off x="9024207" y="1691249"/>
            <a:ext cx="136225" cy="25040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文本框 18">
            <a:hlinkClick r:id="rId2" action="ppaction://hlinksldjump"/>
          </p:cNvPr>
          <p:cNvSpPr txBox="1"/>
          <p:nvPr/>
        </p:nvSpPr>
        <p:spPr>
          <a:xfrm>
            <a:off x="5011755" y="1691249"/>
            <a:ext cx="1288662"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rPr>
              <a:t>PART</a:t>
            </a:r>
            <a:r>
              <a:rPr lang="en-US" altLang="zh-CN" dirty="0">
                <a:solidFill>
                  <a:srgbClr val="9BBD59"/>
                </a:solidFill>
                <a:latin typeface="Arial" panose="020B0604020202020204" pitchFamily="34" charset="0"/>
              </a:rPr>
              <a:t> </a:t>
            </a:r>
            <a:r>
              <a:rPr lang="en-US" altLang="zh-CN" dirty="0" smtClean="0">
                <a:solidFill>
                  <a:srgbClr val="9BBD59"/>
                </a:solidFill>
                <a:latin typeface="Arial" panose="020B0604020202020204" pitchFamily="34" charset="0"/>
              </a:rPr>
              <a:t> 1</a:t>
            </a:r>
            <a:endParaRPr lang="en-US" altLang="zh-CN" dirty="0">
              <a:solidFill>
                <a:srgbClr val="9BBD59"/>
              </a:solidFill>
              <a:latin typeface="Arial" panose="020B0604020202020204" pitchFamily="34" charset="0"/>
            </a:endParaRPr>
          </a:p>
        </p:txBody>
      </p:sp>
      <p:sp>
        <p:nvSpPr>
          <p:cNvPr id="20" name="文本框 19">
            <a:hlinkClick r:id="rId2" action="ppaction://hlinksldjump"/>
          </p:cNvPr>
          <p:cNvSpPr txBox="1"/>
          <p:nvPr/>
        </p:nvSpPr>
        <p:spPr>
          <a:xfrm>
            <a:off x="6227303" y="1691249"/>
            <a:ext cx="1801531" cy="346169"/>
          </a:xfrm>
          <a:prstGeom prst="rect">
            <a:avLst/>
          </a:prstGeom>
          <a:noFill/>
        </p:spPr>
        <p:txBody>
          <a:bodyPr wrap="square" lIns="68571" tIns="34285" rIns="68571" bIns="34285" rtlCol="0">
            <a:spAutoFit/>
          </a:bodyPr>
          <a:lstStyle/>
          <a:p>
            <a:pPr fontAlgn="auto">
              <a:lnSpc>
                <a:spcPct val="100000"/>
              </a:lnSpc>
            </a:pP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技法点拨</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3" name="文本框 22">
            <a:hlinkClick r:id="rId3" action="ppaction://hlinksldjump"/>
          </p:cNvPr>
          <p:cNvSpPr txBox="1"/>
          <p:nvPr/>
        </p:nvSpPr>
        <p:spPr>
          <a:xfrm>
            <a:off x="5011755" y="2410532"/>
            <a:ext cx="1288662"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2</a:t>
            </a:r>
            <a:endParaRPr lang="en-US" altLang="zh-CN" dirty="0">
              <a:solidFill>
                <a:srgbClr val="9BBD59"/>
              </a:solidFill>
              <a:latin typeface="Arial" panose="020B0604020202020204" pitchFamily="34" charset="0"/>
            </a:endParaRPr>
          </a:p>
        </p:txBody>
      </p:sp>
      <p:sp>
        <p:nvSpPr>
          <p:cNvPr id="24" name="文本框 23">
            <a:hlinkClick r:id="rId3" action="ppaction://hlinksldjump"/>
          </p:cNvPr>
          <p:cNvSpPr txBox="1"/>
          <p:nvPr/>
        </p:nvSpPr>
        <p:spPr>
          <a:xfrm>
            <a:off x="6227303" y="2398666"/>
            <a:ext cx="1747517" cy="346169"/>
          </a:xfrm>
          <a:prstGeom prst="rect">
            <a:avLst/>
          </a:prstGeom>
          <a:noFill/>
        </p:spPr>
        <p:txBody>
          <a:bodyPr wrap="square" lIns="68571" tIns="34285" rIns="68571" bIns="34285" rtlCol="0">
            <a:spAutoFit/>
          </a:bodyPr>
          <a:lstStyle/>
          <a:p>
            <a:pPr fontAlgn="auto">
              <a:lnSpc>
                <a:spcPct val="100000"/>
              </a:lnSpc>
            </a:pP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写作训练</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pic>
        <p:nvPicPr>
          <p:cNvPr id="3" name="图片 2"/>
          <p:cNvPicPr>
            <a:picLocks noChangeAspect="1"/>
          </p:cNvPicPr>
          <p:nvPr/>
        </p:nvPicPr>
        <p:blipFill>
          <a:blip r:embed="rId4" cstate="email"/>
          <a:stretch>
            <a:fillRect/>
          </a:stretch>
        </p:blipFill>
        <p:spPr>
          <a:xfrm>
            <a:off x="457260" y="1662680"/>
            <a:ext cx="4107238" cy="25183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sym typeface="+mn-ea"/>
              </a:rPr>
              <a:t>技法点拨</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文体分析   把握写作动脉</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985051"/>
            <a:ext cx="8641125" cy="1938962"/>
          </a:xfrm>
          <a:prstGeom prst="rect">
            <a:avLst/>
          </a:prstGeom>
        </p:spPr>
        <p:txBody>
          <a:bodyPr wrap="square" lIns="91411" tIns="45705" rIns="91411" bIns="4570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模块要求写一篇影评，影评就是观众在看完电影以后的所感所想。从体裁上看，影评属于夹叙夹议文或议论文。这种文体主要是以一般现在时介绍剧情并就自己感兴趣的地方发表观点。影评要求评论者就影片特点进行评论，叙议结合，以分析、议论为主。影评一般可分为三个部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251437" y="420115"/>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写作指导</a:t>
            </a:r>
            <a:endParaRPr lang="zh-CN" altLang="zh-CN" sz="2100" kern="100" dirty="0">
              <a:solidFill>
                <a:prstClr val="black"/>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627984"/>
            <a:ext cx="8425553" cy="3323957"/>
          </a:xfrm>
          <a:prstGeom prst="rect">
            <a:avLst/>
          </a:prstGeom>
        </p:spPr>
        <p:txBody>
          <a:bodyPr wrap="square" lIns="91411" tIns="45705" rIns="91411" bIns="4570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第一部分：简介背景。对电影名称、导演等作简单介绍。</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此部分可以省略。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第二部分：简述情节。包括主演及影片内容概述。影片概述只需要叙述大概情节，最主要的是分析人物和情节，重点突出自己要评述的内容。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第三部分：发表评论。就影片中自己感兴趣和有价值的故事情节发表观点，可有选择性地就电影的结构、节奏、演员角色等方面展开评论，最后还可对电影进行总体评价。</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747015"/>
            <a:ext cx="8641125" cy="332395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1.Recently I saw a movie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name of which is...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movie is a comedy directed by...and starred by...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 like the film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very much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...is brave and funny.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 will be a person like...He is warm-</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hearted.Most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importantly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is a real hero</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is my idol!</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5.The movie also sends such a message to us...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6.The movie is intended to tell people that...by this character.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251437" y="142043"/>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常用表达</a:t>
            </a:r>
            <a:endParaRPr lang="zh-CN" altLang="zh-CN" sz="2100" kern="100" dirty="0">
              <a:solidFill>
                <a:prstClr val="black"/>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502261"/>
            <a:ext cx="8641125" cy="240062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7.My favorite part of the film is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8.The film is more than just an action film and is a work of art.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9.I think the subject is more instructive—we need peace and we don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want war.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10.I think it is well worth watching/it is a masterpiece.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pic>
        <p:nvPicPr>
          <p:cNvPr id="3"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2</a:t>
            </a:r>
            <a:endParaRPr lang="en-US" altLang="zh-CN" dirty="0">
              <a:solidFill>
                <a:schemeClr val="bg1"/>
              </a:solidFill>
              <a:latin typeface="Arial" panose="020B0604020202020204" pitchFamily="34" charset="0"/>
            </a:endParaRPr>
          </a:p>
        </p:txBody>
      </p:sp>
      <p:sp>
        <p:nvSpPr>
          <p:cNvPr id="4" name="圆角矩形 3"/>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44758"/>
            <a:ext cx="3132756" cy="392324"/>
          </a:xfrm>
          <a:prstGeom prst="rect">
            <a:avLst/>
          </a:prstGeom>
          <a:noFill/>
        </p:spPr>
        <p:txBody>
          <a:bodyPr wrap="square" lIns="68571" tIns="34285" rIns="68571" bIns="34285" rtlCol="0">
            <a:spAutoFit/>
          </a:bodyPr>
          <a:lstStyle/>
          <a:p>
            <a:pPr algn="ctr" fontAlgn="auto">
              <a:lnSpc>
                <a:spcPct val="100000"/>
              </a:lnSpc>
            </a:pPr>
            <a:r>
              <a:rPr lang="zh-CN" altLang="en-US" sz="2100" b="1" spc="150" dirty="0">
                <a:solidFill>
                  <a:schemeClr val="bg1"/>
                </a:solidFill>
                <a:latin typeface="+mj-ea"/>
                <a:ea typeface="+mj-ea"/>
                <a:sym typeface="+mn-ea"/>
              </a:rPr>
              <a:t>写作训练</a:t>
            </a:r>
          </a:p>
        </p:txBody>
      </p:sp>
      <p:sp>
        <p:nvSpPr>
          <p:cNvPr id="9" name="矩形 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弄清文络   写作妙笔生花</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519997"/>
            <a:ext cx="8641125" cy="992569"/>
          </a:xfrm>
          <a:prstGeom prst="rect">
            <a:avLst/>
          </a:prstGeom>
        </p:spPr>
        <p:txBody>
          <a:bodyPr wrap="square" lIns="68571" tIns="34285" rIns="68571" bIns="3428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电影《哈利</a:t>
            </a:r>
            <a:r>
              <a:rPr lang="en-US" altLang="zh-CN" sz="2000" b="1" kern="100" dirty="0">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波特与魔法石》是根据英国作家</a:t>
            </a:r>
            <a:r>
              <a:rPr lang="en-US" altLang="zh-CN" sz="2000" b="1" kern="100" dirty="0" err="1">
                <a:latin typeface="Times New Roman" panose="02020603050405020304" pitchFamily="18" charset="0"/>
                <a:ea typeface="华文细黑" panose="02010600040101010101" pitchFamily="2" charset="-122"/>
              </a:rPr>
              <a:t>J.K.Rowling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的小说改编而成的。现请你根据下表中的提示写一篇</a:t>
            </a:r>
            <a:r>
              <a:rPr lang="en-US" altLang="zh-CN" sz="2000" b="1" kern="100" dirty="0">
                <a:latin typeface="Times New Roman" panose="02020603050405020304" pitchFamily="18" charset="0"/>
                <a:ea typeface="华文细黑" panose="02010600040101010101" pitchFamily="2" charset="-122"/>
              </a:rPr>
              <a:t>80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词左右的影评。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4" name="表格 3"/>
          <p:cNvGraphicFramePr>
            <a:graphicFrameLocks noGrp="1"/>
          </p:cNvGraphicFramePr>
          <p:nvPr/>
        </p:nvGraphicFramePr>
        <p:xfrm>
          <a:off x="304970" y="1512217"/>
          <a:ext cx="8209981" cy="3119668"/>
        </p:xfrm>
        <a:graphic>
          <a:graphicData uri="http://schemas.openxmlformats.org/drawingml/2006/table">
            <a:tbl>
              <a:tblPr/>
              <a:tblGrid>
                <a:gridCol w="1119002">
                  <a:extLst>
                    <a:ext uri="{9D8B030D-6E8A-4147-A177-3AD203B41FA5}">
                      <a16:colId xmlns:a16="http://schemas.microsoft.com/office/drawing/2014/main" val="20000"/>
                    </a:ext>
                  </a:extLst>
                </a:gridCol>
                <a:gridCol w="7090979">
                  <a:extLst>
                    <a:ext uri="{9D8B030D-6E8A-4147-A177-3AD203B41FA5}">
                      <a16:colId xmlns:a16="http://schemas.microsoft.com/office/drawing/2014/main" val="20001"/>
                    </a:ext>
                  </a:extLst>
                </a:gridCol>
              </a:tblGrid>
              <a:tr h="445667">
                <a:tc>
                  <a:txBody>
                    <a:bodyPr/>
                    <a:lstStyle/>
                    <a:p>
                      <a:pPr algn="ctr">
                        <a:lnSpc>
                          <a:spcPct val="150000"/>
                        </a:lnSpc>
                        <a:spcAft>
                          <a:spcPts val="0"/>
                        </a:spcAft>
                      </a:pPr>
                      <a:r>
                        <a:rPr lang="zh-CN" sz="1900" b="1" kern="100" dirty="0">
                          <a:effectLst/>
                          <a:latin typeface="Times New Roman" panose="02020603050405020304" pitchFamily="18" charset="0"/>
                          <a:ea typeface="华文细黑" panose="02010600040101010101" pitchFamily="2" charset="-122"/>
                          <a:cs typeface="Times New Roman" panose="02020603050405020304" pitchFamily="18" charset="0"/>
                        </a:rPr>
                        <a:t>片名</a:t>
                      </a:r>
                      <a:endParaRPr lang="zh-CN" sz="19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5116" marR="2511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Harry</a:t>
                      </a:r>
                      <a:r>
                        <a:rPr lang="en-US" sz="1900" b="1" kern="100">
                          <a:effectLst/>
                          <a:latin typeface="Times New Roman" panose="02020603050405020304" pitchFamily="18" charset="0"/>
                          <a:ea typeface="华文细黑" panose="02010600040101010101" pitchFamily="2" charset="-122"/>
                          <a:cs typeface="Courier New" panose="02070309020205020404" pitchFamily="49" charset="0"/>
                        </a:rPr>
                        <a:t> </a:t>
                      </a: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Potter</a:t>
                      </a:r>
                      <a:r>
                        <a:rPr lang="en-US" sz="1900" b="1" kern="100">
                          <a:effectLst/>
                          <a:latin typeface="Times New Roman" panose="02020603050405020304" pitchFamily="18" charset="0"/>
                          <a:ea typeface="华文细黑" panose="02010600040101010101" pitchFamily="2" charset="-122"/>
                          <a:cs typeface="Courier New" panose="02070309020205020404" pitchFamily="49" charset="0"/>
                        </a:rPr>
                        <a:t> </a:t>
                      </a: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and</a:t>
                      </a:r>
                      <a:r>
                        <a:rPr lang="en-US" sz="1900" b="1" kern="100">
                          <a:effectLst/>
                          <a:latin typeface="Times New Roman" panose="02020603050405020304" pitchFamily="18" charset="0"/>
                          <a:ea typeface="华文细黑" panose="02010600040101010101" pitchFamily="2" charset="-122"/>
                          <a:cs typeface="Courier New" panose="02070309020205020404" pitchFamily="49" charset="0"/>
                        </a:rPr>
                        <a:t> </a:t>
                      </a: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the</a:t>
                      </a:r>
                      <a:r>
                        <a:rPr lang="en-US" sz="1900" b="1" kern="100">
                          <a:effectLst/>
                          <a:latin typeface="Times New Roman" panose="02020603050405020304" pitchFamily="18" charset="0"/>
                          <a:ea typeface="华文细黑" panose="02010600040101010101" pitchFamily="2" charset="-122"/>
                          <a:cs typeface="Courier New" panose="02070309020205020404" pitchFamily="49" charset="0"/>
                        </a:rPr>
                        <a:t> </a:t>
                      </a: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Sorcerer</a:t>
                      </a:r>
                      <a:r>
                        <a:rPr lang="en-US" sz="1900" b="1" kern="100">
                          <a:effectLst/>
                          <a:latin typeface="宋体" panose="02010600030101010101" pitchFamily="2" charset="-122"/>
                          <a:ea typeface="华文细黑" panose="02010600040101010101" pitchFamily="2" charset="-122"/>
                          <a:cs typeface="Times New Roman" panose="02020603050405020304" pitchFamily="18" charset="0"/>
                        </a:rPr>
                        <a:t>’</a:t>
                      </a: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s</a:t>
                      </a:r>
                      <a:r>
                        <a:rPr lang="en-US" sz="1900" b="1" kern="100">
                          <a:effectLst/>
                          <a:latin typeface="Times New Roman" panose="02020603050405020304" pitchFamily="18" charset="0"/>
                          <a:ea typeface="华文细黑" panose="02010600040101010101" pitchFamily="2" charset="-122"/>
                          <a:cs typeface="Courier New" panose="02070309020205020404" pitchFamily="49" charset="0"/>
                        </a:rPr>
                        <a:t> </a:t>
                      </a:r>
                      <a:r>
                        <a:rPr lang="en-US" sz="1900" b="1" i="1" kern="100">
                          <a:effectLst/>
                          <a:latin typeface="Times New Roman" panose="02020603050405020304" pitchFamily="18" charset="0"/>
                          <a:ea typeface="华文细黑" panose="02010600040101010101" pitchFamily="2" charset="-122"/>
                          <a:cs typeface="Courier New" panose="02070309020205020404" pitchFamily="49" charset="0"/>
                        </a:rPr>
                        <a:t>Stone</a:t>
                      </a:r>
                      <a:endParaRPr lang="zh-CN" sz="1900" kern="100">
                        <a:effectLst/>
                        <a:latin typeface="宋体" panose="02010600030101010101" pitchFamily="2" charset="-122"/>
                        <a:ea typeface="宋体" panose="02010600030101010101" pitchFamily="2" charset="-122"/>
                        <a:cs typeface="Courier New" panose="02070309020205020404" pitchFamily="49" charset="0"/>
                      </a:endParaRPr>
                    </a:p>
                  </a:txBody>
                  <a:tcPr marL="25116" marR="2511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82667">
                <a:tc>
                  <a:txBody>
                    <a:bodyPr/>
                    <a:lstStyle/>
                    <a:p>
                      <a:pPr algn="ctr">
                        <a:lnSpc>
                          <a:spcPct val="150000"/>
                        </a:lnSpc>
                        <a:spcAft>
                          <a:spcPts val="0"/>
                        </a:spcAft>
                      </a:pPr>
                      <a:r>
                        <a:rPr lang="zh-CN" sz="1900" b="1" kern="100">
                          <a:effectLst/>
                          <a:latin typeface="Times New Roman" panose="02020603050405020304" pitchFamily="18" charset="0"/>
                          <a:ea typeface="华文细黑" panose="02010600040101010101" pitchFamily="2" charset="-122"/>
                          <a:cs typeface="Times New Roman" panose="02020603050405020304" pitchFamily="18" charset="0"/>
                        </a:rPr>
                        <a:t>故事梗概</a:t>
                      </a:r>
                      <a:endParaRPr lang="zh-CN" sz="1900" kern="100">
                        <a:effectLst/>
                        <a:latin typeface="宋体" panose="02010600030101010101" pitchFamily="2" charset="-122"/>
                        <a:ea typeface="宋体" panose="02010600030101010101" pitchFamily="2" charset="-122"/>
                        <a:cs typeface="Courier New" panose="02070309020205020404" pitchFamily="49" charset="0"/>
                      </a:endParaRPr>
                    </a:p>
                  </a:txBody>
                  <a:tcPr marL="25116" marR="2511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1900" b="1" kern="100" dirty="0">
                          <a:effectLst/>
                          <a:latin typeface="Times New Roman" panose="02020603050405020304" pitchFamily="18" charset="0"/>
                          <a:ea typeface="华文细黑" panose="02010600040101010101" pitchFamily="2" charset="-122"/>
                          <a:cs typeface="Times New Roman" panose="02020603050405020304" pitchFamily="18" charset="0"/>
                        </a:rPr>
                        <a:t>小哈利失去双亲，在姨母家受到虐待。</a:t>
                      </a:r>
                      <a:r>
                        <a:rPr lang="en-US" sz="1900" b="1" kern="100" dirty="0">
                          <a:effectLst/>
                          <a:latin typeface="Times New Roman" panose="02020603050405020304" pitchFamily="18" charset="0"/>
                          <a:ea typeface="华文细黑" panose="02010600040101010101" pitchFamily="2" charset="-122"/>
                          <a:cs typeface="Courier New" panose="02070309020205020404" pitchFamily="49" charset="0"/>
                        </a:rPr>
                        <a:t>11</a:t>
                      </a:r>
                      <a:r>
                        <a:rPr lang="zh-CN" sz="1900" b="1" kern="100" dirty="0">
                          <a:effectLst/>
                          <a:latin typeface="Times New Roman" panose="02020603050405020304" pitchFamily="18" charset="0"/>
                          <a:ea typeface="华文细黑" panose="02010600040101010101" pitchFamily="2" charset="-122"/>
                          <a:cs typeface="Times New Roman" panose="02020603050405020304" pitchFamily="18" charset="0"/>
                        </a:rPr>
                        <a:t>岁生日时，他被邀请到霍格沃兹</a:t>
                      </a:r>
                      <a:r>
                        <a:rPr lang="en-US" sz="1900" b="1" kern="100" dirty="0">
                          <a:effectLst/>
                          <a:latin typeface="Times New Roman" panose="02020603050405020304" pitchFamily="18" charset="0"/>
                          <a:ea typeface="华文细黑" panose="02010600040101010101" pitchFamily="2" charset="-122"/>
                          <a:cs typeface="Courier New" panose="02070309020205020404" pitchFamily="49" charset="0"/>
                        </a:rPr>
                        <a:t>(Hogwarts)</a:t>
                      </a:r>
                      <a:r>
                        <a:rPr lang="zh-CN" sz="1900" b="1" kern="100" dirty="0">
                          <a:effectLst/>
                          <a:latin typeface="Times New Roman" panose="02020603050405020304" pitchFamily="18" charset="0"/>
                          <a:ea typeface="华文细黑" panose="02010600040101010101" pitchFamily="2" charset="-122"/>
                          <a:cs typeface="Times New Roman" panose="02020603050405020304" pitchFamily="18" charset="0"/>
                        </a:rPr>
                        <a:t>魔法学校上学，这是一个神奇莫测的魔幻世界。在</a:t>
                      </a:r>
                      <a:r>
                        <a:rPr lang="en-US" sz="1900" b="1" kern="100" dirty="0">
                          <a:effectLst/>
                          <a:latin typeface="Times New Roman" panose="02020603050405020304" pitchFamily="18" charset="0"/>
                          <a:ea typeface="华文细黑" panose="02010600040101010101" pitchFamily="2" charset="-122"/>
                          <a:cs typeface="Courier New" panose="02070309020205020404" pitchFamily="49" charset="0"/>
                        </a:rPr>
                        <a:t>Hogwarts</a:t>
                      </a:r>
                      <a:r>
                        <a:rPr lang="zh-CN" sz="1900" b="1" kern="100" dirty="0">
                          <a:effectLst/>
                          <a:latin typeface="Times New Roman" panose="02020603050405020304" pitchFamily="18" charset="0"/>
                          <a:ea typeface="华文细黑" panose="02010600040101010101" pitchFamily="2" charset="-122"/>
                          <a:cs typeface="Times New Roman" panose="02020603050405020304" pitchFamily="18" charset="0"/>
                        </a:rPr>
                        <a:t>，哈利学习了魔法，经历了许多冒险和神奇的事情，同时还学会了怎样获得真正的友谊，学会了勇敢。</a:t>
                      </a:r>
                      <a:endParaRPr lang="zh-CN" sz="19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5116" marR="2511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1334">
                <a:tc>
                  <a:txBody>
                    <a:bodyPr/>
                    <a:lstStyle/>
                    <a:p>
                      <a:pPr algn="ctr">
                        <a:lnSpc>
                          <a:spcPct val="150000"/>
                        </a:lnSpc>
                        <a:spcAft>
                          <a:spcPts val="0"/>
                        </a:spcAft>
                      </a:pPr>
                      <a:r>
                        <a:rPr lang="zh-CN" sz="1900" b="1" kern="100">
                          <a:effectLst/>
                          <a:latin typeface="Times New Roman" panose="02020603050405020304" pitchFamily="18" charset="0"/>
                          <a:ea typeface="华文细黑" panose="02010600040101010101" pitchFamily="2" charset="-122"/>
                          <a:cs typeface="Times New Roman" panose="02020603050405020304" pitchFamily="18" charset="0"/>
                        </a:rPr>
                        <a:t>我的评价</a:t>
                      </a:r>
                      <a:endParaRPr lang="zh-CN" sz="1900" kern="100">
                        <a:effectLst/>
                        <a:latin typeface="宋体" panose="02010600030101010101" pitchFamily="2" charset="-122"/>
                        <a:ea typeface="宋体" panose="02010600030101010101" pitchFamily="2" charset="-122"/>
                        <a:cs typeface="Courier New" panose="02070309020205020404" pitchFamily="49" charset="0"/>
                      </a:endParaRPr>
                    </a:p>
                  </a:txBody>
                  <a:tcPr marL="25116" marR="2511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1900" b="1" kern="100" dirty="0">
                          <a:effectLst/>
                          <a:latin typeface="Times New Roman" panose="02020603050405020304" pitchFamily="18" charset="0"/>
                          <a:ea typeface="华文细黑" panose="02010600040101010101" pitchFamily="2" charset="-122"/>
                          <a:cs typeface="Times New Roman" panose="02020603050405020304" pitchFamily="18" charset="0"/>
                        </a:rPr>
                        <a:t>这是一部非常成功的电影，风靡了全世界。通过这部电影，我们应该学会信任自己和帮助别人。</a:t>
                      </a:r>
                      <a:endParaRPr lang="zh-CN" sz="19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5116" marR="2511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1058</Words>
  <Application>Microsoft Office PowerPoint</Application>
  <PresentationFormat>全屏显示(16:9)</PresentationFormat>
  <Paragraphs>94</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黑体</vt:lpstr>
      <vt:lpstr>华文细黑</vt:lpstr>
      <vt:lpstr>宋体</vt:lpstr>
      <vt:lpstr>微软雅黑</vt:lpstr>
      <vt:lpstr>Arial</vt:lpstr>
      <vt:lpstr>Arial Black</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2023-01-17T01:05:22Z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94F30D424D3A41B498914EE807A76E18</vt:lpwstr>
  </property>
  <property fmtid="{A09F084E-AD41-489F-8076-AA5BE3082BCA}" pid="100">
    <vt:ui4>5</vt:ui4>
  </property>
  <property fmtid="{64440492-4C8B-11D1-8B70-080036B11A03}" pid="11">
    <vt:lpwstr>www.2ppt.com-爱PPT提供资源下载</vt:lpwstr>
  </property>
</Properties>
</file>