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B9F10-3204-41FD-978A-76525A5E647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0DBE3-9834-4B7D-9B80-C9F9DB237B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F0DBE3-9834-4B7D-9B80-C9F9DB237BE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4BB4C-483F-4F38-A06E-E30CEE02E9A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28BC1-2FA4-4920-B341-C0ED7488A7B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6F33C-1F15-4179-87A3-6CCC7A9AB9D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02AB7-EE12-4BEA-8B25-1597BC8B952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FC6B5-41B9-479F-A95A-EF5C75C52F5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6A41F-7047-485A-91B4-D13CBE7570A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7CAB0-6430-48E8-B537-C87F3B0FEEA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52D34-F7B9-4D41-A097-02586642553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9EF4A-F23A-4BB2-A3B0-ABEBA5D81BD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9E504-B869-4ECE-9B29-C7FC10BC710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8ACAE-A519-4184-A51B-BB542A03864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928CBBDD-E142-46A3-908A-6870A5A297A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9812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8000" i="1" dirty="0"/>
              <a:t>Life on Mars</a:t>
            </a:r>
            <a:endParaRPr lang="zh-CN" altLang="en-US" sz="8000" i="1" dirty="0"/>
          </a:p>
        </p:txBody>
      </p:sp>
      <p:sp>
        <p:nvSpPr>
          <p:cNvPr id="6" name="矩形 5"/>
          <p:cNvSpPr/>
          <p:nvPr/>
        </p:nvSpPr>
        <p:spPr>
          <a:xfrm>
            <a:off x="2924754" y="54102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3"/>
          <p:cNvSpPr txBox="1">
            <a:spLocks noChangeArrowheads="1"/>
          </p:cNvSpPr>
          <p:nvPr/>
        </p:nvSpPr>
        <p:spPr bwMode="auto">
          <a:xfrm>
            <a:off x="609600" y="2209800"/>
            <a:ext cx="81534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1. To know some basic information about Mars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2. To imagine what life would be like on     Mars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3. To learn the new words and useful expressions</a:t>
            </a:r>
          </a:p>
        </p:txBody>
      </p:sp>
      <p:pic>
        <p:nvPicPr>
          <p:cNvPr id="73731" name="Picture 4" descr="QQ截图201409090846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609600"/>
            <a:ext cx="4267200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WordArt 2"/>
          <p:cNvSpPr>
            <a:spLocks noChangeArrowheads="1" noChangeShapeType="1" noTextEdit="1"/>
          </p:cNvSpPr>
          <p:nvPr/>
        </p:nvSpPr>
        <p:spPr bwMode="auto">
          <a:xfrm>
            <a:off x="3278188" y="381000"/>
            <a:ext cx="2667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Key words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9144000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1.satisfy-- _________________ (adj.)</a:t>
            </a:r>
          </a:p>
          <a:p>
            <a:pPr algn="l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2.complete-- _________________ (adv.)</a:t>
            </a:r>
          </a:p>
          <a:p>
            <a:pPr algn="l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3.forget-- ______________ (adj.)</a:t>
            </a:r>
          </a:p>
          <a:p>
            <a:pPr algn="l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4.general-- _______________ (adv.)</a:t>
            </a:r>
          </a:p>
          <a:p>
            <a:pPr algn="l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5.produce-- __________ (n.)_________(n.)</a:t>
            </a:r>
          </a:p>
          <a:p>
            <a:pPr algn="l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6.spread-- __________ (p.p.)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3352800" y="1295400"/>
            <a:ext cx="1606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satisfied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3581400" y="205740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completely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2971800" y="2743200"/>
            <a:ext cx="1695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forgetful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3124200" y="3352800"/>
            <a:ext cx="1787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generally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2971800" y="4038600"/>
            <a:ext cx="1560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product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2895600" y="4724400"/>
            <a:ext cx="1358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spread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5486400" y="4038600"/>
            <a:ext cx="1787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producer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304800" y="56388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3399"/>
                </a:solidFill>
                <a:latin typeface="Times New Roman" panose="02020603050405020304" pitchFamily="18" charset="0"/>
              </a:rPr>
              <a:t>His private papers ________________all over the floor.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3581400" y="5638800"/>
            <a:ext cx="251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were spread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4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4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bldLvl="0"/>
      <p:bldP spid="74757" grpId="0" bldLvl="0"/>
      <p:bldP spid="74758" grpId="0" bldLvl="0"/>
      <p:bldP spid="74759" grpId="0" bldLvl="0"/>
      <p:bldP spid="74760" grpId="0" bldLvl="0"/>
      <p:bldP spid="74762" grpId="0" bldLvl="0"/>
      <p:bldP spid="747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8229600" cy="629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Don’t _______your keys. You are so____________.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---Does the robot ________ all your needs?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---Yes, I am very _________ with it.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3. Your bedroom is in a _________mess.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His show is _________ successful.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4. In __________, the students are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veri</a:t>
            </a:r>
            <a:r>
              <a:rPr lang="en-US" altLang="zh-CN" sz="2800" b="1" dirty="0">
                <a:latin typeface="Times New Roman" panose="02020603050405020304" pitchFamily="18" charset="0"/>
              </a:rPr>
              <a:t> hard-working.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We _________go to the seaside for our holidays.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5. Canada__________ good wheat.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This is a new kind of kitchen _________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75779" name="Rectangle 6"/>
          <p:cNvSpPr>
            <a:spLocks noChangeArrowheads="1"/>
          </p:cNvSpPr>
          <p:nvPr/>
        </p:nvSpPr>
        <p:spPr bwMode="auto">
          <a:xfrm>
            <a:off x="1905000" y="228600"/>
            <a:ext cx="109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forget</a:t>
            </a:r>
          </a:p>
        </p:txBody>
      </p:sp>
      <p:sp>
        <p:nvSpPr>
          <p:cNvPr id="75780" name="Rectangle 7"/>
          <p:cNvSpPr>
            <a:spLocks noChangeArrowheads="1"/>
          </p:cNvSpPr>
          <p:nvPr/>
        </p:nvSpPr>
        <p:spPr bwMode="auto">
          <a:xfrm>
            <a:off x="6553200" y="2286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forgetful</a:t>
            </a:r>
          </a:p>
        </p:txBody>
      </p:sp>
      <p:sp>
        <p:nvSpPr>
          <p:cNvPr id="75781" name="Rectangle 8"/>
          <p:cNvSpPr>
            <a:spLocks noChangeArrowheads="1"/>
          </p:cNvSpPr>
          <p:nvPr/>
        </p:nvSpPr>
        <p:spPr bwMode="auto">
          <a:xfrm>
            <a:off x="3733800" y="9144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satisfy</a:t>
            </a:r>
          </a:p>
        </p:txBody>
      </p:sp>
      <p:sp>
        <p:nvSpPr>
          <p:cNvPr id="75782" name="Rectangle 9"/>
          <p:cNvSpPr>
            <a:spLocks noChangeArrowheads="1"/>
          </p:cNvSpPr>
          <p:nvPr/>
        </p:nvSpPr>
        <p:spPr bwMode="auto">
          <a:xfrm>
            <a:off x="3505200" y="14478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satisfied</a:t>
            </a:r>
          </a:p>
        </p:txBody>
      </p:sp>
      <p:sp>
        <p:nvSpPr>
          <p:cNvPr id="75783" name="Rectangle 10"/>
          <p:cNvSpPr>
            <a:spLocks noChangeArrowheads="1"/>
          </p:cNvSpPr>
          <p:nvPr/>
        </p:nvSpPr>
        <p:spPr bwMode="auto">
          <a:xfrm>
            <a:off x="4267200" y="21336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complete</a:t>
            </a:r>
          </a:p>
        </p:txBody>
      </p:sp>
      <p:sp>
        <p:nvSpPr>
          <p:cNvPr id="75784" name="Rectangle 11"/>
          <p:cNvSpPr>
            <a:spLocks noChangeArrowheads="1"/>
          </p:cNvSpPr>
          <p:nvPr/>
        </p:nvSpPr>
        <p:spPr bwMode="auto">
          <a:xfrm>
            <a:off x="2590800" y="27432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completely</a:t>
            </a:r>
          </a:p>
        </p:txBody>
      </p:sp>
      <p:sp>
        <p:nvSpPr>
          <p:cNvPr id="75785" name="Rectangle 12"/>
          <p:cNvSpPr>
            <a:spLocks noChangeArrowheads="1"/>
          </p:cNvSpPr>
          <p:nvPr/>
        </p:nvSpPr>
        <p:spPr bwMode="auto">
          <a:xfrm>
            <a:off x="1295400" y="34290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general</a:t>
            </a:r>
          </a:p>
        </p:txBody>
      </p:sp>
      <p:sp>
        <p:nvSpPr>
          <p:cNvPr id="75786" name="Rectangle 13"/>
          <p:cNvSpPr>
            <a:spLocks noChangeArrowheads="1"/>
          </p:cNvSpPr>
          <p:nvPr/>
        </p:nvSpPr>
        <p:spPr bwMode="auto">
          <a:xfrm>
            <a:off x="1447800" y="41148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generally</a:t>
            </a:r>
          </a:p>
        </p:txBody>
      </p:sp>
      <p:sp>
        <p:nvSpPr>
          <p:cNvPr id="75787" name="Rectangle 14"/>
          <p:cNvSpPr>
            <a:spLocks noChangeArrowheads="1"/>
          </p:cNvSpPr>
          <p:nvPr/>
        </p:nvSpPr>
        <p:spPr bwMode="auto">
          <a:xfrm>
            <a:off x="2209800" y="47244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produces</a:t>
            </a:r>
          </a:p>
        </p:txBody>
      </p:sp>
      <p:sp>
        <p:nvSpPr>
          <p:cNvPr id="75788" name="Rectangle 15"/>
          <p:cNvSpPr>
            <a:spLocks noChangeArrowheads="1"/>
          </p:cNvSpPr>
          <p:nvPr/>
        </p:nvSpPr>
        <p:spPr bwMode="auto">
          <a:xfrm>
            <a:off x="5334000" y="53340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products</a:t>
            </a:r>
          </a:p>
        </p:txBody>
      </p:sp>
      <p:sp>
        <p:nvSpPr>
          <p:cNvPr id="75789" name="Text Box 16"/>
          <p:cNvSpPr txBox="1">
            <a:spLocks noChangeArrowheads="1"/>
          </p:cNvSpPr>
          <p:nvPr/>
        </p:nvSpPr>
        <p:spPr bwMode="auto">
          <a:xfrm>
            <a:off x="685800" y="5943600"/>
            <a:ext cx="845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3399"/>
                </a:solidFill>
                <a:latin typeface="Times New Roman" panose="02020603050405020304" pitchFamily="18" charset="0"/>
              </a:rPr>
              <a:t>general, complete, satisfy, forget, produce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5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/>
      <p:bldP spid="75783" grpId="0"/>
      <p:bldP spid="75784" grpId="0"/>
      <p:bldP spid="75786" grpId="0"/>
      <p:bldP spid="75787" grpId="0"/>
      <p:bldP spid="75788" grpId="0"/>
      <p:bldP spid="757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0" y="152400"/>
            <a:ext cx="6629400" cy="641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1.</a:t>
            </a:r>
            <a:r>
              <a:rPr lang="zh-CN" altLang="en-US" sz="3600" b="1">
                <a:latin typeface="Times New Roman" panose="02020603050405020304" pitchFamily="18" charset="0"/>
              </a:rPr>
              <a:t>私人文件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2.</a:t>
            </a:r>
            <a:r>
              <a:rPr lang="zh-CN" altLang="en-US" sz="3600" b="1">
                <a:latin typeface="Times New Roman" panose="02020603050405020304" pitchFamily="18" charset="0"/>
              </a:rPr>
              <a:t>被熨烫平整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endParaRPr lang="zh-CN" altLang="en-US" sz="3600" b="1">
              <a:latin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3.</a:t>
            </a:r>
            <a:r>
              <a:rPr lang="zh-CN" altLang="en-US" sz="3600" b="1">
                <a:latin typeface="Times New Roman" panose="02020603050405020304" pitchFamily="18" charset="0"/>
              </a:rPr>
              <a:t>让</a:t>
            </a:r>
            <a:r>
              <a:rPr lang="en-US" altLang="zh-CN" sz="3600" b="1">
                <a:latin typeface="Times New Roman" panose="02020603050405020304" pitchFamily="18" charset="0"/>
              </a:rPr>
              <a:t>……</a:t>
            </a:r>
            <a:r>
              <a:rPr lang="zh-CN" altLang="en-US" sz="3600" b="1">
                <a:latin typeface="Times New Roman" panose="02020603050405020304" pitchFamily="18" charset="0"/>
              </a:rPr>
              <a:t>感到满意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endParaRPr lang="zh-CN" altLang="en-US" sz="3600" b="1">
              <a:latin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4.</a:t>
            </a:r>
            <a:r>
              <a:rPr lang="zh-CN" altLang="en-US" sz="3600" b="1">
                <a:latin typeface="Times New Roman" panose="02020603050405020304" pitchFamily="18" charset="0"/>
              </a:rPr>
              <a:t>免费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5…….</a:t>
            </a:r>
            <a:r>
              <a:rPr lang="zh-CN" altLang="en-US" sz="3600" b="1">
                <a:latin typeface="Times New Roman" panose="02020603050405020304" pitchFamily="18" charset="0"/>
              </a:rPr>
              <a:t>的价格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6.</a:t>
            </a:r>
            <a:r>
              <a:rPr lang="zh-CN" altLang="en-US" sz="3600" b="1">
                <a:latin typeface="Times New Roman" panose="02020603050405020304" pitchFamily="18" charset="0"/>
              </a:rPr>
              <a:t>请人检查某物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7.</a:t>
            </a:r>
            <a:r>
              <a:rPr lang="zh-CN" altLang="en-US" sz="3600" b="1">
                <a:latin typeface="Times New Roman" panose="02020603050405020304" pitchFamily="18" charset="0"/>
              </a:rPr>
              <a:t>给某人接通电话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8.</a:t>
            </a:r>
            <a:r>
              <a:rPr lang="zh-CN" altLang="en-US" sz="3600" b="1">
                <a:latin typeface="Times New Roman" panose="02020603050405020304" pitchFamily="18" charset="0"/>
              </a:rPr>
              <a:t>一封投诉信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2819400" y="230188"/>
            <a:ext cx="28146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private papers</a:t>
            </a:r>
            <a:r>
              <a:rPr lang="en-US" altLang="zh-CN" sz="3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762000" y="1525588"/>
            <a:ext cx="36147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 smoothly ironed</a:t>
            </a:r>
            <a:r>
              <a:rPr lang="en-US" altLang="zh-CN" sz="3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2362200" y="3432175"/>
            <a:ext cx="1482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for free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3962400" y="3962400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 price of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3962400" y="4651375"/>
            <a:ext cx="3221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have sth. checked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3962400" y="5259388"/>
            <a:ext cx="29702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put sb. through</a:t>
            </a:r>
            <a:r>
              <a:rPr lang="en-US" altLang="zh-CN" sz="32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4038600" y="5945188"/>
            <a:ext cx="3365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 complaint letter</a:t>
            </a:r>
            <a:r>
              <a:rPr lang="en-US" altLang="zh-CN" sz="32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685800" y="2746375"/>
            <a:ext cx="29829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be satisfied with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6804" grpId="0"/>
      <p:bldP spid="76805" grpId="0"/>
      <p:bldP spid="76806" grpId="0"/>
      <p:bldP spid="76807" grpId="0"/>
      <p:bldP spid="76808" grpId="0"/>
      <p:bldP spid="76809" grpId="0"/>
      <p:bldP spid="768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228600"/>
            <a:ext cx="6629400" cy="577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9.</a:t>
            </a:r>
            <a:r>
              <a:rPr lang="zh-CN" altLang="en-US" sz="3600" b="1">
                <a:latin typeface="Times New Roman" panose="02020603050405020304" pitchFamily="18" charset="0"/>
              </a:rPr>
              <a:t>最多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endParaRPr lang="zh-CN" altLang="en-US" sz="3600" b="1">
              <a:latin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10.</a:t>
            </a:r>
            <a:r>
              <a:rPr lang="zh-CN" altLang="en-US" sz="3600" b="1">
                <a:latin typeface="Times New Roman" panose="02020603050405020304" pitchFamily="18" charset="0"/>
              </a:rPr>
              <a:t>后悔做了某事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11.</a:t>
            </a:r>
            <a:r>
              <a:rPr lang="zh-CN" altLang="en-US" sz="3600" b="1">
                <a:latin typeface="Times New Roman" panose="02020603050405020304" pitchFamily="18" charset="0"/>
              </a:rPr>
              <a:t>接受我们的新产品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12.</a:t>
            </a:r>
            <a:r>
              <a:rPr lang="zh-CN" altLang="en-US" sz="3600" b="1">
                <a:latin typeface="Times New Roman" panose="02020603050405020304" pitchFamily="18" charset="0"/>
              </a:rPr>
              <a:t>达到标准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13.</a:t>
            </a:r>
            <a:r>
              <a:rPr lang="zh-CN" altLang="en-US" sz="3600" b="1">
                <a:latin typeface="Times New Roman" panose="02020603050405020304" pitchFamily="18" charset="0"/>
              </a:rPr>
              <a:t>首先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endParaRPr lang="zh-CN" altLang="en-US" sz="3600" b="1">
              <a:latin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14.</a:t>
            </a:r>
            <a:r>
              <a:rPr lang="zh-CN" altLang="en-US" sz="3600" b="1">
                <a:latin typeface="Times New Roman" panose="02020603050405020304" pitchFamily="18" charset="0"/>
              </a:rPr>
              <a:t>让它试一试</a:t>
            </a:r>
          </a:p>
          <a:p>
            <a:pPr algn="l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15.</a:t>
            </a:r>
            <a:r>
              <a:rPr lang="zh-CN" altLang="en-US" sz="3600" b="1">
                <a:latin typeface="Times New Roman" panose="02020603050405020304" pitchFamily="18" charset="0"/>
              </a:rPr>
              <a:t>期待做某事</a:t>
            </a: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2514600" y="304800"/>
            <a:ext cx="1736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at most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4191000" y="1525588"/>
            <a:ext cx="3152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regret doing sth.</a:t>
            </a:r>
            <a:endParaRPr lang="en-US" altLang="zh-CN" sz="32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4343400" y="2133600"/>
            <a:ext cx="480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accept our new product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2667000" y="2819400"/>
            <a:ext cx="3294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up to standard</a:t>
            </a:r>
            <a:endParaRPr lang="en-US" altLang="zh-CN" sz="32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2895600" y="3581400"/>
            <a:ext cx="1978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first of all</a:t>
            </a:r>
            <a:endParaRPr lang="en-US" altLang="zh-CN" sz="32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3124200" y="4727575"/>
            <a:ext cx="226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give it a try</a:t>
            </a:r>
            <a:endParaRPr lang="en-US" altLang="zh-CN" sz="32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3200400" y="5337175"/>
            <a:ext cx="4787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look forward to doing sth.</a:t>
            </a:r>
            <a:endParaRPr lang="en-US" altLang="zh-CN" sz="32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  <p:bldP spid="77828" grpId="0"/>
      <p:bldP spid="77829" grpId="0"/>
      <p:bldP spid="77830" grpId="0"/>
      <p:bldP spid="77831" grpId="0"/>
      <p:bldP spid="77832" grpId="0"/>
      <p:bldP spid="778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0" y="533400"/>
            <a:ext cx="9144000" cy="516255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单项选择：</a:t>
            </a:r>
          </a:p>
          <a:p>
            <a:pPr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  )1.David doesn't like rice noodles, his son doesn't _______.</a:t>
            </a:r>
          </a:p>
          <a:p>
            <a:pPr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A.also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B.too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C.either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D.not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  )2.Each of them has finished their homework _________.</a:t>
            </a:r>
          </a:p>
          <a:p>
            <a:pPr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A.complete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B.completely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C.completed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D.completing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  )3.---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Wang, could you tell me how long ________ the magazines?      ---At most ten days.</a:t>
            </a:r>
          </a:p>
          <a:p>
            <a:pPr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A.I can borrow    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B.can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borrow </a:t>
            </a:r>
          </a:p>
          <a:p>
            <a:pPr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C.I can keep         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D.can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keep</a:t>
            </a:r>
          </a:p>
        </p:txBody>
      </p:sp>
      <p:sp>
        <p:nvSpPr>
          <p:cNvPr id="78851" name="Line 3"/>
          <p:cNvSpPr>
            <a:spLocks noChangeShapeType="1"/>
          </p:cNvSpPr>
          <p:nvPr/>
        </p:nvSpPr>
        <p:spPr bwMode="auto">
          <a:xfrm>
            <a:off x="0" y="981075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1258888" y="333375"/>
            <a:ext cx="0" cy="1079500"/>
          </a:xfrm>
          <a:prstGeom prst="line">
            <a:avLst/>
          </a:prstGeom>
          <a:noFill/>
          <a:ln w="9525">
            <a:solidFill>
              <a:srgbClr val="0099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476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609600" y="2514600"/>
            <a:ext cx="476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</a:rPr>
              <a:t>B</a:t>
            </a:r>
            <a:endParaRPr lang="en-US" altLang="zh-CN"/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609600" y="3962400"/>
            <a:ext cx="476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</a:rPr>
              <a:t>C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 bldLvl="0"/>
      <p:bldP spid="78854" grpId="0" bldLvl="0"/>
      <p:bldP spid="78855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/>
          <p:cNvSpPr>
            <a:spLocks noChangeArrowheads="1"/>
          </p:cNvSpPr>
          <p:nvPr/>
        </p:nvSpPr>
        <p:spPr bwMode="auto">
          <a:xfrm>
            <a:off x="457200" y="838200"/>
            <a:ext cx="8458200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  )4.---Whose T-shirt is this?</a:t>
            </a:r>
          </a:p>
          <a:p>
            <a:pPr algn="l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---It _______ be John's. It's _______ small for him</a:t>
            </a:r>
          </a:p>
          <a:p>
            <a:pPr algn="l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A.can‘t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much too    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B.can't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too much</a:t>
            </a:r>
          </a:p>
          <a:p>
            <a:pPr algn="l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C.mustn't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too much</a:t>
            </a:r>
          </a:p>
          <a:p>
            <a:pPr algn="l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  )5.---Did you sleep well last night?</a:t>
            </a:r>
          </a:p>
          <a:p>
            <a:pPr algn="l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---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Oh,no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________ noise outside the hotel almost drove me mad.</a:t>
            </a:r>
          </a:p>
          <a:p>
            <a:pPr algn="l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A.Too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much          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B.Much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too</a:t>
            </a:r>
          </a:p>
          <a:p>
            <a:pPr algn="l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C.Too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many          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D.So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875" name="Text Box 6"/>
          <p:cNvSpPr txBox="1">
            <a:spLocks noChangeArrowheads="1"/>
          </p:cNvSpPr>
          <p:nvPr/>
        </p:nvSpPr>
        <p:spPr bwMode="auto">
          <a:xfrm>
            <a:off x="685800" y="838200"/>
            <a:ext cx="476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</a:rPr>
              <a:t>A</a:t>
            </a:r>
            <a:endParaRPr lang="en-US" altLang="zh-CN"/>
          </a:p>
        </p:txBody>
      </p:sp>
      <p:sp>
        <p:nvSpPr>
          <p:cNvPr id="79876" name="Text Box 7"/>
          <p:cNvSpPr txBox="1">
            <a:spLocks noChangeArrowheads="1"/>
          </p:cNvSpPr>
          <p:nvPr/>
        </p:nvSpPr>
        <p:spPr bwMode="auto">
          <a:xfrm>
            <a:off x="762000" y="2971800"/>
            <a:ext cx="476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</a:rPr>
              <a:t>A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ldLvl="0"/>
      <p:bldP spid="79876" grpId="0" bldLvl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472</Words>
  <Application>Microsoft Office PowerPoint</Application>
  <PresentationFormat>全屏显示(4:3)</PresentationFormat>
  <Paragraphs>97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2023-01-17T01:05:31Z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0D6506D2B5DE42D6B52E958357FF1990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