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87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502C"/>
    <a:srgbClr val="E5E5E5"/>
    <a:srgbClr val="0B39FC"/>
    <a:srgbClr val="FFCC80"/>
    <a:srgbClr val="5C5A1D"/>
    <a:srgbClr val="F9E5DA"/>
    <a:srgbClr val="FFC800"/>
    <a:srgbClr val="7B5074"/>
    <a:srgbClr val="F68920"/>
    <a:srgbClr val="5A8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3" autoAdjust="0"/>
    <p:restoredTop sz="94414" autoAdjust="0"/>
  </p:normalViewPr>
  <p:slideViewPr>
    <p:cSldViewPr snapToGrid="0" showGuides="1">
      <p:cViewPr varScale="1">
        <p:scale>
          <a:sx n="107" d="100"/>
          <a:sy n="107" d="100"/>
        </p:scale>
        <p:origin x="-84" y="-690"/>
      </p:cViewPr>
      <p:guideLst>
        <p:guide orient="horz" pos="23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068A-753F-47ED-95DE-D06E5578E5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64E-D685-493E-AF07-0CE742DE1FD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无图标有logo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的小鸟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棕色的小人看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背景开头和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26BC15-B161-4C75-9B3A-128C9125074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三本书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喇叭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小黄鸟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绿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黄色书笔有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蓝色的书笔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5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7.png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/>
          <p:cNvSpPr txBox="1"/>
          <p:nvPr/>
        </p:nvSpPr>
        <p:spPr>
          <a:xfrm>
            <a:off x="3088354" y="1297891"/>
            <a:ext cx="2908490" cy="90024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营养含量</a:t>
            </a:r>
            <a:endParaRPr lang="en-US" altLang="zh-CN" sz="5400" b="1" dirty="0">
              <a:solidFill>
                <a:schemeClr val="accent6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985476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131402" y="716750"/>
            <a:ext cx="7103926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有一台电脑，定价是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5200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元，如果八五折出售，售价是多少元。</a:t>
            </a: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2110010" y="3057145"/>
            <a:ext cx="4625579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5200×85%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4420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（元）</a:t>
            </a: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3216127" y="3919850"/>
            <a:ext cx="3107531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答：售价是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4420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元。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84845" y="1172073"/>
            <a:ext cx="3931393" cy="188507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知识总结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78404" y="1806600"/>
            <a:ext cx="7111848" cy="2484276"/>
          </a:xfrm>
          <a:prstGeom prst="rect">
            <a:avLst/>
          </a:prstGeom>
        </p:spPr>
      </p:pic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978404" y="997189"/>
            <a:ext cx="4951355" cy="467436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51435" tIns="25718" rIns="51435" bIns="25718" rtlCol="0">
            <a:spAutoFit/>
          </a:bodyPr>
          <a:lstStyle/>
          <a:p>
            <a:r>
              <a:rPr lang="zh-CN" altLang="zh-CN" sz="2700" dirty="0">
                <a:latin typeface="微软雅黑" panose="020B0503020204020204" charset="-122"/>
                <a:ea typeface="微软雅黑" panose="020B0503020204020204" charset="-122"/>
              </a:rPr>
              <a:t>这节课你们都学会了哪些知识？</a:t>
            </a:r>
            <a:endParaRPr lang="zh-CN" altLang="en-US" sz="27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526247" y="1942921"/>
            <a:ext cx="4293483" cy="4847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27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百分数怎样化成小数和分数</a:t>
            </a:r>
            <a:endParaRPr lang="zh-CN" altLang="en-US" sz="2700" dirty="0">
              <a:solidFill>
                <a:prstClr val="black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5" name="TextBox 20"/>
          <p:cNvSpPr txBox="1">
            <a:spLocks noChangeArrowheads="1"/>
          </p:cNvSpPr>
          <p:nvPr/>
        </p:nvSpPr>
        <p:spPr bwMode="auto">
          <a:xfrm>
            <a:off x="2914508" y="2884267"/>
            <a:ext cx="803672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小数</a:t>
            </a:r>
          </a:p>
        </p:txBody>
      </p:sp>
      <p:sp>
        <p:nvSpPr>
          <p:cNvPr id="46" name="TextBox 21"/>
          <p:cNvSpPr txBox="1">
            <a:spLocks noChangeArrowheads="1"/>
          </p:cNvSpPr>
          <p:nvPr/>
        </p:nvSpPr>
        <p:spPr bwMode="auto">
          <a:xfrm>
            <a:off x="5379102" y="2889029"/>
            <a:ext cx="107156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百分数</a:t>
            </a:r>
          </a:p>
        </p:txBody>
      </p:sp>
      <p:cxnSp>
        <p:nvCxnSpPr>
          <p:cNvPr id="47" name="直接箭头连接符 46"/>
          <p:cNvCxnSpPr/>
          <p:nvPr/>
        </p:nvCxnSpPr>
        <p:spPr>
          <a:xfrm flipH="1">
            <a:off x="3596737" y="3096198"/>
            <a:ext cx="1835944" cy="119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3653887" y="2563990"/>
            <a:ext cx="1988344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小数点向左移动两位，</a:t>
            </a:r>
            <a:endParaRPr lang="en-US" altLang="zh-CN" sz="15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再去掉</a:t>
            </a:r>
            <a:r>
              <a:rPr lang="en-US" altLang="zh-CN" sz="15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%</a:t>
            </a:r>
          </a:p>
        </p:txBody>
      </p:sp>
      <p:sp>
        <p:nvSpPr>
          <p:cNvPr id="49" name="TextBox 25"/>
          <p:cNvSpPr txBox="1">
            <a:spLocks noChangeArrowheads="1"/>
          </p:cNvSpPr>
          <p:nvPr/>
        </p:nvSpPr>
        <p:spPr bwMode="auto">
          <a:xfrm>
            <a:off x="2876408" y="3635553"/>
            <a:ext cx="80367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分数</a:t>
            </a: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3864627" y="3528397"/>
            <a:ext cx="1728788" cy="29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分母是</a:t>
            </a:r>
            <a:r>
              <a:rPr lang="en-US" altLang="zh-CN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100</a:t>
            </a: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的分数</a:t>
            </a:r>
            <a:endParaRPr lang="en-US" altLang="zh-CN" sz="15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3606261" y="3843911"/>
            <a:ext cx="2214563" cy="0"/>
          </a:xfrm>
          <a:prstGeom prst="line">
            <a:avLst/>
          </a:prstGeom>
          <a:ln w="38100">
            <a:solidFill>
              <a:srgbClr val="E97117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rot="16200000" flipH="1">
            <a:off x="5540433" y="3573045"/>
            <a:ext cx="540544" cy="1190"/>
          </a:xfrm>
          <a:prstGeom prst="straightConnector1">
            <a:avLst/>
          </a:prstGeom>
          <a:ln w="38100">
            <a:solidFill>
              <a:srgbClr val="E9711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3851531" y="3821290"/>
            <a:ext cx="1727597" cy="29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化简</a:t>
            </a:r>
            <a:endParaRPr lang="en-US" altLang="zh-CN" sz="15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bldLvl="0" animBg="1"/>
      <p:bldP spid="45" grpId="0"/>
      <p:bldP spid="46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课后作业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8057" y="1281640"/>
            <a:ext cx="5437932" cy="2260682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22927" y="1561718"/>
            <a:ext cx="4048223" cy="623248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教材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45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页第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</a:rPr>
              <a:t>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893170" y="909123"/>
            <a:ext cx="4268338" cy="226398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71" name="文本框 170"/>
          <p:cNvSpPr txBox="1"/>
          <p:nvPr/>
        </p:nvSpPr>
        <p:spPr>
          <a:xfrm>
            <a:off x="893170" y="26260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 dirty="0"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激趣导入</a:t>
            </a:r>
          </a:p>
        </p:txBody>
      </p:sp>
      <p:pic>
        <p:nvPicPr>
          <p:cNvPr id="5" name="Picture 2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61508" y="909122"/>
            <a:ext cx="3193256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074760" y="909122"/>
            <a:ext cx="4053386" cy="22298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黄豆营养很丰富，其中蛋白质含量约占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36%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，脂肪含量约占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18%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，碳水化合物含量约占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25%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1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流程图: 可选过程 15"/>
          <p:cNvSpPr/>
          <p:nvPr/>
        </p:nvSpPr>
        <p:spPr>
          <a:xfrm>
            <a:off x="1330657" y="1688589"/>
            <a:ext cx="5556056" cy="609398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标注 2"/>
          <p:cNvSpPr/>
          <p:nvPr/>
        </p:nvSpPr>
        <p:spPr>
          <a:xfrm>
            <a:off x="2108579" y="3895575"/>
            <a:ext cx="4677770" cy="609398"/>
          </a:xfrm>
          <a:prstGeom prst="wedgeRoundRectCallout">
            <a:avLst>
              <a:gd name="adj1" fmla="val 56848"/>
              <a:gd name="adj2" fmla="val -50037"/>
              <a:gd name="adj3" fmla="val 16667"/>
            </a:avLst>
          </a:prstGeom>
          <a:solidFill>
            <a:srgbClr val="FEFFFD"/>
          </a:solidFill>
          <a:ln>
            <a:solidFill>
              <a:srgbClr val="F394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矩形 3"/>
          <p:cNvSpPr/>
          <p:nvPr/>
        </p:nvSpPr>
        <p:spPr>
          <a:xfrm>
            <a:off x="3306596" y="2793739"/>
            <a:ext cx="2700338" cy="2702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06596" y="2793739"/>
            <a:ext cx="971550" cy="2702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左大括号 6"/>
          <p:cNvSpPr/>
          <p:nvPr/>
        </p:nvSpPr>
        <p:spPr>
          <a:xfrm rot="16200000">
            <a:off x="4572827" y="2152321"/>
            <a:ext cx="160734" cy="2700338"/>
          </a:xfrm>
          <a:prstGeom prst="leftBrace">
            <a:avLst>
              <a:gd name="adj1" fmla="val 46999"/>
              <a:gd name="adj2" fmla="val 50000"/>
            </a:avLst>
          </a:prstGeom>
          <a:noFill/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403162" y="3618576"/>
            <a:ext cx="694277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250g</a:t>
            </a:r>
            <a:endParaRPr lang="zh-CN" altLang="en-US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左大括号 8"/>
          <p:cNvSpPr/>
          <p:nvPr/>
        </p:nvSpPr>
        <p:spPr>
          <a:xfrm rot="5400000" flipV="1">
            <a:off x="3725101" y="2191877"/>
            <a:ext cx="134541" cy="971550"/>
          </a:xfrm>
          <a:prstGeom prst="leftBrace">
            <a:avLst>
              <a:gd name="adj1" fmla="val 46999"/>
              <a:gd name="adj2" fmla="val 50000"/>
            </a:avLst>
          </a:prstGeom>
          <a:noFill/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37"/>
          <p:cNvSpPr txBox="1"/>
          <p:nvPr/>
        </p:nvSpPr>
        <p:spPr>
          <a:xfrm>
            <a:off x="3099426" y="2332968"/>
            <a:ext cx="1486957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dirty="0">
                <a:solidFill>
                  <a:srgbClr val="2D2D8A">
                    <a:lumMod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蛋白质约占</a:t>
            </a:r>
            <a:r>
              <a:rPr lang="en-US" altLang="zh-CN" dirty="0">
                <a:solidFill>
                  <a:srgbClr val="2D2D8A">
                    <a:lumMod val="75000"/>
                  </a:srgbClr>
                </a:solidFill>
                <a:latin typeface="微软雅黑" panose="020B0503020204020204" charset="-122"/>
                <a:ea typeface="微软雅黑" panose="020B0503020204020204" charset="-122"/>
              </a:rPr>
              <a:t>36%</a:t>
            </a:r>
            <a:endParaRPr lang="zh-CN" altLang="en-US" dirty="0">
              <a:solidFill>
                <a:srgbClr val="2D2D8A">
                  <a:lumMod val="75000"/>
                </a:srgb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左大括号 10"/>
          <p:cNvSpPr/>
          <p:nvPr/>
        </p:nvSpPr>
        <p:spPr>
          <a:xfrm rot="16200000">
            <a:off x="3725102" y="2685987"/>
            <a:ext cx="134540" cy="971550"/>
          </a:xfrm>
          <a:prstGeom prst="leftBrace">
            <a:avLst>
              <a:gd name="adj1" fmla="val 46999"/>
              <a:gd name="adj2" fmla="val 50000"/>
            </a:avLst>
          </a:prstGeom>
          <a:noFill/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TextBox 39"/>
          <p:cNvSpPr txBox="1">
            <a:spLocks noChangeArrowheads="1"/>
          </p:cNvSpPr>
          <p:nvPr/>
        </p:nvSpPr>
        <p:spPr bwMode="auto">
          <a:xfrm>
            <a:off x="3570808" y="3240496"/>
            <a:ext cx="528638" cy="284693"/>
          </a:xfrm>
          <a:prstGeom prst="rect">
            <a:avLst/>
          </a:prstGeom>
          <a:noFill/>
          <a:ln w="9525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？</a:t>
            </a:r>
            <a:r>
              <a:rPr lang="en-US" altLang="zh-CN" dirty="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</a:rPr>
              <a:t>g</a:t>
            </a:r>
            <a:endParaRPr lang="zh-CN" altLang="en-US" dirty="0">
              <a:solidFill>
                <a:srgbClr val="00206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442055" y="1688589"/>
            <a:ext cx="6086520" cy="6093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黄豆中，蛋白质约有多少克？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286055" y="3895575"/>
            <a:ext cx="4600658" cy="6093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就是求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的</a:t>
            </a:r>
            <a:r>
              <a:rPr lang="en-US" altLang="zh-CN" sz="2700" dirty="0">
                <a:latin typeface="微软雅黑" panose="020B0503020204020204" charset="-122"/>
                <a:ea typeface="微软雅黑" panose="020B0503020204020204" charset="-122"/>
              </a:rPr>
              <a:t>36%</a:t>
            </a:r>
            <a:r>
              <a:rPr lang="zh-CN" altLang="en-US" sz="2700" dirty="0">
                <a:latin typeface="微软雅黑" panose="020B0503020204020204" charset="-122"/>
                <a:ea typeface="微软雅黑" panose="020B0503020204020204" charset="-122"/>
              </a:rPr>
              <a:t>是多少。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63826" y="3223892"/>
            <a:ext cx="1010690" cy="151079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044053" y="584242"/>
            <a:ext cx="7574508" cy="98270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黄豆营养很丰富，其中蛋白质含量约占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36%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，脂肪含量约占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18%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，碳水化合物含量约占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25%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4" grpId="0" animBg="1"/>
      <p:bldP spid="6" grpId="0" animBg="1"/>
      <p:bldP spid="7" grpId="0" animBg="1"/>
      <p:bldP spid="8" grpId="0"/>
      <p:bldP spid="9" grpId="0" animBg="1"/>
      <p:bldP spid="10" grpId="0"/>
      <p:bldP spid="11" grpId="0" animBg="1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sp>
        <p:nvSpPr>
          <p:cNvPr id="4" name="TextBox 22"/>
          <p:cNvSpPr txBox="1">
            <a:spLocks noChangeArrowheads="1"/>
          </p:cNvSpPr>
          <p:nvPr/>
        </p:nvSpPr>
        <p:spPr bwMode="auto">
          <a:xfrm>
            <a:off x="2228850" y="1855404"/>
            <a:ext cx="1714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250×36%</a:t>
            </a:r>
            <a:endParaRPr lang="zh-CN" altLang="en-US" sz="2100" dirty="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2035969" y="2479292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6" name="Object 2"/>
          <p:cNvGraphicFramePr/>
          <p:nvPr/>
        </p:nvGraphicFramePr>
        <p:xfrm>
          <a:off x="3086100" y="2344751"/>
          <a:ext cx="513159" cy="635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4" imgW="317500" imgH="393700" progId="Equation.DSMT4">
                  <p:embed/>
                </p:oleObj>
              </mc:Choice>
              <mc:Fallback>
                <p:oleObj r:id="rId4" imgW="317500" imgH="393700" progId="Equation.DSMT4">
                  <p:embed/>
                  <p:pic>
                    <p:nvPicPr>
                      <p:cNvPr id="0" name="图片 102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2344751"/>
                        <a:ext cx="513159" cy="635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26"/>
          <p:cNvSpPr txBox="1">
            <a:spLocks noChangeArrowheads="1"/>
          </p:cNvSpPr>
          <p:nvPr/>
        </p:nvSpPr>
        <p:spPr bwMode="auto">
          <a:xfrm>
            <a:off x="2045494" y="3302014"/>
            <a:ext cx="139422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90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g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8" name="TextBox 27"/>
          <p:cNvSpPr txBox="1">
            <a:spLocks noChangeArrowheads="1"/>
          </p:cNvSpPr>
          <p:nvPr/>
        </p:nvSpPr>
        <p:spPr bwMode="auto">
          <a:xfrm>
            <a:off x="3224213" y="2918631"/>
            <a:ext cx="198834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28"/>
          <p:cNvSpPr txBox="1">
            <a:spLocks noChangeArrowheads="1"/>
          </p:cNvSpPr>
          <p:nvPr/>
        </p:nvSpPr>
        <p:spPr bwMode="auto">
          <a:xfrm>
            <a:off x="2461023" y="2341178"/>
            <a:ext cx="19883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3170635" y="2189969"/>
            <a:ext cx="35123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18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2349103" y="2556681"/>
            <a:ext cx="500063" cy="25360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086101" y="2716224"/>
            <a:ext cx="501253" cy="25360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rot="10800000" flipH="1" flipV="1">
            <a:off x="3212306" y="3013881"/>
            <a:ext cx="270272" cy="138113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3086101" y="2363800"/>
            <a:ext cx="501253" cy="25360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36"/>
          <p:cNvSpPr txBox="1">
            <a:spLocks noChangeArrowheads="1"/>
          </p:cNvSpPr>
          <p:nvPr/>
        </p:nvSpPr>
        <p:spPr bwMode="auto">
          <a:xfrm>
            <a:off x="5206603" y="1855404"/>
            <a:ext cx="1714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250×36%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Box 37"/>
          <p:cNvSpPr txBox="1">
            <a:spLocks noChangeArrowheads="1"/>
          </p:cNvSpPr>
          <p:nvPr/>
        </p:nvSpPr>
        <p:spPr bwMode="auto">
          <a:xfrm>
            <a:off x="4942285" y="2487626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5917406" y="2498342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0.36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39"/>
          <p:cNvSpPr txBox="1">
            <a:spLocks noChangeArrowheads="1"/>
          </p:cNvSpPr>
          <p:nvPr/>
        </p:nvSpPr>
        <p:spPr bwMode="auto">
          <a:xfrm>
            <a:off x="4942285" y="3105561"/>
            <a:ext cx="139422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90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g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19" name="TextBox 40"/>
          <p:cNvSpPr txBox="1">
            <a:spLocks noChangeArrowheads="1"/>
          </p:cNvSpPr>
          <p:nvPr/>
        </p:nvSpPr>
        <p:spPr bwMode="auto">
          <a:xfrm>
            <a:off x="2500313" y="3960429"/>
            <a:ext cx="4885134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答：</a:t>
            </a:r>
            <a:r>
              <a:rPr lang="en-US" altLang="zh-CN" sz="2100" dirty="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黄豆中，蛋白质约有</a:t>
            </a:r>
            <a:r>
              <a:rPr lang="en-US" altLang="zh-CN" sz="2100" dirty="0">
                <a:latin typeface="微软雅黑" panose="020B0503020204020204" charset="-122"/>
                <a:ea typeface="微软雅黑" panose="020B0503020204020204" charset="-122"/>
              </a:rPr>
              <a:t>90g</a:t>
            </a:r>
            <a:r>
              <a:rPr lang="zh-CN" altLang="en-US" sz="2100" dirty="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sp>
        <p:nvSpPr>
          <p:cNvPr id="20" name="流程图: 可选过程 19"/>
          <p:cNvSpPr/>
          <p:nvPr/>
        </p:nvSpPr>
        <p:spPr>
          <a:xfrm>
            <a:off x="1409535" y="735869"/>
            <a:ext cx="2994427" cy="947556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1575025" y="700409"/>
            <a:ext cx="2771798" cy="10295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黄豆中，蛋白质约有多少克？</a:t>
            </a:r>
          </a:p>
        </p:txBody>
      </p:sp>
      <p:pic>
        <p:nvPicPr>
          <p:cNvPr id="23" name="Picture 2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04293" y="377428"/>
            <a:ext cx="2888456" cy="140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6" y="216633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graphicFrame>
        <p:nvGraphicFramePr>
          <p:cNvPr id="3" name="Object 4"/>
          <p:cNvGraphicFramePr/>
          <p:nvPr/>
        </p:nvGraphicFramePr>
        <p:xfrm>
          <a:off x="2728914" y="2399110"/>
          <a:ext cx="479822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4" imgW="317500" imgH="393700" progId="Equation.DSMT4">
                  <p:embed/>
                </p:oleObj>
              </mc:Choice>
              <mc:Fallback>
                <p:oleObj r:id="rId4" imgW="317500" imgH="393700" progId="Equation.DSMT4">
                  <p:embed/>
                  <p:pic>
                    <p:nvPicPr>
                      <p:cNvPr id="0" name="图片 20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8914" y="2399110"/>
                        <a:ext cx="479822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22"/>
          <p:cNvSpPr txBox="1">
            <a:spLocks noChangeArrowheads="1"/>
          </p:cNvSpPr>
          <p:nvPr/>
        </p:nvSpPr>
        <p:spPr bwMode="auto">
          <a:xfrm>
            <a:off x="1915716" y="1910955"/>
            <a:ext cx="1714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250×18%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1722835" y="2534842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TextBox 26"/>
          <p:cNvSpPr txBox="1">
            <a:spLocks noChangeArrowheads="1"/>
          </p:cNvSpPr>
          <p:nvPr/>
        </p:nvSpPr>
        <p:spPr bwMode="auto">
          <a:xfrm>
            <a:off x="1732360" y="3357564"/>
            <a:ext cx="139422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45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g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7" name="TextBox 27"/>
          <p:cNvSpPr txBox="1">
            <a:spLocks noChangeArrowheads="1"/>
          </p:cNvSpPr>
          <p:nvPr/>
        </p:nvSpPr>
        <p:spPr bwMode="auto">
          <a:xfrm>
            <a:off x="2911079" y="2975372"/>
            <a:ext cx="198834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TextBox 28"/>
          <p:cNvSpPr txBox="1">
            <a:spLocks noChangeArrowheads="1"/>
          </p:cNvSpPr>
          <p:nvPr/>
        </p:nvSpPr>
        <p:spPr bwMode="auto">
          <a:xfrm>
            <a:off x="2147889" y="2396730"/>
            <a:ext cx="198835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2868217" y="2245519"/>
            <a:ext cx="350044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9</a:t>
            </a:r>
            <a:endParaRPr lang="zh-CN" altLang="en-US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035969" y="2612231"/>
            <a:ext cx="500063" cy="25360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2772967" y="2772967"/>
            <a:ext cx="501253" cy="253603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rot="10800000" flipH="1" flipV="1">
            <a:off x="2899172" y="3069431"/>
            <a:ext cx="270272" cy="13930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2772967" y="2419351"/>
            <a:ext cx="501253" cy="254794"/>
          </a:xfrm>
          <a:prstGeom prst="line">
            <a:avLst/>
          </a:prstGeom>
          <a:ln w="28575">
            <a:solidFill>
              <a:srgbClr val="5F3E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36"/>
          <p:cNvSpPr txBox="1">
            <a:spLocks noChangeArrowheads="1"/>
          </p:cNvSpPr>
          <p:nvPr/>
        </p:nvSpPr>
        <p:spPr bwMode="auto">
          <a:xfrm>
            <a:off x="4893469" y="1910955"/>
            <a:ext cx="171450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250×25%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TextBox 37"/>
          <p:cNvSpPr txBox="1">
            <a:spLocks noChangeArrowheads="1"/>
          </p:cNvSpPr>
          <p:nvPr/>
        </p:nvSpPr>
        <p:spPr bwMode="auto">
          <a:xfrm>
            <a:off x="4629151" y="2544367"/>
            <a:ext cx="1175147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TextBox 38"/>
          <p:cNvSpPr txBox="1">
            <a:spLocks noChangeArrowheads="1"/>
          </p:cNvSpPr>
          <p:nvPr/>
        </p:nvSpPr>
        <p:spPr bwMode="auto">
          <a:xfrm>
            <a:off x="5604272" y="2553892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0.25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39"/>
          <p:cNvSpPr txBox="1">
            <a:spLocks noChangeArrowheads="1"/>
          </p:cNvSpPr>
          <p:nvPr/>
        </p:nvSpPr>
        <p:spPr bwMode="auto">
          <a:xfrm>
            <a:off x="4629151" y="3303986"/>
            <a:ext cx="139422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62.5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g</a:t>
            </a: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18" name="TextBox 40"/>
          <p:cNvSpPr txBox="1">
            <a:spLocks noChangeArrowheads="1"/>
          </p:cNvSpPr>
          <p:nvPr/>
        </p:nvSpPr>
        <p:spPr bwMode="auto">
          <a:xfrm>
            <a:off x="1337073" y="3961211"/>
            <a:ext cx="2491978" cy="714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答：</a:t>
            </a: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黄豆中，</a:t>
            </a:r>
            <a:endParaRPr lang="en-US" altLang="zh-CN" sz="2100"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脂肪约是</a:t>
            </a: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45g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  <p:pic>
        <p:nvPicPr>
          <p:cNvPr id="19" name="Picture 2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04293" y="377428"/>
            <a:ext cx="2888456" cy="140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42"/>
          <p:cNvSpPr txBox="1">
            <a:spLocks noChangeArrowheads="1"/>
          </p:cNvSpPr>
          <p:nvPr/>
        </p:nvSpPr>
        <p:spPr bwMode="auto">
          <a:xfrm>
            <a:off x="1260872" y="754036"/>
            <a:ext cx="3415904" cy="909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黄豆中，脂肪和碳水化合物的含量分别约是多少？</a:t>
            </a:r>
          </a:p>
        </p:txBody>
      </p:sp>
      <p:sp>
        <p:nvSpPr>
          <p:cNvPr id="22" name="TextBox 43"/>
          <p:cNvSpPr txBox="1">
            <a:spLocks noChangeArrowheads="1"/>
          </p:cNvSpPr>
          <p:nvPr/>
        </p:nvSpPr>
        <p:spPr bwMode="auto">
          <a:xfrm>
            <a:off x="1721645" y="2531270"/>
            <a:ext cx="1175147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250×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3" name="TextBox 44"/>
          <p:cNvSpPr txBox="1">
            <a:spLocks noChangeArrowheads="1"/>
          </p:cNvSpPr>
          <p:nvPr/>
        </p:nvSpPr>
        <p:spPr bwMode="auto">
          <a:xfrm>
            <a:off x="2696766" y="2541986"/>
            <a:ext cx="1175147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5F3EDA"/>
                </a:solidFill>
                <a:latin typeface="微软雅黑" panose="020B0503020204020204" charset="-122"/>
                <a:ea typeface="微软雅黑" panose="020B0503020204020204" charset="-122"/>
              </a:rPr>
              <a:t>0.18</a:t>
            </a:r>
            <a:endParaRPr lang="zh-CN" altLang="en-US" sz="2100">
              <a:solidFill>
                <a:srgbClr val="5F3EDA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4" name="Object 5"/>
          <p:cNvGraphicFramePr/>
          <p:nvPr/>
        </p:nvGraphicFramePr>
        <p:xfrm>
          <a:off x="5772151" y="2419350"/>
          <a:ext cx="251222" cy="648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r:id="rId7" imgW="152400" imgH="393700" progId="Equation.DSMT4">
                  <p:embed/>
                </p:oleObj>
              </mc:Choice>
              <mc:Fallback>
                <p:oleObj r:id="rId7" imgW="152400" imgH="393700" progId="Equation.DSMT4">
                  <p:embed/>
                  <p:pic>
                    <p:nvPicPr>
                      <p:cNvPr id="0" name="图片 2054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1" y="2419350"/>
                        <a:ext cx="251222" cy="648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45"/>
          <p:cNvSpPr txBox="1">
            <a:spLocks noChangeArrowheads="1"/>
          </p:cNvSpPr>
          <p:nvPr/>
        </p:nvSpPr>
        <p:spPr bwMode="auto">
          <a:xfrm>
            <a:off x="4518424" y="3964781"/>
            <a:ext cx="2945606" cy="71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答：</a:t>
            </a: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250g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黄豆中，碳水</a:t>
            </a:r>
            <a:endParaRPr lang="en-US" altLang="zh-CN" sz="2100"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化合物约是</a:t>
            </a:r>
            <a:r>
              <a:rPr lang="en-US" altLang="zh-CN" sz="2100">
                <a:latin typeface="微软雅黑" panose="020B0503020204020204" charset="-122"/>
                <a:ea typeface="微软雅黑" panose="020B0503020204020204" charset="-122"/>
              </a:rPr>
              <a:t>62.5g</a:t>
            </a:r>
            <a:r>
              <a:rPr lang="zh-CN" altLang="en-US" sz="2100"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  <p:bldP spid="8" grpId="0"/>
      <p:bldP spid="8" grpId="1"/>
      <p:bldP spid="9" grpId="0"/>
      <p:bldP spid="9" grpId="1"/>
      <p:bldP spid="14" grpId="0"/>
      <p:bldP spid="15" grpId="0"/>
      <p:bldP spid="16" grpId="0"/>
      <p:bldP spid="16" grpId="1"/>
      <p:bldP spid="17" grpId="0"/>
      <p:bldP spid="18" grpId="0"/>
      <p:bldP spid="22" grpId="0"/>
      <p:bldP spid="2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26687" y="216634"/>
            <a:ext cx="1369606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7845" y="1415432"/>
            <a:ext cx="537329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46"/>
          <p:cNvSpPr txBox="1">
            <a:spLocks noChangeArrowheads="1"/>
          </p:cNvSpPr>
          <p:nvPr/>
        </p:nvSpPr>
        <p:spPr bwMode="auto">
          <a:xfrm>
            <a:off x="1974910" y="2200809"/>
            <a:ext cx="100250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37%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0" name="TextBox 47"/>
          <p:cNvSpPr txBox="1">
            <a:spLocks noChangeArrowheads="1"/>
          </p:cNvSpPr>
          <p:nvPr/>
        </p:nvSpPr>
        <p:spPr bwMode="auto">
          <a:xfrm>
            <a:off x="1974910" y="2815172"/>
            <a:ext cx="100250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25%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1" name="TextBox 48"/>
          <p:cNvSpPr txBox="1">
            <a:spLocks noChangeArrowheads="1"/>
          </p:cNvSpPr>
          <p:nvPr/>
        </p:nvSpPr>
        <p:spPr bwMode="auto">
          <a:xfrm>
            <a:off x="1974910" y="3470015"/>
            <a:ext cx="113802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300%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2" name="TextBox 49"/>
          <p:cNvSpPr txBox="1">
            <a:spLocks noChangeArrowheads="1"/>
          </p:cNvSpPr>
          <p:nvPr/>
        </p:nvSpPr>
        <p:spPr bwMode="auto">
          <a:xfrm>
            <a:off x="1983245" y="4076044"/>
            <a:ext cx="12311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62.5%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3" name="TextBox 50"/>
          <p:cNvSpPr txBox="1">
            <a:spLocks noChangeArrowheads="1"/>
          </p:cNvSpPr>
          <p:nvPr/>
        </p:nvSpPr>
        <p:spPr bwMode="auto">
          <a:xfrm>
            <a:off x="4895255" y="2143622"/>
            <a:ext cx="118229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37%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4" name="TextBox 51"/>
          <p:cNvSpPr txBox="1">
            <a:spLocks noChangeArrowheads="1"/>
          </p:cNvSpPr>
          <p:nvPr/>
        </p:nvSpPr>
        <p:spPr bwMode="auto">
          <a:xfrm>
            <a:off x="4895255" y="2756795"/>
            <a:ext cx="111063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25%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5" name="TextBox 52"/>
          <p:cNvSpPr txBox="1">
            <a:spLocks noChangeArrowheads="1"/>
          </p:cNvSpPr>
          <p:nvPr/>
        </p:nvSpPr>
        <p:spPr bwMode="auto">
          <a:xfrm>
            <a:off x="4895255" y="3411639"/>
            <a:ext cx="115133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300%</a:t>
            </a: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6" name="TextBox 53"/>
          <p:cNvSpPr txBox="1">
            <a:spLocks noChangeArrowheads="1"/>
          </p:cNvSpPr>
          <p:nvPr/>
        </p:nvSpPr>
        <p:spPr bwMode="auto">
          <a:xfrm>
            <a:off x="4903589" y="4018858"/>
            <a:ext cx="1173956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62.5%</a:t>
            </a:r>
            <a:r>
              <a:rPr lang="zh-CN" altLang="en-US" sz="21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</a:p>
        </p:txBody>
      </p:sp>
      <p:sp>
        <p:nvSpPr>
          <p:cNvPr id="17" name="TextBox 58"/>
          <p:cNvSpPr txBox="1">
            <a:spLocks noChangeArrowheads="1"/>
          </p:cNvSpPr>
          <p:nvPr/>
        </p:nvSpPr>
        <p:spPr bwMode="auto">
          <a:xfrm>
            <a:off x="2888654" y="2196046"/>
            <a:ext cx="74176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0.37</a:t>
            </a:r>
            <a:endParaRPr lang="zh-CN" altLang="en-US" sz="21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60"/>
          <p:cNvSpPr txBox="1">
            <a:spLocks noChangeArrowheads="1"/>
          </p:cNvSpPr>
          <p:nvPr/>
        </p:nvSpPr>
        <p:spPr bwMode="auto">
          <a:xfrm>
            <a:off x="2886273" y="2809218"/>
            <a:ext cx="74176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0.25</a:t>
            </a:r>
            <a:endParaRPr lang="zh-CN" altLang="en-US" sz="21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TextBox 61"/>
          <p:cNvSpPr txBox="1">
            <a:spLocks noChangeArrowheads="1"/>
          </p:cNvSpPr>
          <p:nvPr/>
        </p:nvSpPr>
        <p:spPr bwMode="auto">
          <a:xfrm>
            <a:off x="3066056" y="3478348"/>
            <a:ext cx="74175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sz="21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TextBox 62"/>
          <p:cNvSpPr txBox="1">
            <a:spLocks noChangeArrowheads="1"/>
          </p:cNvSpPr>
          <p:nvPr/>
        </p:nvSpPr>
        <p:spPr bwMode="auto">
          <a:xfrm>
            <a:off x="2967892" y="4080807"/>
            <a:ext cx="9644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1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0.625</a:t>
            </a:r>
            <a:endParaRPr lang="zh-CN" altLang="en-US" sz="21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1" name="Object 7"/>
          <p:cNvGraphicFramePr/>
          <p:nvPr/>
        </p:nvGraphicFramePr>
        <p:xfrm>
          <a:off x="5866804" y="2069539"/>
          <a:ext cx="421481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r:id="rId5" imgW="292100" imgH="393700" progId="Equation.DSMT4">
                  <p:embed/>
                </p:oleObj>
              </mc:Choice>
              <mc:Fallback>
                <p:oleObj r:id="rId5" imgW="292100" imgH="393700" progId="Equation.DSMT4">
                  <p:embed/>
                  <p:pic>
                    <p:nvPicPr>
                      <p:cNvPr id="0" name="图片 3089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6804" y="2069539"/>
                        <a:ext cx="421481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8"/>
          <p:cNvGraphicFramePr/>
          <p:nvPr/>
        </p:nvGraphicFramePr>
        <p:xfrm>
          <a:off x="5866804" y="2692235"/>
          <a:ext cx="421481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r:id="rId7" imgW="292100" imgH="393700" progId="Equation.DSMT4">
                  <p:embed/>
                </p:oleObj>
              </mc:Choice>
              <mc:Fallback>
                <p:oleObj r:id="rId7" imgW="292100" imgH="393700" progId="Equation.DSMT4">
                  <p:embed/>
                  <p:pic>
                    <p:nvPicPr>
                      <p:cNvPr id="0" name="图片 3090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6804" y="2692235"/>
                        <a:ext cx="421481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9"/>
          <p:cNvGraphicFramePr/>
          <p:nvPr/>
        </p:nvGraphicFramePr>
        <p:xfrm>
          <a:off x="6288284" y="2701760"/>
          <a:ext cx="420291" cy="567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r:id="rId9" imgW="292100" imgH="393700" progId="Equation.DSMT4">
                  <p:embed/>
                </p:oleObj>
              </mc:Choice>
              <mc:Fallback>
                <p:oleObj r:id="rId9" imgW="292100" imgH="393700" progId="Equation.DSMT4">
                  <p:embed/>
                  <p:pic>
                    <p:nvPicPr>
                      <p:cNvPr id="0" name="图片 3091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284" y="2701760"/>
                        <a:ext cx="420291" cy="567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0"/>
          <p:cNvGraphicFramePr/>
          <p:nvPr/>
        </p:nvGraphicFramePr>
        <p:xfrm>
          <a:off x="5965627" y="3344698"/>
          <a:ext cx="420290" cy="567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r:id="rId11" imgW="292100" imgH="393700" progId="Equation.DSMT4">
                  <p:embed/>
                </p:oleObj>
              </mc:Choice>
              <mc:Fallback>
                <p:oleObj r:id="rId11" imgW="292100" imgH="393700" progId="Equation.DSMT4">
                  <p:embed/>
                  <p:pic>
                    <p:nvPicPr>
                      <p:cNvPr id="0" name="图片 3092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5627" y="3344698"/>
                        <a:ext cx="420290" cy="567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1"/>
          <p:cNvGraphicFramePr/>
          <p:nvPr/>
        </p:nvGraphicFramePr>
        <p:xfrm>
          <a:off x="6408538" y="3525674"/>
          <a:ext cx="323850" cy="221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r:id="rId13" imgW="241300" imgH="165100" progId="Equation.DSMT4">
                  <p:embed/>
                </p:oleObj>
              </mc:Choice>
              <mc:Fallback>
                <p:oleObj r:id="rId13" imgW="241300" imgH="165100" progId="Equation.DSMT4">
                  <p:embed/>
                  <p:pic>
                    <p:nvPicPr>
                      <p:cNvPr id="0" name="图片 3093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538" y="3525674"/>
                        <a:ext cx="323850" cy="221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2"/>
          <p:cNvGraphicFramePr/>
          <p:nvPr/>
        </p:nvGraphicFramePr>
        <p:xfrm>
          <a:off x="6093022" y="3944773"/>
          <a:ext cx="529829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r:id="rId15" imgW="368300" imgH="393700" progId="Equation.DSMT4">
                  <p:embed/>
                </p:oleObj>
              </mc:Choice>
              <mc:Fallback>
                <p:oleObj r:id="rId15" imgW="368300" imgH="393700" progId="Equation.DSMT4">
                  <p:embed/>
                  <p:pic>
                    <p:nvPicPr>
                      <p:cNvPr id="0" name="图片 3094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3022" y="3944773"/>
                        <a:ext cx="529829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3"/>
          <p:cNvGraphicFramePr/>
          <p:nvPr/>
        </p:nvGraphicFramePr>
        <p:xfrm>
          <a:off x="6628804" y="3944773"/>
          <a:ext cx="731044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r:id="rId17" imgW="508000" imgH="393700" progId="Equation.DSMT4">
                  <p:embed/>
                </p:oleObj>
              </mc:Choice>
              <mc:Fallback>
                <p:oleObj r:id="rId17" imgW="508000" imgH="393700" progId="Equation.DSMT4">
                  <p:embed/>
                  <p:pic>
                    <p:nvPicPr>
                      <p:cNvPr id="0" name="图片 3095"/>
                      <p:cNvPicPr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8804" y="3944773"/>
                        <a:ext cx="731044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4"/>
          <p:cNvGraphicFramePr/>
          <p:nvPr/>
        </p:nvGraphicFramePr>
        <p:xfrm>
          <a:off x="7359848" y="3942391"/>
          <a:ext cx="402431" cy="567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r:id="rId19" imgW="279400" imgH="393700" progId="Equation.DSMT4">
                  <p:embed/>
                </p:oleObj>
              </mc:Choice>
              <mc:Fallback>
                <p:oleObj r:id="rId19" imgW="279400" imgH="393700" progId="Equation.DSMT4">
                  <p:embed/>
                  <p:pic>
                    <p:nvPicPr>
                      <p:cNvPr id="0" name="图片 3096"/>
                      <p:cNvPicPr>
                        <a:picLocks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848" y="3942391"/>
                        <a:ext cx="402431" cy="5679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42"/>
          <p:cNvSpPr txBox="1">
            <a:spLocks noChangeArrowheads="1"/>
          </p:cNvSpPr>
          <p:nvPr/>
        </p:nvSpPr>
        <p:spPr bwMode="auto">
          <a:xfrm>
            <a:off x="1246420" y="779641"/>
            <a:ext cx="7297670" cy="48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想一想，百分数怎样化成小数和分数？算一算，说一说。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443" y="2106374"/>
            <a:ext cx="2047315" cy="2729753"/>
          </a:xfrm>
          <a:prstGeom prst="rect">
            <a:avLst/>
          </a:prstGeom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426565" y="655213"/>
            <a:ext cx="6936200" cy="1915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）六⑵班共有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40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人，其中女生占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55%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，女生有多少人？</a:t>
            </a:r>
            <a:endParaRPr lang="en-US" altLang="zh-CN" sz="2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）奇思所在的组共有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人，其中女生占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50%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，女生有  </a:t>
            </a:r>
            <a:endParaRPr lang="en-US" altLang="zh-CN" sz="2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多少人？</a:t>
            </a:r>
            <a:endParaRPr lang="en-US" altLang="zh-CN" sz="200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（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）乐乐家共有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人，其中女性占</a:t>
            </a:r>
            <a:r>
              <a:rPr lang="en-US" altLang="zh-CN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40%</a:t>
            </a:r>
            <a:r>
              <a:rPr lang="zh-CN" altLang="en-US" sz="20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，女性有多少人？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2944825" y="2677299"/>
            <a:ext cx="31075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40×55%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（人）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2944825" y="3317259"/>
            <a:ext cx="3107531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6×50%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（人）</a:t>
            </a:r>
          </a:p>
        </p:txBody>
      </p:sp>
      <p:sp>
        <p:nvSpPr>
          <p:cNvPr id="7" name="TextBox 10"/>
          <p:cNvSpPr txBox="1">
            <a:spLocks noChangeArrowheads="1"/>
          </p:cNvSpPr>
          <p:nvPr/>
        </p:nvSpPr>
        <p:spPr bwMode="auto">
          <a:xfrm>
            <a:off x="2944825" y="3956030"/>
            <a:ext cx="31075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  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5×40%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＝</a:t>
            </a:r>
            <a:r>
              <a:rPr lang="en-US" altLang="zh-CN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（人）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257310" y="680727"/>
            <a:ext cx="2848916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算一算，填一填。</a:t>
            </a:r>
          </a:p>
        </p:txBody>
      </p:sp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2609851" y="1454267"/>
            <a:ext cx="553640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2%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64470" y="1381640"/>
          <a:ext cx="6099574" cy="1376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9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87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百分数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11%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84%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12.5%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分数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小数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0.24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500" dirty="0" smtClean="0">
                          <a:latin typeface="微软雅黑" panose="020B0503020204020204" charset="-122"/>
                          <a:ea typeface="微软雅黑" panose="020B0503020204020204" charset="-122"/>
                        </a:rPr>
                        <a:t>0.05</a:t>
                      </a:r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50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76" marR="68576" marT="34274" marB="3427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Object 2"/>
          <p:cNvGraphicFramePr/>
          <p:nvPr/>
        </p:nvGraphicFramePr>
        <p:xfrm>
          <a:off x="2692003" y="1841221"/>
          <a:ext cx="280988" cy="459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r:id="rId3" imgW="241300" imgH="393700" progId="Equation.DSMT4">
                  <p:embed/>
                </p:oleObj>
              </mc:Choice>
              <mc:Fallback>
                <p:oleObj r:id="rId3" imgW="241300" imgH="393700" progId="Equation.DSMT4">
                  <p:embed/>
                  <p:pic>
                    <p:nvPicPr>
                      <p:cNvPr id="0" name="图片 411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003" y="1841221"/>
                        <a:ext cx="280988" cy="459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/>
          <p:nvPr/>
        </p:nvGraphicFramePr>
        <p:xfrm>
          <a:off x="5656661" y="1843603"/>
          <a:ext cx="177403" cy="459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r:id="rId5" imgW="152400" imgH="393700" progId="Equation.DSMT4">
                  <p:embed/>
                </p:oleObj>
              </mc:Choice>
              <mc:Fallback>
                <p:oleObj r:id="rId5" imgW="152400" imgH="393700" progId="Equation.DSMT4">
                  <p:embed/>
                  <p:pic>
                    <p:nvPicPr>
                      <p:cNvPr id="0" name="图片 411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661" y="1843603"/>
                        <a:ext cx="177403" cy="4595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2487216" y="2361523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0.02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9" name="Object 5"/>
          <p:cNvGraphicFramePr/>
          <p:nvPr/>
        </p:nvGraphicFramePr>
        <p:xfrm>
          <a:off x="3339705" y="1841220"/>
          <a:ext cx="39171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r:id="rId7" imgW="317500" imgH="393700" progId="Equation.DSMT4">
                  <p:embed/>
                </p:oleObj>
              </mc:Choice>
              <mc:Fallback>
                <p:oleObj r:id="rId7" imgW="317500" imgH="393700" progId="Equation.DSMT4">
                  <p:embed/>
                  <p:pic>
                    <p:nvPicPr>
                      <p:cNvPr id="0" name="图片 4113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705" y="1841220"/>
                        <a:ext cx="39171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3199210" y="2356762"/>
            <a:ext cx="676275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0.11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3946922" y="1443553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24%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2" name="Object 6"/>
          <p:cNvGraphicFramePr/>
          <p:nvPr/>
        </p:nvGraphicFramePr>
        <p:xfrm>
          <a:off x="4121945" y="1837649"/>
          <a:ext cx="297656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r:id="rId9" imgW="241300" imgH="393700" progId="Equation.DSMT4">
                  <p:embed/>
                </p:oleObj>
              </mc:Choice>
              <mc:Fallback>
                <p:oleObj r:id="rId9" imgW="241300" imgH="393700" progId="Equation.DSMT4">
                  <p:embed/>
                  <p:pic>
                    <p:nvPicPr>
                      <p:cNvPr id="0" name="图片 411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945" y="1837649"/>
                        <a:ext cx="297656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4674394" y="1436409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5%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4" name="Object 7"/>
          <p:cNvGraphicFramePr/>
          <p:nvPr/>
        </p:nvGraphicFramePr>
        <p:xfrm>
          <a:off x="4850608" y="1840030"/>
          <a:ext cx="297656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r:id="rId11" imgW="241300" imgH="393700" progId="Equation.DSMT4">
                  <p:embed/>
                </p:oleObj>
              </mc:Choice>
              <mc:Fallback>
                <p:oleObj r:id="rId11" imgW="241300" imgH="393700" progId="Equation.DSMT4">
                  <p:embed/>
                  <p:pic>
                    <p:nvPicPr>
                      <p:cNvPr id="0" name="图片 4115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0608" y="1840030"/>
                        <a:ext cx="297656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7"/>
          <p:cNvSpPr txBox="1">
            <a:spLocks noChangeArrowheads="1"/>
          </p:cNvSpPr>
          <p:nvPr/>
        </p:nvSpPr>
        <p:spPr bwMode="auto">
          <a:xfrm>
            <a:off x="5401866" y="1443553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75%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5401866" y="2366286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0.75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TextBox 19"/>
          <p:cNvSpPr txBox="1">
            <a:spLocks noChangeArrowheads="1"/>
          </p:cNvSpPr>
          <p:nvPr/>
        </p:nvSpPr>
        <p:spPr bwMode="auto">
          <a:xfrm>
            <a:off x="6129338" y="2366286"/>
            <a:ext cx="676275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0.84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19" name="Object 8"/>
          <p:cNvGraphicFramePr/>
          <p:nvPr/>
        </p:nvGraphicFramePr>
        <p:xfrm>
          <a:off x="6319839" y="1831695"/>
          <a:ext cx="29884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r:id="rId13" imgW="241300" imgH="393700" progId="Equation.DSMT4">
                  <p:embed/>
                </p:oleObj>
              </mc:Choice>
              <mc:Fallback>
                <p:oleObj r:id="rId13" imgW="241300" imgH="393700" progId="Equation.DSMT4">
                  <p:embed/>
                  <p:pic>
                    <p:nvPicPr>
                      <p:cNvPr id="0" name="图片 4116"/>
                      <p:cNvPicPr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839" y="1831695"/>
                        <a:ext cx="29884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/>
          <p:nvPr/>
        </p:nvGraphicFramePr>
        <p:xfrm>
          <a:off x="7100889" y="1831695"/>
          <a:ext cx="188119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r:id="rId15" imgW="152400" imgH="393700" progId="Equation.DSMT4">
                  <p:embed/>
                </p:oleObj>
              </mc:Choice>
              <mc:Fallback>
                <p:oleObj r:id="rId15" imgW="152400" imgH="393700" progId="Equation.DSMT4">
                  <p:embed/>
                  <p:pic>
                    <p:nvPicPr>
                      <p:cNvPr id="0" name="图片 4117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0889" y="1831695"/>
                        <a:ext cx="188119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6735367" y="2366286"/>
            <a:ext cx="96797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7030A0"/>
                </a:solidFill>
                <a:latin typeface="微软雅黑" panose="020B0503020204020204" charset="-122"/>
                <a:ea typeface="微软雅黑" panose="020B0503020204020204" charset="-122"/>
              </a:rPr>
              <a:t>0.125</a:t>
            </a:r>
            <a:endParaRPr lang="zh-CN" altLang="en-US" sz="1800">
              <a:solidFill>
                <a:srgbClr val="7030A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TextBox 20"/>
          <p:cNvSpPr txBox="1">
            <a:spLocks noChangeArrowheads="1"/>
          </p:cNvSpPr>
          <p:nvPr/>
        </p:nvSpPr>
        <p:spPr bwMode="auto">
          <a:xfrm>
            <a:off x="2798449" y="3206869"/>
            <a:ext cx="803672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小数</a:t>
            </a: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5263043" y="3211631"/>
            <a:ext cx="107156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百分数</a:t>
            </a:r>
          </a:p>
        </p:txBody>
      </p:sp>
      <p:cxnSp>
        <p:nvCxnSpPr>
          <p:cNvPr id="24" name="直接箭头连接符 23"/>
          <p:cNvCxnSpPr/>
          <p:nvPr/>
        </p:nvCxnSpPr>
        <p:spPr>
          <a:xfrm flipH="1">
            <a:off x="3480678" y="3418800"/>
            <a:ext cx="1835944" cy="119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3537828" y="2886592"/>
            <a:ext cx="1988344" cy="54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小数点向左移动两位，</a:t>
            </a:r>
            <a:endParaRPr lang="en-US" altLang="zh-CN" sz="15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再去掉</a:t>
            </a:r>
            <a:r>
              <a:rPr lang="en-US" altLang="zh-CN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%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760349" y="3958155"/>
            <a:ext cx="803672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100">
                <a:solidFill>
                  <a:srgbClr val="532476"/>
                </a:solidFill>
                <a:latin typeface="微软雅黑" panose="020B0503020204020204" charset="-122"/>
                <a:ea typeface="微软雅黑" panose="020B0503020204020204" charset="-122"/>
              </a:rPr>
              <a:t>分数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748568" y="3850999"/>
            <a:ext cx="1728788" cy="29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分母是</a:t>
            </a:r>
            <a:r>
              <a:rPr lang="en-US" altLang="zh-CN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100</a:t>
            </a: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的分数</a:t>
            </a:r>
            <a:endParaRPr lang="en-US" altLang="zh-CN" sz="15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3490202" y="4166513"/>
            <a:ext cx="2214563" cy="0"/>
          </a:xfrm>
          <a:prstGeom prst="line">
            <a:avLst/>
          </a:prstGeom>
          <a:ln w="38100">
            <a:solidFill>
              <a:srgbClr val="E97117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rot="16200000" flipH="1">
            <a:off x="5424374" y="3895647"/>
            <a:ext cx="540544" cy="1190"/>
          </a:xfrm>
          <a:prstGeom prst="straightConnector1">
            <a:avLst/>
          </a:prstGeom>
          <a:ln w="38100">
            <a:solidFill>
              <a:srgbClr val="E97117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3735472" y="4143892"/>
            <a:ext cx="1727597" cy="29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algn="ctr" fontAlgn="base">
              <a:spcBef>
                <a:spcPct val="0"/>
              </a:spcBef>
              <a:spcAft>
                <a:spcPct val="0"/>
              </a:spcAft>
              <a:buSzPct val="95000"/>
            </a:pPr>
            <a:r>
              <a:rPr lang="zh-CN" altLang="en-US" sz="15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化简</a:t>
            </a:r>
            <a:endParaRPr lang="en-US" altLang="zh-CN" sz="15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3" grpId="0"/>
      <p:bldP spid="15" grpId="0"/>
      <p:bldP spid="17" grpId="0"/>
      <p:bldP spid="18" grpId="0"/>
      <p:bldP spid="21" grpId="0"/>
      <p:bldP spid="22" grpId="0"/>
      <p:bldP spid="23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926686" y="216633"/>
            <a:ext cx="1369607" cy="43858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2400" b="1" dirty="0">
                <a:ln w="0"/>
                <a:solidFill>
                  <a:schemeClr val="accent6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练习巩固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22064" y="888577"/>
            <a:ext cx="7161289" cy="117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今年共植树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1050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棵，其中</a:t>
            </a:r>
            <a:r>
              <a:rPr lang="en-US" altLang="zh-CN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90%</a:t>
            </a:r>
            <a:r>
              <a:rPr lang="zh-CN" altLang="en-US" sz="2400" dirty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的成活了，多少棵没有成活？</a:t>
            </a:r>
          </a:p>
        </p:txBody>
      </p:sp>
      <p:sp>
        <p:nvSpPr>
          <p:cNvPr id="8" name="TextBox 23"/>
          <p:cNvSpPr txBox="1">
            <a:spLocks noChangeArrowheads="1"/>
          </p:cNvSpPr>
          <p:nvPr/>
        </p:nvSpPr>
        <p:spPr bwMode="auto">
          <a:xfrm>
            <a:off x="3450840" y="2019403"/>
            <a:ext cx="2739611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1050×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1-90%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</a:p>
        </p:txBody>
      </p:sp>
      <p:sp>
        <p:nvSpPr>
          <p:cNvPr id="9" name="TextBox 24"/>
          <p:cNvSpPr txBox="1">
            <a:spLocks noChangeArrowheads="1"/>
          </p:cNvSpPr>
          <p:nvPr/>
        </p:nvSpPr>
        <p:spPr bwMode="auto">
          <a:xfrm>
            <a:off x="3296592" y="2568181"/>
            <a:ext cx="2612231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=1050×10%</a:t>
            </a:r>
            <a:endParaRPr lang="zh-CN" altLang="en-US" sz="2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Box 25"/>
          <p:cNvSpPr txBox="1">
            <a:spLocks noChangeArrowheads="1"/>
          </p:cNvSpPr>
          <p:nvPr/>
        </p:nvSpPr>
        <p:spPr bwMode="auto">
          <a:xfrm>
            <a:off x="3296592" y="3150228"/>
            <a:ext cx="161731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=105</a:t>
            </a:r>
            <a:r>
              <a:rPr lang="zh-CN" altLang="en-US" sz="24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（棵）</a:t>
            </a:r>
          </a:p>
        </p:txBody>
      </p:sp>
      <p:sp>
        <p:nvSpPr>
          <p:cNvPr id="12" name="TextBox 26"/>
          <p:cNvSpPr txBox="1">
            <a:spLocks noChangeArrowheads="1"/>
          </p:cNvSpPr>
          <p:nvPr/>
        </p:nvSpPr>
        <p:spPr bwMode="auto">
          <a:xfrm>
            <a:off x="3136435" y="3891331"/>
            <a:ext cx="3267449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答：</a:t>
            </a: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105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棵没有成活。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98944" y="2065822"/>
            <a:ext cx="1607835" cy="240340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全屏显示(16:9)</PresentationFormat>
  <Paragraphs>117</Paragraphs>
  <Slides>12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宋体</vt:lpstr>
      <vt:lpstr>微软雅黑</vt:lpstr>
      <vt:lpstr>Arial</vt:lpstr>
      <vt:lpstr>Calibri</vt:lpstr>
      <vt:lpstr>Calibri Light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2016-02-25T11:28:00Z</dcterms:created>
  <dcterms:modified xsi:type="dcterms:W3CDTF">2023-01-17T01:05:36Z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E205DFCCA67D4229A97831C06F1D157C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