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478" r:id="rId3"/>
    <p:sldId id="552" r:id="rId4"/>
    <p:sldId id="553" r:id="rId5"/>
    <p:sldId id="554" r:id="rId6"/>
    <p:sldId id="555" r:id="rId7"/>
    <p:sldId id="556" r:id="rId8"/>
    <p:sldId id="557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65" r:id="rId17"/>
    <p:sldId id="258" r:id="rId18"/>
  </p:sldIdLst>
  <p:sldSz cx="12192000" cy="6858000"/>
  <p:notesSz cx="6858000" cy="9144000"/>
  <p:embeddedFontLst>
    <p:embeddedFont>
      <p:font typeface="庞门正道粗书体6.0" panose="02010600030101010101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BB21F8D3-C39F-46A4-99AD-6B0ADF6450B4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154B394-720E-467D-ABFF-8F7550BC726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4B394-720E-467D-ABFF-8F7550BC726F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4B394-720E-467D-ABFF-8F7550BC726F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, 麦克风, 游戏机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7" y="229113"/>
            <a:ext cx="983976" cy="655984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993677" y="395778"/>
            <a:ext cx="2154876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, 麦克风,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166" y="1167295"/>
            <a:ext cx="6785114" cy="4523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401963" y="715955"/>
            <a:ext cx="6707750" cy="3354004"/>
            <a:chOff x="662385" y="613093"/>
            <a:chExt cx="6707750" cy="3354004"/>
          </a:xfrm>
        </p:grpSpPr>
        <p:sp>
          <p:nvSpPr>
            <p:cNvPr id="6" name="文本框 5"/>
            <p:cNvSpPr txBox="1"/>
            <p:nvPr/>
          </p:nvSpPr>
          <p:spPr>
            <a:xfrm>
              <a:off x="662385" y="613093"/>
              <a:ext cx="266478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口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18784" y="1905755"/>
              <a:ext cx="17412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语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599844" y="1028856"/>
              <a:ext cx="176653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交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705347" y="1320219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际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902" y="3868061"/>
            <a:ext cx="4825872" cy="1143653"/>
            <a:chOff x="1601376" y="4316270"/>
            <a:chExt cx="4825872" cy="1143653"/>
          </a:xfrm>
        </p:grpSpPr>
        <p:sp>
          <p:nvSpPr>
            <p:cNvPr id="12" name="文本框 11"/>
            <p:cNvSpPr txBox="1"/>
            <p:nvPr/>
          </p:nvSpPr>
          <p:spPr>
            <a:xfrm>
              <a:off x="1601376" y="5182924"/>
              <a:ext cx="48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语文精品课件 六年级下册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1376" y="4316270"/>
              <a:ext cx="482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即兴发言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 flipH="1">
              <a:off x="1601376" y="5032283"/>
              <a:ext cx="4825872" cy="194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81894" y="5413706"/>
            <a:ext cx="3547888" cy="276999"/>
            <a:chOff x="842479" y="5462070"/>
            <a:chExt cx="3547888" cy="276999"/>
          </a:xfrm>
        </p:grpSpPr>
        <p:sp>
          <p:nvSpPr>
            <p:cNvPr id="20" name="矩形 19"/>
            <p:cNvSpPr/>
            <p:nvPr/>
          </p:nvSpPr>
          <p:spPr>
            <a:xfrm>
              <a:off x="842479" y="5462070"/>
              <a:ext cx="1564092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475748" y="481326"/>
            <a:ext cx="1182852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某某实验小学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风采展示</a:t>
            </a:r>
          </a:p>
        </p:txBody>
      </p:sp>
      <p:sp>
        <p:nvSpPr>
          <p:cNvPr id="3" name="圆角矩形 61"/>
          <p:cNvSpPr/>
          <p:nvPr/>
        </p:nvSpPr>
        <p:spPr>
          <a:xfrm>
            <a:off x="1492885" y="2715260"/>
            <a:ext cx="9206230" cy="2316480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8008" y="3257818"/>
            <a:ext cx="8461692" cy="12313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情境四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：在街上玩耍，路遇电视台采访，记者让你谈谈对“小学生带手机去学校”的看法。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风采展示</a:t>
            </a:r>
          </a:p>
        </p:txBody>
      </p:sp>
      <p:sp>
        <p:nvSpPr>
          <p:cNvPr id="2" name="圆角矩形 61"/>
          <p:cNvSpPr/>
          <p:nvPr/>
        </p:nvSpPr>
        <p:spPr>
          <a:xfrm>
            <a:off x="993678" y="1832610"/>
            <a:ext cx="9919530" cy="4004310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11"/>
          <p:cNvSpPr txBox="1"/>
          <p:nvPr/>
        </p:nvSpPr>
        <p:spPr>
          <a:xfrm>
            <a:off x="1363345" y="2017395"/>
            <a:ext cx="9386570" cy="3634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规则：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六人为一组，选择最感兴趣的题目，互相交流与话题有关的内容。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请一个代表有选择的将有关内容展示给大家。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准备时间：五分钟。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评选“最佳发言小组”。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风采展示</a:t>
            </a: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705" y="3162300"/>
            <a:ext cx="4360590" cy="2593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3453130" y="2013585"/>
            <a:ext cx="5285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欢迎新同学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风采展示</a:t>
            </a:r>
          </a:p>
        </p:txBody>
      </p:sp>
      <p:sp>
        <p:nvSpPr>
          <p:cNvPr id="2" name="圆角矩形 61"/>
          <p:cNvSpPr/>
          <p:nvPr/>
        </p:nvSpPr>
        <p:spPr>
          <a:xfrm>
            <a:off x="1384617" y="1769110"/>
            <a:ext cx="9422765" cy="4004310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1"/>
          <p:cNvSpPr/>
          <p:nvPr/>
        </p:nvSpPr>
        <p:spPr>
          <a:xfrm>
            <a:off x="1695132" y="2120265"/>
            <a:ext cx="8763000" cy="304419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状状：首先，让我们用热烈的掌声欢迎新同学的到来。我们这个班是一个团结、文明、进取的班级，新同学的加入必定会给我们班注入新的生机和活力。愿我们能在今后的学习生活中，互相帮助，团结友爱，共同为我们的理想而奋斗！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拓展延伸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1871028" y="2538730"/>
            <a:ext cx="8064500" cy="235166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一切成功的演讲，都是来自于充分的准备。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卡耐基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拓展延伸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1260474" y="2345373"/>
            <a:ext cx="9458325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卡耐基这段话中的“准备”是指我们发言前那几分钟的准备时间吗？</a:t>
            </a:r>
          </a:p>
        </p:txBody>
      </p:sp>
      <p:sp>
        <p:nvSpPr>
          <p:cNvPr id="4" name="文本框 11"/>
          <p:cNvSpPr txBox="1"/>
          <p:nvPr/>
        </p:nvSpPr>
        <p:spPr>
          <a:xfrm>
            <a:off x="1260474" y="3829685"/>
            <a:ext cx="9661525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 不是。这里的“准备”指查阅资料、多观察多积累、生活和学习上的经历等。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课堂小结</a:t>
            </a:r>
          </a:p>
        </p:txBody>
      </p:sp>
      <p:sp>
        <p:nvSpPr>
          <p:cNvPr id="2" name="文本框 11"/>
          <p:cNvSpPr txBox="1"/>
          <p:nvPr/>
        </p:nvSpPr>
        <p:spPr>
          <a:xfrm>
            <a:off x="1342390" y="2306955"/>
            <a:ext cx="9507220" cy="30041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口才是人生的必修课，当你竞选班干部时，当你和同学辩论时，当你上台领奖时都需要即兴发言。而精彩的发言来自于生活的积累。同学们在今后的生活中只要多多练习，锻炼自己，就一定能掌握更多更好的即兴发言的方法和技巧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, 麦克风,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166" y="1167295"/>
            <a:ext cx="6785114" cy="4523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353762" y="874555"/>
            <a:ext cx="6555426" cy="3195404"/>
            <a:chOff x="614184" y="771693"/>
            <a:chExt cx="6555426" cy="3195404"/>
          </a:xfrm>
        </p:grpSpPr>
        <p:sp>
          <p:nvSpPr>
            <p:cNvPr id="6" name="文本框 5"/>
            <p:cNvSpPr txBox="1"/>
            <p:nvPr/>
          </p:nvSpPr>
          <p:spPr>
            <a:xfrm>
              <a:off x="614184" y="771693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18784" y="1905755"/>
              <a:ext cx="17412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30665" y="855951"/>
              <a:ext cx="176653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04822" y="1320219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看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902" y="3868061"/>
            <a:ext cx="4825872" cy="1143653"/>
            <a:chOff x="1601376" y="4316270"/>
            <a:chExt cx="4825872" cy="1143653"/>
          </a:xfrm>
        </p:grpSpPr>
        <p:sp>
          <p:nvSpPr>
            <p:cNvPr id="12" name="文本框 11"/>
            <p:cNvSpPr txBox="1"/>
            <p:nvPr/>
          </p:nvSpPr>
          <p:spPr>
            <a:xfrm>
              <a:off x="1601376" y="5182924"/>
              <a:ext cx="48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语文精品课件 六年级下册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1376" y="4316270"/>
              <a:ext cx="482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即兴发言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 flipH="1">
              <a:off x="1601376" y="5032283"/>
              <a:ext cx="4825872" cy="194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81894" y="5413706"/>
            <a:ext cx="3547888" cy="276999"/>
            <a:chOff x="842479" y="5462070"/>
            <a:chExt cx="3547888" cy="276999"/>
          </a:xfrm>
        </p:grpSpPr>
        <p:sp>
          <p:nvSpPr>
            <p:cNvPr id="20" name="矩形 19"/>
            <p:cNvSpPr/>
            <p:nvPr/>
          </p:nvSpPr>
          <p:spPr>
            <a:xfrm>
              <a:off x="842479" y="5462070"/>
              <a:ext cx="1564092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475748" y="481326"/>
            <a:ext cx="1182852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某某实验小学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标题 1"/>
          <p:cNvSpPr txBox="1"/>
          <p:nvPr/>
        </p:nvSpPr>
        <p:spPr>
          <a:xfrm>
            <a:off x="3287712" y="3166428"/>
            <a:ext cx="5616575" cy="777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口语交际：即兴发言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交流学习</a:t>
            </a:r>
          </a:p>
        </p:txBody>
      </p:sp>
      <p:sp>
        <p:nvSpPr>
          <p:cNvPr id="4" name="文本框 11"/>
          <p:cNvSpPr txBox="1"/>
          <p:nvPr/>
        </p:nvSpPr>
        <p:spPr>
          <a:xfrm>
            <a:off x="1223963" y="1900555"/>
            <a:ext cx="5895975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即兴发言：介绍我们的校园。</a:t>
            </a:r>
          </a:p>
        </p:txBody>
      </p:sp>
      <p:sp>
        <p:nvSpPr>
          <p:cNvPr id="5" name="文本框 11"/>
          <p:cNvSpPr txBox="1"/>
          <p:nvPr/>
        </p:nvSpPr>
        <p:spPr>
          <a:xfrm>
            <a:off x="1795463" y="2764155"/>
            <a:ext cx="3241675" cy="29056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学校的环境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学校的文化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学校的活动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7" y="3534556"/>
            <a:ext cx="4832851" cy="2662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1234758" y="1667193"/>
            <a:ext cx="5897562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AutoNum type="arabicPeriod" startAt="2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从以下几个方面互相评价。</a:t>
            </a:r>
          </a:p>
        </p:txBody>
      </p:sp>
      <p:sp>
        <p:nvSpPr>
          <p:cNvPr id="4" name="文本框 11"/>
          <p:cNvSpPr txBox="1">
            <a:spLocks noChangeArrowheads="1"/>
          </p:cNvSpPr>
          <p:nvPr/>
        </p:nvSpPr>
        <p:spPr bwMode="auto">
          <a:xfrm>
            <a:off x="1574483" y="2535555"/>
            <a:ext cx="7488238" cy="31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仪态：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站立姿势、目视前方、态度自然；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声音：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铿锵有力、语速适中、表达清晰；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内容：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选材正确、逻辑合理、情感真挚。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2743201"/>
            <a:ext cx="2627248" cy="3478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确定话题</a:t>
            </a:r>
          </a:p>
        </p:txBody>
      </p:sp>
      <p:sp>
        <p:nvSpPr>
          <p:cNvPr id="3" name="圆角矩形 55"/>
          <p:cNvSpPr/>
          <p:nvPr/>
        </p:nvSpPr>
        <p:spPr>
          <a:xfrm>
            <a:off x="1250950" y="1994535"/>
            <a:ext cx="9690100" cy="364490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61452" y="3429000"/>
            <a:ext cx="9269095" cy="13606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确定话题后，要迅速判断发言的主题，是致欢迎词，还是获奖感言，还是答记者问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1005" y="2362281"/>
            <a:ext cx="2577950" cy="6989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明确主题。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深入交流</a:t>
            </a:r>
          </a:p>
        </p:txBody>
      </p:sp>
      <p:sp>
        <p:nvSpPr>
          <p:cNvPr id="6" name="圆角矩形 61"/>
          <p:cNvSpPr/>
          <p:nvPr/>
        </p:nvSpPr>
        <p:spPr>
          <a:xfrm>
            <a:off x="993677" y="2123440"/>
            <a:ext cx="10177145" cy="3078480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64212" y="2337435"/>
            <a:ext cx="9472295" cy="26511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打好腹稿。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根据场合、对象、气氛等，快速理顺思路，确定围绕主题谈哪几个方面的内容，先讲什么，后讲什么，哪一点需要多讲几句。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深入交流</a:t>
            </a:r>
          </a:p>
        </p:txBody>
      </p:sp>
      <p:sp>
        <p:nvSpPr>
          <p:cNvPr id="3" name="圆角矩形 61"/>
          <p:cNvSpPr/>
          <p:nvPr/>
        </p:nvSpPr>
        <p:spPr>
          <a:xfrm>
            <a:off x="1492885" y="2512060"/>
            <a:ext cx="9206230" cy="2316480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05025" y="2636044"/>
            <a:ext cx="7981950" cy="208407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大胆发言。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情绪饱满，镇定从容，把自己想要表达的意思逐条说清楚。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深入交流</a:t>
            </a:r>
          </a:p>
        </p:txBody>
      </p:sp>
      <p:sp>
        <p:nvSpPr>
          <p:cNvPr id="3" name="圆角矩形 61"/>
          <p:cNvSpPr/>
          <p:nvPr/>
        </p:nvSpPr>
        <p:spPr>
          <a:xfrm>
            <a:off x="1492885" y="2308860"/>
            <a:ext cx="9206230" cy="3084830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10385" y="2482850"/>
            <a:ext cx="8746490" cy="27482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评比总结。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同学互评，选出发言最精彩的“小演讲家”。交流总结，肯定值得大家借鉴的地方，归纳出需要改进的地方。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风采展示</a:t>
            </a:r>
          </a:p>
        </p:txBody>
      </p:sp>
      <p:sp>
        <p:nvSpPr>
          <p:cNvPr id="5" name="矩形 4"/>
          <p:cNvSpPr/>
          <p:nvPr/>
        </p:nvSpPr>
        <p:spPr>
          <a:xfrm>
            <a:off x="1234440" y="1921121"/>
            <a:ext cx="9954260" cy="341580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情境一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：班里来了新同学，班主任让你代表全班同学向他表示欢迎。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情境二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：学校作文比赛获奖，老师临时让你发表获奖感言。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情境三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：参加爷爷的寿宴，宴席上向爷爷说几句祝福的话。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qu1wswe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Microsoft Office PowerPoint</Application>
  <PresentationFormat>宽屏</PresentationFormat>
  <Paragraphs>83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庞门正道粗书体6.0</vt:lpstr>
      <vt:lpstr>Arial</vt:lpstr>
      <vt:lpstr>思源黑体 CN Bold</vt:lpstr>
      <vt:lpstr>思源黑体 CN Regular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2021-05-12T01:50:28Z</dcterms:created>
  <dcterms:modified xsi:type="dcterms:W3CDTF">2023-01-10T07:03:42Z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B311AD41284D4ED7BA4039742CBA2E89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