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057" r:id="rId2"/>
    <p:sldId id="1000" r:id="rId3"/>
    <p:sldId id="1059" r:id="rId4"/>
    <p:sldId id="1060" r:id="rId5"/>
    <p:sldId id="1062" r:id="rId6"/>
    <p:sldId id="1063" r:id="rId7"/>
    <p:sldId id="1061" r:id="rId8"/>
    <p:sldId id="1064" r:id="rId9"/>
    <p:sldId id="1065" r:id="rId10"/>
    <p:sldId id="1066" r:id="rId11"/>
    <p:sldId id="1067" r:id="rId12"/>
    <p:sldId id="1068" r:id="rId13"/>
    <p:sldId id="1069" r:id="rId14"/>
    <p:sldId id="1070" r:id="rId15"/>
    <p:sldId id="1071" r:id="rId16"/>
    <p:sldId id="1072" r:id="rId17"/>
    <p:sldId id="1073" r:id="rId18"/>
    <p:sldId id="1074" r:id="rId19"/>
    <p:sldId id="1075" r:id="rId20"/>
    <p:sldId id="1076" r:id="rId21"/>
    <p:sldId id="1077" r:id="rId22"/>
    <p:sldId id="1078" r:id="rId23"/>
    <p:sldId id="1079" r:id="rId24"/>
    <p:sldId id="1058" r:id="rId25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OPPOSans R" panose="02010600030101010101" charset="-122"/>
      <p:regular r:id="rId32"/>
    </p:embeddedFont>
    <p:embeddedFont>
      <p:font typeface="微软雅黑" panose="020B0503020204020204" pitchFamily="34" charset="-122"/>
      <p:regular r:id="rId33"/>
      <p:bold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27C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8B98737-A33E-4E8F-81AE-B8EAFC49753A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9E8A5D2-D280-4FE4-89C8-F5296559E68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8A5D2-D280-4FE4-89C8-F5296559E68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9A1F2-28A1-4B22-AB88-37B0330040BD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9A1F2-28A1-4B22-AB88-37B0330040BD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9A1F2-28A1-4B22-AB88-37B0330040BD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9A1F2-28A1-4B22-AB88-37B0330040BD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9A1F2-28A1-4B22-AB88-37B0330040BD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9A1F2-28A1-4B22-AB88-37B0330040BD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9A1F2-28A1-4B22-AB88-37B0330040BD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9A1F2-28A1-4B22-AB88-37B0330040BD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9A1F2-28A1-4B22-AB88-37B0330040BD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9A1F2-28A1-4B22-AB88-37B0330040BD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9A1F2-28A1-4B22-AB88-37B0330040BD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9A1F2-28A1-4B22-AB88-37B0330040BD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9A1F2-28A1-4B22-AB88-37B0330040BD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9A1F2-28A1-4B22-AB88-37B0330040BD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9A1F2-28A1-4B22-AB88-37B0330040BD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8A5D2-D280-4FE4-89C8-F5296559E68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9A1F2-28A1-4B22-AB88-37B0330040BD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9A1F2-28A1-4B22-AB88-37B0330040BD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9A1F2-28A1-4B22-AB88-37B0330040BD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9A1F2-28A1-4B22-AB88-37B0330040BD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9A1F2-28A1-4B22-AB88-37B0330040BD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9A1F2-28A1-4B22-AB88-37B0330040BD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9A1F2-28A1-4B22-AB88-37B0330040BD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hyperlink" Target="&#35838;&#25991;&#26391;&#35835;&#8212;&#25163;&#26415;&#23460;&#23601;&#26159;&#38453;&#22320;/&#35838;&#25991;&#26391;&#35835;%20%20&#20154;&#25945;&#29256;-&#19977;&#19978;-27-&#25163;&#26415;&#21488;&#23601;&#26159;&#38453;&#22320;.mp4" TargetMode="External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6060832" y="-500131"/>
            <a:ext cx="7101840" cy="7336993"/>
            <a:chOff x="6060832" y="-500131"/>
            <a:chExt cx="7101840" cy="7336993"/>
          </a:xfrm>
        </p:grpSpPr>
        <p:sp>
          <p:nvSpPr>
            <p:cNvPr id="6" name="任意多边形: 形状 5"/>
            <p:cNvSpPr/>
            <p:nvPr/>
          </p:nvSpPr>
          <p:spPr>
            <a:xfrm rot="1800000">
              <a:off x="10001306" y="1538749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 rot="1800000">
              <a:off x="6100363" y="-500131"/>
              <a:ext cx="5559972" cy="6824579"/>
            </a:xfrm>
            <a:custGeom>
              <a:avLst/>
              <a:gdLst>
                <a:gd name="connsiteX0" fmla="*/ 3926709 w 5559972"/>
                <a:gd name="connsiteY0" fmla="*/ 4949682 h 6824579"/>
                <a:gd name="connsiteX1" fmla="*/ 5009181 w 5559972"/>
                <a:gd name="connsiteY1" fmla="*/ 4949682 h 6824579"/>
                <a:gd name="connsiteX2" fmla="*/ 5550417 w 5559972"/>
                <a:gd name="connsiteY2" fmla="*/ 5887131 h 6824579"/>
                <a:gd name="connsiteX3" fmla="*/ 5009181 w 5559972"/>
                <a:gd name="connsiteY3" fmla="*/ 6824579 h 6824579"/>
                <a:gd name="connsiteX4" fmla="*/ 3926709 w 5559972"/>
                <a:gd name="connsiteY4" fmla="*/ 6824579 h 6824579"/>
                <a:gd name="connsiteX5" fmla="*/ 3385473 w 5559972"/>
                <a:gd name="connsiteY5" fmla="*/ 5887131 h 6824579"/>
                <a:gd name="connsiteX6" fmla="*/ 2237608 w 5559972"/>
                <a:gd name="connsiteY6" fmla="*/ 3954109 h 6824579"/>
                <a:gd name="connsiteX7" fmla="*/ 3320079 w 5559972"/>
                <a:gd name="connsiteY7" fmla="*/ 3954109 h 6824579"/>
                <a:gd name="connsiteX8" fmla="*/ 3861315 w 5559972"/>
                <a:gd name="connsiteY8" fmla="*/ 4891557 h 6824579"/>
                <a:gd name="connsiteX9" fmla="*/ 3320080 w 5559972"/>
                <a:gd name="connsiteY9" fmla="*/ 5829005 h 6824579"/>
                <a:gd name="connsiteX10" fmla="*/ 2237608 w 5559972"/>
                <a:gd name="connsiteY10" fmla="*/ 5829005 h 6824579"/>
                <a:gd name="connsiteX11" fmla="*/ 1696371 w 5559972"/>
                <a:gd name="connsiteY11" fmla="*/ 4891557 h 6824579"/>
                <a:gd name="connsiteX12" fmla="*/ 3936264 w 5559972"/>
                <a:gd name="connsiteY12" fmla="*/ 2973388 h 6824579"/>
                <a:gd name="connsiteX13" fmla="*/ 5018736 w 5559972"/>
                <a:gd name="connsiteY13" fmla="*/ 2973388 h 6824579"/>
                <a:gd name="connsiteX14" fmla="*/ 5559972 w 5559972"/>
                <a:gd name="connsiteY14" fmla="*/ 3910836 h 6824579"/>
                <a:gd name="connsiteX15" fmla="*/ 5018736 w 5559972"/>
                <a:gd name="connsiteY15" fmla="*/ 4848284 h 6824579"/>
                <a:gd name="connsiteX16" fmla="*/ 3936264 w 5559972"/>
                <a:gd name="connsiteY16" fmla="*/ 4848284 h 6824579"/>
                <a:gd name="connsiteX17" fmla="*/ 3395028 w 5559972"/>
                <a:gd name="connsiteY17" fmla="*/ 3910836 h 6824579"/>
                <a:gd name="connsiteX18" fmla="*/ 2230338 w 5559972"/>
                <a:gd name="connsiteY18" fmla="*/ 1976295 h 6824579"/>
                <a:gd name="connsiteX19" fmla="*/ 3312810 w 5559972"/>
                <a:gd name="connsiteY19" fmla="*/ 1976295 h 6824579"/>
                <a:gd name="connsiteX20" fmla="*/ 3854046 w 5559972"/>
                <a:gd name="connsiteY20" fmla="*/ 2913743 h 6824579"/>
                <a:gd name="connsiteX21" fmla="*/ 3312809 w 5559972"/>
                <a:gd name="connsiteY21" fmla="*/ 3851191 h 6824579"/>
                <a:gd name="connsiteX22" fmla="*/ 2230338 w 5559972"/>
                <a:gd name="connsiteY22" fmla="*/ 3851191 h 6824579"/>
                <a:gd name="connsiteX23" fmla="*/ 1689102 w 5559972"/>
                <a:gd name="connsiteY23" fmla="*/ 2913743 h 6824579"/>
                <a:gd name="connsiteX24" fmla="*/ 541236 w 5559972"/>
                <a:gd name="connsiteY24" fmla="*/ 980721 h 6824579"/>
                <a:gd name="connsiteX25" fmla="*/ 1623708 w 5559972"/>
                <a:gd name="connsiteY25" fmla="*/ 980721 h 6824579"/>
                <a:gd name="connsiteX26" fmla="*/ 2164944 w 5559972"/>
                <a:gd name="connsiteY26" fmla="*/ 1918170 h 6824579"/>
                <a:gd name="connsiteX27" fmla="*/ 1623708 w 5559972"/>
                <a:gd name="connsiteY27" fmla="*/ 2855617 h 6824579"/>
                <a:gd name="connsiteX28" fmla="*/ 541236 w 5559972"/>
                <a:gd name="connsiteY28" fmla="*/ 2855617 h 6824579"/>
                <a:gd name="connsiteX29" fmla="*/ 0 w 5559972"/>
                <a:gd name="connsiteY29" fmla="*/ 1918169 h 6824579"/>
                <a:gd name="connsiteX30" fmla="*/ 2239893 w 5559972"/>
                <a:gd name="connsiteY30" fmla="*/ 0 h 6824579"/>
                <a:gd name="connsiteX31" fmla="*/ 3322364 w 5559972"/>
                <a:gd name="connsiteY31" fmla="*/ 0 h 6824579"/>
                <a:gd name="connsiteX32" fmla="*/ 3863600 w 5559972"/>
                <a:gd name="connsiteY32" fmla="*/ 937448 h 6824579"/>
                <a:gd name="connsiteX33" fmla="*/ 3322364 w 5559972"/>
                <a:gd name="connsiteY33" fmla="*/ 1874896 h 6824579"/>
                <a:gd name="connsiteX34" fmla="*/ 2239893 w 5559972"/>
                <a:gd name="connsiteY34" fmla="*/ 1874896 h 6824579"/>
                <a:gd name="connsiteX35" fmla="*/ 1698657 w 5559972"/>
                <a:gd name="connsiteY35" fmla="*/ 937448 h 682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559972" h="6824579">
                  <a:moveTo>
                    <a:pt x="3926709" y="4949682"/>
                  </a:moveTo>
                  <a:lnTo>
                    <a:pt x="5009181" y="4949682"/>
                  </a:lnTo>
                  <a:lnTo>
                    <a:pt x="5550417" y="5887131"/>
                  </a:lnTo>
                  <a:lnTo>
                    <a:pt x="5009181" y="6824579"/>
                  </a:lnTo>
                  <a:lnTo>
                    <a:pt x="3926709" y="6824579"/>
                  </a:lnTo>
                  <a:lnTo>
                    <a:pt x="3385473" y="5887131"/>
                  </a:lnTo>
                  <a:close/>
                  <a:moveTo>
                    <a:pt x="2237608" y="3954109"/>
                  </a:moveTo>
                  <a:lnTo>
                    <a:pt x="3320079" y="3954109"/>
                  </a:lnTo>
                  <a:lnTo>
                    <a:pt x="3861315" y="4891557"/>
                  </a:lnTo>
                  <a:lnTo>
                    <a:pt x="3320080" y="5829005"/>
                  </a:lnTo>
                  <a:lnTo>
                    <a:pt x="2237608" y="5829005"/>
                  </a:lnTo>
                  <a:lnTo>
                    <a:pt x="1696371" y="4891557"/>
                  </a:lnTo>
                  <a:close/>
                  <a:moveTo>
                    <a:pt x="3936264" y="2973388"/>
                  </a:moveTo>
                  <a:lnTo>
                    <a:pt x="5018736" y="2973388"/>
                  </a:lnTo>
                  <a:lnTo>
                    <a:pt x="5559972" y="3910836"/>
                  </a:lnTo>
                  <a:lnTo>
                    <a:pt x="5018736" y="4848284"/>
                  </a:lnTo>
                  <a:lnTo>
                    <a:pt x="3936264" y="4848284"/>
                  </a:lnTo>
                  <a:lnTo>
                    <a:pt x="3395028" y="3910836"/>
                  </a:lnTo>
                  <a:close/>
                  <a:moveTo>
                    <a:pt x="2230338" y="1976295"/>
                  </a:moveTo>
                  <a:lnTo>
                    <a:pt x="3312810" y="1976295"/>
                  </a:lnTo>
                  <a:lnTo>
                    <a:pt x="3854046" y="2913743"/>
                  </a:lnTo>
                  <a:lnTo>
                    <a:pt x="3312809" y="3851191"/>
                  </a:lnTo>
                  <a:lnTo>
                    <a:pt x="2230338" y="3851191"/>
                  </a:lnTo>
                  <a:lnTo>
                    <a:pt x="1689102" y="2913743"/>
                  </a:lnTo>
                  <a:close/>
                  <a:moveTo>
                    <a:pt x="541236" y="980721"/>
                  </a:moveTo>
                  <a:lnTo>
                    <a:pt x="1623708" y="980721"/>
                  </a:lnTo>
                  <a:lnTo>
                    <a:pt x="2164944" y="1918170"/>
                  </a:lnTo>
                  <a:lnTo>
                    <a:pt x="1623708" y="2855617"/>
                  </a:lnTo>
                  <a:lnTo>
                    <a:pt x="541236" y="2855617"/>
                  </a:lnTo>
                  <a:lnTo>
                    <a:pt x="0" y="1918169"/>
                  </a:lnTo>
                  <a:close/>
                  <a:moveTo>
                    <a:pt x="2239893" y="0"/>
                  </a:moveTo>
                  <a:lnTo>
                    <a:pt x="3322364" y="0"/>
                  </a:lnTo>
                  <a:lnTo>
                    <a:pt x="3863600" y="937448"/>
                  </a:lnTo>
                  <a:lnTo>
                    <a:pt x="3322364" y="1874896"/>
                  </a:lnTo>
                  <a:lnTo>
                    <a:pt x="2239893" y="1874896"/>
                  </a:lnTo>
                  <a:lnTo>
                    <a:pt x="1698657" y="937448"/>
                  </a:lnTo>
                  <a:close/>
                </a:path>
              </a:pathLst>
            </a:custGeom>
            <a:blipFill dpi="0" rotWithShape="0">
              <a:blip r:embed="rId6"/>
              <a:srcRect/>
              <a:stretch>
                <a:fillRect l="-33599" t="-2000" r="-101977" b="-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 rot="1800000">
              <a:off x="10997728" y="-167995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 rot="1800000">
              <a:off x="6060832" y="4961966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rot="1800000">
              <a:off x="9983713" y="4961964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 rot="1800000">
              <a:off x="10980135" y="3255220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26480" y="1975744"/>
            <a:ext cx="7047066" cy="2895334"/>
            <a:chOff x="626480" y="1975744"/>
            <a:chExt cx="7047066" cy="2895334"/>
          </a:xfrm>
        </p:grpSpPr>
        <p:sp>
          <p:nvSpPr>
            <p:cNvPr id="26" name="PA-文本框 6"/>
            <p:cNvSpPr txBox="1"/>
            <p:nvPr>
              <p:custDataLst>
                <p:tags r:id="rId1"/>
              </p:custDataLst>
            </p:nvPr>
          </p:nvSpPr>
          <p:spPr>
            <a:xfrm>
              <a:off x="626480" y="1975744"/>
              <a:ext cx="704706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1219200"/>
              <a:r>
                <a:rPr lang="zh-CN" altLang="en-US" sz="6600" dirty="0">
                  <a:solidFill>
                    <a:srgbClr val="27CED7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手术室</a:t>
              </a:r>
              <a:r>
                <a:rPr lang="zh-CN" altLang="en-US" sz="6600" dirty="0"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就是阵地</a:t>
              </a:r>
            </a:p>
          </p:txBody>
        </p:sp>
        <p:sp>
          <p:nvSpPr>
            <p:cNvPr id="27" name="PA-文本框 7"/>
            <p:cNvSpPr txBox="1"/>
            <p:nvPr>
              <p:custDataLst>
                <p:tags r:id="rId2"/>
              </p:custDataLst>
            </p:nvPr>
          </p:nvSpPr>
          <p:spPr>
            <a:xfrm>
              <a:off x="626480" y="4350666"/>
              <a:ext cx="2230056" cy="520412"/>
            </a:xfrm>
            <a:prstGeom prst="roundRect">
              <a:avLst>
                <a:gd name="adj" fmla="val 50000"/>
              </a:avLst>
            </a:prstGeom>
            <a:solidFill>
              <a:srgbClr val="27CED7"/>
            </a:soli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1219200"/>
              <a:r>
                <a:rPr lang="zh-CN" altLang="en-US" b="1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lang="en-US" altLang="zh-CN" b="1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PPT818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9" name="PA-文本框 8"/>
            <p:cNvSpPr txBox="1"/>
            <p:nvPr>
              <p:custDataLst>
                <p:tags r:id="rId3"/>
              </p:custDataLst>
            </p:nvPr>
          </p:nvSpPr>
          <p:spPr>
            <a:xfrm>
              <a:off x="682026" y="3367622"/>
              <a:ext cx="67276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 defTabSz="1219200">
                <a:defRPr sz="1865">
                  <a:solidFill>
                    <a:schemeClr val="tx1">
                      <a:lumMod val="75000"/>
                      <a:lumOff val="25000"/>
                    </a:schemeClr>
                  </a:solidFill>
                  <a:latin typeface="OPPOSans L" panose="00020600040101010101" pitchFamily="18" charset="-122"/>
                  <a:ea typeface="OPPOSans L" panose="00020600040101010101" pitchFamily="18" charset="-122"/>
                  <a:cs typeface="OPPOSans R" panose="00020600040101010101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97546" y="576951"/>
            <a:ext cx="756000" cy="274530"/>
            <a:chOff x="397546" y="576951"/>
            <a:chExt cx="756000" cy="274530"/>
          </a:xfrm>
        </p:grpSpPr>
        <p:sp>
          <p:nvSpPr>
            <p:cNvPr id="31" name="矩形 30"/>
            <p:cNvSpPr/>
            <p:nvPr/>
          </p:nvSpPr>
          <p:spPr>
            <a:xfrm>
              <a:off x="397546" y="771630"/>
              <a:ext cx="476214" cy="79851"/>
            </a:xfrm>
            <a:prstGeom prst="rect">
              <a:avLst/>
            </a:pr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97546" y="576951"/>
              <a:ext cx="756000" cy="720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任意多边形: 形状 35"/>
          <p:cNvSpPr/>
          <p:nvPr/>
        </p:nvSpPr>
        <p:spPr>
          <a:xfrm rot="3600000">
            <a:off x="-237838" y="6128303"/>
            <a:ext cx="951361" cy="761100"/>
          </a:xfrm>
          <a:custGeom>
            <a:avLst/>
            <a:gdLst>
              <a:gd name="connsiteX0" fmla="*/ 0 w 951361"/>
              <a:gd name="connsiteY0" fmla="*/ 380551 h 761100"/>
              <a:gd name="connsiteX1" fmla="*/ 219712 w 951361"/>
              <a:gd name="connsiteY1" fmla="*/ 0 h 761100"/>
              <a:gd name="connsiteX2" fmla="*/ 804170 w 951361"/>
              <a:gd name="connsiteY2" fmla="*/ 0 h 761100"/>
              <a:gd name="connsiteX3" fmla="*/ 951361 w 951361"/>
              <a:gd name="connsiteY3" fmla="*/ 254941 h 761100"/>
              <a:gd name="connsiteX4" fmla="*/ 659129 w 951361"/>
              <a:gd name="connsiteY4" fmla="*/ 761100 h 76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361" h="761100">
                <a:moveTo>
                  <a:pt x="0" y="380551"/>
                </a:moveTo>
                <a:lnTo>
                  <a:pt x="219712" y="0"/>
                </a:lnTo>
                <a:lnTo>
                  <a:pt x="804170" y="0"/>
                </a:lnTo>
                <a:lnTo>
                  <a:pt x="951361" y="254941"/>
                </a:lnTo>
                <a:lnTo>
                  <a:pt x="659129" y="761100"/>
                </a:lnTo>
                <a:close/>
              </a:path>
            </a:pathLst>
          </a:cu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rot="10800000">
            <a:off x="775546" y="3134881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rgbClr val="27CED7">
                    <a:alpha val="0"/>
                  </a:srgbClr>
                </a:gs>
                <a:gs pos="100000">
                  <a:srgbClr val="27CED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678" y="174407"/>
            <a:ext cx="1134481" cy="885136"/>
            <a:chOff x="10001306" y="1538749"/>
            <a:chExt cx="3013389" cy="2351083"/>
          </a:xfrm>
        </p:grpSpPr>
        <p:sp>
          <p:nvSpPr>
            <p:cNvPr id="2" name="任意多边形: 形状 1"/>
            <p:cNvSpPr/>
            <p:nvPr/>
          </p:nvSpPr>
          <p:spPr>
            <a:xfrm rot="1800000">
              <a:off x="10001306" y="1538749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 rot="1800000">
              <a:off x="10849751" y="2014938"/>
              <a:ext cx="2164944" cy="1874894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75026" y="26572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  <p:sp>
        <p:nvSpPr>
          <p:cNvPr id="6" name="矩形 5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27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14340" y="2076652"/>
            <a:ext cx="5662930" cy="1375410"/>
            <a:chOff x="3375" y="1544"/>
            <a:chExt cx="8918" cy="2166"/>
          </a:xfrm>
        </p:grpSpPr>
        <p:sp>
          <p:nvSpPr>
            <p:cNvPr id="8" name="TextBox 16"/>
            <p:cNvSpPr txBox="1"/>
            <p:nvPr/>
          </p:nvSpPr>
          <p:spPr>
            <a:xfrm>
              <a:off x="3375" y="1544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镇静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27"/>
            <p:cNvSpPr txBox="1"/>
            <p:nvPr/>
          </p:nvSpPr>
          <p:spPr>
            <a:xfrm>
              <a:off x="5737" y="1544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镇定</a:t>
              </a:r>
            </a:p>
          </p:txBody>
        </p:sp>
        <p:sp>
          <p:nvSpPr>
            <p:cNvPr id="10" name="TextBox 28"/>
            <p:cNvSpPr txBox="1"/>
            <p:nvPr/>
          </p:nvSpPr>
          <p:spPr>
            <a:xfrm>
              <a:off x="8100" y="1544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激烈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TextBox 29"/>
            <p:cNvSpPr txBox="1"/>
            <p:nvPr/>
          </p:nvSpPr>
          <p:spPr>
            <a:xfrm>
              <a:off x="10463" y="1544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剧烈</a:t>
              </a:r>
            </a:p>
          </p:txBody>
        </p:sp>
        <p:sp>
          <p:nvSpPr>
            <p:cNvPr id="12" name="TextBox 30"/>
            <p:cNvSpPr txBox="1"/>
            <p:nvPr/>
          </p:nvSpPr>
          <p:spPr>
            <a:xfrm>
              <a:off x="3405" y="2792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敏捷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31"/>
            <p:cNvSpPr txBox="1"/>
            <p:nvPr/>
          </p:nvSpPr>
          <p:spPr>
            <a:xfrm>
              <a:off x="5767" y="2782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迅速</a:t>
              </a:r>
            </a:p>
          </p:txBody>
        </p:sp>
        <p:sp>
          <p:nvSpPr>
            <p:cNvPr id="14" name="TextBox 32"/>
            <p:cNvSpPr txBox="1"/>
            <p:nvPr/>
          </p:nvSpPr>
          <p:spPr>
            <a:xfrm>
              <a:off x="8130" y="2782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恳求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Box 33"/>
            <p:cNvSpPr txBox="1"/>
            <p:nvPr/>
          </p:nvSpPr>
          <p:spPr>
            <a:xfrm>
              <a:off x="10493" y="2782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请求</a:t>
              </a: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04009" y="3704463"/>
            <a:ext cx="7286676" cy="1588"/>
          </a:xfrm>
          <a:prstGeom prst="line">
            <a:avLst/>
          </a:prstGeom>
          <a:ln w="31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2825745" y="4173322"/>
            <a:ext cx="5662930" cy="1370330"/>
            <a:chOff x="3345" y="4606"/>
            <a:chExt cx="8918" cy="2158"/>
          </a:xfrm>
        </p:grpSpPr>
        <p:sp>
          <p:nvSpPr>
            <p:cNvPr id="19" name="TextBox 37"/>
            <p:cNvSpPr txBox="1"/>
            <p:nvPr/>
          </p:nvSpPr>
          <p:spPr>
            <a:xfrm>
              <a:off x="3345" y="4606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镇定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38"/>
            <p:cNvSpPr txBox="1"/>
            <p:nvPr/>
          </p:nvSpPr>
          <p:spPr>
            <a:xfrm>
              <a:off x="5707" y="4606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慌张</a:t>
              </a:r>
            </a:p>
          </p:txBody>
        </p:sp>
        <p:sp>
          <p:nvSpPr>
            <p:cNvPr id="21" name="TextBox 39"/>
            <p:cNvSpPr txBox="1"/>
            <p:nvPr/>
          </p:nvSpPr>
          <p:spPr>
            <a:xfrm>
              <a:off x="8070" y="4606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敏捷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40"/>
            <p:cNvSpPr txBox="1"/>
            <p:nvPr/>
          </p:nvSpPr>
          <p:spPr>
            <a:xfrm>
              <a:off x="10433" y="4606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迟钝</a:t>
              </a:r>
            </a:p>
          </p:txBody>
        </p:sp>
        <p:sp>
          <p:nvSpPr>
            <p:cNvPr id="23" name="TextBox 41"/>
            <p:cNvSpPr txBox="1"/>
            <p:nvPr/>
          </p:nvSpPr>
          <p:spPr>
            <a:xfrm>
              <a:off x="3685" y="5846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危险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42"/>
            <p:cNvSpPr txBox="1"/>
            <p:nvPr/>
          </p:nvSpPr>
          <p:spPr>
            <a:xfrm>
              <a:off x="5737" y="5844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安全</a:t>
              </a:r>
            </a:p>
          </p:txBody>
        </p:sp>
        <p:sp>
          <p:nvSpPr>
            <p:cNvPr id="25" name="TextBox 43"/>
            <p:cNvSpPr txBox="1"/>
            <p:nvPr/>
          </p:nvSpPr>
          <p:spPr>
            <a:xfrm>
              <a:off x="8100" y="5844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继续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44"/>
            <p:cNvSpPr txBox="1"/>
            <p:nvPr/>
          </p:nvSpPr>
          <p:spPr>
            <a:xfrm>
              <a:off x="10463" y="5844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停止</a:t>
              </a:r>
            </a:p>
          </p:txBody>
        </p:sp>
      </p:grpSp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1076018" y="2048279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近义词</a:t>
            </a:r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1076017" y="3848479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反义词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275" y="3008086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678" y="174407"/>
            <a:ext cx="1134481" cy="885136"/>
            <a:chOff x="10001306" y="1538749"/>
            <a:chExt cx="3013389" cy="2351083"/>
          </a:xfrm>
        </p:grpSpPr>
        <p:sp>
          <p:nvSpPr>
            <p:cNvPr id="2" name="任意多边形: 形状 1"/>
            <p:cNvSpPr/>
            <p:nvPr/>
          </p:nvSpPr>
          <p:spPr>
            <a:xfrm rot="1800000">
              <a:off x="10001306" y="1538749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 rot="1800000">
              <a:off x="10849751" y="2014938"/>
              <a:ext cx="2164944" cy="1874894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75026" y="26572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  <p:sp>
        <p:nvSpPr>
          <p:cNvPr id="6" name="矩形 5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27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28552" y="2871054"/>
            <a:ext cx="5766098" cy="922144"/>
            <a:chOff x="3685" y="7328"/>
            <a:chExt cx="9080" cy="1452"/>
          </a:xfrm>
        </p:grpSpPr>
        <p:grpSp>
          <p:nvGrpSpPr>
            <p:cNvPr id="9" name="组合 8"/>
            <p:cNvGrpSpPr/>
            <p:nvPr/>
          </p:nvGrpSpPr>
          <p:grpSpPr>
            <a:xfrm>
              <a:off x="3685" y="7328"/>
              <a:ext cx="3527" cy="1361"/>
              <a:chOff x="2910550" y="3573016"/>
              <a:chExt cx="2239933" cy="864096"/>
            </a:xfrm>
          </p:grpSpPr>
          <p:sp>
            <p:nvSpPr>
              <p:cNvPr id="12" name="文本框 64"/>
              <p:cNvSpPr txBox="1"/>
              <p:nvPr/>
            </p:nvSpPr>
            <p:spPr>
              <a:xfrm>
                <a:off x="2910550" y="3662359"/>
                <a:ext cx="520193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dirty="0">
                    <a:solidFill>
                      <a:srgbClr val="EF3E22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斗</a:t>
                </a:r>
              </a:p>
            </p:txBody>
          </p:sp>
          <p:sp>
            <p:nvSpPr>
              <p:cNvPr id="13" name="文本框 65"/>
              <p:cNvSpPr txBox="1"/>
              <p:nvPr/>
            </p:nvSpPr>
            <p:spPr>
              <a:xfrm>
                <a:off x="3563888" y="3631135"/>
                <a:ext cx="1489802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dòu </a:t>
                </a:r>
                <a:r>
                  <a:rPr lang="zh-CN" altLang="en-US" sz="16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（战斗）</a:t>
                </a:r>
              </a:p>
            </p:txBody>
          </p:sp>
          <p:sp>
            <p:nvSpPr>
              <p:cNvPr id="14" name="文本框 66"/>
              <p:cNvSpPr txBox="1"/>
              <p:nvPr/>
            </p:nvSpPr>
            <p:spPr>
              <a:xfrm>
                <a:off x="3565481" y="4000467"/>
                <a:ext cx="1585002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dǒu</a:t>
                </a:r>
                <a:r>
                  <a:rPr lang="zh-CN" altLang="en-US" sz="16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（斗笠）</a:t>
                </a: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3563888" y="3573016"/>
                <a:ext cx="0" cy="864096"/>
              </a:xfrm>
              <a:prstGeom prst="line">
                <a:avLst/>
              </a:prstGeom>
              <a:ln>
                <a:solidFill>
                  <a:srgbClr val="FDC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5057110" y="3573016"/>
                <a:ext cx="0" cy="864096"/>
              </a:xfrm>
              <a:prstGeom prst="line">
                <a:avLst/>
              </a:prstGeom>
              <a:ln>
                <a:solidFill>
                  <a:srgbClr val="FDC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文本框 69"/>
            <p:cNvSpPr txBox="1"/>
            <p:nvPr/>
          </p:nvSpPr>
          <p:spPr>
            <a:xfrm>
              <a:off x="7140" y="7473"/>
              <a:ext cx="5625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1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在这次战斗（</a:t>
              </a:r>
              <a:r>
                <a:rPr lang="en-US" altLang="zh-CN" sz="1600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dòu </a:t>
              </a:r>
              <a:r>
                <a:rPr lang="zh-CN" altLang="en-US" sz="1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）中，八路军战士成功用斗笠（</a:t>
              </a:r>
              <a:r>
                <a:rPr lang="en-US" altLang="zh-CN" sz="1600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dǒu</a:t>
              </a:r>
              <a:r>
                <a:rPr lang="zh-CN" altLang="en-US" sz="1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）扰乱了敌军的视线。</a:t>
              </a:r>
            </a:p>
          </p:txBody>
        </p:sp>
      </p:grp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886515" y="1623026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多音字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628552" y="4216618"/>
            <a:ext cx="5766098" cy="864351"/>
            <a:chOff x="3685" y="7329"/>
            <a:chExt cx="9080" cy="1361"/>
          </a:xfrm>
        </p:grpSpPr>
        <p:grpSp>
          <p:nvGrpSpPr>
            <p:cNvPr id="19" name="组合 18"/>
            <p:cNvGrpSpPr/>
            <p:nvPr/>
          </p:nvGrpSpPr>
          <p:grpSpPr>
            <a:xfrm>
              <a:off x="3685" y="7329"/>
              <a:ext cx="3527" cy="1361"/>
              <a:chOff x="2910550" y="3573016"/>
              <a:chExt cx="2239933" cy="864096"/>
            </a:xfrm>
          </p:grpSpPr>
          <p:sp>
            <p:nvSpPr>
              <p:cNvPr id="22" name="文本框 64"/>
              <p:cNvSpPr txBox="1"/>
              <p:nvPr/>
            </p:nvSpPr>
            <p:spPr>
              <a:xfrm>
                <a:off x="2910550" y="3662359"/>
                <a:ext cx="520193" cy="644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dirty="0">
                    <a:solidFill>
                      <a:srgbClr val="EF3E22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大</a:t>
                </a:r>
              </a:p>
            </p:txBody>
          </p:sp>
          <p:sp>
            <p:nvSpPr>
              <p:cNvPr id="23" name="文本框 65"/>
              <p:cNvSpPr txBox="1"/>
              <p:nvPr/>
            </p:nvSpPr>
            <p:spPr>
              <a:xfrm>
                <a:off x="3563888" y="3631135"/>
                <a:ext cx="1489802" cy="337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</a:t>
                </a:r>
                <a:r>
                  <a:rPr lang="en-US" altLang="zh-CN" sz="1600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dà</a:t>
                </a:r>
                <a:r>
                  <a:rPr lang="en-US" altLang="zh-CN" sz="16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</a:t>
                </a:r>
                <a:r>
                  <a:rPr lang="zh-CN" altLang="en-US" sz="16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（不大）</a:t>
                </a:r>
              </a:p>
            </p:txBody>
          </p:sp>
          <p:sp>
            <p:nvSpPr>
              <p:cNvPr id="24" name="文本框 66"/>
              <p:cNvSpPr txBox="1"/>
              <p:nvPr/>
            </p:nvSpPr>
            <p:spPr>
              <a:xfrm>
                <a:off x="3565481" y="4000467"/>
                <a:ext cx="1585002" cy="338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</a:t>
                </a:r>
                <a:r>
                  <a:rPr lang="en-US" altLang="zh-CN" sz="1600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dài</a:t>
                </a:r>
                <a:r>
                  <a:rPr lang="zh-CN" altLang="en-US" sz="16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（大夫）</a:t>
                </a: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3563888" y="3573016"/>
                <a:ext cx="0" cy="864096"/>
              </a:xfrm>
              <a:prstGeom prst="line">
                <a:avLst/>
              </a:prstGeom>
              <a:ln>
                <a:solidFill>
                  <a:srgbClr val="FDC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5057110" y="3573016"/>
                <a:ext cx="0" cy="864096"/>
              </a:xfrm>
              <a:prstGeom prst="line">
                <a:avLst/>
              </a:prstGeom>
              <a:ln>
                <a:solidFill>
                  <a:srgbClr val="FDC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本框 69"/>
            <p:cNvSpPr txBox="1"/>
            <p:nvPr/>
          </p:nvSpPr>
          <p:spPr>
            <a:xfrm>
              <a:off x="7140" y="7473"/>
              <a:ext cx="5625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1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这个医院虽然不大（</a:t>
              </a:r>
              <a:r>
                <a:rPr lang="en-US" altLang="zh-CN" sz="1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1600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dà</a:t>
              </a:r>
              <a:r>
                <a:rPr lang="en-US" altLang="zh-CN" sz="1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1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）但是大夫（</a:t>
              </a:r>
              <a:r>
                <a:rPr lang="en-US" altLang="zh-CN" sz="1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1600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dài</a:t>
              </a:r>
              <a:r>
                <a:rPr lang="en-US" altLang="zh-CN" sz="1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1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）的手艺都很精湛。</a:t>
              </a: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275" y="3008086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678" y="174407"/>
            <a:ext cx="1134481" cy="885136"/>
            <a:chOff x="10001306" y="1538749"/>
            <a:chExt cx="3013389" cy="2351083"/>
          </a:xfrm>
        </p:grpSpPr>
        <p:sp>
          <p:nvSpPr>
            <p:cNvPr id="2" name="任意多边形: 形状 1"/>
            <p:cNvSpPr/>
            <p:nvPr/>
          </p:nvSpPr>
          <p:spPr>
            <a:xfrm rot="1800000">
              <a:off x="10001306" y="1538749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 rot="1800000">
              <a:off x="10849751" y="2014938"/>
              <a:ext cx="2164944" cy="1874894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75026" y="26572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课文朗读</a:t>
            </a:r>
          </a:p>
        </p:txBody>
      </p:sp>
      <p:sp>
        <p:nvSpPr>
          <p:cNvPr id="6" name="矩形 5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27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Picture 7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79" y="1395300"/>
            <a:ext cx="5291135" cy="273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云形标注 9"/>
          <p:cNvSpPr/>
          <p:nvPr/>
        </p:nvSpPr>
        <p:spPr>
          <a:xfrm>
            <a:off x="6397983" y="3388608"/>
            <a:ext cx="2721538" cy="1346028"/>
          </a:xfrm>
          <a:prstGeom prst="cloudCallout">
            <a:avLst>
              <a:gd name="adj1" fmla="val 44568"/>
              <a:gd name="adj2" fmla="val 605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6532976" y="3388608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小喇叭朗读开始了，点一点音箱，一起听。</a:t>
            </a:r>
          </a:p>
        </p:txBody>
      </p:sp>
      <p:sp>
        <p:nvSpPr>
          <p:cNvPr id="31" name="云形标注 17"/>
          <p:cNvSpPr/>
          <p:nvPr/>
        </p:nvSpPr>
        <p:spPr>
          <a:xfrm>
            <a:off x="3877703" y="4122700"/>
            <a:ext cx="2387866" cy="1231048"/>
          </a:xfrm>
          <a:prstGeom prst="cloudCallout">
            <a:avLst>
              <a:gd name="adj1" fmla="val -76605"/>
              <a:gd name="adj2" fmla="val 646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8"/>
          <p:cNvSpPr txBox="1"/>
          <p:nvPr/>
        </p:nvSpPr>
        <p:spPr>
          <a:xfrm>
            <a:off x="4056581" y="4086001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边听边想：课文主要写了什么？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91" y="4122700"/>
            <a:ext cx="1226146" cy="186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81" y="4686166"/>
            <a:ext cx="1241284" cy="130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课文朗读  人教版-三上-27-手术台就是阵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97218" y="91122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07803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29" grpId="0" animBg="1"/>
      <p:bldP spid="30" grpId="0"/>
      <p:bldP spid="31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678" y="174407"/>
            <a:ext cx="1134481" cy="885136"/>
            <a:chOff x="10001306" y="1538749"/>
            <a:chExt cx="3013389" cy="2351083"/>
          </a:xfrm>
        </p:grpSpPr>
        <p:sp>
          <p:nvSpPr>
            <p:cNvPr id="2" name="任意多边形: 形状 1"/>
            <p:cNvSpPr/>
            <p:nvPr/>
          </p:nvSpPr>
          <p:spPr>
            <a:xfrm rot="1800000">
              <a:off x="10001306" y="1538749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 rot="1800000">
              <a:off x="10849751" y="2014938"/>
              <a:ext cx="2164944" cy="1874894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75026" y="26572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初步感知</a:t>
            </a:r>
          </a:p>
        </p:txBody>
      </p:sp>
      <p:sp>
        <p:nvSpPr>
          <p:cNvPr id="6" name="矩形 5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27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8597" y="2776825"/>
            <a:ext cx="6667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课文主要写了什么？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9501" y="3898661"/>
            <a:ext cx="10397127" cy="1317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课文主要写了白求恩大夫在万分危急的情况下，坚守阵地，连续三天三夜冒着生命危险为伤员动手术的事迹。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785733" y="1395300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678" y="174407"/>
            <a:ext cx="1134481" cy="885136"/>
            <a:chOff x="10001306" y="1538749"/>
            <a:chExt cx="3013389" cy="2351083"/>
          </a:xfrm>
        </p:grpSpPr>
        <p:sp>
          <p:nvSpPr>
            <p:cNvPr id="2" name="任意多边形: 形状 1"/>
            <p:cNvSpPr/>
            <p:nvPr/>
          </p:nvSpPr>
          <p:spPr>
            <a:xfrm rot="1800000">
              <a:off x="10001306" y="1538749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 rot="1800000">
              <a:off x="10849751" y="2014938"/>
              <a:ext cx="2164944" cy="1874894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75026" y="26572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初步感知</a:t>
            </a:r>
          </a:p>
        </p:txBody>
      </p:sp>
      <p:sp>
        <p:nvSpPr>
          <p:cNvPr id="6" name="矩形 5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27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1299" y="2625201"/>
            <a:ext cx="8033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课文可以分成几部分？各部分大意是什么？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6207" y="3425029"/>
            <a:ext cx="10711996" cy="2610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第一部分：（第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自然段）交待了事情的发生——战斗打响</a:t>
            </a:r>
            <a:r>
              <a:rPr 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第二部分：（第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自然段）交代了事情的经过——抢救伤员</a:t>
            </a:r>
            <a:r>
              <a:rPr 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第三部分：（</a:t>
            </a:r>
            <a:r>
              <a:rPr 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自然段）交待了事情的结果——战斗结束</a:t>
            </a:r>
            <a:r>
              <a:rPr 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45630" y="1477057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678" y="174407"/>
            <a:ext cx="1134481" cy="885136"/>
            <a:chOff x="10001306" y="1538749"/>
            <a:chExt cx="3013389" cy="2351083"/>
          </a:xfrm>
        </p:grpSpPr>
        <p:sp>
          <p:nvSpPr>
            <p:cNvPr id="2" name="任意多边形: 形状 1"/>
            <p:cNvSpPr/>
            <p:nvPr/>
          </p:nvSpPr>
          <p:spPr>
            <a:xfrm rot="1800000">
              <a:off x="10001306" y="1538749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 rot="1800000">
              <a:off x="10849751" y="2014938"/>
              <a:ext cx="2164944" cy="1874894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75026" y="26572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重难点解析</a:t>
            </a:r>
          </a:p>
        </p:txBody>
      </p:sp>
      <p:sp>
        <p:nvSpPr>
          <p:cNvPr id="6" name="矩形 5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27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96140" y="2666670"/>
            <a:ext cx="8423188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突然，几发炮弹落在小庙前的空地上。硝烟滚滚，弹片纷飞，小庙被烟雾淹没了。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785733" y="1446196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04808" y="1591487"/>
            <a:ext cx="2011680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3600" cap="all" dirty="0"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环境描写</a:t>
            </a:r>
          </a:p>
        </p:txBody>
      </p:sp>
      <p:sp>
        <p:nvSpPr>
          <p:cNvPr id="13" name="矩形 12"/>
          <p:cNvSpPr/>
          <p:nvPr/>
        </p:nvSpPr>
        <p:spPr>
          <a:xfrm>
            <a:off x="2896140" y="3817290"/>
            <a:ext cx="8299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敌机不断地在上空吼叫。炮弹不断地在周围爆炸。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896140" y="4805985"/>
            <a:ext cx="8335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一连几发炮弹落在小庙的周围。庙的一角落下了许多瓦片。挂在门口的布帘烧着了，火苗向手术台扑过来。</a:t>
            </a:r>
          </a:p>
        </p:txBody>
      </p:sp>
      <p:sp>
        <p:nvSpPr>
          <p:cNvPr id="15" name="矩形 14"/>
          <p:cNvSpPr/>
          <p:nvPr/>
        </p:nvSpPr>
        <p:spPr>
          <a:xfrm>
            <a:off x="858067" y="2734323"/>
            <a:ext cx="1750695" cy="460375"/>
          </a:xfrm>
          <a:prstGeom prst="rect">
            <a:avLst/>
          </a:prstGeom>
          <a:solidFill>
            <a:srgbClr val="92D05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环境描写一</a:t>
            </a:r>
          </a:p>
        </p:txBody>
      </p:sp>
      <p:sp>
        <p:nvSpPr>
          <p:cNvPr id="16" name="矩形 15"/>
          <p:cNvSpPr/>
          <p:nvPr/>
        </p:nvSpPr>
        <p:spPr>
          <a:xfrm>
            <a:off x="858067" y="3884943"/>
            <a:ext cx="1750695" cy="460375"/>
          </a:xfrm>
          <a:prstGeom prst="rect">
            <a:avLst/>
          </a:prstGeom>
          <a:solidFill>
            <a:srgbClr val="92D05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环境描写二</a:t>
            </a:r>
          </a:p>
        </p:txBody>
      </p:sp>
      <p:sp>
        <p:nvSpPr>
          <p:cNvPr id="17" name="矩形 16"/>
          <p:cNvSpPr/>
          <p:nvPr/>
        </p:nvSpPr>
        <p:spPr>
          <a:xfrm>
            <a:off x="872672" y="4945393"/>
            <a:ext cx="1750695" cy="460375"/>
          </a:xfrm>
          <a:prstGeom prst="rect">
            <a:avLst/>
          </a:prstGeom>
          <a:solidFill>
            <a:srgbClr val="92D05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环境描写三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 bldLvl="0" animBg="1"/>
      <p:bldP spid="16" grpId="0" bldLvl="0" animBg="1"/>
      <p:bldP spid="1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678" y="174407"/>
            <a:ext cx="1134481" cy="885136"/>
            <a:chOff x="10001306" y="1538749"/>
            <a:chExt cx="3013389" cy="2351083"/>
          </a:xfrm>
        </p:grpSpPr>
        <p:sp>
          <p:nvSpPr>
            <p:cNvPr id="2" name="任意多边形: 形状 1"/>
            <p:cNvSpPr/>
            <p:nvPr/>
          </p:nvSpPr>
          <p:spPr>
            <a:xfrm rot="1800000">
              <a:off x="10001306" y="1538749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 rot="1800000">
              <a:off x="10849751" y="2014938"/>
              <a:ext cx="2164944" cy="1874894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75026" y="26572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重难点解析</a:t>
            </a:r>
          </a:p>
        </p:txBody>
      </p:sp>
      <p:sp>
        <p:nvSpPr>
          <p:cNvPr id="6" name="矩形 5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27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536111" y="4581418"/>
            <a:ext cx="217424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冒着生命危险  </a:t>
            </a:r>
          </a:p>
          <a:p>
            <a:pPr algn="l"/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坚守阵地</a:t>
            </a:r>
          </a:p>
          <a:p>
            <a:pPr algn="l"/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不顾疲劳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632279" y="1036749"/>
            <a:ext cx="5709920" cy="2160905"/>
            <a:chOff x="1018" y="3589"/>
            <a:chExt cx="8992" cy="3403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18" y="5019"/>
              <a:ext cx="1763" cy="1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云形标注 6"/>
            <p:cNvSpPr/>
            <p:nvPr/>
          </p:nvSpPr>
          <p:spPr>
            <a:xfrm>
              <a:off x="4254" y="3589"/>
              <a:ext cx="5756" cy="3175"/>
            </a:xfrm>
            <a:prstGeom prst="cloudCallout">
              <a:avLst>
                <a:gd name="adj1" fmla="val -63832"/>
                <a:gd name="adj2" fmla="val 27005"/>
              </a:avLst>
            </a:prstGeom>
            <a:noFill/>
            <a:ln>
              <a:solidFill>
                <a:srgbClr val="0000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029" y="3983"/>
              <a:ext cx="4401" cy="1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文中三次环境描写有什么不同？说明了什么？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5491411" y="3905778"/>
            <a:ext cx="7924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形势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424351" y="3907048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越来越危险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491411" y="4881773"/>
            <a:ext cx="1097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白求恩</a:t>
            </a:r>
          </a:p>
        </p:txBody>
      </p:sp>
      <p:sp>
        <p:nvSpPr>
          <p:cNvPr id="26" name="右箭头 19"/>
          <p:cNvSpPr/>
          <p:nvPr/>
        </p:nvSpPr>
        <p:spPr>
          <a:xfrm>
            <a:off x="6838881" y="4063893"/>
            <a:ext cx="540004" cy="144001"/>
          </a:xfrm>
          <a:prstGeom prst="rightArrow">
            <a:avLst>
              <a:gd name="adj1" fmla="val 50000"/>
              <a:gd name="adj2" fmla="val 119747"/>
            </a:avLst>
          </a:prstGeom>
          <a:solidFill>
            <a:srgbClr val="0000FF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右箭头 20"/>
          <p:cNvSpPr/>
          <p:nvPr/>
        </p:nvSpPr>
        <p:spPr>
          <a:xfrm>
            <a:off x="6838881" y="5062748"/>
            <a:ext cx="540004" cy="144001"/>
          </a:xfrm>
          <a:prstGeom prst="rightArrow">
            <a:avLst>
              <a:gd name="adj1" fmla="val 50000"/>
              <a:gd name="adj2" fmla="val 119747"/>
            </a:avLst>
          </a:prstGeom>
          <a:solidFill>
            <a:srgbClr val="0000FF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左大括号 27"/>
          <p:cNvSpPr/>
          <p:nvPr/>
        </p:nvSpPr>
        <p:spPr>
          <a:xfrm>
            <a:off x="7393593" y="4685558"/>
            <a:ext cx="145415" cy="867410"/>
          </a:xfrm>
          <a:prstGeom prst="leftBrace">
            <a:avLst>
              <a:gd name="adj1" fmla="val 33333"/>
              <a:gd name="adj2" fmla="val 50000"/>
            </a:avLst>
          </a:prstGeom>
          <a:solidFill>
            <a:srgbClr val="FFFFFF"/>
          </a:solidFill>
          <a:ln w="190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40" y="3712117"/>
            <a:ext cx="295035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678" y="174407"/>
            <a:ext cx="1134481" cy="885136"/>
            <a:chOff x="10001306" y="1538749"/>
            <a:chExt cx="3013389" cy="2351083"/>
          </a:xfrm>
        </p:grpSpPr>
        <p:sp>
          <p:nvSpPr>
            <p:cNvPr id="2" name="任意多边形: 形状 1"/>
            <p:cNvSpPr/>
            <p:nvPr/>
          </p:nvSpPr>
          <p:spPr>
            <a:xfrm rot="1800000">
              <a:off x="10001306" y="1538749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 rot="1800000">
              <a:off x="10849751" y="2014938"/>
              <a:ext cx="2164944" cy="1874894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75026" y="26572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重难点解析</a:t>
            </a:r>
          </a:p>
        </p:txBody>
      </p:sp>
      <p:sp>
        <p:nvSpPr>
          <p:cNvPr id="6" name="矩形 5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27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901847" y="1395300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30038" y="1467308"/>
            <a:ext cx="48013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3600" cap="all" dirty="0"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白求恩是怎样工作的？</a:t>
            </a:r>
          </a:p>
        </p:txBody>
      </p:sp>
      <p:sp>
        <p:nvSpPr>
          <p:cNvPr id="9" name="直接连接符 8"/>
          <p:cNvSpPr/>
          <p:nvPr/>
        </p:nvSpPr>
        <p:spPr>
          <a:xfrm flipV="1">
            <a:off x="3376295" y="3892015"/>
            <a:ext cx="57277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直接连接符 9"/>
          <p:cNvSpPr/>
          <p:nvPr/>
        </p:nvSpPr>
        <p:spPr>
          <a:xfrm flipV="1">
            <a:off x="3961130" y="3892015"/>
            <a:ext cx="57277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36215" y="4967705"/>
            <a:ext cx="690880" cy="398780"/>
          </a:xfrm>
          <a:prstGeom prst="rect">
            <a:avLst/>
          </a:prstGeom>
          <a:solidFill>
            <a:srgbClr val="9E9A00"/>
          </a:solidFill>
          <a:ln w="12700"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仍然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74110" y="4967705"/>
            <a:ext cx="4500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仍旧</a:t>
            </a:r>
            <a:r>
              <a:rPr 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照样</a:t>
            </a:r>
            <a:r>
              <a:rPr 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表示某种情况持续不变</a:t>
            </a:r>
            <a:r>
              <a:rPr 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674110" y="5664300"/>
            <a:ext cx="2722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遇到紧急情况不慌乱</a:t>
            </a:r>
            <a:r>
              <a:rPr 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533900" y="2656305"/>
            <a:ext cx="4382135" cy="70675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indent="0"/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白求恩给伤员动手术两天两夜没休息，现在环境更危险了，他还是那样工作。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736215" y="5664300"/>
            <a:ext cx="690880" cy="398780"/>
          </a:xfrm>
          <a:prstGeom prst="rect">
            <a:avLst/>
          </a:prstGeom>
          <a:solidFill>
            <a:srgbClr val="9E9A00"/>
          </a:solidFill>
          <a:ln w="12700"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r>
              <a:rPr 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镇定</a:t>
            </a:r>
          </a:p>
        </p:txBody>
      </p:sp>
      <p:sp>
        <p:nvSpPr>
          <p:cNvPr id="16" name="任意多边形 1073742872"/>
          <p:cNvSpPr/>
          <p:nvPr/>
        </p:nvSpPr>
        <p:spPr>
          <a:xfrm>
            <a:off x="3850005" y="2999205"/>
            <a:ext cx="563880" cy="488315"/>
          </a:xfrm>
          <a:custGeom>
            <a:avLst/>
            <a:gdLst>
              <a:gd name="txL" fmla="*/ 12427 w 21600"/>
              <a:gd name="txT" fmla="*/ 2912 h 21600"/>
              <a:gd name="txR" fmla="*/ 18227 w 21600"/>
              <a:gd name="txB" fmla="*/ 9246 h 21600"/>
            </a:gdLst>
            <a:ahLst/>
            <a:cxnLst>
              <a:cxn ang="270">
                <a:pos x="15126" y="0"/>
              </a:cxn>
              <a:cxn ang="90">
                <a:pos x="15126" y="12158"/>
              </a:cxn>
              <a:cxn ang="90">
                <a:pos x="3237" y="21600"/>
              </a:cxn>
              <a:cxn ang="0">
                <a:pos x="21600" y="6079"/>
              </a:cxn>
            </a:cxnLst>
            <a:rect l="txL" t="txT" r="txR" b="txB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arcTo wR="12427" hR="9246" stAng="-5400000" swAng="-5400000"/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arcTo wR="5953" hR="2912" stAng="10800000" swAng="5400000"/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18945" y="3420845"/>
            <a:ext cx="7098030" cy="1322070"/>
            <a:chOff x="1747" y="4349"/>
            <a:chExt cx="11178" cy="2082"/>
          </a:xfrm>
        </p:grpSpPr>
        <p:sp>
          <p:nvSpPr>
            <p:cNvPr id="18" name="矩形 17"/>
            <p:cNvSpPr/>
            <p:nvPr/>
          </p:nvSpPr>
          <p:spPr>
            <a:xfrm>
              <a:off x="1747" y="4349"/>
              <a:ext cx="11178" cy="2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</a:t>
              </a:r>
              <a:r>
                <a:rPr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白求恩仍然镇定地站在手术台旁。他接过助手递过来的镊子，敏捷地从伤员的腹腔里取出一块弹片，扔在盘子里。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2233" y="4714"/>
              <a:ext cx="340" cy="3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ldLvl="0" animBg="1"/>
      <p:bldP spid="12" grpId="0"/>
      <p:bldP spid="13" grpId="0"/>
      <p:bldP spid="14" grpId="0" bldLvl="0" animBg="1"/>
      <p:bldP spid="15" grpId="0" bldLvl="0" animBg="1"/>
      <p:bldP spid="1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678" y="174407"/>
            <a:ext cx="1134481" cy="885136"/>
            <a:chOff x="10001306" y="1538749"/>
            <a:chExt cx="3013389" cy="2351083"/>
          </a:xfrm>
        </p:grpSpPr>
        <p:sp>
          <p:nvSpPr>
            <p:cNvPr id="2" name="任意多边形: 形状 1"/>
            <p:cNvSpPr/>
            <p:nvPr/>
          </p:nvSpPr>
          <p:spPr>
            <a:xfrm rot="1800000">
              <a:off x="10001306" y="1538749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 rot="1800000">
              <a:off x="10849751" y="2014938"/>
              <a:ext cx="2164944" cy="1874894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75026" y="26572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重难点解析</a:t>
            </a:r>
          </a:p>
        </p:txBody>
      </p:sp>
      <p:sp>
        <p:nvSpPr>
          <p:cNvPr id="6" name="矩形 5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27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308225" y="1073788"/>
            <a:ext cx="7098030" cy="1691640"/>
            <a:chOff x="1462" y="3414"/>
            <a:chExt cx="11178" cy="2664"/>
          </a:xfrm>
        </p:grpSpPr>
        <p:sp>
          <p:nvSpPr>
            <p:cNvPr id="8" name="矩形 7"/>
            <p:cNvSpPr/>
            <p:nvPr/>
          </p:nvSpPr>
          <p:spPr>
            <a:xfrm>
              <a:off x="1462" y="3414"/>
              <a:ext cx="11178" cy="2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</a:t>
              </a:r>
              <a:r>
                <a:rPr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谢谢师长的关心。可是，手术台是医生的阵地。战士们没有离开他们的阵地，我怎么能离开自己的阵地呢？部长同志，请您转告师长，我是一名八路军战士，不是你们的客人。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1800" y="3780"/>
              <a:ext cx="340" cy="3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96000" y="3450052"/>
            <a:ext cx="4293235" cy="2730500"/>
            <a:chOff x="7654" y="5627"/>
            <a:chExt cx="6761" cy="430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6" y="8008"/>
              <a:ext cx="1549" cy="1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文本框 11"/>
            <p:cNvSpPr txBox="1"/>
            <p:nvPr/>
          </p:nvSpPr>
          <p:spPr>
            <a:xfrm>
              <a:off x="7654" y="5627"/>
              <a:ext cx="5330" cy="2569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FFC000"/>
              </a:solidFill>
            </a:ln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表明</a:t>
              </a:r>
              <a:r>
                <a:rPr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白求恩把自己当作一名中国的八路军战士，把中国人民的事业当作自己的事业，是一名对工作极端热忱的共产主义战士。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361565" y="2334898"/>
            <a:ext cx="6740525" cy="381635"/>
            <a:chOff x="1546" y="5400"/>
            <a:chExt cx="10615" cy="601"/>
          </a:xfrm>
        </p:grpSpPr>
        <p:sp>
          <p:nvSpPr>
            <p:cNvPr id="14" name="直接连接符 13"/>
            <p:cNvSpPr/>
            <p:nvPr/>
          </p:nvSpPr>
          <p:spPr>
            <a:xfrm flipV="1">
              <a:off x="9271" y="5400"/>
              <a:ext cx="2891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直接连接符 14"/>
            <p:cNvSpPr/>
            <p:nvPr/>
          </p:nvSpPr>
          <p:spPr>
            <a:xfrm flipV="1">
              <a:off x="1546" y="6001"/>
              <a:ext cx="5386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76283" y="3234028"/>
            <a:ext cx="4095513" cy="2867025"/>
            <a:chOff x="-368" y="6254"/>
            <a:chExt cx="6450" cy="4515"/>
          </a:xfrm>
        </p:grpSpPr>
        <p:grpSp>
          <p:nvGrpSpPr>
            <p:cNvPr id="17" name="组合 16"/>
            <p:cNvGrpSpPr/>
            <p:nvPr/>
          </p:nvGrpSpPr>
          <p:grpSpPr>
            <a:xfrm flipH="1">
              <a:off x="-368" y="8289"/>
              <a:ext cx="1738" cy="2480"/>
              <a:chOff x="5836357" y="4560894"/>
              <a:chExt cx="1762198" cy="2890842"/>
            </a:xfrm>
          </p:grpSpPr>
          <p:pic>
            <p:nvPicPr>
              <p:cNvPr id="21" name="图片 5"/>
              <p:cNvPicPr>
                <a:picLocks noChangeAspect="1"/>
              </p:cNvPicPr>
              <p:nvPr/>
            </p:nvPicPr>
            <p:blipFill rotWithShape="1">
              <a:blip r:embed="rId4" cstate="print"/>
              <a:srcRect l="35500" r="32250" b="80044"/>
              <a:stretch>
                <a:fillRect/>
              </a:stretch>
            </p:blipFill>
            <p:spPr bwMode="auto">
              <a:xfrm>
                <a:off x="5836357" y="4560894"/>
                <a:ext cx="429028" cy="383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1395" y="5228965"/>
                <a:ext cx="1567160" cy="22227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8" name="组合 17"/>
            <p:cNvGrpSpPr/>
            <p:nvPr/>
          </p:nvGrpSpPr>
          <p:grpSpPr>
            <a:xfrm>
              <a:off x="946" y="6254"/>
              <a:ext cx="5136" cy="2718"/>
              <a:chOff x="6549" y="6500"/>
              <a:chExt cx="5653" cy="2718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7323" y="6818"/>
                <a:ext cx="4036" cy="208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:r>
                  <a:rPr lang="en-US" altLang="zh-CN" sz="20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   </a:t>
                </a:r>
                <a:r>
                  <a:rPr lang="zh-CN" sz="20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白求恩</a:t>
                </a:r>
                <a:r>
                  <a:rPr sz="20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不是八路军的战士，为什么说自己是八路军战士，不是客人？</a:t>
                </a:r>
              </a:p>
            </p:txBody>
          </p:sp>
          <p:sp>
            <p:nvSpPr>
              <p:cNvPr id="20" name="云形标注 6"/>
              <p:cNvSpPr/>
              <p:nvPr/>
            </p:nvSpPr>
            <p:spPr>
              <a:xfrm>
                <a:off x="6549" y="6500"/>
                <a:ext cx="5653" cy="2718"/>
              </a:xfrm>
              <a:prstGeom prst="cloudCallout">
                <a:avLst>
                  <a:gd name="adj1" fmla="val -39548"/>
                  <a:gd name="adj2" fmla="val 53679"/>
                </a:avLst>
              </a:prstGeom>
              <a:noFill/>
              <a:ln>
                <a:solidFill>
                  <a:srgbClr val="0000F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678" y="174407"/>
            <a:ext cx="1134481" cy="885136"/>
            <a:chOff x="10001306" y="1538749"/>
            <a:chExt cx="3013389" cy="2351083"/>
          </a:xfrm>
        </p:grpSpPr>
        <p:sp>
          <p:nvSpPr>
            <p:cNvPr id="2" name="任意多边形: 形状 1"/>
            <p:cNvSpPr/>
            <p:nvPr/>
          </p:nvSpPr>
          <p:spPr>
            <a:xfrm rot="1800000">
              <a:off x="10001306" y="1538749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 rot="1800000">
              <a:off x="10849751" y="2014938"/>
              <a:ext cx="2164944" cy="1874894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75026" y="26572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重难点解析</a:t>
            </a:r>
          </a:p>
        </p:txBody>
      </p:sp>
      <p:sp>
        <p:nvSpPr>
          <p:cNvPr id="6" name="矩形 5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27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69028" y="1773277"/>
            <a:ext cx="7910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200" cap="all" dirty="0"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怎么理解“手术台就是阵地”这句话？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843790" y="1656090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264229" y="3499842"/>
            <a:ext cx="3639820" cy="461645"/>
            <a:chOff x="4390" y="6743"/>
            <a:chExt cx="5732" cy="727"/>
          </a:xfrm>
        </p:grpSpPr>
        <p:sp>
          <p:nvSpPr>
            <p:cNvPr id="22" name="文本框 21"/>
            <p:cNvSpPr txBox="1"/>
            <p:nvPr/>
          </p:nvSpPr>
          <p:spPr>
            <a:xfrm>
              <a:off x="4390" y="6743"/>
              <a:ext cx="1248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环境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434" y="6745"/>
              <a:ext cx="2688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越来越危险</a:t>
              </a:r>
            </a:p>
          </p:txBody>
        </p:sp>
        <p:sp>
          <p:nvSpPr>
            <p:cNvPr id="24" name="右箭头 19"/>
            <p:cNvSpPr/>
            <p:nvPr/>
          </p:nvSpPr>
          <p:spPr>
            <a:xfrm>
              <a:off x="6512" y="6992"/>
              <a:ext cx="850" cy="227"/>
            </a:xfrm>
            <a:prstGeom prst="rightArrow">
              <a:avLst>
                <a:gd name="adj1" fmla="val 50000"/>
                <a:gd name="adj2" fmla="val 119747"/>
              </a:avLst>
            </a:prstGeom>
            <a:solidFill>
              <a:srgbClr val="0000FF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264229" y="4176752"/>
            <a:ext cx="3639820" cy="461645"/>
            <a:chOff x="4390" y="6743"/>
            <a:chExt cx="5732" cy="727"/>
          </a:xfrm>
        </p:grpSpPr>
        <p:sp>
          <p:nvSpPr>
            <p:cNvPr id="26" name="文本框 25"/>
            <p:cNvSpPr txBox="1"/>
            <p:nvPr/>
          </p:nvSpPr>
          <p:spPr>
            <a:xfrm>
              <a:off x="4390" y="6743"/>
              <a:ext cx="1248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气氛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434" y="6745"/>
              <a:ext cx="2688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越来越紧张</a:t>
              </a:r>
            </a:p>
          </p:txBody>
        </p:sp>
        <p:sp>
          <p:nvSpPr>
            <p:cNvPr id="28" name="右箭头 25"/>
            <p:cNvSpPr/>
            <p:nvPr/>
          </p:nvSpPr>
          <p:spPr>
            <a:xfrm>
              <a:off x="6512" y="6992"/>
              <a:ext cx="850" cy="227"/>
            </a:xfrm>
            <a:prstGeom prst="rightArrow">
              <a:avLst>
                <a:gd name="adj1" fmla="val 50000"/>
                <a:gd name="adj2" fmla="val 119747"/>
              </a:avLst>
            </a:prstGeom>
            <a:solidFill>
              <a:srgbClr val="0000FF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264229" y="4892397"/>
            <a:ext cx="5182870" cy="829945"/>
            <a:chOff x="4390" y="6452"/>
            <a:chExt cx="8162" cy="1307"/>
          </a:xfrm>
        </p:grpSpPr>
        <p:sp>
          <p:nvSpPr>
            <p:cNvPr id="30" name="文本框 29"/>
            <p:cNvSpPr txBox="1"/>
            <p:nvPr/>
          </p:nvSpPr>
          <p:spPr>
            <a:xfrm>
              <a:off x="4390" y="6743"/>
              <a:ext cx="1728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白求恩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434" y="6452"/>
              <a:ext cx="5118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三天三夜不下手术台，把手术台当作老人阵地。</a:t>
              </a:r>
            </a:p>
          </p:txBody>
        </p:sp>
        <p:sp>
          <p:nvSpPr>
            <p:cNvPr id="32" name="右箭头 29"/>
            <p:cNvSpPr/>
            <p:nvPr/>
          </p:nvSpPr>
          <p:spPr>
            <a:xfrm>
              <a:off x="6512" y="6992"/>
              <a:ext cx="850" cy="227"/>
            </a:xfrm>
            <a:prstGeom prst="rightArrow">
              <a:avLst>
                <a:gd name="adj1" fmla="val 50000"/>
                <a:gd name="adj2" fmla="val 119747"/>
              </a:avLst>
            </a:prstGeom>
            <a:solidFill>
              <a:srgbClr val="0000FF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678" y="174407"/>
            <a:ext cx="1134481" cy="885136"/>
            <a:chOff x="10001306" y="1538749"/>
            <a:chExt cx="3013389" cy="2351083"/>
          </a:xfrm>
        </p:grpSpPr>
        <p:sp>
          <p:nvSpPr>
            <p:cNvPr id="2" name="任意多边形: 形状 1"/>
            <p:cNvSpPr/>
            <p:nvPr/>
          </p:nvSpPr>
          <p:spPr>
            <a:xfrm rot="1800000">
              <a:off x="10001306" y="1538749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 rot="1800000">
              <a:off x="10849751" y="2014938"/>
              <a:ext cx="2164944" cy="1874894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75026" y="26572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新课导入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27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20622" y="1807028"/>
            <a:ext cx="4784454" cy="362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手术台是为病人做手术的地方。为什么要把手术台当作阵地呢？让我们带着问题细读课文，走近齐会战斗，看一看在当时的环境下白求恩是怎样工作的吧。</a:t>
            </a:r>
          </a:p>
        </p:txBody>
      </p:sp>
      <p:pic>
        <p:nvPicPr>
          <p:cNvPr id="8" name="Picture 11" descr="C:\Users\Administrator\Desktop\timg.jpgt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207" y="1915461"/>
            <a:ext cx="5668045" cy="3382645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678" y="174407"/>
            <a:ext cx="1134481" cy="885136"/>
            <a:chOff x="10001306" y="1538749"/>
            <a:chExt cx="3013389" cy="2351083"/>
          </a:xfrm>
        </p:grpSpPr>
        <p:sp>
          <p:nvSpPr>
            <p:cNvPr id="2" name="任意多边形: 形状 1"/>
            <p:cNvSpPr/>
            <p:nvPr/>
          </p:nvSpPr>
          <p:spPr>
            <a:xfrm rot="1800000">
              <a:off x="10001306" y="1538749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 rot="1800000">
              <a:off x="10849751" y="2014938"/>
              <a:ext cx="2164944" cy="1874894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75026" y="26572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板书设计</a:t>
            </a:r>
          </a:p>
        </p:txBody>
      </p:sp>
      <p:sp>
        <p:nvSpPr>
          <p:cNvPr id="6" name="矩形 5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27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07369" y="1999680"/>
            <a:ext cx="9947993" cy="3447599"/>
            <a:chOff x="1475026" y="2234114"/>
            <a:chExt cx="8192135" cy="2839085"/>
          </a:xfrm>
        </p:grpSpPr>
        <p:grpSp>
          <p:nvGrpSpPr>
            <p:cNvPr id="33" name="组合 32"/>
            <p:cNvGrpSpPr/>
            <p:nvPr/>
          </p:nvGrpSpPr>
          <p:grpSpPr>
            <a:xfrm>
              <a:off x="3336653" y="3117672"/>
              <a:ext cx="822960" cy="1272540"/>
              <a:chOff x="4149" y="4364"/>
              <a:chExt cx="1296" cy="2004"/>
            </a:xfrm>
          </p:grpSpPr>
          <p:sp>
            <p:nvSpPr>
              <p:cNvPr id="34" name="直接连接符 33"/>
              <p:cNvSpPr/>
              <p:nvPr/>
            </p:nvSpPr>
            <p:spPr>
              <a:xfrm rot="19560000">
                <a:off x="4340" y="5073"/>
                <a:ext cx="953" cy="680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直接连接符 34"/>
              <p:cNvSpPr/>
              <p:nvPr/>
            </p:nvSpPr>
            <p:spPr>
              <a:xfrm rot="17700000">
                <a:off x="4146" y="4678"/>
                <a:ext cx="1219" cy="590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直接连接符 35"/>
              <p:cNvSpPr/>
              <p:nvPr/>
            </p:nvSpPr>
            <p:spPr>
              <a:xfrm rot="480000">
                <a:off x="4149" y="5490"/>
                <a:ext cx="1296" cy="878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7616111" y="2839269"/>
              <a:ext cx="2051050" cy="4848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对工作积极负责</a:t>
              </a:r>
            </a:p>
          </p:txBody>
        </p:sp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7623731" y="3425374"/>
              <a:ext cx="2043430" cy="4848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不顾个人安危</a:t>
              </a:r>
            </a:p>
          </p:txBody>
        </p:sp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3863896" y="2839269"/>
              <a:ext cx="1755140" cy="4848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弹片纷飞</a:t>
              </a:r>
            </a:p>
          </p:txBody>
        </p:sp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3863896" y="3484429"/>
              <a:ext cx="1755140" cy="4848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不断爆炸</a:t>
              </a:r>
            </a:p>
          </p:txBody>
        </p:sp>
        <p:sp>
          <p:nvSpPr>
            <p:cNvPr id="41" name="Rectangle 5"/>
            <p:cNvSpPr>
              <a:spLocks noChangeArrowheads="1"/>
            </p:cNvSpPr>
            <p:nvPr/>
          </p:nvSpPr>
          <p:spPr bwMode="auto">
            <a:xfrm>
              <a:off x="3863896" y="4129589"/>
              <a:ext cx="1755140" cy="9436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火苗扑来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（越来越危险）</a:t>
              </a:r>
            </a:p>
          </p:txBody>
        </p:sp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>
              <a:off x="1475026" y="3497129"/>
              <a:ext cx="1985645" cy="4848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手术台就是阵地</a:t>
              </a:r>
            </a:p>
          </p:txBody>
        </p:sp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3863896" y="2234114"/>
              <a:ext cx="1755140" cy="4848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情况</a:t>
              </a:r>
            </a:p>
          </p:txBody>
        </p:sp>
        <p:sp>
          <p:nvSpPr>
            <p:cNvPr id="44" name="Rectangle 5"/>
            <p:cNvSpPr>
              <a:spLocks noChangeArrowheads="1"/>
            </p:cNvSpPr>
            <p:nvPr/>
          </p:nvSpPr>
          <p:spPr bwMode="auto">
            <a:xfrm>
              <a:off x="5852716" y="2234114"/>
              <a:ext cx="1226820" cy="4848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白求恩</a:t>
              </a:r>
            </a:p>
          </p:txBody>
        </p:sp>
        <p:sp>
          <p:nvSpPr>
            <p:cNvPr id="45" name="Rectangle 5"/>
            <p:cNvSpPr>
              <a:spLocks noChangeArrowheads="1"/>
            </p:cNvSpPr>
            <p:nvPr/>
          </p:nvSpPr>
          <p:spPr bwMode="auto">
            <a:xfrm>
              <a:off x="5852716" y="2839269"/>
              <a:ext cx="1504315" cy="4848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仍然镇定</a:t>
              </a: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5852716" y="3484429"/>
              <a:ext cx="1508125" cy="4848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继续手术</a:t>
              </a:r>
            </a:p>
          </p:txBody>
        </p:sp>
        <p:sp>
          <p:nvSpPr>
            <p:cNvPr id="47" name="Rectangle 5"/>
            <p:cNvSpPr>
              <a:spLocks noChangeArrowheads="1"/>
            </p:cNvSpPr>
            <p:nvPr/>
          </p:nvSpPr>
          <p:spPr bwMode="auto">
            <a:xfrm>
              <a:off x="5852716" y="4129589"/>
              <a:ext cx="1508125" cy="9435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争分夺秒（坚守阵地）</a:t>
              </a:r>
            </a:p>
          </p:txBody>
        </p:sp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7793276" y="4121969"/>
              <a:ext cx="1277620" cy="4848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忠于职守</a:t>
              </a:r>
            </a:p>
          </p:txBody>
        </p:sp>
        <p:sp>
          <p:nvSpPr>
            <p:cNvPr id="49" name="右箭头 1073742869"/>
            <p:cNvSpPr/>
            <p:nvPr/>
          </p:nvSpPr>
          <p:spPr>
            <a:xfrm>
              <a:off x="7183676" y="3118669"/>
              <a:ext cx="361950" cy="75565"/>
            </a:xfrm>
            <a:prstGeom prst="rightArrow">
              <a:avLst>
                <a:gd name="adj1" fmla="val 50000"/>
                <a:gd name="adj2" fmla="val 119747"/>
              </a:avLst>
            </a:prstGeom>
            <a:solidFill>
              <a:srgbClr val="FF0000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右箭头 27"/>
            <p:cNvSpPr/>
            <p:nvPr/>
          </p:nvSpPr>
          <p:spPr>
            <a:xfrm>
              <a:off x="7190026" y="3735889"/>
              <a:ext cx="361950" cy="75565"/>
            </a:xfrm>
            <a:prstGeom prst="rightArrow">
              <a:avLst>
                <a:gd name="adj1" fmla="val 50000"/>
                <a:gd name="adj2" fmla="val 119747"/>
              </a:avLst>
            </a:prstGeom>
            <a:solidFill>
              <a:srgbClr val="FF0000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右箭头 28"/>
            <p:cNvSpPr/>
            <p:nvPr/>
          </p:nvSpPr>
          <p:spPr>
            <a:xfrm>
              <a:off x="7238921" y="4413434"/>
              <a:ext cx="361950" cy="75565"/>
            </a:xfrm>
            <a:prstGeom prst="rightArrow">
              <a:avLst>
                <a:gd name="adj1" fmla="val 50000"/>
                <a:gd name="adj2" fmla="val 119747"/>
              </a:avLst>
            </a:prstGeom>
            <a:solidFill>
              <a:srgbClr val="FF0000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右箭头 32"/>
            <p:cNvSpPr/>
            <p:nvPr/>
          </p:nvSpPr>
          <p:spPr>
            <a:xfrm>
              <a:off x="5435521" y="3135179"/>
              <a:ext cx="361950" cy="75565"/>
            </a:xfrm>
            <a:prstGeom prst="rightArrow">
              <a:avLst>
                <a:gd name="adj1" fmla="val 50000"/>
                <a:gd name="adj2" fmla="val 119747"/>
              </a:avLst>
            </a:prstGeom>
            <a:solidFill>
              <a:srgbClr val="FF0000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右箭头 33"/>
            <p:cNvSpPr/>
            <p:nvPr/>
          </p:nvSpPr>
          <p:spPr>
            <a:xfrm>
              <a:off x="5441871" y="3752399"/>
              <a:ext cx="361950" cy="75565"/>
            </a:xfrm>
            <a:prstGeom prst="rightArrow">
              <a:avLst>
                <a:gd name="adj1" fmla="val 50000"/>
                <a:gd name="adj2" fmla="val 119747"/>
              </a:avLst>
            </a:prstGeom>
            <a:solidFill>
              <a:srgbClr val="FF0000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右箭头 34"/>
            <p:cNvSpPr/>
            <p:nvPr/>
          </p:nvSpPr>
          <p:spPr>
            <a:xfrm>
              <a:off x="5490766" y="4429944"/>
              <a:ext cx="361950" cy="75565"/>
            </a:xfrm>
            <a:prstGeom prst="rightArrow">
              <a:avLst>
                <a:gd name="adj1" fmla="val 50000"/>
                <a:gd name="adj2" fmla="val 119747"/>
              </a:avLst>
            </a:prstGeom>
            <a:solidFill>
              <a:srgbClr val="FF0000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678" y="174407"/>
            <a:ext cx="1134481" cy="885136"/>
            <a:chOff x="10001306" y="1538749"/>
            <a:chExt cx="3013389" cy="2351083"/>
          </a:xfrm>
        </p:grpSpPr>
        <p:sp>
          <p:nvSpPr>
            <p:cNvPr id="2" name="任意多边形: 形状 1"/>
            <p:cNvSpPr/>
            <p:nvPr/>
          </p:nvSpPr>
          <p:spPr>
            <a:xfrm rot="1800000">
              <a:off x="10001306" y="1538749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 rot="1800000">
              <a:off x="10849751" y="2014938"/>
              <a:ext cx="2164944" cy="1874894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75026" y="26572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课堂演练</a:t>
            </a:r>
          </a:p>
        </p:txBody>
      </p:sp>
      <p:sp>
        <p:nvSpPr>
          <p:cNvPr id="6" name="矩形 5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27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98805" y="1611255"/>
            <a:ext cx="10635615" cy="4584700"/>
            <a:chOff x="623" y="1649"/>
            <a:chExt cx="16749" cy="7220"/>
          </a:xfrm>
        </p:grpSpPr>
        <p:sp>
          <p:nvSpPr>
            <p:cNvPr id="31" name="Rectangle 4"/>
            <p:cNvSpPr txBox="1">
              <a:spLocks noChangeArrowheads="1"/>
            </p:cNvSpPr>
            <p:nvPr/>
          </p:nvSpPr>
          <p:spPr bwMode="auto">
            <a:xfrm>
              <a:off x="623" y="1649"/>
              <a:ext cx="13041" cy="941"/>
            </a:xfrm>
            <a:prstGeom prst="rect">
              <a:avLst/>
            </a:prstGeom>
            <a:noFill/>
            <a:ln>
              <a:miter lim="800000"/>
            </a:ln>
          </p:spPr>
          <p:txBody>
            <a:bodyPr vert="horz" lIns="91440" tIns="45720" rIns="91440" bIns="45720" rtlCol="0">
              <a:normAutofit/>
            </a:bodyPr>
            <a:lstStyle/>
            <a:p>
              <a:pPr lvl="0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1.</a:t>
              </a:r>
              <a:r>
                <a:rPr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选择合适的词语填空</a:t>
              </a:r>
              <a:r>
                <a:rPr lang="zh-CN" altLang="en-US" sz="3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66" y="3740"/>
              <a:ext cx="16706" cy="5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</a:t>
              </a:r>
              <a:r>
                <a:rPr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（1）战斗在激烈地进行着，我军的伤员（ </a:t>
              </a:r>
              <a:r>
                <a:rPr 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）从火线上抬下来。</a:t>
              </a:r>
            </a:p>
            <a:p>
              <a:pPr algn="just">
                <a:lnSpc>
                  <a:spcPct val="150000"/>
                </a:lnSpc>
              </a:pPr>
              <a:r>
                <a:rPr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（2）白求恩大夫低下头，（ </a:t>
              </a:r>
              <a:r>
                <a:rPr 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</a:t>
              </a:r>
              <a:r>
                <a:rPr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）给伤员做手术。</a:t>
              </a:r>
            </a:p>
            <a:p>
              <a:pPr algn="just">
                <a:lnSpc>
                  <a:spcPct val="150000"/>
                </a:lnSpc>
              </a:pPr>
              <a:r>
                <a:rPr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（3）战斗进行了三天三夜，白求恩大夫在手术台旁（ </a:t>
              </a:r>
              <a:r>
                <a:rPr 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）工作了69个小时</a:t>
              </a: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4025" y="2664"/>
              <a:ext cx="6789" cy="931"/>
              <a:chOff x="4025" y="2664"/>
              <a:chExt cx="6789" cy="931"/>
            </a:xfrm>
          </p:grpSpPr>
          <p:sp>
            <p:nvSpPr>
              <p:cNvPr id="56" name="TextBox 35"/>
              <p:cNvSpPr txBox="1"/>
              <p:nvPr/>
            </p:nvSpPr>
            <p:spPr>
              <a:xfrm>
                <a:off x="4025" y="2677"/>
                <a:ext cx="1701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陆续</a:t>
                </a:r>
              </a:p>
            </p:txBody>
          </p:sp>
          <p:sp>
            <p:nvSpPr>
              <p:cNvPr id="57" name="TextBox 38"/>
              <p:cNvSpPr txBox="1"/>
              <p:nvPr/>
            </p:nvSpPr>
            <p:spPr>
              <a:xfrm>
                <a:off x="6406" y="2664"/>
                <a:ext cx="2155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继续</a:t>
                </a:r>
              </a:p>
            </p:txBody>
          </p:sp>
          <p:sp>
            <p:nvSpPr>
              <p:cNvPr id="58" name="TextBox 39"/>
              <p:cNvSpPr txBox="1"/>
              <p:nvPr/>
            </p:nvSpPr>
            <p:spPr>
              <a:xfrm>
                <a:off x="9114" y="2664"/>
                <a:ext cx="1701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连续</a:t>
                </a:r>
              </a:p>
            </p:txBody>
          </p:sp>
        </p:grpSp>
      </p:grpSp>
      <p:sp>
        <p:nvSpPr>
          <p:cNvPr id="59" name="TextBox 35"/>
          <p:cNvSpPr txBox="1"/>
          <p:nvPr/>
        </p:nvSpPr>
        <p:spPr>
          <a:xfrm>
            <a:off x="7688843" y="303109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陆续</a:t>
            </a:r>
          </a:p>
        </p:txBody>
      </p:sp>
      <p:sp>
        <p:nvSpPr>
          <p:cNvPr id="60" name="TextBox 38"/>
          <p:cNvSpPr txBox="1"/>
          <p:nvPr/>
        </p:nvSpPr>
        <p:spPr>
          <a:xfrm>
            <a:off x="5455465" y="4347645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继续</a:t>
            </a:r>
          </a:p>
        </p:txBody>
      </p:sp>
      <p:sp>
        <p:nvSpPr>
          <p:cNvPr id="61" name="TextBox 39"/>
          <p:cNvSpPr txBox="1"/>
          <p:nvPr/>
        </p:nvSpPr>
        <p:spPr>
          <a:xfrm>
            <a:off x="9468691" y="498697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连续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678" y="174407"/>
            <a:ext cx="1134481" cy="885136"/>
            <a:chOff x="10001306" y="1538749"/>
            <a:chExt cx="3013389" cy="2351083"/>
          </a:xfrm>
        </p:grpSpPr>
        <p:sp>
          <p:nvSpPr>
            <p:cNvPr id="2" name="任意多边形: 形状 1"/>
            <p:cNvSpPr/>
            <p:nvPr/>
          </p:nvSpPr>
          <p:spPr>
            <a:xfrm rot="1800000">
              <a:off x="10001306" y="1538749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 rot="1800000">
              <a:off x="10849751" y="2014938"/>
              <a:ext cx="2164944" cy="1874894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75026" y="26572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课堂演练</a:t>
            </a:r>
          </a:p>
        </p:txBody>
      </p:sp>
      <p:sp>
        <p:nvSpPr>
          <p:cNvPr id="6" name="矩形 5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27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71002" y="1459177"/>
            <a:ext cx="8280920" cy="1296144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按正确顺序排列下面的句子。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1249" y="2136077"/>
            <a:ext cx="10985321" cy="3869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）助手们赶忙把火扑灭。</a:t>
            </a:r>
          </a:p>
          <a:p>
            <a:pPr>
              <a:lnSpc>
                <a:spcPct val="150000"/>
              </a:lnSpc>
            </a:pP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（  ）一连几发炮弹落在小庙的周围。</a:t>
            </a:r>
          </a:p>
          <a:p>
            <a:pPr>
              <a:lnSpc>
                <a:spcPct val="150000"/>
              </a:lnSpc>
            </a:pP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）</a:t>
            </a:r>
            <a:r>
              <a:rPr sz="2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担架队抬起做过手术的伤员，迅速向后方转移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（ </a:t>
            </a:r>
            <a:r>
              <a:rPr 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）白求恩仍然争分夺秒地给伤员做手术，做了一个又一个。</a:t>
            </a:r>
          </a:p>
          <a:p>
            <a:pPr>
              <a:lnSpc>
                <a:spcPct val="150000"/>
              </a:lnSpc>
            </a:pP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（  ）庙的一角落下了许多瓦片。挂在门口的布帘烧着了，火苗向手术台扑过来。</a:t>
            </a:r>
          </a:p>
        </p:txBody>
      </p:sp>
      <p:sp>
        <p:nvSpPr>
          <p:cNvPr id="9" name="TextBox 35"/>
          <p:cNvSpPr txBox="1"/>
          <p:nvPr/>
        </p:nvSpPr>
        <p:spPr>
          <a:xfrm>
            <a:off x="1467764" y="2928839"/>
            <a:ext cx="535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0" name="TextBox 35"/>
          <p:cNvSpPr txBox="1"/>
          <p:nvPr/>
        </p:nvSpPr>
        <p:spPr>
          <a:xfrm>
            <a:off x="1460639" y="3557287"/>
            <a:ext cx="535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1" name="TextBox 35"/>
          <p:cNvSpPr txBox="1"/>
          <p:nvPr/>
        </p:nvSpPr>
        <p:spPr>
          <a:xfrm>
            <a:off x="1445399" y="4184771"/>
            <a:ext cx="535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2" name="TextBox 35"/>
          <p:cNvSpPr txBox="1"/>
          <p:nvPr/>
        </p:nvSpPr>
        <p:spPr>
          <a:xfrm>
            <a:off x="1445399" y="4840043"/>
            <a:ext cx="535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3" name="TextBox 35"/>
          <p:cNvSpPr txBox="1"/>
          <p:nvPr/>
        </p:nvSpPr>
        <p:spPr>
          <a:xfrm>
            <a:off x="1445400" y="2271882"/>
            <a:ext cx="535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678" y="174407"/>
            <a:ext cx="1134481" cy="885136"/>
            <a:chOff x="10001306" y="1538749"/>
            <a:chExt cx="3013389" cy="2351083"/>
          </a:xfrm>
        </p:grpSpPr>
        <p:sp>
          <p:nvSpPr>
            <p:cNvPr id="2" name="任意多边形: 形状 1"/>
            <p:cNvSpPr/>
            <p:nvPr/>
          </p:nvSpPr>
          <p:spPr>
            <a:xfrm rot="1800000">
              <a:off x="10001306" y="1538749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 rot="1800000">
              <a:off x="10849751" y="2014938"/>
              <a:ext cx="2164944" cy="1874894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75026" y="26572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课堂演练</a:t>
            </a:r>
          </a:p>
        </p:txBody>
      </p:sp>
      <p:sp>
        <p:nvSpPr>
          <p:cNvPr id="6" name="矩形 5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27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08915" y="1395300"/>
            <a:ext cx="10504672" cy="1160145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 fontScale="97500"/>
          </a:bodyPr>
          <a:lstStyle/>
          <a:p>
            <a:pPr lv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3.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结合课文内容，谈一谈对“手术台就是阵地”的理解。</a:t>
            </a:r>
          </a:p>
        </p:txBody>
      </p:sp>
      <p:sp>
        <p:nvSpPr>
          <p:cNvPr id="8" name="矩形 7"/>
          <p:cNvSpPr/>
          <p:nvPr/>
        </p:nvSpPr>
        <p:spPr>
          <a:xfrm>
            <a:off x="760457" y="2189811"/>
            <a:ext cx="10168799" cy="1923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这个题目一方面表现了白求恩大夫工作的环境，另一方面也表现出白求恩大夫不怕牺牲，坚守岗位的精神。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6060832" y="-500131"/>
            <a:ext cx="7101840" cy="7336993"/>
            <a:chOff x="6060832" y="-500131"/>
            <a:chExt cx="7101840" cy="7336993"/>
          </a:xfrm>
        </p:grpSpPr>
        <p:sp>
          <p:nvSpPr>
            <p:cNvPr id="23" name="任意多边形: 形状 22"/>
            <p:cNvSpPr/>
            <p:nvPr/>
          </p:nvSpPr>
          <p:spPr>
            <a:xfrm rot="1800000">
              <a:off x="10001306" y="1538749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 rot="1800000">
              <a:off x="6100363" y="-500131"/>
              <a:ext cx="5559972" cy="6824579"/>
            </a:xfrm>
            <a:custGeom>
              <a:avLst/>
              <a:gdLst>
                <a:gd name="connsiteX0" fmla="*/ 3926709 w 5559972"/>
                <a:gd name="connsiteY0" fmla="*/ 4949682 h 6824579"/>
                <a:gd name="connsiteX1" fmla="*/ 5009181 w 5559972"/>
                <a:gd name="connsiteY1" fmla="*/ 4949682 h 6824579"/>
                <a:gd name="connsiteX2" fmla="*/ 5550417 w 5559972"/>
                <a:gd name="connsiteY2" fmla="*/ 5887131 h 6824579"/>
                <a:gd name="connsiteX3" fmla="*/ 5009181 w 5559972"/>
                <a:gd name="connsiteY3" fmla="*/ 6824579 h 6824579"/>
                <a:gd name="connsiteX4" fmla="*/ 3926709 w 5559972"/>
                <a:gd name="connsiteY4" fmla="*/ 6824579 h 6824579"/>
                <a:gd name="connsiteX5" fmla="*/ 3385473 w 5559972"/>
                <a:gd name="connsiteY5" fmla="*/ 5887131 h 6824579"/>
                <a:gd name="connsiteX6" fmla="*/ 2237608 w 5559972"/>
                <a:gd name="connsiteY6" fmla="*/ 3954109 h 6824579"/>
                <a:gd name="connsiteX7" fmla="*/ 3320079 w 5559972"/>
                <a:gd name="connsiteY7" fmla="*/ 3954109 h 6824579"/>
                <a:gd name="connsiteX8" fmla="*/ 3861315 w 5559972"/>
                <a:gd name="connsiteY8" fmla="*/ 4891557 h 6824579"/>
                <a:gd name="connsiteX9" fmla="*/ 3320080 w 5559972"/>
                <a:gd name="connsiteY9" fmla="*/ 5829005 h 6824579"/>
                <a:gd name="connsiteX10" fmla="*/ 2237608 w 5559972"/>
                <a:gd name="connsiteY10" fmla="*/ 5829005 h 6824579"/>
                <a:gd name="connsiteX11" fmla="*/ 1696371 w 5559972"/>
                <a:gd name="connsiteY11" fmla="*/ 4891557 h 6824579"/>
                <a:gd name="connsiteX12" fmla="*/ 3936264 w 5559972"/>
                <a:gd name="connsiteY12" fmla="*/ 2973388 h 6824579"/>
                <a:gd name="connsiteX13" fmla="*/ 5018736 w 5559972"/>
                <a:gd name="connsiteY13" fmla="*/ 2973388 h 6824579"/>
                <a:gd name="connsiteX14" fmla="*/ 5559972 w 5559972"/>
                <a:gd name="connsiteY14" fmla="*/ 3910836 h 6824579"/>
                <a:gd name="connsiteX15" fmla="*/ 5018736 w 5559972"/>
                <a:gd name="connsiteY15" fmla="*/ 4848284 h 6824579"/>
                <a:gd name="connsiteX16" fmla="*/ 3936264 w 5559972"/>
                <a:gd name="connsiteY16" fmla="*/ 4848284 h 6824579"/>
                <a:gd name="connsiteX17" fmla="*/ 3395028 w 5559972"/>
                <a:gd name="connsiteY17" fmla="*/ 3910836 h 6824579"/>
                <a:gd name="connsiteX18" fmla="*/ 2230338 w 5559972"/>
                <a:gd name="connsiteY18" fmla="*/ 1976295 h 6824579"/>
                <a:gd name="connsiteX19" fmla="*/ 3312810 w 5559972"/>
                <a:gd name="connsiteY19" fmla="*/ 1976295 h 6824579"/>
                <a:gd name="connsiteX20" fmla="*/ 3854046 w 5559972"/>
                <a:gd name="connsiteY20" fmla="*/ 2913743 h 6824579"/>
                <a:gd name="connsiteX21" fmla="*/ 3312809 w 5559972"/>
                <a:gd name="connsiteY21" fmla="*/ 3851191 h 6824579"/>
                <a:gd name="connsiteX22" fmla="*/ 2230338 w 5559972"/>
                <a:gd name="connsiteY22" fmla="*/ 3851191 h 6824579"/>
                <a:gd name="connsiteX23" fmla="*/ 1689102 w 5559972"/>
                <a:gd name="connsiteY23" fmla="*/ 2913743 h 6824579"/>
                <a:gd name="connsiteX24" fmla="*/ 541236 w 5559972"/>
                <a:gd name="connsiteY24" fmla="*/ 980721 h 6824579"/>
                <a:gd name="connsiteX25" fmla="*/ 1623708 w 5559972"/>
                <a:gd name="connsiteY25" fmla="*/ 980721 h 6824579"/>
                <a:gd name="connsiteX26" fmla="*/ 2164944 w 5559972"/>
                <a:gd name="connsiteY26" fmla="*/ 1918170 h 6824579"/>
                <a:gd name="connsiteX27" fmla="*/ 1623708 w 5559972"/>
                <a:gd name="connsiteY27" fmla="*/ 2855617 h 6824579"/>
                <a:gd name="connsiteX28" fmla="*/ 541236 w 5559972"/>
                <a:gd name="connsiteY28" fmla="*/ 2855617 h 6824579"/>
                <a:gd name="connsiteX29" fmla="*/ 0 w 5559972"/>
                <a:gd name="connsiteY29" fmla="*/ 1918169 h 6824579"/>
                <a:gd name="connsiteX30" fmla="*/ 2239893 w 5559972"/>
                <a:gd name="connsiteY30" fmla="*/ 0 h 6824579"/>
                <a:gd name="connsiteX31" fmla="*/ 3322364 w 5559972"/>
                <a:gd name="connsiteY31" fmla="*/ 0 h 6824579"/>
                <a:gd name="connsiteX32" fmla="*/ 3863600 w 5559972"/>
                <a:gd name="connsiteY32" fmla="*/ 937448 h 6824579"/>
                <a:gd name="connsiteX33" fmla="*/ 3322364 w 5559972"/>
                <a:gd name="connsiteY33" fmla="*/ 1874896 h 6824579"/>
                <a:gd name="connsiteX34" fmla="*/ 2239893 w 5559972"/>
                <a:gd name="connsiteY34" fmla="*/ 1874896 h 6824579"/>
                <a:gd name="connsiteX35" fmla="*/ 1698657 w 5559972"/>
                <a:gd name="connsiteY35" fmla="*/ 937448 h 682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559972" h="6824579">
                  <a:moveTo>
                    <a:pt x="3926709" y="4949682"/>
                  </a:moveTo>
                  <a:lnTo>
                    <a:pt x="5009181" y="4949682"/>
                  </a:lnTo>
                  <a:lnTo>
                    <a:pt x="5550417" y="5887131"/>
                  </a:lnTo>
                  <a:lnTo>
                    <a:pt x="5009181" y="6824579"/>
                  </a:lnTo>
                  <a:lnTo>
                    <a:pt x="3926709" y="6824579"/>
                  </a:lnTo>
                  <a:lnTo>
                    <a:pt x="3385473" y="5887131"/>
                  </a:lnTo>
                  <a:close/>
                  <a:moveTo>
                    <a:pt x="2237608" y="3954109"/>
                  </a:moveTo>
                  <a:lnTo>
                    <a:pt x="3320079" y="3954109"/>
                  </a:lnTo>
                  <a:lnTo>
                    <a:pt x="3861315" y="4891557"/>
                  </a:lnTo>
                  <a:lnTo>
                    <a:pt x="3320080" y="5829005"/>
                  </a:lnTo>
                  <a:lnTo>
                    <a:pt x="2237608" y="5829005"/>
                  </a:lnTo>
                  <a:lnTo>
                    <a:pt x="1696371" y="4891557"/>
                  </a:lnTo>
                  <a:close/>
                  <a:moveTo>
                    <a:pt x="3936264" y="2973388"/>
                  </a:moveTo>
                  <a:lnTo>
                    <a:pt x="5018736" y="2973388"/>
                  </a:lnTo>
                  <a:lnTo>
                    <a:pt x="5559972" y="3910836"/>
                  </a:lnTo>
                  <a:lnTo>
                    <a:pt x="5018736" y="4848284"/>
                  </a:lnTo>
                  <a:lnTo>
                    <a:pt x="3936264" y="4848284"/>
                  </a:lnTo>
                  <a:lnTo>
                    <a:pt x="3395028" y="3910836"/>
                  </a:lnTo>
                  <a:close/>
                  <a:moveTo>
                    <a:pt x="2230338" y="1976295"/>
                  </a:moveTo>
                  <a:lnTo>
                    <a:pt x="3312810" y="1976295"/>
                  </a:lnTo>
                  <a:lnTo>
                    <a:pt x="3854046" y="2913743"/>
                  </a:lnTo>
                  <a:lnTo>
                    <a:pt x="3312809" y="3851191"/>
                  </a:lnTo>
                  <a:lnTo>
                    <a:pt x="2230338" y="3851191"/>
                  </a:lnTo>
                  <a:lnTo>
                    <a:pt x="1689102" y="2913743"/>
                  </a:lnTo>
                  <a:close/>
                  <a:moveTo>
                    <a:pt x="541236" y="980721"/>
                  </a:moveTo>
                  <a:lnTo>
                    <a:pt x="1623708" y="980721"/>
                  </a:lnTo>
                  <a:lnTo>
                    <a:pt x="2164944" y="1918170"/>
                  </a:lnTo>
                  <a:lnTo>
                    <a:pt x="1623708" y="2855617"/>
                  </a:lnTo>
                  <a:lnTo>
                    <a:pt x="541236" y="2855617"/>
                  </a:lnTo>
                  <a:lnTo>
                    <a:pt x="0" y="1918169"/>
                  </a:lnTo>
                  <a:close/>
                  <a:moveTo>
                    <a:pt x="2239893" y="0"/>
                  </a:moveTo>
                  <a:lnTo>
                    <a:pt x="3322364" y="0"/>
                  </a:lnTo>
                  <a:lnTo>
                    <a:pt x="3863600" y="937448"/>
                  </a:lnTo>
                  <a:lnTo>
                    <a:pt x="3322364" y="1874896"/>
                  </a:lnTo>
                  <a:lnTo>
                    <a:pt x="2239893" y="1874896"/>
                  </a:lnTo>
                  <a:lnTo>
                    <a:pt x="1698657" y="937448"/>
                  </a:lnTo>
                  <a:close/>
                </a:path>
              </a:pathLst>
            </a:custGeom>
            <a:blipFill dpi="0" rotWithShape="0">
              <a:blip r:embed="rId6"/>
              <a:srcRect/>
              <a:stretch>
                <a:fillRect l="-33599" t="-2000" r="-101977" b="-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1800000">
              <a:off x="10997728" y="-167995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 rot="1800000">
              <a:off x="6060832" y="4961966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 rot="1800000">
              <a:off x="9983713" y="4961964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 rot="1800000">
              <a:off x="10980135" y="3255220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26480" y="1975744"/>
            <a:ext cx="7047066" cy="2895334"/>
            <a:chOff x="626480" y="1975744"/>
            <a:chExt cx="7047066" cy="2895334"/>
          </a:xfrm>
        </p:grpSpPr>
        <p:sp>
          <p:nvSpPr>
            <p:cNvPr id="26" name="PA-文本框 6"/>
            <p:cNvSpPr txBox="1"/>
            <p:nvPr>
              <p:custDataLst>
                <p:tags r:id="rId1"/>
              </p:custDataLst>
            </p:nvPr>
          </p:nvSpPr>
          <p:spPr>
            <a:xfrm>
              <a:off x="626480" y="1975744"/>
              <a:ext cx="704706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1219200"/>
              <a:r>
                <a:rPr lang="zh-CN" altLang="en-US" sz="6600" dirty="0">
                  <a:solidFill>
                    <a:srgbClr val="27CED7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感谢各位的观看</a:t>
              </a:r>
              <a:endParaRPr lang="zh-CN" altLang="en-US" sz="66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7" name="PA-文本框 7"/>
            <p:cNvSpPr txBox="1"/>
            <p:nvPr>
              <p:custDataLst>
                <p:tags r:id="rId2"/>
              </p:custDataLst>
            </p:nvPr>
          </p:nvSpPr>
          <p:spPr>
            <a:xfrm>
              <a:off x="626480" y="4350666"/>
              <a:ext cx="2230056" cy="520412"/>
            </a:xfrm>
            <a:prstGeom prst="roundRect">
              <a:avLst>
                <a:gd name="adj" fmla="val 50000"/>
              </a:avLst>
            </a:prstGeom>
            <a:solidFill>
              <a:srgbClr val="27CED7"/>
            </a:soli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1219200"/>
              <a:r>
                <a:rPr lang="zh-CN" altLang="en-US" b="1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lang="en-US" altLang="zh-CN" b="1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PPT818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9" name="PA-文本框 8"/>
            <p:cNvSpPr txBox="1"/>
            <p:nvPr>
              <p:custDataLst>
                <p:tags r:id="rId3"/>
              </p:custDataLst>
            </p:nvPr>
          </p:nvSpPr>
          <p:spPr>
            <a:xfrm>
              <a:off x="682026" y="3367622"/>
              <a:ext cx="67276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 defTabSz="1219200">
                <a:defRPr sz="1865">
                  <a:solidFill>
                    <a:schemeClr val="tx1">
                      <a:lumMod val="75000"/>
                      <a:lumOff val="25000"/>
                    </a:schemeClr>
                  </a:solidFill>
                  <a:latin typeface="OPPOSans L" panose="00020600040101010101" pitchFamily="18" charset="-122"/>
                  <a:ea typeface="OPPOSans L" panose="00020600040101010101" pitchFamily="18" charset="-122"/>
                  <a:cs typeface="OPPOSans R" panose="00020600040101010101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97546" y="576951"/>
            <a:ext cx="756000" cy="274530"/>
            <a:chOff x="397546" y="576951"/>
            <a:chExt cx="756000" cy="274530"/>
          </a:xfrm>
        </p:grpSpPr>
        <p:sp>
          <p:nvSpPr>
            <p:cNvPr id="31" name="矩形 30"/>
            <p:cNvSpPr/>
            <p:nvPr/>
          </p:nvSpPr>
          <p:spPr>
            <a:xfrm>
              <a:off x="397546" y="771630"/>
              <a:ext cx="476214" cy="79851"/>
            </a:xfrm>
            <a:prstGeom prst="rect">
              <a:avLst/>
            </a:pr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97546" y="576951"/>
              <a:ext cx="756000" cy="720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任意多边形: 形状 35"/>
          <p:cNvSpPr/>
          <p:nvPr/>
        </p:nvSpPr>
        <p:spPr>
          <a:xfrm rot="3600000">
            <a:off x="-237838" y="6128303"/>
            <a:ext cx="951361" cy="761100"/>
          </a:xfrm>
          <a:custGeom>
            <a:avLst/>
            <a:gdLst>
              <a:gd name="connsiteX0" fmla="*/ 0 w 951361"/>
              <a:gd name="connsiteY0" fmla="*/ 380551 h 761100"/>
              <a:gd name="connsiteX1" fmla="*/ 219712 w 951361"/>
              <a:gd name="connsiteY1" fmla="*/ 0 h 761100"/>
              <a:gd name="connsiteX2" fmla="*/ 804170 w 951361"/>
              <a:gd name="connsiteY2" fmla="*/ 0 h 761100"/>
              <a:gd name="connsiteX3" fmla="*/ 951361 w 951361"/>
              <a:gd name="connsiteY3" fmla="*/ 254941 h 761100"/>
              <a:gd name="connsiteX4" fmla="*/ 659129 w 951361"/>
              <a:gd name="connsiteY4" fmla="*/ 761100 h 76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361" h="761100">
                <a:moveTo>
                  <a:pt x="0" y="380551"/>
                </a:moveTo>
                <a:lnTo>
                  <a:pt x="219712" y="0"/>
                </a:lnTo>
                <a:lnTo>
                  <a:pt x="804170" y="0"/>
                </a:lnTo>
                <a:lnTo>
                  <a:pt x="951361" y="254941"/>
                </a:lnTo>
                <a:lnTo>
                  <a:pt x="659129" y="761100"/>
                </a:lnTo>
                <a:close/>
              </a:path>
            </a:pathLst>
          </a:cu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rot="10800000">
            <a:off x="775546" y="3134881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rgbClr val="27CED7">
                    <a:alpha val="0"/>
                  </a:srgbClr>
                </a:gs>
                <a:gs pos="100000">
                  <a:srgbClr val="27CED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678" y="174407"/>
            <a:ext cx="1134481" cy="885136"/>
            <a:chOff x="10001306" y="1538749"/>
            <a:chExt cx="3013389" cy="2351083"/>
          </a:xfrm>
        </p:grpSpPr>
        <p:sp>
          <p:nvSpPr>
            <p:cNvPr id="2" name="任意多边形: 形状 1"/>
            <p:cNvSpPr/>
            <p:nvPr/>
          </p:nvSpPr>
          <p:spPr>
            <a:xfrm rot="1800000">
              <a:off x="10001306" y="1538749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 rot="1800000">
              <a:off x="10849751" y="2014938"/>
              <a:ext cx="2164944" cy="1874894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75026" y="26572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  <p:sp>
        <p:nvSpPr>
          <p:cNvPr id="6" name="矩形 5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27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1"/>
          <p:cNvSpPr/>
          <p:nvPr/>
        </p:nvSpPr>
        <p:spPr>
          <a:xfrm>
            <a:off x="827584" y="1916832"/>
            <a:ext cx="10566130" cy="4032448"/>
          </a:xfrm>
          <a:prstGeom prst="roundRect">
            <a:avLst/>
          </a:prstGeom>
          <a:noFill/>
          <a:ln w="31750">
            <a:solidFill>
              <a:srgbClr val="009999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1331640" y="2545159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斗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9060160" y="2335436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2411760" y="2605554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组词：战斗  斗争  争奇斗艳</a:t>
            </a:r>
          </a:p>
        </p:txBody>
      </p:sp>
      <p:sp>
        <p:nvSpPr>
          <p:cNvPr id="13" name="TextBox 21"/>
          <p:cNvSpPr txBox="1"/>
          <p:nvPr/>
        </p:nvSpPr>
        <p:spPr>
          <a:xfrm>
            <a:off x="1312669" y="198884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dòu</a:t>
            </a:r>
            <a:endParaRPr 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331640" y="3719944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棒</a:t>
            </a: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2411730" y="3770804"/>
            <a:ext cx="514159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组词：当头一棒  棍棒  棒球</a:t>
            </a:r>
          </a:p>
        </p:txBody>
      </p:sp>
      <p:sp>
        <p:nvSpPr>
          <p:cNvPr id="16" name="TextBox 30"/>
          <p:cNvSpPr txBox="1"/>
          <p:nvPr/>
        </p:nvSpPr>
        <p:spPr>
          <a:xfrm>
            <a:off x="1312669" y="3163625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bànɡ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1331640" y="4872072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恩</a:t>
            </a: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2411760" y="4923175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组词：白求恩  报恩  忘恩负义</a:t>
            </a:r>
          </a:p>
        </p:txBody>
      </p:sp>
      <p:sp>
        <p:nvSpPr>
          <p:cNvPr id="19" name="TextBox 31"/>
          <p:cNvSpPr txBox="1"/>
          <p:nvPr/>
        </p:nvSpPr>
        <p:spPr>
          <a:xfrm>
            <a:off x="1312669" y="4315753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ēn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678" y="174407"/>
            <a:ext cx="1134481" cy="885136"/>
            <a:chOff x="10001306" y="1538749"/>
            <a:chExt cx="3013389" cy="2351083"/>
          </a:xfrm>
        </p:grpSpPr>
        <p:sp>
          <p:nvSpPr>
            <p:cNvPr id="2" name="任意多边形: 形状 1"/>
            <p:cNvSpPr/>
            <p:nvPr/>
          </p:nvSpPr>
          <p:spPr>
            <a:xfrm rot="1800000">
              <a:off x="10001306" y="1538749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 rot="1800000">
              <a:off x="10849751" y="2014938"/>
              <a:ext cx="2164944" cy="1874894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75026" y="26572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  <p:sp>
        <p:nvSpPr>
          <p:cNvPr id="6" name="矩形 5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27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圆角矩形 1"/>
          <p:cNvSpPr/>
          <p:nvPr/>
        </p:nvSpPr>
        <p:spPr>
          <a:xfrm>
            <a:off x="827584" y="1916832"/>
            <a:ext cx="10566130" cy="4032448"/>
          </a:xfrm>
          <a:prstGeom prst="roundRect">
            <a:avLst/>
          </a:prstGeom>
          <a:noFill/>
          <a:ln w="31750">
            <a:solidFill>
              <a:srgbClr val="009999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060160" y="2335436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1493997" y="5025380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撤</a:t>
            </a: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2574117" y="5076483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组词：撤走   撤退   撤回</a:t>
            </a:r>
          </a:p>
        </p:txBody>
      </p:sp>
      <p:sp>
        <p:nvSpPr>
          <p:cNvPr id="20" name="TextBox 27"/>
          <p:cNvSpPr txBox="1"/>
          <p:nvPr/>
        </p:nvSpPr>
        <p:spPr>
          <a:xfrm>
            <a:off x="1475026" y="4469061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è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1493997" y="3778587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血</a:t>
            </a: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2574117" y="3829690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组词：血丝   鲜血  一针见血</a:t>
            </a:r>
          </a:p>
        </p:txBody>
      </p:sp>
      <p:sp>
        <p:nvSpPr>
          <p:cNvPr id="23" name="TextBox 30"/>
          <p:cNvSpPr txBox="1"/>
          <p:nvPr/>
        </p:nvSpPr>
        <p:spPr>
          <a:xfrm>
            <a:off x="1475026" y="3222268"/>
            <a:ext cx="864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xu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è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493997" y="2544291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2574117" y="2605554"/>
            <a:ext cx="511256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组词：大夫</a:t>
            </a:r>
          </a:p>
        </p:txBody>
      </p:sp>
      <p:sp>
        <p:nvSpPr>
          <p:cNvPr id="26" name="TextBox 31"/>
          <p:cNvSpPr txBox="1"/>
          <p:nvPr/>
        </p:nvSpPr>
        <p:spPr>
          <a:xfrm>
            <a:off x="1475026" y="1998132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dài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678" y="174407"/>
            <a:ext cx="1134481" cy="885136"/>
            <a:chOff x="10001306" y="1538749"/>
            <a:chExt cx="3013389" cy="2351083"/>
          </a:xfrm>
        </p:grpSpPr>
        <p:sp>
          <p:nvSpPr>
            <p:cNvPr id="2" name="任意多边形: 形状 1"/>
            <p:cNvSpPr/>
            <p:nvPr/>
          </p:nvSpPr>
          <p:spPr>
            <a:xfrm rot="1800000">
              <a:off x="10001306" y="1538749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 rot="1800000">
              <a:off x="10849751" y="2014938"/>
              <a:ext cx="2164944" cy="1874894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75026" y="26572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  <p:sp>
        <p:nvSpPr>
          <p:cNvPr id="6" name="矩形 5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27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圆角矩形 1"/>
          <p:cNvSpPr/>
          <p:nvPr/>
        </p:nvSpPr>
        <p:spPr>
          <a:xfrm>
            <a:off x="827584" y="1916832"/>
            <a:ext cx="10566130" cy="4032448"/>
          </a:xfrm>
          <a:prstGeom prst="roundRect">
            <a:avLst/>
          </a:prstGeom>
          <a:noFill/>
          <a:ln w="31750">
            <a:solidFill>
              <a:srgbClr val="009999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060160" y="2335436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1493997" y="2554451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险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2574117" y="2605554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组词：危险  风险  化险为夷</a:t>
            </a:r>
          </a:p>
        </p:txBody>
      </p:sp>
      <p:sp>
        <p:nvSpPr>
          <p:cNvPr id="12" name="TextBox 30"/>
          <p:cNvSpPr txBox="1"/>
          <p:nvPr/>
        </p:nvSpPr>
        <p:spPr>
          <a:xfrm>
            <a:off x="1475026" y="1998132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</a:t>
            </a:r>
            <a:r>
              <a:rPr lang="en-US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iǎn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493997" y="5113922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帘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2574117" y="5175185"/>
            <a:ext cx="54006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组词：布帘  帘子  窗帘</a:t>
            </a:r>
          </a:p>
        </p:txBody>
      </p:sp>
      <p:sp>
        <p:nvSpPr>
          <p:cNvPr id="15" name="TextBox 31"/>
          <p:cNvSpPr txBox="1"/>
          <p:nvPr/>
        </p:nvSpPr>
        <p:spPr>
          <a:xfrm>
            <a:off x="1475026" y="4567763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liá</a:t>
            </a:r>
            <a:r>
              <a:rPr lang="en-US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endParaRPr 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32"/>
          <p:cNvSpPr txBox="1">
            <a:spLocks noChangeArrowheads="1"/>
          </p:cNvSpPr>
          <p:nvPr/>
        </p:nvSpPr>
        <p:spPr bwMode="auto">
          <a:xfrm>
            <a:off x="1566005" y="3706579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瓦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2646125" y="3767842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组词：瓦片  瓦解  添砖加瓦</a:t>
            </a:r>
          </a:p>
        </p:txBody>
      </p:sp>
      <p:sp>
        <p:nvSpPr>
          <p:cNvPr id="18" name="TextBox 34"/>
          <p:cNvSpPr txBox="1"/>
          <p:nvPr/>
        </p:nvSpPr>
        <p:spPr>
          <a:xfrm>
            <a:off x="1547034" y="3160420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678" y="174407"/>
            <a:ext cx="1134481" cy="885136"/>
            <a:chOff x="10001306" y="1538749"/>
            <a:chExt cx="3013389" cy="2351083"/>
          </a:xfrm>
        </p:grpSpPr>
        <p:sp>
          <p:nvSpPr>
            <p:cNvPr id="2" name="任意多边形: 形状 1"/>
            <p:cNvSpPr/>
            <p:nvPr/>
          </p:nvSpPr>
          <p:spPr>
            <a:xfrm rot="1800000">
              <a:off x="10001306" y="1538749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 rot="1800000">
              <a:off x="10849751" y="2014938"/>
              <a:ext cx="2164944" cy="1874894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75026" y="26572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  <p:sp>
        <p:nvSpPr>
          <p:cNvPr id="6" name="矩形 5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27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圆角矩形 1"/>
          <p:cNvSpPr/>
          <p:nvPr/>
        </p:nvSpPr>
        <p:spPr>
          <a:xfrm>
            <a:off x="827584" y="1916832"/>
            <a:ext cx="10566130" cy="4032448"/>
          </a:xfrm>
          <a:prstGeom prst="roundRect">
            <a:avLst/>
          </a:prstGeom>
          <a:noFill/>
          <a:ln w="31750">
            <a:solidFill>
              <a:srgbClr val="009999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060160" y="2335436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1576512" y="3145301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迅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2656632" y="3196404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组词：迅速  迅猛  疾风迅雷</a:t>
            </a:r>
          </a:p>
        </p:txBody>
      </p:sp>
      <p:sp>
        <p:nvSpPr>
          <p:cNvPr id="12" name="TextBox 27"/>
          <p:cNvSpPr txBox="1"/>
          <p:nvPr/>
        </p:nvSpPr>
        <p:spPr>
          <a:xfrm>
            <a:off x="1557541" y="2588982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xùn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576512" y="4392094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速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2783632" y="4443197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组词：迅速  速度 不速之客</a:t>
            </a:r>
          </a:p>
        </p:txBody>
      </p:sp>
      <p:sp>
        <p:nvSpPr>
          <p:cNvPr id="15" name="TextBox 30"/>
          <p:cNvSpPr txBox="1"/>
          <p:nvPr/>
        </p:nvSpPr>
        <p:spPr>
          <a:xfrm>
            <a:off x="1557541" y="3708775"/>
            <a:ext cx="625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678" y="174407"/>
            <a:ext cx="1134481" cy="885136"/>
            <a:chOff x="10001306" y="1538749"/>
            <a:chExt cx="3013389" cy="2351083"/>
          </a:xfrm>
        </p:grpSpPr>
        <p:sp>
          <p:nvSpPr>
            <p:cNvPr id="2" name="任意多边形: 形状 1"/>
            <p:cNvSpPr/>
            <p:nvPr/>
          </p:nvSpPr>
          <p:spPr>
            <a:xfrm rot="1800000">
              <a:off x="10001306" y="1538749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 rot="1800000">
              <a:off x="10849751" y="2014938"/>
              <a:ext cx="2164944" cy="1874894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75026" y="26572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  <p:sp>
        <p:nvSpPr>
          <p:cNvPr id="6" name="矩形 5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27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011871" y="2800200"/>
            <a:ext cx="1243864" cy="2219461"/>
            <a:chOff x="5836357" y="4560894"/>
            <a:chExt cx="1327930" cy="2056092"/>
          </a:xfrm>
        </p:grpSpPr>
        <p:pic>
          <p:nvPicPr>
            <p:cNvPr id="8" name="图片 5"/>
            <p:cNvPicPr>
              <a:picLocks noChangeAspect="1"/>
            </p:cNvPicPr>
            <p:nvPr/>
          </p:nvPicPr>
          <p:blipFill rotWithShape="1">
            <a:blip r:embed="rId3" cstate="print"/>
            <a:srcRect l="35500" r="32250" b="80044"/>
            <a:stretch>
              <a:fillRect/>
            </a:stretch>
          </p:blipFill>
          <p:spPr bwMode="auto"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478" y="4847939"/>
              <a:ext cx="1247809" cy="1769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13"/>
          <p:cNvSpPr txBox="1"/>
          <p:nvPr/>
        </p:nvSpPr>
        <p:spPr>
          <a:xfrm>
            <a:off x="3065987" y="2781036"/>
            <a:ext cx="5516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陆续：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表示有先有后，时断时续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1" name="TextBox 14"/>
          <p:cNvSpPr txBox="1"/>
          <p:nvPr/>
        </p:nvSpPr>
        <p:spPr>
          <a:xfrm>
            <a:off x="3065987" y="3357100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镇静：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心情安定、平静。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2963452" y="5214817"/>
            <a:ext cx="8361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争分夺秒：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一分一秒也不放过。形容充分利用时间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3" name="TextBox 18"/>
          <p:cNvSpPr txBox="1"/>
          <p:nvPr/>
        </p:nvSpPr>
        <p:spPr>
          <a:xfrm>
            <a:off x="3095983" y="2204972"/>
            <a:ext cx="7294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仍然：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仍旧，照样。表示某种情况持续不变。</a:t>
            </a:r>
          </a:p>
        </p:txBody>
      </p:sp>
      <p:sp>
        <p:nvSpPr>
          <p:cNvPr id="14" name="TextBox 19"/>
          <p:cNvSpPr txBox="1"/>
          <p:nvPr/>
        </p:nvSpPr>
        <p:spPr>
          <a:xfrm>
            <a:off x="3095983" y="3952328"/>
            <a:ext cx="55168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敏捷：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指反应（多指动作或言行）</a:t>
            </a:r>
          </a:p>
          <a:p>
            <a:pPr algn="l"/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迅速快捷。</a:t>
            </a: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742514" y="1708012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词语解释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678" y="174407"/>
            <a:ext cx="1134481" cy="885136"/>
            <a:chOff x="10001306" y="1538749"/>
            <a:chExt cx="3013389" cy="2351083"/>
          </a:xfrm>
        </p:grpSpPr>
        <p:sp>
          <p:nvSpPr>
            <p:cNvPr id="2" name="任意多边形: 形状 1"/>
            <p:cNvSpPr/>
            <p:nvPr/>
          </p:nvSpPr>
          <p:spPr>
            <a:xfrm rot="1800000">
              <a:off x="10001306" y="1538749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 rot="1800000">
              <a:off x="10849751" y="2014938"/>
              <a:ext cx="2164944" cy="1874894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75026" y="26572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  <p:sp>
        <p:nvSpPr>
          <p:cNvPr id="6" name="矩形 5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27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897276" y="2655934"/>
            <a:ext cx="7572071" cy="2967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虽然余震还在持续，但是（     ）有志愿者（      ）进入灾区，他们身手（      ），活跃在需要他们的地方，（              ）地抢救人民的生命财产！</a:t>
            </a:r>
          </a:p>
        </p:txBody>
      </p:sp>
      <p:sp>
        <p:nvSpPr>
          <p:cNvPr id="17" name="TextBox 19"/>
          <p:cNvSpPr txBox="1"/>
          <p:nvPr/>
        </p:nvSpPr>
        <p:spPr>
          <a:xfrm>
            <a:off x="1639576" y="428768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敏捷</a:t>
            </a:r>
          </a:p>
        </p:txBody>
      </p:sp>
      <p:sp>
        <p:nvSpPr>
          <p:cNvPr id="18" name="TextBox 20"/>
          <p:cNvSpPr txBox="1"/>
          <p:nvPr/>
        </p:nvSpPr>
        <p:spPr>
          <a:xfrm>
            <a:off x="2542388" y="354291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陆续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261475" y="284772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仍然</a:t>
            </a: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742189" y="1575814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词语运用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10500" y="5010531"/>
            <a:ext cx="2263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争分夺秒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853" y="2972843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678" y="174407"/>
            <a:ext cx="1134481" cy="885136"/>
            <a:chOff x="10001306" y="1538749"/>
            <a:chExt cx="3013389" cy="2351083"/>
          </a:xfrm>
        </p:grpSpPr>
        <p:sp>
          <p:nvSpPr>
            <p:cNvPr id="2" name="任意多边形: 形状 1"/>
            <p:cNvSpPr/>
            <p:nvPr/>
          </p:nvSpPr>
          <p:spPr>
            <a:xfrm rot="1800000">
              <a:off x="10001306" y="1538749"/>
              <a:ext cx="2164944" cy="1874896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 rot="1800000">
              <a:off x="10849751" y="2014938"/>
              <a:ext cx="2164944" cy="1874894"/>
            </a:xfrm>
            <a:custGeom>
              <a:avLst/>
              <a:gdLst>
                <a:gd name="connsiteX0" fmla="*/ 2540000 w 2540000"/>
                <a:gd name="connsiteY0" fmla="*/ 1099852 h 2199704"/>
                <a:gd name="connsiteX1" fmla="*/ 1905000 w 2540000"/>
                <a:gd name="connsiteY1" fmla="*/ 2199704 h 2199704"/>
                <a:gd name="connsiteX2" fmla="*/ 635000 w 2540000"/>
                <a:gd name="connsiteY2" fmla="*/ 2199704 h 2199704"/>
                <a:gd name="connsiteX3" fmla="*/ 0 w 2540000"/>
                <a:gd name="connsiteY3" fmla="*/ 1099852 h 2199704"/>
                <a:gd name="connsiteX4" fmla="*/ 635000 w 2540000"/>
                <a:gd name="connsiteY4" fmla="*/ 0 h 2199704"/>
                <a:gd name="connsiteX5" fmla="*/ 1905000 w 2540000"/>
                <a:gd name="connsiteY5" fmla="*/ 0 h 2199704"/>
                <a:gd name="connsiteX6" fmla="*/ 2540000 w 2540000"/>
                <a:gd name="connsiteY6" fmla="*/ 1099852 h 219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2199704">
                  <a:moveTo>
                    <a:pt x="2540000" y="1099852"/>
                  </a:moveTo>
                  <a:lnTo>
                    <a:pt x="1905000" y="2199704"/>
                  </a:lnTo>
                  <a:lnTo>
                    <a:pt x="635000" y="2199704"/>
                  </a:lnTo>
                  <a:lnTo>
                    <a:pt x="0" y="1099852"/>
                  </a:lnTo>
                  <a:lnTo>
                    <a:pt x="635000" y="0"/>
                  </a:lnTo>
                  <a:lnTo>
                    <a:pt x="1905000" y="0"/>
                  </a:lnTo>
                  <a:lnTo>
                    <a:pt x="2540000" y="1099852"/>
                  </a:lnTo>
                  <a:close/>
                </a:path>
              </a:pathLst>
            </a:cu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75026" y="26572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  <p:sp>
        <p:nvSpPr>
          <p:cNvPr id="6" name="矩形 5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27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8"/>
          <p:cNvSpPr txBox="1"/>
          <p:nvPr/>
        </p:nvSpPr>
        <p:spPr>
          <a:xfrm>
            <a:off x="3379147" y="2809475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珍惜时间的成语</a:t>
            </a:r>
          </a:p>
        </p:txBody>
      </p:sp>
      <p:sp>
        <p:nvSpPr>
          <p:cNvPr id="8" name="TextBox 19"/>
          <p:cNvSpPr txBox="1"/>
          <p:nvPr/>
        </p:nvSpPr>
        <p:spPr>
          <a:xfrm>
            <a:off x="1850419" y="3880884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争分夺秒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4234963" y="3880884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夜以继日</a:t>
            </a:r>
          </a:p>
        </p:txBody>
      </p:sp>
      <p:sp>
        <p:nvSpPr>
          <p:cNvPr id="10" name="TextBox 21"/>
          <p:cNvSpPr txBox="1"/>
          <p:nvPr/>
        </p:nvSpPr>
        <p:spPr>
          <a:xfrm>
            <a:off x="6539219" y="3880884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分秒必争</a:t>
            </a:r>
          </a:p>
        </p:txBody>
      </p:sp>
      <p:sp>
        <p:nvSpPr>
          <p:cNvPr id="11" name="TextBox 22"/>
          <p:cNvSpPr txBox="1"/>
          <p:nvPr/>
        </p:nvSpPr>
        <p:spPr>
          <a:xfrm>
            <a:off x="1850419" y="485336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见缝插针</a:t>
            </a:r>
          </a:p>
        </p:txBody>
      </p:sp>
      <p:sp>
        <p:nvSpPr>
          <p:cNvPr id="12" name="TextBox 23"/>
          <p:cNvSpPr txBox="1"/>
          <p:nvPr/>
        </p:nvSpPr>
        <p:spPr>
          <a:xfrm>
            <a:off x="4234963" y="4853361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只争朝夕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930876" y="1404478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词语积累</a:t>
            </a:r>
          </a:p>
        </p:txBody>
      </p:sp>
      <p:sp>
        <p:nvSpPr>
          <p:cNvPr id="15" name="圆角矩形 1"/>
          <p:cNvSpPr/>
          <p:nvPr/>
        </p:nvSpPr>
        <p:spPr>
          <a:xfrm>
            <a:off x="812935" y="2557038"/>
            <a:ext cx="10566130" cy="3336857"/>
          </a:xfrm>
          <a:prstGeom prst="roundRect">
            <a:avLst/>
          </a:prstGeom>
          <a:noFill/>
          <a:ln w="31750">
            <a:solidFill>
              <a:srgbClr val="009999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927</Words>
  <Application>Microsoft Office PowerPoint</Application>
  <PresentationFormat>宽屏</PresentationFormat>
  <Paragraphs>218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Calibri</vt:lpstr>
      <vt:lpstr>思源黑体 CN Regular</vt:lpstr>
      <vt:lpstr>FandolFang R</vt:lpstr>
      <vt:lpstr>阿里巴巴普惠体 M</vt:lpstr>
      <vt:lpstr>OPPOSans R</vt:lpstr>
      <vt:lpstr>Arial</vt:lpstr>
      <vt:lpstr>微软雅黑</vt:lpstr>
      <vt:lpstr>宋体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2020-10-20T08:00:00Z</dcterms:created>
  <dcterms:modified xsi:type="dcterms:W3CDTF">2023-01-17T01:05:58Z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7FEB4137123E4F56BF6BECD9F4116EED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