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3" r:id="rId5"/>
    <p:sldId id="275" r:id="rId6"/>
    <p:sldId id="276" r:id="rId7"/>
    <p:sldId id="259" r:id="rId8"/>
    <p:sldId id="277" r:id="rId9"/>
    <p:sldId id="278" r:id="rId10"/>
    <p:sldId id="279" r:id="rId11"/>
    <p:sldId id="280" r:id="rId12"/>
    <p:sldId id="26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61" r:id="rId23"/>
    <p:sldId id="290" r:id="rId24"/>
    <p:sldId id="262" r:id="rId25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5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 autoAdjust="0"/>
    <p:restoredTop sz="96314" autoAdjust="0"/>
  </p:normalViewPr>
  <p:slideViewPr>
    <p:cSldViewPr snapToGrid="0" showGuides="1">
      <p:cViewPr>
        <p:scale>
          <a:sx n="100" d="100"/>
          <a:sy n="100" d="100"/>
        </p:scale>
        <p:origin x="-2022" y="-8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07DF6-1BA8-4BFC-9934-731A5D0A6A89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EA263-2EEA-4613-83DF-C3173D0177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7E64-1412-4F0A-954A-37747FE6EC7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4448-E43A-49E0-906E-38E588B608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7E64-1412-4F0A-954A-37747FE6EC7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4448-E43A-49E0-906E-38E588B608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273845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7E64-1412-4F0A-954A-37747FE6EC7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4448-E43A-49E0-906E-38E588B608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7E64-1412-4F0A-954A-37747FE6EC7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4448-E43A-49E0-906E-38E588B608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7E64-1412-4F0A-954A-37747FE6EC7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4448-E43A-49E0-906E-38E588B608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7E64-1412-4F0A-954A-37747FE6EC7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4448-E43A-49E0-906E-38E588B608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7E64-1412-4F0A-954A-37747FE6EC7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4448-E43A-49E0-906E-38E588B608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7E64-1412-4F0A-954A-37747FE6EC7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4448-E43A-49E0-906E-38E588B608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7E64-1412-4F0A-954A-37747FE6EC7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4448-E43A-49E0-906E-38E588B608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7E64-1412-4F0A-954A-37747FE6EC7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4448-E43A-49E0-906E-38E588B608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47E64-1412-4F0A-954A-37747FE6EC7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54448-E43A-49E0-906E-38E588B608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NULL" TargetMode="Externa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3981451"/>
            <a:ext cx="9144000" cy="11620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903514" y="656501"/>
            <a:ext cx="892630" cy="4789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5693876" y="-7529"/>
            <a:ext cx="3450125" cy="180702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7913268" y="2326823"/>
            <a:ext cx="435428" cy="4898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5344884" y="2391324"/>
            <a:ext cx="892630" cy="478972"/>
          </a:xfrm>
          <a:prstGeom prst="rect">
            <a:avLst/>
          </a:prstGeom>
        </p:spPr>
      </p:pic>
      <p:pic>
        <p:nvPicPr>
          <p:cNvPr id="11" name="图片 10" descr="5d80f4b3e78a9513d048aa2ccdf80f56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5585314" y="1358122"/>
            <a:ext cx="888076" cy="13764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64497" y="413632"/>
            <a:ext cx="1154162" cy="2158118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r>
              <a:rPr lang="zh-CN" altLang="en-US" sz="66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阿长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03662" y="1273527"/>
            <a:ext cx="754053" cy="2952952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r>
              <a:rPr lang="zh-CN" altLang="en-US" sz="40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与山海经</a:t>
            </a:r>
          </a:p>
        </p:txBody>
      </p:sp>
      <p:sp>
        <p:nvSpPr>
          <p:cNvPr id="12" name="矩形 11"/>
          <p:cNvSpPr/>
          <p:nvPr/>
        </p:nvSpPr>
        <p:spPr>
          <a:xfrm>
            <a:off x="2" y="3777549"/>
            <a:ext cx="9144941" cy="40703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kern="0" smtClean="0">
                <a:latin typeface="微软雅黑" panose="020B0503020204020204" charset="-122"/>
                <a:ea typeface="微软雅黑" panose="020B0503020204020204" charset="-122"/>
              </a:rPr>
              <a:t>www.PPT818.com</a:t>
            </a:r>
            <a:endParaRPr sz="2000" b="1" kern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01998" y="207989"/>
            <a:ext cx="699137" cy="464820"/>
            <a:chOff x="1864138" y="2261553"/>
            <a:chExt cx="932182" cy="619760"/>
          </a:xfrm>
        </p:grpSpPr>
        <p:pic>
          <p:nvPicPr>
            <p:cNvPr id="13" name="图片 12" descr="e64afae20b7a41024e2e588b23f666b0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864138" y="2261553"/>
              <a:ext cx="619760" cy="619760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1933989" y="2299653"/>
              <a:ext cx="862331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21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壹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67295" y="244192"/>
            <a:ext cx="274320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阿长与山海经</a:t>
            </a:r>
          </a:p>
        </p:txBody>
      </p:sp>
      <p:sp>
        <p:nvSpPr>
          <p:cNvPr id="9" name="文本框 38914"/>
          <p:cNvSpPr txBox="1"/>
          <p:nvPr/>
        </p:nvSpPr>
        <p:spPr>
          <a:xfrm>
            <a:off x="1296411" y="1014019"/>
            <a:ext cx="1447599" cy="43858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憎恶：</a:t>
            </a:r>
          </a:p>
        </p:txBody>
      </p:sp>
      <p:sp>
        <p:nvSpPr>
          <p:cNvPr id="10" name="文本框 38915"/>
          <p:cNvSpPr txBox="1"/>
          <p:nvPr/>
        </p:nvSpPr>
        <p:spPr>
          <a:xfrm>
            <a:off x="4673412" y="1012526"/>
            <a:ext cx="1538074" cy="43858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惶急：</a:t>
            </a:r>
          </a:p>
        </p:txBody>
      </p:sp>
      <p:sp>
        <p:nvSpPr>
          <p:cNvPr id="11" name="文本框 38916"/>
          <p:cNvSpPr txBox="1"/>
          <p:nvPr/>
        </p:nvSpPr>
        <p:spPr>
          <a:xfrm>
            <a:off x="1296408" y="1356979"/>
            <a:ext cx="1538074" cy="43858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烦琐：</a:t>
            </a:r>
          </a:p>
        </p:txBody>
      </p:sp>
      <p:sp>
        <p:nvSpPr>
          <p:cNvPr id="15" name="文本框 38917"/>
          <p:cNvSpPr txBox="1"/>
          <p:nvPr/>
        </p:nvSpPr>
        <p:spPr>
          <a:xfrm>
            <a:off x="4673040" y="1409734"/>
            <a:ext cx="1538074" cy="43858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空前：</a:t>
            </a:r>
          </a:p>
        </p:txBody>
      </p:sp>
      <p:sp>
        <p:nvSpPr>
          <p:cNvPr id="16" name="文本框 38918"/>
          <p:cNvSpPr txBox="1"/>
          <p:nvPr/>
        </p:nvSpPr>
        <p:spPr>
          <a:xfrm>
            <a:off x="1386883" y="1785589"/>
            <a:ext cx="1266650" cy="43858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骇：</a:t>
            </a:r>
          </a:p>
        </p:txBody>
      </p:sp>
      <p:sp>
        <p:nvSpPr>
          <p:cNvPr id="17" name="文本框 38919"/>
          <p:cNvSpPr txBox="1"/>
          <p:nvPr/>
        </p:nvSpPr>
        <p:spPr>
          <a:xfrm>
            <a:off x="4801204" y="1848314"/>
            <a:ext cx="1447599" cy="43858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掳：</a:t>
            </a:r>
          </a:p>
        </p:txBody>
      </p:sp>
      <p:sp>
        <p:nvSpPr>
          <p:cNvPr id="18" name="文本框 38920"/>
          <p:cNvSpPr txBox="1"/>
          <p:nvPr/>
        </p:nvSpPr>
        <p:spPr>
          <a:xfrm>
            <a:off x="1307756" y="2252509"/>
            <a:ext cx="1554143" cy="43858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深不可测：</a:t>
            </a:r>
          </a:p>
        </p:txBody>
      </p:sp>
      <p:sp>
        <p:nvSpPr>
          <p:cNvPr id="19" name="文本框 38921"/>
          <p:cNvSpPr txBox="1"/>
          <p:nvPr/>
        </p:nvSpPr>
        <p:spPr>
          <a:xfrm>
            <a:off x="1339567" y="3248551"/>
            <a:ext cx="995224" cy="43858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诘问：</a:t>
            </a:r>
          </a:p>
        </p:txBody>
      </p:sp>
      <p:sp>
        <p:nvSpPr>
          <p:cNvPr id="20" name="文本框 38922"/>
          <p:cNvSpPr txBox="1"/>
          <p:nvPr/>
        </p:nvSpPr>
        <p:spPr>
          <a:xfrm>
            <a:off x="1343345" y="2725477"/>
            <a:ext cx="892104" cy="43858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惧惮：</a:t>
            </a:r>
          </a:p>
        </p:txBody>
      </p:sp>
      <p:sp>
        <p:nvSpPr>
          <p:cNvPr id="21" name="文本框 38923"/>
          <p:cNvSpPr txBox="1"/>
          <p:nvPr/>
        </p:nvSpPr>
        <p:spPr>
          <a:xfrm>
            <a:off x="1359033" y="3704563"/>
            <a:ext cx="995224" cy="43858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咒骂：</a:t>
            </a:r>
          </a:p>
        </p:txBody>
      </p:sp>
      <p:sp>
        <p:nvSpPr>
          <p:cNvPr id="22" name="文本框 38930"/>
          <p:cNvSpPr txBox="1"/>
          <p:nvPr/>
        </p:nvSpPr>
        <p:spPr>
          <a:xfrm>
            <a:off x="2153809" y="1012525"/>
            <a:ext cx="3709472" cy="43858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憎恨、厌恶。</a:t>
            </a:r>
          </a:p>
        </p:txBody>
      </p:sp>
      <p:sp>
        <p:nvSpPr>
          <p:cNvPr id="23" name="文本框 38931"/>
          <p:cNvSpPr txBox="1"/>
          <p:nvPr/>
        </p:nvSpPr>
        <p:spPr>
          <a:xfrm>
            <a:off x="5405836" y="1012528"/>
            <a:ext cx="3438048" cy="43858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惊慌急迫。</a:t>
            </a:r>
          </a:p>
        </p:txBody>
      </p:sp>
      <p:sp>
        <p:nvSpPr>
          <p:cNvPr id="24" name="文本框 38932"/>
          <p:cNvSpPr txBox="1"/>
          <p:nvPr/>
        </p:nvSpPr>
        <p:spPr>
          <a:xfrm>
            <a:off x="2178345" y="1370863"/>
            <a:ext cx="2804723" cy="43858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繁杂、琐碎。</a:t>
            </a:r>
          </a:p>
        </p:txBody>
      </p:sp>
      <p:sp>
        <p:nvSpPr>
          <p:cNvPr id="25" name="文本框 38933"/>
          <p:cNvSpPr txBox="1"/>
          <p:nvPr/>
        </p:nvSpPr>
        <p:spPr>
          <a:xfrm>
            <a:off x="5525002" y="1451107"/>
            <a:ext cx="3618998" cy="43858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前所未有。</a:t>
            </a:r>
          </a:p>
        </p:txBody>
      </p:sp>
      <p:sp>
        <p:nvSpPr>
          <p:cNvPr id="28" name="文本框 38934"/>
          <p:cNvSpPr txBox="1"/>
          <p:nvPr/>
        </p:nvSpPr>
        <p:spPr>
          <a:xfrm>
            <a:off x="1942340" y="1775974"/>
            <a:ext cx="2442823" cy="43858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惊吓。</a:t>
            </a:r>
          </a:p>
        </p:txBody>
      </p:sp>
      <p:sp>
        <p:nvSpPr>
          <p:cNvPr id="29" name="文本框 38935"/>
          <p:cNvSpPr txBox="1"/>
          <p:nvPr/>
        </p:nvSpPr>
        <p:spPr>
          <a:xfrm>
            <a:off x="5290833" y="1809443"/>
            <a:ext cx="2261873" cy="43858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把人抢走。</a:t>
            </a:r>
          </a:p>
        </p:txBody>
      </p:sp>
      <p:sp>
        <p:nvSpPr>
          <p:cNvPr id="30" name="文本框 38936"/>
          <p:cNvSpPr txBox="1"/>
          <p:nvPr/>
        </p:nvSpPr>
        <p:spPr>
          <a:xfrm>
            <a:off x="2755356" y="2286895"/>
            <a:ext cx="2985673" cy="43858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形容极其深奥。</a:t>
            </a:r>
          </a:p>
        </p:txBody>
      </p:sp>
      <p:sp>
        <p:nvSpPr>
          <p:cNvPr id="31" name="文本框 38937"/>
          <p:cNvSpPr txBox="1"/>
          <p:nvPr/>
        </p:nvSpPr>
        <p:spPr>
          <a:xfrm>
            <a:off x="2293383" y="3248551"/>
            <a:ext cx="2278619" cy="43858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追问、责问。</a:t>
            </a:r>
          </a:p>
        </p:txBody>
      </p:sp>
      <p:sp>
        <p:nvSpPr>
          <p:cNvPr id="32" name="文本框 38938"/>
          <p:cNvSpPr txBox="1"/>
          <p:nvPr/>
        </p:nvSpPr>
        <p:spPr>
          <a:xfrm>
            <a:off x="2338571" y="2730803"/>
            <a:ext cx="899203" cy="43858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害怕。</a:t>
            </a:r>
          </a:p>
        </p:txBody>
      </p:sp>
      <p:sp>
        <p:nvSpPr>
          <p:cNvPr id="33" name="文本框 38940"/>
          <p:cNvSpPr txBox="1"/>
          <p:nvPr/>
        </p:nvSpPr>
        <p:spPr>
          <a:xfrm>
            <a:off x="2273600" y="3704563"/>
            <a:ext cx="2533298" cy="43858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恶毒地骂。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-4397" y="4358787"/>
            <a:ext cx="9148397" cy="863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01998" y="207989"/>
            <a:ext cx="699137" cy="464820"/>
            <a:chOff x="1864138" y="2261553"/>
            <a:chExt cx="932182" cy="619760"/>
          </a:xfrm>
        </p:grpSpPr>
        <p:pic>
          <p:nvPicPr>
            <p:cNvPr id="13" name="图片 12" descr="e64afae20b7a41024e2e588b23f666b0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864138" y="2261553"/>
              <a:ext cx="619760" cy="619760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1933989" y="2299653"/>
              <a:ext cx="862331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21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壹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67295" y="244192"/>
            <a:ext cx="274320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阿长与山海经</a:t>
            </a:r>
          </a:p>
        </p:txBody>
      </p:sp>
      <p:sp>
        <p:nvSpPr>
          <p:cNvPr id="27" name="文本框 39938"/>
          <p:cNvSpPr txBox="1"/>
          <p:nvPr/>
        </p:nvSpPr>
        <p:spPr>
          <a:xfrm>
            <a:off x="1830398" y="1515058"/>
            <a:ext cx="685920" cy="83869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0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{</a:t>
            </a:r>
          </a:p>
        </p:txBody>
      </p:sp>
      <p:sp>
        <p:nvSpPr>
          <p:cNvPr id="34" name="文本框 39939"/>
          <p:cNvSpPr txBox="1"/>
          <p:nvPr/>
        </p:nvSpPr>
        <p:spPr>
          <a:xfrm>
            <a:off x="2130488" y="1600797"/>
            <a:ext cx="1114620" cy="28469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err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k</a:t>
            </a:r>
            <a:r>
              <a:rPr lang="en-US" altLang="en-US" dirty="0" err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ō</a:t>
            </a:r>
            <a:r>
              <a:rPr lang="en-US" altLang="zh-CN" dirty="0" err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ng</a:t>
            </a:r>
            <a:r>
              <a:rPr lang="en-US" altLang="zh-CN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zh-CN" altLang="en-US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天空</a:t>
            </a:r>
          </a:p>
        </p:txBody>
      </p:sp>
      <p:sp>
        <p:nvSpPr>
          <p:cNvPr id="35" name="文本框 39940"/>
          <p:cNvSpPr txBox="1"/>
          <p:nvPr/>
        </p:nvSpPr>
        <p:spPr>
          <a:xfrm>
            <a:off x="1558436" y="1890402"/>
            <a:ext cx="342960" cy="31547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空</a:t>
            </a:r>
          </a:p>
        </p:txBody>
      </p:sp>
      <p:sp>
        <p:nvSpPr>
          <p:cNvPr id="36" name="文本框 39941"/>
          <p:cNvSpPr txBox="1"/>
          <p:nvPr/>
        </p:nvSpPr>
        <p:spPr>
          <a:xfrm>
            <a:off x="2130488" y="2104752"/>
            <a:ext cx="1328970" cy="28469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err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kòng</a:t>
            </a:r>
            <a:r>
              <a:rPr lang="en-US" altLang="zh-CN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zh-CN" altLang="en-US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空席</a:t>
            </a:r>
          </a:p>
        </p:txBody>
      </p:sp>
      <p:sp>
        <p:nvSpPr>
          <p:cNvPr id="37" name="文本框 39942"/>
          <p:cNvSpPr txBox="1"/>
          <p:nvPr/>
        </p:nvSpPr>
        <p:spPr>
          <a:xfrm>
            <a:off x="1558436" y="2404842"/>
            <a:ext cx="1457580" cy="31547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四、形近字</a:t>
            </a:r>
          </a:p>
        </p:txBody>
      </p:sp>
      <p:sp>
        <p:nvSpPr>
          <p:cNvPr id="38" name="文本框 39943"/>
          <p:cNvSpPr txBox="1"/>
          <p:nvPr/>
        </p:nvSpPr>
        <p:spPr>
          <a:xfrm>
            <a:off x="1830398" y="2672548"/>
            <a:ext cx="385830" cy="83869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0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{</a:t>
            </a:r>
          </a:p>
        </p:txBody>
      </p:sp>
      <p:sp>
        <p:nvSpPr>
          <p:cNvPr id="39" name="文本框 39945"/>
          <p:cNvSpPr txBox="1"/>
          <p:nvPr/>
        </p:nvSpPr>
        <p:spPr>
          <a:xfrm>
            <a:off x="2130488" y="2715417"/>
            <a:ext cx="1371840" cy="28469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姆 </a:t>
            </a:r>
            <a:r>
              <a:rPr lang="en-US" altLang="zh-CN" dirty="0" err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mǔ</a:t>
            </a:r>
            <a:r>
              <a:rPr lang="en-US" altLang="zh-CN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(</a:t>
            </a:r>
            <a:r>
              <a:rPr lang="zh-CN" altLang="en-US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保姆</a:t>
            </a:r>
            <a:r>
              <a:rPr lang="en-US" altLang="zh-CN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)</a:t>
            </a:r>
          </a:p>
        </p:txBody>
      </p:sp>
      <p:sp>
        <p:nvSpPr>
          <p:cNvPr id="40" name="文本框 39946"/>
          <p:cNvSpPr txBox="1"/>
          <p:nvPr/>
        </p:nvSpPr>
        <p:spPr>
          <a:xfrm>
            <a:off x="2130490" y="3272727"/>
            <a:ext cx="1469191" cy="28469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拇 </a:t>
            </a:r>
            <a:r>
              <a:rPr lang="en-US" altLang="zh-CN" dirty="0" err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mǔ</a:t>
            </a:r>
            <a:r>
              <a:rPr lang="en-US" altLang="zh-CN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(</a:t>
            </a:r>
            <a:r>
              <a:rPr lang="zh-CN" altLang="en-US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拇指</a:t>
            </a:r>
            <a:r>
              <a:rPr lang="en-US" altLang="zh-CN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)</a:t>
            </a:r>
          </a:p>
        </p:txBody>
      </p:sp>
      <p:sp>
        <p:nvSpPr>
          <p:cNvPr id="41" name="文本框 39947"/>
          <p:cNvSpPr txBox="1"/>
          <p:nvPr/>
        </p:nvSpPr>
        <p:spPr>
          <a:xfrm>
            <a:off x="3588068" y="2715418"/>
            <a:ext cx="428700" cy="83869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0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{</a:t>
            </a:r>
          </a:p>
        </p:txBody>
      </p:sp>
      <p:sp>
        <p:nvSpPr>
          <p:cNvPr id="42" name="文本框 39948"/>
          <p:cNvSpPr txBox="1"/>
          <p:nvPr/>
        </p:nvSpPr>
        <p:spPr>
          <a:xfrm>
            <a:off x="4005158" y="2758287"/>
            <a:ext cx="1414710" cy="28469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惯 </a:t>
            </a:r>
            <a:r>
              <a:rPr lang="en-US" altLang="zh-CN" dirty="0" err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guàn</a:t>
            </a:r>
            <a:r>
              <a:rPr lang="en-US" altLang="zh-CN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(</a:t>
            </a:r>
            <a:r>
              <a:rPr lang="zh-CN" altLang="en-US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习惯</a:t>
            </a:r>
            <a:r>
              <a:rPr lang="en-US" altLang="zh-CN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)</a:t>
            </a:r>
          </a:p>
        </p:txBody>
      </p:sp>
      <p:sp>
        <p:nvSpPr>
          <p:cNvPr id="43" name="文本框 39949"/>
          <p:cNvSpPr txBox="1"/>
          <p:nvPr/>
        </p:nvSpPr>
        <p:spPr>
          <a:xfrm>
            <a:off x="4005158" y="3285231"/>
            <a:ext cx="1586190" cy="28469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贯 </a:t>
            </a:r>
            <a:r>
              <a:rPr lang="en-US" altLang="zh-CN" dirty="0" err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gu</a:t>
            </a:r>
            <a:r>
              <a:rPr lang="en-US" altLang="en-US" dirty="0" err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à</a:t>
            </a:r>
            <a:r>
              <a:rPr lang="en-US" altLang="zh-CN" dirty="0" err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n</a:t>
            </a:r>
            <a:r>
              <a:rPr lang="en-US" altLang="zh-CN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(</a:t>
            </a:r>
            <a:r>
              <a:rPr lang="zh-CN" altLang="en-US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籍贯</a:t>
            </a:r>
            <a:r>
              <a:rPr lang="en-US" altLang="zh-CN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)</a:t>
            </a:r>
          </a:p>
        </p:txBody>
      </p:sp>
      <p:sp>
        <p:nvSpPr>
          <p:cNvPr id="44" name="文本框 1"/>
          <p:cNvSpPr txBox="1"/>
          <p:nvPr/>
        </p:nvSpPr>
        <p:spPr>
          <a:xfrm>
            <a:off x="3609503" y="1547326"/>
            <a:ext cx="385830" cy="83869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0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{</a:t>
            </a:r>
          </a:p>
        </p:txBody>
      </p:sp>
      <p:sp>
        <p:nvSpPr>
          <p:cNvPr id="45" name="文本框 2"/>
          <p:cNvSpPr txBox="1"/>
          <p:nvPr/>
        </p:nvSpPr>
        <p:spPr>
          <a:xfrm>
            <a:off x="4005158" y="1633066"/>
            <a:ext cx="1371840" cy="28469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枕 </a:t>
            </a:r>
            <a:r>
              <a:rPr lang="en-US" altLang="zh-CN" dirty="0" err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zh</a:t>
            </a:r>
            <a:r>
              <a:rPr lang="en-US" altLang="en-US" dirty="0" err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ě</a:t>
            </a:r>
            <a:r>
              <a:rPr lang="en-US" altLang="zh-CN" dirty="0" err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n</a:t>
            </a:r>
            <a:r>
              <a:rPr lang="en-US" altLang="zh-CN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(</a:t>
            </a:r>
            <a:r>
              <a:rPr lang="zh-CN" altLang="en-US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枕头</a:t>
            </a:r>
            <a:r>
              <a:rPr lang="en-US" altLang="zh-CN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)</a:t>
            </a:r>
          </a:p>
        </p:txBody>
      </p:sp>
      <p:sp>
        <p:nvSpPr>
          <p:cNvPr id="46" name="文本框 3"/>
          <p:cNvSpPr txBox="1"/>
          <p:nvPr/>
        </p:nvSpPr>
        <p:spPr>
          <a:xfrm>
            <a:off x="4005158" y="2147506"/>
            <a:ext cx="1328970" cy="28469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耽 </a:t>
            </a:r>
            <a:r>
              <a:rPr lang="en-US" altLang="zh-CN" dirty="0" err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dān</a:t>
            </a:r>
            <a:r>
              <a:rPr lang="en-US" altLang="zh-CN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(</a:t>
            </a:r>
            <a:r>
              <a:rPr lang="zh-CN" altLang="en-US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耽误</a:t>
            </a:r>
            <a:r>
              <a:rPr lang="en-US" altLang="zh-CN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)</a:t>
            </a: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6948769" y="1374311"/>
            <a:ext cx="1833153" cy="3233277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-4397" y="4358787"/>
            <a:ext cx="9148397" cy="863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9" grpId="0"/>
      <p:bldP spid="40" grpId="0"/>
      <p:bldP spid="42" grpId="0"/>
      <p:bldP spid="43" grpId="0"/>
      <p:bldP spid="45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3647989"/>
            <a:ext cx="9144000" cy="14955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783963" y="759807"/>
            <a:ext cx="892630" cy="4789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5693876" y="-7529"/>
            <a:ext cx="3450125" cy="180702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7913268" y="2326823"/>
            <a:ext cx="435428" cy="4898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6225333" y="2494629"/>
            <a:ext cx="892630" cy="478972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3606717" y="1238778"/>
            <a:ext cx="1823064" cy="1365305"/>
            <a:chOff x="4854722" y="1455599"/>
            <a:chExt cx="2430752" cy="1820406"/>
          </a:xfrm>
        </p:grpSpPr>
        <p:pic>
          <p:nvPicPr>
            <p:cNvPr id="39" name="图片 38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854722" y="1455599"/>
              <a:ext cx="2430752" cy="1820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文本框 36"/>
            <p:cNvSpPr txBox="1"/>
            <p:nvPr/>
          </p:nvSpPr>
          <p:spPr>
            <a:xfrm>
              <a:off x="5463073" y="1512750"/>
              <a:ext cx="136660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叁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90156" y="2622646"/>
            <a:ext cx="3963693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33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课文学习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01998" y="207989"/>
            <a:ext cx="699137" cy="464820"/>
            <a:chOff x="1864138" y="2261553"/>
            <a:chExt cx="932182" cy="619760"/>
          </a:xfrm>
        </p:grpSpPr>
        <p:pic>
          <p:nvPicPr>
            <p:cNvPr id="13" name="图片 12" descr="e64afae20b7a41024e2e588b23f666b0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864138" y="2261553"/>
              <a:ext cx="619760" cy="619760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1933989" y="2299653"/>
              <a:ext cx="862331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21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壹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67295" y="244192"/>
            <a:ext cx="274320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阿长与山海经</a:t>
            </a:r>
          </a:p>
        </p:txBody>
      </p:sp>
      <p:sp>
        <p:nvSpPr>
          <p:cNvPr id="22" name="文本占位符 4097"/>
          <p:cNvSpPr txBox="1"/>
          <p:nvPr/>
        </p:nvSpPr>
        <p:spPr>
          <a:xfrm>
            <a:off x="796181" y="1397319"/>
            <a:ext cx="2804269" cy="744379"/>
          </a:xfrm>
          <a:prstGeom prst="rect">
            <a:avLst/>
          </a:prstGeom>
          <a:noFill/>
          <a:ln>
            <a:noFill/>
            <a:miter/>
          </a:ln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sz="2000" dirty="0" smtClean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阿长是一个很不幸而又热望一生平安的劳动妇女，她没有文化、粗俗、好事，而又心地善良、热心帮助孩子解决疑难。</a:t>
            </a:r>
            <a:endParaRPr lang="zh-CN" sz="200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23" name="图片 22" descr="d6880b93b28b07eeb0da5146aea1417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159458" y="1254443"/>
            <a:ext cx="3337084" cy="239268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-4397" y="4358787"/>
            <a:ext cx="9148397" cy="863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01998" y="207989"/>
            <a:ext cx="699137" cy="464820"/>
            <a:chOff x="1864138" y="2261553"/>
            <a:chExt cx="932182" cy="619760"/>
          </a:xfrm>
        </p:grpSpPr>
        <p:pic>
          <p:nvPicPr>
            <p:cNvPr id="13" name="图片 12" descr="e64afae20b7a41024e2e588b23f666b0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864138" y="2261553"/>
              <a:ext cx="619760" cy="619760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1933989" y="2299653"/>
              <a:ext cx="862331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21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壹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67295" y="244192"/>
            <a:ext cx="274320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阿长与山海经</a:t>
            </a:r>
          </a:p>
        </p:txBody>
      </p:sp>
      <p:sp>
        <p:nvSpPr>
          <p:cNvPr id="9" name="文本占位符 4097"/>
          <p:cNvSpPr txBox="1"/>
          <p:nvPr/>
        </p:nvSpPr>
        <p:spPr>
          <a:xfrm>
            <a:off x="901133" y="1617493"/>
            <a:ext cx="3737542" cy="1365885"/>
          </a:xfrm>
          <a:prstGeom prst="rect">
            <a:avLst/>
          </a:prstGeom>
          <a:noFill/>
          <a:ln>
            <a:noFill/>
            <a:miter/>
          </a:ln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20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文章先抑后扬，先写了她名字的来由，讨厌她的絮叨、对“我”的管束严格、繁 多的礼节，是为了突出作者对长妈妈的敬佩和怀念之请。作者的感情变化贯穿文章始终，可见，课文是以作者的感情变化为线索的。</a:t>
            </a:r>
          </a:p>
        </p:txBody>
      </p:sp>
      <p:pic>
        <p:nvPicPr>
          <p:cNvPr id="10" name="图片 9" descr="fd611dbb2112a4d935796ca2beb3768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77609" y="844539"/>
            <a:ext cx="2540903" cy="392668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-4397" y="4358787"/>
            <a:ext cx="9148397" cy="863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01998" y="207989"/>
            <a:ext cx="699137" cy="464820"/>
            <a:chOff x="1864138" y="2261553"/>
            <a:chExt cx="932182" cy="619760"/>
          </a:xfrm>
        </p:grpSpPr>
        <p:pic>
          <p:nvPicPr>
            <p:cNvPr id="13" name="图片 12" descr="e64afae20b7a41024e2e588b23f666b0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864138" y="2261553"/>
              <a:ext cx="619760" cy="619760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1933989" y="2299653"/>
              <a:ext cx="862331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21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壹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67295" y="244192"/>
            <a:ext cx="274320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阿长与山海经</a:t>
            </a:r>
          </a:p>
        </p:txBody>
      </p:sp>
      <p:sp>
        <p:nvSpPr>
          <p:cNvPr id="15" name="文本框 4100"/>
          <p:cNvSpPr txBox="1"/>
          <p:nvPr/>
        </p:nvSpPr>
        <p:spPr>
          <a:xfrm>
            <a:off x="1181167" y="1181650"/>
            <a:ext cx="5709807" cy="360099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68580" tIns="34290" rIns="68580" bIns="34290">
            <a:spAutoFit/>
          </a:bodyPr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zh-CN" altLang="en-US" sz="21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探究写作背景，进一步理解作者对阿长的感情。</a:t>
            </a:r>
          </a:p>
        </p:txBody>
      </p:sp>
      <p:sp>
        <p:nvSpPr>
          <p:cNvPr id="16" name="文本占位符 4097"/>
          <p:cNvSpPr txBox="1"/>
          <p:nvPr/>
        </p:nvSpPr>
        <p:spPr>
          <a:xfrm>
            <a:off x="1255460" y="1888807"/>
            <a:ext cx="6206184" cy="1365885"/>
          </a:xfrm>
          <a:prstGeom prst="rect">
            <a:avLst/>
          </a:prstGeom>
          <a:noFill/>
          <a:ln>
            <a:noFill/>
            <a:miter/>
          </a:ln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18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1926</a:t>
            </a:r>
            <a:r>
              <a:rPr lang="zh-CN" altLang="en-US" sz="18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年秋， </a:t>
            </a:r>
            <a:r>
              <a:rPr lang="en-US" altLang="zh-CN" sz="18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45</a:t>
            </a:r>
            <a:r>
              <a:rPr lang="zh-CN" altLang="en-US" sz="18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岁的鲁迅先生久病初愈，离开北京到厦门大学任教，非常孤独和寂寞。“这时我不愿意想到目前；于是回忆在心里出土了</a:t>
            </a:r>
            <a:r>
              <a:rPr lang="en-US" altLang="zh-CN" sz="18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,</a:t>
            </a:r>
            <a:r>
              <a:rPr lang="zh-CN" altLang="en-US" sz="18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写了十篇</a:t>
            </a:r>
            <a:r>
              <a:rPr lang="en-US" altLang="zh-CN" sz="18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《</a:t>
            </a:r>
            <a:r>
              <a:rPr lang="zh-CN" altLang="en-US" sz="18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朝花夕拾</a:t>
            </a:r>
            <a:r>
              <a:rPr lang="en-US" altLang="zh-CN" sz="18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》</a:t>
            </a:r>
            <a:r>
              <a:rPr lang="zh-CN" altLang="en-US" sz="18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。” </a:t>
            </a:r>
            <a:r>
              <a:rPr lang="en-US" altLang="zh-CN" sz="18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《</a:t>
            </a:r>
            <a:r>
              <a:rPr lang="zh-CN" altLang="en-US" sz="18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阿长与</a:t>
            </a:r>
            <a:r>
              <a:rPr lang="en-US" altLang="zh-CN" sz="18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〈</a:t>
            </a:r>
            <a:r>
              <a:rPr lang="zh-CN" altLang="en-US" sz="18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山海经</a:t>
            </a:r>
            <a:r>
              <a:rPr lang="en-US" altLang="zh-CN" sz="18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〉》</a:t>
            </a:r>
            <a:r>
              <a:rPr lang="zh-CN" altLang="en-US" sz="18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这篇怀旧散文，让鲁迅感受到了一种来自童年的、社会底层的力量和慰藉，也让我们看到了底层人民的可贵精神和品格。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email"/>
          <a:srcRect l="-3"/>
          <a:stretch>
            <a:fillRect/>
          </a:stretch>
        </p:blipFill>
        <p:spPr>
          <a:xfrm>
            <a:off x="6417194" y="3067782"/>
            <a:ext cx="2648348" cy="220066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-4397" y="4358787"/>
            <a:ext cx="9148397" cy="863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01998" y="207989"/>
            <a:ext cx="699137" cy="464820"/>
            <a:chOff x="1864138" y="2261553"/>
            <a:chExt cx="932182" cy="619760"/>
          </a:xfrm>
        </p:grpSpPr>
        <p:pic>
          <p:nvPicPr>
            <p:cNvPr id="13" name="图片 12" descr="e64afae20b7a41024e2e588b23f666b0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864138" y="2261553"/>
              <a:ext cx="619760" cy="619760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1933989" y="2299653"/>
              <a:ext cx="862331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21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壹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67295" y="244192"/>
            <a:ext cx="274320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阿长与山海经</a:t>
            </a:r>
          </a:p>
        </p:txBody>
      </p:sp>
      <p:sp>
        <p:nvSpPr>
          <p:cNvPr id="10" name="文本框 4100"/>
          <p:cNvSpPr txBox="1"/>
          <p:nvPr/>
        </p:nvSpPr>
        <p:spPr>
          <a:xfrm>
            <a:off x="932589" y="1182664"/>
            <a:ext cx="6571646" cy="65094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68580" tIns="34290" rIns="68580" bIns="34290">
            <a:spAutoFit/>
          </a:bodyPr>
          <a:lstStyle/>
          <a:p>
            <a:pPr marL="257175" indent="-257175" algn="just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zh-CN" altLang="en-US" sz="21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文中哪些地方抒写了作者对阿长的怀念之情?有感情地朗读出来。</a:t>
            </a:r>
          </a:p>
        </p:txBody>
      </p:sp>
      <p:sp>
        <p:nvSpPr>
          <p:cNvPr id="11" name="文本占位符 4097"/>
          <p:cNvSpPr txBox="1"/>
          <p:nvPr/>
        </p:nvSpPr>
        <p:spPr>
          <a:xfrm>
            <a:off x="1047751" y="2254862"/>
            <a:ext cx="6456485" cy="1365885"/>
          </a:xfrm>
          <a:prstGeom prst="rect">
            <a:avLst/>
          </a:prstGeom>
          <a:noFill/>
          <a:ln>
            <a:noFill/>
            <a:miter/>
          </a:ln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sz="2000" dirty="0" smtClean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最后两个自然段，直接抒发了对长妈妈的深切怀念之情。文章最后一句“仁厚黑暗的地母啊，愿在你的怀里永安她的魂灵!”这正是作者深沉怀念的真实写照。</a:t>
            </a:r>
            <a:endParaRPr lang="zh-CN" sz="200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-4397" y="4358787"/>
            <a:ext cx="9148397" cy="863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01998" y="207989"/>
            <a:ext cx="699137" cy="464820"/>
            <a:chOff x="1864138" y="2261553"/>
            <a:chExt cx="932182" cy="619760"/>
          </a:xfrm>
        </p:grpSpPr>
        <p:pic>
          <p:nvPicPr>
            <p:cNvPr id="13" name="图片 12" descr="e64afae20b7a41024e2e588b23f666b0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864138" y="2261553"/>
              <a:ext cx="619760" cy="619760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1933989" y="2299653"/>
              <a:ext cx="862331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21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壹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67295" y="244192"/>
            <a:ext cx="274320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阿长与山海经</a:t>
            </a:r>
          </a:p>
        </p:txBody>
      </p:sp>
      <p:sp>
        <p:nvSpPr>
          <p:cNvPr id="9" name="文本框 4100"/>
          <p:cNvSpPr txBox="1"/>
          <p:nvPr/>
        </p:nvSpPr>
        <p:spPr>
          <a:xfrm>
            <a:off x="1683472" y="1188244"/>
            <a:ext cx="9359942" cy="40164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68580" tIns="34290" rIns="68580" bIns="34290">
            <a:spAutoFit/>
          </a:bodyPr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刻画人物的方法（归纳）</a:t>
            </a:r>
          </a:p>
        </p:txBody>
      </p:sp>
      <p:sp>
        <p:nvSpPr>
          <p:cNvPr id="15" name="文本占位符 4097"/>
          <p:cNvSpPr txBox="1"/>
          <p:nvPr/>
        </p:nvSpPr>
        <p:spPr>
          <a:xfrm>
            <a:off x="1683470" y="2025491"/>
            <a:ext cx="5919678" cy="1365885"/>
          </a:xfrm>
          <a:prstGeom prst="rect">
            <a:avLst/>
          </a:prstGeom>
          <a:noFill/>
          <a:ln>
            <a:noFill/>
            <a:miter/>
          </a:ln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21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</a:t>
            </a:r>
            <a:r>
              <a:rPr lang="zh-CN" altLang="en-US" sz="21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、抓住人物最富特征的几点来写；</a:t>
            </a:r>
          </a:p>
          <a:p>
            <a:pPr algn="just">
              <a:lnSpc>
                <a:spcPct val="120000"/>
              </a:lnSpc>
            </a:pPr>
            <a:r>
              <a:rPr lang="en-US" altLang="zh-CN" sz="21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</a:t>
            </a:r>
            <a:r>
              <a:rPr lang="zh-CN" altLang="en-US" sz="21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、运用比喻、夸张等修辞手法使人物更传神；</a:t>
            </a:r>
          </a:p>
          <a:p>
            <a:pPr algn="just">
              <a:lnSpc>
                <a:spcPct val="120000"/>
              </a:lnSpc>
            </a:pPr>
            <a:r>
              <a:rPr lang="en-US" altLang="zh-CN" sz="21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</a:t>
            </a:r>
            <a:r>
              <a:rPr lang="zh-CN" altLang="en-US" sz="21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、准确恰当地使用动词、形容词、副词等，使语言更生动。</a:t>
            </a:r>
            <a:endParaRPr lang="zh-CN" altLang="en-US" sz="210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-4397" y="4358787"/>
            <a:ext cx="9148397" cy="863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01998" y="207989"/>
            <a:ext cx="699137" cy="464820"/>
            <a:chOff x="1864138" y="2261553"/>
            <a:chExt cx="932182" cy="619760"/>
          </a:xfrm>
        </p:grpSpPr>
        <p:pic>
          <p:nvPicPr>
            <p:cNvPr id="13" name="图片 12" descr="e64afae20b7a41024e2e588b23f666b0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864138" y="2261553"/>
              <a:ext cx="619760" cy="619760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1933989" y="2299653"/>
              <a:ext cx="862331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21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壹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67295" y="244192"/>
            <a:ext cx="274320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阿长与山海经</a:t>
            </a:r>
          </a:p>
        </p:txBody>
      </p:sp>
      <p:sp>
        <p:nvSpPr>
          <p:cNvPr id="10" name="文本框 4100"/>
          <p:cNvSpPr txBox="1"/>
          <p:nvPr/>
        </p:nvSpPr>
        <p:spPr>
          <a:xfrm>
            <a:off x="846004" y="1004279"/>
            <a:ext cx="5075396" cy="40164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68580" tIns="34290" rIns="68580" bIns="34290">
            <a:spAutoFit/>
          </a:bodyPr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刻画人物的方法（归纳）</a:t>
            </a:r>
          </a:p>
        </p:txBody>
      </p:sp>
      <p:sp>
        <p:nvSpPr>
          <p:cNvPr id="11" name="文本占位符 4097"/>
          <p:cNvSpPr txBox="1"/>
          <p:nvPr/>
        </p:nvSpPr>
        <p:spPr>
          <a:xfrm>
            <a:off x="1028702" y="1805222"/>
            <a:ext cx="6838217" cy="1365885"/>
          </a:xfrm>
          <a:prstGeom prst="rect">
            <a:avLst/>
          </a:prstGeom>
          <a:noFill/>
          <a:ln>
            <a:noFill/>
            <a:miter/>
          </a:ln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sz="2000" dirty="0" smtClean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2、当阿长来问《山海经》是怎么一回事时，“我”是怎样想的？这种想法表现了“我”的什么心理？</a:t>
            </a:r>
          </a:p>
          <a:p>
            <a:pPr algn="just">
              <a:lnSpc>
                <a:spcPct val="120000"/>
              </a:lnSpc>
            </a:pPr>
            <a:r>
              <a:rPr lang="zh-CN" sz="2000" dirty="0" smtClean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“我”认为“她并非学者，说了也无益”。</a:t>
            </a:r>
          </a:p>
          <a:p>
            <a:pPr algn="just">
              <a:lnSpc>
                <a:spcPct val="120000"/>
              </a:lnSpc>
            </a:pPr>
            <a:r>
              <a:rPr lang="zh-CN" sz="2000" dirty="0" smtClean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表现了“我”对从她那儿得到《山海经》不抱任何希望。</a:t>
            </a:r>
            <a:endParaRPr lang="zh-CN" sz="200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-4397" y="4358787"/>
            <a:ext cx="9148397" cy="863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01998" y="207989"/>
            <a:ext cx="699137" cy="464820"/>
            <a:chOff x="1864138" y="2261553"/>
            <a:chExt cx="932182" cy="619760"/>
          </a:xfrm>
        </p:grpSpPr>
        <p:pic>
          <p:nvPicPr>
            <p:cNvPr id="13" name="图片 12" descr="e64afae20b7a41024e2e588b23f666b0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864138" y="2261553"/>
              <a:ext cx="619760" cy="619760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1933989" y="2299653"/>
              <a:ext cx="862331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21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壹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67295" y="244192"/>
            <a:ext cx="274320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阿长与山海经</a:t>
            </a:r>
          </a:p>
        </p:txBody>
      </p:sp>
      <p:sp>
        <p:nvSpPr>
          <p:cNvPr id="9" name="文本框 4100"/>
          <p:cNvSpPr txBox="1"/>
          <p:nvPr/>
        </p:nvSpPr>
        <p:spPr>
          <a:xfrm>
            <a:off x="1307602" y="944259"/>
            <a:ext cx="8442407" cy="360099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68580" tIns="34290" rIns="68580" bIns="34290">
            <a:spAutoFit/>
          </a:bodyPr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zh-CN" altLang="en-US" sz="21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刻画人物的方法（归纳）</a:t>
            </a:r>
          </a:p>
        </p:txBody>
      </p:sp>
      <p:sp>
        <p:nvSpPr>
          <p:cNvPr id="15" name="文本占位符 4097"/>
          <p:cNvSpPr txBox="1"/>
          <p:nvPr/>
        </p:nvSpPr>
        <p:spPr>
          <a:xfrm>
            <a:off x="1307601" y="1720070"/>
            <a:ext cx="6779125" cy="1365885"/>
          </a:xfrm>
          <a:prstGeom prst="rect">
            <a:avLst/>
          </a:prstGeom>
          <a:noFill/>
          <a:ln>
            <a:noFill/>
            <a:miter/>
          </a:ln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sz="2000" dirty="0" smtClean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3、当阿长说“哥儿，有画儿的‘三哼经’，我给你买来了”，“我”有什么反应？表现出什么样的心情？</a:t>
            </a:r>
          </a:p>
          <a:p>
            <a:pPr algn="just">
              <a:lnSpc>
                <a:spcPct val="120000"/>
              </a:lnSpc>
            </a:pPr>
            <a:r>
              <a:rPr lang="zh-CN" sz="2000" dirty="0" smtClean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“我”的反应：“我似乎遇着了一个霹雳，全体都震悚起来。”表现出意外、震惊、感动的心情。</a:t>
            </a:r>
            <a:endParaRPr lang="zh-CN" sz="200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-4397" y="4358787"/>
            <a:ext cx="9148397" cy="863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3647989"/>
            <a:ext cx="9144000" cy="14955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783963" y="759807"/>
            <a:ext cx="892630" cy="4789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5693876" y="-7529"/>
            <a:ext cx="3450125" cy="180702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7913268" y="2326823"/>
            <a:ext cx="435428" cy="4898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6225333" y="2494629"/>
            <a:ext cx="892630" cy="478972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3230544" y="1044978"/>
            <a:ext cx="699137" cy="1915299"/>
            <a:chOff x="5057002" y="1403740"/>
            <a:chExt cx="932182" cy="2553734"/>
          </a:xfrm>
        </p:grpSpPr>
        <p:sp>
          <p:nvSpPr>
            <p:cNvPr id="15" name="矩形 9"/>
            <p:cNvSpPr/>
            <p:nvPr/>
          </p:nvSpPr>
          <p:spPr>
            <a:xfrm>
              <a:off x="5065298" y="2603255"/>
              <a:ext cx="615553" cy="1354219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charset="0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课题解读</a:t>
              </a: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5057002" y="1403740"/>
              <a:ext cx="932182" cy="619760"/>
              <a:chOff x="1864138" y="2261553"/>
              <a:chExt cx="932182" cy="619760"/>
            </a:xfrm>
          </p:grpSpPr>
          <p:pic>
            <p:nvPicPr>
              <p:cNvPr id="17" name="图片 16" descr="e64afae20b7a41024e2e588b23f666b0"/>
              <p:cNvPicPr>
                <a:picLocks noChangeAspect="1"/>
              </p:cNvPicPr>
              <p:nvPr/>
            </p:nvPicPr>
            <p:blipFill>
              <a:blip r:embed="rId7" cstate="email"/>
              <a:stretch>
                <a:fillRect/>
              </a:stretch>
            </p:blipFill>
            <p:spPr>
              <a:xfrm>
                <a:off x="1864138" y="2261553"/>
                <a:ext cx="619760" cy="619760"/>
              </a:xfrm>
              <a:prstGeom prst="rect">
                <a:avLst/>
              </a:prstGeom>
            </p:spPr>
          </p:pic>
          <p:sp>
            <p:nvSpPr>
              <p:cNvPr id="18" name="文本框 17"/>
              <p:cNvSpPr txBox="1"/>
              <p:nvPr/>
            </p:nvSpPr>
            <p:spPr>
              <a:xfrm>
                <a:off x="1933989" y="2299653"/>
                <a:ext cx="862331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21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微软雅黑" panose="020B0503020204020204" charset="-122"/>
                  </a:rPr>
                  <a:t>壹</a:t>
                </a: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4002784" y="1044978"/>
            <a:ext cx="699137" cy="1915299"/>
            <a:chOff x="5057002" y="1403740"/>
            <a:chExt cx="932182" cy="2553734"/>
          </a:xfrm>
        </p:grpSpPr>
        <p:sp>
          <p:nvSpPr>
            <p:cNvPr id="20" name="矩形 9"/>
            <p:cNvSpPr/>
            <p:nvPr/>
          </p:nvSpPr>
          <p:spPr>
            <a:xfrm>
              <a:off x="5065298" y="2603255"/>
              <a:ext cx="615553" cy="1354219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charset="0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dirty="0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字词学习</a:t>
              </a:r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5057002" y="1403740"/>
              <a:ext cx="932182" cy="619760"/>
              <a:chOff x="1864138" y="2261553"/>
              <a:chExt cx="932182" cy="619760"/>
            </a:xfrm>
          </p:grpSpPr>
          <p:pic>
            <p:nvPicPr>
              <p:cNvPr id="22" name="图片 21" descr="e64afae20b7a41024e2e588b23f666b0"/>
              <p:cNvPicPr>
                <a:picLocks noChangeAspect="1"/>
              </p:cNvPicPr>
              <p:nvPr/>
            </p:nvPicPr>
            <p:blipFill>
              <a:blip r:embed="rId7" cstate="email"/>
              <a:stretch>
                <a:fillRect/>
              </a:stretch>
            </p:blipFill>
            <p:spPr>
              <a:xfrm>
                <a:off x="1864138" y="2261553"/>
                <a:ext cx="619760" cy="619760"/>
              </a:xfrm>
              <a:prstGeom prst="rect">
                <a:avLst/>
              </a:prstGeom>
            </p:spPr>
          </p:pic>
          <p:sp>
            <p:nvSpPr>
              <p:cNvPr id="23" name="文本框 22"/>
              <p:cNvSpPr txBox="1"/>
              <p:nvPr/>
            </p:nvSpPr>
            <p:spPr>
              <a:xfrm>
                <a:off x="1933989" y="2299653"/>
                <a:ext cx="862331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21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微软雅黑" panose="020B0503020204020204" charset="-122"/>
                  </a:rPr>
                  <a:t>贰</a:t>
                </a: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4786227" y="1044978"/>
            <a:ext cx="699137" cy="1915299"/>
            <a:chOff x="5057002" y="1403740"/>
            <a:chExt cx="932182" cy="2553734"/>
          </a:xfrm>
        </p:grpSpPr>
        <p:sp>
          <p:nvSpPr>
            <p:cNvPr id="25" name="矩形 9"/>
            <p:cNvSpPr/>
            <p:nvPr/>
          </p:nvSpPr>
          <p:spPr>
            <a:xfrm>
              <a:off x="5065298" y="2603255"/>
              <a:ext cx="615553" cy="1354219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charset="0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课文学习</a:t>
              </a: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5057002" y="1403740"/>
              <a:ext cx="932182" cy="619760"/>
              <a:chOff x="1864138" y="2261553"/>
              <a:chExt cx="932182" cy="619760"/>
            </a:xfrm>
          </p:grpSpPr>
          <p:pic>
            <p:nvPicPr>
              <p:cNvPr id="27" name="图片 26" descr="e64afae20b7a41024e2e588b23f666b0"/>
              <p:cNvPicPr>
                <a:picLocks noChangeAspect="1"/>
              </p:cNvPicPr>
              <p:nvPr/>
            </p:nvPicPr>
            <p:blipFill>
              <a:blip r:embed="rId7" cstate="email"/>
              <a:stretch>
                <a:fillRect/>
              </a:stretch>
            </p:blipFill>
            <p:spPr>
              <a:xfrm>
                <a:off x="1864138" y="2261553"/>
                <a:ext cx="619760" cy="619760"/>
              </a:xfrm>
              <a:prstGeom prst="rect">
                <a:avLst/>
              </a:prstGeom>
            </p:spPr>
          </p:pic>
          <p:sp>
            <p:nvSpPr>
              <p:cNvPr id="28" name="文本框 27"/>
              <p:cNvSpPr txBox="1"/>
              <p:nvPr/>
            </p:nvSpPr>
            <p:spPr>
              <a:xfrm>
                <a:off x="1933989" y="2299653"/>
                <a:ext cx="862331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21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微软雅黑" panose="020B0503020204020204" charset="-122"/>
                  </a:rPr>
                  <a:t>叁</a:t>
                </a: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5605432" y="1044978"/>
            <a:ext cx="699137" cy="1915299"/>
            <a:chOff x="5057002" y="1403740"/>
            <a:chExt cx="932182" cy="2553734"/>
          </a:xfrm>
        </p:grpSpPr>
        <p:sp>
          <p:nvSpPr>
            <p:cNvPr id="30" name="矩形 9"/>
            <p:cNvSpPr/>
            <p:nvPr/>
          </p:nvSpPr>
          <p:spPr>
            <a:xfrm>
              <a:off x="5065298" y="2603255"/>
              <a:ext cx="615553" cy="1354219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charset="0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问题思考</a:t>
              </a: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5057002" y="1403740"/>
              <a:ext cx="932182" cy="619760"/>
              <a:chOff x="1864138" y="2261553"/>
              <a:chExt cx="932182" cy="619760"/>
            </a:xfrm>
          </p:grpSpPr>
          <p:pic>
            <p:nvPicPr>
              <p:cNvPr id="32" name="图片 31" descr="e64afae20b7a41024e2e588b23f666b0"/>
              <p:cNvPicPr>
                <a:picLocks noChangeAspect="1"/>
              </p:cNvPicPr>
              <p:nvPr/>
            </p:nvPicPr>
            <p:blipFill>
              <a:blip r:embed="rId7" cstate="email"/>
              <a:stretch>
                <a:fillRect/>
              </a:stretch>
            </p:blipFill>
            <p:spPr>
              <a:xfrm>
                <a:off x="1864138" y="2261553"/>
                <a:ext cx="619760" cy="619760"/>
              </a:xfrm>
              <a:prstGeom prst="rect">
                <a:avLst/>
              </a:prstGeom>
            </p:spPr>
          </p:pic>
          <p:sp>
            <p:nvSpPr>
              <p:cNvPr id="33" name="文本框 32"/>
              <p:cNvSpPr txBox="1"/>
              <p:nvPr/>
            </p:nvSpPr>
            <p:spPr>
              <a:xfrm>
                <a:off x="1933989" y="2299653"/>
                <a:ext cx="862331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21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微软雅黑" panose="020B0503020204020204" charset="-122"/>
                  </a:rPr>
                  <a:t>肆</a:t>
                </a:r>
              </a:p>
            </p:txBody>
          </p:sp>
        </p:grpSp>
      </p:grpSp>
      <p:sp>
        <p:nvSpPr>
          <p:cNvPr id="34" name="文本框 33"/>
          <p:cNvSpPr txBox="1"/>
          <p:nvPr/>
        </p:nvSpPr>
        <p:spPr>
          <a:xfrm>
            <a:off x="2165693" y="1572389"/>
            <a:ext cx="969496" cy="1985963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r>
              <a:rPr lang="zh-CN" altLang="en-US" sz="54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目录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01998" y="207989"/>
            <a:ext cx="699137" cy="464820"/>
            <a:chOff x="1864138" y="2261553"/>
            <a:chExt cx="932182" cy="619760"/>
          </a:xfrm>
        </p:grpSpPr>
        <p:pic>
          <p:nvPicPr>
            <p:cNvPr id="13" name="图片 12" descr="e64afae20b7a41024e2e588b23f666b0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864138" y="2261553"/>
              <a:ext cx="619760" cy="619760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1933989" y="2299653"/>
              <a:ext cx="862331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21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壹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67295" y="244192"/>
            <a:ext cx="274320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阿长与山海经</a:t>
            </a:r>
          </a:p>
        </p:txBody>
      </p:sp>
      <p:sp>
        <p:nvSpPr>
          <p:cNvPr id="9" name="文本框 4100"/>
          <p:cNvSpPr txBox="1"/>
          <p:nvPr/>
        </p:nvSpPr>
        <p:spPr>
          <a:xfrm>
            <a:off x="1307602" y="944259"/>
            <a:ext cx="8442407" cy="360099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68580" tIns="34290" rIns="68580" bIns="34290">
            <a:spAutoFit/>
          </a:bodyPr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zh-CN" altLang="en-US" sz="21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刻画人物的方法（归纳）</a:t>
            </a:r>
          </a:p>
        </p:txBody>
      </p:sp>
      <p:sp>
        <p:nvSpPr>
          <p:cNvPr id="10" name="文本占位符 4097"/>
          <p:cNvSpPr txBox="1"/>
          <p:nvPr/>
        </p:nvSpPr>
        <p:spPr>
          <a:xfrm>
            <a:off x="1307600" y="1627678"/>
            <a:ext cx="6693400" cy="1365885"/>
          </a:xfrm>
          <a:prstGeom prst="rect">
            <a:avLst/>
          </a:prstGeom>
          <a:noFill/>
          <a:ln>
            <a:noFill/>
            <a:miter/>
          </a:ln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sz="2000" dirty="0" smtClean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4、“这又使我发生新的敬意了，别人不肯做，或不能做的事，她却能够做成功。她确实有伟大的神力，”为什么说“她确实有伟大的神力”？</a:t>
            </a:r>
          </a:p>
          <a:p>
            <a:pPr algn="just">
              <a:lnSpc>
                <a:spcPct val="120000"/>
              </a:lnSpc>
            </a:pPr>
            <a:r>
              <a:rPr lang="zh-CN" sz="2000" dirty="0" smtClean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因为“我”对她能帮“我”着件事没抱过希望，但她却记住了“我”的渴求，并在告假回家时用自己微薄的工资帮“我”买来了“我”渴慕却无法得到的《山海经》，这在“我”幼小的心灵中无异于“伟大的神力”。</a:t>
            </a:r>
            <a:endParaRPr lang="zh-CN" sz="200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-4397" y="4358787"/>
            <a:ext cx="9148397" cy="863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01998" y="207989"/>
            <a:ext cx="699137" cy="464820"/>
            <a:chOff x="1864138" y="2261553"/>
            <a:chExt cx="932182" cy="619760"/>
          </a:xfrm>
        </p:grpSpPr>
        <p:pic>
          <p:nvPicPr>
            <p:cNvPr id="13" name="图片 12" descr="e64afae20b7a41024e2e588b23f666b0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864138" y="2261553"/>
              <a:ext cx="619760" cy="619760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1933989" y="2299653"/>
              <a:ext cx="862331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21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壹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67295" y="244192"/>
            <a:ext cx="274320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阿长与山海经</a:t>
            </a:r>
          </a:p>
        </p:txBody>
      </p:sp>
      <p:sp>
        <p:nvSpPr>
          <p:cNvPr id="9" name="文本框 4100"/>
          <p:cNvSpPr txBox="1"/>
          <p:nvPr/>
        </p:nvSpPr>
        <p:spPr>
          <a:xfrm>
            <a:off x="1307602" y="944259"/>
            <a:ext cx="8442407" cy="360099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68580" tIns="34290" rIns="68580" bIns="34290">
            <a:spAutoFit/>
          </a:bodyPr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zh-CN" altLang="en-US" sz="21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刻画人物的方法（归纳）</a:t>
            </a:r>
          </a:p>
        </p:txBody>
      </p:sp>
      <p:sp>
        <p:nvSpPr>
          <p:cNvPr id="11" name="文本占位符 4097"/>
          <p:cNvSpPr txBox="1"/>
          <p:nvPr/>
        </p:nvSpPr>
        <p:spPr>
          <a:xfrm>
            <a:off x="1191028" y="1767548"/>
            <a:ext cx="7114772" cy="1365885"/>
          </a:xfrm>
          <a:prstGeom prst="rect">
            <a:avLst/>
          </a:prstGeom>
          <a:noFill/>
          <a:ln>
            <a:noFill/>
            <a:miter/>
          </a:ln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sz="2000" dirty="0" smtClean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5、“这四本书，乃是我最初得到，最为心爱的宝书。”为什么这么说？</a:t>
            </a:r>
          </a:p>
          <a:p>
            <a:pPr algn="just">
              <a:lnSpc>
                <a:spcPct val="120000"/>
              </a:lnSpc>
            </a:pPr>
            <a:r>
              <a:rPr lang="zh-CN" sz="2000" dirty="0" smtClean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因为这书不仅是“我”渴慕的、过于念念不忘的，而且还代表一种热爱和关心。</a:t>
            </a:r>
            <a:endParaRPr lang="zh-CN" sz="200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-4397" y="4358787"/>
            <a:ext cx="9148397" cy="863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3647989"/>
            <a:ext cx="9144000" cy="14955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783963" y="759807"/>
            <a:ext cx="892630" cy="4789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5693876" y="-7529"/>
            <a:ext cx="3450125" cy="180702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7913268" y="2326823"/>
            <a:ext cx="435428" cy="4898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6225333" y="2494629"/>
            <a:ext cx="892630" cy="478972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3606717" y="1238778"/>
            <a:ext cx="1823064" cy="1365305"/>
            <a:chOff x="4854722" y="1455599"/>
            <a:chExt cx="2430752" cy="1820406"/>
          </a:xfrm>
        </p:grpSpPr>
        <p:pic>
          <p:nvPicPr>
            <p:cNvPr id="39" name="图片 38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854722" y="1455599"/>
              <a:ext cx="2430752" cy="1820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文本框 36"/>
            <p:cNvSpPr txBox="1"/>
            <p:nvPr/>
          </p:nvSpPr>
          <p:spPr>
            <a:xfrm>
              <a:off x="5463073" y="1512750"/>
              <a:ext cx="136660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肆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90156" y="2622646"/>
            <a:ext cx="3963693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33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问题思考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01998" y="207989"/>
            <a:ext cx="699137" cy="464820"/>
            <a:chOff x="1864138" y="2261553"/>
            <a:chExt cx="932182" cy="619760"/>
          </a:xfrm>
        </p:grpSpPr>
        <p:pic>
          <p:nvPicPr>
            <p:cNvPr id="13" name="图片 12" descr="e64afae20b7a41024e2e588b23f666b0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864138" y="2261553"/>
              <a:ext cx="619760" cy="619760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1933989" y="2299653"/>
              <a:ext cx="862331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21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壹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67295" y="244192"/>
            <a:ext cx="274320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阿长与山海经</a:t>
            </a:r>
          </a:p>
        </p:txBody>
      </p:sp>
      <p:sp>
        <p:nvSpPr>
          <p:cNvPr id="10" name="文本占位符 4097"/>
          <p:cNvSpPr txBox="1"/>
          <p:nvPr/>
        </p:nvSpPr>
        <p:spPr>
          <a:xfrm>
            <a:off x="1035294" y="1378744"/>
            <a:ext cx="6726116" cy="1365885"/>
          </a:xfrm>
          <a:prstGeom prst="rect">
            <a:avLst/>
          </a:prstGeom>
          <a:noFill/>
          <a:ln>
            <a:noFill/>
            <a:miter/>
          </a:ln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dirty="0" smtClean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假设阿长现在还健在，她读了鲁迅这篇文章，会对鲁迅说什么？</a:t>
            </a:r>
            <a:endParaRPr lang="en-US" altLang="zh-CN" dirty="0" smtClean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algn="just">
              <a:lnSpc>
                <a:spcPct val="120000"/>
              </a:lnSpc>
            </a:pPr>
            <a:r>
              <a:rPr lang="zh-CN" dirty="0" smtClean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</a:p>
          <a:p>
            <a:pPr algn="just">
              <a:lnSpc>
                <a:spcPct val="120000"/>
              </a:lnSpc>
            </a:pPr>
            <a:r>
              <a:rPr lang="zh-CN" dirty="0" smtClean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请同学们紧扣课文内容与人物性格特征，放飞想象的翅膀，赋予人物新的时代特色，代长妈妈说些话。 </a:t>
            </a:r>
            <a:endParaRPr lang="zh-CN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-4397" y="4358787"/>
            <a:ext cx="9148397" cy="863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3647989"/>
            <a:ext cx="9144000" cy="14955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783963" y="759807"/>
            <a:ext cx="892630" cy="4789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5693876" y="-7529"/>
            <a:ext cx="3450125" cy="180702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7913268" y="2326823"/>
            <a:ext cx="435428" cy="4898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6225333" y="2494629"/>
            <a:ext cx="892630" cy="478972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5052050" y="2816679"/>
            <a:ext cx="212884" cy="290513"/>
            <a:chOff x="4755469" y="4479245"/>
            <a:chExt cx="355600" cy="484188"/>
          </a:xfrm>
        </p:grpSpPr>
        <p:sp>
          <p:nvSpPr>
            <p:cNvPr id="13" name="Freeform 150"/>
            <p:cNvSpPr/>
            <p:nvPr/>
          </p:nvSpPr>
          <p:spPr bwMode="auto">
            <a:xfrm>
              <a:off x="4755469" y="4479245"/>
              <a:ext cx="355600" cy="484188"/>
            </a:xfrm>
            <a:custGeom>
              <a:avLst/>
              <a:gdLst>
                <a:gd name="T0" fmla="*/ 12 w 931"/>
                <a:gd name="T1" fmla="*/ 1096 h 1310"/>
                <a:gd name="T2" fmla="*/ 16 w 931"/>
                <a:gd name="T3" fmla="*/ 1046 h 1310"/>
                <a:gd name="T4" fmla="*/ 16 w 931"/>
                <a:gd name="T5" fmla="*/ 967 h 1310"/>
                <a:gd name="T6" fmla="*/ 19 w 931"/>
                <a:gd name="T7" fmla="*/ 909 h 1310"/>
                <a:gd name="T8" fmla="*/ 19 w 931"/>
                <a:gd name="T9" fmla="*/ 785 h 1310"/>
                <a:gd name="T10" fmla="*/ 28 w 931"/>
                <a:gd name="T11" fmla="*/ 529 h 1310"/>
                <a:gd name="T12" fmla="*/ 16 w 931"/>
                <a:gd name="T13" fmla="*/ 388 h 1310"/>
                <a:gd name="T14" fmla="*/ 19 w 931"/>
                <a:gd name="T15" fmla="*/ 356 h 1310"/>
                <a:gd name="T16" fmla="*/ 191 w 931"/>
                <a:gd name="T17" fmla="*/ 254 h 1310"/>
                <a:gd name="T18" fmla="*/ 236 w 931"/>
                <a:gd name="T19" fmla="*/ 136 h 1310"/>
                <a:gd name="T20" fmla="*/ 278 w 931"/>
                <a:gd name="T21" fmla="*/ 147 h 1310"/>
                <a:gd name="T22" fmla="*/ 316 w 931"/>
                <a:gd name="T23" fmla="*/ 129 h 1310"/>
                <a:gd name="T24" fmla="*/ 317 w 931"/>
                <a:gd name="T25" fmla="*/ 72 h 1310"/>
                <a:gd name="T26" fmla="*/ 359 w 931"/>
                <a:gd name="T27" fmla="*/ 7 h 1310"/>
                <a:gd name="T28" fmla="*/ 431 w 931"/>
                <a:gd name="T29" fmla="*/ 18 h 1310"/>
                <a:gd name="T30" fmla="*/ 479 w 931"/>
                <a:gd name="T31" fmla="*/ 18 h 1310"/>
                <a:gd name="T32" fmla="*/ 542 w 931"/>
                <a:gd name="T33" fmla="*/ 18 h 1310"/>
                <a:gd name="T34" fmla="*/ 602 w 931"/>
                <a:gd name="T35" fmla="*/ 18 h 1310"/>
                <a:gd name="T36" fmla="*/ 641 w 931"/>
                <a:gd name="T37" fmla="*/ 13 h 1310"/>
                <a:gd name="T38" fmla="*/ 694 w 931"/>
                <a:gd name="T39" fmla="*/ 32 h 1310"/>
                <a:gd name="T40" fmla="*/ 725 w 931"/>
                <a:gd name="T41" fmla="*/ 32 h 1310"/>
                <a:gd name="T42" fmla="*/ 776 w 931"/>
                <a:gd name="T43" fmla="*/ 42 h 1310"/>
                <a:gd name="T44" fmla="*/ 847 w 931"/>
                <a:gd name="T45" fmla="*/ 13 h 1310"/>
                <a:gd name="T46" fmla="*/ 907 w 931"/>
                <a:gd name="T47" fmla="*/ 70 h 1310"/>
                <a:gd name="T48" fmla="*/ 919 w 931"/>
                <a:gd name="T49" fmla="*/ 152 h 1310"/>
                <a:gd name="T50" fmla="*/ 922 w 931"/>
                <a:gd name="T51" fmla="*/ 216 h 1310"/>
                <a:gd name="T52" fmla="*/ 903 w 931"/>
                <a:gd name="T53" fmla="*/ 373 h 1310"/>
                <a:gd name="T54" fmla="*/ 915 w 931"/>
                <a:gd name="T55" fmla="*/ 405 h 1310"/>
                <a:gd name="T56" fmla="*/ 919 w 931"/>
                <a:gd name="T57" fmla="*/ 447 h 1310"/>
                <a:gd name="T58" fmla="*/ 908 w 931"/>
                <a:gd name="T59" fmla="*/ 578 h 1310"/>
                <a:gd name="T60" fmla="*/ 903 w 931"/>
                <a:gd name="T61" fmla="*/ 661 h 1310"/>
                <a:gd name="T62" fmla="*/ 887 w 931"/>
                <a:gd name="T63" fmla="*/ 738 h 1310"/>
                <a:gd name="T64" fmla="*/ 903 w 931"/>
                <a:gd name="T65" fmla="*/ 795 h 1310"/>
                <a:gd name="T66" fmla="*/ 903 w 931"/>
                <a:gd name="T67" fmla="*/ 872 h 1310"/>
                <a:gd name="T68" fmla="*/ 907 w 931"/>
                <a:gd name="T69" fmla="*/ 939 h 1310"/>
                <a:gd name="T70" fmla="*/ 910 w 931"/>
                <a:gd name="T71" fmla="*/ 1026 h 1310"/>
                <a:gd name="T72" fmla="*/ 903 w 931"/>
                <a:gd name="T73" fmla="*/ 1091 h 1310"/>
                <a:gd name="T74" fmla="*/ 900 w 931"/>
                <a:gd name="T75" fmla="*/ 1198 h 1310"/>
                <a:gd name="T76" fmla="*/ 861 w 931"/>
                <a:gd name="T77" fmla="*/ 1290 h 1310"/>
                <a:gd name="T78" fmla="*/ 806 w 931"/>
                <a:gd name="T79" fmla="*/ 1287 h 1310"/>
                <a:gd name="T80" fmla="*/ 739 w 931"/>
                <a:gd name="T81" fmla="*/ 1300 h 1310"/>
                <a:gd name="T82" fmla="*/ 680 w 931"/>
                <a:gd name="T83" fmla="*/ 1305 h 1310"/>
                <a:gd name="T84" fmla="*/ 618 w 931"/>
                <a:gd name="T85" fmla="*/ 1282 h 1310"/>
                <a:gd name="T86" fmla="*/ 546 w 931"/>
                <a:gd name="T87" fmla="*/ 1282 h 1310"/>
                <a:gd name="T88" fmla="*/ 477 w 931"/>
                <a:gd name="T89" fmla="*/ 1295 h 1310"/>
                <a:gd name="T90" fmla="*/ 438 w 931"/>
                <a:gd name="T91" fmla="*/ 1300 h 1310"/>
                <a:gd name="T92" fmla="*/ 354 w 931"/>
                <a:gd name="T93" fmla="*/ 1295 h 1310"/>
                <a:gd name="T94" fmla="*/ 236 w 931"/>
                <a:gd name="T95" fmla="*/ 1300 h 1310"/>
                <a:gd name="T96" fmla="*/ 174 w 931"/>
                <a:gd name="T97" fmla="*/ 1299 h 1310"/>
                <a:gd name="T98" fmla="*/ 92 w 931"/>
                <a:gd name="T99" fmla="*/ 1305 h 1310"/>
                <a:gd name="T100" fmla="*/ 0 w 931"/>
                <a:gd name="T101" fmla="*/ 1213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31" h="1310">
                  <a:moveTo>
                    <a:pt x="5" y="1138"/>
                  </a:moveTo>
                  <a:lnTo>
                    <a:pt x="5" y="1121"/>
                  </a:lnTo>
                  <a:cubicBezTo>
                    <a:pt x="8" y="1116"/>
                    <a:pt x="9" y="1116"/>
                    <a:pt x="9" y="1111"/>
                  </a:cubicBezTo>
                  <a:lnTo>
                    <a:pt x="9" y="1096"/>
                  </a:lnTo>
                  <a:lnTo>
                    <a:pt x="12" y="1096"/>
                  </a:lnTo>
                  <a:lnTo>
                    <a:pt x="12" y="1091"/>
                  </a:lnTo>
                  <a:lnTo>
                    <a:pt x="18" y="1091"/>
                  </a:lnTo>
                  <a:cubicBezTo>
                    <a:pt x="22" y="1091"/>
                    <a:pt x="23" y="1092"/>
                    <a:pt x="26" y="1093"/>
                  </a:cubicBezTo>
                  <a:lnTo>
                    <a:pt x="28" y="1066"/>
                  </a:lnTo>
                  <a:cubicBezTo>
                    <a:pt x="23" y="1062"/>
                    <a:pt x="16" y="1057"/>
                    <a:pt x="16" y="1046"/>
                  </a:cubicBezTo>
                  <a:lnTo>
                    <a:pt x="16" y="1044"/>
                  </a:lnTo>
                  <a:cubicBezTo>
                    <a:pt x="16" y="1031"/>
                    <a:pt x="32" y="1039"/>
                    <a:pt x="32" y="1004"/>
                  </a:cubicBezTo>
                  <a:cubicBezTo>
                    <a:pt x="32" y="1000"/>
                    <a:pt x="27" y="975"/>
                    <a:pt x="25" y="970"/>
                  </a:cubicBezTo>
                  <a:lnTo>
                    <a:pt x="16" y="987"/>
                  </a:lnTo>
                  <a:lnTo>
                    <a:pt x="16" y="967"/>
                  </a:lnTo>
                  <a:cubicBezTo>
                    <a:pt x="18" y="962"/>
                    <a:pt x="19" y="962"/>
                    <a:pt x="19" y="957"/>
                  </a:cubicBezTo>
                  <a:lnTo>
                    <a:pt x="19" y="934"/>
                  </a:lnTo>
                  <a:cubicBezTo>
                    <a:pt x="19" y="925"/>
                    <a:pt x="17" y="934"/>
                    <a:pt x="16" y="919"/>
                  </a:cubicBezTo>
                  <a:lnTo>
                    <a:pt x="19" y="919"/>
                  </a:lnTo>
                  <a:lnTo>
                    <a:pt x="19" y="909"/>
                  </a:lnTo>
                  <a:cubicBezTo>
                    <a:pt x="19" y="903"/>
                    <a:pt x="24" y="900"/>
                    <a:pt x="27" y="894"/>
                  </a:cubicBezTo>
                  <a:lnTo>
                    <a:pt x="23" y="887"/>
                  </a:lnTo>
                  <a:lnTo>
                    <a:pt x="23" y="857"/>
                  </a:lnTo>
                  <a:cubicBezTo>
                    <a:pt x="21" y="853"/>
                    <a:pt x="19" y="853"/>
                    <a:pt x="19" y="847"/>
                  </a:cubicBezTo>
                  <a:lnTo>
                    <a:pt x="19" y="785"/>
                  </a:lnTo>
                  <a:cubicBezTo>
                    <a:pt x="23" y="783"/>
                    <a:pt x="28" y="770"/>
                    <a:pt x="28" y="763"/>
                  </a:cubicBezTo>
                  <a:lnTo>
                    <a:pt x="28" y="572"/>
                  </a:lnTo>
                  <a:cubicBezTo>
                    <a:pt x="28" y="562"/>
                    <a:pt x="23" y="566"/>
                    <a:pt x="23" y="557"/>
                  </a:cubicBezTo>
                  <a:lnTo>
                    <a:pt x="23" y="544"/>
                  </a:lnTo>
                  <a:cubicBezTo>
                    <a:pt x="23" y="535"/>
                    <a:pt x="28" y="538"/>
                    <a:pt x="28" y="529"/>
                  </a:cubicBezTo>
                  <a:lnTo>
                    <a:pt x="28" y="465"/>
                  </a:lnTo>
                  <a:cubicBezTo>
                    <a:pt x="28" y="459"/>
                    <a:pt x="25" y="457"/>
                    <a:pt x="23" y="452"/>
                  </a:cubicBezTo>
                  <a:lnTo>
                    <a:pt x="23" y="437"/>
                  </a:lnTo>
                  <a:cubicBezTo>
                    <a:pt x="22" y="435"/>
                    <a:pt x="16" y="415"/>
                    <a:pt x="16" y="413"/>
                  </a:cubicBezTo>
                  <a:lnTo>
                    <a:pt x="16" y="388"/>
                  </a:lnTo>
                  <a:lnTo>
                    <a:pt x="19" y="388"/>
                  </a:lnTo>
                  <a:lnTo>
                    <a:pt x="19" y="375"/>
                  </a:lnTo>
                  <a:lnTo>
                    <a:pt x="16" y="375"/>
                  </a:lnTo>
                  <a:cubicBezTo>
                    <a:pt x="17" y="361"/>
                    <a:pt x="19" y="370"/>
                    <a:pt x="19" y="360"/>
                  </a:cubicBezTo>
                  <a:lnTo>
                    <a:pt x="19" y="356"/>
                  </a:lnTo>
                  <a:lnTo>
                    <a:pt x="105" y="323"/>
                  </a:lnTo>
                  <a:cubicBezTo>
                    <a:pt x="108" y="319"/>
                    <a:pt x="113" y="316"/>
                    <a:pt x="117" y="315"/>
                  </a:cubicBezTo>
                  <a:cubicBezTo>
                    <a:pt x="124" y="313"/>
                    <a:pt x="122" y="310"/>
                    <a:pt x="128" y="309"/>
                  </a:cubicBezTo>
                  <a:cubicBezTo>
                    <a:pt x="138" y="306"/>
                    <a:pt x="164" y="335"/>
                    <a:pt x="176" y="292"/>
                  </a:cubicBezTo>
                  <a:cubicBezTo>
                    <a:pt x="179" y="283"/>
                    <a:pt x="187" y="263"/>
                    <a:pt x="191" y="254"/>
                  </a:cubicBezTo>
                  <a:cubicBezTo>
                    <a:pt x="197" y="240"/>
                    <a:pt x="204" y="238"/>
                    <a:pt x="210" y="230"/>
                  </a:cubicBezTo>
                  <a:cubicBezTo>
                    <a:pt x="211" y="228"/>
                    <a:pt x="216" y="193"/>
                    <a:pt x="217" y="189"/>
                  </a:cubicBezTo>
                  <a:cubicBezTo>
                    <a:pt x="218" y="184"/>
                    <a:pt x="226" y="152"/>
                    <a:pt x="225" y="149"/>
                  </a:cubicBezTo>
                  <a:lnTo>
                    <a:pt x="228" y="150"/>
                  </a:lnTo>
                  <a:cubicBezTo>
                    <a:pt x="227" y="141"/>
                    <a:pt x="231" y="137"/>
                    <a:pt x="236" y="136"/>
                  </a:cubicBezTo>
                  <a:lnTo>
                    <a:pt x="239" y="135"/>
                  </a:lnTo>
                  <a:lnTo>
                    <a:pt x="244" y="135"/>
                  </a:lnTo>
                  <a:cubicBezTo>
                    <a:pt x="245" y="142"/>
                    <a:pt x="250" y="142"/>
                    <a:pt x="252" y="147"/>
                  </a:cubicBezTo>
                  <a:cubicBezTo>
                    <a:pt x="254" y="151"/>
                    <a:pt x="254" y="157"/>
                    <a:pt x="259" y="158"/>
                  </a:cubicBezTo>
                  <a:cubicBezTo>
                    <a:pt x="263" y="159"/>
                    <a:pt x="271" y="148"/>
                    <a:pt x="278" y="147"/>
                  </a:cubicBezTo>
                  <a:lnTo>
                    <a:pt x="283" y="145"/>
                  </a:lnTo>
                  <a:lnTo>
                    <a:pt x="288" y="144"/>
                  </a:lnTo>
                  <a:cubicBezTo>
                    <a:pt x="294" y="144"/>
                    <a:pt x="298" y="145"/>
                    <a:pt x="302" y="147"/>
                  </a:cubicBezTo>
                  <a:lnTo>
                    <a:pt x="305" y="162"/>
                  </a:lnTo>
                  <a:lnTo>
                    <a:pt x="316" y="129"/>
                  </a:lnTo>
                  <a:cubicBezTo>
                    <a:pt x="321" y="131"/>
                    <a:pt x="334" y="137"/>
                    <a:pt x="340" y="136"/>
                  </a:cubicBezTo>
                  <a:cubicBezTo>
                    <a:pt x="347" y="134"/>
                    <a:pt x="346" y="103"/>
                    <a:pt x="352" y="96"/>
                  </a:cubicBezTo>
                  <a:cubicBezTo>
                    <a:pt x="349" y="90"/>
                    <a:pt x="345" y="76"/>
                    <a:pt x="340" y="81"/>
                  </a:cubicBezTo>
                  <a:lnTo>
                    <a:pt x="339" y="76"/>
                  </a:lnTo>
                  <a:cubicBezTo>
                    <a:pt x="337" y="78"/>
                    <a:pt x="321" y="71"/>
                    <a:pt x="317" y="72"/>
                  </a:cubicBezTo>
                  <a:cubicBezTo>
                    <a:pt x="314" y="73"/>
                    <a:pt x="296" y="75"/>
                    <a:pt x="291" y="78"/>
                  </a:cubicBezTo>
                  <a:cubicBezTo>
                    <a:pt x="277" y="72"/>
                    <a:pt x="297" y="58"/>
                    <a:pt x="299" y="51"/>
                  </a:cubicBezTo>
                  <a:cubicBezTo>
                    <a:pt x="304" y="54"/>
                    <a:pt x="305" y="53"/>
                    <a:pt x="311" y="51"/>
                  </a:cubicBezTo>
                  <a:cubicBezTo>
                    <a:pt x="324" y="48"/>
                    <a:pt x="322" y="46"/>
                    <a:pt x="336" y="31"/>
                  </a:cubicBezTo>
                  <a:cubicBezTo>
                    <a:pt x="343" y="22"/>
                    <a:pt x="349" y="9"/>
                    <a:pt x="359" y="7"/>
                  </a:cubicBezTo>
                  <a:lnTo>
                    <a:pt x="362" y="6"/>
                  </a:lnTo>
                  <a:cubicBezTo>
                    <a:pt x="366" y="5"/>
                    <a:pt x="374" y="10"/>
                    <a:pt x="373" y="0"/>
                  </a:cubicBezTo>
                  <a:lnTo>
                    <a:pt x="403" y="0"/>
                  </a:lnTo>
                  <a:cubicBezTo>
                    <a:pt x="406" y="9"/>
                    <a:pt x="409" y="8"/>
                    <a:pt x="417" y="8"/>
                  </a:cubicBezTo>
                  <a:cubicBezTo>
                    <a:pt x="419" y="9"/>
                    <a:pt x="429" y="17"/>
                    <a:pt x="431" y="18"/>
                  </a:cubicBezTo>
                  <a:lnTo>
                    <a:pt x="435" y="18"/>
                  </a:lnTo>
                  <a:cubicBezTo>
                    <a:pt x="441" y="18"/>
                    <a:pt x="438" y="13"/>
                    <a:pt x="444" y="13"/>
                  </a:cubicBezTo>
                  <a:lnTo>
                    <a:pt x="458" y="13"/>
                  </a:lnTo>
                  <a:lnTo>
                    <a:pt x="458" y="18"/>
                  </a:lnTo>
                  <a:lnTo>
                    <a:pt x="479" y="18"/>
                  </a:lnTo>
                  <a:cubicBezTo>
                    <a:pt x="481" y="18"/>
                    <a:pt x="494" y="27"/>
                    <a:pt x="496" y="27"/>
                  </a:cubicBezTo>
                  <a:lnTo>
                    <a:pt x="504" y="27"/>
                  </a:lnTo>
                  <a:cubicBezTo>
                    <a:pt x="507" y="27"/>
                    <a:pt x="507" y="26"/>
                    <a:pt x="511" y="23"/>
                  </a:cubicBezTo>
                  <a:cubicBezTo>
                    <a:pt x="512" y="27"/>
                    <a:pt x="523" y="37"/>
                    <a:pt x="526" y="37"/>
                  </a:cubicBezTo>
                  <a:cubicBezTo>
                    <a:pt x="532" y="37"/>
                    <a:pt x="541" y="23"/>
                    <a:pt x="542" y="18"/>
                  </a:cubicBezTo>
                  <a:lnTo>
                    <a:pt x="560" y="18"/>
                  </a:lnTo>
                  <a:cubicBezTo>
                    <a:pt x="566" y="18"/>
                    <a:pt x="563" y="13"/>
                    <a:pt x="569" y="13"/>
                  </a:cubicBezTo>
                  <a:lnTo>
                    <a:pt x="595" y="13"/>
                  </a:lnTo>
                  <a:lnTo>
                    <a:pt x="595" y="18"/>
                  </a:lnTo>
                  <a:lnTo>
                    <a:pt x="602" y="18"/>
                  </a:lnTo>
                  <a:cubicBezTo>
                    <a:pt x="608" y="18"/>
                    <a:pt x="605" y="13"/>
                    <a:pt x="611" y="13"/>
                  </a:cubicBezTo>
                  <a:lnTo>
                    <a:pt x="618" y="13"/>
                  </a:lnTo>
                  <a:lnTo>
                    <a:pt x="618" y="18"/>
                  </a:lnTo>
                  <a:cubicBezTo>
                    <a:pt x="630" y="17"/>
                    <a:pt x="623" y="13"/>
                    <a:pt x="630" y="13"/>
                  </a:cubicBezTo>
                  <a:lnTo>
                    <a:pt x="641" y="13"/>
                  </a:lnTo>
                  <a:cubicBezTo>
                    <a:pt x="646" y="13"/>
                    <a:pt x="644" y="14"/>
                    <a:pt x="646" y="18"/>
                  </a:cubicBezTo>
                  <a:cubicBezTo>
                    <a:pt x="647" y="16"/>
                    <a:pt x="650" y="13"/>
                    <a:pt x="651" y="13"/>
                  </a:cubicBezTo>
                  <a:cubicBezTo>
                    <a:pt x="655" y="13"/>
                    <a:pt x="655" y="14"/>
                    <a:pt x="658" y="18"/>
                  </a:cubicBezTo>
                  <a:lnTo>
                    <a:pt x="676" y="18"/>
                  </a:lnTo>
                  <a:lnTo>
                    <a:pt x="694" y="32"/>
                  </a:lnTo>
                  <a:lnTo>
                    <a:pt x="702" y="32"/>
                  </a:lnTo>
                  <a:lnTo>
                    <a:pt x="702" y="28"/>
                  </a:lnTo>
                  <a:lnTo>
                    <a:pt x="716" y="27"/>
                  </a:lnTo>
                  <a:lnTo>
                    <a:pt x="716" y="32"/>
                  </a:lnTo>
                  <a:lnTo>
                    <a:pt x="725" y="32"/>
                  </a:lnTo>
                  <a:cubicBezTo>
                    <a:pt x="731" y="32"/>
                    <a:pt x="728" y="27"/>
                    <a:pt x="734" y="27"/>
                  </a:cubicBezTo>
                  <a:lnTo>
                    <a:pt x="739" y="27"/>
                  </a:lnTo>
                  <a:cubicBezTo>
                    <a:pt x="740" y="30"/>
                    <a:pt x="752" y="55"/>
                    <a:pt x="755" y="55"/>
                  </a:cubicBezTo>
                  <a:cubicBezTo>
                    <a:pt x="761" y="55"/>
                    <a:pt x="767" y="41"/>
                    <a:pt x="771" y="37"/>
                  </a:cubicBezTo>
                  <a:lnTo>
                    <a:pt x="776" y="42"/>
                  </a:lnTo>
                  <a:lnTo>
                    <a:pt x="794" y="23"/>
                  </a:lnTo>
                  <a:lnTo>
                    <a:pt x="801" y="22"/>
                  </a:lnTo>
                  <a:cubicBezTo>
                    <a:pt x="805" y="22"/>
                    <a:pt x="805" y="21"/>
                    <a:pt x="808" y="18"/>
                  </a:cubicBezTo>
                  <a:lnTo>
                    <a:pt x="840" y="18"/>
                  </a:lnTo>
                  <a:cubicBezTo>
                    <a:pt x="843" y="15"/>
                    <a:pt x="843" y="13"/>
                    <a:pt x="847" y="13"/>
                  </a:cubicBezTo>
                  <a:lnTo>
                    <a:pt x="857" y="13"/>
                  </a:lnTo>
                  <a:cubicBezTo>
                    <a:pt x="863" y="12"/>
                    <a:pt x="860" y="18"/>
                    <a:pt x="866" y="18"/>
                  </a:cubicBezTo>
                  <a:lnTo>
                    <a:pt x="877" y="18"/>
                  </a:lnTo>
                  <a:cubicBezTo>
                    <a:pt x="879" y="25"/>
                    <a:pt x="907" y="36"/>
                    <a:pt x="907" y="60"/>
                  </a:cubicBezTo>
                  <a:lnTo>
                    <a:pt x="907" y="70"/>
                  </a:lnTo>
                  <a:lnTo>
                    <a:pt x="910" y="70"/>
                  </a:lnTo>
                  <a:lnTo>
                    <a:pt x="910" y="95"/>
                  </a:lnTo>
                  <a:cubicBezTo>
                    <a:pt x="910" y="104"/>
                    <a:pt x="915" y="100"/>
                    <a:pt x="915" y="109"/>
                  </a:cubicBezTo>
                  <a:lnTo>
                    <a:pt x="915" y="152"/>
                  </a:lnTo>
                  <a:lnTo>
                    <a:pt x="919" y="152"/>
                  </a:lnTo>
                  <a:lnTo>
                    <a:pt x="919" y="172"/>
                  </a:lnTo>
                  <a:cubicBezTo>
                    <a:pt x="919" y="177"/>
                    <a:pt x="920" y="177"/>
                    <a:pt x="922" y="182"/>
                  </a:cubicBezTo>
                  <a:lnTo>
                    <a:pt x="919" y="181"/>
                  </a:lnTo>
                  <a:lnTo>
                    <a:pt x="919" y="204"/>
                  </a:lnTo>
                  <a:cubicBezTo>
                    <a:pt x="919" y="213"/>
                    <a:pt x="922" y="208"/>
                    <a:pt x="922" y="216"/>
                  </a:cubicBezTo>
                  <a:lnTo>
                    <a:pt x="922" y="219"/>
                  </a:lnTo>
                  <a:cubicBezTo>
                    <a:pt x="922" y="227"/>
                    <a:pt x="919" y="223"/>
                    <a:pt x="919" y="231"/>
                  </a:cubicBezTo>
                  <a:lnTo>
                    <a:pt x="919" y="273"/>
                  </a:lnTo>
                  <a:cubicBezTo>
                    <a:pt x="919" y="282"/>
                    <a:pt x="931" y="297"/>
                    <a:pt x="931" y="311"/>
                  </a:cubicBezTo>
                  <a:cubicBezTo>
                    <a:pt x="931" y="326"/>
                    <a:pt x="909" y="361"/>
                    <a:pt x="903" y="373"/>
                  </a:cubicBezTo>
                  <a:cubicBezTo>
                    <a:pt x="905" y="377"/>
                    <a:pt x="907" y="377"/>
                    <a:pt x="907" y="383"/>
                  </a:cubicBezTo>
                  <a:lnTo>
                    <a:pt x="906" y="390"/>
                  </a:lnTo>
                  <a:lnTo>
                    <a:pt x="899" y="393"/>
                  </a:lnTo>
                  <a:lnTo>
                    <a:pt x="905" y="405"/>
                  </a:lnTo>
                  <a:lnTo>
                    <a:pt x="915" y="405"/>
                  </a:lnTo>
                  <a:cubicBezTo>
                    <a:pt x="918" y="410"/>
                    <a:pt x="919" y="409"/>
                    <a:pt x="919" y="415"/>
                  </a:cubicBezTo>
                  <a:lnTo>
                    <a:pt x="919" y="427"/>
                  </a:lnTo>
                  <a:cubicBezTo>
                    <a:pt x="919" y="436"/>
                    <a:pt x="915" y="431"/>
                    <a:pt x="915" y="440"/>
                  </a:cubicBezTo>
                  <a:lnTo>
                    <a:pt x="915" y="447"/>
                  </a:lnTo>
                  <a:lnTo>
                    <a:pt x="919" y="447"/>
                  </a:lnTo>
                  <a:lnTo>
                    <a:pt x="918" y="481"/>
                  </a:lnTo>
                  <a:lnTo>
                    <a:pt x="910" y="500"/>
                  </a:lnTo>
                  <a:lnTo>
                    <a:pt x="910" y="545"/>
                  </a:lnTo>
                  <a:lnTo>
                    <a:pt x="907" y="552"/>
                  </a:lnTo>
                  <a:lnTo>
                    <a:pt x="908" y="578"/>
                  </a:lnTo>
                  <a:lnTo>
                    <a:pt x="888" y="607"/>
                  </a:lnTo>
                  <a:lnTo>
                    <a:pt x="890" y="607"/>
                  </a:lnTo>
                  <a:lnTo>
                    <a:pt x="900" y="624"/>
                  </a:lnTo>
                  <a:lnTo>
                    <a:pt x="900" y="661"/>
                  </a:lnTo>
                  <a:lnTo>
                    <a:pt x="903" y="661"/>
                  </a:lnTo>
                  <a:lnTo>
                    <a:pt x="903" y="693"/>
                  </a:lnTo>
                  <a:lnTo>
                    <a:pt x="907" y="693"/>
                  </a:lnTo>
                  <a:cubicBezTo>
                    <a:pt x="906" y="710"/>
                    <a:pt x="903" y="701"/>
                    <a:pt x="903" y="711"/>
                  </a:cubicBezTo>
                  <a:lnTo>
                    <a:pt x="903" y="718"/>
                  </a:lnTo>
                  <a:cubicBezTo>
                    <a:pt x="897" y="719"/>
                    <a:pt x="887" y="729"/>
                    <a:pt x="887" y="738"/>
                  </a:cubicBezTo>
                  <a:lnTo>
                    <a:pt x="887" y="745"/>
                  </a:lnTo>
                  <a:cubicBezTo>
                    <a:pt x="887" y="757"/>
                    <a:pt x="899" y="757"/>
                    <a:pt x="900" y="773"/>
                  </a:cubicBezTo>
                  <a:lnTo>
                    <a:pt x="896" y="773"/>
                  </a:lnTo>
                  <a:lnTo>
                    <a:pt x="897" y="784"/>
                  </a:lnTo>
                  <a:lnTo>
                    <a:pt x="903" y="795"/>
                  </a:lnTo>
                  <a:lnTo>
                    <a:pt x="903" y="805"/>
                  </a:lnTo>
                  <a:cubicBezTo>
                    <a:pt x="903" y="814"/>
                    <a:pt x="907" y="809"/>
                    <a:pt x="907" y="818"/>
                  </a:cubicBezTo>
                  <a:lnTo>
                    <a:pt x="907" y="842"/>
                  </a:lnTo>
                  <a:cubicBezTo>
                    <a:pt x="907" y="848"/>
                    <a:pt x="905" y="848"/>
                    <a:pt x="903" y="852"/>
                  </a:cubicBezTo>
                  <a:lnTo>
                    <a:pt x="903" y="872"/>
                  </a:lnTo>
                  <a:cubicBezTo>
                    <a:pt x="901" y="877"/>
                    <a:pt x="900" y="877"/>
                    <a:pt x="900" y="882"/>
                  </a:cubicBezTo>
                  <a:lnTo>
                    <a:pt x="900" y="902"/>
                  </a:lnTo>
                  <a:lnTo>
                    <a:pt x="896" y="902"/>
                  </a:lnTo>
                  <a:lnTo>
                    <a:pt x="907" y="924"/>
                  </a:lnTo>
                  <a:lnTo>
                    <a:pt x="907" y="939"/>
                  </a:lnTo>
                  <a:cubicBezTo>
                    <a:pt x="907" y="948"/>
                    <a:pt x="910" y="943"/>
                    <a:pt x="910" y="952"/>
                  </a:cubicBezTo>
                  <a:lnTo>
                    <a:pt x="910" y="972"/>
                  </a:lnTo>
                  <a:cubicBezTo>
                    <a:pt x="910" y="980"/>
                    <a:pt x="907" y="975"/>
                    <a:pt x="907" y="984"/>
                  </a:cubicBezTo>
                  <a:lnTo>
                    <a:pt x="907" y="1014"/>
                  </a:lnTo>
                  <a:cubicBezTo>
                    <a:pt x="907" y="1022"/>
                    <a:pt x="910" y="1018"/>
                    <a:pt x="910" y="1026"/>
                  </a:cubicBezTo>
                  <a:lnTo>
                    <a:pt x="910" y="1059"/>
                  </a:lnTo>
                  <a:lnTo>
                    <a:pt x="907" y="1059"/>
                  </a:lnTo>
                  <a:lnTo>
                    <a:pt x="907" y="1069"/>
                  </a:lnTo>
                  <a:cubicBezTo>
                    <a:pt x="907" y="1077"/>
                    <a:pt x="903" y="1072"/>
                    <a:pt x="903" y="1081"/>
                  </a:cubicBezTo>
                  <a:lnTo>
                    <a:pt x="903" y="1091"/>
                  </a:lnTo>
                  <a:lnTo>
                    <a:pt x="907" y="1091"/>
                  </a:lnTo>
                  <a:lnTo>
                    <a:pt x="907" y="1101"/>
                  </a:lnTo>
                  <a:cubicBezTo>
                    <a:pt x="907" y="1109"/>
                    <a:pt x="903" y="1105"/>
                    <a:pt x="903" y="1113"/>
                  </a:cubicBezTo>
                  <a:lnTo>
                    <a:pt x="903" y="1198"/>
                  </a:lnTo>
                  <a:lnTo>
                    <a:pt x="900" y="1198"/>
                  </a:lnTo>
                  <a:lnTo>
                    <a:pt x="900" y="1208"/>
                  </a:lnTo>
                  <a:cubicBezTo>
                    <a:pt x="900" y="1209"/>
                    <a:pt x="893" y="1233"/>
                    <a:pt x="893" y="1235"/>
                  </a:cubicBezTo>
                  <a:lnTo>
                    <a:pt x="893" y="1245"/>
                  </a:lnTo>
                  <a:cubicBezTo>
                    <a:pt x="886" y="1248"/>
                    <a:pt x="882" y="1290"/>
                    <a:pt x="868" y="1290"/>
                  </a:cubicBezTo>
                  <a:lnTo>
                    <a:pt x="861" y="1290"/>
                  </a:lnTo>
                  <a:lnTo>
                    <a:pt x="861" y="1295"/>
                  </a:lnTo>
                  <a:lnTo>
                    <a:pt x="836" y="1295"/>
                  </a:lnTo>
                  <a:cubicBezTo>
                    <a:pt x="835" y="1290"/>
                    <a:pt x="826" y="1282"/>
                    <a:pt x="822" y="1282"/>
                  </a:cubicBezTo>
                  <a:lnTo>
                    <a:pt x="820" y="1282"/>
                  </a:lnTo>
                  <a:cubicBezTo>
                    <a:pt x="814" y="1282"/>
                    <a:pt x="810" y="1284"/>
                    <a:pt x="806" y="1287"/>
                  </a:cubicBezTo>
                  <a:cubicBezTo>
                    <a:pt x="800" y="1283"/>
                    <a:pt x="759" y="1257"/>
                    <a:pt x="755" y="1257"/>
                  </a:cubicBezTo>
                  <a:lnTo>
                    <a:pt x="694" y="1257"/>
                  </a:lnTo>
                  <a:cubicBezTo>
                    <a:pt x="696" y="1267"/>
                    <a:pt x="705" y="1267"/>
                    <a:pt x="712" y="1276"/>
                  </a:cubicBezTo>
                  <a:cubicBezTo>
                    <a:pt x="717" y="1282"/>
                    <a:pt x="726" y="1290"/>
                    <a:pt x="734" y="1290"/>
                  </a:cubicBezTo>
                  <a:lnTo>
                    <a:pt x="739" y="1300"/>
                  </a:lnTo>
                  <a:lnTo>
                    <a:pt x="736" y="1300"/>
                  </a:lnTo>
                  <a:lnTo>
                    <a:pt x="736" y="1305"/>
                  </a:lnTo>
                  <a:cubicBezTo>
                    <a:pt x="733" y="1301"/>
                    <a:pt x="733" y="1300"/>
                    <a:pt x="729" y="1300"/>
                  </a:cubicBezTo>
                  <a:cubicBezTo>
                    <a:pt x="723" y="1300"/>
                    <a:pt x="726" y="1305"/>
                    <a:pt x="720" y="1304"/>
                  </a:cubicBezTo>
                  <a:lnTo>
                    <a:pt x="680" y="1305"/>
                  </a:lnTo>
                  <a:cubicBezTo>
                    <a:pt x="678" y="1305"/>
                    <a:pt x="661" y="1295"/>
                    <a:pt x="660" y="1295"/>
                  </a:cubicBezTo>
                  <a:lnTo>
                    <a:pt x="650" y="1295"/>
                  </a:lnTo>
                  <a:lnTo>
                    <a:pt x="650" y="1290"/>
                  </a:lnTo>
                  <a:lnTo>
                    <a:pt x="627" y="1290"/>
                  </a:lnTo>
                  <a:cubicBezTo>
                    <a:pt x="622" y="1290"/>
                    <a:pt x="622" y="1286"/>
                    <a:pt x="618" y="1282"/>
                  </a:cubicBezTo>
                  <a:lnTo>
                    <a:pt x="609" y="1295"/>
                  </a:lnTo>
                  <a:lnTo>
                    <a:pt x="562" y="1295"/>
                  </a:lnTo>
                  <a:lnTo>
                    <a:pt x="562" y="1290"/>
                  </a:lnTo>
                  <a:lnTo>
                    <a:pt x="555" y="1290"/>
                  </a:lnTo>
                  <a:cubicBezTo>
                    <a:pt x="548" y="1290"/>
                    <a:pt x="549" y="1282"/>
                    <a:pt x="546" y="1282"/>
                  </a:cubicBezTo>
                  <a:cubicBezTo>
                    <a:pt x="541" y="1282"/>
                    <a:pt x="538" y="1290"/>
                    <a:pt x="537" y="1295"/>
                  </a:cubicBezTo>
                  <a:lnTo>
                    <a:pt x="511" y="1295"/>
                  </a:lnTo>
                  <a:lnTo>
                    <a:pt x="511" y="1300"/>
                  </a:lnTo>
                  <a:lnTo>
                    <a:pt x="477" y="1300"/>
                  </a:lnTo>
                  <a:lnTo>
                    <a:pt x="477" y="1295"/>
                  </a:lnTo>
                  <a:cubicBezTo>
                    <a:pt x="470" y="1297"/>
                    <a:pt x="474" y="1300"/>
                    <a:pt x="468" y="1300"/>
                  </a:cubicBezTo>
                  <a:lnTo>
                    <a:pt x="451" y="1300"/>
                  </a:lnTo>
                  <a:lnTo>
                    <a:pt x="451" y="1295"/>
                  </a:lnTo>
                  <a:lnTo>
                    <a:pt x="438" y="1295"/>
                  </a:lnTo>
                  <a:lnTo>
                    <a:pt x="438" y="1300"/>
                  </a:lnTo>
                  <a:lnTo>
                    <a:pt x="383" y="1299"/>
                  </a:lnTo>
                  <a:lnTo>
                    <a:pt x="379" y="1290"/>
                  </a:lnTo>
                  <a:lnTo>
                    <a:pt x="371" y="1290"/>
                  </a:lnTo>
                  <a:cubicBezTo>
                    <a:pt x="365" y="1290"/>
                    <a:pt x="366" y="1282"/>
                    <a:pt x="363" y="1282"/>
                  </a:cubicBezTo>
                  <a:cubicBezTo>
                    <a:pt x="358" y="1282"/>
                    <a:pt x="355" y="1290"/>
                    <a:pt x="354" y="1295"/>
                  </a:cubicBezTo>
                  <a:lnTo>
                    <a:pt x="271" y="1295"/>
                  </a:lnTo>
                  <a:cubicBezTo>
                    <a:pt x="265" y="1295"/>
                    <a:pt x="267" y="1300"/>
                    <a:pt x="264" y="1300"/>
                  </a:cubicBezTo>
                  <a:cubicBezTo>
                    <a:pt x="258" y="1300"/>
                    <a:pt x="261" y="1295"/>
                    <a:pt x="255" y="1295"/>
                  </a:cubicBezTo>
                  <a:lnTo>
                    <a:pt x="236" y="1295"/>
                  </a:lnTo>
                  <a:lnTo>
                    <a:pt x="236" y="1300"/>
                  </a:lnTo>
                  <a:lnTo>
                    <a:pt x="218" y="1300"/>
                  </a:lnTo>
                  <a:lnTo>
                    <a:pt x="218" y="1295"/>
                  </a:lnTo>
                  <a:lnTo>
                    <a:pt x="203" y="1295"/>
                  </a:lnTo>
                  <a:cubicBezTo>
                    <a:pt x="199" y="1295"/>
                    <a:pt x="199" y="1297"/>
                    <a:pt x="195" y="1300"/>
                  </a:cubicBezTo>
                  <a:lnTo>
                    <a:pt x="174" y="1299"/>
                  </a:lnTo>
                  <a:lnTo>
                    <a:pt x="169" y="1305"/>
                  </a:lnTo>
                  <a:lnTo>
                    <a:pt x="106" y="1305"/>
                  </a:lnTo>
                  <a:cubicBezTo>
                    <a:pt x="103" y="1308"/>
                    <a:pt x="103" y="1310"/>
                    <a:pt x="99" y="1310"/>
                  </a:cubicBezTo>
                  <a:lnTo>
                    <a:pt x="92" y="1309"/>
                  </a:lnTo>
                  <a:lnTo>
                    <a:pt x="92" y="1305"/>
                  </a:lnTo>
                  <a:lnTo>
                    <a:pt x="51" y="1305"/>
                  </a:lnTo>
                  <a:cubicBezTo>
                    <a:pt x="47" y="1304"/>
                    <a:pt x="47" y="1303"/>
                    <a:pt x="44" y="1300"/>
                  </a:cubicBezTo>
                  <a:lnTo>
                    <a:pt x="34" y="1300"/>
                  </a:lnTo>
                  <a:cubicBezTo>
                    <a:pt x="23" y="1289"/>
                    <a:pt x="13" y="1275"/>
                    <a:pt x="5" y="1260"/>
                  </a:cubicBezTo>
                  <a:cubicBezTo>
                    <a:pt x="5" y="1244"/>
                    <a:pt x="9" y="1217"/>
                    <a:pt x="0" y="1213"/>
                  </a:cubicBezTo>
                  <a:lnTo>
                    <a:pt x="0" y="1141"/>
                  </a:lnTo>
                  <a:lnTo>
                    <a:pt x="5" y="1138"/>
                  </a:lnTo>
                  <a:close/>
                </a:path>
              </a:pathLst>
            </a:custGeom>
            <a:solidFill>
              <a:srgbClr val="E50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4" name="Freeform 151"/>
            <p:cNvSpPr>
              <a:spLocks noEditPoints="1"/>
            </p:cNvSpPr>
            <p:nvPr/>
          </p:nvSpPr>
          <p:spPr bwMode="auto">
            <a:xfrm>
              <a:off x="4933269" y="4482420"/>
              <a:ext cx="138113" cy="458788"/>
            </a:xfrm>
            <a:custGeom>
              <a:avLst/>
              <a:gdLst>
                <a:gd name="T0" fmla="*/ 170 w 366"/>
                <a:gd name="T1" fmla="*/ 179 h 1245"/>
                <a:gd name="T2" fmla="*/ 182 w 366"/>
                <a:gd name="T3" fmla="*/ 3 h 1245"/>
                <a:gd name="T4" fmla="*/ 208 w 366"/>
                <a:gd name="T5" fmla="*/ 118 h 1245"/>
                <a:gd name="T6" fmla="*/ 310 w 366"/>
                <a:gd name="T7" fmla="*/ 92 h 1245"/>
                <a:gd name="T8" fmla="*/ 342 w 366"/>
                <a:gd name="T9" fmla="*/ 74 h 1245"/>
                <a:gd name="T10" fmla="*/ 352 w 366"/>
                <a:gd name="T11" fmla="*/ 184 h 1245"/>
                <a:gd name="T12" fmla="*/ 209 w 366"/>
                <a:gd name="T13" fmla="*/ 337 h 1245"/>
                <a:gd name="T14" fmla="*/ 212 w 366"/>
                <a:gd name="T15" fmla="*/ 610 h 1245"/>
                <a:gd name="T16" fmla="*/ 170 w 366"/>
                <a:gd name="T17" fmla="*/ 592 h 1245"/>
                <a:gd name="T18" fmla="*/ 70 w 366"/>
                <a:gd name="T19" fmla="*/ 330 h 1245"/>
                <a:gd name="T20" fmla="*/ 15 w 366"/>
                <a:gd name="T21" fmla="*/ 191 h 1245"/>
                <a:gd name="T22" fmla="*/ 39 w 366"/>
                <a:gd name="T23" fmla="*/ 76 h 1245"/>
                <a:gd name="T24" fmla="*/ 57 w 366"/>
                <a:gd name="T25" fmla="*/ 144 h 1245"/>
                <a:gd name="T26" fmla="*/ 54 w 366"/>
                <a:gd name="T27" fmla="*/ 220 h 1245"/>
                <a:gd name="T28" fmla="*/ 79 w 366"/>
                <a:gd name="T29" fmla="*/ 287 h 1245"/>
                <a:gd name="T30" fmla="*/ 170 w 366"/>
                <a:gd name="T31" fmla="*/ 295 h 1245"/>
                <a:gd name="T32" fmla="*/ 209 w 366"/>
                <a:gd name="T33" fmla="*/ 254 h 1245"/>
                <a:gd name="T34" fmla="*/ 315 w 366"/>
                <a:gd name="T35" fmla="*/ 230 h 1245"/>
                <a:gd name="T36" fmla="*/ 209 w 366"/>
                <a:gd name="T37" fmla="*/ 254 h 1245"/>
                <a:gd name="T38" fmla="*/ 134 w 366"/>
                <a:gd name="T39" fmla="*/ 909 h 1245"/>
                <a:gd name="T40" fmla="*/ 200 w 366"/>
                <a:gd name="T41" fmla="*/ 987 h 1245"/>
                <a:gd name="T42" fmla="*/ 74 w 366"/>
                <a:gd name="T43" fmla="*/ 1026 h 1245"/>
                <a:gd name="T44" fmla="*/ 157 w 366"/>
                <a:gd name="T45" fmla="*/ 1000 h 1245"/>
                <a:gd name="T46" fmla="*/ 142 w 366"/>
                <a:gd name="T47" fmla="*/ 947 h 1245"/>
                <a:gd name="T48" fmla="*/ 101 w 366"/>
                <a:gd name="T49" fmla="*/ 994 h 1245"/>
                <a:gd name="T50" fmla="*/ 0 w 366"/>
                <a:gd name="T51" fmla="*/ 880 h 1245"/>
                <a:gd name="T52" fmla="*/ 232 w 366"/>
                <a:gd name="T53" fmla="*/ 697 h 1245"/>
                <a:gd name="T54" fmla="*/ 364 w 366"/>
                <a:gd name="T55" fmla="*/ 859 h 1245"/>
                <a:gd name="T56" fmla="*/ 338 w 366"/>
                <a:gd name="T57" fmla="*/ 1192 h 1245"/>
                <a:gd name="T58" fmla="*/ 156 w 366"/>
                <a:gd name="T59" fmla="*/ 1245 h 1245"/>
                <a:gd name="T60" fmla="*/ 7 w 366"/>
                <a:gd name="T61" fmla="*/ 1120 h 1245"/>
                <a:gd name="T62" fmla="*/ 41 w 366"/>
                <a:gd name="T63" fmla="*/ 1002 h 1245"/>
                <a:gd name="T64" fmla="*/ 57 w 366"/>
                <a:gd name="T65" fmla="*/ 1156 h 1245"/>
                <a:gd name="T66" fmla="*/ 294 w 366"/>
                <a:gd name="T67" fmla="*/ 1190 h 1245"/>
                <a:gd name="T68" fmla="*/ 323 w 366"/>
                <a:gd name="T69" fmla="*/ 1062 h 1245"/>
                <a:gd name="T70" fmla="*/ 249 w 366"/>
                <a:gd name="T71" fmla="*/ 1036 h 1245"/>
                <a:gd name="T72" fmla="*/ 271 w 366"/>
                <a:gd name="T73" fmla="*/ 1178 h 1245"/>
                <a:gd name="T74" fmla="*/ 259 w 366"/>
                <a:gd name="T75" fmla="*/ 1203 h 1245"/>
                <a:gd name="T76" fmla="*/ 212 w 366"/>
                <a:gd name="T77" fmla="*/ 1103 h 1245"/>
                <a:gd name="T78" fmla="*/ 81 w 366"/>
                <a:gd name="T79" fmla="*/ 1117 h 1245"/>
                <a:gd name="T80" fmla="*/ 192 w 366"/>
                <a:gd name="T81" fmla="*/ 1081 h 1245"/>
                <a:gd name="T82" fmla="*/ 211 w 366"/>
                <a:gd name="T83" fmla="*/ 1074 h 1245"/>
                <a:gd name="T84" fmla="*/ 221 w 366"/>
                <a:gd name="T85" fmla="*/ 975 h 1245"/>
                <a:gd name="T86" fmla="*/ 113 w 366"/>
                <a:gd name="T87" fmla="*/ 869 h 1245"/>
                <a:gd name="T88" fmla="*/ 90 w 366"/>
                <a:gd name="T89" fmla="*/ 833 h 1245"/>
                <a:gd name="T90" fmla="*/ 184 w 366"/>
                <a:gd name="T91" fmla="*/ 802 h 1245"/>
                <a:gd name="T92" fmla="*/ 192 w 366"/>
                <a:gd name="T93" fmla="*/ 735 h 1245"/>
                <a:gd name="T94" fmla="*/ 86 w 366"/>
                <a:gd name="T95" fmla="*/ 745 h 1245"/>
                <a:gd name="T96" fmla="*/ 42 w 366"/>
                <a:gd name="T97" fmla="*/ 888 h 1245"/>
                <a:gd name="T98" fmla="*/ 223 w 366"/>
                <a:gd name="T99" fmla="*/ 761 h 1245"/>
                <a:gd name="T100" fmla="*/ 235 w 366"/>
                <a:gd name="T101" fmla="*/ 781 h 1245"/>
                <a:gd name="T102" fmla="*/ 310 w 366"/>
                <a:gd name="T103" fmla="*/ 767 h 1245"/>
                <a:gd name="T104" fmla="*/ 274 w 366"/>
                <a:gd name="T105" fmla="*/ 829 h 1245"/>
                <a:gd name="T106" fmla="*/ 292 w 366"/>
                <a:gd name="T107" fmla="*/ 867 h 1245"/>
                <a:gd name="T108" fmla="*/ 227 w 366"/>
                <a:gd name="T109" fmla="*/ 867 h 1245"/>
                <a:gd name="T110" fmla="*/ 299 w 366"/>
                <a:gd name="T111" fmla="*/ 891 h 1245"/>
                <a:gd name="T112" fmla="*/ 276 w 366"/>
                <a:gd name="T113" fmla="*/ 950 h 1245"/>
                <a:gd name="T114" fmla="*/ 266 w 366"/>
                <a:gd name="T115" fmla="*/ 972 h 1245"/>
                <a:gd name="T116" fmla="*/ 324 w 366"/>
                <a:gd name="T117" fmla="*/ 1035 h 1245"/>
                <a:gd name="T118" fmla="*/ 322 w 366"/>
                <a:gd name="T119" fmla="*/ 869 h 1245"/>
                <a:gd name="T120" fmla="*/ 213 w 366"/>
                <a:gd name="T121" fmla="*/ 735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6" h="1245">
                  <a:moveTo>
                    <a:pt x="54" y="181"/>
                  </a:moveTo>
                  <a:lnTo>
                    <a:pt x="62" y="180"/>
                  </a:lnTo>
                  <a:lnTo>
                    <a:pt x="170" y="179"/>
                  </a:lnTo>
                  <a:lnTo>
                    <a:pt x="165" y="49"/>
                  </a:lnTo>
                  <a:cubicBezTo>
                    <a:pt x="164" y="31"/>
                    <a:pt x="165" y="20"/>
                    <a:pt x="168" y="15"/>
                  </a:cubicBezTo>
                  <a:cubicBezTo>
                    <a:pt x="172" y="11"/>
                    <a:pt x="176" y="7"/>
                    <a:pt x="182" y="3"/>
                  </a:cubicBezTo>
                  <a:cubicBezTo>
                    <a:pt x="188" y="0"/>
                    <a:pt x="194" y="0"/>
                    <a:pt x="200" y="3"/>
                  </a:cubicBezTo>
                  <a:cubicBezTo>
                    <a:pt x="205" y="8"/>
                    <a:pt x="208" y="14"/>
                    <a:pt x="208" y="21"/>
                  </a:cubicBezTo>
                  <a:lnTo>
                    <a:pt x="208" y="118"/>
                  </a:lnTo>
                  <a:lnTo>
                    <a:pt x="209" y="177"/>
                  </a:lnTo>
                  <a:lnTo>
                    <a:pt x="315" y="176"/>
                  </a:lnTo>
                  <a:lnTo>
                    <a:pt x="310" y="92"/>
                  </a:lnTo>
                  <a:cubicBezTo>
                    <a:pt x="309" y="84"/>
                    <a:pt x="310" y="77"/>
                    <a:pt x="314" y="73"/>
                  </a:cubicBezTo>
                  <a:cubicBezTo>
                    <a:pt x="317" y="68"/>
                    <a:pt x="322" y="66"/>
                    <a:pt x="328" y="65"/>
                  </a:cubicBezTo>
                  <a:cubicBezTo>
                    <a:pt x="333" y="65"/>
                    <a:pt x="337" y="68"/>
                    <a:pt x="342" y="74"/>
                  </a:cubicBezTo>
                  <a:cubicBezTo>
                    <a:pt x="346" y="81"/>
                    <a:pt x="349" y="93"/>
                    <a:pt x="350" y="112"/>
                  </a:cubicBezTo>
                  <a:lnTo>
                    <a:pt x="352" y="156"/>
                  </a:lnTo>
                  <a:cubicBezTo>
                    <a:pt x="352" y="163"/>
                    <a:pt x="352" y="172"/>
                    <a:pt x="352" y="184"/>
                  </a:cubicBezTo>
                  <a:cubicBezTo>
                    <a:pt x="352" y="215"/>
                    <a:pt x="349" y="242"/>
                    <a:pt x="345" y="264"/>
                  </a:cubicBezTo>
                  <a:cubicBezTo>
                    <a:pt x="341" y="287"/>
                    <a:pt x="331" y="303"/>
                    <a:pt x="314" y="313"/>
                  </a:cubicBezTo>
                  <a:cubicBezTo>
                    <a:pt x="298" y="324"/>
                    <a:pt x="263" y="331"/>
                    <a:pt x="209" y="337"/>
                  </a:cubicBezTo>
                  <a:lnTo>
                    <a:pt x="209" y="519"/>
                  </a:lnTo>
                  <a:cubicBezTo>
                    <a:pt x="209" y="548"/>
                    <a:pt x="210" y="570"/>
                    <a:pt x="211" y="583"/>
                  </a:cubicBezTo>
                  <a:cubicBezTo>
                    <a:pt x="211" y="596"/>
                    <a:pt x="212" y="605"/>
                    <a:pt x="212" y="610"/>
                  </a:cubicBezTo>
                  <a:cubicBezTo>
                    <a:pt x="211" y="620"/>
                    <a:pt x="209" y="628"/>
                    <a:pt x="205" y="634"/>
                  </a:cubicBezTo>
                  <a:cubicBezTo>
                    <a:pt x="202" y="641"/>
                    <a:pt x="197" y="644"/>
                    <a:pt x="192" y="643"/>
                  </a:cubicBezTo>
                  <a:cubicBezTo>
                    <a:pt x="178" y="643"/>
                    <a:pt x="170" y="626"/>
                    <a:pt x="170" y="592"/>
                  </a:cubicBezTo>
                  <a:lnTo>
                    <a:pt x="170" y="507"/>
                  </a:lnTo>
                  <a:lnTo>
                    <a:pt x="169" y="337"/>
                  </a:lnTo>
                  <a:cubicBezTo>
                    <a:pt x="125" y="337"/>
                    <a:pt x="92" y="334"/>
                    <a:pt x="70" y="330"/>
                  </a:cubicBezTo>
                  <a:cubicBezTo>
                    <a:pt x="48" y="325"/>
                    <a:pt x="33" y="310"/>
                    <a:pt x="26" y="284"/>
                  </a:cubicBezTo>
                  <a:cubicBezTo>
                    <a:pt x="19" y="259"/>
                    <a:pt x="15" y="237"/>
                    <a:pt x="15" y="221"/>
                  </a:cubicBezTo>
                  <a:cubicBezTo>
                    <a:pt x="15" y="204"/>
                    <a:pt x="15" y="194"/>
                    <a:pt x="15" y="191"/>
                  </a:cubicBezTo>
                  <a:lnTo>
                    <a:pt x="15" y="121"/>
                  </a:lnTo>
                  <a:cubicBezTo>
                    <a:pt x="15" y="106"/>
                    <a:pt x="18" y="95"/>
                    <a:pt x="22" y="87"/>
                  </a:cubicBezTo>
                  <a:cubicBezTo>
                    <a:pt x="27" y="79"/>
                    <a:pt x="33" y="76"/>
                    <a:pt x="39" y="76"/>
                  </a:cubicBezTo>
                  <a:cubicBezTo>
                    <a:pt x="45" y="77"/>
                    <a:pt x="50" y="80"/>
                    <a:pt x="54" y="87"/>
                  </a:cubicBezTo>
                  <a:cubicBezTo>
                    <a:pt x="58" y="94"/>
                    <a:pt x="61" y="102"/>
                    <a:pt x="61" y="112"/>
                  </a:cubicBezTo>
                  <a:lnTo>
                    <a:pt x="57" y="144"/>
                  </a:lnTo>
                  <a:lnTo>
                    <a:pt x="55" y="168"/>
                  </a:lnTo>
                  <a:lnTo>
                    <a:pt x="54" y="181"/>
                  </a:lnTo>
                  <a:close/>
                  <a:moveTo>
                    <a:pt x="54" y="220"/>
                  </a:moveTo>
                  <a:cubicBezTo>
                    <a:pt x="53" y="231"/>
                    <a:pt x="53" y="239"/>
                    <a:pt x="54" y="243"/>
                  </a:cubicBezTo>
                  <a:cubicBezTo>
                    <a:pt x="55" y="247"/>
                    <a:pt x="57" y="254"/>
                    <a:pt x="61" y="264"/>
                  </a:cubicBezTo>
                  <a:cubicBezTo>
                    <a:pt x="65" y="273"/>
                    <a:pt x="71" y="281"/>
                    <a:pt x="79" y="287"/>
                  </a:cubicBezTo>
                  <a:cubicBezTo>
                    <a:pt x="86" y="293"/>
                    <a:pt x="111" y="296"/>
                    <a:pt x="152" y="295"/>
                  </a:cubicBezTo>
                  <a:lnTo>
                    <a:pt x="161" y="295"/>
                  </a:lnTo>
                  <a:lnTo>
                    <a:pt x="170" y="295"/>
                  </a:lnTo>
                  <a:lnTo>
                    <a:pt x="169" y="218"/>
                  </a:lnTo>
                  <a:lnTo>
                    <a:pt x="54" y="220"/>
                  </a:lnTo>
                  <a:close/>
                  <a:moveTo>
                    <a:pt x="209" y="254"/>
                  </a:moveTo>
                  <a:lnTo>
                    <a:pt x="209" y="294"/>
                  </a:lnTo>
                  <a:cubicBezTo>
                    <a:pt x="245" y="294"/>
                    <a:pt x="272" y="289"/>
                    <a:pt x="289" y="280"/>
                  </a:cubicBezTo>
                  <a:cubicBezTo>
                    <a:pt x="306" y="272"/>
                    <a:pt x="315" y="255"/>
                    <a:pt x="315" y="230"/>
                  </a:cubicBezTo>
                  <a:lnTo>
                    <a:pt x="315" y="216"/>
                  </a:lnTo>
                  <a:lnTo>
                    <a:pt x="209" y="218"/>
                  </a:lnTo>
                  <a:lnTo>
                    <a:pt x="209" y="254"/>
                  </a:lnTo>
                  <a:close/>
                  <a:moveTo>
                    <a:pt x="62" y="975"/>
                  </a:moveTo>
                  <a:cubicBezTo>
                    <a:pt x="61" y="946"/>
                    <a:pt x="67" y="929"/>
                    <a:pt x="80" y="921"/>
                  </a:cubicBezTo>
                  <a:cubicBezTo>
                    <a:pt x="93" y="914"/>
                    <a:pt x="111" y="910"/>
                    <a:pt x="134" y="909"/>
                  </a:cubicBezTo>
                  <a:cubicBezTo>
                    <a:pt x="158" y="907"/>
                    <a:pt x="173" y="909"/>
                    <a:pt x="181" y="915"/>
                  </a:cubicBezTo>
                  <a:cubicBezTo>
                    <a:pt x="192" y="924"/>
                    <a:pt x="198" y="937"/>
                    <a:pt x="199" y="956"/>
                  </a:cubicBezTo>
                  <a:cubicBezTo>
                    <a:pt x="199" y="974"/>
                    <a:pt x="200" y="984"/>
                    <a:pt x="200" y="987"/>
                  </a:cubicBezTo>
                  <a:cubicBezTo>
                    <a:pt x="199" y="998"/>
                    <a:pt x="195" y="1010"/>
                    <a:pt x="187" y="1024"/>
                  </a:cubicBezTo>
                  <a:cubicBezTo>
                    <a:pt x="178" y="1038"/>
                    <a:pt x="158" y="1045"/>
                    <a:pt x="126" y="1045"/>
                  </a:cubicBezTo>
                  <a:cubicBezTo>
                    <a:pt x="99" y="1045"/>
                    <a:pt x="82" y="1039"/>
                    <a:pt x="74" y="1026"/>
                  </a:cubicBezTo>
                  <a:cubicBezTo>
                    <a:pt x="66" y="1014"/>
                    <a:pt x="62" y="996"/>
                    <a:pt x="62" y="975"/>
                  </a:cubicBezTo>
                  <a:close/>
                  <a:moveTo>
                    <a:pt x="124" y="1006"/>
                  </a:moveTo>
                  <a:cubicBezTo>
                    <a:pt x="141" y="1007"/>
                    <a:pt x="153" y="1006"/>
                    <a:pt x="157" y="1000"/>
                  </a:cubicBezTo>
                  <a:cubicBezTo>
                    <a:pt x="162" y="995"/>
                    <a:pt x="164" y="987"/>
                    <a:pt x="164" y="977"/>
                  </a:cubicBezTo>
                  <a:cubicBezTo>
                    <a:pt x="165" y="967"/>
                    <a:pt x="164" y="960"/>
                    <a:pt x="162" y="956"/>
                  </a:cubicBezTo>
                  <a:cubicBezTo>
                    <a:pt x="158" y="951"/>
                    <a:pt x="151" y="948"/>
                    <a:pt x="142" y="947"/>
                  </a:cubicBezTo>
                  <a:cubicBezTo>
                    <a:pt x="110" y="946"/>
                    <a:pt x="95" y="954"/>
                    <a:pt x="98" y="970"/>
                  </a:cubicBezTo>
                  <a:lnTo>
                    <a:pt x="99" y="975"/>
                  </a:lnTo>
                  <a:lnTo>
                    <a:pt x="101" y="994"/>
                  </a:lnTo>
                  <a:cubicBezTo>
                    <a:pt x="102" y="1002"/>
                    <a:pt x="109" y="1006"/>
                    <a:pt x="124" y="1006"/>
                  </a:cubicBezTo>
                  <a:close/>
                  <a:moveTo>
                    <a:pt x="0" y="964"/>
                  </a:moveTo>
                  <a:lnTo>
                    <a:pt x="0" y="880"/>
                  </a:lnTo>
                  <a:cubicBezTo>
                    <a:pt x="0" y="865"/>
                    <a:pt x="2" y="842"/>
                    <a:pt x="4" y="811"/>
                  </a:cubicBezTo>
                  <a:cubicBezTo>
                    <a:pt x="6" y="780"/>
                    <a:pt x="15" y="752"/>
                    <a:pt x="30" y="727"/>
                  </a:cubicBezTo>
                  <a:cubicBezTo>
                    <a:pt x="46" y="702"/>
                    <a:pt x="113" y="692"/>
                    <a:pt x="232" y="697"/>
                  </a:cubicBezTo>
                  <a:cubicBezTo>
                    <a:pt x="286" y="699"/>
                    <a:pt x="320" y="709"/>
                    <a:pt x="335" y="727"/>
                  </a:cubicBezTo>
                  <a:cubicBezTo>
                    <a:pt x="350" y="744"/>
                    <a:pt x="359" y="764"/>
                    <a:pt x="360" y="788"/>
                  </a:cubicBezTo>
                  <a:lnTo>
                    <a:pt x="364" y="859"/>
                  </a:lnTo>
                  <a:lnTo>
                    <a:pt x="366" y="991"/>
                  </a:lnTo>
                  <a:lnTo>
                    <a:pt x="362" y="1090"/>
                  </a:lnTo>
                  <a:cubicBezTo>
                    <a:pt x="359" y="1136"/>
                    <a:pt x="351" y="1170"/>
                    <a:pt x="338" y="1192"/>
                  </a:cubicBezTo>
                  <a:cubicBezTo>
                    <a:pt x="326" y="1213"/>
                    <a:pt x="312" y="1227"/>
                    <a:pt x="299" y="1235"/>
                  </a:cubicBezTo>
                  <a:cubicBezTo>
                    <a:pt x="286" y="1242"/>
                    <a:pt x="267" y="1245"/>
                    <a:pt x="244" y="1245"/>
                  </a:cubicBezTo>
                  <a:lnTo>
                    <a:pt x="156" y="1245"/>
                  </a:lnTo>
                  <a:cubicBezTo>
                    <a:pt x="111" y="1245"/>
                    <a:pt x="81" y="1241"/>
                    <a:pt x="67" y="1232"/>
                  </a:cubicBezTo>
                  <a:cubicBezTo>
                    <a:pt x="52" y="1223"/>
                    <a:pt x="39" y="1209"/>
                    <a:pt x="26" y="1191"/>
                  </a:cubicBezTo>
                  <a:cubicBezTo>
                    <a:pt x="14" y="1173"/>
                    <a:pt x="8" y="1149"/>
                    <a:pt x="7" y="1120"/>
                  </a:cubicBezTo>
                  <a:lnTo>
                    <a:pt x="3" y="1049"/>
                  </a:lnTo>
                  <a:lnTo>
                    <a:pt x="0" y="964"/>
                  </a:lnTo>
                  <a:close/>
                  <a:moveTo>
                    <a:pt x="41" y="1002"/>
                  </a:moveTo>
                  <a:lnTo>
                    <a:pt x="43" y="1063"/>
                  </a:lnTo>
                  <a:cubicBezTo>
                    <a:pt x="43" y="1070"/>
                    <a:pt x="44" y="1084"/>
                    <a:pt x="47" y="1105"/>
                  </a:cubicBezTo>
                  <a:cubicBezTo>
                    <a:pt x="49" y="1125"/>
                    <a:pt x="52" y="1142"/>
                    <a:pt x="57" y="1156"/>
                  </a:cubicBezTo>
                  <a:cubicBezTo>
                    <a:pt x="62" y="1170"/>
                    <a:pt x="72" y="1183"/>
                    <a:pt x="86" y="1194"/>
                  </a:cubicBezTo>
                  <a:cubicBezTo>
                    <a:pt x="100" y="1206"/>
                    <a:pt x="136" y="1211"/>
                    <a:pt x="193" y="1211"/>
                  </a:cubicBezTo>
                  <a:cubicBezTo>
                    <a:pt x="251" y="1211"/>
                    <a:pt x="285" y="1204"/>
                    <a:pt x="294" y="1190"/>
                  </a:cubicBezTo>
                  <a:cubicBezTo>
                    <a:pt x="304" y="1176"/>
                    <a:pt x="311" y="1157"/>
                    <a:pt x="316" y="1134"/>
                  </a:cubicBezTo>
                  <a:cubicBezTo>
                    <a:pt x="321" y="1111"/>
                    <a:pt x="323" y="1092"/>
                    <a:pt x="323" y="1077"/>
                  </a:cubicBezTo>
                  <a:lnTo>
                    <a:pt x="323" y="1062"/>
                  </a:lnTo>
                  <a:cubicBezTo>
                    <a:pt x="314" y="1066"/>
                    <a:pt x="306" y="1066"/>
                    <a:pt x="299" y="1063"/>
                  </a:cubicBezTo>
                  <a:cubicBezTo>
                    <a:pt x="292" y="1059"/>
                    <a:pt x="276" y="1045"/>
                    <a:pt x="251" y="1019"/>
                  </a:cubicBezTo>
                  <a:cubicBezTo>
                    <a:pt x="250" y="1025"/>
                    <a:pt x="249" y="1030"/>
                    <a:pt x="249" y="1036"/>
                  </a:cubicBezTo>
                  <a:cubicBezTo>
                    <a:pt x="248" y="1042"/>
                    <a:pt x="248" y="1053"/>
                    <a:pt x="247" y="1071"/>
                  </a:cubicBezTo>
                  <a:cubicBezTo>
                    <a:pt x="247" y="1088"/>
                    <a:pt x="249" y="1105"/>
                    <a:pt x="255" y="1121"/>
                  </a:cubicBezTo>
                  <a:cubicBezTo>
                    <a:pt x="265" y="1158"/>
                    <a:pt x="270" y="1178"/>
                    <a:pt x="271" y="1178"/>
                  </a:cubicBezTo>
                  <a:lnTo>
                    <a:pt x="271" y="1185"/>
                  </a:lnTo>
                  <a:cubicBezTo>
                    <a:pt x="271" y="1191"/>
                    <a:pt x="270" y="1195"/>
                    <a:pt x="269" y="1196"/>
                  </a:cubicBezTo>
                  <a:cubicBezTo>
                    <a:pt x="268" y="1198"/>
                    <a:pt x="264" y="1201"/>
                    <a:pt x="259" y="1203"/>
                  </a:cubicBezTo>
                  <a:cubicBezTo>
                    <a:pt x="254" y="1205"/>
                    <a:pt x="249" y="1204"/>
                    <a:pt x="244" y="1198"/>
                  </a:cubicBezTo>
                  <a:cubicBezTo>
                    <a:pt x="235" y="1192"/>
                    <a:pt x="228" y="1178"/>
                    <a:pt x="223" y="1154"/>
                  </a:cubicBezTo>
                  <a:cubicBezTo>
                    <a:pt x="217" y="1131"/>
                    <a:pt x="214" y="1114"/>
                    <a:pt x="212" y="1103"/>
                  </a:cubicBezTo>
                  <a:cubicBezTo>
                    <a:pt x="207" y="1109"/>
                    <a:pt x="204" y="1112"/>
                    <a:pt x="201" y="1114"/>
                  </a:cubicBezTo>
                  <a:cubicBezTo>
                    <a:pt x="197" y="1116"/>
                    <a:pt x="189" y="1117"/>
                    <a:pt x="174" y="1117"/>
                  </a:cubicBezTo>
                  <a:lnTo>
                    <a:pt x="81" y="1117"/>
                  </a:lnTo>
                  <a:cubicBezTo>
                    <a:pt x="64" y="1117"/>
                    <a:pt x="56" y="1112"/>
                    <a:pt x="57" y="1102"/>
                  </a:cubicBezTo>
                  <a:cubicBezTo>
                    <a:pt x="57" y="1087"/>
                    <a:pt x="75" y="1080"/>
                    <a:pt x="111" y="1081"/>
                  </a:cubicBezTo>
                  <a:lnTo>
                    <a:pt x="192" y="1081"/>
                  </a:lnTo>
                  <a:cubicBezTo>
                    <a:pt x="198" y="1082"/>
                    <a:pt x="204" y="1084"/>
                    <a:pt x="211" y="1087"/>
                  </a:cubicBezTo>
                  <a:cubicBezTo>
                    <a:pt x="211" y="1084"/>
                    <a:pt x="210" y="1081"/>
                    <a:pt x="210" y="1079"/>
                  </a:cubicBezTo>
                  <a:cubicBezTo>
                    <a:pt x="209" y="1076"/>
                    <a:pt x="210" y="1075"/>
                    <a:pt x="211" y="1074"/>
                  </a:cubicBezTo>
                  <a:lnTo>
                    <a:pt x="213" y="1022"/>
                  </a:lnTo>
                  <a:cubicBezTo>
                    <a:pt x="213" y="1006"/>
                    <a:pt x="215" y="995"/>
                    <a:pt x="217" y="988"/>
                  </a:cubicBezTo>
                  <a:cubicBezTo>
                    <a:pt x="220" y="982"/>
                    <a:pt x="221" y="978"/>
                    <a:pt x="221" y="975"/>
                  </a:cubicBezTo>
                  <a:lnTo>
                    <a:pt x="195" y="895"/>
                  </a:lnTo>
                  <a:lnTo>
                    <a:pt x="188" y="867"/>
                  </a:lnTo>
                  <a:lnTo>
                    <a:pt x="113" y="869"/>
                  </a:lnTo>
                  <a:lnTo>
                    <a:pt x="74" y="872"/>
                  </a:lnTo>
                  <a:cubicBezTo>
                    <a:pt x="64" y="870"/>
                    <a:pt x="60" y="864"/>
                    <a:pt x="61" y="855"/>
                  </a:cubicBezTo>
                  <a:cubicBezTo>
                    <a:pt x="61" y="841"/>
                    <a:pt x="70" y="834"/>
                    <a:pt x="90" y="833"/>
                  </a:cubicBezTo>
                  <a:lnTo>
                    <a:pt x="188" y="829"/>
                  </a:lnTo>
                  <a:cubicBezTo>
                    <a:pt x="187" y="824"/>
                    <a:pt x="187" y="820"/>
                    <a:pt x="187" y="817"/>
                  </a:cubicBezTo>
                  <a:lnTo>
                    <a:pt x="184" y="802"/>
                  </a:lnTo>
                  <a:lnTo>
                    <a:pt x="184" y="770"/>
                  </a:lnTo>
                  <a:cubicBezTo>
                    <a:pt x="183" y="756"/>
                    <a:pt x="183" y="748"/>
                    <a:pt x="185" y="746"/>
                  </a:cubicBezTo>
                  <a:lnTo>
                    <a:pt x="192" y="735"/>
                  </a:lnTo>
                  <a:lnTo>
                    <a:pt x="183" y="735"/>
                  </a:lnTo>
                  <a:cubicBezTo>
                    <a:pt x="172" y="735"/>
                    <a:pt x="159" y="736"/>
                    <a:pt x="145" y="738"/>
                  </a:cubicBezTo>
                  <a:lnTo>
                    <a:pt x="86" y="745"/>
                  </a:lnTo>
                  <a:cubicBezTo>
                    <a:pt x="71" y="747"/>
                    <a:pt x="60" y="755"/>
                    <a:pt x="53" y="767"/>
                  </a:cubicBezTo>
                  <a:cubicBezTo>
                    <a:pt x="47" y="779"/>
                    <a:pt x="43" y="793"/>
                    <a:pt x="43" y="808"/>
                  </a:cubicBezTo>
                  <a:lnTo>
                    <a:pt x="42" y="888"/>
                  </a:lnTo>
                  <a:lnTo>
                    <a:pt x="41" y="1002"/>
                  </a:lnTo>
                  <a:close/>
                  <a:moveTo>
                    <a:pt x="213" y="735"/>
                  </a:moveTo>
                  <a:cubicBezTo>
                    <a:pt x="219" y="742"/>
                    <a:pt x="222" y="751"/>
                    <a:pt x="223" y="761"/>
                  </a:cubicBezTo>
                  <a:cubicBezTo>
                    <a:pt x="223" y="767"/>
                    <a:pt x="223" y="771"/>
                    <a:pt x="223" y="771"/>
                  </a:cubicBezTo>
                  <a:lnTo>
                    <a:pt x="221" y="783"/>
                  </a:lnTo>
                  <a:cubicBezTo>
                    <a:pt x="226" y="783"/>
                    <a:pt x="230" y="782"/>
                    <a:pt x="235" y="781"/>
                  </a:cubicBezTo>
                  <a:cubicBezTo>
                    <a:pt x="240" y="780"/>
                    <a:pt x="244" y="779"/>
                    <a:pt x="247" y="777"/>
                  </a:cubicBezTo>
                  <a:lnTo>
                    <a:pt x="299" y="754"/>
                  </a:lnTo>
                  <a:cubicBezTo>
                    <a:pt x="306" y="757"/>
                    <a:pt x="310" y="761"/>
                    <a:pt x="310" y="767"/>
                  </a:cubicBezTo>
                  <a:cubicBezTo>
                    <a:pt x="309" y="792"/>
                    <a:pt x="280" y="808"/>
                    <a:pt x="223" y="816"/>
                  </a:cubicBezTo>
                  <a:lnTo>
                    <a:pt x="223" y="828"/>
                  </a:lnTo>
                  <a:cubicBezTo>
                    <a:pt x="238" y="830"/>
                    <a:pt x="255" y="830"/>
                    <a:pt x="274" y="829"/>
                  </a:cubicBezTo>
                  <a:cubicBezTo>
                    <a:pt x="293" y="828"/>
                    <a:pt x="303" y="832"/>
                    <a:pt x="302" y="840"/>
                  </a:cubicBezTo>
                  <a:cubicBezTo>
                    <a:pt x="302" y="848"/>
                    <a:pt x="301" y="854"/>
                    <a:pt x="299" y="858"/>
                  </a:cubicBezTo>
                  <a:cubicBezTo>
                    <a:pt x="297" y="862"/>
                    <a:pt x="295" y="865"/>
                    <a:pt x="292" y="867"/>
                  </a:cubicBezTo>
                  <a:cubicBezTo>
                    <a:pt x="288" y="868"/>
                    <a:pt x="284" y="869"/>
                    <a:pt x="278" y="868"/>
                  </a:cubicBezTo>
                  <a:lnTo>
                    <a:pt x="245" y="867"/>
                  </a:lnTo>
                  <a:lnTo>
                    <a:pt x="227" y="867"/>
                  </a:lnTo>
                  <a:cubicBezTo>
                    <a:pt x="234" y="898"/>
                    <a:pt x="238" y="915"/>
                    <a:pt x="240" y="917"/>
                  </a:cubicBezTo>
                  <a:lnTo>
                    <a:pt x="245" y="932"/>
                  </a:lnTo>
                  <a:cubicBezTo>
                    <a:pt x="268" y="905"/>
                    <a:pt x="286" y="892"/>
                    <a:pt x="299" y="891"/>
                  </a:cubicBezTo>
                  <a:cubicBezTo>
                    <a:pt x="309" y="891"/>
                    <a:pt x="314" y="895"/>
                    <a:pt x="314" y="905"/>
                  </a:cubicBezTo>
                  <a:cubicBezTo>
                    <a:pt x="315" y="914"/>
                    <a:pt x="315" y="920"/>
                    <a:pt x="314" y="921"/>
                  </a:cubicBezTo>
                  <a:cubicBezTo>
                    <a:pt x="312" y="925"/>
                    <a:pt x="299" y="934"/>
                    <a:pt x="276" y="950"/>
                  </a:cubicBezTo>
                  <a:lnTo>
                    <a:pt x="267" y="963"/>
                  </a:lnTo>
                  <a:cubicBezTo>
                    <a:pt x="264" y="966"/>
                    <a:pt x="263" y="967"/>
                    <a:pt x="264" y="968"/>
                  </a:cubicBezTo>
                  <a:cubicBezTo>
                    <a:pt x="264" y="969"/>
                    <a:pt x="265" y="970"/>
                    <a:pt x="266" y="972"/>
                  </a:cubicBezTo>
                  <a:cubicBezTo>
                    <a:pt x="268" y="973"/>
                    <a:pt x="273" y="980"/>
                    <a:pt x="282" y="992"/>
                  </a:cubicBezTo>
                  <a:lnTo>
                    <a:pt x="316" y="1026"/>
                  </a:lnTo>
                  <a:lnTo>
                    <a:pt x="324" y="1035"/>
                  </a:lnTo>
                  <a:lnTo>
                    <a:pt x="324" y="945"/>
                  </a:lnTo>
                  <a:cubicBezTo>
                    <a:pt x="324" y="938"/>
                    <a:pt x="324" y="926"/>
                    <a:pt x="323" y="909"/>
                  </a:cubicBezTo>
                  <a:cubicBezTo>
                    <a:pt x="322" y="892"/>
                    <a:pt x="322" y="879"/>
                    <a:pt x="322" y="869"/>
                  </a:cubicBezTo>
                  <a:lnTo>
                    <a:pt x="322" y="801"/>
                  </a:lnTo>
                  <a:cubicBezTo>
                    <a:pt x="320" y="775"/>
                    <a:pt x="315" y="759"/>
                    <a:pt x="307" y="753"/>
                  </a:cubicBezTo>
                  <a:cubicBezTo>
                    <a:pt x="299" y="748"/>
                    <a:pt x="268" y="742"/>
                    <a:pt x="213" y="73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5" name="Freeform 152"/>
            <p:cNvSpPr>
              <a:spLocks noEditPoints="1"/>
            </p:cNvSpPr>
            <p:nvPr/>
          </p:nvSpPr>
          <p:spPr bwMode="auto">
            <a:xfrm>
              <a:off x="4777694" y="4674508"/>
              <a:ext cx="138113" cy="228600"/>
            </a:xfrm>
            <a:custGeom>
              <a:avLst/>
              <a:gdLst>
                <a:gd name="T0" fmla="*/ 201 w 361"/>
                <a:gd name="T1" fmla="*/ 259 h 618"/>
                <a:gd name="T2" fmla="*/ 202 w 361"/>
                <a:gd name="T3" fmla="*/ 287 h 618"/>
                <a:gd name="T4" fmla="*/ 309 w 361"/>
                <a:gd name="T5" fmla="*/ 337 h 618"/>
                <a:gd name="T6" fmla="*/ 242 w 361"/>
                <a:gd name="T7" fmla="*/ 421 h 618"/>
                <a:gd name="T8" fmla="*/ 197 w 361"/>
                <a:gd name="T9" fmla="*/ 394 h 618"/>
                <a:gd name="T10" fmla="*/ 211 w 361"/>
                <a:gd name="T11" fmla="*/ 374 h 618"/>
                <a:gd name="T12" fmla="*/ 268 w 361"/>
                <a:gd name="T13" fmla="*/ 378 h 618"/>
                <a:gd name="T14" fmla="*/ 256 w 361"/>
                <a:gd name="T15" fmla="*/ 328 h 618"/>
                <a:gd name="T16" fmla="*/ 184 w 361"/>
                <a:gd name="T17" fmla="*/ 321 h 618"/>
                <a:gd name="T18" fmla="*/ 94 w 361"/>
                <a:gd name="T19" fmla="*/ 358 h 618"/>
                <a:gd name="T20" fmla="*/ 110 w 361"/>
                <a:gd name="T21" fmla="*/ 398 h 618"/>
                <a:gd name="T22" fmla="*/ 189 w 361"/>
                <a:gd name="T23" fmla="*/ 391 h 618"/>
                <a:gd name="T24" fmla="*/ 168 w 361"/>
                <a:gd name="T25" fmla="*/ 483 h 618"/>
                <a:gd name="T26" fmla="*/ 211 w 361"/>
                <a:gd name="T27" fmla="*/ 567 h 618"/>
                <a:gd name="T28" fmla="*/ 213 w 361"/>
                <a:gd name="T29" fmla="*/ 494 h 618"/>
                <a:gd name="T30" fmla="*/ 300 w 361"/>
                <a:gd name="T31" fmla="*/ 440 h 618"/>
                <a:gd name="T32" fmla="*/ 321 w 361"/>
                <a:gd name="T33" fmla="*/ 502 h 618"/>
                <a:gd name="T34" fmla="*/ 280 w 361"/>
                <a:gd name="T35" fmla="*/ 475 h 618"/>
                <a:gd name="T36" fmla="*/ 248 w 361"/>
                <a:gd name="T37" fmla="*/ 501 h 618"/>
                <a:gd name="T38" fmla="*/ 246 w 361"/>
                <a:gd name="T39" fmla="*/ 583 h 618"/>
                <a:gd name="T40" fmla="*/ 133 w 361"/>
                <a:gd name="T41" fmla="*/ 590 h 618"/>
                <a:gd name="T42" fmla="*/ 158 w 361"/>
                <a:gd name="T43" fmla="*/ 432 h 618"/>
                <a:gd name="T44" fmla="*/ 136 w 361"/>
                <a:gd name="T45" fmla="*/ 426 h 618"/>
                <a:gd name="T46" fmla="*/ 55 w 361"/>
                <a:gd name="T47" fmla="*/ 380 h 618"/>
                <a:gd name="T48" fmla="*/ 110 w 361"/>
                <a:gd name="T49" fmla="*/ 302 h 618"/>
                <a:gd name="T50" fmla="*/ 166 w 361"/>
                <a:gd name="T51" fmla="*/ 281 h 618"/>
                <a:gd name="T52" fmla="*/ 166 w 361"/>
                <a:gd name="T53" fmla="*/ 257 h 618"/>
                <a:gd name="T54" fmla="*/ 103 w 361"/>
                <a:gd name="T55" fmla="*/ 231 h 618"/>
                <a:gd name="T56" fmla="*/ 172 w 361"/>
                <a:gd name="T57" fmla="*/ 142 h 618"/>
                <a:gd name="T58" fmla="*/ 287 w 361"/>
                <a:gd name="T59" fmla="*/ 94 h 618"/>
                <a:gd name="T60" fmla="*/ 250 w 361"/>
                <a:gd name="T61" fmla="*/ 39 h 618"/>
                <a:gd name="T62" fmla="*/ 80 w 361"/>
                <a:gd name="T63" fmla="*/ 160 h 618"/>
                <a:gd name="T64" fmla="*/ 51 w 361"/>
                <a:gd name="T65" fmla="*/ 324 h 618"/>
                <a:gd name="T66" fmla="*/ 0 w 361"/>
                <a:gd name="T67" fmla="*/ 344 h 618"/>
                <a:gd name="T68" fmla="*/ 41 w 361"/>
                <a:gd name="T69" fmla="*/ 179 h 618"/>
                <a:gd name="T70" fmla="*/ 53 w 361"/>
                <a:gd name="T71" fmla="*/ 34 h 618"/>
                <a:gd name="T72" fmla="*/ 321 w 361"/>
                <a:gd name="T73" fmla="*/ 31 h 618"/>
                <a:gd name="T74" fmla="*/ 246 w 361"/>
                <a:gd name="T75" fmla="*/ 177 h 618"/>
                <a:gd name="T76" fmla="*/ 132 w 361"/>
                <a:gd name="T77" fmla="*/ 202 h 618"/>
                <a:gd name="T78" fmla="*/ 222 w 361"/>
                <a:gd name="T79" fmla="*/ 204 h 618"/>
                <a:gd name="T80" fmla="*/ 358 w 361"/>
                <a:gd name="T81" fmla="*/ 324 h 618"/>
                <a:gd name="T82" fmla="*/ 343 w 361"/>
                <a:gd name="T83" fmla="*/ 379 h 618"/>
                <a:gd name="T84" fmla="*/ 321 w 361"/>
                <a:gd name="T85" fmla="*/ 337 h 618"/>
                <a:gd name="T86" fmla="*/ 247 w 361"/>
                <a:gd name="T87" fmla="*/ 246 h 618"/>
                <a:gd name="T88" fmla="*/ 166 w 361"/>
                <a:gd name="T89" fmla="*/ 112 h 618"/>
                <a:gd name="T90" fmla="*/ 104 w 361"/>
                <a:gd name="T91" fmla="*/ 113 h 618"/>
                <a:gd name="T92" fmla="*/ 112 w 361"/>
                <a:gd name="T93" fmla="*/ 83 h 618"/>
                <a:gd name="T94" fmla="*/ 264 w 361"/>
                <a:gd name="T95" fmla="*/ 83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1" h="618">
                  <a:moveTo>
                    <a:pt x="199" y="244"/>
                  </a:moveTo>
                  <a:cubicBezTo>
                    <a:pt x="200" y="250"/>
                    <a:pt x="201" y="253"/>
                    <a:pt x="201" y="255"/>
                  </a:cubicBezTo>
                  <a:cubicBezTo>
                    <a:pt x="202" y="256"/>
                    <a:pt x="202" y="258"/>
                    <a:pt x="201" y="259"/>
                  </a:cubicBezTo>
                  <a:cubicBezTo>
                    <a:pt x="201" y="261"/>
                    <a:pt x="201" y="265"/>
                    <a:pt x="202" y="273"/>
                  </a:cubicBezTo>
                  <a:lnTo>
                    <a:pt x="202" y="283"/>
                  </a:lnTo>
                  <a:lnTo>
                    <a:pt x="202" y="287"/>
                  </a:lnTo>
                  <a:cubicBezTo>
                    <a:pt x="211" y="286"/>
                    <a:pt x="219" y="286"/>
                    <a:pt x="228" y="286"/>
                  </a:cubicBezTo>
                  <a:cubicBezTo>
                    <a:pt x="266" y="288"/>
                    <a:pt x="288" y="296"/>
                    <a:pt x="295" y="307"/>
                  </a:cubicBezTo>
                  <a:cubicBezTo>
                    <a:pt x="302" y="319"/>
                    <a:pt x="307" y="329"/>
                    <a:pt x="309" y="337"/>
                  </a:cubicBezTo>
                  <a:cubicBezTo>
                    <a:pt x="311" y="345"/>
                    <a:pt x="312" y="353"/>
                    <a:pt x="312" y="361"/>
                  </a:cubicBezTo>
                  <a:cubicBezTo>
                    <a:pt x="313" y="368"/>
                    <a:pt x="310" y="377"/>
                    <a:pt x="304" y="386"/>
                  </a:cubicBezTo>
                  <a:cubicBezTo>
                    <a:pt x="291" y="409"/>
                    <a:pt x="270" y="421"/>
                    <a:pt x="242" y="421"/>
                  </a:cubicBezTo>
                  <a:cubicBezTo>
                    <a:pt x="229" y="422"/>
                    <a:pt x="219" y="420"/>
                    <a:pt x="213" y="416"/>
                  </a:cubicBezTo>
                  <a:cubicBezTo>
                    <a:pt x="208" y="412"/>
                    <a:pt x="204" y="408"/>
                    <a:pt x="201" y="404"/>
                  </a:cubicBezTo>
                  <a:cubicBezTo>
                    <a:pt x="199" y="400"/>
                    <a:pt x="198" y="397"/>
                    <a:pt x="197" y="394"/>
                  </a:cubicBezTo>
                  <a:cubicBezTo>
                    <a:pt x="197" y="392"/>
                    <a:pt x="197" y="390"/>
                    <a:pt x="197" y="388"/>
                  </a:cubicBezTo>
                  <a:cubicBezTo>
                    <a:pt x="198" y="386"/>
                    <a:pt x="199" y="383"/>
                    <a:pt x="203" y="379"/>
                  </a:cubicBezTo>
                  <a:cubicBezTo>
                    <a:pt x="206" y="376"/>
                    <a:pt x="209" y="374"/>
                    <a:pt x="211" y="374"/>
                  </a:cubicBezTo>
                  <a:cubicBezTo>
                    <a:pt x="211" y="375"/>
                    <a:pt x="213" y="377"/>
                    <a:pt x="217" y="379"/>
                  </a:cubicBezTo>
                  <a:cubicBezTo>
                    <a:pt x="221" y="382"/>
                    <a:pt x="233" y="383"/>
                    <a:pt x="253" y="382"/>
                  </a:cubicBezTo>
                  <a:cubicBezTo>
                    <a:pt x="261" y="382"/>
                    <a:pt x="266" y="381"/>
                    <a:pt x="268" y="378"/>
                  </a:cubicBezTo>
                  <a:cubicBezTo>
                    <a:pt x="271" y="375"/>
                    <a:pt x="272" y="369"/>
                    <a:pt x="272" y="361"/>
                  </a:cubicBezTo>
                  <a:cubicBezTo>
                    <a:pt x="271" y="350"/>
                    <a:pt x="269" y="343"/>
                    <a:pt x="267" y="339"/>
                  </a:cubicBezTo>
                  <a:cubicBezTo>
                    <a:pt x="264" y="335"/>
                    <a:pt x="261" y="331"/>
                    <a:pt x="256" y="328"/>
                  </a:cubicBezTo>
                  <a:cubicBezTo>
                    <a:pt x="251" y="325"/>
                    <a:pt x="240" y="324"/>
                    <a:pt x="223" y="325"/>
                  </a:cubicBezTo>
                  <a:cubicBezTo>
                    <a:pt x="206" y="325"/>
                    <a:pt x="196" y="325"/>
                    <a:pt x="191" y="323"/>
                  </a:cubicBezTo>
                  <a:cubicBezTo>
                    <a:pt x="187" y="322"/>
                    <a:pt x="185" y="321"/>
                    <a:pt x="184" y="321"/>
                  </a:cubicBezTo>
                  <a:cubicBezTo>
                    <a:pt x="183" y="322"/>
                    <a:pt x="176" y="325"/>
                    <a:pt x="164" y="330"/>
                  </a:cubicBezTo>
                  <a:lnTo>
                    <a:pt x="124" y="335"/>
                  </a:lnTo>
                  <a:cubicBezTo>
                    <a:pt x="105" y="341"/>
                    <a:pt x="95" y="349"/>
                    <a:pt x="94" y="358"/>
                  </a:cubicBezTo>
                  <a:cubicBezTo>
                    <a:pt x="93" y="367"/>
                    <a:pt x="93" y="375"/>
                    <a:pt x="94" y="381"/>
                  </a:cubicBezTo>
                  <a:cubicBezTo>
                    <a:pt x="94" y="387"/>
                    <a:pt x="96" y="392"/>
                    <a:pt x="100" y="395"/>
                  </a:cubicBezTo>
                  <a:cubicBezTo>
                    <a:pt x="104" y="398"/>
                    <a:pt x="107" y="399"/>
                    <a:pt x="110" y="398"/>
                  </a:cubicBezTo>
                  <a:cubicBezTo>
                    <a:pt x="111" y="398"/>
                    <a:pt x="117" y="394"/>
                    <a:pt x="130" y="387"/>
                  </a:cubicBezTo>
                  <a:cubicBezTo>
                    <a:pt x="143" y="380"/>
                    <a:pt x="153" y="376"/>
                    <a:pt x="161" y="375"/>
                  </a:cubicBezTo>
                  <a:cubicBezTo>
                    <a:pt x="174" y="375"/>
                    <a:pt x="184" y="380"/>
                    <a:pt x="189" y="391"/>
                  </a:cubicBezTo>
                  <a:cubicBezTo>
                    <a:pt x="195" y="401"/>
                    <a:pt x="198" y="411"/>
                    <a:pt x="198" y="419"/>
                  </a:cubicBezTo>
                  <a:cubicBezTo>
                    <a:pt x="197" y="430"/>
                    <a:pt x="194" y="440"/>
                    <a:pt x="189" y="449"/>
                  </a:cubicBezTo>
                  <a:lnTo>
                    <a:pt x="168" y="483"/>
                  </a:lnTo>
                  <a:cubicBezTo>
                    <a:pt x="160" y="497"/>
                    <a:pt x="157" y="513"/>
                    <a:pt x="158" y="530"/>
                  </a:cubicBezTo>
                  <a:cubicBezTo>
                    <a:pt x="158" y="561"/>
                    <a:pt x="169" y="577"/>
                    <a:pt x="191" y="577"/>
                  </a:cubicBezTo>
                  <a:cubicBezTo>
                    <a:pt x="200" y="578"/>
                    <a:pt x="207" y="575"/>
                    <a:pt x="211" y="567"/>
                  </a:cubicBezTo>
                  <a:cubicBezTo>
                    <a:pt x="216" y="559"/>
                    <a:pt x="218" y="553"/>
                    <a:pt x="218" y="548"/>
                  </a:cubicBezTo>
                  <a:cubicBezTo>
                    <a:pt x="219" y="544"/>
                    <a:pt x="218" y="536"/>
                    <a:pt x="216" y="524"/>
                  </a:cubicBezTo>
                  <a:cubicBezTo>
                    <a:pt x="214" y="513"/>
                    <a:pt x="213" y="503"/>
                    <a:pt x="213" y="494"/>
                  </a:cubicBezTo>
                  <a:cubicBezTo>
                    <a:pt x="212" y="485"/>
                    <a:pt x="216" y="474"/>
                    <a:pt x="223" y="462"/>
                  </a:cubicBezTo>
                  <a:cubicBezTo>
                    <a:pt x="233" y="445"/>
                    <a:pt x="249" y="436"/>
                    <a:pt x="273" y="435"/>
                  </a:cubicBezTo>
                  <a:cubicBezTo>
                    <a:pt x="285" y="435"/>
                    <a:pt x="294" y="437"/>
                    <a:pt x="300" y="440"/>
                  </a:cubicBezTo>
                  <a:cubicBezTo>
                    <a:pt x="307" y="444"/>
                    <a:pt x="314" y="452"/>
                    <a:pt x="323" y="465"/>
                  </a:cubicBezTo>
                  <a:cubicBezTo>
                    <a:pt x="331" y="478"/>
                    <a:pt x="336" y="487"/>
                    <a:pt x="336" y="492"/>
                  </a:cubicBezTo>
                  <a:cubicBezTo>
                    <a:pt x="335" y="497"/>
                    <a:pt x="330" y="501"/>
                    <a:pt x="321" y="502"/>
                  </a:cubicBezTo>
                  <a:cubicBezTo>
                    <a:pt x="318" y="503"/>
                    <a:pt x="315" y="503"/>
                    <a:pt x="313" y="502"/>
                  </a:cubicBezTo>
                  <a:cubicBezTo>
                    <a:pt x="311" y="501"/>
                    <a:pt x="306" y="496"/>
                    <a:pt x="298" y="489"/>
                  </a:cubicBezTo>
                  <a:cubicBezTo>
                    <a:pt x="290" y="481"/>
                    <a:pt x="284" y="477"/>
                    <a:pt x="280" y="475"/>
                  </a:cubicBezTo>
                  <a:cubicBezTo>
                    <a:pt x="276" y="474"/>
                    <a:pt x="273" y="473"/>
                    <a:pt x="269" y="473"/>
                  </a:cubicBezTo>
                  <a:cubicBezTo>
                    <a:pt x="260" y="474"/>
                    <a:pt x="255" y="477"/>
                    <a:pt x="253" y="482"/>
                  </a:cubicBezTo>
                  <a:cubicBezTo>
                    <a:pt x="250" y="486"/>
                    <a:pt x="249" y="493"/>
                    <a:pt x="248" y="501"/>
                  </a:cubicBezTo>
                  <a:cubicBezTo>
                    <a:pt x="247" y="509"/>
                    <a:pt x="247" y="519"/>
                    <a:pt x="249" y="530"/>
                  </a:cubicBezTo>
                  <a:cubicBezTo>
                    <a:pt x="251" y="541"/>
                    <a:pt x="252" y="551"/>
                    <a:pt x="253" y="558"/>
                  </a:cubicBezTo>
                  <a:cubicBezTo>
                    <a:pt x="253" y="565"/>
                    <a:pt x="251" y="573"/>
                    <a:pt x="246" y="583"/>
                  </a:cubicBezTo>
                  <a:cubicBezTo>
                    <a:pt x="240" y="593"/>
                    <a:pt x="232" y="602"/>
                    <a:pt x="221" y="608"/>
                  </a:cubicBezTo>
                  <a:cubicBezTo>
                    <a:pt x="210" y="615"/>
                    <a:pt x="199" y="618"/>
                    <a:pt x="188" y="617"/>
                  </a:cubicBezTo>
                  <a:cubicBezTo>
                    <a:pt x="163" y="617"/>
                    <a:pt x="145" y="608"/>
                    <a:pt x="133" y="590"/>
                  </a:cubicBezTo>
                  <a:cubicBezTo>
                    <a:pt x="121" y="572"/>
                    <a:pt x="116" y="555"/>
                    <a:pt x="117" y="539"/>
                  </a:cubicBezTo>
                  <a:cubicBezTo>
                    <a:pt x="117" y="507"/>
                    <a:pt x="123" y="482"/>
                    <a:pt x="137" y="462"/>
                  </a:cubicBezTo>
                  <a:lnTo>
                    <a:pt x="158" y="432"/>
                  </a:lnTo>
                  <a:cubicBezTo>
                    <a:pt x="161" y="427"/>
                    <a:pt x="162" y="423"/>
                    <a:pt x="162" y="421"/>
                  </a:cubicBezTo>
                  <a:cubicBezTo>
                    <a:pt x="160" y="416"/>
                    <a:pt x="157" y="413"/>
                    <a:pt x="152" y="413"/>
                  </a:cubicBezTo>
                  <a:cubicBezTo>
                    <a:pt x="151" y="414"/>
                    <a:pt x="146" y="419"/>
                    <a:pt x="136" y="426"/>
                  </a:cubicBezTo>
                  <a:cubicBezTo>
                    <a:pt x="126" y="434"/>
                    <a:pt x="116" y="437"/>
                    <a:pt x="107" y="436"/>
                  </a:cubicBezTo>
                  <a:cubicBezTo>
                    <a:pt x="87" y="436"/>
                    <a:pt x="73" y="431"/>
                    <a:pt x="66" y="420"/>
                  </a:cubicBezTo>
                  <a:cubicBezTo>
                    <a:pt x="59" y="409"/>
                    <a:pt x="55" y="396"/>
                    <a:pt x="55" y="380"/>
                  </a:cubicBezTo>
                  <a:cubicBezTo>
                    <a:pt x="54" y="364"/>
                    <a:pt x="59" y="349"/>
                    <a:pt x="68" y="334"/>
                  </a:cubicBezTo>
                  <a:cubicBezTo>
                    <a:pt x="72" y="327"/>
                    <a:pt x="77" y="321"/>
                    <a:pt x="83" y="316"/>
                  </a:cubicBezTo>
                  <a:cubicBezTo>
                    <a:pt x="89" y="311"/>
                    <a:pt x="98" y="306"/>
                    <a:pt x="110" y="302"/>
                  </a:cubicBezTo>
                  <a:cubicBezTo>
                    <a:pt x="121" y="298"/>
                    <a:pt x="133" y="295"/>
                    <a:pt x="145" y="293"/>
                  </a:cubicBezTo>
                  <a:cubicBezTo>
                    <a:pt x="158" y="292"/>
                    <a:pt x="164" y="290"/>
                    <a:pt x="165" y="288"/>
                  </a:cubicBezTo>
                  <a:cubicBezTo>
                    <a:pt x="166" y="286"/>
                    <a:pt x="166" y="284"/>
                    <a:pt x="166" y="281"/>
                  </a:cubicBezTo>
                  <a:lnTo>
                    <a:pt x="166" y="268"/>
                  </a:lnTo>
                  <a:cubicBezTo>
                    <a:pt x="165" y="265"/>
                    <a:pt x="164" y="262"/>
                    <a:pt x="165" y="261"/>
                  </a:cubicBezTo>
                  <a:lnTo>
                    <a:pt x="166" y="257"/>
                  </a:lnTo>
                  <a:lnTo>
                    <a:pt x="168" y="247"/>
                  </a:lnTo>
                  <a:cubicBezTo>
                    <a:pt x="138" y="252"/>
                    <a:pt x="120" y="251"/>
                    <a:pt x="114" y="246"/>
                  </a:cubicBezTo>
                  <a:cubicBezTo>
                    <a:pt x="110" y="244"/>
                    <a:pt x="106" y="239"/>
                    <a:pt x="103" y="231"/>
                  </a:cubicBezTo>
                  <a:cubicBezTo>
                    <a:pt x="99" y="224"/>
                    <a:pt x="96" y="212"/>
                    <a:pt x="95" y="197"/>
                  </a:cubicBezTo>
                  <a:cubicBezTo>
                    <a:pt x="94" y="181"/>
                    <a:pt x="102" y="168"/>
                    <a:pt x="117" y="158"/>
                  </a:cubicBezTo>
                  <a:cubicBezTo>
                    <a:pt x="132" y="148"/>
                    <a:pt x="150" y="143"/>
                    <a:pt x="172" y="142"/>
                  </a:cubicBezTo>
                  <a:lnTo>
                    <a:pt x="233" y="140"/>
                  </a:lnTo>
                  <a:cubicBezTo>
                    <a:pt x="256" y="140"/>
                    <a:pt x="271" y="136"/>
                    <a:pt x="277" y="126"/>
                  </a:cubicBezTo>
                  <a:cubicBezTo>
                    <a:pt x="284" y="117"/>
                    <a:pt x="287" y="106"/>
                    <a:pt x="287" y="94"/>
                  </a:cubicBezTo>
                  <a:cubicBezTo>
                    <a:pt x="286" y="82"/>
                    <a:pt x="286" y="73"/>
                    <a:pt x="287" y="65"/>
                  </a:cubicBezTo>
                  <a:cubicBezTo>
                    <a:pt x="287" y="58"/>
                    <a:pt x="286" y="52"/>
                    <a:pt x="283" y="48"/>
                  </a:cubicBezTo>
                  <a:cubicBezTo>
                    <a:pt x="277" y="42"/>
                    <a:pt x="266" y="39"/>
                    <a:pt x="250" y="39"/>
                  </a:cubicBezTo>
                  <a:cubicBezTo>
                    <a:pt x="157" y="40"/>
                    <a:pt x="104" y="45"/>
                    <a:pt x="93" y="52"/>
                  </a:cubicBezTo>
                  <a:cubicBezTo>
                    <a:pt x="81" y="60"/>
                    <a:pt x="76" y="69"/>
                    <a:pt x="77" y="81"/>
                  </a:cubicBezTo>
                  <a:lnTo>
                    <a:pt x="80" y="160"/>
                  </a:lnTo>
                  <a:cubicBezTo>
                    <a:pt x="80" y="172"/>
                    <a:pt x="78" y="190"/>
                    <a:pt x="75" y="216"/>
                  </a:cubicBezTo>
                  <a:cubicBezTo>
                    <a:pt x="71" y="241"/>
                    <a:pt x="69" y="259"/>
                    <a:pt x="67" y="268"/>
                  </a:cubicBezTo>
                  <a:cubicBezTo>
                    <a:pt x="65" y="277"/>
                    <a:pt x="60" y="295"/>
                    <a:pt x="51" y="324"/>
                  </a:cubicBezTo>
                  <a:cubicBezTo>
                    <a:pt x="43" y="352"/>
                    <a:pt x="30" y="366"/>
                    <a:pt x="13" y="366"/>
                  </a:cubicBezTo>
                  <a:cubicBezTo>
                    <a:pt x="4" y="367"/>
                    <a:pt x="0" y="364"/>
                    <a:pt x="0" y="357"/>
                  </a:cubicBezTo>
                  <a:cubicBezTo>
                    <a:pt x="0" y="349"/>
                    <a:pt x="0" y="345"/>
                    <a:pt x="0" y="344"/>
                  </a:cubicBezTo>
                  <a:cubicBezTo>
                    <a:pt x="0" y="340"/>
                    <a:pt x="4" y="329"/>
                    <a:pt x="12" y="311"/>
                  </a:cubicBezTo>
                  <a:cubicBezTo>
                    <a:pt x="20" y="293"/>
                    <a:pt x="27" y="270"/>
                    <a:pt x="32" y="241"/>
                  </a:cubicBezTo>
                  <a:cubicBezTo>
                    <a:pt x="37" y="213"/>
                    <a:pt x="40" y="192"/>
                    <a:pt x="41" y="179"/>
                  </a:cubicBezTo>
                  <a:cubicBezTo>
                    <a:pt x="41" y="166"/>
                    <a:pt x="41" y="158"/>
                    <a:pt x="41" y="158"/>
                  </a:cubicBezTo>
                  <a:lnTo>
                    <a:pt x="38" y="86"/>
                  </a:lnTo>
                  <a:cubicBezTo>
                    <a:pt x="38" y="70"/>
                    <a:pt x="42" y="53"/>
                    <a:pt x="53" y="34"/>
                  </a:cubicBezTo>
                  <a:cubicBezTo>
                    <a:pt x="63" y="16"/>
                    <a:pt x="95" y="6"/>
                    <a:pt x="148" y="4"/>
                  </a:cubicBezTo>
                  <a:lnTo>
                    <a:pt x="256" y="0"/>
                  </a:lnTo>
                  <a:cubicBezTo>
                    <a:pt x="296" y="2"/>
                    <a:pt x="317" y="12"/>
                    <a:pt x="321" y="31"/>
                  </a:cubicBezTo>
                  <a:cubicBezTo>
                    <a:pt x="324" y="50"/>
                    <a:pt x="326" y="66"/>
                    <a:pt x="326" y="78"/>
                  </a:cubicBezTo>
                  <a:cubicBezTo>
                    <a:pt x="325" y="100"/>
                    <a:pt x="321" y="121"/>
                    <a:pt x="316" y="143"/>
                  </a:cubicBezTo>
                  <a:cubicBezTo>
                    <a:pt x="310" y="165"/>
                    <a:pt x="287" y="176"/>
                    <a:pt x="246" y="177"/>
                  </a:cubicBezTo>
                  <a:lnTo>
                    <a:pt x="154" y="180"/>
                  </a:lnTo>
                  <a:cubicBezTo>
                    <a:pt x="144" y="181"/>
                    <a:pt x="138" y="184"/>
                    <a:pt x="135" y="190"/>
                  </a:cubicBezTo>
                  <a:cubicBezTo>
                    <a:pt x="132" y="195"/>
                    <a:pt x="131" y="199"/>
                    <a:pt x="132" y="202"/>
                  </a:cubicBezTo>
                  <a:cubicBezTo>
                    <a:pt x="132" y="207"/>
                    <a:pt x="136" y="211"/>
                    <a:pt x="144" y="212"/>
                  </a:cubicBezTo>
                  <a:cubicBezTo>
                    <a:pt x="148" y="212"/>
                    <a:pt x="156" y="212"/>
                    <a:pt x="169" y="209"/>
                  </a:cubicBezTo>
                  <a:cubicBezTo>
                    <a:pt x="183" y="206"/>
                    <a:pt x="200" y="204"/>
                    <a:pt x="222" y="204"/>
                  </a:cubicBezTo>
                  <a:cubicBezTo>
                    <a:pt x="265" y="205"/>
                    <a:pt x="295" y="212"/>
                    <a:pt x="314" y="224"/>
                  </a:cubicBezTo>
                  <a:cubicBezTo>
                    <a:pt x="332" y="237"/>
                    <a:pt x="344" y="253"/>
                    <a:pt x="348" y="273"/>
                  </a:cubicBezTo>
                  <a:cubicBezTo>
                    <a:pt x="353" y="294"/>
                    <a:pt x="357" y="311"/>
                    <a:pt x="358" y="324"/>
                  </a:cubicBezTo>
                  <a:cubicBezTo>
                    <a:pt x="360" y="337"/>
                    <a:pt x="361" y="346"/>
                    <a:pt x="361" y="349"/>
                  </a:cubicBezTo>
                  <a:cubicBezTo>
                    <a:pt x="360" y="357"/>
                    <a:pt x="358" y="364"/>
                    <a:pt x="356" y="369"/>
                  </a:cubicBezTo>
                  <a:cubicBezTo>
                    <a:pt x="353" y="375"/>
                    <a:pt x="348" y="378"/>
                    <a:pt x="343" y="379"/>
                  </a:cubicBezTo>
                  <a:cubicBezTo>
                    <a:pt x="337" y="379"/>
                    <a:pt x="333" y="378"/>
                    <a:pt x="331" y="375"/>
                  </a:cubicBezTo>
                  <a:cubicBezTo>
                    <a:pt x="330" y="374"/>
                    <a:pt x="328" y="372"/>
                    <a:pt x="326" y="370"/>
                  </a:cubicBezTo>
                  <a:cubicBezTo>
                    <a:pt x="325" y="368"/>
                    <a:pt x="323" y="357"/>
                    <a:pt x="321" y="337"/>
                  </a:cubicBezTo>
                  <a:cubicBezTo>
                    <a:pt x="320" y="318"/>
                    <a:pt x="316" y="301"/>
                    <a:pt x="311" y="287"/>
                  </a:cubicBezTo>
                  <a:cubicBezTo>
                    <a:pt x="307" y="273"/>
                    <a:pt x="300" y="263"/>
                    <a:pt x="291" y="258"/>
                  </a:cubicBezTo>
                  <a:cubicBezTo>
                    <a:pt x="282" y="253"/>
                    <a:pt x="267" y="249"/>
                    <a:pt x="247" y="246"/>
                  </a:cubicBezTo>
                  <a:cubicBezTo>
                    <a:pt x="226" y="244"/>
                    <a:pt x="211" y="243"/>
                    <a:pt x="199" y="244"/>
                  </a:cubicBezTo>
                  <a:close/>
                  <a:moveTo>
                    <a:pt x="232" y="112"/>
                  </a:moveTo>
                  <a:lnTo>
                    <a:pt x="166" y="112"/>
                  </a:lnTo>
                  <a:cubicBezTo>
                    <a:pt x="149" y="112"/>
                    <a:pt x="137" y="113"/>
                    <a:pt x="130" y="115"/>
                  </a:cubicBezTo>
                  <a:cubicBezTo>
                    <a:pt x="123" y="117"/>
                    <a:pt x="119" y="118"/>
                    <a:pt x="118" y="118"/>
                  </a:cubicBezTo>
                  <a:cubicBezTo>
                    <a:pt x="112" y="119"/>
                    <a:pt x="107" y="117"/>
                    <a:pt x="104" y="113"/>
                  </a:cubicBezTo>
                  <a:cubicBezTo>
                    <a:pt x="101" y="108"/>
                    <a:pt x="99" y="105"/>
                    <a:pt x="99" y="102"/>
                  </a:cubicBezTo>
                  <a:cubicBezTo>
                    <a:pt x="99" y="99"/>
                    <a:pt x="99" y="96"/>
                    <a:pt x="101" y="93"/>
                  </a:cubicBezTo>
                  <a:cubicBezTo>
                    <a:pt x="103" y="89"/>
                    <a:pt x="107" y="85"/>
                    <a:pt x="112" y="83"/>
                  </a:cubicBezTo>
                  <a:cubicBezTo>
                    <a:pt x="118" y="82"/>
                    <a:pt x="137" y="79"/>
                    <a:pt x="169" y="76"/>
                  </a:cubicBezTo>
                  <a:cubicBezTo>
                    <a:pt x="205" y="75"/>
                    <a:pt x="229" y="74"/>
                    <a:pt x="240" y="74"/>
                  </a:cubicBezTo>
                  <a:cubicBezTo>
                    <a:pt x="253" y="75"/>
                    <a:pt x="261" y="78"/>
                    <a:pt x="264" y="83"/>
                  </a:cubicBezTo>
                  <a:cubicBezTo>
                    <a:pt x="267" y="88"/>
                    <a:pt x="269" y="92"/>
                    <a:pt x="269" y="93"/>
                  </a:cubicBezTo>
                  <a:cubicBezTo>
                    <a:pt x="268" y="106"/>
                    <a:pt x="256" y="112"/>
                    <a:pt x="232" y="112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254576" y="1112385"/>
            <a:ext cx="1903916" cy="2428877"/>
            <a:chOff x="4923472" y="1362075"/>
            <a:chExt cx="2538555" cy="3238502"/>
          </a:xfrm>
        </p:grpSpPr>
        <p:sp>
          <p:nvSpPr>
            <p:cNvPr id="17" name="文本框 16"/>
            <p:cNvSpPr txBox="1"/>
            <p:nvPr/>
          </p:nvSpPr>
          <p:spPr>
            <a:xfrm>
              <a:off x="4923472" y="1362075"/>
              <a:ext cx="1477328" cy="234315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60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谢谢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984699" y="2257425"/>
              <a:ext cx="1477328" cy="234315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60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观看</a:t>
              </a:r>
            </a:p>
          </p:txBody>
        </p:sp>
      </p:grpSp>
      <p:sp>
        <p:nvSpPr>
          <p:cNvPr id="20" name="Freeform 682"/>
          <p:cNvSpPr>
            <a:spLocks noEditPoints="1"/>
          </p:cNvSpPr>
          <p:nvPr/>
        </p:nvSpPr>
        <p:spPr bwMode="auto">
          <a:xfrm rot="806556">
            <a:off x="3159440" y="2695455"/>
            <a:ext cx="666750" cy="310754"/>
          </a:xfrm>
          <a:custGeom>
            <a:avLst/>
            <a:gdLst>
              <a:gd name="T0" fmla="*/ 178 w 234"/>
              <a:gd name="T1" fmla="*/ 70 h 107"/>
              <a:gd name="T2" fmla="*/ 185 w 234"/>
              <a:gd name="T3" fmla="*/ 57 h 107"/>
              <a:gd name="T4" fmla="*/ 178 w 234"/>
              <a:gd name="T5" fmla="*/ 47 h 107"/>
              <a:gd name="T6" fmla="*/ 178 w 234"/>
              <a:gd name="T7" fmla="*/ 55 h 107"/>
              <a:gd name="T8" fmla="*/ 168 w 234"/>
              <a:gd name="T9" fmla="*/ 48 h 107"/>
              <a:gd name="T10" fmla="*/ 189 w 234"/>
              <a:gd name="T11" fmla="*/ 50 h 107"/>
              <a:gd name="T12" fmla="*/ 178 w 234"/>
              <a:gd name="T13" fmla="*/ 70 h 107"/>
              <a:gd name="T14" fmla="*/ 178 w 234"/>
              <a:gd name="T15" fmla="*/ 70 h 107"/>
              <a:gd name="T16" fmla="*/ 227 w 234"/>
              <a:gd name="T17" fmla="*/ 33 h 107"/>
              <a:gd name="T18" fmla="*/ 214 w 234"/>
              <a:gd name="T19" fmla="*/ 22 h 107"/>
              <a:gd name="T20" fmla="*/ 192 w 234"/>
              <a:gd name="T21" fmla="*/ 31 h 107"/>
              <a:gd name="T22" fmla="*/ 168 w 234"/>
              <a:gd name="T23" fmla="*/ 32 h 107"/>
              <a:gd name="T24" fmla="*/ 176 w 234"/>
              <a:gd name="T25" fmla="*/ 14 h 107"/>
              <a:gd name="T26" fmla="*/ 180 w 234"/>
              <a:gd name="T27" fmla="*/ 28 h 107"/>
              <a:gd name="T28" fmla="*/ 174 w 234"/>
              <a:gd name="T29" fmla="*/ 25 h 107"/>
              <a:gd name="T30" fmla="*/ 178 w 234"/>
              <a:gd name="T31" fmla="*/ 23 h 107"/>
              <a:gd name="T32" fmla="*/ 171 w 234"/>
              <a:gd name="T33" fmla="*/ 23 h 107"/>
              <a:gd name="T34" fmla="*/ 175 w 234"/>
              <a:gd name="T35" fmla="*/ 32 h 107"/>
              <a:gd name="T36" fmla="*/ 192 w 234"/>
              <a:gd name="T37" fmla="*/ 20 h 107"/>
              <a:gd name="T38" fmla="*/ 178 w 234"/>
              <a:gd name="T39" fmla="*/ 7 h 107"/>
              <a:gd name="T40" fmla="*/ 168 w 234"/>
              <a:gd name="T41" fmla="*/ 1 h 107"/>
              <a:gd name="T42" fmla="*/ 153 w 234"/>
              <a:gd name="T43" fmla="*/ 16 h 107"/>
              <a:gd name="T44" fmla="*/ 138 w 234"/>
              <a:gd name="T45" fmla="*/ 28 h 107"/>
              <a:gd name="T46" fmla="*/ 156 w 234"/>
              <a:gd name="T47" fmla="*/ 33 h 107"/>
              <a:gd name="T48" fmla="*/ 165 w 234"/>
              <a:gd name="T49" fmla="*/ 38 h 107"/>
              <a:gd name="T50" fmla="*/ 158 w 234"/>
              <a:gd name="T51" fmla="*/ 44 h 107"/>
              <a:gd name="T52" fmla="*/ 138 w 234"/>
              <a:gd name="T53" fmla="*/ 40 h 107"/>
              <a:gd name="T54" fmla="*/ 134 w 234"/>
              <a:gd name="T55" fmla="*/ 30 h 107"/>
              <a:gd name="T56" fmla="*/ 111 w 234"/>
              <a:gd name="T57" fmla="*/ 28 h 107"/>
              <a:gd name="T58" fmla="*/ 118 w 234"/>
              <a:gd name="T59" fmla="*/ 43 h 107"/>
              <a:gd name="T60" fmla="*/ 127 w 234"/>
              <a:gd name="T61" fmla="*/ 33 h 107"/>
              <a:gd name="T62" fmla="*/ 128 w 234"/>
              <a:gd name="T63" fmla="*/ 46 h 107"/>
              <a:gd name="T64" fmla="*/ 96 w 234"/>
              <a:gd name="T65" fmla="*/ 50 h 107"/>
              <a:gd name="T66" fmla="*/ 66 w 234"/>
              <a:gd name="T67" fmla="*/ 51 h 107"/>
              <a:gd name="T68" fmla="*/ 100 w 234"/>
              <a:gd name="T69" fmla="*/ 55 h 107"/>
              <a:gd name="T70" fmla="*/ 125 w 234"/>
              <a:gd name="T71" fmla="*/ 58 h 107"/>
              <a:gd name="T72" fmla="*/ 145 w 234"/>
              <a:gd name="T73" fmla="*/ 72 h 107"/>
              <a:gd name="T74" fmla="*/ 150 w 234"/>
              <a:gd name="T75" fmla="*/ 55 h 107"/>
              <a:gd name="T76" fmla="*/ 146 w 234"/>
              <a:gd name="T77" fmla="*/ 62 h 107"/>
              <a:gd name="T78" fmla="*/ 140 w 234"/>
              <a:gd name="T79" fmla="*/ 51 h 107"/>
              <a:gd name="T80" fmla="*/ 154 w 234"/>
              <a:gd name="T81" fmla="*/ 50 h 107"/>
              <a:gd name="T82" fmla="*/ 160 w 234"/>
              <a:gd name="T83" fmla="*/ 74 h 107"/>
              <a:gd name="T84" fmla="*/ 124 w 234"/>
              <a:gd name="T85" fmla="*/ 75 h 107"/>
              <a:gd name="T86" fmla="*/ 49 w 234"/>
              <a:gd name="T87" fmla="*/ 59 h 107"/>
              <a:gd name="T88" fmla="*/ 1 w 234"/>
              <a:gd name="T89" fmla="*/ 106 h 107"/>
              <a:gd name="T90" fmla="*/ 45 w 234"/>
              <a:gd name="T91" fmla="*/ 65 h 107"/>
              <a:gd name="T92" fmla="*/ 111 w 234"/>
              <a:gd name="T93" fmla="*/ 80 h 107"/>
              <a:gd name="T94" fmla="*/ 155 w 234"/>
              <a:gd name="T95" fmla="*/ 97 h 107"/>
              <a:gd name="T96" fmla="*/ 195 w 234"/>
              <a:gd name="T97" fmla="*/ 66 h 107"/>
              <a:gd name="T98" fmla="*/ 204 w 234"/>
              <a:gd name="T99" fmla="*/ 39 h 107"/>
              <a:gd name="T100" fmla="*/ 222 w 234"/>
              <a:gd name="T101" fmla="*/ 39 h 107"/>
              <a:gd name="T102" fmla="*/ 214 w 234"/>
              <a:gd name="T103" fmla="*/ 46 h 107"/>
              <a:gd name="T104" fmla="*/ 216 w 234"/>
              <a:gd name="T105" fmla="*/ 40 h 107"/>
              <a:gd name="T106" fmla="*/ 208 w 234"/>
              <a:gd name="T107" fmla="*/ 43 h 107"/>
              <a:gd name="T108" fmla="*/ 222 w 234"/>
              <a:gd name="T109" fmla="*/ 55 h 107"/>
              <a:gd name="T110" fmla="*/ 227 w 234"/>
              <a:gd name="T111" fmla="*/ 35 h 107"/>
              <a:gd name="T112" fmla="*/ 227 w 234"/>
              <a:gd name="T113" fmla="*/ 33 h 107"/>
              <a:gd name="T114" fmla="*/ 227 w 234"/>
              <a:gd name="T115" fmla="*/ 35 h 107"/>
              <a:gd name="T116" fmla="*/ 227 w 234"/>
              <a:gd name="T117" fmla="*/ 33 h 107"/>
              <a:gd name="T118" fmla="*/ 227 w 234"/>
              <a:gd name="T119" fmla="*/ 35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4" h="107">
                <a:moveTo>
                  <a:pt x="178" y="70"/>
                </a:moveTo>
                <a:cubicBezTo>
                  <a:pt x="177" y="71"/>
                  <a:pt x="183" y="67"/>
                  <a:pt x="185" y="57"/>
                </a:cubicBezTo>
                <a:cubicBezTo>
                  <a:pt x="186" y="50"/>
                  <a:pt x="178" y="47"/>
                  <a:pt x="178" y="47"/>
                </a:cubicBezTo>
                <a:cubicBezTo>
                  <a:pt x="179" y="47"/>
                  <a:pt x="179" y="52"/>
                  <a:pt x="178" y="55"/>
                </a:cubicBezTo>
                <a:cubicBezTo>
                  <a:pt x="176" y="58"/>
                  <a:pt x="167" y="57"/>
                  <a:pt x="168" y="48"/>
                </a:cubicBezTo>
                <a:cubicBezTo>
                  <a:pt x="170" y="39"/>
                  <a:pt x="187" y="38"/>
                  <a:pt x="189" y="50"/>
                </a:cubicBezTo>
                <a:cubicBezTo>
                  <a:pt x="192" y="62"/>
                  <a:pt x="179" y="70"/>
                  <a:pt x="178" y="70"/>
                </a:cubicBezTo>
                <a:cubicBezTo>
                  <a:pt x="178" y="70"/>
                  <a:pt x="178" y="70"/>
                  <a:pt x="178" y="70"/>
                </a:cubicBezTo>
                <a:close/>
                <a:moveTo>
                  <a:pt x="227" y="33"/>
                </a:moveTo>
                <a:cubicBezTo>
                  <a:pt x="229" y="18"/>
                  <a:pt x="214" y="22"/>
                  <a:pt x="214" y="22"/>
                </a:cubicBezTo>
                <a:cubicBezTo>
                  <a:pt x="204" y="11"/>
                  <a:pt x="195" y="27"/>
                  <a:pt x="192" y="31"/>
                </a:cubicBezTo>
                <a:cubicBezTo>
                  <a:pt x="189" y="36"/>
                  <a:pt x="173" y="42"/>
                  <a:pt x="168" y="32"/>
                </a:cubicBezTo>
                <a:cubicBezTo>
                  <a:pt x="162" y="22"/>
                  <a:pt x="169" y="12"/>
                  <a:pt x="176" y="14"/>
                </a:cubicBezTo>
                <a:cubicBezTo>
                  <a:pt x="184" y="15"/>
                  <a:pt x="187" y="24"/>
                  <a:pt x="180" y="28"/>
                </a:cubicBezTo>
                <a:cubicBezTo>
                  <a:pt x="174" y="32"/>
                  <a:pt x="174" y="25"/>
                  <a:pt x="174" y="25"/>
                </a:cubicBezTo>
                <a:cubicBezTo>
                  <a:pt x="177" y="27"/>
                  <a:pt x="178" y="25"/>
                  <a:pt x="178" y="23"/>
                </a:cubicBezTo>
                <a:cubicBezTo>
                  <a:pt x="178" y="21"/>
                  <a:pt x="173" y="19"/>
                  <a:pt x="171" y="23"/>
                </a:cubicBezTo>
                <a:cubicBezTo>
                  <a:pt x="171" y="29"/>
                  <a:pt x="175" y="32"/>
                  <a:pt x="175" y="32"/>
                </a:cubicBezTo>
                <a:cubicBezTo>
                  <a:pt x="175" y="32"/>
                  <a:pt x="192" y="35"/>
                  <a:pt x="192" y="20"/>
                </a:cubicBezTo>
                <a:cubicBezTo>
                  <a:pt x="191" y="2"/>
                  <a:pt x="178" y="7"/>
                  <a:pt x="178" y="7"/>
                </a:cubicBezTo>
                <a:cubicBezTo>
                  <a:pt x="178" y="7"/>
                  <a:pt x="176" y="2"/>
                  <a:pt x="168" y="1"/>
                </a:cubicBezTo>
                <a:cubicBezTo>
                  <a:pt x="153" y="0"/>
                  <a:pt x="152" y="15"/>
                  <a:pt x="153" y="16"/>
                </a:cubicBezTo>
                <a:cubicBezTo>
                  <a:pt x="149" y="15"/>
                  <a:pt x="136" y="17"/>
                  <a:pt x="138" y="28"/>
                </a:cubicBezTo>
                <a:cubicBezTo>
                  <a:pt x="140" y="39"/>
                  <a:pt x="153" y="34"/>
                  <a:pt x="156" y="33"/>
                </a:cubicBezTo>
                <a:cubicBezTo>
                  <a:pt x="159" y="33"/>
                  <a:pt x="164" y="32"/>
                  <a:pt x="165" y="38"/>
                </a:cubicBezTo>
                <a:cubicBezTo>
                  <a:pt x="166" y="44"/>
                  <a:pt x="158" y="44"/>
                  <a:pt x="158" y="44"/>
                </a:cubicBezTo>
                <a:cubicBezTo>
                  <a:pt x="152" y="38"/>
                  <a:pt x="138" y="40"/>
                  <a:pt x="138" y="40"/>
                </a:cubicBezTo>
                <a:cubicBezTo>
                  <a:pt x="137" y="36"/>
                  <a:pt x="134" y="30"/>
                  <a:pt x="134" y="30"/>
                </a:cubicBezTo>
                <a:cubicBezTo>
                  <a:pt x="128" y="19"/>
                  <a:pt x="114" y="24"/>
                  <a:pt x="111" y="28"/>
                </a:cubicBezTo>
                <a:cubicBezTo>
                  <a:pt x="108" y="32"/>
                  <a:pt x="109" y="41"/>
                  <a:pt x="118" y="43"/>
                </a:cubicBezTo>
                <a:cubicBezTo>
                  <a:pt x="126" y="45"/>
                  <a:pt x="127" y="33"/>
                  <a:pt x="127" y="33"/>
                </a:cubicBezTo>
                <a:cubicBezTo>
                  <a:pt x="127" y="33"/>
                  <a:pt x="131" y="41"/>
                  <a:pt x="128" y="46"/>
                </a:cubicBezTo>
                <a:cubicBezTo>
                  <a:pt x="122" y="55"/>
                  <a:pt x="112" y="54"/>
                  <a:pt x="96" y="50"/>
                </a:cubicBezTo>
                <a:cubicBezTo>
                  <a:pt x="80" y="46"/>
                  <a:pt x="66" y="51"/>
                  <a:pt x="66" y="51"/>
                </a:cubicBezTo>
                <a:cubicBezTo>
                  <a:pt x="66" y="51"/>
                  <a:pt x="83" y="47"/>
                  <a:pt x="100" y="55"/>
                </a:cubicBezTo>
                <a:cubicBezTo>
                  <a:pt x="110" y="62"/>
                  <a:pt x="125" y="58"/>
                  <a:pt x="125" y="58"/>
                </a:cubicBezTo>
                <a:cubicBezTo>
                  <a:pt x="126" y="66"/>
                  <a:pt x="134" y="76"/>
                  <a:pt x="145" y="72"/>
                </a:cubicBezTo>
                <a:cubicBezTo>
                  <a:pt x="156" y="68"/>
                  <a:pt x="150" y="55"/>
                  <a:pt x="150" y="55"/>
                </a:cubicBezTo>
                <a:cubicBezTo>
                  <a:pt x="150" y="55"/>
                  <a:pt x="150" y="60"/>
                  <a:pt x="146" y="62"/>
                </a:cubicBezTo>
                <a:cubicBezTo>
                  <a:pt x="141" y="63"/>
                  <a:pt x="136" y="57"/>
                  <a:pt x="140" y="51"/>
                </a:cubicBezTo>
                <a:cubicBezTo>
                  <a:pt x="145" y="47"/>
                  <a:pt x="154" y="50"/>
                  <a:pt x="154" y="50"/>
                </a:cubicBezTo>
                <a:cubicBezTo>
                  <a:pt x="154" y="50"/>
                  <a:pt x="167" y="57"/>
                  <a:pt x="160" y="74"/>
                </a:cubicBezTo>
                <a:cubicBezTo>
                  <a:pt x="149" y="91"/>
                  <a:pt x="124" y="75"/>
                  <a:pt x="124" y="75"/>
                </a:cubicBezTo>
                <a:cubicBezTo>
                  <a:pt x="124" y="75"/>
                  <a:pt x="81" y="50"/>
                  <a:pt x="49" y="59"/>
                </a:cubicBezTo>
                <a:cubicBezTo>
                  <a:pt x="27" y="64"/>
                  <a:pt x="0" y="107"/>
                  <a:pt x="1" y="106"/>
                </a:cubicBezTo>
                <a:cubicBezTo>
                  <a:pt x="17" y="86"/>
                  <a:pt x="29" y="73"/>
                  <a:pt x="45" y="65"/>
                </a:cubicBezTo>
                <a:cubicBezTo>
                  <a:pt x="80" y="53"/>
                  <a:pt x="111" y="80"/>
                  <a:pt x="111" y="80"/>
                </a:cubicBezTo>
                <a:cubicBezTo>
                  <a:pt x="136" y="98"/>
                  <a:pt x="155" y="97"/>
                  <a:pt x="155" y="97"/>
                </a:cubicBezTo>
                <a:cubicBezTo>
                  <a:pt x="185" y="99"/>
                  <a:pt x="195" y="66"/>
                  <a:pt x="195" y="66"/>
                </a:cubicBezTo>
                <a:cubicBezTo>
                  <a:pt x="195" y="66"/>
                  <a:pt x="200" y="46"/>
                  <a:pt x="204" y="39"/>
                </a:cubicBezTo>
                <a:cubicBezTo>
                  <a:pt x="207" y="35"/>
                  <a:pt x="219" y="31"/>
                  <a:pt x="222" y="39"/>
                </a:cubicBezTo>
                <a:cubicBezTo>
                  <a:pt x="225" y="48"/>
                  <a:pt x="216" y="52"/>
                  <a:pt x="214" y="46"/>
                </a:cubicBezTo>
                <a:cubicBezTo>
                  <a:pt x="212" y="41"/>
                  <a:pt x="216" y="40"/>
                  <a:pt x="216" y="40"/>
                </a:cubicBezTo>
                <a:cubicBezTo>
                  <a:pt x="216" y="40"/>
                  <a:pt x="209" y="38"/>
                  <a:pt x="208" y="43"/>
                </a:cubicBezTo>
                <a:cubicBezTo>
                  <a:pt x="209" y="48"/>
                  <a:pt x="211" y="58"/>
                  <a:pt x="222" y="55"/>
                </a:cubicBezTo>
                <a:cubicBezTo>
                  <a:pt x="234" y="51"/>
                  <a:pt x="227" y="35"/>
                  <a:pt x="227" y="35"/>
                </a:cubicBezTo>
                <a:cubicBezTo>
                  <a:pt x="227" y="33"/>
                  <a:pt x="227" y="33"/>
                  <a:pt x="227" y="33"/>
                </a:cubicBezTo>
                <a:close/>
                <a:moveTo>
                  <a:pt x="227" y="35"/>
                </a:moveTo>
                <a:cubicBezTo>
                  <a:pt x="227" y="33"/>
                  <a:pt x="227" y="33"/>
                  <a:pt x="227" y="33"/>
                </a:cubicBezTo>
                <a:lnTo>
                  <a:pt x="227" y="35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3647989"/>
            <a:ext cx="9144000" cy="14955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783963" y="759807"/>
            <a:ext cx="892630" cy="4789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5693876" y="-7529"/>
            <a:ext cx="3450125" cy="180702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7913268" y="2326823"/>
            <a:ext cx="435428" cy="4898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6225333" y="2494629"/>
            <a:ext cx="892630" cy="478972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3606717" y="1238778"/>
            <a:ext cx="1823064" cy="1365305"/>
            <a:chOff x="4854722" y="1455599"/>
            <a:chExt cx="2430752" cy="1820406"/>
          </a:xfrm>
        </p:grpSpPr>
        <p:pic>
          <p:nvPicPr>
            <p:cNvPr id="39" name="图片 38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854722" y="1455599"/>
              <a:ext cx="2430752" cy="1820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文本框 36"/>
            <p:cNvSpPr txBox="1"/>
            <p:nvPr/>
          </p:nvSpPr>
          <p:spPr>
            <a:xfrm>
              <a:off x="5463073" y="1512750"/>
              <a:ext cx="136660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壹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90156" y="2622646"/>
            <a:ext cx="3963693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33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课题解读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01998" y="207989"/>
            <a:ext cx="699137" cy="464820"/>
            <a:chOff x="1864138" y="2261553"/>
            <a:chExt cx="932182" cy="619760"/>
          </a:xfrm>
        </p:grpSpPr>
        <p:pic>
          <p:nvPicPr>
            <p:cNvPr id="13" name="图片 12" descr="e64afae20b7a41024e2e588b23f666b0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864138" y="2261553"/>
              <a:ext cx="619760" cy="619760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1933989" y="2299653"/>
              <a:ext cx="862331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21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壹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66815" y="261345"/>
            <a:ext cx="274320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阿长与山海经</a:t>
            </a:r>
          </a:p>
        </p:txBody>
      </p:sp>
      <p:sp>
        <p:nvSpPr>
          <p:cNvPr id="23" name="文本占位符 4097"/>
          <p:cNvSpPr txBox="1"/>
          <p:nvPr/>
        </p:nvSpPr>
        <p:spPr>
          <a:xfrm>
            <a:off x="1060609" y="882016"/>
            <a:ext cx="6949916" cy="820579"/>
          </a:xfrm>
          <a:prstGeom prst="rect">
            <a:avLst/>
          </a:prstGeom>
          <a:noFill/>
          <a:ln>
            <a:noFill/>
            <a:miter/>
          </a:ln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zh-CN" altLang="en-US" dirty="0" smtClean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阿长，是鲁迅儿时的保姆。在鲁迅的童年生活中，长妈妈是一个很有影响力的人物。在长妈妈去世三十年后，作者仍写此文来纪念她，可见作者对长妈妈的深厚感情。</a:t>
            </a:r>
            <a:r>
              <a:rPr lang="zh-CN" altLang="en-GB" dirty="0" smtClean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那么，长妈妈是个什么样的人呢？</a:t>
            </a:r>
          </a:p>
          <a:p>
            <a:pPr algn="l"/>
            <a:endParaRPr lang="zh-CN" altLang="en-GB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4" name="文本框 4101"/>
          <p:cNvSpPr txBox="1"/>
          <p:nvPr/>
        </p:nvSpPr>
        <p:spPr>
          <a:xfrm>
            <a:off x="2897730" y="2577648"/>
            <a:ext cx="4795655" cy="1708160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20000"/>
              </a:lnSpc>
              <a:spcBef>
                <a:spcPct val="20000"/>
              </a:spcBef>
              <a:buClr>
                <a:schemeClr val="bg1"/>
              </a:buClr>
            </a:pPr>
            <a:r>
              <a:rPr lang="en-US" altLang="zh-CN" sz="1500" b="1" dirty="0">
                <a:solidFill>
                  <a:srgbClr val="D8B84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《</a:t>
            </a:r>
            <a:r>
              <a:rPr lang="zh-CN" altLang="en-US" sz="1500" b="1" dirty="0">
                <a:solidFill>
                  <a:srgbClr val="D8B84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山海经</a:t>
            </a:r>
            <a:r>
              <a:rPr lang="en-US" altLang="zh-CN" sz="1500" b="1" dirty="0">
                <a:solidFill>
                  <a:srgbClr val="D8B84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》</a:t>
            </a:r>
            <a:r>
              <a:rPr lang="zh-CN" altLang="en-US" sz="1500" b="1" dirty="0">
                <a:solidFill>
                  <a:srgbClr val="D8B84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是我国古代地理名著，对古代历史、地理、文化、民俗、神话等研究，均有参考价值。</a:t>
            </a:r>
            <a:r>
              <a:rPr lang="zh-CN" altLang="en-US" sz="15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其中保存了大量远古神话传说，诸如“黄帝战蚩尤” “鲧禹治水” “精卫填海” “夸父逐日” “刑天舞干戚”等著名故事均有所记述。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</a:pPr>
            <a:endParaRPr lang="zh-CN" altLang="en-US" sz="1500" dirty="0">
              <a:solidFill>
                <a:srgbClr val="53824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25" name="图片 24" descr="F:/千图网/【重要】千图网PPT特邀设计师相关文件/内容型PPT范本/初中二年级语文上册 阿长与《山海经》/http:/www.chinataiwan.org/webportal/pics/1081821754454.jpg"/>
          <p:cNvPicPr>
            <a:picLocks noChangeAspect="1"/>
          </p:cNvPicPr>
          <p:nvPr/>
        </p:nvPicPr>
        <p:blipFill>
          <a:blip r:embed="rId4" r:link="rId5" cstate="email"/>
          <a:stretch>
            <a:fillRect/>
          </a:stretch>
        </p:blipFill>
        <p:spPr>
          <a:xfrm>
            <a:off x="1002058" y="2671800"/>
            <a:ext cx="1710296" cy="19855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-4397" y="4358787"/>
            <a:ext cx="9148397" cy="863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24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01998" y="207989"/>
            <a:ext cx="699137" cy="464820"/>
            <a:chOff x="1864138" y="2261553"/>
            <a:chExt cx="932182" cy="619760"/>
          </a:xfrm>
        </p:grpSpPr>
        <p:pic>
          <p:nvPicPr>
            <p:cNvPr id="13" name="图片 12" descr="e64afae20b7a41024e2e588b23f666b0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864138" y="2261553"/>
              <a:ext cx="619760" cy="619760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1933989" y="2299653"/>
              <a:ext cx="862331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21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壹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66815" y="261345"/>
            <a:ext cx="274320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阿长与山海经</a:t>
            </a:r>
          </a:p>
        </p:txBody>
      </p:sp>
      <p:sp>
        <p:nvSpPr>
          <p:cNvPr id="10" name="文本占位符 4097"/>
          <p:cNvSpPr txBox="1"/>
          <p:nvPr/>
        </p:nvSpPr>
        <p:spPr>
          <a:xfrm>
            <a:off x="4027023" y="1093104"/>
            <a:ext cx="4574052" cy="2076450"/>
          </a:xfrm>
          <a:prstGeom prst="rect">
            <a:avLst/>
          </a:prstGeom>
          <a:noFill/>
          <a:ln>
            <a:noFill/>
            <a:miter/>
          </a:ln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15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鲁迅</a:t>
            </a:r>
            <a:r>
              <a:rPr lang="en-US" altLang="zh-CN" sz="15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〔1881</a:t>
            </a:r>
            <a:r>
              <a:rPr lang="zh-CN" altLang="en-US" sz="15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年</a:t>
            </a:r>
            <a:r>
              <a:rPr lang="en-US" altLang="zh-CN" sz="15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9</a:t>
            </a:r>
            <a:r>
              <a:rPr lang="zh-CN" altLang="en-US" sz="15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月</a:t>
            </a:r>
            <a:r>
              <a:rPr lang="en-US" altLang="zh-CN" sz="15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25</a:t>
            </a:r>
            <a:r>
              <a:rPr lang="zh-CN" altLang="en-US" sz="15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日～</a:t>
            </a:r>
            <a:r>
              <a:rPr lang="en-US" altLang="zh-CN" sz="15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1936</a:t>
            </a:r>
            <a:r>
              <a:rPr lang="zh-CN" altLang="en-US" sz="15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年</a:t>
            </a:r>
            <a:r>
              <a:rPr lang="en-US" altLang="zh-CN" sz="15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10</a:t>
            </a:r>
            <a:r>
              <a:rPr lang="zh-CN" altLang="en-US" sz="15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月</a:t>
            </a:r>
            <a:r>
              <a:rPr lang="en-US" altLang="zh-CN" sz="15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19</a:t>
            </a:r>
            <a:r>
              <a:rPr lang="zh-CN" altLang="en-US" sz="15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日</a:t>
            </a:r>
            <a:r>
              <a:rPr lang="en-US" altLang="zh-CN" sz="15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〕</a:t>
            </a:r>
            <a:r>
              <a:rPr lang="zh-CN" altLang="en-US" sz="15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，中国文学家、思想家和革命家。原名周树人，字豫才，浙江绍兴人。出身于破落封建家庭。</a:t>
            </a:r>
            <a:r>
              <a:rPr lang="en-US" altLang="zh-CN" sz="15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1902</a:t>
            </a:r>
            <a:r>
              <a:rPr lang="zh-CN" altLang="en-US" sz="15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年去日本留学，原在仙台医学院学医， 后从事文艺工作，企图用以改变国民精神。</a:t>
            </a:r>
            <a:r>
              <a:rPr lang="en-US" altLang="zh-CN" sz="15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1918</a:t>
            </a:r>
            <a:r>
              <a:rPr lang="zh-CN" altLang="en-US" sz="15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年</a:t>
            </a:r>
            <a:r>
              <a:rPr lang="en-US" altLang="zh-CN" sz="15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5</a:t>
            </a:r>
            <a:r>
              <a:rPr lang="zh-CN" altLang="en-US" sz="15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月，首次用“鲁迅”的笔名，发表中国现代文学史上第一篇白话小说</a:t>
            </a:r>
            <a:r>
              <a:rPr lang="en-US" altLang="zh-CN" sz="15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《</a:t>
            </a:r>
            <a:r>
              <a:rPr lang="zh-CN" altLang="en-US" sz="15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狂人日记</a:t>
            </a:r>
            <a:r>
              <a:rPr lang="en-US" altLang="zh-CN" sz="15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》</a:t>
            </a:r>
            <a:r>
              <a:rPr lang="zh-CN" altLang="en-US" sz="15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，奠定了新文学运动的基石。</a:t>
            </a:r>
          </a:p>
          <a:p>
            <a:pPr algn="just">
              <a:lnSpc>
                <a:spcPct val="120000"/>
              </a:lnSpc>
            </a:pPr>
            <a:r>
              <a:rPr lang="en-US" altLang="zh-CN" sz="15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1918</a:t>
            </a:r>
            <a:r>
              <a:rPr lang="zh-CN" altLang="en-US" sz="15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年到</a:t>
            </a:r>
            <a:r>
              <a:rPr lang="en-US" altLang="zh-CN" sz="15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1926</a:t>
            </a:r>
            <a:r>
              <a:rPr lang="zh-CN" altLang="en-US" sz="15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年间，陆续创作出版了小说集</a:t>
            </a:r>
            <a:r>
              <a:rPr lang="en-US" altLang="zh-CN" sz="15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《</a:t>
            </a:r>
            <a:r>
              <a:rPr lang="zh-CN" altLang="en-US" sz="15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呐喊</a:t>
            </a:r>
            <a:r>
              <a:rPr lang="en-US" altLang="zh-CN" sz="15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》</a:t>
            </a:r>
            <a:r>
              <a:rPr lang="zh-CN" altLang="en-US" sz="15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、</a:t>
            </a:r>
            <a:r>
              <a:rPr lang="en-US" altLang="zh-CN" sz="15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《</a:t>
            </a:r>
            <a:r>
              <a:rPr lang="zh-CN" altLang="en-US" sz="15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彷徨</a:t>
            </a:r>
            <a:r>
              <a:rPr lang="en-US" altLang="zh-CN" sz="15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》</a:t>
            </a:r>
            <a:r>
              <a:rPr lang="zh-CN" altLang="en-US" sz="15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、论文集</a:t>
            </a:r>
            <a:r>
              <a:rPr lang="en-US" altLang="zh-CN" sz="15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《</a:t>
            </a:r>
            <a:r>
              <a:rPr lang="zh-CN" altLang="en-US" sz="15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坟</a:t>
            </a:r>
            <a:r>
              <a:rPr lang="en-US" altLang="zh-CN" sz="15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》</a:t>
            </a:r>
            <a:r>
              <a:rPr lang="zh-CN" altLang="en-US" sz="15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、 散文诗集</a:t>
            </a:r>
            <a:r>
              <a:rPr lang="en-US" altLang="zh-CN" sz="15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《</a:t>
            </a:r>
            <a:r>
              <a:rPr lang="zh-CN" altLang="en-US" sz="15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野草</a:t>
            </a:r>
            <a:r>
              <a:rPr lang="en-US" altLang="zh-CN" sz="15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》</a:t>
            </a:r>
            <a:r>
              <a:rPr lang="zh-CN" altLang="en-US" sz="15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、散文集</a:t>
            </a:r>
            <a:r>
              <a:rPr lang="en-US" altLang="zh-CN" sz="15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《</a:t>
            </a:r>
            <a:r>
              <a:rPr lang="zh-CN" altLang="en-US" sz="15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朝花夕拾</a:t>
            </a:r>
            <a:r>
              <a:rPr lang="en-US" altLang="zh-CN" sz="15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》</a:t>
            </a:r>
            <a:r>
              <a:rPr lang="zh-CN" altLang="en-US" sz="15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、杂文集</a:t>
            </a:r>
            <a:r>
              <a:rPr lang="en-US" altLang="zh-CN" sz="15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《</a:t>
            </a:r>
            <a:r>
              <a:rPr lang="zh-CN" altLang="en-US" sz="15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热风</a:t>
            </a:r>
            <a:r>
              <a:rPr lang="en-US" altLang="zh-CN" sz="15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》</a:t>
            </a:r>
            <a:r>
              <a:rPr lang="zh-CN" altLang="en-US" sz="15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、</a:t>
            </a:r>
            <a:r>
              <a:rPr lang="en-US" altLang="zh-CN" sz="15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《</a:t>
            </a:r>
            <a:r>
              <a:rPr lang="zh-CN" altLang="en-US" sz="15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华盖集</a:t>
            </a:r>
            <a:r>
              <a:rPr lang="en-US" altLang="zh-CN" sz="15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》</a:t>
            </a:r>
            <a:r>
              <a:rPr lang="zh-CN" altLang="en-US" sz="15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等专集。</a:t>
            </a:r>
          </a:p>
        </p:txBody>
      </p:sp>
      <p:pic>
        <p:nvPicPr>
          <p:cNvPr id="11" name="图片 10" descr="18ce8d67b70eff044a0da49ad10b5c5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16211" y="1113694"/>
            <a:ext cx="2387210" cy="315277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-4397" y="4358787"/>
            <a:ext cx="9148397" cy="863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01998" y="207989"/>
            <a:ext cx="699137" cy="464820"/>
            <a:chOff x="1864138" y="2261553"/>
            <a:chExt cx="932182" cy="619760"/>
          </a:xfrm>
        </p:grpSpPr>
        <p:pic>
          <p:nvPicPr>
            <p:cNvPr id="13" name="图片 12" descr="e64afae20b7a41024e2e588b23f666b0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864138" y="2261553"/>
              <a:ext cx="619760" cy="619760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1933989" y="2299653"/>
              <a:ext cx="862331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21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壹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66815" y="261345"/>
            <a:ext cx="274320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阿长与山海经</a:t>
            </a:r>
          </a:p>
        </p:txBody>
      </p:sp>
      <p:sp>
        <p:nvSpPr>
          <p:cNvPr id="9" name="文本占位符 4097"/>
          <p:cNvSpPr txBox="1"/>
          <p:nvPr/>
        </p:nvSpPr>
        <p:spPr>
          <a:xfrm>
            <a:off x="901132" y="1501029"/>
            <a:ext cx="3869907" cy="2076450"/>
          </a:xfrm>
          <a:prstGeom prst="rect">
            <a:avLst/>
          </a:prstGeom>
          <a:noFill/>
          <a:ln>
            <a:noFill/>
            <a:miter/>
          </a:ln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1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《</a:t>
            </a:r>
            <a:r>
              <a:rPr lang="zh-CN" altLang="en-US" sz="1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朝花夕拾</a:t>
            </a:r>
            <a:r>
              <a:rPr lang="en-US" altLang="zh-CN" sz="1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》</a:t>
            </a:r>
            <a:r>
              <a:rPr lang="zh-CN" altLang="en-US" sz="1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是鲁迅一九二六年所作回忆散文的结集，共十篇。前五篇写于北京，后五篇写于厦门。最初以</a:t>
            </a:r>
            <a:r>
              <a:rPr lang="en-US" altLang="zh-CN" sz="1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《</a:t>
            </a:r>
            <a:r>
              <a:rPr lang="zh-CN" altLang="en-US" sz="1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旧事重提</a:t>
            </a:r>
            <a:r>
              <a:rPr lang="en-US" altLang="zh-CN" sz="1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》</a:t>
            </a:r>
            <a:r>
              <a:rPr lang="zh-CN" altLang="en-US" sz="1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为总题目陆续发表于</a:t>
            </a:r>
            <a:r>
              <a:rPr lang="en-US" altLang="zh-CN" sz="1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《</a:t>
            </a:r>
            <a:r>
              <a:rPr lang="zh-CN" altLang="en-US" sz="1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莽原</a:t>
            </a:r>
            <a:r>
              <a:rPr lang="en-US" altLang="zh-CN" sz="1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》</a:t>
            </a:r>
            <a:r>
              <a:rPr lang="zh-CN" altLang="en-US" sz="1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半月刊上。一九二七年七月，鲁迅在 广州重新加以编订，并添写</a:t>
            </a:r>
            <a:r>
              <a:rPr lang="en-US" altLang="zh-CN" sz="1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《</a:t>
            </a:r>
            <a:r>
              <a:rPr lang="zh-CN" altLang="en-US" sz="1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小引</a:t>
            </a:r>
            <a:r>
              <a:rPr lang="en-US" altLang="zh-CN" sz="1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》</a:t>
            </a:r>
            <a:r>
              <a:rPr lang="zh-CN" altLang="en-US" sz="1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和</a:t>
            </a:r>
            <a:r>
              <a:rPr lang="en-US" altLang="zh-CN" sz="1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《</a:t>
            </a:r>
            <a:r>
              <a:rPr lang="zh-CN" altLang="en-US" sz="1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后记</a:t>
            </a:r>
            <a:r>
              <a:rPr lang="en-US" altLang="zh-CN" sz="1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》</a:t>
            </a:r>
            <a:r>
              <a:rPr lang="zh-CN" altLang="en-US" sz="1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，改名</a:t>
            </a:r>
            <a:r>
              <a:rPr lang="en-US" altLang="zh-CN" sz="1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《</a:t>
            </a:r>
            <a:r>
              <a:rPr lang="zh-CN" altLang="en-US" sz="1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朝花夕拾</a:t>
            </a:r>
            <a:r>
              <a:rPr lang="en-US" altLang="zh-CN" sz="1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》</a:t>
            </a:r>
            <a:r>
              <a:rPr lang="zh-CN" altLang="en-US" sz="1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。其中包括</a:t>
            </a:r>
            <a:r>
              <a:rPr lang="en-US" altLang="zh-CN" sz="1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《</a:t>
            </a:r>
            <a:r>
              <a:rPr lang="zh-CN" altLang="en-US" sz="1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从百草园到三味书屋</a:t>
            </a:r>
            <a:r>
              <a:rPr lang="en-US" altLang="zh-CN" sz="1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》</a:t>
            </a:r>
            <a:r>
              <a:rPr lang="zh-CN" altLang="en-US" sz="1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、 </a:t>
            </a:r>
            <a:r>
              <a:rPr lang="en-US" altLang="zh-CN" sz="1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《</a:t>
            </a:r>
            <a:r>
              <a:rPr lang="zh-CN" altLang="en-US" sz="1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阿长和＜山海经＞</a:t>
            </a:r>
            <a:r>
              <a:rPr lang="en-US" altLang="zh-CN" sz="1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》 </a:t>
            </a:r>
            <a:r>
              <a:rPr lang="zh-CN" altLang="en-US" sz="1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、 </a:t>
            </a:r>
            <a:r>
              <a:rPr lang="en-US" altLang="zh-CN" sz="1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《</a:t>
            </a:r>
            <a:r>
              <a:rPr lang="zh-CN" altLang="en-US" sz="1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藤野先生</a:t>
            </a:r>
            <a:r>
              <a:rPr lang="en-US" altLang="zh-CN" sz="1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》</a:t>
            </a:r>
            <a:r>
              <a:rPr lang="zh-CN" altLang="en-US" sz="1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、</a:t>
            </a:r>
            <a:r>
              <a:rPr lang="en-US" altLang="zh-CN" sz="1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《</a:t>
            </a:r>
            <a:r>
              <a:rPr lang="zh-CN" altLang="en-US" sz="1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范爱农</a:t>
            </a:r>
            <a:r>
              <a:rPr lang="en-US" altLang="zh-CN" sz="1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》 </a:t>
            </a:r>
            <a:r>
              <a:rPr lang="zh-CN" altLang="en-US" sz="1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、</a:t>
            </a:r>
            <a:r>
              <a:rPr lang="en-US" altLang="zh-CN" sz="1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《 </a:t>
            </a:r>
            <a:r>
              <a:rPr lang="zh-CN" altLang="en-US" sz="1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二十四孝图 </a:t>
            </a:r>
            <a:r>
              <a:rPr lang="en-US" altLang="zh-CN" sz="1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》</a:t>
            </a:r>
            <a:r>
              <a:rPr lang="zh-CN" altLang="en-US" sz="1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、</a:t>
            </a:r>
            <a:r>
              <a:rPr lang="en-US" altLang="zh-CN" sz="1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《</a:t>
            </a:r>
            <a:r>
              <a:rPr lang="zh-CN" altLang="en-US" sz="1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五猖会 </a:t>
            </a:r>
            <a:r>
              <a:rPr lang="en-US" altLang="zh-CN" sz="1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》</a:t>
            </a:r>
            <a:r>
              <a:rPr lang="zh-CN" altLang="en-US" sz="1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、</a:t>
            </a:r>
            <a:r>
              <a:rPr lang="en-US" altLang="zh-CN" sz="1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《</a:t>
            </a:r>
            <a:r>
              <a:rPr lang="zh-CN" altLang="en-US" sz="1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无常 </a:t>
            </a:r>
            <a:r>
              <a:rPr lang="en-US" altLang="zh-CN" sz="1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》</a:t>
            </a:r>
            <a:r>
              <a:rPr lang="zh-CN" altLang="en-US" sz="1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、</a:t>
            </a:r>
            <a:r>
              <a:rPr lang="en-US" altLang="zh-CN" sz="1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《</a:t>
            </a:r>
            <a:r>
              <a:rPr lang="zh-CN" altLang="en-US" sz="1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父亲的病</a:t>
            </a:r>
            <a:r>
              <a:rPr lang="en-US" altLang="zh-CN" sz="1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》</a:t>
            </a:r>
            <a:r>
              <a:rPr lang="zh-CN" altLang="en-US" sz="1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、</a:t>
            </a:r>
            <a:r>
              <a:rPr lang="en-US" altLang="zh-CN" sz="1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《 </a:t>
            </a:r>
            <a:r>
              <a:rPr lang="zh-CN" altLang="en-US" sz="1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琐记</a:t>
            </a:r>
            <a:r>
              <a:rPr lang="en-US" altLang="zh-CN" sz="1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》 《</a:t>
            </a:r>
            <a:r>
              <a:rPr lang="zh-CN" altLang="en-US" sz="1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狗</a:t>
            </a:r>
            <a:r>
              <a:rPr lang="en-US" altLang="zh-CN" sz="1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·</a:t>
            </a:r>
            <a:r>
              <a:rPr lang="zh-CN" altLang="en-US" sz="1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猫</a:t>
            </a:r>
            <a:r>
              <a:rPr lang="en-US" altLang="zh-CN" sz="1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·</a:t>
            </a:r>
            <a:r>
              <a:rPr lang="zh-CN" altLang="en-US" sz="1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鼠</a:t>
            </a:r>
            <a:r>
              <a:rPr lang="en-US" altLang="zh-CN" sz="1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》</a:t>
            </a:r>
            <a:r>
              <a:rPr lang="zh-CN" altLang="en-US" sz="1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共十部作品。</a:t>
            </a:r>
          </a:p>
        </p:txBody>
      </p:sp>
      <p:pic>
        <p:nvPicPr>
          <p:cNvPr id="15" name="图片 14" descr="E:\素材\国庆\5c3f9003ab6cc9d95ea2c5d8b0cd631f.png5c3f9003ab6cc9d95ea2c5d8b0cd631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771037" y="1648448"/>
            <a:ext cx="3570446" cy="214264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-4397" y="4358787"/>
            <a:ext cx="9148397" cy="863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3647989"/>
            <a:ext cx="9144000" cy="14955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783963" y="759807"/>
            <a:ext cx="892630" cy="4789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5693876" y="-7529"/>
            <a:ext cx="3450125" cy="180702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7913268" y="2326823"/>
            <a:ext cx="435428" cy="4898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6225333" y="2494629"/>
            <a:ext cx="892630" cy="478972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3606717" y="1238778"/>
            <a:ext cx="1823064" cy="1365305"/>
            <a:chOff x="4854722" y="1455599"/>
            <a:chExt cx="2430752" cy="1820406"/>
          </a:xfrm>
        </p:grpSpPr>
        <p:pic>
          <p:nvPicPr>
            <p:cNvPr id="39" name="图片 38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854722" y="1455599"/>
              <a:ext cx="2430752" cy="1820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文本框 36"/>
            <p:cNvSpPr txBox="1"/>
            <p:nvPr/>
          </p:nvSpPr>
          <p:spPr>
            <a:xfrm>
              <a:off x="5463073" y="1512750"/>
              <a:ext cx="136660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贰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90156" y="2622646"/>
            <a:ext cx="3963693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33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字词学习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01998" y="207989"/>
            <a:ext cx="699137" cy="464820"/>
            <a:chOff x="1864138" y="2261553"/>
            <a:chExt cx="932182" cy="619760"/>
          </a:xfrm>
        </p:grpSpPr>
        <p:pic>
          <p:nvPicPr>
            <p:cNvPr id="13" name="图片 12" descr="e64afae20b7a41024e2e588b23f666b0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864138" y="2261553"/>
              <a:ext cx="619760" cy="619760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1933989" y="2299653"/>
              <a:ext cx="862331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21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壹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67295" y="244192"/>
            <a:ext cx="274320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阿长与山海经</a:t>
            </a:r>
          </a:p>
        </p:txBody>
      </p:sp>
      <p:sp>
        <p:nvSpPr>
          <p:cNvPr id="10" name="文本框 4"/>
          <p:cNvSpPr txBox="1"/>
          <p:nvPr/>
        </p:nvSpPr>
        <p:spPr>
          <a:xfrm>
            <a:off x="1944985" y="1070875"/>
            <a:ext cx="641950" cy="71558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 dirty="0" err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l</a:t>
            </a:r>
            <a:r>
              <a:rPr lang="en-US" altLang="zh-CN" sz="2100" dirty="0" err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微软雅黑" panose="020B0503020204020204" charset="-122"/>
              </a:rPr>
              <a:t>ŭ</a:t>
            </a:r>
            <a:endParaRPr lang="en-US" altLang="zh-CN" sz="210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微软雅黑" panose="020B0503020204020204" charset="-122"/>
            </a:endParaRPr>
          </a:p>
          <a:p>
            <a:r>
              <a:rPr lang="en-US" altLang="zh-CN" sz="21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微软雅黑" panose="020B0503020204020204" charset="-122"/>
              </a:rPr>
              <a:t>掳 </a:t>
            </a:r>
          </a:p>
        </p:txBody>
      </p:sp>
      <p:sp>
        <p:nvSpPr>
          <p:cNvPr id="11" name="文本框 6"/>
          <p:cNvSpPr txBox="1"/>
          <p:nvPr/>
        </p:nvSpPr>
        <p:spPr>
          <a:xfrm>
            <a:off x="3675678" y="1070875"/>
            <a:ext cx="1160264" cy="71558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l"/>
            <a:r>
              <a:rPr lang="en-US" altLang="zh-CN" sz="2100" dirty="0" err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sǒng</a:t>
            </a:r>
          </a:p>
          <a:p>
            <a:pPr algn="l"/>
            <a:r>
              <a:rPr lang="en-US" altLang="zh-CN" sz="2100" dirty="0" err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悚</a:t>
            </a:r>
          </a:p>
        </p:txBody>
      </p:sp>
      <p:sp>
        <p:nvSpPr>
          <p:cNvPr id="16" name="文本框 7"/>
          <p:cNvSpPr txBox="1"/>
          <p:nvPr/>
        </p:nvSpPr>
        <p:spPr>
          <a:xfrm>
            <a:off x="5406372" y="1070875"/>
            <a:ext cx="2471233" cy="71558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l"/>
            <a:r>
              <a:rPr lang="en-US" altLang="zh-CN" sz="2100" dirty="0" err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huáng</a:t>
            </a:r>
            <a:r>
              <a:rPr lang="en-US" altLang="zh-CN" sz="21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en-US" altLang="zh-CN" sz="2100" dirty="0" err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jí</a:t>
            </a:r>
            <a:endParaRPr lang="en-US" altLang="zh-CN" sz="210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algn="l"/>
            <a:r>
              <a:rPr lang="en-US" altLang="zh-CN" sz="2100" dirty="0" err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惶急</a:t>
            </a:r>
            <a:r>
              <a:rPr lang="en-US" altLang="zh-CN" sz="21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</a:t>
            </a:r>
          </a:p>
        </p:txBody>
      </p:sp>
      <p:sp>
        <p:nvSpPr>
          <p:cNvPr id="17" name="文本框 13"/>
          <p:cNvSpPr txBox="1"/>
          <p:nvPr/>
        </p:nvSpPr>
        <p:spPr>
          <a:xfrm>
            <a:off x="1944985" y="2023375"/>
            <a:ext cx="856082" cy="71558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l"/>
            <a:r>
              <a:rPr lang="en-US" altLang="zh-CN" sz="2100" dirty="0" err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hài</a:t>
            </a:r>
            <a:endParaRPr lang="en-US" altLang="zh-CN" sz="210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algn="l"/>
            <a:r>
              <a:rPr lang="en-US" altLang="zh-CN" sz="21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骇</a:t>
            </a:r>
          </a:p>
        </p:txBody>
      </p:sp>
      <p:sp>
        <p:nvSpPr>
          <p:cNvPr id="18" name="文本框 14"/>
          <p:cNvSpPr txBox="1"/>
          <p:nvPr/>
        </p:nvSpPr>
        <p:spPr>
          <a:xfrm>
            <a:off x="3675679" y="2023375"/>
            <a:ext cx="2695309" cy="71558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l"/>
            <a:r>
              <a:rPr lang="en-US" altLang="zh-CN" sz="2100" dirty="0" err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chuāng</a:t>
            </a:r>
            <a:r>
              <a:rPr lang="en-US" altLang="zh-CN" sz="21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bā</a:t>
            </a:r>
          </a:p>
          <a:p>
            <a:pPr algn="l"/>
            <a:r>
              <a:rPr lang="en-US" altLang="zh-CN" sz="21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疮疤  </a:t>
            </a:r>
          </a:p>
        </p:txBody>
      </p:sp>
      <p:sp>
        <p:nvSpPr>
          <p:cNvPr id="19" name="文本框 17"/>
          <p:cNvSpPr txBox="1"/>
          <p:nvPr/>
        </p:nvSpPr>
        <p:spPr>
          <a:xfrm>
            <a:off x="5406370" y="2023375"/>
            <a:ext cx="2247158" cy="71558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l"/>
            <a:r>
              <a:rPr lang="en-US" altLang="zh-CN" sz="2100" dirty="0" err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Jié</a:t>
            </a:r>
            <a:r>
              <a:rPr lang="en-US" altLang="zh-CN" sz="21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en-US" altLang="zh-CN" sz="2100" dirty="0" err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wèn</a:t>
            </a:r>
            <a:endParaRPr lang="en-US" altLang="zh-CN" sz="210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algn="l"/>
            <a:r>
              <a:rPr lang="en-US" altLang="zh-CN" sz="2100" dirty="0" err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诘问</a:t>
            </a:r>
            <a:r>
              <a:rPr lang="en-US" altLang="zh-CN" sz="21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</a:p>
        </p:txBody>
      </p:sp>
      <p:sp>
        <p:nvSpPr>
          <p:cNvPr id="20" name="文本框 18"/>
          <p:cNvSpPr txBox="1"/>
          <p:nvPr/>
        </p:nvSpPr>
        <p:spPr>
          <a:xfrm>
            <a:off x="1944985" y="2975874"/>
            <a:ext cx="1799006" cy="71558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l"/>
            <a:r>
              <a:rPr lang="en-US" altLang="zh-CN" sz="21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Kě mù</a:t>
            </a:r>
          </a:p>
          <a:p>
            <a:pPr algn="l"/>
            <a:r>
              <a:rPr lang="en-US" altLang="zh-CN" sz="21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渴慕  </a:t>
            </a:r>
          </a:p>
        </p:txBody>
      </p:sp>
      <p:sp>
        <p:nvSpPr>
          <p:cNvPr id="21" name="文本框 19"/>
          <p:cNvSpPr txBox="1"/>
          <p:nvPr/>
        </p:nvSpPr>
        <p:spPr>
          <a:xfrm>
            <a:off x="3675678" y="2975874"/>
            <a:ext cx="2023082" cy="71558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l"/>
            <a:r>
              <a:rPr lang="en-US" altLang="zh-CN" sz="21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Pī  lì</a:t>
            </a:r>
          </a:p>
          <a:p>
            <a:pPr algn="l"/>
            <a:r>
              <a:rPr lang="en-US" altLang="zh-CN" sz="21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霹雳   </a:t>
            </a:r>
          </a:p>
        </p:txBody>
      </p:sp>
      <p:sp>
        <p:nvSpPr>
          <p:cNvPr id="22" name="文本框 20"/>
          <p:cNvSpPr txBox="1"/>
          <p:nvPr/>
        </p:nvSpPr>
        <p:spPr>
          <a:xfrm>
            <a:off x="5406370" y="2975874"/>
            <a:ext cx="2247158" cy="71558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l"/>
            <a:r>
              <a:rPr lang="en-US" altLang="zh-CN" sz="2100" dirty="0" err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fán suǒ</a:t>
            </a:r>
          </a:p>
          <a:p>
            <a:pPr algn="l"/>
            <a:r>
              <a:rPr lang="en-US" altLang="zh-CN" sz="2100" dirty="0" err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烦琐 </a:t>
            </a:r>
          </a:p>
        </p:txBody>
      </p:sp>
      <p:sp>
        <p:nvSpPr>
          <p:cNvPr id="23" name="文本框 21"/>
          <p:cNvSpPr txBox="1"/>
          <p:nvPr/>
        </p:nvSpPr>
        <p:spPr>
          <a:xfrm>
            <a:off x="1944985" y="3928375"/>
            <a:ext cx="2247158" cy="71558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l"/>
            <a:r>
              <a:rPr lang="en-US" altLang="zh-CN" sz="2100" dirty="0" err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Jù  dàn</a:t>
            </a:r>
          </a:p>
          <a:p>
            <a:pPr algn="l"/>
            <a:r>
              <a:rPr lang="en-US" altLang="zh-CN" sz="2100" dirty="0" err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惧惮</a:t>
            </a:r>
          </a:p>
        </p:txBody>
      </p:sp>
      <p:sp>
        <p:nvSpPr>
          <p:cNvPr id="24" name="文本框 22"/>
          <p:cNvSpPr txBox="1"/>
          <p:nvPr/>
        </p:nvSpPr>
        <p:spPr>
          <a:xfrm>
            <a:off x="3675679" y="3928375"/>
            <a:ext cx="1569485" cy="71558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en-US" altLang="zh-CN" sz="2100" dirty="0" err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Shū</a:t>
            </a:r>
            <a:r>
              <a:rPr lang="en-US" altLang="zh-CN" sz="21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lǎn疏懒 </a:t>
            </a:r>
          </a:p>
        </p:txBody>
      </p:sp>
      <p:sp>
        <p:nvSpPr>
          <p:cNvPr id="25" name="文本框 23"/>
          <p:cNvSpPr txBox="1"/>
          <p:nvPr/>
        </p:nvSpPr>
        <p:spPr>
          <a:xfrm>
            <a:off x="5406370" y="3928376"/>
            <a:ext cx="2639588" cy="87716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en-US" altLang="zh-CN" sz="2100" dirty="0" err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gū shuāng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en-US" altLang="zh-CN" sz="2100" dirty="0" err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孤 孀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-4397" y="4358787"/>
            <a:ext cx="9148397" cy="863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01998" y="207989"/>
            <a:ext cx="699137" cy="464820"/>
            <a:chOff x="1864138" y="2261553"/>
            <a:chExt cx="932182" cy="619760"/>
          </a:xfrm>
        </p:grpSpPr>
        <p:pic>
          <p:nvPicPr>
            <p:cNvPr id="13" name="图片 12" descr="e64afae20b7a41024e2e588b23f666b0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864138" y="2261553"/>
              <a:ext cx="619760" cy="619760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1933989" y="2299653"/>
              <a:ext cx="862331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21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壹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67295" y="244192"/>
            <a:ext cx="274320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阿长与山海经</a:t>
            </a:r>
          </a:p>
        </p:txBody>
      </p:sp>
      <p:sp>
        <p:nvSpPr>
          <p:cNvPr id="26" name="文本框 13"/>
          <p:cNvSpPr txBox="1"/>
          <p:nvPr/>
        </p:nvSpPr>
        <p:spPr>
          <a:xfrm>
            <a:off x="1922367" y="875133"/>
            <a:ext cx="1962167" cy="2839239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dirty="0" err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保姆</a:t>
            </a:r>
            <a:r>
              <a:rPr lang="en-US" altLang="zh-CN" sz="2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</a:t>
            </a:r>
            <a:r>
              <a:rPr lang="en-US" altLang="zh-CN" sz="2400" dirty="0" err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mǔ</a:t>
            </a:r>
            <a:r>
              <a:rPr lang="en-US" altLang="zh-CN" sz="2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)             </a:t>
            </a:r>
          </a:p>
          <a:p>
            <a:pPr algn="l">
              <a:lnSpc>
                <a:spcPct val="150000"/>
              </a:lnSpc>
            </a:pPr>
            <a:r>
              <a:rPr lang="en-US" altLang="zh-CN" sz="2400" dirty="0" err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福橘</a:t>
            </a:r>
            <a:r>
              <a:rPr lang="en-US" altLang="zh-CN" sz="2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 </a:t>
            </a:r>
            <a:r>
              <a:rPr lang="en-US" altLang="zh-CN" sz="2400" dirty="0" err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jú</a:t>
            </a:r>
            <a:r>
              <a:rPr lang="en-US" altLang="zh-CN" sz="2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)             </a:t>
            </a:r>
          </a:p>
          <a:p>
            <a:pPr algn="l">
              <a:lnSpc>
                <a:spcPct val="150000"/>
              </a:lnSpc>
            </a:pPr>
            <a:r>
              <a:rPr lang="en-US" altLang="zh-CN" sz="2400" dirty="0" err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倘使</a:t>
            </a:r>
            <a:r>
              <a:rPr lang="en-US" altLang="zh-CN" sz="2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</a:t>
            </a:r>
            <a:r>
              <a:rPr lang="en-US" altLang="zh-CN" sz="2400" dirty="0" err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tǎng</a:t>
            </a:r>
            <a:r>
              <a:rPr lang="en-US" altLang="zh-CN" sz="2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)           </a:t>
            </a:r>
          </a:p>
          <a:p>
            <a:pPr algn="l">
              <a:lnSpc>
                <a:spcPct val="150000"/>
              </a:lnSpc>
            </a:pPr>
            <a:r>
              <a:rPr lang="en-US" altLang="zh-CN" sz="2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搁(</a:t>
            </a:r>
            <a:r>
              <a:rPr lang="en-US" altLang="zh-CN" sz="2400" dirty="0" err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gē</a:t>
            </a:r>
            <a:r>
              <a:rPr lang="en-US" altLang="zh-CN" sz="2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)                 </a:t>
            </a:r>
          </a:p>
          <a:p>
            <a:pPr algn="l">
              <a:lnSpc>
                <a:spcPct val="150000"/>
              </a:lnSpc>
            </a:pPr>
            <a:r>
              <a:rPr lang="en-US" altLang="zh-CN" sz="2400" dirty="0" err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粗拙</a:t>
            </a:r>
            <a:r>
              <a:rPr lang="en-US" altLang="zh-CN" sz="2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</a:t>
            </a:r>
            <a:r>
              <a:rPr lang="en-US" altLang="zh-CN" sz="2400" dirty="0" err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zhuō</a:t>
            </a:r>
            <a:r>
              <a:rPr lang="en-US" altLang="zh-CN" sz="2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)   </a:t>
            </a:r>
          </a:p>
        </p:txBody>
      </p:sp>
      <p:sp>
        <p:nvSpPr>
          <p:cNvPr id="27" name="文本框 1"/>
          <p:cNvSpPr txBox="1"/>
          <p:nvPr/>
        </p:nvSpPr>
        <p:spPr>
          <a:xfrm>
            <a:off x="4056333" y="875133"/>
            <a:ext cx="2992901" cy="3393237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dirty="0" err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憎恶</a:t>
            </a:r>
            <a:r>
              <a:rPr lang="en-US" altLang="zh-CN" sz="2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</a:t>
            </a:r>
            <a:r>
              <a:rPr lang="en-US" altLang="zh-CN" sz="2400" dirty="0" err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zēng</a:t>
            </a:r>
            <a:r>
              <a:rPr lang="en-US" altLang="zh-CN" sz="2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en-US" altLang="zh-CN" sz="2400" dirty="0" err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wù</a:t>
            </a:r>
            <a:r>
              <a:rPr lang="en-US" altLang="zh-CN" sz="2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)</a:t>
            </a:r>
          </a:p>
          <a:p>
            <a:pPr algn="l">
              <a:lnSpc>
                <a:spcPct val="150000"/>
              </a:lnSpc>
            </a:pPr>
            <a:r>
              <a:rPr lang="en-US" altLang="zh-CN" sz="2400" dirty="0" err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菩萨</a:t>
            </a:r>
            <a:r>
              <a:rPr lang="en-US" altLang="zh-CN" sz="2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</a:t>
            </a:r>
            <a:r>
              <a:rPr lang="en-US" altLang="zh-CN" sz="2400" dirty="0" err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pú</a:t>
            </a:r>
            <a:r>
              <a:rPr lang="en-US" altLang="zh-CN" sz="2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en-US" altLang="zh-CN" sz="2400" dirty="0" err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sa</a:t>
            </a:r>
            <a:r>
              <a:rPr lang="en-US" altLang="zh-CN" sz="2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)</a:t>
            </a:r>
          </a:p>
          <a:p>
            <a:pPr algn="l">
              <a:lnSpc>
                <a:spcPct val="150000"/>
              </a:lnSpc>
            </a:pPr>
            <a:r>
              <a:rPr lang="en-US" altLang="zh-CN" sz="2400" dirty="0" err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絮说</a:t>
            </a:r>
            <a:r>
              <a:rPr lang="en-US" altLang="zh-CN" sz="2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</a:t>
            </a:r>
            <a:r>
              <a:rPr lang="en-US" altLang="zh-CN" sz="2400" dirty="0" err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xù</a:t>
            </a:r>
            <a:r>
              <a:rPr lang="en-US" altLang="zh-CN" sz="2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)</a:t>
            </a:r>
          </a:p>
          <a:p>
            <a:pPr algn="l">
              <a:lnSpc>
                <a:spcPct val="150000"/>
              </a:lnSpc>
            </a:pPr>
            <a:r>
              <a:rPr lang="en-US" altLang="zh-CN" sz="2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灸(</a:t>
            </a:r>
            <a:r>
              <a:rPr lang="en-US" altLang="zh-CN" sz="2400" dirty="0" err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jiǔ</a:t>
            </a:r>
            <a:r>
              <a:rPr lang="en-US" altLang="zh-CN" sz="2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)</a:t>
            </a:r>
          </a:p>
          <a:p>
            <a:pPr algn="l">
              <a:lnSpc>
                <a:spcPct val="150000"/>
              </a:lnSpc>
            </a:pPr>
            <a:r>
              <a:rPr lang="en-US" altLang="zh-CN" sz="2400" dirty="0" err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干戚</a:t>
            </a:r>
            <a:r>
              <a:rPr lang="en-US" altLang="zh-CN" sz="2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</a:t>
            </a:r>
            <a:r>
              <a:rPr lang="en-US" altLang="zh-CN" sz="2400" dirty="0" err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qī</a:t>
            </a:r>
            <a:r>
              <a:rPr lang="en-US" altLang="zh-CN" sz="2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)   </a:t>
            </a:r>
            <a:r>
              <a:rPr lang="en-US" altLang="zh-CN" sz="2400" dirty="0" err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诗画舫</a:t>
            </a:r>
            <a:r>
              <a:rPr lang="en-US" altLang="zh-CN" sz="2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</a:t>
            </a:r>
            <a:r>
              <a:rPr lang="en-US" altLang="zh-CN" sz="2400" dirty="0" err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fǎng</a:t>
            </a:r>
            <a:r>
              <a:rPr lang="en-US" altLang="zh-CN" sz="2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)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-4397" y="4358787"/>
            <a:ext cx="9148397" cy="863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1381</Words>
  <Application>Microsoft Office PowerPoint</Application>
  <PresentationFormat>全屏显示(16:9)</PresentationFormat>
  <Paragraphs>154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宋体</vt:lpstr>
      <vt:lpstr>微软雅黑</vt:lpstr>
      <vt:lpstr>Arial</vt:lpstr>
      <vt:lpstr>Calibri</vt:lpstr>
      <vt:lpstr>Calibri Light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2021-05-19T23:21:59Z</dcterms:created>
  <dcterms:modified xsi:type="dcterms:W3CDTF">2023-01-11T01:47:02Z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3C262D6ED1B541FEAD5BF0B1F678A3A7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