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8" r:id="rId2"/>
    <p:sldId id="259" r:id="rId3"/>
    <p:sldId id="263" r:id="rId4"/>
    <p:sldId id="262" r:id="rId5"/>
    <p:sldId id="264" r:id="rId6"/>
    <p:sldId id="260" r:id="rId7"/>
    <p:sldId id="266" r:id="rId8"/>
    <p:sldId id="267" r:id="rId9"/>
    <p:sldId id="257" r:id="rId10"/>
    <p:sldId id="268" r:id="rId11"/>
    <p:sldId id="270" r:id="rId12"/>
    <p:sldId id="269" r:id="rId13"/>
    <p:sldId id="271" r:id="rId14"/>
    <p:sldId id="272" r:id="rId15"/>
    <p:sldId id="273" r:id="rId16"/>
    <p:sldId id="274" r:id="rId17"/>
    <p:sldId id="275" r:id="rId18"/>
    <p:sldId id="276" r:id="rId19"/>
    <p:sldId id="277" r:id="rId20"/>
    <p:sldId id="278" r:id="rId21"/>
    <p:sldId id="279" r:id="rId22"/>
    <p:sldId id="282"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1B1A7-1756-4DEB-A7A9-3524560A12F9}"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F62AAA-3FF5-408D-8A17-C6F9D1C005E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B77D934E-C855-470A-9FFD-0B5C19B24E1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D6C93B2-B816-4797-AD1A-F02D6A25B9E4}"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0A8058FA-B1CF-48FF-A7F1-67F9A46EE83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894DE82-1C6E-460D-867B-7CFBB97711BA}"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411AF46-C0DA-4270-8B87-A755BA4FFCE5}"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7EBD4EA-D54A-4428-9AEC-C3E501D48EE5}"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B77D934E-C855-470A-9FFD-0B5C19B24E1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D6C93B2-B816-4797-AD1A-F02D6A25B9E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ACE917C-F42C-4202-A55F-9BD32D71893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D4B1FA4-6D00-47DA-A57C-F7D19B58BDA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1418981-D450-4FA9-BDD8-0A4530E945AD}"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B2331C7-1B6E-40F5-9D27-564AC3A7A9B8}"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B0DAB75-03B6-499D-AEBB-C54D759E0D80}"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DF813F-42E3-4F5E-8685-381FA165A4D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B118FE2A-D4B1-49AF-B405-21DE05B2E112}"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DF3C233-B2F5-4B71-B0E3-6703FA9F62C3}"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8704A2E7-2B64-40F1-A544-866C4E0BC42B}"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BAED178-0E37-4DED-B277-6351B43B299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1DC3F019-BBA2-4238-ABB8-DAC971E7DC27}"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331F2AF-B237-4F78-8F0D-B76A7277FAAD}"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7E9A22F-6837-4869-B0B4-6C626B9EA088}"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785017B-95D4-4FF3-9519-FDAEC1FDA251}"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DE93E740-C16E-4D36-9EB5-D0FC0C0AB183}"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DC855753-AD68-4042-BAA1-04B679170D53}"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3176" y="1166813"/>
            <a:ext cx="91344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b="1" dirty="0">
                <a:solidFill>
                  <a:srgbClr val="C00000"/>
                </a:solidFill>
              </a:rPr>
              <a:t>Unit 4  </a:t>
            </a:r>
            <a:r>
              <a:rPr lang="en-US" altLang="zh-CN" sz="4800" b="1" dirty="0" smtClean="0">
                <a:latin typeface="Arial" panose="020B0604020202020204" pitchFamily="34" charset="0"/>
              </a:rPr>
              <a:t>Why </a:t>
            </a:r>
            <a:r>
              <a:rPr lang="en-US" altLang="zh-CN" sz="4800" b="1" dirty="0">
                <a:latin typeface="Arial" panose="020B0604020202020204" pitchFamily="34" charset="0"/>
              </a:rPr>
              <a:t>don’t you talk to your parents?</a:t>
            </a:r>
          </a:p>
        </p:txBody>
      </p:sp>
      <p:sp>
        <p:nvSpPr>
          <p:cNvPr id="2051" name="Rectangle 1"/>
          <p:cNvSpPr>
            <a:spLocks noChangeArrowheads="1"/>
          </p:cNvSpPr>
          <p:nvPr/>
        </p:nvSpPr>
        <p:spPr bwMode="auto">
          <a:xfrm>
            <a:off x="-9527" y="3454401"/>
            <a:ext cx="91471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r>
              <a:rPr lang="zh-CN" altLang="zh-CN" sz="3200" b="1" dirty="0" smtClean="0">
                <a:latin typeface="Arial" panose="020B0604020202020204" pitchFamily="34" charset="0"/>
              </a:rPr>
              <a:t>Section </a:t>
            </a:r>
            <a:r>
              <a:rPr lang="zh-CN" altLang="zh-CN" sz="3200" b="1" dirty="0">
                <a:latin typeface="Arial" panose="020B0604020202020204" pitchFamily="34" charset="0"/>
              </a:rPr>
              <a:t>B 2a -Self check  (P30-32)</a:t>
            </a:r>
          </a:p>
        </p:txBody>
      </p:sp>
      <p:sp>
        <p:nvSpPr>
          <p:cNvPr id="7" name="矩形 6"/>
          <p:cNvSpPr/>
          <p:nvPr/>
        </p:nvSpPr>
        <p:spPr>
          <a:xfrm>
            <a:off x="2544982" y="536189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1267" name="文本框 100"/>
          <p:cNvSpPr txBox="1">
            <a:spLocks noChangeArrowheads="1"/>
          </p:cNvSpPr>
          <p:nvPr/>
        </p:nvSpPr>
        <p:spPr bwMode="auto">
          <a:xfrm>
            <a:off x="30163" y="584200"/>
            <a:ext cx="9112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一、单项选择</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   )1. Learn some exam skills _____ you can get better grades.</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a:t>
            </a:r>
            <a:r>
              <a:rPr lang="en-US" altLang="zh-CN" sz="3200" dirty="0">
                <a:latin typeface="宋体" panose="02010600030101010101" pitchFamily="2" charset="-122"/>
              </a:rPr>
              <a:t>. since  </a:t>
            </a:r>
            <a:r>
              <a:rPr lang="en-US" altLang="zh-CN" sz="3200" dirty="0" smtClean="0">
                <a:latin typeface="宋体" panose="02010600030101010101" pitchFamily="2" charset="-122"/>
              </a:rPr>
              <a:t>B</a:t>
            </a:r>
            <a:r>
              <a:rPr lang="en-US" altLang="zh-CN" sz="3200" dirty="0">
                <a:latin typeface="宋体" panose="02010600030101010101" pitchFamily="2" charset="-122"/>
              </a:rPr>
              <a:t>. so that  </a:t>
            </a:r>
            <a:r>
              <a:rPr lang="en-US" altLang="zh-CN" sz="3200" dirty="0" smtClean="0">
                <a:latin typeface="宋体" panose="02010600030101010101" pitchFamily="2" charset="-122"/>
              </a:rPr>
              <a:t>C</a:t>
            </a:r>
            <a:r>
              <a:rPr lang="en-US" altLang="zh-CN" sz="3200" dirty="0">
                <a:latin typeface="宋体" panose="02010600030101010101" pitchFamily="2" charset="-122"/>
              </a:rPr>
              <a:t>. if   </a:t>
            </a:r>
            <a:r>
              <a:rPr lang="en-US" altLang="zh-CN" sz="3200" dirty="0" smtClean="0">
                <a:latin typeface="宋体" panose="02010600030101010101" pitchFamily="2" charset="-122"/>
              </a:rPr>
              <a:t>D</a:t>
            </a:r>
            <a:r>
              <a:rPr lang="en-US" altLang="zh-CN" sz="3200" dirty="0">
                <a:latin typeface="宋体" panose="02010600030101010101" pitchFamily="2" charset="-122"/>
              </a:rPr>
              <a:t>. while</a:t>
            </a:r>
          </a:p>
          <a:p>
            <a:pPr eaLnBrk="1" hangingPunct="1"/>
            <a:r>
              <a:rPr lang="en-US" altLang="zh-CN" sz="3200" dirty="0">
                <a:latin typeface="宋体" panose="02010600030101010101" pitchFamily="2" charset="-122"/>
              </a:rPr>
              <a:t>(   )2. </a:t>
            </a:r>
            <a:r>
              <a:rPr lang="en-US" altLang="zh-CN" sz="3200" dirty="0" smtClean="0">
                <a:latin typeface="宋体" panose="02010600030101010101" pitchFamily="2" charset="-122"/>
              </a:rPr>
              <a:t>_____ </a:t>
            </a:r>
            <a:r>
              <a:rPr lang="en-US" altLang="zh-CN" sz="3200" dirty="0">
                <a:latin typeface="宋体" panose="02010600030101010101" pitchFamily="2" charset="-122"/>
              </a:rPr>
              <a:t>my opinion, Susan is a fantastic teacher.</a:t>
            </a:r>
          </a:p>
          <a:p>
            <a:pPr eaLnBrk="1" hangingPunct="1"/>
            <a:r>
              <a:rPr lang="en-US" altLang="zh-CN" sz="3200" dirty="0">
                <a:latin typeface="宋体" panose="02010600030101010101" pitchFamily="2" charset="-122"/>
              </a:rPr>
              <a:t>A. In     B. To     C. With         D. At</a:t>
            </a:r>
          </a:p>
          <a:p>
            <a:pPr eaLnBrk="1" hangingPunct="1"/>
            <a:r>
              <a:rPr lang="en-US" altLang="zh-CN" sz="3200" dirty="0">
                <a:latin typeface="宋体" panose="02010600030101010101" pitchFamily="2" charset="-122"/>
              </a:rPr>
              <a:t>(   )3. My dad is too busy. He has to </a:t>
            </a:r>
            <a:r>
              <a:rPr lang="en-US" altLang="zh-CN" sz="3200" dirty="0" smtClean="0">
                <a:latin typeface="宋体" panose="02010600030101010101" pitchFamily="2" charset="-122"/>
              </a:rPr>
              <a:t>______ </a:t>
            </a:r>
            <a:r>
              <a:rPr lang="en-US" altLang="zh-CN" sz="3200" dirty="0">
                <a:latin typeface="宋体" panose="02010600030101010101" pitchFamily="2" charset="-122"/>
              </a:rPr>
              <a:t>some of his work.</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cut down   </a:t>
            </a:r>
            <a:r>
              <a:rPr lang="en-US" altLang="zh-CN" sz="3200" dirty="0" smtClean="0">
                <a:latin typeface="宋体" panose="02010600030101010101" pitchFamily="2" charset="-122"/>
              </a:rPr>
              <a:t>B</a:t>
            </a:r>
            <a:r>
              <a:rPr lang="en-US" altLang="zh-CN" sz="3200" dirty="0">
                <a:latin typeface="宋体" panose="02010600030101010101" pitchFamily="2" charset="-122"/>
              </a:rPr>
              <a:t>. cut up </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cut off    </a:t>
            </a:r>
            <a:r>
              <a:rPr lang="en-US" altLang="zh-CN" sz="3200" dirty="0" smtClean="0">
                <a:latin typeface="宋体" panose="02010600030101010101" pitchFamily="2" charset="-122"/>
              </a:rPr>
              <a:t>D</a:t>
            </a:r>
            <a:r>
              <a:rPr lang="en-US" altLang="zh-CN" sz="3200" dirty="0">
                <a:latin typeface="宋体" panose="02010600030101010101" pitchFamily="2" charset="-122"/>
              </a:rPr>
              <a:t>. cut out</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17488" y="1096963"/>
            <a:ext cx="376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369888" y="2574925"/>
            <a:ext cx="5984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C</a:t>
            </a:r>
          </a:p>
        </p:txBody>
      </p:sp>
      <p:sp>
        <p:nvSpPr>
          <p:cNvPr id="5" name="文本框 4"/>
          <p:cNvSpPr txBox="1">
            <a:spLocks noChangeArrowheads="1"/>
          </p:cNvSpPr>
          <p:nvPr/>
        </p:nvSpPr>
        <p:spPr bwMode="auto">
          <a:xfrm>
            <a:off x="355600" y="4062413"/>
            <a:ext cx="3619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2291" name="文本框 100"/>
          <p:cNvSpPr txBox="1">
            <a:spLocks noChangeArrowheads="1"/>
          </p:cNvSpPr>
          <p:nvPr/>
        </p:nvSpPr>
        <p:spPr bwMode="auto">
          <a:xfrm>
            <a:off x="230188" y="1044575"/>
            <a:ext cx="876617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)4. Nowadays many parents </a:t>
            </a:r>
            <a:r>
              <a:rPr lang="en-US" altLang="zh-CN" sz="3200" dirty="0" smtClean="0">
                <a:latin typeface="宋体" panose="02010600030101010101" pitchFamily="2" charset="-122"/>
              </a:rPr>
              <a:t>_____ </a:t>
            </a:r>
            <a:r>
              <a:rPr lang="en-US" altLang="zh-CN" sz="3200" dirty="0">
                <a:latin typeface="宋体" panose="02010600030101010101" pitchFamily="2" charset="-122"/>
              </a:rPr>
              <a:t>their children too hard.</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push     </a:t>
            </a:r>
            <a:r>
              <a:rPr lang="en-US" altLang="zh-CN" sz="3200" dirty="0" smtClean="0">
                <a:latin typeface="宋体" panose="02010600030101010101" pitchFamily="2" charset="-122"/>
              </a:rPr>
              <a:t>B</a:t>
            </a:r>
            <a:r>
              <a:rPr lang="en-US" altLang="zh-CN" sz="3200" dirty="0">
                <a:latin typeface="宋体" panose="02010600030101010101" pitchFamily="2" charset="-122"/>
              </a:rPr>
              <a:t>. </a:t>
            </a:r>
            <a:r>
              <a:rPr lang="en-US" altLang="zh-CN" sz="3200" dirty="0" smtClean="0">
                <a:latin typeface="宋体" panose="02010600030101010101" pitchFamily="2" charset="-122"/>
              </a:rPr>
              <a:t>pushing</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to push  </a:t>
            </a:r>
            <a:r>
              <a:rPr lang="en-US" altLang="zh-CN" sz="3200" dirty="0" smtClean="0">
                <a:latin typeface="宋体" panose="02010600030101010101" pitchFamily="2" charset="-122"/>
              </a:rPr>
              <a:t>D</a:t>
            </a:r>
            <a:r>
              <a:rPr lang="en-US" altLang="zh-CN" sz="3200" dirty="0">
                <a:latin typeface="宋体" panose="02010600030101010101" pitchFamily="2" charset="-122"/>
              </a:rPr>
              <a:t>. to pushing</a:t>
            </a:r>
          </a:p>
          <a:p>
            <a:pPr eaLnBrk="1" hangingPunct="1"/>
            <a:r>
              <a:rPr lang="en-US" altLang="zh-CN" sz="3200" dirty="0">
                <a:latin typeface="宋体" panose="02010600030101010101" pitchFamily="2" charset="-122"/>
              </a:rPr>
              <a:t>(   )5. Stopping talking. It’s time </a:t>
            </a:r>
            <a:r>
              <a:rPr lang="en-US" altLang="zh-CN" sz="3200" dirty="0" smtClean="0">
                <a:latin typeface="宋体" panose="02010600030101010101" pitchFamily="2" charset="-122"/>
              </a:rPr>
              <a:t>_____ </a:t>
            </a:r>
            <a:r>
              <a:rPr lang="en-US" altLang="zh-CN" sz="3200" dirty="0">
                <a:latin typeface="宋体" panose="02010600030101010101" pitchFamily="2" charset="-122"/>
              </a:rPr>
              <a:t>class.</a:t>
            </a:r>
          </a:p>
          <a:p>
            <a:pPr marL="514350" indent="-514350" eaLnBrk="1" hangingPunct="1">
              <a:buAutoNum type="alphaUcPeriod"/>
            </a:pPr>
            <a:r>
              <a:rPr lang="en-US" altLang="zh-CN" sz="3200" dirty="0" smtClean="0">
                <a:latin typeface="宋体" panose="02010600030101010101" pitchFamily="2" charset="-122"/>
              </a:rPr>
              <a:t>for  B</a:t>
            </a:r>
            <a:r>
              <a:rPr lang="en-US" altLang="zh-CN" sz="3200" dirty="0">
                <a:latin typeface="宋体" panose="02010600030101010101" pitchFamily="2" charset="-122"/>
              </a:rPr>
              <a:t>. </a:t>
            </a:r>
            <a:r>
              <a:rPr lang="en-US" altLang="zh-CN" sz="3200" dirty="0" smtClean="0">
                <a:latin typeface="宋体" panose="02010600030101010101" pitchFamily="2" charset="-122"/>
              </a:rPr>
              <a:t>to</a:t>
            </a:r>
          </a:p>
          <a:p>
            <a:pPr eaLnBrk="1" hangingPunct="1"/>
            <a:r>
              <a:rPr lang="en-US" altLang="zh-CN" sz="3200" dirty="0" smtClean="0">
                <a:latin typeface="宋体" panose="02010600030101010101" pitchFamily="2" charset="-122"/>
              </a:rPr>
              <a:t>C.in   D</a:t>
            </a:r>
            <a:r>
              <a:rPr lang="en-US" altLang="zh-CN" sz="3200" dirty="0">
                <a:latin typeface="宋体" panose="02010600030101010101" pitchFamily="2" charset="-122"/>
              </a:rPr>
              <a:t>. of</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23863" y="1082675"/>
            <a:ext cx="5286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450850" y="3003550"/>
            <a:ext cx="6127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100"/>
          <p:cNvSpPr txBox="1">
            <a:spLocks noChangeArrowheads="1"/>
          </p:cNvSpPr>
          <p:nvPr/>
        </p:nvSpPr>
        <p:spPr bwMode="auto">
          <a:xfrm>
            <a:off x="-12700" y="928688"/>
            <a:ext cx="916781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a:latin typeface="宋体" panose="02010600030101010101" pitchFamily="2" charset="-122"/>
              </a:rPr>
              <a:t>是上班的时候了。</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Joke</a:t>
            </a:r>
            <a:r>
              <a:rPr lang="zh-CN" altLang="en-US" sz="3200" dirty="0">
                <a:latin typeface="宋体" panose="02010600030101010101" pitchFamily="2" charset="-122"/>
              </a:rPr>
              <a:t>删掉了他的一些课后活动。</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让我们将这个故事和那个故事比较一下。</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09588" y="1901825"/>
            <a:ext cx="59959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It’s time for work/to go to work.</a:t>
            </a:r>
          </a:p>
        </p:txBody>
      </p:sp>
      <p:sp>
        <p:nvSpPr>
          <p:cNvPr id="4" name="文本框 3"/>
          <p:cNvSpPr txBox="1">
            <a:spLocks noChangeArrowheads="1"/>
          </p:cNvSpPr>
          <p:nvPr/>
        </p:nvSpPr>
        <p:spPr bwMode="auto">
          <a:xfrm>
            <a:off x="441325" y="3403600"/>
            <a:ext cx="7667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Joke cut out part of his after-class activities.</a:t>
            </a:r>
          </a:p>
        </p:txBody>
      </p:sp>
      <p:sp>
        <p:nvSpPr>
          <p:cNvPr id="5" name="文本框 4"/>
          <p:cNvSpPr txBox="1">
            <a:spLocks noChangeArrowheads="1"/>
          </p:cNvSpPr>
          <p:nvPr/>
        </p:nvSpPr>
        <p:spPr bwMode="auto">
          <a:xfrm>
            <a:off x="454025" y="4795838"/>
            <a:ext cx="832326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Let’s compare this story with that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100"/>
          <p:cNvSpPr txBox="1">
            <a:spLocks noChangeArrowheads="1"/>
          </p:cNvSpPr>
          <p:nvPr/>
        </p:nvSpPr>
        <p:spPr bwMode="auto">
          <a:xfrm>
            <a:off x="15875" y="600075"/>
            <a:ext cx="909955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rPr>
              <a:t>4. </a:t>
            </a:r>
            <a:r>
              <a:rPr lang="zh-CN" altLang="en-US" sz="3200">
                <a:solidFill>
                  <a:srgbClr val="000000"/>
                </a:solidFill>
                <a:latin typeface="宋体" panose="02010600030101010101" pitchFamily="2" charset="-122"/>
              </a:rPr>
              <a:t>人们不应该把孩子们逼得如此紧。</a:t>
            </a: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5. </a:t>
            </a:r>
            <a:r>
              <a:rPr lang="zh-CN" altLang="en-US" sz="3200">
                <a:solidFill>
                  <a:srgbClr val="000000"/>
                </a:solidFill>
                <a:latin typeface="宋体" panose="02010600030101010101" pitchFamily="2" charset="-122"/>
              </a:rPr>
              <a:t>我们生活在一个典型的中国家庭。</a:t>
            </a:r>
          </a:p>
          <a:p>
            <a:pPr eaLnBrk="1" hangingPunct="1"/>
            <a:r>
              <a:rPr lang="en-US" altLang="zh-CN" sz="3200">
                <a:solidFill>
                  <a:srgbClr val="000000"/>
                </a:solidFill>
                <a:latin typeface="宋体" panose="02010600030101010101" pitchFamily="2" charset="-122"/>
              </a:rPr>
              <a:t>___________________________________________________________________________</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439738" y="1084263"/>
            <a:ext cx="8361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People shouldn’t push their children too hard.</a:t>
            </a:r>
          </a:p>
        </p:txBody>
      </p:sp>
      <p:sp>
        <p:nvSpPr>
          <p:cNvPr id="4" name="文本框 3"/>
          <p:cNvSpPr txBox="1">
            <a:spLocks noChangeArrowheads="1"/>
          </p:cNvSpPr>
          <p:nvPr/>
        </p:nvSpPr>
        <p:spPr bwMode="auto">
          <a:xfrm>
            <a:off x="454025" y="2559050"/>
            <a:ext cx="74104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We live in a typical Chinese family.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100"/>
          <p:cNvSpPr txBox="1">
            <a:spLocks noChangeArrowheads="1"/>
          </p:cNvSpPr>
          <p:nvPr/>
        </p:nvSpPr>
        <p:spPr bwMode="auto">
          <a:xfrm>
            <a:off x="30162" y="1181100"/>
            <a:ext cx="911383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三、</a:t>
            </a:r>
            <a:r>
              <a:rPr lang="zh-CN" altLang="en-US" sz="2800" dirty="0">
                <a:latin typeface="宋体" panose="02010600030101010101" pitchFamily="2" charset="-122"/>
              </a:rPr>
              <a:t>读写综合</a:t>
            </a:r>
          </a:p>
          <a:p>
            <a:pPr eaLnBrk="1" hangingPunct="1"/>
            <a:r>
              <a:rPr lang="en-US" altLang="zh-CN" sz="2800" dirty="0">
                <a:latin typeface="宋体" panose="02010600030101010101" pitchFamily="2" charset="-122"/>
              </a:rPr>
              <a:t>A</a:t>
            </a:r>
            <a:r>
              <a:rPr lang="zh-CN" altLang="en-US" sz="2800" dirty="0">
                <a:latin typeface="宋体" panose="02010600030101010101" pitchFamily="2" charset="-122"/>
              </a:rPr>
              <a:t>、信息归纳</a:t>
            </a:r>
          </a:p>
          <a:p>
            <a:pPr eaLnBrk="1" hangingPunct="1"/>
            <a:r>
              <a:rPr lang="zh-CN" altLang="en-US" sz="2800" dirty="0">
                <a:latin typeface="宋体" panose="02010600030101010101" pitchFamily="2" charset="-122"/>
              </a:rPr>
              <a:t>阅读下面这篇文章，根据所提供的信息，完成信息卡。</a:t>
            </a:r>
          </a:p>
          <a:p>
            <a:pPr eaLnBrk="1" hangingPunct="1"/>
            <a:r>
              <a:rPr lang="en-US" altLang="zh-CN" sz="2800" dirty="0">
                <a:latin typeface="宋体" panose="02010600030101010101" pitchFamily="2" charset="-122"/>
              </a:rPr>
              <a:t>Dear Dr. Know,</a:t>
            </a:r>
          </a:p>
          <a:p>
            <a:pPr eaLnBrk="1" hangingPunct="1"/>
            <a:r>
              <a:rPr lang="en-US" altLang="zh-CN" sz="2800" dirty="0">
                <a:latin typeface="宋体" panose="02010600030101010101" pitchFamily="2" charset="-122"/>
              </a:rPr>
              <a:t>  People say children are very happy because what they have to do is only to study, so they don’t have much pressure. Is that true? I don’t agree! We have a really hard time at school. </a:t>
            </a:r>
          </a:p>
          <a:p>
            <a:pPr eaLnBrk="1" hangingPunct="1"/>
            <a:r>
              <a:rPr lang="en-US" altLang="zh-CN" sz="2800" dirty="0">
                <a:latin typeface="宋体" panose="02010600030101010101" pitchFamily="2" charset="-122"/>
              </a:rPr>
              <a:t> First, we don’t have enough time to sleep. School time is from 7:00 a.m. to 10: 00 p.m. So every day, we have to get up before six o’clock </a:t>
            </a:r>
            <a:endParaRPr lang="zh-CN" altLang="en-US" sz="2800" dirty="0">
              <a:latin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0"/>
          <p:cNvSpPr txBox="1">
            <a:spLocks noChangeArrowheads="1"/>
          </p:cNvSpPr>
          <p:nvPr/>
        </p:nvSpPr>
        <p:spPr bwMode="auto">
          <a:xfrm>
            <a:off x="3175" y="904875"/>
            <a:ext cx="9112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 and go to bed after ten o’clock. We are so sleepy that we can’t put our heart into our studies. So it’s not easy for us to get good grades. Second, the food in school is not healthy enough. There are too many vegetables with little meat. And many of us eat junk food instead. As you know we are building up our bodies. We need not just vegetables, but also enough meat and eggs. So we really hope that the food in our school will improve. Third, there is too much homework. We find it hard to finish it in time. Many of us have to copy others’ homework because we don’t have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00"/>
          <p:cNvSpPr txBox="1">
            <a:spLocks noChangeArrowheads="1"/>
          </p:cNvSpPr>
          <p:nvPr/>
        </p:nvSpPr>
        <p:spPr bwMode="auto">
          <a:xfrm>
            <a:off x="1" y="1135063"/>
            <a:ext cx="9144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0002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enough time for it. What’s more, we have too many quizzes, tests and exams. We are under great pressure and so nervous about them! </a:t>
            </a:r>
          </a:p>
          <a:p>
            <a:pPr eaLnBrk="1" hangingPunct="1"/>
            <a:r>
              <a:rPr lang="en-US" altLang="zh-CN" sz="2800" dirty="0">
                <a:latin typeface="宋体" panose="02010600030101010101" pitchFamily="2" charset="-122"/>
              </a:rPr>
              <a:t>All in all, school life in China is such a terrible thing!                                                                                         </a:t>
            </a:r>
          </a:p>
          <a:p>
            <a:pPr eaLnBrk="1" hangingPunct="1"/>
            <a:r>
              <a:rPr lang="en-US" altLang="zh-CN" sz="2800" dirty="0">
                <a:latin typeface="宋体" panose="02010600030101010101" pitchFamily="2" charset="-122"/>
              </a:rPr>
              <a:t>                                                                 Yours,                                                                                                                    </a:t>
            </a:r>
          </a:p>
          <a:p>
            <a:pPr eaLnBrk="1" hangingPunct="1"/>
            <a:r>
              <a:rPr lang="en-US" altLang="zh-CN" sz="2800" dirty="0">
                <a:latin typeface="宋体" panose="02010600030101010101" pitchFamily="2" charset="-122"/>
              </a:rPr>
              <a:t>                                                                  Peter</a:t>
            </a:r>
            <a:endParaRPr lang="zh-CN" altLang="en-US" sz="2800" dirty="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a:graphicFrameLocks noGrp="1"/>
          </p:cNvGraphicFramePr>
          <p:nvPr/>
        </p:nvGraphicFramePr>
        <p:xfrm>
          <a:off x="173038" y="1095375"/>
          <a:ext cx="8796337" cy="5120645"/>
        </p:xfrm>
        <a:graphic>
          <a:graphicData uri="http://schemas.openxmlformats.org/drawingml/2006/table">
            <a:tbl>
              <a:tblPr/>
              <a:tblGrid>
                <a:gridCol w="4211637">
                  <a:extLst>
                    <a:ext uri="{9D8B030D-6E8A-4147-A177-3AD203B41FA5}">
                      <a16:colId xmlns:a16="http://schemas.microsoft.com/office/drawing/2014/main" val="20000"/>
                    </a:ext>
                  </a:extLst>
                </a:gridCol>
                <a:gridCol w="655638">
                  <a:extLst>
                    <a:ext uri="{9D8B030D-6E8A-4147-A177-3AD203B41FA5}">
                      <a16:colId xmlns:a16="http://schemas.microsoft.com/office/drawing/2014/main" val="20001"/>
                    </a:ext>
                  </a:extLst>
                </a:gridCol>
                <a:gridCol w="3929062">
                  <a:extLst>
                    <a:ext uri="{9D8B030D-6E8A-4147-A177-3AD203B41FA5}">
                      <a16:colId xmlns:a16="http://schemas.microsoft.com/office/drawing/2014/main" val="20002"/>
                    </a:ext>
                  </a:extLst>
                </a:gridCol>
              </a:tblGrid>
              <a:tr h="4826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writer of this e-mail</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1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time children have to get up</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41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thing in school </a:t>
                      </a: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that</a:t>
                      </a: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is not healthy enough</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83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reason why </a:t>
                      </a: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children</a:t>
                      </a: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can</a:t>
                      </a: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 put their heart into their studies</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things children are nervous about</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461" name="文本框 2"/>
          <p:cNvSpPr txBox="1">
            <a:spLocks noChangeArrowheads="1"/>
          </p:cNvSpPr>
          <p:nvPr/>
        </p:nvSpPr>
        <p:spPr bwMode="auto">
          <a:xfrm>
            <a:off x="0" y="411163"/>
            <a:ext cx="9058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latin typeface="宋体" panose="02010600030101010101" pitchFamily="2" charset="-122"/>
              </a:rPr>
              <a:t>Information card</a:t>
            </a:r>
          </a:p>
        </p:txBody>
      </p:sp>
      <p:sp>
        <p:nvSpPr>
          <p:cNvPr id="4" name="文本框 3"/>
          <p:cNvSpPr txBox="1">
            <a:spLocks noChangeArrowheads="1"/>
          </p:cNvSpPr>
          <p:nvPr/>
        </p:nvSpPr>
        <p:spPr bwMode="auto">
          <a:xfrm>
            <a:off x="5114925" y="1330325"/>
            <a:ext cx="23780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Peter   </a:t>
            </a:r>
          </a:p>
        </p:txBody>
      </p:sp>
      <p:sp>
        <p:nvSpPr>
          <p:cNvPr id="5" name="文本框 4"/>
          <p:cNvSpPr txBox="1">
            <a:spLocks noChangeArrowheads="1"/>
          </p:cNvSpPr>
          <p:nvPr/>
        </p:nvSpPr>
        <p:spPr bwMode="auto">
          <a:xfrm>
            <a:off x="5059363" y="2290763"/>
            <a:ext cx="34226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before 6 o’clock</a:t>
            </a:r>
          </a:p>
        </p:txBody>
      </p:sp>
      <p:sp>
        <p:nvSpPr>
          <p:cNvPr id="6" name="文本框 5"/>
          <p:cNvSpPr txBox="1">
            <a:spLocks noChangeArrowheads="1"/>
          </p:cNvSpPr>
          <p:nvPr/>
        </p:nvSpPr>
        <p:spPr bwMode="auto">
          <a:xfrm>
            <a:off x="5197475" y="3360738"/>
            <a:ext cx="31861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food</a:t>
            </a:r>
          </a:p>
        </p:txBody>
      </p:sp>
      <p:sp>
        <p:nvSpPr>
          <p:cNvPr id="7" name="文本框 6"/>
          <p:cNvSpPr txBox="1">
            <a:spLocks noChangeArrowheads="1"/>
          </p:cNvSpPr>
          <p:nvPr/>
        </p:nvSpPr>
        <p:spPr bwMode="auto">
          <a:xfrm>
            <a:off x="5143500" y="4503738"/>
            <a:ext cx="38385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They are so sleepy.</a:t>
            </a:r>
          </a:p>
        </p:txBody>
      </p:sp>
      <p:sp>
        <p:nvSpPr>
          <p:cNvPr id="8" name="文本框 7"/>
          <p:cNvSpPr txBox="1">
            <a:spLocks noChangeArrowheads="1"/>
          </p:cNvSpPr>
          <p:nvPr/>
        </p:nvSpPr>
        <p:spPr bwMode="auto">
          <a:xfrm>
            <a:off x="5073650" y="5768975"/>
            <a:ext cx="39227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quizzes, tests, exams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100"/>
          <p:cNvSpPr txBox="1">
            <a:spLocks noChangeArrowheads="1"/>
          </p:cNvSpPr>
          <p:nvPr/>
        </p:nvSpPr>
        <p:spPr bwMode="auto">
          <a:xfrm>
            <a:off x="85725" y="571500"/>
            <a:ext cx="8890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B. </a:t>
            </a:r>
            <a:r>
              <a:rPr lang="zh-CN" altLang="en-US" sz="3200" dirty="0">
                <a:latin typeface="宋体" panose="02010600030101010101" pitchFamily="2" charset="-122"/>
              </a:rPr>
              <a:t>书面表达</a:t>
            </a:r>
          </a:p>
          <a:p>
            <a:pPr eaLnBrk="1" hangingPunct="1"/>
            <a:r>
              <a:rPr lang="zh-CN" altLang="en-US" sz="3200" dirty="0">
                <a:latin typeface="宋体" panose="02010600030101010101" pitchFamily="2" charset="-122"/>
              </a:rPr>
              <a:t>假如你是</a:t>
            </a:r>
            <a:r>
              <a:rPr lang="en-US" altLang="zh-CN" sz="3200" dirty="0">
                <a:latin typeface="宋体" panose="02010600030101010101" pitchFamily="2" charset="-122"/>
              </a:rPr>
              <a:t>Dr. Know,</a:t>
            </a:r>
            <a:r>
              <a:rPr lang="zh-CN" altLang="en-US" sz="3200" dirty="0">
                <a:latin typeface="宋体" panose="02010600030101010101" pitchFamily="2" charset="-122"/>
              </a:rPr>
              <a:t>请你给</a:t>
            </a:r>
            <a:r>
              <a:rPr lang="en-US" altLang="zh-CN" sz="3200" dirty="0">
                <a:latin typeface="宋体" panose="02010600030101010101" pitchFamily="2" charset="-122"/>
              </a:rPr>
              <a:t>Peter</a:t>
            </a:r>
            <a:r>
              <a:rPr lang="zh-CN" altLang="en-US" sz="3200" dirty="0">
                <a:latin typeface="宋体" panose="02010600030101010101" pitchFamily="2" charset="-122"/>
              </a:rPr>
              <a:t>回信，并针对他的烦恼给他提出建议。</a:t>
            </a:r>
          </a:p>
          <a:p>
            <a:pPr eaLnBrk="1" hangingPunct="1"/>
            <a:r>
              <a:rPr lang="zh-CN" altLang="en-US" sz="3200" dirty="0">
                <a:latin typeface="宋体" panose="02010600030101010101" pitchFamily="2" charset="-122"/>
              </a:rPr>
              <a:t>内容包括：</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越来越多的学生感觉压力大。</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处理烦恼和压力的对策。（至少</a:t>
            </a:r>
            <a:r>
              <a:rPr lang="en-US" altLang="zh-CN" sz="3200" dirty="0">
                <a:latin typeface="宋体" panose="02010600030101010101" pitchFamily="2" charset="-122"/>
              </a:rPr>
              <a:t>3</a:t>
            </a:r>
            <a:r>
              <a:rPr lang="zh-CN" altLang="en-US" sz="3200" dirty="0">
                <a:latin typeface="宋体" panose="02010600030101010101" pitchFamily="2" charset="-122"/>
              </a:rPr>
              <a:t>点）</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培养一种兴趣爱好，学会放松。</a:t>
            </a:r>
          </a:p>
          <a:p>
            <a:pPr eaLnBrk="1" hangingPunct="1"/>
            <a:r>
              <a:rPr lang="zh-CN" altLang="en-US" sz="3200" dirty="0">
                <a:latin typeface="宋体" panose="02010600030101010101" pitchFamily="2" charset="-122"/>
              </a:rPr>
              <a:t>写作要求：	</a:t>
            </a:r>
          </a:p>
          <a:p>
            <a:pPr eaLnBrk="1" hangingPunct="1"/>
            <a:r>
              <a:rPr lang="en-US" altLang="zh-CN" sz="3200" dirty="0">
                <a:latin typeface="宋体" panose="02010600030101010101" pitchFamily="2" charset="-122"/>
              </a:rPr>
              <a:t>1.</a:t>
            </a:r>
            <a:r>
              <a:rPr lang="zh-CN" altLang="en-US" sz="3200" dirty="0">
                <a:latin typeface="宋体" panose="02010600030101010101" pitchFamily="2" charset="-122"/>
              </a:rPr>
              <a:t>不能抄袭原文；不得在作文中出现学校的真实名称和学生的真实姓名；</a:t>
            </a:r>
          </a:p>
          <a:p>
            <a:pPr eaLnBrk="1" hangingPunct="1"/>
            <a:r>
              <a:rPr lang="en-US" altLang="zh-CN" sz="3200" dirty="0">
                <a:latin typeface="宋体" panose="02010600030101010101" pitchFamily="2" charset="-122"/>
              </a:rPr>
              <a:t>2.</a:t>
            </a:r>
            <a:r>
              <a:rPr lang="zh-CN" altLang="en-US" sz="3200" dirty="0">
                <a:latin typeface="宋体" panose="02010600030101010101" pitchFamily="2" charset="-122"/>
              </a:rPr>
              <a:t>语句连贯，词数</a:t>
            </a:r>
            <a:r>
              <a:rPr lang="en-US" altLang="zh-CN" sz="3200" dirty="0">
                <a:latin typeface="宋体" panose="02010600030101010101" pitchFamily="2" charset="-122"/>
              </a:rPr>
              <a:t>70</a:t>
            </a:r>
            <a:r>
              <a:rPr lang="zh-CN" altLang="en-US" sz="3200" dirty="0">
                <a:latin typeface="宋体" panose="02010600030101010101" pitchFamily="2" charset="-122"/>
              </a:rPr>
              <a:t>个以上，开头已经给出，不计入总词数。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20483" name="文本框 100"/>
          <p:cNvSpPr txBox="1">
            <a:spLocks noChangeArrowheads="1"/>
          </p:cNvSpPr>
          <p:nvPr/>
        </p:nvSpPr>
        <p:spPr bwMode="auto">
          <a:xfrm>
            <a:off x="146050" y="787400"/>
            <a:ext cx="89884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333333"/>
                </a:solidFill>
                <a:latin typeface="宋体" panose="02010600030101010101" pitchFamily="2" charset="-122"/>
              </a:rPr>
              <a:t>【写作思路点拨】</a:t>
            </a:r>
          </a:p>
          <a:p>
            <a:pPr eaLnBrk="1" hangingPunct="1"/>
            <a:r>
              <a:rPr lang="zh-CN" altLang="en-US" sz="3200" dirty="0">
                <a:solidFill>
                  <a:srgbClr val="333333"/>
                </a:solidFill>
                <a:latin typeface="宋体" panose="02010600030101010101" pitchFamily="2" charset="-122"/>
              </a:rPr>
              <a:t>第一步：越来越多的学生感觉压力大。 </a:t>
            </a:r>
          </a:p>
          <a:p>
            <a:pPr eaLnBrk="1" hangingPunct="1"/>
            <a:r>
              <a:rPr lang="zh-CN" altLang="en-US" sz="3200" dirty="0">
                <a:solidFill>
                  <a:srgbClr val="333333"/>
                </a:solidFill>
                <a:latin typeface="宋体" panose="02010600030101010101" pitchFamily="2" charset="-122"/>
              </a:rPr>
              <a:t>参考句型：</a:t>
            </a:r>
          </a:p>
          <a:p>
            <a:pPr eaLnBrk="1" hangingPunct="1"/>
            <a:r>
              <a:rPr lang="en-US" altLang="zh-CN" sz="3200" dirty="0">
                <a:solidFill>
                  <a:srgbClr val="333333"/>
                </a:solidFill>
                <a:latin typeface="宋体" panose="02010600030101010101" pitchFamily="2" charset="-122"/>
              </a:rPr>
              <a:t>1. Children are under _________ nowadays.     </a:t>
            </a:r>
          </a:p>
          <a:p>
            <a:pPr eaLnBrk="1" hangingPunct="1"/>
            <a:r>
              <a:rPr lang="en-US" altLang="zh-CN" sz="3200" dirty="0">
                <a:solidFill>
                  <a:srgbClr val="333333"/>
                </a:solidFill>
                <a:latin typeface="宋体" panose="02010600030101010101" pitchFamily="2" charset="-122"/>
              </a:rPr>
              <a:t>2. Children are not happy because </a:t>
            </a:r>
            <a:r>
              <a:rPr lang="en-US" altLang="zh-CN" sz="3200" dirty="0" smtClean="0">
                <a:solidFill>
                  <a:srgbClr val="333333"/>
                </a:solidFill>
                <a:latin typeface="宋体" panose="02010600030101010101" pitchFamily="2" charset="-122"/>
              </a:rPr>
              <a:t>______. </a:t>
            </a:r>
            <a:endParaRPr lang="en-US" altLang="zh-CN" sz="3200" dirty="0">
              <a:solidFill>
                <a:srgbClr val="333333"/>
              </a:solidFill>
              <a:latin typeface="宋体" panose="02010600030101010101" pitchFamily="2" charset="-122"/>
            </a:endParaRPr>
          </a:p>
          <a:p>
            <a:pPr eaLnBrk="1" hangingPunct="1"/>
            <a:r>
              <a:rPr lang="en-US" altLang="zh-CN" sz="3200" dirty="0">
                <a:solidFill>
                  <a:srgbClr val="333333"/>
                </a:solidFill>
                <a:latin typeface="宋体" panose="02010600030101010101" pitchFamily="2" charset="-122"/>
              </a:rPr>
              <a:t>3. Children are pushed ____________ now.  </a:t>
            </a:r>
          </a:p>
          <a:p>
            <a:pPr eaLnBrk="1" hangingPunct="1"/>
            <a:r>
              <a:rPr lang="zh-CN" altLang="en-US" sz="3200" dirty="0">
                <a:solidFill>
                  <a:srgbClr val="333333"/>
                </a:solidFill>
                <a:latin typeface="宋体" panose="02010600030101010101" pitchFamily="2" charset="-122"/>
              </a:rPr>
              <a:t>第二步：</a:t>
            </a:r>
            <a:r>
              <a:rPr lang="zh-CN" altLang="en-US" sz="3200" dirty="0">
                <a:latin typeface="宋体" panose="02010600030101010101" pitchFamily="2" charset="-122"/>
              </a:rPr>
              <a:t>处理烦恼和压力的对策</a:t>
            </a:r>
            <a:r>
              <a:rPr lang="zh-CN" altLang="en-US" sz="3200" dirty="0">
                <a:solidFill>
                  <a:srgbClr val="333333"/>
                </a:solidFill>
                <a:latin typeface="宋体" panose="02010600030101010101" pitchFamily="2" charset="-122"/>
              </a:rPr>
              <a:t>（注意使用连接词</a:t>
            </a:r>
            <a:r>
              <a:rPr lang="en-US" altLang="zh-CN" sz="3200" dirty="0">
                <a:solidFill>
                  <a:srgbClr val="333333"/>
                </a:solidFill>
                <a:latin typeface="宋体" panose="02010600030101010101" pitchFamily="2" charset="-122"/>
              </a:rPr>
              <a:t>first, second…)</a:t>
            </a:r>
            <a:r>
              <a:rPr lang="zh-CN" altLang="en-US" sz="3200" dirty="0">
                <a:solidFill>
                  <a:srgbClr val="333333"/>
                </a:solidFill>
                <a:latin typeface="宋体" panose="02010600030101010101" pitchFamily="2" charset="-122"/>
              </a:rPr>
              <a:t>。</a:t>
            </a:r>
          </a:p>
          <a:p>
            <a:pPr eaLnBrk="1" hangingPunct="1"/>
            <a:r>
              <a:rPr lang="zh-CN" altLang="en-US" sz="3200" dirty="0">
                <a:solidFill>
                  <a:srgbClr val="333333"/>
                </a:solidFill>
                <a:latin typeface="宋体" panose="02010600030101010101" pitchFamily="2" charset="-122"/>
              </a:rPr>
              <a:t>参考句型：</a:t>
            </a:r>
          </a:p>
          <a:p>
            <a:pPr eaLnBrk="1" hangingPunct="1"/>
            <a:r>
              <a:rPr lang="en-US" altLang="zh-CN" sz="3200" dirty="0">
                <a:solidFill>
                  <a:srgbClr val="333333"/>
                </a:solidFill>
                <a:latin typeface="宋体" panose="02010600030101010101" pitchFamily="2" charset="-122"/>
              </a:rPr>
              <a:t>1. First, you say you don’t have enough time to sleep. I think</a:t>
            </a:r>
            <a:r>
              <a:rPr lang="en-US" altLang="zh-CN" sz="3200" dirty="0" smtClean="0">
                <a:solidFill>
                  <a:srgbClr val="333333"/>
                </a:solidFill>
                <a:latin typeface="宋体" panose="02010600030101010101" pitchFamily="2" charset="-122"/>
              </a:rPr>
              <a:t>__________.</a:t>
            </a:r>
            <a:endParaRPr lang="en-US" altLang="zh-CN" sz="3200" dirty="0">
              <a:solidFill>
                <a:srgbClr val="333333"/>
              </a:solidFill>
              <a:latin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290512"/>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3075" name="文本框 100"/>
          <p:cNvSpPr txBox="1">
            <a:spLocks noChangeArrowheads="1"/>
          </p:cNvSpPr>
          <p:nvPr/>
        </p:nvSpPr>
        <p:spPr bwMode="auto">
          <a:xfrm>
            <a:off x="355601" y="911225"/>
            <a:ext cx="85979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意见；想法；看法</a:t>
            </a:r>
            <a:r>
              <a:rPr lang="zh-CN" altLang="en-US" sz="3200" i="1" dirty="0">
                <a:latin typeface="宋体" panose="02010600030101010101" pitchFamily="2" charset="-122"/>
              </a:rPr>
              <a:t> </a:t>
            </a:r>
            <a:r>
              <a:rPr lang="en-US" altLang="zh-CN" sz="3200" i="1" dirty="0">
                <a:latin typeface="宋体" panose="02010600030101010101" pitchFamily="2" charset="-122"/>
              </a:rPr>
              <a:t>n.</a:t>
            </a:r>
            <a:r>
              <a:rPr lang="en-US" altLang="zh-CN" sz="3200" dirty="0">
                <a:latin typeface="宋体" panose="02010600030101010101" pitchFamily="2" charset="-122"/>
              </a:rPr>
              <a:t> __________   </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技艺；技巧 </a:t>
            </a:r>
            <a:r>
              <a:rPr lang="en-US" altLang="zh-CN" sz="3200" i="1" dirty="0">
                <a:latin typeface="宋体" panose="02010600030101010101" pitchFamily="2" charset="-122"/>
              </a:rPr>
              <a:t>n.</a:t>
            </a:r>
            <a:r>
              <a:rPr lang="en-US" altLang="zh-CN" sz="3200" dirty="0">
                <a:latin typeface="宋体" panose="02010600030101010101" pitchFamily="2" charset="-122"/>
              </a:rPr>
              <a:t>__________    </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典型的</a:t>
            </a:r>
            <a:r>
              <a:rPr lang="en-US" altLang="zh-CN" sz="3200" i="1" dirty="0">
                <a:latin typeface="宋体" panose="02010600030101010101" pitchFamily="2" charset="-122"/>
              </a:rPr>
              <a:t>adj.</a:t>
            </a:r>
            <a:r>
              <a:rPr lang="en-US" altLang="zh-CN" sz="3200" dirty="0">
                <a:latin typeface="宋体" panose="02010600030101010101" pitchFamily="2" charset="-122"/>
              </a:rPr>
              <a:t>____________  	</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美式</a:t>
            </a:r>
            <a:r>
              <a:rPr lang="en-US" altLang="zh-CN" sz="3200" dirty="0">
                <a:latin typeface="宋体" panose="02010600030101010101" pitchFamily="2" charset="-122"/>
              </a:rPr>
              <a:t>)</a:t>
            </a:r>
            <a:r>
              <a:rPr lang="zh-CN" altLang="en-US" sz="3200" dirty="0">
                <a:latin typeface="宋体" panose="02010600030101010101" pitchFamily="2" charset="-122"/>
              </a:rPr>
              <a:t>橄榄球；足球</a:t>
            </a:r>
            <a:r>
              <a:rPr lang="en-US" altLang="zh-CN" sz="3200" i="1" dirty="0">
                <a:latin typeface="宋体" panose="02010600030101010101" pitchFamily="2" charset="-122"/>
              </a:rPr>
              <a:t>n.</a:t>
            </a:r>
            <a:r>
              <a:rPr lang="en-US" altLang="zh-CN" sz="3200" dirty="0">
                <a:latin typeface="宋体" panose="02010600030101010101" pitchFamily="2" charset="-122"/>
              </a:rPr>
              <a:t> ______________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快的；迅速的</a:t>
            </a:r>
            <a:r>
              <a:rPr lang="en-US" altLang="zh-CN" sz="3200" i="1" dirty="0">
                <a:latin typeface="宋体" panose="02010600030101010101" pitchFamily="2" charset="-122"/>
              </a:rPr>
              <a:t>adj.</a:t>
            </a:r>
            <a:r>
              <a:rPr lang="en-US" altLang="zh-CN" sz="3200" dirty="0">
                <a:latin typeface="宋体" panose="02010600030101010101" pitchFamily="2" charset="-122"/>
              </a:rPr>
              <a:t> __________   </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持续；继续存在</a:t>
            </a:r>
            <a:r>
              <a:rPr lang="en-US" altLang="zh-CN" sz="3200" i="1" dirty="0">
                <a:latin typeface="宋体" panose="02010600030101010101" pitchFamily="2" charset="-122"/>
              </a:rPr>
              <a:t>v. </a:t>
            </a:r>
            <a:r>
              <a:rPr lang="en-US" altLang="zh-CN" sz="3200" dirty="0">
                <a:latin typeface="宋体" panose="02010600030101010101" pitchFamily="2" charset="-122"/>
              </a:rPr>
              <a:t>__________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比较 </a:t>
            </a:r>
            <a:r>
              <a:rPr lang="en-US" altLang="zh-CN" sz="3200" i="1" dirty="0">
                <a:latin typeface="宋体" panose="02010600030101010101" pitchFamily="2" charset="-122"/>
              </a:rPr>
              <a:t>v.</a:t>
            </a:r>
            <a:r>
              <a:rPr lang="en-US" altLang="zh-CN" sz="3200" dirty="0">
                <a:latin typeface="宋体" panose="02010600030101010101" pitchFamily="2" charset="-122"/>
              </a:rPr>
              <a:t> _____________      </a:t>
            </a:r>
          </a:p>
          <a:p>
            <a:pPr eaLnBrk="1" hangingPunct="1"/>
            <a:r>
              <a:rPr lang="en-US" altLang="zh-CN" sz="3200" dirty="0">
                <a:latin typeface="宋体" panose="02010600030101010101" pitchFamily="2" charset="-122"/>
              </a:rPr>
              <a:t>8.</a:t>
            </a:r>
            <a:r>
              <a:rPr lang="zh-CN" altLang="en-US" sz="3200" dirty="0">
                <a:latin typeface="宋体" panose="02010600030101010101" pitchFamily="2" charset="-122"/>
              </a:rPr>
              <a:t>不理智的；疯狂的</a:t>
            </a:r>
            <a:r>
              <a:rPr lang="en-US" altLang="zh-CN" sz="3200" dirty="0">
                <a:latin typeface="宋体" panose="02010600030101010101" pitchFamily="2" charset="-122"/>
              </a:rPr>
              <a:t>adj._________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491163" y="14112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opinion</a:t>
            </a:r>
          </a:p>
        </p:txBody>
      </p:sp>
      <p:sp>
        <p:nvSpPr>
          <p:cNvPr id="3" name="文本框 2"/>
          <p:cNvSpPr txBox="1">
            <a:spLocks noChangeArrowheads="1"/>
          </p:cNvSpPr>
          <p:nvPr/>
        </p:nvSpPr>
        <p:spPr bwMode="auto">
          <a:xfrm>
            <a:off x="4113213" y="1857375"/>
            <a:ext cx="14747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skill</a:t>
            </a:r>
          </a:p>
        </p:txBody>
      </p:sp>
      <p:sp>
        <p:nvSpPr>
          <p:cNvPr id="4" name="文本框 3"/>
          <p:cNvSpPr txBox="1">
            <a:spLocks noChangeArrowheads="1"/>
          </p:cNvSpPr>
          <p:nvPr/>
        </p:nvSpPr>
        <p:spPr bwMode="auto">
          <a:xfrm>
            <a:off x="3432175" y="2357438"/>
            <a:ext cx="1390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typical </a:t>
            </a:r>
          </a:p>
        </p:txBody>
      </p:sp>
      <p:sp>
        <p:nvSpPr>
          <p:cNvPr id="5" name="文本框 4"/>
          <p:cNvSpPr txBox="1">
            <a:spLocks noChangeArrowheads="1"/>
          </p:cNvSpPr>
          <p:nvPr/>
        </p:nvSpPr>
        <p:spPr bwMode="auto">
          <a:xfrm>
            <a:off x="5684838" y="2816225"/>
            <a:ext cx="1655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football</a:t>
            </a:r>
          </a:p>
        </p:txBody>
      </p:sp>
      <p:sp>
        <p:nvSpPr>
          <p:cNvPr id="6" name="文本框 5"/>
          <p:cNvSpPr txBox="1">
            <a:spLocks noChangeArrowheads="1"/>
          </p:cNvSpPr>
          <p:nvPr/>
        </p:nvSpPr>
        <p:spPr bwMode="auto">
          <a:xfrm>
            <a:off x="4670425" y="3330575"/>
            <a:ext cx="1127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quick </a:t>
            </a:r>
          </a:p>
        </p:txBody>
      </p:sp>
      <p:sp>
        <p:nvSpPr>
          <p:cNvPr id="7" name="文本框 6"/>
          <p:cNvSpPr txBox="1">
            <a:spLocks noChangeArrowheads="1"/>
          </p:cNvSpPr>
          <p:nvPr/>
        </p:nvSpPr>
        <p:spPr bwMode="auto">
          <a:xfrm>
            <a:off x="4545013" y="3832225"/>
            <a:ext cx="2390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continue</a:t>
            </a:r>
          </a:p>
        </p:txBody>
      </p:sp>
      <p:sp>
        <p:nvSpPr>
          <p:cNvPr id="8" name="文本框 7"/>
          <p:cNvSpPr txBox="1">
            <a:spLocks noChangeArrowheads="1"/>
          </p:cNvSpPr>
          <p:nvPr/>
        </p:nvSpPr>
        <p:spPr bwMode="auto">
          <a:xfrm>
            <a:off x="2778125" y="4249738"/>
            <a:ext cx="23923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compare </a:t>
            </a:r>
          </a:p>
        </p:txBody>
      </p:sp>
      <p:sp>
        <p:nvSpPr>
          <p:cNvPr id="9" name="文本框 8"/>
          <p:cNvSpPr txBox="1">
            <a:spLocks noChangeArrowheads="1"/>
          </p:cNvSpPr>
          <p:nvPr/>
        </p:nvSpPr>
        <p:spPr bwMode="auto">
          <a:xfrm>
            <a:off x="5324475" y="4764088"/>
            <a:ext cx="1473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crazy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0"/>
          <p:cNvSpPr txBox="1">
            <a:spLocks noChangeArrowheads="1"/>
          </p:cNvSpPr>
          <p:nvPr/>
        </p:nvSpPr>
        <p:spPr bwMode="auto">
          <a:xfrm>
            <a:off x="31750" y="1133475"/>
            <a:ext cx="9112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6675" indent="-6667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solidFill>
                  <a:srgbClr val="333333"/>
                </a:solidFill>
                <a:latin typeface="宋体" panose="02010600030101010101" pitchFamily="2" charset="-122"/>
              </a:rPr>
              <a:t> 2. Your second problem is</a:t>
            </a:r>
            <a:r>
              <a:rPr lang="en-US" altLang="zh-CN" sz="2800" dirty="0" smtClean="0">
                <a:solidFill>
                  <a:srgbClr val="333333"/>
                </a:solidFill>
                <a:latin typeface="宋体" panose="02010600030101010101" pitchFamily="2" charset="-122"/>
              </a:rPr>
              <a:t>________. </a:t>
            </a:r>
            <a:r>
              <a:rPr lang="en-US" altLang="zh-CN" sz="2800" dirty="0">
                <a:solidFill>
                  <a:srgbClr val="333333"/>
                </a:solidFill>
                <a:latin typeface="宋体" panose="02010600030101010101" pitchFamily="2" charset="-122"/>
              </a:rPr>
              <a:t>To solve it, you could</a:t>
            </a:r>
            <a:r>
              <a:rPr lang="en-US" altLang="zh-CN" sz="2800" dirty="0" smtClean="0">
                <a:solidFill>
                  <a:srgbClr val="333333"/>
                </a:solidFill>
                <a:latin typeface="宋体" panose="02010600030101010101" pitchFamily="2" charset="-122"/>
              </a:rPr>
              <a:t>_______.</a:t>
            </a:r>
            <a:endParaRPr lang="en-US" altLang="zh-CN" sz="2800" dirty="0">
              <a:solidFill>
                <a:srgbClr val="333333"/>
              </a:solidFill>
              <a:latin typeface="宋体" panose="02010600030101010101" pitchFamily="2" charset="-122"/>
            </a:endParaRPr>
          </a:p>
          <a:p>
            <a:pPr eaLnBrk="1" hangingPunct="1"/>
            <a:r>
              <a:rPr lang="en-US" altLang="zh-CN" sz="2800" dirty="0">
                <a:solidFill>
                  <a:srgbClr val="333333"/>
                </a:solidFill>
                <a:latin typeface="宋体" panose="02010600030101010101" pitchFamily="2" charset="-122"/>
              </a:rPr>
              <a:t> </a:t>
            </a:r>
            <a:r>
              <a:rPr lang="en-US" altLang="zh-CN" sz="2800" dirty="0" smtClean="0">
                <a:solidFill>
                  <a:srgbClr val="333333"/>
                </a:solidFill>
                <a:latin typeface="宋体" panose="02010600030101010101" pitchFamily="2" charset="-122"/>
              </a:rPr>
              <a:t>3…</a:t>
            </a:r>
            <a:endParaRPr lang="en-US" altLang="zh-CN" sz="2800" dirty="0">
              <a:solidFill>
                <a:srgbClr val="333333"/>
              </a:solidFill>
              <a:latin typeface="宋体" panose="02010600030101010101" pitchFamily="2" charset="-122"/>
            </a:endParaRPr>
          </a:p>
          <a:p>
            <a:pPr eaLnBrk="1" hangingPunct="1"/>
            <a:r>
              <a:rPr lang="zh-CN" altLang="en-US" sz="2800" dirty="0">
                <a:solidFill>
                  <a:srgbClr val="333333"/>
                </a:solidFill>
                <a:latin typeface="宋体" panose="02010600030101010101" pitchFamily="2" charset="-122"/>
              </a:rPr>
              <a:t>第三步：</a:t>
            </a:r>
            <a:r>
              <a:rPr lang="zh-CN" altLang="en-US" sz="2800" dirty="0">
                <a:latin typeface="宋体" panose="02010600030101010101" pitchFamily="2" charset="-122"/>
              </a:rPr>
              <a:t>培养一种兴趣爱好，学会放松。</a:t>
            </a:r>
            <a:endParaRPr lang="zh-CN" altLang="en-US" sz="2800" dirty="0">
              <a:solidFill>
                <a:srgbClr val="333333"/>
              </a:solidFill>
              <a:latin typeface="宋体" panose="02010600030101010101" pitchFamily="2" charset="-122"/>
            </a:endParaRPr>
          </a:p>
          <a:p>
            <a:pPr eaLnBrk="1" hangingPunct="1"/>
            <a:r>
              <a:rPr lang="zh-CN" altLang="en-US" sz="2800" dirty="0">
                <a:solidFill>
                  <a:srgbClr val="333333"/>
                </a:solidFill>
                <a:latin typeface="宋体" panose="02010600030101010101" pitchFamily="2" charset="-122"/>
              </a:rPr>
              <a:t>参考句型：</a:t>
            </a:r>
          </a:p>
          <a:p>
            <a:pPr eaLnBrk="1" hangingPunct="1"/>
            <a:r>
              <a:rPr lang="en-US" altLang="zh-CN" sz="2800" dirty="0">
                <a:solidFill>
                  <a:srgbClr val="333333"/>
                </a:solidFill>
                <a:latin typeface="宋体" panose="02010600030101010101" pitchFamily="2" charset="-122"/>
              </a:rPr>
              <a:t>1. Taking up a hobby such as</a:t>
            </a:r>
            <a:r>
              <a:rPr lang="en-US" altLang="zh-CN" sz="2800" dirty="0" smtClean="0">
                <a:solidFill>
                  <a:srgbClr val="333333"/>
                </a:solidFill>
                <a:latin typeface="宋体" panose="02010600030101010101" pitchFamily="2" charset="-122"/>
              </a:rPr>
              <a:t>_____ </a:t>
            </a:r>
            <a:r>
              <a:rPr lang="en-US" altLang="zh-CN" sz="2800" dirty="0">
                <a:solidFill>
                  <a:srgbClr val="333333"/>
                </a:solidFill>
                <a:latin typeface="宋体" panose="02010600030101010101" pitchFamily="2" charset="-122"/>
              </a:rPr>
              <a:t>is a good way to </a:t>
            </a:r>
            <a:r>
              <a:rPr lang="en-US" altLang="zh-CN" sz="2800" dirty="0" smtClean="0">
                <a:solidFill>
                  <a:srgbClr val="333333"/>
                </a:solidFill>
                <a:latin typeface="宋体" panose="02010600030101010101" pitchFamily="2" charset="-122"/>
              </a:rPr>
              <a:t>________.  </a:t>
            </a:r>
            <a:endParaRPr lang="en-US" altLang="zh-CN" sz="2800" dirty="0">
              <a:solidFill>
                <a:srgbClr val="333333"/>
              </a:solidFill>
              <a:latin typeface="宋体" panose="02010600030101010101" pitchFamily="2" charset="-122"/>
            </a:endParaRPr>
          </a:p>
          <a:p>
            <a:pPr eaLnBrk="1" hangingPunct="1"/>
            <a:r>
              <a:rPr lang="en-US" altLang="zh-CN" sz="2800" dirty="0">
                <a:solidFill>
                  <a:srgbClr val="333333"/>
                </a:solidFill>
                <a:latin typeface="宋体" panose="02010600030101010101" pitchFamily="2" charset="-122"/>
              </a:rPr>
              <a:t>2. If you </a:t>
            </a:r>
            <a:r>
              <a:rPr lang="en-US" altLang="zh-CN" sz="2800" dirty="0" smtClean="0">
                <a:solidFill>
                  <a:srgbClr val="333333"/>
                </a:solidFill>
                <a:latin typeface="宋体" panose="02010600030101010101" pitchFamily="2" charset="-122"/>
              </a:rPr>
              <a:t>______ </a:t>
            </a:r>
            <a:r>
              <a:rPr lang="en-US" altLang="zh-CN" sz="2800" dirty="0">
                <a:solidFill>
                  <a:srgbClr val="333333"/>
                </a:solidFill>
                <a:latin typeface="宋体" panose="02010600030101010101" pitchFamily="2" charset="-122"/>
              </a:rPr>
              <a:t>a hobby, maybe </a:t>
            </a:r>
            <a:r>
              <a:rPr lang="en-US" altLang="zh-CN" sz="2800" dirty="0" smtClean="0">
                <a:solidFill>
                  <a:srgbClr val="333333"/>
                </a:solidFill>
                <a:latin typeface="宋体" panose="02010600030101010101" pitchFamily="2" charset="-122"/>
              </a:rPr>
              <a:t>___________________.</a:t>
            </a:r>
            <a:endParaRPr lang="en-US" altLang="zh-CN" sz="2800" dirty="0">
              <a:solidFill>
                <a:srgbClr val="333333"/>
              </a:solidFill>
              <a:latin typeface="宋体" panose="02010600030101010101" pitchFamily="2" charset="-122"/>
            </a:endParaRPr>
          </a:p>
          <a:p>
            <a:pPr eaLnBrk="1" hangingPunct="1"/>
            <a:r>
              <a:rPr lang="zh-CN" altLang="en-US" sz="2800" dirty="0">
                <a:solidFill>
                  <a:srgbClr val="333333"/>
                </a:solidFill>
                <a:latin typeface="宋体" panose="02010600030101010101" pitchFamily="2" charset="-122"/>
              </a:rPr>
              <a:t>第四步</a:t>
            </a:r>
            <a:r>
              <a:rPr lang="en-US" altLang="zh-CN" sz="2800" dirty="0">
                <a:solidFill>
                  <a:srgbClr val="333333"/>
                </a:solidFill>
                <a:latin typeface="宋体" panose="02010600030101010101" pitchFamily="2" charset="-122"/>
              </a:rPr>
              <a:t>: </a:t>
            </a:r>
            <a:r>
              <a:rPr lang="zh-CN" altLang="en-US" sz="2800" dirty="0">
                <a:solidFill>
                  <a:srgbClr val="333333"/>
                </a:solidFill>
                <a:latin typeface="宋体" panose="02010600030101010101" pitchFamily="2" charset="-122"/>
              </a:rPr>
              <a:t>检查自己的写作。（</a:t>
            </a:r>
            <a:r>
              <a:rPr lang="en-US" altLang="zh-CN" sz="2800" dirty="0">
                <a:solidFill>
                  <a:srgbClr val="333333"/>
                </a:solidFill>
                <a:latin typeface="宋体" panose="02010600030101010101" pitchFamily="2" charset="-122"/>
              </a:rPr>
              <a:t>1. </a:t>
            </a:r>
            <a:r>
              <a:rPr lang="zh-CN" altLang="en-US" sz="2800" dirty="0">
                <a:solidFill>
                  <a:srgbClr val="333333"/>
                </a:solidFill>
                <a:latin typeface="宋体" panose="02010600030101010101" pitchFamily="2" charset="-122"/>
              </a:rPr>
              <a:t>要求的</a:t>
            </a:r>
            <a:r>
              <a:rPr lang="en-US" altLang="zh-CN" sz="2800" dirty="0">
                <a:solidFill>
                  <a:srgbClr val="333333"/>
                </a:solidFill>
                <a:latin typeface="宋体" panose="02010600030101010101" pitchFamily="2" charset="-122"/>
              </a:rPr>
              <a:t>3</a:t>
            </a:r>
            <a:r>
              <a:rPr lang="zh-CN" altLang="en-US" sz="2800" dirty="0">
                <a:solidFill>
                  <a:srgbClr val="333333"/>
                </a:solidFill>
                <a:latin typeface="宋体" panose="02010600030101010101" pitchFamily="2" charset="-122"/>
              </a:rPr>
              <a:t>个内容都写到了吗？</a:t>
            </a:r>
            <a:r>
              <a:rPr lang="en-US" altLang="zh-CN" sz="2800" dirty="0">
                <a:solidFill>
                  <a:srgbClr val="333333"/>
                </a:solidFill>
                <a:latin typeface="宋体" panose="02010600030101010101" pitchFamily="2" charset="-122"/>
              </a:rPr>
              <a:t>2. </a:t>
            </a:r>
            <a:r>
              <a:rPr lang="zh-CN" altLang="en-US" sz="2800" dirty="0">
                <a:solidFill>
                  <a:srgbClr val="333333"/>
                </a:solidFill>
                <a:latin typeface="宋体" panose="02010600030101010101" pitchFamily="2" charset="-122"/>
              </a:rPr>
              <a:t>有否语法错误？）</a:t>
            </a:r>
            <a:endParaRPr lang="zh-CN" altLang="en-US" sz="2800" dirty="0">
              <a:latin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00"/>
          <p:cNvSpPr txBox="1">
            <a:spLocks noChangeArrowheads="1"/>
          </p:cNvSpPr>
          <p:nvPr/>
        </p:nvSpPr>
        <p:spPr bwMode="auto">
          <a:xfrm>
            <a:off x="15875" y="765175"/>
            <a:ext cx="9099550"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333333"/>
                </a:solidFill>
                <a:latin typeface="宋体" panose="02010600030101010101" pitchFamily="2" charset="-122"/>
              </a:rPr>
              <a:t>Dear Peter</a:t>
            </a:r>
            <a:r>
              <a:rPr lang="zh-CN" altLang="en-US" sz="3200">
                <a:solidFill>
                  <a:srgbClr val="333333"/>
                </a:solidFill>
                <a:latin typeface="宋体" panose="02010600030101010101" pitchFamily="2" charset="-122"/>
              </a:rPr>
              <a:t>，</a:t>
            </a:r>
            <a:endParaRPr lang="zh-CN" altLang="en-US" sz="3200">
              <a:latin typeface="宋体" panose="02010600030101010101" pitchFamily="2" charset="-122"/>
            </a:endParaRPr>
          </a:p>
          <a:p>
            <a:pPr eaLnBrk="1" hangingPunct="1"/>
            <a:r>
              <a:rPr lang="en-US" altLang="zh-CN" sz="3200">
                <a:latin typeface="宋体" panose="02010600030101010101" pitchFamily="2" charset="-12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p>
          <a:p>
            <a:pPr eaLnBrk="1" hangingPunct="1"/>
            <a:r>
              <a:rPr lang="en-US" altLang="zh-CN" sz="3200">
                <a:latin typeface="宋体" panose="02010600030101010101" pitchFamily="2" charset="-122"/>
              </a:rPr>
              <a:t>                                                         </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114300" y="1281113"/>
            <a:ext cx="8812213" cy="448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From your letter, I know that school life is not easy for you. However, there is something you can do.</a:t>
            </a:r>
          </a:p>
          <a:p>
            <a:pPr eaLnBrk="1" hangingPunct="1"/>
            <a:r>
              <a:rPr lang="zh-CN" altLang="en-US" sz="3200" dirty="0">
                <a:solidFill>
                  <a:srgbClr val="FF0000"/>
                </a:solidFill>
              </a:rPr>
              <a:t>    First, you say that you don’t have enough time to sleep. I think you can try to go to bed a little earlier Be relaxed before sleeping, and then you can easily fall asleep. And you will have a little more time to sleep. Second, the food at school is much healthier than junk food. You should eat more healthy food.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100"/>
          <p:cNvSpPr txBox="1">
            <a:spLocks noChangeArrowheads="1"/>
          </p:cNvSpPr>
          <p:nvPr/>
        </p:nvSpPr>
        <p:spPr bwMode="auto">
          <a:xfrm>
            <a:off x="15875" y="993775"/>
            <a:ext cx="909955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_____________________________________________________________________________________________________________________                                                        </a:t>
            </a:r>
          </a:p>
          <a:p>
            <a:pPr eaLnBrk="1" hangingPunct="1"/>
            <a:r>
              <a:rPr lang="en-US" altLang="zh-CN" sz="3200" dirty="0">
                <a:latin typeface="宋体" panose="02010600030101010101" pitchFamily="2" charset="-122"/>
              </a:rPr>
              <a:t>                                                          Best wishes,                                                                       </a:t>
            </a:r>
          </a:p>
          <a:p>
            <a:pPr eaLnBrk="1" hangingPunct="1"/>
            <a:r>
              <a:rPr lang="en-US" altLang="zh-CN" sz="3200" dirty="0">
                <a:latin typeface="宋体" panose="02010600030101010101" pitchFamily="2" charset="-122"/>
              </a:rPr>
              <a:t>                                                               Dr. </a:t>
            </a:r>
            <a:r>
              <a:rPr lang="en-US" altLang="zh-CN" sz="3200" dirty="0" smtClean="0">
                <a:latin typeface="宋体" panose="02010600030101010101" pitchFamily="2" charset="-122"/>
              </a:rPr>
              <a:t>Know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2863" y="989013"/>
            <a:ext cx="88106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Moreover, relax before exams, and then you can get better grades. Take my advice and have a try. I believe you can be a better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1905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100"/>
          <p:cNvSpPr txBox="1">
            <a:spLocks noChangeArrowheads="1"/>
          </p:cNvSpPr>
          <p:nvPr/>
        </p:nvSpPr>
        <p:spPr bwMode="auto">
          <a:xfrm>
            <a:off x="347663" y="1196975"/>
            <a:ext cx="8402637"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9.</a:t>
            </a:r>
            <a:r>
              <a:rPr lang="zh-CN" altLang="en-US" sz="3200" dirty="0">
                <a:latin typeface="宋体" panose="02010600030101010101" pitchFamily="2" charset="-122"/>
              </a:rPr>
              <a:t>鞭策；督促；推动</a:t>
            </a:r>
            <a:r>
              <a:rPr lang="en-US" altLang="zh-CN" sz="3200" i="1" dirty="0">
                <a:latin typeface="宋体" panose="02010600030101010101" pitchFamily="2" charset="-122"/>
              </a:rPr>
              <a:t>v._________</a:t>
            </a:r>
            <a:r>
              <a:rPr lang="en-US" altLang="zh-CN" sz="3200" dirty="0">
                <a:latin typeface="宋体" panose="02010600030101010101" pitchFamily="2" charset="-122"/>
              </a:rPr>
              <a:t>      </a:t>
            </a:r>
          </a:p>
          <a:p>
            <a:pPr eaLnBrk="1" hangingPunct="1"/>
            <a:r>
              <a:rPr lang="en-US" altLang="zh-CN" sz="3200" dirty="0">
                <a:latin typeface="宋体" panose="02010600030101010101" pitchFamily="2" charset="-122"/>
              </a:rPr>
              <a:t>10.</a:t>
            </a:r>
            <a:r>
              <a:rPr lang="zh-CN" altLang="en-US" sz="3200" dirty="0">
                <a:latin typeface="宋体" panose="02010600030101010101" pitchFamily="2" charset="-122"/>
              </a:rPr>
              <a:t>发展；发育；成长</a:t>
            </a:r>
            <a:r>
              <a:rPr lang="en-US" altLang="zh-CN" sz="3200" i="1" dirty="0">
                <a:latin typeface="宋体" panose="02010600030101010101" pitchFamily="2" charset="-122"/>
              </a:rPr>
              <a:t>n.________________</a:t>
            </a:r>
            <a:r>
              <a:rPr lang="en-US" altLang="zh-CN" sz="3200" dirty="0">
                <a:latin typeface="宋体" panose="02010600030101010101" pitchFamily="2" charset="-122"/>
              </a:rPr>
              <a:t>   </a:t>
            </a:r>
          </a:p>
          <a:p>
            <a:pPr eaLnBrk="1" hangingPunct="1"/>
            <a:r>
              <a:rPr lang="en-US" altLang="zh-CN" sz="3200" dirty="0">
                <a:latin typeface="宋体" panose="02010600030101010101" pitchFamily="2" charset="-122"/>
              </a:rPr>
              <a:t>11.</a:t>
            </a:r>
            <a:r>
              <a:rPr lang="zh-CN" altLang="en-US" sz="3200" dirty="0">
                <a:latin typeface="宋体" panose="02010600030101010101" pitchFamily="2" charset="-122"/>
              </a:rPr>
              <a:t>造成；引起</a:t>
            </a:r>
            <a:r>
              <a:rPr lang="en-US" altLang="zh-CN" sz="3200" i="1" dirty="0">
                <a:latin typeface="宋体" panose="02010600030101010101" pitchFamily="2" charset="-122"/>
              </a:rPr>
              <a:t>v._________ </a:t>
            </a:r>
            <a:r>
              <a:rPr lang="en-US" altLang="zh-CN" sz="3200" dirty="0">
                <a:latin typeface="宋体" panose="02010600030101010101" pitchFamily="2" charset="-122"/>
              </a:rPr>
              <a:t>     </a:t>
            </a:r>
          </a:p>
          <a:p>
            <a:pPr eaLnBrk="1" hangingPunct="1"/>
            <a:r>
              <a:rPr lang="en-US" altLang="zh-CN" sz="3200" dirty="0">
                <a:latin typeface="宋体" panose="02010600030101010101" pitchFamily="2" charset="-122"/>
              </a:rPr>
              <a:t>12.</a:t>
            </a:r>
            <a:r>
              <a:rPr lang="zh-CN" altLang="en-US" sz="3200" dirty="0">
                <a:latin typeface="宋体" panose="02010600030101010101" pitchFamily="2" charset="-122"/>
              </a:rPr>
              <a:t>通常的；寻常的</a:t>
            </a:r>
            <a:r>
              <a:rPr lang="en-US" altLang="zh-CN" sz="3200" i="1" dirty="0">
                <a:latin typeface="宋体" panose="02010600030101010101" pitchFamily="2" charset="-122"/>
              </a:rPr>
              <a:t>adj.___________</a:t>
            </a:r>
            <a:r>
              <a:rPr lang="en-US" altLang="zh-CN" sz="3200" dirty="0">
                <a:latin typeface="宋体" panose="02010600030101010101" pitchFamily="2" charset="-122"/>
              </a:rPr>
              <a:t>   </a:t>
            </a:r>
          </a:p>
          <a:p>
            <a:pPr eaLnBrk="1" hangingPunct="1"/>
            <a:r>
              <a:rPr lang="en-US" altLang="zh-CN" sz="3200" dirty="0">
                <a:latin typeface="宋体" panose="02010600030101010101" pitchFamily="2" charset="-122"/>
              </a:rPr>
              <a:t>13.</a:t>
            </a:r>
            <a:r>
              <a:rPr lang="zh-CN" altLang="en-US" sz="3200" dirty="0">
                <a:latin typeface="宋体" panose="02010600030101010101" pitchFamily="2" charset="-122"/>
              </a:rPr>
              <a:t>可能；大概；也许</a:t>
            </a:r>
            <a:r>
              <a:rPr lang="en-US" altLang="zh-CN" sz="3200" i="1" dirty="0">
                <a:latin typeface="宋体" panose="02010600030101010101" pitchFamily="2" charset="-122"/>
              </a:rPr>
              <a:t>adv.___________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681538" y="1179513"/>
            <a:ext cx="1474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push</a:t>
            </a:r>
          </a:p>
        </p:txBody>
      </p:sp>
      <p:sp>
        <p:nvSpPr>
          <p:cNvPr id="3" name="文本框 2"/>
          <p:cNvSpPr txBox="1">
            <a:spLocks noChangeArrowheads="1"/>
          </p:cNvSpPr>
          <p:nvPr/>
        </p:nvSpPr>
        <p:spPr bwMode="auto">
          <a:xfrm>
            <a:off x="5029200" y="1652588"/>
            <a:ext cx="271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development </a:t>
            </a:r>
          </a:p>
        </p:txBody>
      </p:sp>
      <p:sp>
        <p:nvSpPr>
          <p:cNvPr id="4" name="文本框 3"/>
          <p:cNvSpPr txBox="1">
            <a:spLocks noChangeArrowheads="1"/>
          </p:cNvSpPr>
          <p:nvPr/>
        </p:nvSpPr>
        <p:spPr bwMode="auto">
          <a:xfrm>
            <a:off x="3692525" y="2154238"/>
            <a:ext cx="20462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cause</a:t>
            </a:r>
          </a:p>
        </p:txBody>
      </p:sp>
      <p:sp>
        <p:nvSpPr>
          <p:cNvPr id="5" name="文本框 4"/>
          <p:cNvSpPr txBox="1">
            <a:spLocks noChangeArrowheads="1"/>
          </p:cNvSpPr>
          <p:nvPr/>
        </p:nvSpPr>
        <p:spPr bwMode="auto">
          <a:xfrm>
            <a:off x="5391150" y="2654300"/>
            <a:ext cx="1793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usual</a:t>
            </a:r>
          </a:p>
        </p:txBody>
      </p:sp>
      <p:sp>
        <p:nvSpPr>
          <p:cNvPr id="6" name="文本框 5"/>
          <p:cNvSpPr txBox="1">
            <a:spLocks noChangeArrowheads="1"/>
          </p:cNvSpPr>
          <p:nvPr/>
        </p:nvSpPr>
        <p:spPr bwMode="auto">
          <a:xfrm>
            <a:off x="5613400" y="3086100"/>
            <a:ext cx="2239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perhaps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1905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100"/>
          <p:cNvSpPr txBox="1">
            <a:spLocks noChangeArrowheads="1"/>
          </p:cNvSpPr>
          <p:nvPr/>
        </p:nvSpPr>
        <p:spPr bwMode="auto">
          <a:xfrm>
            <a:off x="393701" y="1031875"/>
            <a:ext cx="84709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14. cut out _______________  	     </a:t>
            </a:r>
          </a:p>
          <a:p>
            <a:pPr eaLnBrk="1" hangingPunct="1"/>
            <a:r>
              <a:rPr lang="en-US" altLang="zh-CN" sz="3200" dirty="0">
                <a:latin typeface="宋体" panose="02010600030101010101" pitchFamily="2" charset="-122"/>
              </a:rPr>
              <a:t>15. not…until… __________________</a:t>
            </a:r>
          </a:p>
          <a:p>
            <a:pPr eaLnBrk="1" hangingPunct="1"/>
            <a:r>
              <a:rPr lang="en-US" altLang="zh-CN" sz="3200" dirty="0">
                <a:latin typeface="宋体" panose="02010600030101010101" pitchFamily="2" charset="-122"/>
              </a:rPr>
              <a:t>16. compare…with… ____________	    </a:t>
            </a:r>
          </a:p>
          <a:p>
            <a:pPr eaLnBrk="1" hangingPunct="1"/>
            <a:r>
              <a:rPr lang="en-US" altLang="zh-CN" sz="3200" dirty="0">
                <a:latin typeface="宋体" panose="02010600030101010101" pitchFamily="2" charset="-122"/>
              </a:rPr>
              <a:t>17. push kids hard ___________</a:t>
            </a:r>
          </a:p>
          <a:p>
            <a:pPr eaLnBrk="1" hangingPunct="1"/>
            <a:r>
              <a:rPr lang="en-US" altLang="zh-CN" sz="3200" dirty="0">
                <a:latin typeface="宋体" panose="02010600030101010101" pitchFamily="2" charset="-122"/>
              </a:rPr>
              <a:t>18. have time to relax ______________	      </a:t>
            </a:r>
          </a:p>
          <a:p>
            <a:pPr eaLnBrk="1" hangingPunct="1"/>
            <a:r>
              <a:rPr lang="en-US" altLang="zh-CN" sz="3200" dirty="0">
                <a:latin typeface="宋体" panose="02010600030101010101" pitchFamily="2" charset="-122"/>
              </a:rPr>
              <a:t>19. continue doing ________________</a:t>
            </a:r>
          </a:p>
          <a:p>
            <a:pPr eaLnBrk="1" hangingPunct="1"/>
            <a:r>
              <a:rPr lang="en-US" altLang="zh-CN" sz="3200" dirty="0">
                <a:latin typeface="宋体" panose="02010600030101010101" pitchFamily="2" charset="-122"/>
              </a:rPr>
              <a:t>20.exam skills ______________________       21.agree with them __________________</a:t>
            </a:r>
          </a:p>
          <a:p>
            <a:pPr eaLnBrk="1" hangingPunct="1"/>
            <a:r>
              <a:rPr lang="en-US" altLang="zh-CN" sz="3200" dirty="0">
                <a:latin typeface="宋体" panose="02010600030101010101" pitchFamily="2" charset="-122"/>
              </a:rPr>
              <a:t>22.in my opinion__________________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690813" y="1447800"/>
            <a:ext cx="303371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删除；删去</a:t>
            </a:r>
          </a:p>
        </p:txBody>
      </p:sp>
      <p:sp>
        <p:nvSpPr>
          <p:cNvPr id="3" name="文本框 2"/>
          <p:cNvSpPr txBox="1">
            <a:spLocks noChangeArrowheads="1"/>
          </p:cNvSpPr>
          <p:nvPr/>
        </p:nvSpPr>
        <p:spPr bwMode="auto">
          <a:xfrm>
            <a:off x="3886200" y="1949450"/>
            <a:ext cx="37274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直到……才……</a:t>
            </a:r>
          </a:p>
        </p:txBody>
      </p:sp>
      <p:sp>
        <p:nvSpPr>
          <p:cNvPr id="4" name="文本框 3"/>
          <p:cNvSpPr txBox="1">
            <a:spLocks noChangeArrowheads="1"/>
          </p:cNvSpPr>
          <p:nvPr/>
        </p:nvSpPr>
        <p:spPr bwMode="auto">
          <a:xfrm>
            <a:off x="4581525" y="2490788"/>
            <a:ext cx="2184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和</a:t>
            </a:r>
            <a:r>
              <a:rPr lang="en-US" altLang="zh-CN" sz="3200">
                <a:solidFill>
                  <a:srgbClr val="FF0000"/>
                </a:solidFill>
              </a:rPr>
              <a:t>...</a:t>
            </a:r>
            <a:r>
              <a:rPr lang="zh-CN" altLang="en-US" sz="3200">
                <a:solidFill>
                  <a:srgbClr val="FF0000"/>
                </a:solidFill>
              </a:rPr>
              <a:t>相比较</a:t>
            </a:r>
          </a:p>
        </p:txBody>
      </p:sp>
      <p:sp>
        <p:nvSpPr>
          <p:cNvPr id="5" name="文本框 4"/>
          <p:cNvSpPr txBox="1">
            <a:spLocks noChangeArrowheads="1"/>
          </p:cNvSpPr>
          <p:nvPr/>
        </p:nvSpPr>
        <p:spPr bwMode="auto">
          <a:xfrm>
            <a:off x="4233863" y="2949575"/>
            <a:ext cx="18224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逼迫孩子</a:t>
            </a:r>
          </a:p>
        </p:txBody>
      </p:sp>
      <p:sp>
        <p:nvSpPr>
          <p:cNvPr id="6" name="文本框 5"/>
          <p:cNvSpPr txBox="1">
            <a:spLocks noChangeArrowheads="1"/>
          </p:cNvSpPr>
          <p:nvPr/>
        </p:nvSpPr>
        <p:spPr bwMode="auto">
          <a:xfrm>
            <a:off x="4975225" y="3436937"/>
            <a:ext cx="3143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有时间放松</a:t>
            </a:r>
          </a:p>
        </p:txBody>
      </p:sp>
      <p:sp>
        <p:nvSpPr>
          <p:cNvPr id="7" name="文本框 6"/>
          <p:cNvSpPr txBox="1">
            <a:spLocks noChangeArrowheads="1"/>
          </p:cNvSpPr>
          <p:nvPr/>
        </p:nvSpPr>
        <p:spPr bwMode="auto">
          <a:xfrm>
            <a:off x="4206875" y="3937000"/>
            <a:ext cx="2740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继续做某事</a:t>
            </a:r>
          </a:p>
        </p:txBody>
      </p:sp>
      <p:sp>
        <p:nvSpPr>
          <p:cNvPr id="8" name="文本框 7"/>
          <p:cNvSpPr txBox="1">
            <a:spLocks noChangeArrowheads="1"/>
          </p:cNvSpPr>
          <p:nvPr/>
        </p:nvSpPr>
        <p:spPr bwMode="auto">
          <a:xfrm>
            <a:off x="4124325" y="4410075"/>
            <a:ext cx="1863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应试技巧</a:t>
            </a:r>
          </a:p>
        </p:txBody>
      </p:sp>
      <p:sp>
        <p:nvSpPr>
          <p:cNvPr id="9" name="文本框 8"/>
          <p:cNvSpPr txBox="1">
            <a:spLocks noChangeArrowheads="1"/>
          </p:cNvSpPr>
          <p:nvPr/>
        </p:nvSpPr>
        <p:spPr bwMode="auto">
          <a:xfrm>
            <a:off x="4822825" y="4924425"/>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同意他们</a:t>
            </a:r>
          </a:p>
        </p:txBody>
      </p:sp>
      <p:sp>
        <p:nvSpPr>
          <p:cNvPr id="10" name="文本框 9"/>
          <p:cNvSpPr txBox="1">
            <a:spLocks noChangeArrowheads="1"/>
          </p:cNvSpPr>
          <p:nvPr/>
        </p:nvSpPr>
        <p:spPr bwMode="auto">
          <a:xfrm>
            <a:off x="4025900" y="5426075"/>
            <a:ext cx="25590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在我看来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2159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100"/>
          <p:cNvSpPr txBox="1">
            <a:spLocks noChangeArrowheads="1"/>
          </p:cNvSpPr>
          <p:nvPr/>
        </p:nvSpPr>
        <p:spPr bwMode="auto">
          <a:xfrm>
            <a:off x="57150" y="1031875"/>
            <a:ext cx="9113838"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30. In some families, competition starts very and continues until the kids get older.</a:t>
            </a:r>
          </a:p>
          <a:p>
            <a:pPr eaLnBrk="1" hangingPunct="1"/>
            <a:r>
              <a:rPr lang="en-US" altLang="zh-CN" sz="3200" dirty="0">
                <a:latin typeface="宋体" panose="02010600030101010101" pitchFamily="2" charset="-122"/>
              </a:rPr>
              <a:t>_________________________________________________________________________________</a:t>
            </a:r>
          </a:p>
          <a:p>
            <a:pPr eaLnBrk="1" hangingPunct="1"/>
            <a:r>
              <a:rPr lang="en-US" altLang="zh-CN" sz="3200" dirty="0">
                <a:latin typeface="宋体" panose="02010600030101010101" pitchFamily="2" charset="-122"/>
              </a:rPr>
              <a:t>31. Although it’s normal to want successful children, it’s even more important to have happy children.</a:t>
            </a:r>
          </a:p>
          <a:p>
            <a:pPr eaLnBrk="1" hangingPunct="1"/>
            <a:r>
              <a:rPr lang="en-US" altLang="zh-CN" sz="3200" dirty="0">
                <a:latin typeface="宋体" panose="02010600030101010101" pitchFamily="2" charset="-122"/>
              </a:rPr>
              <a:t>_____________________________________________________________________________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87363" y="2505075"/>
            <a:ext cx="81645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在一些家庭中，竞争开始得很早，一直持续到孩子长大。</a:t>
            </a:r>
          </a:p>
        </p:txBody>
      </p:sp>
      <p:sp>
        <p:nvSpPr>
          <p:cNvPr id="3" name="文本框 2"/>
          <p:cNvSpPr txBox="1">
            <a:spLocks noChangeArrowheads="1"/>
          </p:cNvSpPr>
          <p:nvPr/>
        </p:nvSpPr>
        <p:spPr bwMode="auto">
          <a:xfrm>
            <a:off x="404813" y="4889500"/>
            <a:ext cx="84153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虽然这是正常的想要成功的儿童，它更重要的是要有快乐的孩子。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7171" name="文本框 100"/>
          <p:cNvSpPr txBox="1">
            <a:spLocks noChangeArrowheads="1"/>
          </p:cNvSpPr>
          <p:nvPr/>
        </p:nvSpPr>
        <p:spPr bwMode="auto">
          <a:xfrm>
            <a:off x="168275" y="882650"/>
            <a:ext cx="89376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In my o</a:t>
            </a:r>
            <a:r>
              <a:rPr lang="en-US" altLang="zh-CN" sz="3200" dirty="0" smtClean="0">
                <a:solidFill>
                  <a:srgbClr val="000000"/>
                </a:solidFill>
                <a:latin typeface="宋体" panose="02010600030101010101" pitchFamily="2" charset="-122"/>
              </a:rPr>
              <a:t>________, </a:t>
            </a:r>
            <a:r>
              <a:rPr lang="en-US" altLang="zh-CN" sz="3200" dirty="0">
                <a:solidFill>
                  <a:srgbClr val="000000"/>
                </a:solidFill>
                <a:latin typeface="宋体" panose="02010600030101010101" pitchFamily="2" charset="-122"/>
              </a:rPr>
              <a:t>pets are family remembers.</a:t>
            </a:r>
          </a:p>
          <a:p>
            <a:pPr eaLnBrk="1" hangingPunct="1"/>
            <a:r>
              <a:rPr lang="en-US" altLang="zh-CN" sz="3200" dirty="0">
                <a:solidFill>
                  <a:srgbClr val="000000"/>
                </a:solidFill>
                <a:latin typeface="宋体" panose="02010600030101010101" pitchFamily="2" charset="-122"/>
              </a:rPr>
              <a:t>2. Do you know the </a:t>
            </a:r>
            <a:r>
              <a:rPr lang="en-US" altLang="zh-CN" sz="3200" dirty="0" smtClean="0">
                <a:solidFill>
                  <a:srgbClr val="000000"/>
                </a:solidFill>
                <a:latin typeface="宋体" panose="02010600030101010101" pitchFamily="2" charset="-122"/>
              </a:rPr>
              <a:t>______(</a:t>
            </a:r>
            <a:r>
              <a:rPr lang="zh-CN" altLang="en-US" sz="3200" dirty="0">
                <a:solidFill>
                  <a:srgbClr val="000000"/>
                </a:solidFill>
                <a:latin typeface="宋体" panose="02010600030101010101" pitchFamily="2" charset="-122"/>
              </a:rPr>
              <a:t>技巧</a:t>
            </a:r>
            <a:r>
              <a:rPr lang="en-US" altLang="zh-CN" sz="3200" dirty="0" smtClean="0">
                <a:solidFill>
                  <a:srgbClr val="000000"/>
                </a:solidFill>
                <a:latin typeface="宋体" panose="02010600030101010101" pitchFamily="2" charset="-122"/>
              </a:rPr>
              <a:t>)of </a:t>
            </a:r>
            <a:r>
              <a:rPr lang="en-US" altLang="zh-CN" sz="3200" dirty="0">
                <a:solidFill>
                  <a:srgbClr val="000000"/>
                </a:solidFill>
                <a:latin typeface="宋体" panose="02010600030101010101" pitchFamily="2" charset="-122"/>
              </a:rPr>
              <a:t>reading?</a:t>
            </a:r>
          </a:p>
          <a:p>
            <a:pPr eaLnBrk="1" hangingPunct="1"/>
            <a:r>
              <a:rPr lang="en-US" altLang="zh-CN" sz="3200" dirty="0">
                <a:solidFill>
                  <a:srgbClr val="000000"/>
                </a:solidFill>
                <a:latin typeface="宋体" panose="02010600030101010101" pitchFamily="2" charset="-122"/>
              </a:rPr>
              <a:t>3. They must be </a:t>
            </a:r>
            <a:r>
              <a:rPr lang="en-US" altLang="zh-CN" sz="3200" dirty="0" smtClean="0">
                <a:solidFill>
                  <a:srgbClr val="000000"/>
                </a:solidFill>
                <a:latin typeface="宋体" panose="02010600030101010101" pitchFamily="2" charset="-122"/>
              </a:rPr>
              <a:t>________(</a:t>
            </a:r>
            <a:r>
              <a:rPr lang="zh-CN" altLang="en-US" sz="3200" dirty="0">
                <a:solidFill>
                  <a:srgbClr val="000000"/>
                </a:solidFill>
                <a:latin typeface="宋体" panose="02010600030101010101" pitchFamily="2" charset="-122"/>
              </a:rPr>
              <a:t>疯狂的</a:t>
            </a:r>
            <a:r>
              <a:rPr lang="en-US" altLang="zh-CN" sz="3200" dirty="0">
                <a:solidFill>
                  <a:srgbClr val="000000"/>
                </a:solidFill>
                <a:latin typeface="宋体" panose="02010600030101010101" pitchFamily="2" charset="-122"/>
              </a:rPr>
              <a:t>). Look! They’re playing basketball in the heavy rain.</a:t>
            </a:r>
          </a:p>
          <a:p>
            <a:pPr eaLnBrk="1" hangingPunct="1"/>
            <a:r>
              <a:rPr lang="en-US" altLang="zh-CN" sz="3200" dirty="0">
                <a:solidFill>
                  <a:srgbClr val="000000"/>
                </a:solidFill>
                <a:latin typeface="宋体" panose="02010600030101010101" pitchFamily="2" charset="-122"/>
              </a:rPr>
              <a:t>4. Be q_________! The train is leaving.</a:t>
            </a:r>
          </a:p>
          <a:p>
            <a:pPr eaLnBrk="1" hangingPunct="1"/>
            <a:r>
              <a:rPr lang="en-US" altLang="zh-CN" sz="3200" dirty="0">
                <a:solidFill>
                  <a:srgbClr val="000000"/>
                </a:solidFill>
                <a:latin typeface="宋体" panose="02010600030101010101" pitchFamily="2" charset="-122"/>
              </a:rPr>
              <a:t>5. C____________ these two articles. You will find a lot of differences.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308225" y="1854200"/>
            <a:ext cx="18907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opinion</a:t>
            </a:r>
          </a:p>
        </p:txBody>
      </p:sp>
      <p:sp>
        <p:nvSpPr>
          <p:cNvPr id="4" name="文本框 3"/>
          <p:cNvSpPr txBox="1">
            <a:spLocks noChangeArrowheads="1"/>
          </p:cNvSpPr>
          <p:nvPr/>
        </p:nvSpPr>
        <p:spPr bwMode="auto">
          <a:xfrm>
            <a:off x="4157663" y="2762250"/>
            <a:ext cx="13350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skills</a:t>
            </a:r>
          </a:p>
        </p:txBody>
      </p:sp>
      <p:sp>
        <p:nvSpPr>
          <p:cNvPr id="5" name="文本框 4"/>
          <p:cNvSpPr txBox="1">
            <a:spLocks noChangeArrowheads="1"/>
          </p:cNvSpPr>
          <p:nvPr/>
        </p:nvSpPr>
        <p:spPr bwMode="auto">
          <a:xfrm>
            <a:off x="3560763" y="3327400"/>
            <a:ext cx="1612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crazy</a:t>
            </a:r>
          </a:p>
        </p:txBody>
      </p:sp>
      <p:sp>
        <p:nvSpPr>
          <p:cNvPr id="6" name="文本框 5"/>
          <p:cNvSpPr txBox="1">
            <a:spLocks noChangeArrowheads="1"/>
          </p:cNvSpPr>
          <p:nvPr/>
        </p:nvSpPr>
        <p:spPr bwMode="auto">
          <a:xfrm>
            <a:off x="1890713" y="4703763"/>
            <a:ext cx="12525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quiet</a:t>
            </a:r>
          </a:p>
        </p:txBody>
      </p:sp>
      <p:sp>
        <p:nvSpPr>
          <p:cNvPr id="7" name="文本框 6"/>
          <p:cNvSpPr txBox="1">
            <a:spLocks noChangeArrowheads="1"/>
          </p:cNvSpPr>
          <p:nvPr/>
        </p:nvSpPr>
        <p:spPr bwMode="auto">
          <a:xfrm>
            <a:off x="1216025" y="5233988"/>
            <a:ext cx="2184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Compare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100"/>
          <p:cNvSpPr txBox="1">
            <a:spLocks noChangeArrowheads="1"/>
          </p:cNvSpPr>
          <p:nvPr/>
        </p:nvSpPr>
        <p:spPr bwMode="auto">
          <a:xfrm>
            <a:off x="346075" y="622300"/>
            <a:ext cx="86582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二、根据中文提示完成句子，词数不限。</a:t>
            </a:r>
          </a:p>
          <a:p>
            <a:pPr eaLnBrk="1" hangingPunct="1"/>
            <a:r>
              <a:rPr lang="en-US" altLang="zh-CN" sz="3200" dirty="0">
                <a:solidFill>
                  <a:srgbClr val="000000"/>
                </a:solidFill>
                <a:latin typeface="宋体" panose="02010600030101010101" pitchFamily="2" charset="-122"/>
              </a:rPr>
              <a:t>6. </a:t>
            </a:r>
            <a:r>
              <a:rPr lang="zh-CN" altLang="en-US" sz="3200" dirty="0">
                <a:solidFill>
                  <a:srgbClr val="000000"/>
                </a:solidFill>
                <a:latin typeface="宋体" panose="02010600030101010101" pitchFamily="2" charset="-122"/>
              </a:rPr>
              <a:t>删掉部分活动吧。</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_____________ part of the activities.</a:t>
            </a:r>
          </a:p>
          <a:p>
            <a:pPr eaLnBrk="1" hangingPunct="1"/>
            <a:r>
              <a:rPr lang="en-US" altLang="zh-CN" sz="3200" dirty="0">
                <a:solidFill>
                  <a:srgbClr val="000000"/>
                </a:solidFill>
                <a:latin typeface="宋体" panose="02010600030101010101" pitchFamily="2" charset="-122"/>
              </a:rPr>
              <a:t>7. </a:t>
            </a:r>
            <a:r>
              <a:rPr lang="zh-CN" altLang="en-US" sz="3200" dirty="0">
                <a:solidFill>
                  <a:srgbClr val="000000"/>
                </a:solidFill>
                <a:latin typeface="宋体" panose="02010600030101010101" pitchFamily="2" charset="-122"/>
              </a:rPr>
              <a:t>我同意他们。</a:t>
            </a:r>
          </a:p>
          <a:p>
            <a:pPr eaLnBrk="1" hangingPunct="1"/>
            <a:r>
              <a:rPr lang="en-US" altLang="zh-CN" sz="3200" dirty="0">
                <a:solidFill>
                  <a:srgbClr val="000000"/>
                </a:solidFill>
                <a:latin typeface="宋体" panose="02010600030101010101" pitchFamily="2" charset="-122"/>
              </a:rPr>
              <a:t>I __________________ them.</a:t>
            </a: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家长把孩子逼得太紧了。</a:t>
            </a:r>
          </a:p>
          <a:p>
            <a:pPr eaLnBrk="1" hangingPunct="1"/>
            <a:r>
              <a:rPr lang="en-US" altLang="zh-CN" sz="3200" dirty="0">
                <a:solidFill>
                  <a:srgbClr val="000000"/>
                </a:solidFill>
                <a:latin typeface="宋体" panose="02010600030101010101" pitchFamily="2" charset="-122"/>
              </a:rPr>
              <a:t>Parents __________________</a:t>
            </a:r>
            <a:r>
              <a:rPr lang="en-US" altLang="zh-CN" sz="3200" dirty="0">
                <a:solidFill>
                  <a:srgbClr val="000000"/>
                </a:solidFill>
                <a:latin typeface="宋体" panose="02010600030101010101" pitchFamily="2" charset="-122"/>
                <a:sym typeface="宋体" panose="02010600030101010101" pitchFamily="2" charset="-122"/>
              </a:rPr>
              <a:t>_______</a:t>
            </a:r>
            <a:r>
              <a:rPr lang="en-US" altLang="zh-CN" sz="3200" dirty="0">
                <a:solidFill>
                  <a:srgbClr val="000000"/>
                </a:solidFill>
                <a:latin typeface="宋体" panose="02010600030101010101" pitchFamily="2" charset="-122"/>
              </a:rPr>
              <a:t>_.</a:t>
            </a:r>
          </a:p>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让我们继续吃吧。</a:t>
            </a:r>
          </a:p>
          <a:p>
            <a:pPr eaLnBrk="1" hangingPunct="1"/>
            <a:r>
              <a:rPr lang="en-US" altLang="zh-CN" sz="3200" dirty="0">
                <a:solidFill>
                  <a:srgbClr val="000000"/>
                </a:solidFill>
                <a:latin typeface="宋体" panose="02010600030101010101" pitchFamily="2" charset="-122"/>
              </a:rPr>
              <a:t>   Let’s ______________________ eat.</a:t>
            </a:r>
          </a:p>
          <a:p>
            <a:pPr eaLnBrk="1" hangingPunct="1"/>
            <a:r>
              <a:rPr lang="en-US" altLang="zh-CN" sz="3200" dirty="0">
                <a:solidFill>
                  <a:srgbClr val="000000"/>
                </a:solidFill>
                <a:latin typeface="宋体" panose="02010600030101010101" pitchFamily="2" charset="-122"/>
              </a:rPr>
              <a:t>10. </a:t>
            </a:r>
            <a:r>
              <a:rPr lang="en-US" altLang="zh-CN" sz="3200" dirty="0" err="1">
                <a:solidFill>
                  <a:srgbClr val="000000"/>
                </a:solidFill>
                <a:latin typeface="宋体" panose="02010600030101010101" pitchFamily="2" charset="-122"/>
              </a:rPr>
              <a:t>Kim很忙。他没时间放松</a:t>
            </a:r>
            <a:r>
              <a:rPr lang="en-US" altLang="zh-CN" sz="3200" dirty="0">
                <a:solidFill>
                  <a:srgbClr val="000000"/>
                </a:solidFill>
                <a:latin typeface="宋体" panose="02010600030101010101" pitchFamily="2" charset="-122"/>
              </a:rPr>
              <a:t>。</a:t>
            </a:r>
          </a:p>
          <a:p>
            <a:pPr eaLnBrk="1" hangingPunct="1"/>
            <a:r>
              <a:rPr lang="en-US" altLang="zh-CN" sz="3200" dirty="0">
                <a:solidFill>
                  <a:srgbClr val="000000"/>
                </a:solidFill>
                <a:latin typeface="宋体" panose="02010600030101010101" pitchFamily="2" charset="-122"/>
              </a:rPr>
              <a:t>      Kim is ___________. He doesn’t __________</a:t>
            </a:r>
            <a:r>
              <a:rPr lang="en-US" altLang="zh-CN" sz="3200" dirty="0">
                <a:solidFill>
                  <a:srgbClr val="000000"/>
                </a:solidFill>
                <a:latin typeface="宋体" panose="02010600030101010101" pitchFamily="2" charset="-122"/>
                <a:sym typeface="宋体" panose="02010600030101010101" pitchFamily="2" charset="-122"/>
              </a:rPr>
              <a:t>_______</a:t>
            </a:r>
            <a:r>
              <a:rPr lang="en-US" altLang="zh-CN" sz="3200" dirty="0">
                <a:solidFill>
                  <a:srgbClr val="000000"/>
                </a:solidFill>
                <a:latin typeface="宋体" panose="02010600030101010101" pitchFamily="2" charset="-122"/>
              </a:rPr>
              <a:t>_.</a:t>
            </a:r>
          </a:p>
        </p:txBody>
      </p:sp>
      <p:sp>
        <p:nvSpPr>
          <p:cNvPr id="3" name="文本框 2"/>
          <p:cNvSpPr txBox="1">
            <a:spLocks noChangeArrowheads="1"/>
          </p:cNvSpPr>
          <p:nvPr/>
        </p:nvSpPr>
        <p:spPr bwMode="auto">
          <a:xfrm>
            <a:off x="1325563" y="1550988"/>
            <a:ext cx="247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Cut out</a:t>
            </a:r>
          </a:p>
        </p:txBody>
      </p:sp>
      <p:sp>
        <p:nvSpPr>
          <p:cNvPr id="4" name="文本框 3"/>
          <p:cNvSpPr txBox="1">
            <a:spLocks noChangeArrowheads="1"/>
          </p:cNvSpPr>
          <p:nvPr/>
        </p:nvSpPr>
        <p:spPr bwMode="auto">
          <a:xfrm>
            <a:off x="1284288" y="2525713"/>
            <a:ext cx="28797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agree with</a:t>
            </a:r>
          </a:p>
        </p:txBody>
      </p:sp>
      <p:sp>
        <p:nvSpPr>
          <p:cNvPr id="5" name="文本框 4"/>
          <p:cNvSpPr txBox="1">
            <a:spLocks noChangeArrowheads="1"/>
          </p:cNvSpPr>
          <p:nvPr/>
        </p:nvSpPr>
        <p:spPr bwMode="auto">
          <a:xfrm>
            <a:off x="2244725" y="3514725"/>
            <a:ext cx="58007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push their children too hard</a:t>
            </a:r>
          </a:p>
        </p:txBody>
      </p:sp>
      <p:sp>
        <p:nvSpPr>
          <p:cNvPr id="6" name="文本框 5"/>
          <p:cNvSpPr txBox="1">
            <a:spLocks noChangeArrowheads="1"/>
          </p:cNvSpPr>
          <p:nvPr/>
        </p:nvSpPr>
        <p:spPr bwMode="auto">
          <a:xfrm>
            <a:off x="2857500" y="4473575"/>
            <a:ext cx="272573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continue to</a:t>
            </a:r>
          </a:p>
        </p:txBody>
      </p:sp>
      <p:sp>
        <p:nvSpPr>
          <p:cNvPr id="7" name="文本框 6"/>
          <p:cNvSpPr txBox="1">
            <a:spLocks noChangeArrowheads="1"/>
          </p:cNvSpPr>
          <p:nvPr/>
        </p:nvSpPr>
        <p:spPr bwMode="auto">
          <a:xfrm>
            <a:off x="3052763" y="5487988"/>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very busy</a:t>
            </a:r>
          </a:p>
        </p:txBody>
      </p:sp>
      <p:sp>
        <p:nvSpPr>
          <p:cNvPr id="8" name="文本框 7"/>
          <p:cNvSpPr txBox="1">
            <a:spLocks noChangeArrowheads="1"/>
          </p:cNvSpPr>
          <p:nvPr/>
        </p:nvSpPr>
        <p:spPr bwMode="auto">
          <a:xfrm>
            <a:off x="490538" y="5961063"/>
            <a:ext cx="40481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have time to relax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100"/>
          <p:cNvSpPr txBox="1">
            <a:spLocks noChangeArrowheads="1"/>
          </p:cNvSpPr>
          <p:nvPr/>
        </p:nvSpPr>
        <p:spPr bwMode="auto">
          <a:xfrm>
            <a:off x="28575" y="585788"/>
            <a:ext cx="909955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rPr>
              <a:t>(    ) 11. Jenny is </a:t>
            </a:r>
            <a:r>
              <a:rPr lang="en-US" altLang="zh-CN" sz="3200" dirty="0" smtClean="0">
                <a:latin typeface="宋体" panose="02010600030101010101" pitchFamily="2" charset="-122"/>
              </a:rPr>
              <a:t>_____ </a:t>
            </a:r>
            <a:r>
              <a:rPr lang="en-US" altLang="zh-CN" sz="3200" dirty="0">
                <a:latin typeface="宋体" panose="02010600030101010101" pitchFamily="2" charset="-122"/>
              </a:rPr>
              <a:t>usual student. She likes </a:t>
            </a:r>
            <a:r>
              <a:rPr lang="en-US" altLang="zh-CN" sz="3200" dirty="0" smtClean="0">
                <a:latin typeface="宋体" panose="02010600030101010101" pitchFamily="2" charset="-122"/>
              </a:rPr>
              <a:t>_____ </a:t>
            </a:r>
            <a:r>
              <a:rPr lang="en-US" altLang="zh-CN" sz="3200" dirty="0">
                <a:latin typeface="宋体" panose="02010600030101010101" pitchFamily="2" charset="-122"/>
              </a:rPr>
              <a:t>same things as others.</a:t>
            </a:r>
          </a:p>
          <a:p>
            <a:pPr marL="514350" indent="-514350" eaLnBrk="1" hangingPunct="1">
              <a:buAutoNum type="alphaUcPeriod"/>
            </a:pPr>
            <a:r>
              <a:rPr lang="en-US" altLang="zh-CN" sz="3200" dirty="0" smtClean="0">
                <a:latin typeface="宋体" panose="02010600030101010101" pitchFamily="2" charset="-122"/>
              </a:rPr>
              <a:t>an</a:t>
            </a:r>
            <a:r>
              <a:rPr lang="en-US" altLang="zh-CN" sz="3200" dirty="0">
                <a:latin typeface="宋体" panose="02010600030101010101" pitchFamily="2" charset="-122"/>
              </a:rPr>
              <a:t>; the	B. a; the	</a:t>
            </a:r>
            <a:endParaRPr lang="en-US" altLang="zh-CN" sz="3200" dirty="0" smtClean="0">
              <a:latin typeface="宋体" panose="02010600030101010101" pitchFamily="2" charset="-122"/>
            </a:endParaRP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the; a	D. the; an</a:t>
            </a:r>
          </a:p>
          <a:p>
            <a:pPr eaLnBrk="1" hangingPunct="1"/>
            <a:r>
              <a:rPr lang="en-US" altLang="zh-CN" sz="3200" dirty="0">
                <a:latin typeface="宋体" panose="02010600030101010101" pitchFamily="2" charset="-122"/>
              </a:rPr>
              <a:t>(    ) 12. My parents don’t allow me </a:t>
            </a:r>
            <a:r>
              <a:rPr lang="en-US" altLang="zh-CN" sz="3200" dirty="0" smtClean="0">
                <a:latin typeface="宋体" panose="02010600030101010101" pitchFamily="2" charset="-122"/>
              </a:rPr>
              <a:t>___ </a:t>
            </a:r>
            <a:r>
              <a:rPr lang="en-US" altLang="zh-CN" sz="3200" dirty="0">
                <a:latin typeface="宋体" panose="02010600030101010101" pitchFamily="2" charset="-122"/>
              </a:rPr>
              <a:t>motorcycle.</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ride	B. rides	C. to ride	D. riding</a:t>
            </a:r>
          </a:p>
          <a:p>
            <a:pPr eaLnBrk="1" hangingPunct="1"/>
            <a:r>
              <a:rPr lang="en-US" altLang="zh-CN" sz="3200" dirty="0">
                <a:latin typeface="宋体" panose="02010600030101010101" pitchFamily="2" charset="-122"/>
              </a:rPr>
              <a:t>(    ) 13. Little John is not happy because his mom likes to </a:t>
            </a:r>
            <a:r>
              <a:rPr lang="en-US" altLang="zh-CN" sz="3200" dirty="0" smtClean="0">
                <a:latin typeface="宋体" panose="02010600030101010101" pitchFamily="2" charset="-122"/>
              </a:rPr>
              <a:t>____ </a:t>
            </a:r>
            <a:r>
              <a:rPr lang="en-US" altLang="zh-CN" sz="3200" dirty="0">
                <a:latin typeface="宋体" panose="02010600030101010101" pitchFamily="2" charset="-122"/>
              </a:rPr>
              <a:t>him with others.</a:t>
            </a:r>
          </a:p>
          <a:p>
            <a:pPr eaLnBrk="1" hangingPunct="1"/>
            <a:r>
              <a:rPr lang="en-US" altLang="zh-CN" sz="3200" dirty="0">
                <a:latin typeface="宋体" panose="02010600030101010101" pitchFamily="2" charset="-122"/>
              </a:rPr>
              <a:t>A. compare  </a:t>
            </a:r>
            <a:r>
              <a:rPr lang="en-US" altLang="zh-CN" sz="3200" dirty="0" smtClean="0">
                <a:latin typeface="宋体" panose="02010600030101010101" pitchFamily="2" charset="-122"/>
              </a:rPr>
              <a:t>B</a:t>
            </a:r>
            <a:r>
              <a:rPr lang="en-US" altLang="zh-CN" sz="3200" dirty="0">
                <a:latin typeface="宋体" panose="02010600030101010101" pitchFamily="2" charset="-122"/>
              </a:rPr>
              <a:t>. complain   </a:t>
            </a:r>
          </a:p>
          <a:p>
            <a:pPr eaLnBrk="1" hangingPunct="1"/>
            <a:r>
              <a:rPr lang="en-US" altLang="zh-CN" sz="3200" dirty="0">
                <a:latin typeface="宋体" panose="02010600030101010101" pitchFamily="2" charset="-122"/>
              </a:rPr>
              <a:t>C. tell   </a:t>
            </a:r>
            <a:r>
              <a:rPr lang="en-US" altLang="zh-CN" sz="3200" dirty="0" smtClean="0">
                <a:latin typeface="宋体" panose="02010600030101010101" pitchFamily="2" charset="-122"/>
              </a:rPr>
              <a:t>D</a:t>
            </a:r>
            <a:r>
              <a:rPr lang="en-US" altLang="zh-CN" sz="3200" dirty="0">
                <a:latin typeface="宋体" panose="02010600030101010101" pitchFamily="2" charset="-122"/>
              </a:rPr>
              <a:t>. make</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301625" y="1125538"/>
            <a:ext cx="6254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458787" y="3114675"/>
            <a:ext cx="598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C</a:t>
            </a:r>
          </a:p>
        </p:txBody>
      </p:sp>
      <p:sp>
        <p:nvSpPr>
          <p:cNvPr id="5" name="文本框 4"/>
          <p:cNvSpPr txBox="1">
            <a:spLocks noChangeArrowheads="1"/>
          </p:cNvSpPr>
          <p:nvPr/>
        </p:nvSpPr>
        <p:spPr bwMode="auto">
          <a:xfrm>
            <a:off x="541337" y="4487863"/>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100"/>
          <p:cNvSpPr txBox="1">
            <a:spLocks noChangeArrowheads="1"/>
          </p:cNvSpPr>
          <p:nvPr/>
        </p:nvSpPr>
        <p:spPr bwMode="auto">
          <a:xfrm>
            <a:off x="3175" y="920750"/>
            <a:ext cx="9169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14. Is there </a:t>
            </a:r>
            <a:r>
              <a:rPr lang="en-US" altLang="zh-CN" sz="3200" dirty="0" smtClean="0">
                <a:latin typeface="宋体" panose="02010600030101010101" pitchFamily="2" charset="-122"/>
              </a:rPr>
              <a:t>_____ </a:t>
            </a:r>
            <a:r>
              <a:rPr lang="en-US" altLang="zh-CN" sz="3200" dirty="0">
                <a:latin typeface="宋体" panose="02010600030101010101" pitchFamily="2" charset="-122"/>
              </a:rPr>
              <a:t>in today’s newspaper?</a:t>
            </a:r>
          </a:p>
          <a:p>
            <a:pPr eaLnBrk="1" hangingPunct="1"/>
            <a:r>
              <a:rPr lang="en-US" altLang="zh-CN" sz="3200" dirty="0" smtClean="0">
                <a:latin typeface="宋体" panose="02010600030101010101" pitchFamily="2" charset="-122"/>
              </a:rPr>
              <a:t>    A</a:t>
            </a:r>
            <a:r>
              <a:rPr lang="en-US" altLang="zh-CN" sz="3200" dirty="0">
                <a:latin typeface="宋体" panose="02010600030101010101" pitchFamily="2" charset="-122"/>
              </a:rPr>
              <a:t>. new something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something new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new anything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anything new</a:t>
            </a:r>
          </a:p>
          <a:p>
            <a:pPr eaLnBrk="1" hangingPunct="1"/>
            <a:r>
              <a:rPr lang="en-US" altLang="zh-CN" sz="3200" dirty="0">
                <a:latin typeface="宋体" panose="02010600030101010101" pitchFamily="2" charset="-122"/>
              </a:rPr>
              <a:t>(   ) 15. Sam always sleeps in class. His mom is angry </a:t>
            </a:r>
            <a:r>
              <a:rPr lang="en-US" altLang="zh-CN" sz="3200" dirty="0" smtClean="0">
                <a:latin typeface="宋体" panose="02010600030101010101" pitchFamily="2" charset="-122"/>
              </a:rPr>
              <a:t>______ </a:t>
            </a:r>
            <a:r>
              <a:rPr lang="en-US" altLang="zh-CN" sz="3200" dirty="0">
                <a:latin typeface="宋体" panose="02010600030101010101" pitchFamily="2" charset="-122"/>
              </a:rPr>
              <a:t>him. </a:t>
            </a:r>
          </a:p>
          <a:p>
            <a:pPr eaLnBrk="1" hangingPunct="1"/>
            <a:r>
              <a:rPr lang="en-US" altLang="zh-CN" sz="3200" dirty="0" smtClean="0">
                <a:latin typeface="宋体" panose="02010600030101010101" pitchFamily="2" charset="-122"/>
              </a:rPr>
              <a:t>  A</a:t>
            </a:r>
            <a:r>
              <a:rPr lang="en-US" altLang="zh-CN" sz="3200" dirty="0">
                <a:latin typeface="宋体" panose="02010600030101010101" pitchFamily="2" charset="-122"/>
              </a:rPr>
              <a:t>. </a:t>
            </a:r>
            <a:r>
              <a:rPr lang="en-US" altLang="zh-CN" sz="3200" dirty="0" smtClean="0">
                <a:latin typeface="宋体" panose="02010600030101010101" pitchFamily="2" charset="-122"/>
              </a:rPr>
              <a:t>after   B</a:t>
            </a:r>
            <a:r>
              <a:rPr lang="en-US" altLang="zh-CN" sz="3200" dirty="0">
                <a:latin typeface="宋体" panose="02010600030101010101" pitchFamily="2" charset="-122"/>
              </a:rPr>
              <a:t>. </a:t>
            </a:r>
            <a:r>
              <a:rPr lang="en-US" altLang="zh-CN" sz="3200" dirty="0" smtClean="0">
                <a:latin typeface="宋体" panose="02010600030101010101" pitchFamily="2" charset="-122"/>
              </a:rPr>
              <a:t>for   C</a:t>
            </a:r>
            <a:r>
              <a:rPr lang="en-US" altLang="zh-CN" sz="3200" dirty="0">
                <a:latin typeface="宋体" panose="02010600030101010101" pitchFamily="2" charset="-122"/>
              </a:rPr>
              <a:t>. </a:t>
            </a:r>
            <a:r>
              <a:rPr lang="en-US" altLang="zh-CN" sz="3200" dirty="0" smtClean="0">
                <a:latin typeface="宋体" panose="02010600030101010101" pitchFamily="2" charset="-122"/>
              </a:rPr>
              <a:t>with   D</a:t>
            </a:r>
            <a:r>
              <a:rPr lang="en-US" altLang="zh-CN" sz="3200" dirty="0">
                <a:latin typeface="宋体" panose="02010600030101010101" pitchFamily="2" charset="-122"/>
              </a:rPr>
              <a:t>. of</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88913" y="901700"/>
            <a:ext cx="4873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188913" y="3921125"/>
            <a:ext cx="6270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1530</Words>
  <Application>Microsoft Office PowerPoint</Application>
  <PresentationFormat>全屏显示(4:3)</PresentationFormat>
  <Paragraphs>225</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2022-01-21T01:22:50Z</dcterms:created>
  <dcterms:modified xsi:type="dcterms:W3CDTF">2023-01-17T01:06:27Z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8AB78C00B8F044258C9BDEDE7BDEDDBE</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