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9" r:id="rId3"/>
    <p:sldId id="272" r:id="rId4"/>
    <p:sldId id="273" r:id="rId5"/>
    <p:sldId id="344" r:id="rId6"/>
    <p:sldId id="271" r:id="rId7"/>
    <p:sldId id="345" r:id="rId8"/>
    <p:sldId id="277" r:id="rId9"/>
    <p:sldId id="281" r:id="rId10"/>
    <p:sldId id="288" r:id="rId11"/>
    <p:sldId id="296" r:id="rId12"/>
    <p:sldId id="339" r:id="rId13"/>
    <p:sldId id="340" r:id="rId14"/>
    <p:sldId id="346" r:id="rId15"/>
    <p:sldId id="347" r:id="rId16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01638" y="6076950"/>
            <a:ext cx="3052762" cy="476250"/>
          </a:xfrm>
        </p:spPr>
        <p:txBody>
          <a:bodyPr/>
          <a:lstStyle>
            <a:lvl1pPr>
              <a:defRPr/>
            </a:lvl1pPr>
          </a:lstStyle>
          <a:p>
            <a:fld id="{605319A7-4609-4896-8A22-DDBE5C4786F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076950"/>
            <a:ext cx="3052763" cy="476250"/>
          </a:xfrm>
        </p:spPr>
        <p:txBody>
          <a:bodyPr/>
          <a:lstStyle>
            <a:lvl1pPr>
              <a:defRPr/>
            </a:lvl1pPr>
          </a:lstStyle>
          <a:p>
            <a:fld id="{989A5E3F-5E40-4FD9-96AA-52C24699C4F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C67D36-1A77-4D11-B34A-F3B7C34B029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8E51D-D471-4891-B423-F7778F3677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5563" y="685800"/>
            <a:ext cx="2847975" cy="5181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1638" y="685800"/>
            <a:ext cx="8391525" cy="5181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C83765-61CD-4AEB-BF47-78D4ADE3F54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4F97E-8350-46BD-B641-C617CAE22BC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F6F02-1207-4E10-A0C8-3ECA8683DE4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5B9E4-E0B1-4FF9-959C-CBE8BA360C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D51D6-C231-49D9-A07C-AE0D93CE849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695C3-AFE7-4051-B356-CF14CAD6D05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6165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5375" y="1981200"/>
            <a:ext cx="56181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281958-B306-4CAF-BE79-CE914D18EE9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32444-9F5B-4BCC-AEEB-6A12263CBF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FDB76C-A6AD-4E8F-9F4D-FF521C9DFF7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55331-CA81-4907-929E-C61B90F4CF1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BB9592-2154-4B74-A95F-47CF3E8C6C3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555F-4356-46DB-B648-CE729E300D1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BD29DC-19FC-44C9-8BCF-6876B62FE7C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8C119-9E22-4BD1-8D82-77972DFF0AB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63CF5-99FF-45D5-B905-FD66EE82898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AD859-01E3-4C8A-8A06-EDE0C0D8BB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75AED-8AA6-4423-8B15-1CD044231D8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47A97-F3D4-4C76-A757-54B60738C8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1638" y="685800"/>
            <a:ext cx="11388725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6400" y="1981200"/>
            <a:ext cx="11387138" cy="3886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1638" y="6019800"/>
            <a:ext cx="3052762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2DBF1EEE-E70F-421C-A1B5-1705455C07B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19800"/>
            <a:ext cx="3052763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FE0F021-744D-4541-8E1B-B52C0DAD216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142580" y="940300"/>
            <a:ext cx="10030696" cy="3430221"/>
            <a:chOff x="3226" y="-93"/>
            <a:chExt cx="11673" cy="4990"/>
          </a:xfrm>
        </p:grpSpPr>
        <p:sp>
          <p:nvSpPr>
            <p:cNvPr id="3" name="Rectangle 5"/>
            <p:cNvSpPr/>
            <p:nvPr/>
          </p:nvSpPr>
          <p:spPr>
            <a:xfrm>
              <a:off x="3226" y="3688"/>
              <a:ext cx="11673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607" y="-93"/>
              <a:ext cx="11162" cy="30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7</a:t>
              </a:r>
            </a:p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International </a:t>
              </a:r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charities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28273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750" y="1437124"/>
            <a:ext cx="10517026" cy="388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afraid of (doing)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意为“害怕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某事”，常表示对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某件事情的一种恐惧心理；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afraid to do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意为“不敢做某事”，常表示因外在的一种压力而担心、不敢。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didn't tell her because I was afraid of upsetting her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我没有告诉她，因为怕她不高兴。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be afraid to ask for help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不要怕寻求帮助。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57213" y="1731963"/>
            <a:ext cx="1126331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little girl is often afraid to  ________(cross) the street.</a:t>
            </a:r>
          </a:p>
        </p:txBody>
      </p:sp>
      <p:sp>
        <p:nvSpPr>
          <p:cNvPr id="9" name="矩形 8"/>
          <p:cNvSpPr/>
          <p:nvPr/>
        </p:nvSpPr>
        <p:spPr>
          <a:xfrm>
            <a:off x="6086475" y="1919288"/>
            <a:ext cx="846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82613" y="996950"/>
            <a:ext cx="10715625" cy="2081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…so she made up her mind to train as a nurse and attended courses after work.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所以她决定接受护士培训，并在下班后去上课。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8475" y="3263854"/>
            <a:ext cx="11026775" cy="3246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up one's mind to do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意为“决定做某事”，相当于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decide to do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decision to do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decided to go to Shanghai for her holidays.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她已决定去上海度假。</a:t>
            </a:r>
          </a:p>
          <a:p>
            <a:pPr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47713" y="1549400"/>
            <a:ext cx="10868025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My father decided to move to another city.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My father _____ _____ _____ _____ to move to another city.</a:t>
            </a:r>
          </a:p>
        </p:txBody>
      </p:sp>
      <p:sp>
        <p:nvSpPr>
          <p:cNvPr id="6" name="矩形 5"/>
          <p:cNvSpPr/>
          <p:nvPr/>
        </p:nvSpPr>
        <p:spPr>
          <a:xfrm>
            <a:off x="2652713" y="3157538"/>
            <a:ext cx="41544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made       up       his        mind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82613" y="1343025"/>
            <a:ext cx="10715625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   She is getting used to travelling by plane. 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她习惯于乘飞机往来各地。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1488" y="2933700"/>
            <a:ext cx="11026775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be/get used to doing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意为“习惯于做某事”，其中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词，后接名词或动名词。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7037" y="4561918"/>
            <a:ext cx="11026775" cy="139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used to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意为“过去常常”，其后接动词原形，表示过去习惯性或经常性发生的动作或存在的状态。</a:t>
            </a:r>
          </a:p>
        </p:txBody>
      </p:sp>
      <p:sp>
        <p:nvSpPr>
          <p:cNvPr id="7" name="矩形 6"/>
          <p:cNvSpPr/>
          <p:nvPr/>
        </p:nvSpPr>
        <p:spPr>
          <a:xfrm>
            <a:off x="708025" y="3821113"/>
            <a:ext cx="4937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57225" y="1244600"/>
            <a:ext cx="10868025" cy="4246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自贡 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 Did your father use to _____ to work?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—Yes, but now he likes using public transportation. He is used to ______ the bus.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drive; taking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driving; taking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driving; take</a:t>
            </a:r>
          </a:p>
        </p:txBody>
      </p:sp>
      <p:sp>
        <p:nvSpPr>
          <p:cNvPr id="6" name="矩形 5"/>
          <p:cNvSpPr/>
          <p:nvPr/>
        </p:nvSpPr>
        <p:spPr>
          <a:xfrm>
            <a:off x="7769225" y="1482725"/>
            <a:ext cx="4064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700407" y="970140"/>
            <a:ext cx="3611562" cy="676275"/>
            <a:chOff x="183" y="1646"/>
            <a:chExt cx="4986" cy="1063"/>
          </a:xfrm>
        </p:grpSpPr>
        <p:pic>
          <p:nvPicPr>
            <p:cNvPr id="7186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7189" name="Group 21"/>
          <p:cNvGraphicFramePr>
            <a:graphicFrameLocks noGrp="1"/>
          </p:cNvGraphicFramePr>
          <p:nvPr/>
        </p:nvGraphicFramePr>
        <p:xfrm>
          <a:off x="1014413" y="2146300"/>
          <a:ext cx="8510587" cy="3425825"/>
        </p:xfrm>
        <a:graphic>
          <a:graphicData uri="http://schemas.openxmlformats.org/drawingml/2006/table">
            <a:tbl>
              <a:tblPr/>
              <a:tblGrid>
                <a:gridCol w="117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9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5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秘书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复数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．印度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.________→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印度的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官员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.________→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办公室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43363" y="3041650"/>
            <a:ext cx="13906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secretary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150100" y="3059113"/>
            <a:ext cx="15779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secretaries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083050" y="3719513"/>
            <a:ext cx="114141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zh-CN" altLang="zh-CN">
                <a:latin typeface="Calibri" panose="020F0502020204030204" pitchFamily="34" charset="0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796213" y="3686175"/>
            <a:ext cx="105886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811588" y="4410075"/>
            <a:ext cx="10382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officer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469188" y="4427538"/>
            <a:ext cx="9366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9" name="Group 17"/>
          <p:cNvGraphicFramePr>
            <a:graphicFrameLocks noGrp="1"/>
          </p:cNvGraphicFramePr>
          <p:nvPr/>
        </p:nvGraphicFramePr>
        <p:xfrm>
          <a:off x="862013" y="1393825"/>
          <a:ext cx="9496425" cy="4387977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决定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．习惯做某事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．开车上班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整天在农场劳动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 afraid of doing </a:t>
                      </a:r>
                      <a:r>
                        <a:rPr kumimoji="0" lang="en-US" altLang="zh-C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sth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used to do </a:t>
                      </a:r>
                      <a:r>
                        <a:rPr kumimoji="0" lang="en-US" altLang="zh-C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sth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935288" y="1620838"/>
            <a:ext cx="282733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 one's mind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489450" y="2298700"/>
            <a:ext cx="35861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be/get used to doing sth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092575" y="3017838"/>
            <a:ext cx="188753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drive to work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916488" y="3654425"/>
            <a:ext cx="33004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work on the farm all day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875338" y="4367213"/>
            <a:ext cx="17303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害怕做某事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706938" y="5046663"/>
            <a:ext cx="23495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过去常常做某事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97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1" name="Group 15"/>
          <p:cNvGraphicFramePr>
            <a:graphicFrameLocks noGrp="1"/>
          </p:cNvGraphicFramePr>
          <p:nvPr/>
        </p:nvGraphicFramePr>
        <p:xfrm>
          <a:off x="522288" y="1287463"/>
          <a:ext cx="10610850" cy="4495292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她害怕飞行。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____________flying.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所以她决定接受护士培训，并在下班后去上课。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…so she ______________________ a nurse and_______________ after work.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．她习惯于乘飞机往来各地。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_____________________ by plane.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190749" y="2022216"/>
            <a:ext cx="18938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afraid of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28860" y="3315493"/>
            <a:ext cx="40560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up her mind to train as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190749" y="3977482"/>
            <a:ext cx="25622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attended  courses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190750" y="5175283"/>
            <a:ext cx="38036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getting used to travelling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4" name="Group 14"/>
          <p:cNvGraphicFramePr>
            <a:graphicFrameLocks noGrp="1"/>
          </p:cNvGraphicFramePr>
          <p:nvPr/>
        </p:nvGraphicFramePr>
        <p:xfrm>
          <a:off x="643586" y="1306124"/>
          <a:ext cx="10610850" cy="38893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．能帮助人们重见光明，她很高兴。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___________________ people see again.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．她没有以前那么多钱，但是她认为她的生活更有意义。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does not________________________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but she thinks her life is ______________.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300288" y="2444750"/>
            <a:ext cx="337661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glad to be able to help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590925" y="3677006"/>
            <a:ext cx="41719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as much money as before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574925" y="4325873"/>
            <a:ext cx="24257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meaningful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88" y="893763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746125" y="1065213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9138" y="1684338"/>
            <a:ext cx="14906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38" y="17827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0188" y="2211388"/>
            <a:ext cx="6062662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secretary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秘书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81025" y="2943225"/>
            <a:ext cx="11125200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Diana was once a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big company.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戴安娜曾经是一家大公司的秘书。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a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all day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？秘书整天都做什么？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527050" y="1474788"/>
            <a:ext cx="10925175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</a:rPr>
              <a:t>secretary</a:t>
            </a:r>
            <a:r>
              <a:rPr lang="zh-CN" altLang="en-US" sz="3000" b="1" dirty="0">
                <a:latin typeface="Times New Roman" panose="02020603050405020304" pitchFamily="18" charset="0"/>
              </a:rPr>
              <a:t>常和介词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</a:t>
            </a:r>
            <a:r>
              <a:rPr lang="zh-CN" altLang="en-US" sz="3000" b="1" dirty="0">
                <a:latin typeface="Times New Roman" panose="02020603050405020304" pitchFamily="18" charset="0"/>
              </a:rPr>
              <a:t>或</a:t>
            </a:r>
            <a:r>
              <a:rPr lang="en-US" altLang="zh-CN" sz="3000" b="1" dirty="0">
                <a:latin typeface="Times New Roman" panose="02020603050405020304" pitchFamily="18" charset="0"/>
              </a:rPr>
              <a:t>___</a:t>
            </a:r>
            <a:r>
              <a:rPr lang="zh-CN" altLang="en-US" sz="3000" b="1" dirty="0">
                <a:latin typeface="Times New Roman" panose="02020603050405020304" pitchFamily="18" charset="0"/>
              </a:rPr>
              <a:t>连用。若表示担任某人的秘书，一般接介词</a:t>
            </a:r>
            <a:r>
              <a:rPr lang="en-US" altLang="zh-CN" sz="3000" b="1" dirty="0">
                <a:latin typeface="Times New Roman" panose="02020603050405020304" pitchFamily="18" charset="0"/>
              </a:rPr>
              <a:t>to</a:t>
            </a:r>
            <a:r>
              <a:rPr lang="zh-CN" altLang="en-US" sz="3000" b="1" dirty="0">
                <a:latin typeface="Times New Roman" panose="02020603050405020304" pitchFamily="18" charset="0"/>
              </a:rPr>
              <a:t>；若表示担任某组织、机构或团体等的秘书，一般接介词</a:t>
            </a:r>
            <a:r>
              <a:rPr lang="en-US" altLang="zh-CN" sz="3000" b="1" dirty="0">
                <a:latin typeface="Times New Roman" panose="02020603050405020304" pitchFamily="18" charset="0"/>
              </a:rPr>
              <a:t>of</a:t>
            </a:r>
            <a:r>
              <a:rPr lang="zh-CN" altLang="en-US" sz="30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962525" y="1651000"/>
            <a:ext cx="4413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029325" y="1657350"/>
            <a:ext cx="4413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163638" y="1381125"/>
            <a:ext cx="1490662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000" y="15160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03288" y="2003425"/>
            <a:ext cx="10414000" cy="2779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—What's your sister?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—She is a ____ in a big company. She is good at writing.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secretary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waiter  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policeman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35275" y="2833688"/>
            <a:ext cx="4079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2000" y="1095375"/>
            <a:ext cx="14208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1433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0388" y="1220788"/>
            <a:ext cx="841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8638" y="1889125"/>
            <a:ext cx="7085012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was afraid of flying.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她害怕飞行。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8938" y="2925763"/>
            <a:ext cx="10964862" cy="1477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afraid of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意为“害怕”，后接名词、代词或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作宾语。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9418638" y="3159125"/>
            <a:ext cx="11128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动名词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766</Words>
  <Application>Microsoft Office PowerPoint</Application>
  <PresentationFormat>宽屏</PresentationFormat>
  <Paragraphs>102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DE7F88617D534A0D9BCF6AAE3BB1DE10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