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6" r:id="rId2"/>
    <p:sldId id="257" r:id="rId3"/>
    <p:sldId id="302" r:id="rId4"/>
    <p:sldId id="259" r:id="rId5"/>
    <p:sldId id="303" r:id="rId6"/>
    <p:sldId id="279" r:id="rId7"/>
    <p:sldId id="304" r:id="rId8"/>
    <p:sldId id="271" r:id="rId9"/>
    <p:sldId id="275" r:id="rId10"/>
    <p:sldId id="272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32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429"/>
    <a:srgbClr val="FF66FF"/>
    <a:srgbClr val="6600FF"/>
    <a:srgbClr val="9900CC"/>
    <a:srgbClr val="0066FF"/>
    <a:srgbClr val="CC00CC"/>
    <a:srgbClr val="D60093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fld id="{00D3D378-5600-4185-8BEA-D23D73FB61A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D378-5600-4185-8BEA-D23D73FB61AB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25750"/>
            <a:ext cx="7772400" cy="1036638"/>
          </a:xfrm>
        </p:spPr>
        <p:txBody>
          <a:bodyPr/>
          <a:lstStyle>
            <a:lvl1pPr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57650"/>
            <a:ext cx="6400800" cy="75406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rgbClr val="0F6146"/>
                </a:solidFill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0"/>
            <a:ext cx="2057400" cy="56118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0"/>
            <a:ext cx="6019800" cy="56118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14350"/>
            <a:ext cx="8229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  <p:sndAc>
      <p:stSnd>
        <p:snd r:embed="rId13" name="whoosh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5616" y="3068960"/>
            <a:ext cx="70429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kern="10" spc="-360" dirty="0" smtClean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汉仪中圆简" pitchFamily="49" charset="-122"/>
                <a:ea typeface="汉仪中圆简" pitchFamily="49" charset="-122"/>
              </a:rPr>
              <a:t>分式方程的应用</a:t>
            </a:r>
            <a:endParaRPr lang="zh-CN" altLang="en-US" sz="8000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汉仪中圆简" pitchFamily="49" charset="-122"/>
              <a:ea typeface="汉仪中圆简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3431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1042988" y="1052513"/>
            <a:ext cx="3097212" cy="172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8562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作业：</a:t>
            </a:r>
          </a:p>
        </p:txBody>
      </p:sp>
      <p:sp>
        <p:nvSpPr>
          <p:cNvPr id="20483" name="WordArt 3"/>
          <p:cNvSpPr>
            <a:spLocks noChangeArrowheads="1" noChangeShapeType="1"/>
          </p:cNvSpPr>
          <p:nvPr/>
        </p:nvSpPr>
        <p:spPr bwMode="auto">
          <a:xfrm>
            <a:off x="915988" y="3168650"/>
            <a:ext cx="7186612" cy="162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独立按时完成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课时掌控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本节习</a:t>
            </a:r>
            <a:r>
              <a:rPr lang="zh-CN" altLang="en-US" sz="3600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题 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1042988" y="1130301"/>
            <a:ext cx="7273925" cy="3527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请自主阅读目标揭示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948488" y="50847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D60093"/>
                </a:solidFill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rgbClr val="D60093"/>
                </a:solidFill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51" descr="图片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429000"/>
            <a:ext cx="202723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5116512" cy="2606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继续完成练习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11863" y="43656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0">
                <a:solidFill>
                  <a:srgbClr val="CC00CC"/>
                </a:solidFill>
                <a:ea typeface="宋体" panose="02010600030101010101" pitchFamily="2" charset="-122"/>
              </a:rPr>
              <a:t>5</a:t>
            </a:r>
            <a:r>
              <a:rPr lang="en-US" sz="4000" b="0">
                <a:solidFill>
                  <a:srgbClr val="CC00CC"/>
                </a:solidFill>
                <a:ea typeface="宋体" panose="02010600030101010101" pitchFamily="2" charset="-122"/>
              </a:rPr>
              <a:t>分钟</a:t>
            </a: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971550" y="1628775"/>
            <a:ext cx="6840538" cy="1944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0000FF"/>
                  </a:solidFill>
                  <a:round/>
                </a:ln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做自主探究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23528" y="1027589"/>
            <a:ext cx="799358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4400" dirty="0"/>
              <a:t>总结归纳：</a:t>
            </a:r>
          </a:p>
          <a:p>
            <a:r>
              <a:rPr lang="zh-CN" altLang="en-US" sz="4400" dirty="0"/>
              <a:t>列分式方程解应用题的步骤和方法 </a:t>
            </a:r>
            <a:r>
              <a:rPr lang="zh-CN" altLang="en-US" sz="4400" dirty="0" smtClean="0"/>
              <a:t>：</a:t>
            </a:r>
            <a:endParaRPr lang="zh-CN" altLang="en-US" sz="4400" dirty="0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347192" y="3861048"/>
            <a:ext cx="72006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dirty="0"/>
              <a:t>1.</a:t>
            </a:r>
            <a:r>
              <a:rPr lang="zh-CN" altLang="en-US" sz="4000" dirty="0"/>
              <a:t>审、设、列、解、验、答</a:t>
            </a:r>
          </a:p>
          <a:p>
            <a:r>
              <a:rPr lang="en-US" altLang="zh-CN" sz="4000" dirty="0"/>
              <a:t>2.</a:t>
            </a:r>
            <a:r>
              <a:rPr lang="zh-CN" altLang="en-US" sz="4000" dirty="0"/>
              <a:t>找等量关</a:t>
            </a:r>
            <a:r>
              <a:rPr lang="zh-CN" altLang="en-US" sz="4000" dirty="0" smtClean="0"/>
              <a:t>系</a:t>
            </a:r>
            <a:endParaRPr lang="zh-CN" altLang="en-US" sz="4000" dirty="0"/>
          </a:p>
        </p:txBody>
      </p:sp>
    </p:spTree>
  </p:cSld>
  <p:clrMapOvr>
    <a:masterClrMapping/>
  </p:clrMapOvr>
  <p:transition>
    <p:comb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085850" y="1628800"/>
            <a:ext cx="7302574" cy="18722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Flat1" dir="r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完成师生合作探究。</a:t>
            </a: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6516688" y="5157788"/>
            <a:ext cx="17272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3888606"/>
          </a:xfrm>
        </p:spPr>
        <p:txBody>
          <a:bodyPr/>
          <a:lstStyle/>
          <a:p>
            <a:r>
              <a:rPr lang="zh-CN" altLang="en-US" sz="2400" b="1" i="1" dirty="0">
                <a:solidFill>
                  <a:srgbClr val="E54429"/>
                </a:solidFill>
              </a:rPr>
              <a:t>列分式方程解应用题的一般步骤及注意事项：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1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审题</a:t>
            </a:r>
            <a:r>
              <a:rPr lang="zh-CN" altLang="en-US" sz="2400" b="1" i="1" dirty="0">
                <a:solidFill>
                  <a:srgbClr val="E54429"/>
                </a:solidFill>
              </a:rPr>
              <a:t>：弄清题意和题目中的已知量和未知量，并找出表示问题全部含义的等量关系。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2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设未知数：</a:t>
            </a:r>
            <a:r>
              <a:rPr lang="zh-CN" altLang="en-US" sz="2400" b="1" i="1" dirty="0">
                <a:solidFill>
                  <a:srgbClr val="E54429"/>
                </a:solidFill>
              </a:rPr>
              <a:t>如果直接设未知数，那么问什么设什么，如果间接设未知数，那么用含未知量的代数式表示有关未知量。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3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找等量关系，列出方程。</a:t>
            </a:r>
            <a:endParaRPr lang="zh-CN" altLang="en-US" sz="2400" b="1" i="1" dirty="0">
              <a:solidFill>
                <a:srgbClr val="E54429"/>
              </a:solidFill>
            </a:endParaRP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4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解方程</a:t>
            </a:r>
            <a:r>
              <a:rPr lang="zh-CN" altLang="en-US" sz="2400" b="1" i="1" dirty="0">
                <a:solidFill>
                  <a:srgbClr val="E54429"/>
                </a:solidFill>
              </a:rPr>
              <a:t>：其过程可省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5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检验</a:t>
            </a:r>
            <a:r>
              <a:rPr lang="zh-CN" altLang="en-US" sz="2400" b="1" i="1" dirty="0">
                <a:solidFill>
                  <a:srgbClr val="E54429"/>
                </a:solidFill>
              </a:rPr>
              <a:t>：①检验所求得的解是否为所列方程的解。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           ②检验是否符合题意</a:t>
            </a:r>
          </a:p>
          <a:p>
            <a:r>
              <a:rPr lang="zh-CN" altLang="en-US" sz="2400" b="1" i="1" dirty="0">
                <a:solidFill>
                  <a:srgbClr val="E54429"/>
                </a:solidFill>
              </a:rPr>
              <a:t>（</a:t>
            </a:r>
            <a:r>
              <a:rPr lang="en-US" altLang="zh-CN" sz="2400" b="1" i="1" dirty="0">
                <a:solidFill>
                  <a:srgbClr val="E54429"/>
                </a:solidFill>
              </a:rPr>
              <a:t>6</a:t>
            </a:r>
            <a:r>
              <a:rPr lang="zh-CN" altLang="en-US" sz="2400" b="1" i="1" dirty="0">
                <a:solidFill>
                  <a:srgbClr val="E54429"/>
                </a:solidFill>
              </a:rPr>
              <a:t>）</a:t>
            </a:r>
            <a:r>
              <a:rPr lang="zh-CN" altLang="en-US" sz="2400" b="1" i="1" u="sng" dirty="0">
                <a:solidFill>
                  <a:srgbClr val="E54429"/>
                </a:solidFill>
              </a:rPr>
              <a:t>写出答案</a:t>
            </a:r>
            <a:r>
              <a:rPr lang="zh-CN" altLang="en-US" sz="2400" b="1" i="1" dirty="0">
                <a:solidFill>
                  <a:srgbClr val="E54429"/>
                </a:solidFill>
              </a:rPr>
              <a:t>：不要忘记单位名称。</a:t>
            </a:r>
          </a:p>
        </p:txBody>
      </p:sp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3132138" y="548680"/>
            <a:ext cx="2879725" cy="1223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归纳小结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/>
          </p:cNvSpPr>
          <p:nvPr/>
        </p:nvSpPr>
        <p:spPr bwMode="auto">
          <a:xfrm>
            <a:off x="786508" y="1196976"/>
            <a:ext cx="5328518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FF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你学到了什么？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89446" y="3789040"/>
            <a:ext cx="727233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FF0066"/>
                </a:solidFill>
                <a:ea typeface="微软雅黑" panose="020B0503020204020204" pitchFamily="34" charset="-122"/>
              </a:rPr>
              <a:t>1</a:t>
            </a:r>
            <a:r>
              <a:rPr lang="en-US" altLang="zh-CN" dirty="0">
                <a:solidFill>
                  <a:srgbClr val="FF0066"/>
                </a:solidFill>
                <a:ea typeface="微软雅黑" panose="020B0503020204020204" pitchFamily="34" charset="-122"/>
              </a:rPr>
              <a:t>.</a:t>
            </a:r>
            <a:r>
              <a:rPr lang="zh-CN" altLang="en-US" dirty="0">
                <a:solidFill>
                  <a:srgbClr val="FF0066"/>
                </a:solidFill>
                <a:ea typeface="微软雅黑" panose="020B0503020204020204" pitchFamily="34" charset="-122"/>
              </a:rPr>
              <a:t>经历用分式方程解决实际问题的过程，进一步增强自己的应用意识</a:t>
            </a:r>
            <a:r>
              <a:rPr lang="en-US" altLang="zh-CN" dirty="0">
                <a:solidFill>
                  <a:srgbClr val="FF0066"/>
                </a:solidFill>
                <a:ea typeface="微软雅黑" panose="020B0503020204020204" pitchFamily="34" charset="-122"/>
              </a:rPr>
              <a:t>.</a:t>
            </a:r>
          </a:p>
          <a:p>
            <a:r>
              <a:rPr lang="en-US" altLang="zh-CN" dirty="0">
                <a:solidFill>
                  <a:srgbClr val="FF0066"/>
                </a:solidFill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rgbClr val="FF0066"/>
                </a:solidFill>
                <a:ea typeface="微软雅黑" panose="020B0503020204020204" pitchFamily="34" charset="-122"/>
              </a:rPr>
              <a:t>通过解决实际问题，体会如何恰当地把握不同形式的等量关系</a:t>
            </a:r>
            <a:r>
              <a:rPr lang="en-US" altLang="zh-CN" dirty="0">
                <a:solidFill>
                  <a:srgbClr val="FF0066"/>
                </a:solidFill>
                <a:ea typeface="微软雅黑" panose="020B0503020204020204" pitchFamily="34" charset="-122"/>
              </a:rPr>
              <a:t>.</a:t>
            </a:r>
            <a:endParaRPr lang="zh-CN" altLang="en-US" dirty="0">
              <a:solidFill>
                <a:srgbClr val="FF0066"/>
              </a:solidFill>
              <a:ea typeface="微软雅黑" panose="020B0503020204020204" pitchFamily="34" charset="-122"/>
            </a:endParaRPr>
          </a:p>
        </p:txBody>
      </p:sp>
      <p:sp>
        <p:nvSpPr>
          <p:cNvPr id="18436" name="WordArt 4"/>
          <p:cNvSpPr>
            <a:spLocks noChangeArrowheads="1" noChangeShapeType="1"/>
          </p:cNvSpPr>
          <p:nvPr/>
        </p:nvSpPr>
        <p:spPr bwMode="auto">
          <a:xfrm>
            <a:off x="6516688" y="2636838"/>
            <a:ext cx="165576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>
                <a:ln w="9525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>
                <a:ln w="9525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/>
          </p:cNvSpPr>
          <p:nvPr/>
        </p:nvSpPr>
        <p:spPr bwMode="auto">
          <a:xfrm>
            <a:off x="1258888" y="1341438"/>
            <a:ext cx="6624637" cy="2808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做自我检测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6156325" y="4365625"/>
            <a:ext cx="1946275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60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人际关系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人际关系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244</Words>
  <Application>Microsoft Office PowerPoint</Application>
  <PresentationFormat>全屏显示(4:3)</PresentationFormat>
  <Paragraphs>31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汉仪中圆简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2022-01-07T06:53:01Z</dcterms:created>
  <dcterms:modified xsi:type="dcterms:W3CDTF">2023-01-17T01:06:37Z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691D4A4BF7D040CC930032E440D55933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