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2" r:id="rId4"/>
    <p:sldId id="271" r:id="rId5"/>
    <p:sldId id="270" r:id="rId6"/>
    <p:sldId id="269" r:id="rId7"/>
    <p:sldId id="268" r:id="rId8"/>
    <p:sldId id="267" r:id="rId9"/>
    <p:sldId id="265" r:id="rId10"/>
    <p:sldId id="266" r:id="rId11"/>
    <p:sldId id="264" r:id="rId12"/>
    <p:sldId id="263" r:id="rId13"/>
    <p:sldId id="262" r:id="rId14"/>
    <p:sldId id="261" r:id="rId15"/>
    <p:sldId id="260" r:id="rId16"/>
    <p:sldId id="259" r:id="rId17"/>
    <p:sldId id="273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0107F-DA8F-4F2A-994A-A9605C678DE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0C92-ACB2-4CB4-B699-B634DDB7D8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0C92-ACB2-4CB4-B699-B634DDB7D8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2075" y="0"/>
            <a:ext cx="9156075" cy="5556069"/>
          </a:xfrm>
          <a:prstGeom prst="rect">
            <a:avLst/>
          </a:prstGeom>
          <a:effectLst>
            <a:reflection blurRad="6350" stA="20000" endPos="38500" dist="25400" dir="5400000" sy="-100000" algn="bl" rotWithShape="0"/>
          </a:effec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4300129" y="3385115"/>
            <a:ext cx="3629841" cy="409303"/>
          </a:xfrm>
          <a:prstGeom prst="roundRect">
            <a:avLst>
              <a:gd name="adj" fmla="val 50000"/>
            </a:avLst>
          </a:prstGeom>
          <a:noFill/>
          <a:ln w="19050">
            <a:noFill/>
          </a:ln>
          <a:effectLst/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accent3"/>
                </a:solidFill>
                <a:latin typeface="MS PMincho" panose="02020600040205080304" pitchFamily="18" charset="-128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028950" y="2377440"/>
            <a:ext cx="5958296" cy="1007408"/>
          </a:xfrm>
        </p:spPr>
        <p:txBody>
          <a:bodyPr anchor="ctr">
            <a:noAutofit/>
          </a:bodyPr>
          <a:lstStyle>
            <a:lvl1pPr algn="ctr">
              <a:defRPr sz="4400" baseline="0">
                <a:solidFill>
                  <a:schemeClr val="accent1">
                    <a:lumMod val="75000"/>
                  </a:schemeClr>
                </a:solidFill>
                <a:latin typeface="MS PMincho" panose="02020600040205080304" pitchFamily="18" charset="-128"/>
                <a:ea typeface="华文中宋" panose="0201060004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4B19-90F9-43E4-9405-029443BF2C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C374-F92B-4CB5-B22E-1EDA836FB3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2B6E-2348-4415-B7A8-23082C8732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B632-EA4A-48A7-BE63-8F1E696315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5476-88D4-4FEE-8610-DC9D653F0F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2C-D19E-4978-B4FE-51F3D143B0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4B7C-E614-4AF3-A72F-29501E2283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E778-946E-468E-8C41-364DA73624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defRPr/>
            </a:lvl1pPr>
            <a:lvl2pPr marL="357505" indent="-357505">
              <a:buFont typeface="幼圆" panose="02010509060101010101" pitchFamily="49" charset="-122"/>
              <a:buChar char=" "/>
              <a:tabLst>
                <a:tab pos="444500" algn="l"/>
              </a:tabLst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7E14-98E7-4493-B5C9-50E940BA1B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1F0E-E133-4811-B6E2-372EBDDC37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7E14-98E7-4493-B5C9-50E940BA1B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1F0E-E133-4811-B6E2-372EBDDC37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993106" y="2665662"/>
            <a:ext cx="5040633" cy="82867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21102" y="3556160"/>
            <a:ext cx="3384640" cy="389662"/>
          </a:xfrm>
          <a:prstGeom prst="roundRect">
            <a:avLst>
              <a:gd name="adj" fmla="val 50000"/>
            </a:avLst>
          </a:prstGeom>
          <a:solidFill>
            <a:srgbClr val="FDC07E">
              <a:alpha val="80000"/>
            </a:srgb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  <a:latin typeface="MS PMincho" panose="02020600040205080304" pitchFamily="18" charset="-128"/>
                <a:ea typeface="幼圆" panose="020105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0F3C-4F1F-4793-A014-5D0D4A768A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49C9-896B-4DB3-B69C-F39B78619E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E7E3-164F-41CF-B208-E92F719EA3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9683-3CF9-4FD8-9490-8AA11ADF3C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D1D2-8DFA-4F8B-BD22-3DF4983960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4A7D-D58D-4B93-82C4-4CF33E3B70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8D54-F9B9-4CA2-A15C-AA8180D2EA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17C-B9D6-43E9-8266-B6D05DC67D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4712-A250-4B0C-BF37-ACA4A21436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5684-6000-46ED-825A-83A4B6E958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2677-9279-4032-BECD-82DE5DABD8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C4CA-6024-4738-AE3F-D2018F8686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9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-4763"/>
            <a:ext cx="9144000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6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801688"/>
            <a:ext cx="9144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801397"/>
            <a:ext cx="9144000" cy="6264972"/>
          </a:xfrm>
          <a:prstGeom prst="rect">
            <a:avLst/>
          </a:prstGeom>
          <a:gradFill flip="none" rotWithShape="1">
            <a:gsLst>
              <a:gs pos="22000">
                <a:schemeClr val="bg1"/>
              </a:gs>
              <a:gs pos="100000">
                <a:schemeClr val="bg1">
                  <a:shade val="100000"/>
                  <a:satMod val="115000"/>
                  <a:lumMod val="0"/>
                  <a:lumOff val="100000"/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KSO_BT1"/>
          <p:cNvSpPr>
            <a:spLocks noGrp="1"/>
          </p:cNvSpPr>
          <p:nvPr>
            <p:ph type="title"/>
          </p:nvPr>
        </p:nvSpPr>
        <p:spPr bwMode="auto">
          <a:xfrm>
            <a:off x="628650" y="125413"/>
            <a:ext cx="807243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506413" y="1166813"/>
            <a:ext cx="81851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D60B77-A7FC-4AD2-BA05-08FA443404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0CCC3E-0AEF-4AFC-BC2D-F3B26AFAAEA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9pPr>
    </p:titleStyle>
    <p:bodyStyle>
      <a:lvl1pPr marL="357505" indent="-357505"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Ø"/>
        <a:tabLst>
          <a:tab pos="360045" algn="l"/>
        </a:tabLst>
        <a:defRPr sz="2400" kern="1200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1pPr>
      <a:lvl2pPr marL="358775" indent="-358775" algn="just" defTabSz="809625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DCAB4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907704" y="1196975"/>
            <a:ext cx="72362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Unit 6</a:t>
            </a:r>
          </a:p>
          <a:p>
            <a:pPr algn="ctr" eaLnBrk="1" hangingPunct="1"/>
            <a:r>
              <a:rPr lang="en-US" altLang="zh-CN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Is it your </a:t>
            </a:r>
            <a:r>
              <a:rPr lang="en-US" altLang="zh-CN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skirt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83238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9950" y="1268413"/>
            <a:ext cx="31940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58324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A: ___________________?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B: Yes, it is.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652963"/>
            <a:ext cx="56880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Is this your skirt</a:t>
            </a:r>
            <a:endParaRPr lang="zh-CN" altLang="en-US" sz="3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9950" y="1268413"/>
            <a:ext cx="31940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58324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No, it isn’t. 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652963"/>
            <a:ext cx="56880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that your skirt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skirt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1438" y="1196975"/>
            <a:ext cx="2722562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58324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Yes, it is.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652963"/>
            <a:ext cx="56880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this your vest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1438" y="1196975"/>
            <a:ext cx="2722562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58324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No, it isn’t. 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652963"/>
            <a:ext cx="56880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that your vest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vest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908050"/>
            <a:ext cx="284321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58324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Yes, it is.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652963"/>
            <a:ext cx="56880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this your T-shirt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908050"/>
            <a:ext cx="284321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58324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No, it isn’t. 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652963"/>
            <a:ext cx="56880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that your T-shirt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T-shirt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1116013" y="2420938"/>
            <a:ext cx="7200900" cy="1728787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同桌间互相做对话练习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571750" y="534988"/>
            <a:ext cx="65722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Homework:</a:t>
            </a:r>
          </a:p>
          <a:p>
            <a:pPr algn="ctr" eaLnBrk="1" hangingPunct="1"/>
            <a:endParaRPr lang="en-US" altLang="zh-CN" sz="6600" dirty="0">
              <a:solidFill>
                <a:srgbClr val="00B05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熟读本课对话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;</a:t>
            </a: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抄写本课重点单词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627313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learn</a:t>
            </a:r>
            <a:endParaRPr lang="zh-CN" altLang="en-US" sz="3600" dirty="0">
              <a:solidFill>
                <a:srgbClr val="7030A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1196975"/>
            <a:ext cx="31686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1413" y="4797425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00B0F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coat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00B0F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外套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765175"/>
            <a:ext cx="32210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11413" y="4797425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00B0F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sweater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00B0F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毛衣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84438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600" dirty="0">
              <a:solidFill>
                <a:srgbClr val="7030A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775"/>
            <a:ext cx="27828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995738" y="1844675"/>
            <a:ext cx="46815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0070C0"/>
                </a:solidFill>
                <a:ea typeface="微软雅黑" panose="020B0503020204020204" pitchFamily="34" charset="-122"/>
              </a:rPr>
              <a:t>This is a  __________.</a:t>
            </a:r>
            <a:endParaRPr lang="zh-CN" altLang="en-US" sz="360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4663" y="3644900"/>
            <a:ext cx="38163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coat</a:t>
            </a:r>
            <a:endParaRPr lang="zh-CN" altLang="en-US" sz="360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213"/>
            <a:ext cx="289401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995738" y="1844675"/>
            <a:ext cx="46815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0070C0"/>
                </a:solidFill>
                <a:ea typeface="微软雅黑" panose="020B0503020204020204" pitchFamily="34" charset="-122"/>
              </a:rPr>
              <a:t>This is a  __________.</a:t>
            </a:r>
            <a:endParaRPr lang="zh-CN" altLang="en-US" sz="360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4663" y="3644900"/>
            <a:ext cx="38163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sweater</a:t>
            </a:r>
            <a:endParaRPr lang="zh-CN" altLang="en-US" sz="360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627313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learn</a:t>
            </a:r>
            <a:endParaRPr lang="zh-CN" altLang="en-US" sz="3600" dirty="0">
              <a:solidFill>
                <a:srgbClr val="7030A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24844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276600" y="1196975"/>
            <a:ext cx="5472113" cy="1223963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A: Is this your coat?</a:t>
            </a:r>
            <a:endParaRPr lang="zh-CN" altLang="en-US" sz="3600" dirty="0"/>
          </a:p>
        </p:txBody>
      </p:sp>
      <p:sp>
        <p:nvSpPr>
          <p:cNvPr id="5" name="圆角矩形标注 4"/>
          <p:cNvSpPr/>
          <p:nvPr/>
        </p:nvSpPr>
        <p:spPr>
          <a:xfrm>
            <a:off x="3132138" y="3860800"/>
            <a:ext cx="5472112" cy="1223963"/>
          </a:xfrm>
          <a:prstGeom prst="wedgeRoundRectCallout">
            <a:avLst>
              <a:gd name="adj1" fmla="val -25953"/>
              <a:gd name="adj2" fmla="val -6400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B: Yes, it is.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0700"/>
            <a:ext cx="34194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3276600" y="1196975"/>
            <a:ext cx="5472113" cy="1223963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A: Is that your sweater?</a:t>
            </a:r>
            <a:endParaRPr lang="zh-CN" altLang="en-US" sz="3600" dirty="0"/>
          </a:p>
        </p:txBody>
      </p:sp>
      <p:sp>
        <p:nvSpPr>
          <p:cNvPr id="4" name="圆角矩形标注 3"/>
          <p:cNvSpPr/>
          <p:nvPr/>
        </p:nvSpPr>
        <p:spPr>
          <a:xfrm>
            <a:off x="3132138" y="3860800"/>
            <a:ext cx="5472112" cy="1223963"/>
          </a:xfrm>
          <a:prstGeom prst="wedgeRoundRectCallout">
            <a:avLst>
              <a:gd name="adj1" fmla="val -25953"/>
              <a:gd name="adj2" fmla="val -6400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B: No, it isn’t. This is my sweater.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627313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7030A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do</a:t>
            </a:r>
            <a:endParaRPr lang="zh-CN" altLang="en-US" sz="3600" dirty="0">
              <a:solidFill>
                <a:srgbClr val="7030A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500" y="1268413"/>
            <a:ext cx="2476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95288" y="1412875"/>
            <a:ext cx="58324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A: ___________________?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B: Yes, it is.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4652963"/>
            <a:ext cx="56880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Is this your uniform</a:t>
            </a:r>
            <a:endParaRPr lang="zh-CN" altLang="en-US" sz="3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500" y="1268413"/>
            <a:ext cx="2476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58324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A: ___________________?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ea typeface="微软雅黑" panose="020B0503020204020204" pitchFamily="34" charset="-122"/>
              </a:rPr>
              <a:t>B: No, it isn’t. __________.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652963"/>
            <a:ext cx="56880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Is that your uniform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This is my uniform</a:t>
            </a:r>
            <a:endParaRPr lang="zh-CN" altLang="en-US" sz="3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KSO_YELLOW3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35F03"/>
      </a:accent1>
      <a:accent2>
        <a:srgbClr val="B7AF0D"/>
      </a:accent2>
      <a:accent3>
        <a:srgbClr val="DCAB48"/>
      </a:accent3>
      <a:accent4>
        <a:srgbClr val="A15547"/>
      </a:accent4>
      <a:accent5>
        <a:srgbClr val="867878"/>
      </a:accent5>
      <a:accent6>
        <a:srgbClr val="368E8A"/>
      </a:accent6>
      <a:hlink>
        <a:srgbClr val="00B0F0"/>
      </a:hlink>
      <a:folHlink>
        <a:srgbClr val="AFB2B4"/>
      </a:folHlink>
    </a:clrScheme>
    <a:fontScheme name="自定义 14">
      <a:majorFont>
        <a:latin typeface="MS PMincho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A000120140530A27PPBG</Template>
  <TotalTime>0</TotalTime>
  <Words>222</Words>
  <Application>Microsoft Office PowerPoint</Application>
  <PresentationFormat>全屏显示(4:3)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MS PMincho</vt:lpstr>
      <vt:lpstr>黑体</vt:lpstr>
      <vt:lpstr>华文楷体</vt:lpstr>
      <vt:lpstr>华文新魏</vt:lpstr>
      <vt:lpstr>华文中宋</vt:lpstr>
      <vt:lpstr>宋体</vt:lpstr>
      <vt:lpstr>微软雅黑</vt:lpstr>
      <vt:lpstr>幼圆</vt:lpstr>
      <vt:lpstr>Arial</vt:lpstr>
      <vt:lpstr>Calibri</vt:lpstr>
      <vt:lpstr>Franklin Gothic Book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2015-05-19T07:42:00Z</dcterms:created>
  <dcterms:modified xsi:type="dcterms:W3CDTF">2023-01-17T01:06:57Z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0FCF1097E1954274BB1E1176E5254B38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