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6" r:id="rId2"/>
    <p:sldId id="258" r:id="rId3"/>
    <p:sldId id="260" r:id="rId4"/>
    <p:sldId id="725" r:id="rId5"/>
    <p:sldId id="726" r:id="rId6"/>
    <p:sldId id="727" r:id="rId7"/>
    <p:sldId id="728" r:id="rId8"/>
    <p:sldId id="729" r:id="rId9"/>
    <p:sldId id="730" r:id="rId10"/>
    <p:sldId id="731" r:id="rId11"/>
    <p:sldId id="732" r:id="rId12"/>
    <p:sldId id="733" r:id="rId13"/>
    <p:sldId id="734" r:id="rId14"/>
    <p:sldId id="735" r:id="rId15"/>
    <p:sldId id="736" r:id="rId16"/>
    <p:sldId id="737" r:id="rId17"/>
    <p:sldId id="738" r:id="rId18"/>
    <p:sldId id="739" r:id="rId19"/>
    <p:sldId id="740" r:id="rId20"/>
    <p:sldId id="741" r:id="rId21"/>
    <p:sldId id="742" r:id="rId22"/>
    <p:sldId id="743" r:id="rId23"/>
    <p:sldId id="744" r:id="rId24"/>
    <p:sldId id="745" r:id="rId25"/>
    <p:sldId id="746" r:id="rId26"/>
    <p:sldId id="747" r:id="rId27"/>
    <p:sldId id="748" r:id="rId28"/>
    <p:sldId id="749" r:id="rId29"/>
    <p:sldId id="750" r:id="rId30"/>
    <p:sldId id="751" r:id="rId31"/>
    <p:sldId id="752" r:id="rId32"/>
    <p:sldId id="753" r:id="rId33"/>
    <p:sldId id="754" r:id="rId34"/>
    <p:sldId id="755" r:id="rId35"/>
    <p:sldId id="756" r:id="rId36"/>
    <p:sldId id="257"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B1F"/>
    <a:srgbClr val="314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930"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D8234830-0978-4656-91E5-67BC7C42872F}"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8064293C-9FDD-4ABF-B5B2-A606043B709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cxnSp>
        <p:nvCxnSpPr>
          <p:cNvPr id="9" name="直接连接符 8"/>
          <p:cNvCxnSpPr/>
          <p:nvPr userDrawn="1"/>
        </p:nvCxnSpPr>
        <p:spPr>
          <a:xfrm>
            <a:off x="0" y="6705600"/>
            <a:ext cx="12192000" cy="0"/>
          </a:xfrm>
          <a:prstGeom prst="line">
            <a:avLst/>
          </a:prstGeom>
          <a:ln w="111125">
            <a:solidFill>
              <a:srgbClr val="4E6B1F"/>
            </a:solidFill>
          </a:ln>
        </p:spPr>
        <p:style>
          <a:lnRef idx="1">
            <a:schemeClr val="accent1"/>
          </a:lnRef>
          <a:fillRef idx="0">
            <a:schemeClr val="accent1"/>
          </a:fillRef>
          <a:effectRef idx="0">
            <a:schemeClr val="accent1"/>
          </a:effectRef>
          <a:fontRef idx="minor">
            <a:schemeClr val="tx1"/>
          </a:fontRef>
        </p:style>
      </p:cxnSp>
      <p:sp>
        <p:nvSpPr>
          <p:cNvPr id="10" name="矩形 9"/>
          <p:cNvSpPr/>
          <p:nvPr userDrawn="1"/>
        </p:nvSpPr>
        <p:spPr>
          <a:xfrm>
            <a:off x="0" y="368300"/>
            <a:ext cx="622300" cy="406399"/>
          </a:xfrm>
          <a:prstGeom prst="rect">
            <a:avLst/>
          </a:prstGeom>
          <a:solidFill>
            <a:srgbClr val="4E6B1F"/>
          </a:solidFill>
          <a:ln>
            <a:solidFill>
              <a:srgbClr val="4E6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23910" r="33118" b="19509"/>
          <a:stretch>
            <a:fillRect/>
          </a:stretch>
        </p:blipFill>
        <p:spPr>
          <a:xfrm>
            <a:off x="0" y="0"/>
            <a:ext cx="12192000" cy="6858000"/>
          </a:xfrm>
          <a:prstGeom prst="rect">
            <a:avLst/>
          </a:prstGeom>
        </p:spPr>
      </p:pic>
      <p:sp>
        <p:nvSpPr>
          <p:cNvPr id="14" name="矩形 13"/>
          <p:cNvSpPr/>
          <p:nvPr/>
        </p:nvSpPr>
        <p:spPr>
          <a:xfrm>
            <a:off x="0" y="0"/>
            <a:ext cx="10858500" cy="6858000"/>
          </a:xfrm>
          <a:prstGeom prst="rect">
            <a:avLst/>
          </a:prstGeom>
          <a:gradFill>
            <a:gsLst>
              <a:gs pos="0">
                <a:srgbClr val="4E6B1F"/>
              </a:gs>
              <a:gs pos="100000">
                <a:srgbClr val="4E6B1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662336" y="1525142"/>
            <a:ext cx="5547964" cy="2374363"/>
            <a:chOff x="655032" y="2493008"/>
            <a:chExt cx="4752082" cy="2374363"/>
          </a:xfrm>
        </p:grpSpPr>
        <p:sp>
          <p:nvSpPr>
            <p:cNvPr id="16" name="文本框 15"/>
            <p:cNvSpPr txBox="1"/>
            <p:nvPr/>
          </p:nvSpPr>
          <p:spPr>
            <a:xfrm>
              <a:off x="655032" y="2493008"/>
              <a:ext cx="4752082" cy="1107996"/>
            </a:xfrm>
            <a:prstGeom prst="rect">
              <a:avLst/>
            </a:prstGeom>
            <a:noFill/>
          </p:spPr>
          <p:txBody>
            <a:bodyPr wrap="square" rtlCol="0">
              <a:spAutoFit/>
            </a:bodyPr>
            <a:lstStyle/>
            <a:p>
              <a:pPr lvl="0" algn="dist">
                <a:defRPr/>
              </a:pPr>
              <a:r>
                <a:rPr kumimoji="0" lang="en-US" altLang="zh-CN" sz="6600" b="1" i="0" u="none" strike="noStrike" kern="1200" cap="none" spc="0" normalizeH="0" baseline="0" noProof="0" dirty="0">
                  <a:ln>
                    <a:noFill/>
                  </a:ln>
                  <a:solidFill>
                    <a:schemeClr val="bg1"/>
                  </a:solidFill>
                  <a:effectLst/>
                  <a:uLnTx/>
                  <a:uFillTx/>
                  <a:cs typeface="+mn-ea"/>
                  <a:sym typeface="+mn-lt"/>
                </a:rPr>
                <a:t>《</a:t>
              </a:r>
              <a:r>
                <a:rPr lang="zh-CN" altLang="en-US" sz="6600" b="1" dirty="0">
                  <a:solidFill>
                    <a:schemeClr val="bg1"/>
                  </a:solidFill>
                  <a:cs typeface="+mn-ea"/>
                  <a:sym typeface="+mn-lt"/>
                </a:rPr>
                <a:t>蜜蜂</a:t>
              </a:r>
              <a:r>
                <a:rPr kumimoji="0" lang="en-US" altLang="zh-CN" sz="6600" b="1" i="0" u="none" strike="noStrike" kern="1200" cap="none" spc="0" normalizeH="0" baseline="0" noProof="0" dirty="0">
                  <a:ln>
                    <a:noFill/>
                  </a:ln>
                  <a:solidFill>
                    <a:schemeClr val="bg1"/>
                  </a:solidFill>
                  <a:effectLst/>
                  <a:uLnTx/>
                  <a:uFillTx/>
                  <a:cs typeface="+mn-ea"/>
                  <a:sym typeface="+mn-lt"/>
                </a:rPr>
                <a:t>》</a:t>
              </a:r>
            </a:p>
          </p:txBody>
        </p:sp>
        <p:sp>
          <p:nvSpPr>
            <p:cNvPr id="17" name="文本框 16"/>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cs typeface="+mn-ea"/>
                  <a:sym typeface="+mn-lt"/>
                </a:rPr>
                <a:t>语文精品课件 三年级下册</a:t>
              </a:r>
            </a:p>
          </p:txBody>
        </p:sp>
        <p:sp>
          <p:nvSpPr>
            <p:cNvPr id="18" name="文本框 17"/>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授课老师：某某 </a:t>
              </a:r>
              <a:r>
                <a:rPr kumimoji="0" lang="en-US" altLang="zh-CN" sz="1600" b="0" i="0" u="none" strike="noStrike" kern="1200" cap="none" spc="0" normalizeH="0" baseline="0" noProof="0" dirty="0">
                  <a:ln>
                    <a:noFill/>
                  </a:ln>
                  <a:solidFill>
                    <a:schemeClr val="bg1"/>
                  </a:solidFill>
                  <a:effectLst/>
                  <a:uLnTx/>
                  <a:uFillTx/>
                  <a:cs typeface="+mn-ea"/>
                  <a:sym typeface="+mn-lt"/>
                </a:rPr>
                <a:t>| </a:t>
              </a:r>
              <a:r>
                <a:rPr kumimoji="0" lang="zh-CN" altLang="en-US" sz="1600" b="0" i="0" u="none" strike="noStrike" kern="1200" cap="none" spc="0" normalizeH="0" baseline="0" noProof="0" dirty="0">
                  <a:ln>
                    <a:noFill/>
                  </a:ln>
                  <a:solidFill>
                    <a:schemeClr val="bg1"/>
                  </a:solidFill>
                  <a:effectLst/>
                  <a:uLnTx/>
                  <a:uFillTx/>
                  <a:cs typeface="+mn-ea"/>
                  <a:sym typeface="+mn-lt"/>
                </a:rPr>
                <a:t>授课时间：</a:t>
              </a:r>
              <a:r>
                <a:rPr kumimoji="0" lang="en-US" altLang="zh-CN" sz="1600" b="0" i="0" u="none" strike="noStrike" kern="1200" cap="none" spc="0" normalizeH="0" baseline="0" noProof="0" dirty="0">
                  <a:ln>
                    <a:noFill/>
                  </a:ln>
                  <a:solidFill>
                    <a:schemeClr val="bg1"/>
                  </a:solidFill>
                  <a:effectLst/>
                  <a:uLnTx/>
                  <a:uFillTx/>
                  <a:cs typeface="+mn-ea"/>
                  <a:sym typeface="+mn-lt"/>
                </a:rPr>
                <a:t>20XX.XX</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19" name="矩形: 圆角 18"/>
            <p:cNvSpPr/>
            <p:nvPr/>
          </p:nvSpPr>
          <p:spPr>
            <a:xfrm rot="10800000" flipH="1" flipV="1">
              <a:off x="828764" y="4388395"/>
              <a:ext cx="4404619" cy="470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grpSp>
        <p:nvGrpSpPr>
          <p:cNvPr id="20" name="组合 19"/>
          <p:cNvGrpSpPr/>
          <p:nvPr/>
        </p:nvGrpSpPr>
        <p:grpSpPr>
          <a:xfrm flipH="1">
            <a:off x="2202728" y="5083458"/>
            <a:ext cx="2467179" cy="321642"/>
            <a:chOff x="10185400" y="5731858"/>
            <a:chExt cx="1384360" cy="321642"/>
          </a:xfrm>
        </p:grpSpPr>
        <p:sp>
          <p:nvSpPr>
            <p:cNvPr id="21" name="矩形 20"/>
            <p:cNvSpPr/>
            <p:nvPr/>
          </p:nvSpPr>
          <p:spPr>
            <a:xfrm flipH="1">
              <a:off x="10185400" y="5731858"/>
              <a:ext cx="1384360" cy="321642"/>
            </a:xfrm>
            <a:prstGeom prst="rect">
              <a:avLst/>
            </a:prstGeom>
            <a:noFill/>
            <a:ln w="19050" cap="flat" cmpd="sng" algn="ctr">
              <a:solidFill>
                <a:schemeClr val="bg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solidFill>
                <a:effectLst/>
                <a:uLnTx/>
                <a:uFillTx/>
                <a:cs typeface="+mn-ea"/>
                <a:sym typeface="+mn-lt"/>
              </a:endParaRPr>
            </a:p>
          </p:txBody>
        </p:sp>
        <p:sp>
          <p:nvSpPr>
            <p:cNvPr id="22" name="文本框 21"/>
            <p:cNvSpPr txBox="1"/>
            <p:nvPr/>
          </p:nvSpPr>
          <p:spPr>
            <a:xfrm flipH="1">
              <a:off x="10458064" y="5731858"/>
              <a:ext cx="839033" cy="307777"/>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字词揭秘</a:t>
            </a:r>
          </a:p>
        </p:txBody>
      </p:sp>
      <p:sp>
        <p:nvSpPr>
          <p:cNvPr id="40" name="矩形 2"/>
          <p:cNvSpPr>
            <a:spLocks noChangeArrowheads="1"/>
          </p:cNvSpPr>
          <p:nvPr/>
        </p:nvSpPr>
        <p:spPr bwMode="auto">
          <a:xfrm>
            <a:off x="4254499" y="4295897"/>
            <a:ext cx="4423851"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“宀”起笔高，中间“必”尽量写扁，“虫”宜扁。</a:t>
            </a:r>
          </a:p>
        </p:txBody>
      </p:sp>
      <p:sp>
        <p:nvSpPr>
          <p:cNvPr id="41" name="TextBox 33"/>
          <p:cNvSpPr txBox="1">
            <a:spLocks noChangeArrowheads="1"/>
          </p:cNvSpPr>
          <p:nvPr/>
        </p:nvSpPr>
        <p:spPr bwMode="auto">
          <a:xfrm>
            <a:off x="4232728" y="2113761"/>
            <a:ext cx="2339975" cy="430887"/>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上下结构</a:t>
            </a:r>
          </a:p>
        </p:txBody>
      </p:sp>
      <p:sp>
        <p:nvSpPr>
          <p:cNvPr id="42" name="TextBox 34"/>
          <p:cNvSpPr txBox="1">
            <a:spLocks noChangeArrowheads="1"/>
          </p:cNvSpPr>
          <p:nvPr/>
        </p:nvSpPr>
        <p:spPr bwMode="auto">
          <a:xfrm>
            <a:off x="4232728" y="2929736"/>
            <a:ext cx="4445622" cy="430887"/>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蜜蜂     蜂蜜     蜜饯</a:t>
            </a:r>
          </a:p>
        </p:txBody>
      </p:sp>
      <p:sp>
        <p:nvSpPr>
          <p:cNvPr id="43" name="TextBox 35"/>
          <p:cNvSpPr txBox="1">
            <a:spLocks noChangeArrowheads="1"/>
          </p:cNvSpPr>
          <p:nvPr/>
        </p:nvSpPr>
        <p:spPr bwMode="auto">
          <a:xfrm>
            <a:off x="4232728" y="3361536"/>
            <a:ext cx="416718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蜜蜂每天辛勤的劳动。 </a:t>
            </a:r>
          </a:p>
        </p:txBody>
      </p:sp>
      <p:sp>
        <p:nvSpPr>
          <p:cNvPr id="44" name="TextBox 36"/>
          <p:cNvSpPr txBox="1">
            <a:spLocks noChangeArrowheads="1"/>
          </p:cNvSpPr>
          <p:nvPr/>
        </p:nvSpPr>
        <p:spPr bwMode="auto">
          <a:xfrm>
            <a:off x="4232728" y="2497936"/>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宀</a:t>
            </a:r>
          </a:p>
        </p:txBody>
      </p:sp>
      <p:sp>
        <p:nvSpPr>
          <p:cNvPr id="45" name="文本框 44"/>
          <p:cNvSpPr txBox="1"/>
          <p:nvPr/>
        </p:nvSpPr>
        <p:spPr>
          <a:xfrm>
            <a:off x="1732388" y="1943442"/>
            <a:ext cx="81144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mì</a:t>
            </a:r>
            <a:endParaRPr kumimoji="0" lang="zh-CN" altLang="en-US" sz="4400" b="0" i="0" u="none" strike="noStrike" kern="1200" cap="none" spc="0" normalizeH="0" baseline="0" noProof="0" dirty="0">
              <a:ln>
                <a:noFill/>
              </a:ln>
              <a:solidFill>
                <a:prstClr val="black"/>
              </a:solidFill>
              <a:effectLst/>
              <a:uLnTx/>
              <a:uFillTx/>
              <a:cs typeface="+mn-ea"/>
              <a:sym typeface="+mn-lt"/>
            </a:endParaRPr>
          </a:p>
        </p:txBody>
      </p:sp>
      <p:sp>
        <p:nvSpPr>
          <p:cNvPr id="46" name="Rectangle 31"/>
          <p:cNvSpPr>
            <a:spLocks noChangeArrowheads="1"/>
          </p:cNvSpPr>
          <p:nvPr/>
        </p:nvSpPr>
        <p:spPr bwMode="auto">
          <a:xfrm>
            <a:off x="1304609" y="3443981"/>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graphicFrame>
        <p:nvGraphicFramePr>
          <p:cNvPr id="47" name="Group 47"/>
          <p:cNvGraphicFramePr>
            <a:graphicFrameLocks noGrp="1"/>
          </p:cNvGraphicFramePr>
          <p:nvPr/>
        </p:nvGraphicFramePr>
        <p:xfrm>
          <a:off x="1093002" y="2885040"/>
          <a:ext cx="2313454" cy="2279650"/>
        </p:xfrm>
        <a:graphic>
          <a:graphicData uri="http://schemas.openxmlformats.org/drawingml/2006/table">
            <a:tbl>
              <a:tblPr/>
              <a:tblGrid>
                <a:gridCol w="1146893">
                  <a:extLst>
                    <a:ext uri="{9D8B030D-6E8A-4147-A177-3AD203B41FA5}">
                      <a16:colId xmlns:a16="http://schemas.microsoft.com/office/drawing/2014/main" val="20000"/>
                    </a:ext>
                  </a:extLst>
                </a:gridCol>
                <a:gridCol w="1166561">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8" name="文本框 47"/>
          <p:cNvSpPr txBox="1"/>
          <p:nvPr/>
        </p:nvSpPr>
        <p:spPr>
          <a:xfrm>
            <a:off x="1138613" y="2632405"/>
            <a:ext cx="2313454"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蜜</a:t>
            </a:r>
          </a:p>
        </p:txBody>
      </p:sp>
      <p:pic>
        <p:nvPicPr>
          <p:cNvPr id="49" name="Picture 2" descr="https://p.ssl.qhimg.com/t01d505beafd34f2ccd.gif?t=9.920898437499998?random=157883410023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32733" y="1176755"/>
            <a:ext cx="2123380" cy="2123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Vertic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arn(inVertical)">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p:bldP spid="41" grpId="0" bldLvl="0" animBg="1"/>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字词揭秘</a:t>
            </a:r>
          </a:p>
        </p:txBody>
      </p:sp>
      <p:sp>
        <p:nvSpPr>
          <p:cNvPr id="13" name="Rectangle 31"/>
          <p:cNvSpPr>
            <a:spLocks noChangeArrowheads="1"/>
          </p:cNvSpPr>
          <p:nvPr/>
        </p:nvSpPr>
        <p:spPr bwMode="auto">
          <a:xfrm>
            <a:off x="1155825" y="354944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14" name="矩形 2"/>
          <p:cNvSpPr>
            <a:spLocks noChangeArrowheads="1"/>
          </p:cNvSpPr>
          <p:nvPr/>
        </p:nvSpPr>
        <p:spPr bwMode="auto">
          <a:xfrm>
            <a:off x="4254500" y="4295897"/>
            <a:ext cx="4147378"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左窄短，右宽长。右部捺伸展，下面三横间隔均匀。</a:t>
            </a:r>
          </a:p>
        </p:txBody>
      </p:sp>
      <p:sp>
        <p:nvSpPr>
          <p:cNvPr id="15" name="TextBox 33"/>
          <p:cNvSpPr txBox="1">
            <a:spLocks noChangeArrowheads="1"/>
          </p:cNvSpPr>
          <p:nvPr/>
        </p:nvSpPr>
        <p:spPr bwMode="auto">
          <a:xfrm>
            <a:off x="4232728" y="2113761"/>
            <a:ext cx="2339975" cy="429895"/>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左右结构</a:t>
            </a:r>
          </a:p>
        </p:txBody>
      </p:sp>
      <p:sp>
        <p:nvSpPr>
          <p:cNvPr id="16" name="TextBox 34"/>
          <p:cNvSpPr txBox="1">
            <a:spLocks noChangeArrowheads="1"/>
          </p:cNvSpPr>
          <p:nvPr/>
        </p:nvSpPr>
        <p:spPr bwMode="auto">
          <a:xfrm>
            <a:off x="4232728" y="2929736"/>
            <a:ext cx="34972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蜜蜂    蜂蜜    蜂王</a:t>
            </a:r>
          </a:p>
        </p:txBody>
      </p:sp>
      <p:sp>
        <p:nvSpPr>
          <p:cNvPr id="17" name="TextBox 35"/>
          <p:cNvSpPr txBox="1">
            <a:spLocks noChangeArrowheads="1"/>
          </p:cNvSpPr>
          <p:nvPr/>
        </p:nvSpPr>
        <p:spPr bwMode="auto">
          <a:xfrm>
            <a:off x="4232728" y="3361536"/>
            <a:ext cx="4169150" cy="430887"/>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蜜蜂酿造出甘甜的蜂蜜。 </a:t>
            </a:r>
          </a:p>
        </p:txBody>
      </p:sp>
      <p:sp>
        <p:nvSpPr>
          <p:cNvPr id="18" name="TextBox 36"/>
          <p:cNvSpPr txBox="1">
            <a:spLocks noChangeArrowheads="1"/>
          </p:cNvSpPr>
          <p:nvPr/>
        </p:nvSpPr>
        <p:spPr bwMode="auto">
          <a:xfrm>
            <a:off x="4232728" y="2497936"/>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虫</a:t>
            </a:r>
          </a:p>
        </p:txBody>
      </p:sp>
      <p:graphicFrame>
        <p:nvGraphicFramePr>
          <p:cNvPr id="19" name="Group 47"/>
          <p:cNvGraphicFramePr>
            <a:graphicFrameLocks noGrp="1"/>
          </p:cNvGraphicFramePr>
          <p:nvPr/>
        </p:nvGraphicFramePr>
        <p:xfrm>
          <a:off x="944218" y="2990502"/>
          <a:ext cx="2313454" cy="2279650"/>
        </p:xfrm>
        <a:graphic>
          <a:graphicData uri="http://schemas.openxmlformats.org/drawingml/2006/table">
            <a:tbl>
              <a:tblPr/>
              <a:tblGrid>
                <a:gridCol w="1146893">
                  <a:extLst>
                    <a:ext uri="{9D8B030D-6E8A-4147-A177-3AD203B41FA5}">
                      <a16:colId xmlns:a16="http://schemas.microsoft.com/office/drawing/2014/main" val="20000"/>
                    </a:ext>
                  </a:extLst>
                </a:gridCol>
                <a:gridCol w="1166561">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 name="文本框 19"/>
          <p:cNvSpPr txBox="1"/>
          <p:nvPr/>
        </p:nvSpPr>
        <p:spPr>
          <a:xfrm>
            <a:off x="989829" y="2737867"/>
            <a:ext cx="2313454"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蜂</a:t>
            </a:r>
          </a:p>
        </p:txBody>
      </p:sp>
      <p:sp>
        <p:nvSpPr>
          <p:cNvPr id="21" name="文本框 20"/>
          <p:cNvSpPr txBox="1"/>
          <p:nvPr/>
        </p:nvSpPr>
        <p:spPr>
          <a:xfrm>
            <a:off x="1484126" y="2106468"/>
            <a:ext cx="15257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fēng</a:t>
            </a:r>
            <a:endParaRPr kumimoji="0" lang="en-US" altLang="zh-CN" sz="4400" b="0" i="0" u="none" strike="noStrike" kern="1200" cap="none" spc="0" normalizeH="0" baseline="0" noProof="0" dirty="0">
              <a:ln>
                <a:noFill/>
              </a:ln>
              <a:solidFill>
                <a:prstClr val="black"/>
              </a:solidFill>
              <a:effectLst/>
              <a:uLnTx/>
              <a:uFillTx/>
              <a:cs typeface="+mn-ea"/>
              <a:sym typeface="+mn-lt"/>
            </a:endParaRPr>
          </a:p>
        </p:txBody>
      </p:sp>
      <p:pic>
        <p:nvPicPr>
          <p:cNvPr id="22" name="Picture 2" descr="https://p.ssl.qhimg.com/t01cccc12cc71add939.gif?t=9.613932291666666?random=15788341618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94339" y="1284738"/>
            <a:ext cx="2154187" cy="2154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15" grpId="0" bldLvl="0" animBg="1"/>
      <p:bldP spid="16" grpId="0"/>
      <p:bldP spid="17" grpId="0"/>
      <p:bldP spid="18"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字词揭秘</a:t>
            </a:r>
          </a:p>
        </p:txBody>
      </p:sp>
      <p:sp>
        <p:nvSpPr>
          <p:cNvPr id="3" name="Rectangle 31"/>
          <p:cNvSpPr>
            <a:spLocks noChangeArrowheads="1"/>
          </p:cNvSpPr>
          <p:nvPr/>
        </p:nvSpPr>
        <p:spPr bwMode="auto">
          <a:xfrm>
            <a:off x="1155825" y="354944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4" name="矩形 2"/>
          <p:cNvSpPr>
            <a:spLocks noChangeArrowheads="1"/>
          </p:cNvSpPr>
          <p:nvPr/>
        </p:nvSpPr>
        <p:spPr bwMode="auto">
          <a:xfrm>
            <a:off x="4004491" y="4296525"/>
            <a:ext cx="4399171"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左右宽，中间窄。末笔为悬真竖。</a:t>
            </a:r>
          </a:p>
        </p:txBody>
      </p:sp>
      <p:sp>
        <p:nvSpPr>
          <p:cNvPr id="5" name="TextBox 33"/>
          <p:cNvSpPr txBox="1">
            <a:spLocks noChangeArrowheads="1"/>
          </p:cNvSpPr>
          <p:nvPr/>
        </p:nvSpPr>
        <p:spPr bwMode="auto">
          <a:xfrm>
            <a:off x="3982720" y="2114389"/>
            <a:ext cx="2339975" cy="429895"/>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左中右</a:t>
            </a:r>
          </a:p>
        </p:txBody>
      </p:sp>
      <p:sp>
        <p:nvSpPr>
          <p:cNvPr id="6" name="TextBox 34"/>
          <p:cNvSpPr txBox="1">
            <a:spLocks noChangeArrowheads="1"/>
          </p:cNvSpPr>
          <p:nvPr/>
        </p:nvSpPr>
        <p:spPr bwMode="auto">
          <a:xfrm>
            <a:off x="3982720" y="2930364"/>
            <a:ext cx="4037164" cy="430887"/>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明辨    辨别    辨析</a:t>
            </a:r>
          </a:p>
        </p:txBody>
      </p:sp>
      <p:sp>
        <p:nvSpPr>
          <p:cNvPr id="7" name="TextBox 35"/>
          <p:cNvSpPr txBox="1">
            <a:spLocks noChangeArrowheads="1"/>
          </p:cNvSpPr>
          <p:nvPr/>
        </p:nvSpPr>
        <p:spPr bwMode="auto">
          <a:xfrm>
            <a:off x="3982720" y="3362164"/>
            <a:ext cx="416718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我们要明辨是非。</a:t>
            </a:r>
          </a:p>
        </p:txBody>
      </p:sp>
      <p:sp>
        <p:nvSpPr>
          <p:cNvPr id="8" name="TextBox 36"/>
          <p:cNvSpPr txBox="1">
            <a:spLocks noChangeArrowheads="1"/>
          </p:cNvSpPr>
          <p:nvPr/>
        </p:nvSpPr>
        <p:spPr bwMode="auto">
          <a:xfrm>
            <a:off x="3982720" y="2498564"/>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辛</a:t>
            </a:r>
          </a:p>
        </p:txBody>
      </p:sp>
      <p:graphicFrame>
        <p:nvGraphicFramePr>
          <p:cNvPr id="9" name="Group 47"/>
          <p:cNvGraphicFramePr>
            <a:graphicFrameLocks noGrp="1"/>
          </p:cNvGraphicFramePr>
          <p:nvPr/>
        </p:nvGraphicFramePr>
        <p:xfrm>
          <a:off x="944218" y="2990502"/>
          <a:ext cx="2313454" cy="2279650"/>
        </p:xfrm>
        <a:graphic>
          <a:graphicData uri="http://schemas.openxmlformats.org/drawingml/2006/table">
            <a:tbl>
              <a:tblPr/>
              <a:tblGrid>
                <a:gridCol w="1146893">
                  <a:extLst>
                    <a:ext uri="{9D8B030D-6E8A-4147-A177-3AD203B41FA5}">
                      <a16:colId xmlns:a16="http://schemas.microsoft.com/office/drawing/2014/main" val="20000"/>
                    </a:ext>
                  </a:extLst>
                </a:gridCol>
                <a:gridCol w="1166561">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文本框 9"/>
          <p:cNvSpPr txBox="1"/>
          <p:nvPr/>
        </p:nvSpPr>
        <p:spPr>
          <a:xfrm>
            <a:off x="989829" y="2737867"/>
            <a:ext cx="2313454"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辨</a:t>
            </a:r>
          </a:p>
        </p:txBody>
      </p:sp>
      <p:sp>
        <p:nvSpPr>
          <p:cNvPr id="11" name="文本框 10"/>
          <p:cNvSpPr txBox="1"/>
          <p:nvPr/>
        </p:nvSpPr>
        <p:spPr>
          <a:xfrm>
            <a:off x="1551282" y="2115707"/>
            <a:ext cx="125226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biàn</a:t>
            </a:r>
            <a:endParaRPr kumimoji="0" lang="zh-CN" altLang="en-US" sz="4400" b="0" i="0" u="none" strike="noStrike" kern="1200" cap="none" spc="0" normalizeH="0" baseline="0" noProof="0" dirty="0">
              <a:ln>
                <a:noFill/>
              </a:ln>
              <a:solidFill>
                <a:prstClr val="black"/>
              </a:solidFill>
              <a:effectLst/>
              <a:uLnTx/>
              <a:uFillTx/>
              <a:cs typeface="+mn-ea"/>
              <a:sym typeface="+mn-lt"/>
            </a:endParaRPr>
          </a:p>
        </p:txBody>
      </p:sp>
      <p:pic>
        <p:nvPicPr>
          <p:cNvPr id="12" name="Picture 2" descr="https://p.ssl.qhimg.com/t013c92c5be8a449a5f.gif?t=10.456705729166668?random=157883419134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23273" y="1318743"/>
            <a:ext cx="2231848" cy="2231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5" grpId="0" bldLvl="0" animBg="1"/>
      <p:bldP spid="6" grpId="0"/>
      <p:bldP spid="7" grpId="0"/>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字词揭秘</a:t>
            </a:r>
          </a:p>
        </p:txBody>
      </p:sp>
      <p:sp>
        <p:nvSpPr>
          <p:cNvPr id="3" name="Rectangle 31"/>
          <p:cNvSpPr>
            <a:spLocks noChangeArrowheads="1"/>
          </p:cNvSpPr>
          <p:nvPr/>
        </p:nvSpPr>
        <p:spPr bwMode="auto">
          <a:xfrm>
            <a:off x="1155825" y="354944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4" name="矩形 2"/>
          <p:cNvSpPr>
            <a:spLocks noChangeArrowheads="1"/>
          </p:cNvSpPr>
          <p:nvPr/>
        </p:nvSpPr>
        <p:spPr bwMode="auto">
          <a:xfrm>
            <a:off x="4034178" y="4537657"/>
            <a:ext cx="4646183"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左窄右宽，“夸”撇捺伸展，下面的竖折折钩略向右斜。</a:t>
            </a:r>
          </a:p>
        </p:txBody>
      </p:sp>
      <p:sp>
        <p:nvSpPr>
          <p:cNvPr id="5" name="TextBox 33"/>
          <p:cNvSpPr txBox="1">
            <a:spLocks noChangeArrowheads="1"/>
          </p:cNvSpPr>
          <p:nvPr/>
        </p:nvSpPr>
        <p:spPr bwMode="auto">
          <a:xfrm>
            <a:off x="4012407" y="2355521"/>
            <a:ext cx="2339975" cy="430887"/>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左右结构</a:t>
            </a:r>
          </a:p>
        </p:txBody>
      </p:sp>
      <p:sp>
        <p:nvSpPr>
          <p:cNvPr id="6" name="TextBox 34"/>
          <p:cNvSpPr txBox="1">
            <a:spLocks noChangeArrowheads="1"/>
          </p:cNvSpPr>
          <p:nvPr/>
        </p:nvSpPr>
        <p:spPr bwMode="auto">
          <a:xfrm>
            <a:off x="4012406" y="3171496"/>
            <a:ext cx="4070697" cy="430887"/>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跨越    跨国   横跨  </a:t>
            </a:r>
          </a:p>
        </p:txBody>
      </p:sp>
      <p:sp>
        <p:nvSpPr>
          <p:cNvPr id="7" name="TextBox 35"/>
          <p:cNvSpPr txBox="1">
            <a:spLocks noChangeArrowheads="1"/>
          </p:cNvSpPr>
          <p:nvPr/>
        </p:nvSpPr>
        <p:spPr bwMode="auto">
          <a:xfrm>
            <a:off x="4012407" y="3603296"/>
            <a:ext cx="4457636" cy="430887"/>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南京长江大桥横跨长江两岸。</a:t>
            </a:r>
          </a:p>
        </p:txBody>
      </p:sp>
      <p:sp>
        <p:nvSpPr>
          <p:cNvPr id="8" name="TextBox 36"/>
          <p:cNvSpPr txBox="1">
            <a:spLocks noChangeArrowheads="1"/>
          </p:cNvSpPr>
          <p:nvPr/>
        </p:nvSpPr>
        <p:spPr bwMode="auto">
          <a:xfrm>
            <a:off x="4012407" y="2739696"/>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足</a:t>
            </a:r>
          </a:p>
        </p:txBody>
      </p:sp>
      <p:graphicFrame>
        <p:nvGraphicFramePr>
          <p:cNvPr id="9" name="Group 47"/>
          <p:cNvGraphicFramePr>
            <a:graphicFrameLocks noGrp="1"/>
          </p:cNvGraphicFramePr>
          <p:nvPr/>
        </p:nvGraphicFramePr>
        <p:xfrm>
          <a:off x="944218" y="2990502"/>
          <a:ext cx="2494722" cy="2279650"/>
        </p:xfrm>
        <a:graphic>
          <a:graphicData uri="http://schemas.openxmlformats.org/drawingml/2006/table">
            <a:tbl>
              <a:tblPr/>
              <a:tblGrid>
                <a:gridCol w="1236757">
                  <a:extLst>
                    <a:ext uri="{9D8B030D-6E8A-4147-A177-3AD203B41FA5}">
                      <a16:colId xmlns:a16="http://schemas.microsoft.com/office/drawing/2014/main" val="20000"/>
                    </a:ext>
                  </a:extLst>
                </a:gridCol>
                <a:gridCol w="1257965">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文本框 9"/>
          <p:cNvSpPr txBox="1"/>
          <p:nvPr/>
        </p:nvSpPr>
        <p:spPr>
          <a:xfrm>
            <a:off x="989829" y="2737867"/>
            <a:ext cx="2313454"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跨</a:t>
            </a:r>
          </a:p>
        </p:txBody>
      </p:sp>
      <p:sp>
        <p:nvSpPr>
          <p:cNvPr id="11" name="文本框 10"/>
          <p:cNvSpPr txBox="1"/>
          <p:nvPr/>
        </p:nvSpPr>
        <p:spPr>
          <a:xfrm>
            <a:off x="1602282" y="2070242"/>
            <a:ext cx="109517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kuà</a:t>
            </a:r>
            <a:endParaRPr kumimoji="0" lang="zh-CN" altLang="en-US" sz="4400" b="0" i="0" u="none" strike="noStrike" kern="1200" cap="none" spc="0" normalizeH="0" baseline="0" noProof="0" dirty="0">
              <a:ln>
                <a:noFill/>
              </a:ln>
              <a:solidFill>
                <a:prstClr val="black"/>
              </a:solidFill>
              <a:effectLst/>
              <a:uLnTx/>
              <a:uFillTx/>
              <a:cs typeface="+mn-ea"/>
              <a:sym typeface="+mn-lt"/>
            </a:endParaRPr>
          </a:p>
        </p:txBody>
      </p:sp>
      <p:pic>
        <p:nvPicPr>
          <p:cNvPr id="12" name="Picture 2" descr="https://p.ssl.qhimg.com/t01078d47213ba7bbff.gif?t=9.01741536458333?random=157883422394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92227" y="1414278"/>
            <a:ext cx="2205375" cy="2205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5" grpId="0" bldLvl="0" animBg="1"/>
      <p:bldP spid="6" grpId="0"/>
      <p:bldP spid="7" grpId="0"/>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字词揭秘</a:t>
            </a:r>
          </a:p>
        </p:txBody>
      </p:sp>
      <p:sp>
        <p:nvSpPr>
          <p:cNvPr id="3" name="矩形 2"/>
          <p:cNvSpPr>
            <a:spLocks noChangeArrowheads="1"/>
          </p:cNvSpPr>
          <p:nvPr/>
        </p:nvSpPr>
        <p:spPr bwMode="auto">
          <a:xfrm>
            <a:off x="3967463" y="4614994"/>
            <a:ext cx="5454833"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左窄右宽，“且”末笔横长。</a:t>
            </a:r>
          </a:p>
        </p:txBody>
      </p:sp>
      <p:sp>
        <p:nvSpPr>
          <p:cNvPr id="4" name="TextBox 33"/>
          <p:cNvSpPr txBox="1">
            <a:spLocks noChangeArrowheads="1"/>
          </p:cNvSpPr>
          <p:nvPr/>
        </p:nvSpPr>
        <p:spPr bwMode="auto">
          <a:xfrm>
            <a:off x="3983271" y="2511568"/>
            <a:ext cx="2339975" cy="429895"/>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左右</a:t>
            </a:r>
          </a:p>
        </p:txBody>
      </p:sp>
      <p:sp>
        <p:nvSpPr>
          <p:cNvPr id="5" name="TextBox 34"/>
          <p:cNvSpPr txBox="1">
            <a:spLocks noChangeArrowheads="1"/>
          </p:cNvSpPr>
          <p:nvPr/>
        </p:nvSpPr>
        <p:spPr bwMode="auto">
          <a:xfrm>
            <a:off x="3983271" y="3327543"/>
            <a:ext cx="3497262"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阻止   阻击   劝阻</a:t>
            </a:r>
          </a:p>
        </p:txBody>
      </p:sp>
      <p:sp>
        <p:nvSpPr>
          <p:cNvPr id="6" name="TextBox 35"/>
          <p:cNvSpPr txBox="1">
            <a:spLocks noChangeArrowheads="1"/>
          </p:cNvSpPr>
          <p:nvPr/>
        </p:nvSpPr>
        <p:spPr bwMode="auto">
          <a:xfrm>
            <a:off x="3967463" y="3745606"/>
            <a:ext cx="4167187"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小马不听劝阻，执意要下水过河。</a:t>
            </a:r>
          </a:p>
        </p:txBody>
      </p:sp>
      <p:sp>
        <p:nvSpPr>
          <p:cNvPr id="7" name="TextBox 36"/>
          <p:cNvSpPr txBox="1">
            <a:spLocks noChangeArrowheads="1"/>
          </p:cNvSpPr>
          <p:nvPr/>
        </p:nvSpPr>
        <p:spPr bwMode="auto">
          <a:xfrm>
            <a:off x="3983271" y="2895743"/>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阝</a:t>
            </a:r>
          </a:p>
        </p:txBody>
      </p:sp>
      <p:sp>
        <p:nvSpPr>
          <p:cNvPr id="8" name="Rectangle 31"/>
          <p:cNvSpPr>
            <a:spLocks noChangeArrowheads="1"/>
          </p:cNvSpPr>
          <p:nvPr/>
        </p:nvSpPr>
        <p:spPr bwMode="auto">
          <a:xfrm>
            <a:off x="1155825" y="354944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graphicFrame>
        <p:nvGraphicFramePr>
          <p:cNvPr id="9" name="Group 47"/>
          <p:cNvGraphicFramePr>
            <a:graphicFrameLocks noGrp="1"/>
          </p:cNvGraphicFramePr>
          <p:nvPr/>
        </p:nvGraphicFramePr>
        <p:xfrm>
          <a:off x="944218" y="2990502"/>
          <a:ext cx="2494722" cy="2279650"/>
        </p:xfrm>
        <a:graphic>
          <a:graphicData uri="http://schemas.openxmlformats.org/drawingml/2006/table">
            <a:tbl>
              <a:tblPr/>
              <a:tblGrid>
                <a:gridCol w="1236757">
                  <a:extLst>
                    <a:ext uri="{9D8B030D-6E8A-4147-A177-3AD203B41FA5}">
                      <a16:colId xmlns:a16="http://schemas.microsoft.com/office/drawing/2014/main" val="20000"/>
                    </a:ext>
                  </a:extLst>
                </a:gridCol>
                <a:gridCol w="1257965">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文本框 9"/>
          <p:cNvSpPr txBox="1"/>
          <p:nvPr/>
        </p:nvSpPr>
        <p:spPr>
          <a:xfrm>
            <a:off x="989829" y="2737867"/>
            <a:ext cx="2313454"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阻</a:t>
            </a:r>
          </a:p>
        </p:txBody>
      </p:sp>
      <p:sp>
        <p:nvSpPr>
          <p:cNvPr id="11" name="文本框 10"/>
          <p:cNvSpPr txBox="1"/>
          <p:nvPr/>
        </p:nvSpPr>
        <p:spPr>
          <a:xfrm>
            <a:off x="1692532" y="2060347"/>
            <a:ext cx="79541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zǔ</a:t>
            </a:r>
            <a:endParaRPr kumimoji="0" lang="zh-CN" altLang="en-US" sz="4400" b="0" i="0" u="none" strike="noStrike" kern="1200" cap="none" spc="0" normalizeH="0" baseline="0" noProof="0" dirty="0">
              <a:ln>
                <a:noFill/>
              </a:ln>
              <a:solidFill>
                <a:prstClr val="black"/>
              </a:solidFill>
              <a:effectLst/>
              <a:uLnTx/>
              <a:uFillTx/>
              <a:cs typeface="+mn-ea"/>
              <a:sym typeface="+mn-lt"/>
            </a:endParaRPr>
          </a:p>
        </p:txBody>
      </p:sp>
      <p:pic>
        <p:nvPicPr>
          <p:cNvPr id="12" name="Picture 2" descr="https://p.ssl.qhimg.com/t014588231b98dd7d30.gif?t=6.098958333333334?random=15788343098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98655" y="1268997"/>
            <a:ext cx="2346441" cy="23464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P spid="4" grpId="0" bldLvl="0" animBg="1"/>
      <p:bldP spid="5" grpId="0"/>
      <p:bldP spid="6" grpId="0"/>
      <p:bldP spid="7"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字词揭秘</a:t>
            </a:r>
          </a:p>
        </p:txBody>
      </p:sp>
      <p:sp>
        <p:nvSpPr>
          <p:cNvPr id="15" name="Rectangle 31"/>
          <p:cNvSpPr>
            <a:spLocks noChangeArrowheads="1"/>
          </p:cNvSpPr>
          <p:nvPr/>
        </p:nvSpPr>
        <p:spPr bwMode="auto">
          <a:xfrm>
            <a:off x="1155825" y="354944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16" name="矩形 2"/>
          <p:cNvSpPr>
            <a:spLocks noChangeArrowheads="1"/>
          </p:cNvSpPr>
          <p:nvPr/>
        </p:nvSpPr>
        <p:spPr bwMode="auto">
          <a:xfrm>
            <a:off x="4254499" y="4295897"/>
            <a:ext cx="4695423"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左窄右宽。右上部撇捺伸展盖住下部，底横略长。</a:t>
            </a:r>
          </a:p>
        </p:txBody>
      </p:sp>
      <p:sp>
        <p:nvSpPr>
          <p:cNvPr id="17" name="TextBox 33"/>
          <p:cNvSpPr txBox="1">
            <a:spLocks noChangeArrowheads="1"/>
          </p:cNvSpPr>
          <p:nvPr/>
        </p:nvSpPr>
        <p:spPr bwMode="auto">
          <a:xfrm>
            <a:off x="4232728" y="2113761"/>
            <a:ext cx="2339975" cy="429895"/>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左右结构</a:t>
            </a:r>
          </a:p>
        </p:txBody>
      </p:sp>
      <p:sp>
        <p:nvSpPr>
          <p:cNvPr id="18" name="TextBox 34"/>
          <p:cNvSpPr txBox="1">
            <a:spLocks noChangeArrowheads="1"/>
          </p:cNvSpPr>
          <p:nvPr/>
        </p:nvSpPr>
        <p:spPr bwMode="auto">
          <a:xfrm>
            <a:off x="4232727" y="2929736"/>
            <a:ext cx="4070697" cy="430887"/>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检查   检验   体检</a:t>
            </a:r>
          </a:p>
        </p:txBody>
      </p:sp>
      <p:sp>
        <p:nvSpPr>
          <p:cNvPr id="19" name="TextBox 35"/>
          <p:cNvSpPr txBox="1">
            <a:spLocks noChangeArrowheads="1"/>
          </p:cNvSpPr>
          <p:nvPr/>
        </p:nvSpPr>
        <p:spPr bwMode="auto">
          <a:xfrm>
            <a:off x="4232728" y="3361536"/>
            <a:ext cx="4686189" cy="430887"/>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今天妈妈带姥姥去体检。 </a:t>
            </a:r>
            <a:endParaRPr kumimoji="0" lang="zh-CN" altLang="en-US" sz="2200" b="0" i="0" u="none" strike="noStrike" kern="1200" cap="none" spc="0" normalizeH="0" baseline="0" noProof="0" dirty="0">
              <a:ln>
                <a:noFill/>
              </a:ln>
              <a:solidFill>
                <a:srgbClr val="000000"/>
              </a:solidFill>
              <a:effectLst/>
              <a:uLnTx/>
              <a:uFillTx/>
              <a:latin typeface="+mn-lt"/>
              <a:ea typeface="+mn-ea"/>
              <a:cs typeface="+mn-ea"/>
              <a:sym typeface="+mn-lt"/>
            </a:endParaRPr>
          </a:p>
        </p:txBody>
      </p:sp>
      <p:sp>
        <p:nvSpPr>
          <p:cNvPr id="20" name="TextBox 36"/>
          <p:cNvSpPr txBox="1">
            <a:spLocks noChangeArrowheads="1"/>
          </p:cNvSpPr>
          <p:nvPr/>
        </p:nvSpPr>
        <p:spPr bwMode="auto">
          <a:xfrm>
            <a:off x="4232728" y="2497936"/>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木</a:t>
            </a:r>
          </a:p>
        </p:txBody>
      </p:sp>
      <p:graphicFrame>
        <p:nvGraphicFramePr>
          <p:cNvPr id="21" name="Group 47"/>
          <p:cNvGraphicFramePr>
            <a:graphicFrameLocks noGrp="1"/>
          </p:cNvGraphicFramePr>
          <p:nvPr/>
        </p:nvGraphicFramePr>
        <p:xfrm>
          <a:off x="944218" y="2990502"/>
          <a:ext cx="2494722" cy="2279650"/>
        </p:xfrm>
        <a:graphic>
          <a:graphicData uri="http://schemas.openxmlformats.org/drawingml/2006/table">
            <a:tbl>
              <a:tblPr/>
              <a:tblGrid>
                <a:gridCol w="1236757">
                  <a:extLst>
                    <a:ext uri="{9D8B030D-6E8A-4147-A177-3AD203B41FA5}">
                      <a16:colId xmlns:a16="http://schemas.microsoft.com/office/drawing/2014/main" val="20000"/>
                    </a:ext>
                  </a:extLst>
                </a:gridCol>
                <a:gridCol w="1257965">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2" name="文本框 21"/>
          <p:cNvSpPr txBox="1"/>
          <p:nvPr/>
        </p:nvSpPr>
        <p:spPr>
          <a:xfrm>
            <a:off x="989829" y="2737867"/>
            <a:ext cx="2313454"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检</a:t>
            </a:r>
          </a:p>
        </p:txBody>
      </p:sp>
      <p:sp>
        <p:nvSpPr>
          <p:cNvPr id="23" name="文本框 22"/>
          <p:cNvSpPr txBox="1"/>
          <p:nvPr/>
        </p:nvSpPr>
        <p:spPr>
          <a:xfrm>
            <a:off x="1598250" y="2038003"/>
            <a:ext cx="106311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jiǎn</a:t>
            </a:r>
            <a:endParaRPr kumimoji="0" lang="zh-CN" altLang="en-US" sz="4400" b="0" i="0" u="none" strike="noStrike" kern="1200" cap="none" spc="0" normalizeH="0" baseline="0" noProof="0" dirty="0">
              <a:ln>
                <a:noFill/>
              </a:ln>
              <a:solidFill>
                <a:prstClr val="black"/>
              </a:solidFill>
              <a:effectLst/>
              <a:uLnTx/>
              <a:uFillTx/>
              <a:cs typeface="+mn-ea"/>
              <a:sym typeface="+mn-lt"/>
            </a:endParaRPr>
          </a:p>
        </p:txBody>
      </p:sp>
      <p:grpSp>
        <p:nvGrpSpPr>
          <p:cNvPr id="24" name="组合 23"/>
          <p:cNvGrpSpPr/>
          <p:nvPr/>
        </p:nvGrpSpPr>
        <p:grpSpPr>
          <a:xfrm>
            <a:off x="8951646" y="1357108"/>
            <a:ext cx="2003515" cy="2003515"/>
            <a:chOff x="8951646" y="1357108"/>
            <a:chExt cx="2003515" cy="2003515"/>
          </a:xfrm>
        </p:grpSpPr>
        <p:pic>
          <p:nvPicPr>
            <p:cNvPr id="25" name="图片 24"/>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951646" y="1357108"/>
              <a:ext cx="2003515" cy="2003515"/>
            </a:xfrm>
            <a:prstGeom prst="rect">
              <a:avLst/>
            </a:prstGeom>
          </p:spPr>
        </p:pic>
        <p:sp>
          <p:nvSpPr>
            <p:cNvPr id="26" name="矩形 25"/>
            <p:cNvSpPr/>
            <p:nvPr/>
          </p:nvSpPr>
          <p:spPr>
            <a:xfrm>
              <a:off x="10158308" y="3196177"/>
              <a:ext cx="634658" cy="121968"/>
            </a:xfrm>
            <a:prstGeom prst="rect">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p:bldP spid="17" grpId="0" bldLvl="0" animBg="1"/>
      <p:bldP spid="18" grpId="0"/>
      <p:bldP spid="19" grpId="0"/>
      <p:bldP spid="20"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字词揭秘</a:t>
            </a:r>
          </a:p>
        </p:txBody>
      </p:sp>
      <p:sp>
        <p:nvSpPr>
          <p:cNvPr id="3" name="Rectangle 31"/>
          <p:cNvSpPr>
            <a:spLocks noChangeArrowheads="1"/>
          </p:cNvSpPr>
          <p:nvPr/>
        </p:nvSpPr>
        <p:spPr bwMode="auto">
          <a:xfrm>
            <a:off x="1155825" y="354944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4" name="矩形 2"/>
          <p:cNvSpPr>
            <a:spLocks noChangeArrowheads="1"/>
          </p:cNvSpPr>
          <p:nvPr/>
        </p:nvSpPr>
        <p:spPr bwMode="auto">
          <a:xfrm>
            <a:off x="4167784" y="4128795"/>
            <a:ext cx="4297073"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上下对正。上部撇捺伸展，末横略长。</a:t>
            </a:r>
          </a:p>
        </p:txBody>
      </p:sp>
      <p:sp>
        <p:nvSpPr>
          <p:cNvPr id="5" name="TextBox 33"/>
          <p:cNvSpPr txBox="1">
            <a:spLocks noChangeArrowheads="1"/>
          </p:cNvSpPr>
          <p:nvPr/>
        </p:nvSpPr>
        <p:spPr bwMode="auto">
          <a:xfrm>
            <a:off x="4232728" y="2113761"/>
            <a:ext cx="2339975" cy="429895"/>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上下结构</a:t>
            </a:r>
          </a:p>
        </p:txBody>
      </p:sp>
      <p:sp>
        <p:nvSpPr>
          <p:cNvPr id="6" name="TextBox 34"/>
          <p:cNvSpPr txBox="1">
            <a:spLocks noChangeArrowheads="1"/>
          </p:cNvSpPr>
          <p:nvPr/>
        </p:nvSpPr>
        <p:spPr bwMode="auto">
          <a:xfrm>
            <a:off x="4232728" y="2929736"/>
            <a:ext cx="3497262"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检查   调查    查找</a:t>
            </a:r>
          </a:p>
        </p:txBody>
      </p:sp>
      <p:sp>
        <p:nvSpPr>
          <p:cNvPr id="7" name="TextBox 35"/>
          <p:cNvSpPr txBox="1">
            <a:spLocks noChangeArrowheads="1"/>
          </p:cNvSpPr>
          <p:nvPr/>
        </p:nvSpPr>
        <p:spPr bwMode="auto">
          <a:xfrm>
            <a:off x="4232728" y="3361536"/>
            <a:ext cx="416718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妈妈每天用电脑查找资料。 </a:t>
            </a:r>
          </a:p>
        </p:txBody>
      </p:sp>
      <p:sp>
        <p:nvSpPr>
          <p:cNvPr id="8" name="TextBox 36"/>
          <p:cNvSpPr txBox="1">
            <a:spLocks noChangeArrowheads="1"/>
          </p:cNvSpPr>
          <p:nvPr/>
        </p:nvSpPr>
        <p:spPr bwMode="auto">
          <a:xfrm>
            <a:off x="4232728" y="2497936"/>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木</a:t>
            </a:r>
          </a:p>
        </p:txBody>
      </p:sp>
      <p:graphicFrame>
        <p:nvGraphicFramePr>
          <p:cNvPr id="9" name="Group 47"/>
          <p:cNvGraphicFramePr>
            <a:graphicFrameLocks noGrp="1"/>
          </p:cNvGraphicFramePr>
          <p:nvPr/>
        </p:nvGraphicFramePr>
        <p:xfrm>
          <a:off x="944218" y="2990502"/>
          <a:ext cx="2494722" cy="2279650"/>
        </p:xfrm>
        <a:graphic>
          <a:graphicData uri="http://schemas.openxmlformats.org/drawingml/2006/table">
            <a:tbl>
              <a:tblPr/>
              <a:tblGrid>
                <a:gridCol w="1236757">
                  <a:extLst>
                    <a:ext uri="{9D8B030D-6E8A-4147-A177-3AD203B41FA5}">
                      <a16:colId xmlns:a16="http://schemas.microsoft.com/office/drawing/2014/main" val="20000"/>
                    </a:ext>
                  </a:extLst>
                </a:gridCol>
                <a:gridCol w="1257965">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文本框 9"/>
          <p:cNvSpPr txBox="1"/>
          <p:nvPr/>
        </p:nvSpPr>
        <p:spPr>
          <a:xfrm>
            <a:off x="989829" y="2737867"/>
            <a:ext cx="2313454"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查</a:t>
            </a:r>
          </a:p>
        </p:txBody>
      </p:sp>
      <p:sp>
        <p:nvSpPr>
          <p:cNvPr id="11" name="文本框 10"/>
          <p:cNvSpPr txBox="1"/>
          <p:nvPr/>
        </p:nvSpPr>
        <p:spPr>
          <a:xfrm>
            <a:off x="1731962" y="1991434"/>
            <a:ext cx="113364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chá</a:t>
            </a:r>
            <a:endParaRPr kumimoji="0" lang="zh-CN" altLang="en-US" sz="4400" b="0" i="0" u="none" strike="noStrike" kern="1200" cap="none" spc="0" normalizeH="0" baseline="0" noProof="0" dirty="0">
              <a:ln>
                <a:noFill/>
              </a:ln>
              <a:solidFill>
                <a:prstClr val="black"/>
              </a:solidFill>
              <a:effectLst/>
              <a:uLnTx/>
              <a:uFillTx/>
              <a:cs typeface="+mn-ea"/>
              <a:sym typeface="+mn-lt"/>
            </a:endParaRPr>
          </a:p>
        </p:txBody>
      </p:sp>
      <p:pic>
        <p:nvPicPr>
          <p:cNvPr id="12" name="Picture 2" descr="https://p.ssl.qhimg.com/t012d75a00cddde492f.gif?t=7.007486979166667?random=1578834476020"/>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7765" y="1443107"/>
            <a:ext cx="2046712" cy="204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5" grpId="0" bldLvl="0" animBg="1"/>
      <p:bldP spid="6" grpId="0"/>
      <p:bldP spid="7" grpId="0"/>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字词揭秘</a:t>
            </a:r>
          </a:p>
        </p:txBody>
      </p:sp>
      <p:sp>
        <p:nvSpPr>
          <p:cNvPr id="3" name="Rectangle 31"/>
          <p:cNvSpPr>
            <a:spLocks noChangeArrowheads="1"/>
          </p:cNvSpPr>
          <p:nvPr/>
        </p:nvSpPr>
        <p:spPr bwMode="auto">
          <a:xfrm>
            <a:off x="1155825" y="354944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4" name="矩形 2"/>
          <p:cNvSpPr>
            <a:spLocks noChangeArrowheads="1"/>
          </p:cNvSpPr>
          <p:nvPr/>
        </p:nvSpPr>
        <p:spPr bwMode="auto">
          <a:xfrm>
            <a:off x="3672114" y="4214386"/>
            <a:ext cx="4270838"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左窄右宽，顶部“石”低，底部“角”低。</a:t>
            </a:r>
          </a:p>
        </p:txBody>
      </p:sp>
      <p:sp>
        <p:nvSpPr>
          <p:cNvPr id="5" name="TextBox 33"/>
          <p:cNvSpPr txBox="1">
            <a:spLocks noChangeArrowheads="1"/>
          </p:cNvSpPr>
          <p:nvPr/>
        </p:nvSpPr>
        <p:spPr bwMode="auto">
          <a:xfrm>
            <a:off x="3692856" y="2179681"/>
            <a:ext cx="2339975" cy="429895"/>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左右</a:t>
            </a:r>
          </a:p>
        </p:txBody>
      </p:sp>
      <p:sp>
        <p:nvSpPr>
          <p:cNvPr id="6" name="TextBox 34"/>
          <p:cNvSpPr txBox="1">
            <a:spLocks noChangeArrowheads="1"/>
          </p:cNvSpPr>
          <p:nvPr/>
        </p:nvSpPr>
        <p:spPr bwMode="auto">
          <a:xfrm>
            <a:off x="3692856" y="2995656"/>
            <a:ext cx="3918558" cy="430887"/>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正确   确实   确认</a:t>
            </a:r>
          </a:p>
        </p:txBody>
      </p:sp>
      <p:sp>
        <p:nvSpPr>
          <p:cNvPr id="7" name="TextBox 35"/>
          <p:cNvSpPr txBox="1">
            <a:spLocks noChangeArrowheads="1"/>
          </p:cNvSpPr>
          <p:nvPr/>
        </p:nvSpPr>
        <p:spPr bwMode="auto">
          <a:xfrm>
            <a:off x="3692857" y="3427456"/>
            <a:ext cx="4815040" cy="769441"/>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 从某个角度讲，他的答案是正确的。 </a:t>
            </a:r>
          </a:p>
        </p:txBody>
      </p:sp>
      <p:sp>
        <p:nvSpPr>
          <p:cNvPr id="8" name="TextBox 36"/>
          <p:cNvSpPr txBox="1">
            <a:spLocks noChangeArrowheads="1"/>
          </p:cNvSpPr>
          <p:nvPr/>
        </p:nvSpPr>
        <p:spPr bwMode="auto">
          <a:xfrm>
            <a:off x="3692856" y="2563856"/>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石</a:t>
            </a:r>
          </a:p>
        </p:txBody>
      </p:sp>
      <p:graphicFrame>
        <p:nvGraphicFramePr>
          <p:cNvPr id="9" name="Group 47"/>
          <p:cNvGraphicFramePr>
            <a:graphicFrameLocks noGrp="1"/>
          </p:cNvGraphicFramePr>
          <p:nvPr/>
        </p:nvGraphicFramePr>
        <p:xfrm>
          <a:off x="944218" y="2990502"/>
          <a:ext cx="2313454" cy="2279650"/>
        </p:xfrm>
        <a:graphic>
          <a:graphicData uri="http://schemas.openxmlformats.org/drawingml/2006/table">
            <a:tbl>
              <a:tblPr/>
              <a:tblGrid>
                <a:gridCol w="1146893">
                  <a:extLst>
                    <a:ext uri="{9D8B030D-6E8A-4147-A177-3AD203B41FA5}">
                      <a16:colId xmlns:a16="http://schemas.microsoft.com/office/drawing/2014/main" val="20000"/>
                    </a:ext>
                  </a:extLst>
                </a:gridCol>
                <a:gridCol w="1166561">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文本框 9"/>
          <p:cNvSpPr txBox="1"/>
          <p:nvPr/>
        </p:nvSpPr>
        <p:spPr>
          <a:xfrm>
            <a:off x="989829" y="2737867"/>
            <a:ext cx="2313454"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确</a:t>
            </a:r>
          </a:p>
        </p:txBody>
      </p:sp>
      <p:sp>
        <p:nvSpPr>
          <p:cNvPr id="11" name="文本框 10"/>
          <p:cNvSpPr txBox="1"/>
          <p:nvPr/>
        </p:nvSpPr>
        <p:spPr>
          <a:xfrm>
            <a:off x="1330869" y="2090598"/>
            <a:ext cx="112723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què</a:t>
            </a:r>
            <a:endParaRPr kumimoji="0" lang="zh-CN" altLang="en-US" sz="4400" b="0" i="0" u="none" strike="noStrike" kern="1200" cap="none" spc="0" normalizeH="0" baseline="0" noProof="0" dirty="0">
              <a:ln>
                <a:noFill/>
              </a:ln>
              <a:solidFill>
                <a:prstClr val="black"/>
              </a:solidFill>
              <a:effectLst/>
              <a:uLnTx/>
              <a:uFillTx/>
              <a:cs typeface="+mn-ea"/>
              <a:sym typeface="+mn-lt"/>
            </a:endParaRPr>
          </a:p>
        </p:txBody>
      </p:sp>
      <p:pic>
        <p:nvPicPr>
          <p:cNvPr id="12" name="Picture 2" descr="https://p.ssl.qhimg.com/t01ed346d445f52b16c.gif?t=9.053059895833332?random=157883451155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60345" y="1307434"/>
            <a:ext cx="2154187" cy="2154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5" grpId="0" bldLvl="0" animBg="1"/>
      <p:bldP spid="6" grpId="0"/>
      <p:bldP spid="7" grpId="0"/>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字词揭秘</a:t>
            </a:r>
          </a:p>
        </p:txBody>
      </p:sp>
      <p:sp>
        <p:nvSpPr>
          <p:cNvPr id="3" name="Rectangle 31"/>
          <p:cNvSpPr>
            <a:spLocks noChangeArrowheads="1"/>
          </p:cNvSpPr>
          <p:nvPr/>
        </p:nvSpPr>
        <p:spPr bwMode="auto">
          <a:xfrm>
            <a:off x="1155825" y="354944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4" name="矩形 2"/>
          <p:cNvSpPr>
            <a:spLocks noChangeArrowheads="1"/>
          </p:cNvSpPr>
          <p:nvPr/>
        </p:nvSpPr>
        <p:spPr bwMode="auto">
          <a:xfrm>
            <a:off x="4254499" y="4295897"/>
            <a:ext cx="4145416"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左窄右宽，“天”撇捺舒展。</a:t>
            </a:r>
          </a:p>
        </p:txBody>
      </p:sp>
      <p:sp>
        <p:nvSpPr>
          <p:cNvPr id="5" name="TextBox 33"/>
          <p:cNvSpPr txBox="1">
            <a:spLocks noChangeArrowheads="1"/>
          </p:cNvSpPr>
          <p:nvPr/>
        </p:nvSpPr>
        <p:spPr bwMode="auto">
          <a:xfrm>
            <a:off x="4232728" y="2113761"/>
            <a:ext cx="2339975" cy="429895"/>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左右结构</a:t>
            </a:r>
          </a:p>
        </p:txBody>
      </p:sp>
      <p:sp>
        <p:nvSpPr>
          <p:cNvPr id="6" name="TextBox 34"/>
          <p:cNvSpPr txBox="1">
            <a:spLocks noChangeArrowheads="1"/>
          </p:cNvSpPr>
          <p:nvPr/>
        </p:nvSpPr>
        <p:spPr bwMode="auto">
          <a:xfrm>
            <a:off x="4232727" y="2929736"/>
            <a:ext cx="3829447" cy="430887"/>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错误     耽误    误导    </a:t>
            </a:r>
          </a:p>
        </p:txBody>
      </p:sp>
      <p:sp>
        <p:nvSpPr>
          <p:cNvPr id="7" name="TextBox 35"/>
          <p:cNvSpPr txBox="1">
            <a:spLocks noChangeArrowheads="1"/>
          </p:cNvSpPr>
          <p:nvPr/>
        </p:nvSpPr>
        <p:spPr bwMode="auto">
          <a:xfrm>
            <a:off x="4232728" y="3361536"/>
            <a:ext cx="4167187"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爱玩没有问题，但不能耽误学习。</a:t>
            </a:r>
          </a:p>
        </p:txBody>
      </p:sp>
      <p:sp>
        <p:nvSpPr>
          <p:cNvPr id="8" name="TextBox 36"/>
          <p:cNvSpPr txBox="1">
            <a:spLocks noChangeArrowheads="1"/>
          </p:cNvSpPr>
          <p:nvPr/>
        </p:nvSpPr>
        <p:spPr bwMode="auto">
          <a:xfrm>
            <a:off x="4232728" y="2497936"/>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讠</a:t>
            </a:r>
          </a:p>
        </p:txBody>
      </p:sp>
      <p:graphicFrame>
        <p:nvGraphicFramePr>
          <p:cNvPr id="9" name="Group 47"/>
          <p:cNvGraphicFramePr>
            <a:graphicFrameLocks noGrp="1"/>
          </p:cNvGraphicFramePr>
          <p:nvPr/>
        </p:nvGraphicFramePr>
        <p:xfrm>
          <a:off x="944218" y="2990502"/>
          <a:ext cx="2494722" cy="2279650"/>
        </p:xfrm>
        <a:graphic>
          <a:graphicData uri="http://schemas.openxmlformats.org/drawingml/2006/table">
            <a:tbl>
              <a:tblPr/>
              <a:tblGrid>
                <a:gridCol w="1236757">
                  <a:extLst>
                    <a:ext uri="{9D8B030D-6E8A-4147-A177-3AD203B41FA5}">
                      <a16:colId xmlns:a16="http://schemas.microsoft.com/office/drawing/2014/main" val="20000"/>
                    </a:ext>
                  </a:extLst>
                </a:gridCol>
                <a:gridCol w="1257965">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文本框 9"/>
          <p:cNvSpPr txBox="1"/>
          <p:nvPr/>
        </p:nvSpPr>
        <p:spPr>
          <a:xfrm>
            <a:off x="989829" y="2737867"/>
            <a:ext cx="2313454"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误</a:t>
            </a:r>
          </a:p>
        </p:txBody>
      </p:sp>
      <p:sp>
        <p:nvSpPr>
          <p:cNvPr id="11" name="文本框 10"/>
          <p:cNvSpPr txBox="1"/>
          <p:nvPr/>
        </p:nvSpPr>
        <p:spPr>
          <a:xfrm>
            <a:off x="1834611" y="2061068"/>
            <a:ext cx="90601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wù</a:t>
            </a:r>
            <a:endParaRPr kumimoji="0" lang="zh-CN" altLang="en-US" sz="4400" b="0" i="0" u="none" strike="noStrike" kern="1200" cap="none" spc="0" normalizeH="0" baseline="0" noProof="0" dirty="0">
              <a:ln>
                <a:noFill/>
              </a:ln>
              <a:solidFill>
                <a:prstClr val="black"/>
              </a:solidFill>
              <a:effectLst/>
              <a:uLnTx/>
              <a:uFillTx/>
              <a:cs typeface="+mn-ea"/>
              <a:sym typeface="+mn-lt"/>
            </a:endParaRPr>
          </a:p>
        </p:txBody>
      </p:sp>
      <p:pic>
        <p:nvPicPr>
          <p:cNvPr id="12" name="Picture 2" descr="https://p.ssl.qhimg.com/t0103058b909ec6e775.gif?t=6.673828125?random=157883454149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94073" y="1358765"/>
            <a:ext cx="2082672" cy="2082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5" grpId="0" bldLvl="0" animBg="1"/>
      <p:bldP spid="6" grpId="0"/>
      <p:bldP spid="7" grpId="0"/>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字词揭秘</a:t>
            </a:r>
          </a:p>
        </p:txBody>
      </p:sp>
      <p:sp>
        <p:nvSpPr>
          <p:cNvPr id="13" name="Rectangle 31"/>
          <p:cNvSpPr>
            <a:spLocks noChangeArrowheads="1"/>
          </p:cNvSpPr>
          <p:nvPr/>
        </p:nvSpPr>
        <p:spPr bwMode="auto">
          <a:xfrm>
            <a:off x="1155825" y="354944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14" name="矩形 2"/>
          <p:cNvSpPr>
            <a:spLocks noChangeArrowheads="1"/>
          </p:cNvSpPr>
          <p:nvPr/>
        </p:nvSpPr>
        <p:spPr bwMode="auto">
          <a:xfrm>
            <a:off x="4254500" y="4295897"/>
            <a:ext cx="4167186"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“余”笔画紧凑，两横不宜过长。</a:t>
            </a:r>
          </a:p>
        </p:txBody>
      </p:sp>
      <p:sp>
        <p:nvSpPr>
          <p:cNvPr id="15" name="TextBox 33"/>
          <p:cNvSpPr txBox="1">
            <a:spLocks noChangeArrowheads="1"/>
          </p:cNvSpPr>
          <p:nvPr/>
        </p:nvSpPr>
        <p:spPr bwMode="auto">
          <a:xfrm>
            <a:off x="4232728" y="2113761"/>
            <a:ext cx="2339975" cy="429895"/>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半包围</a:t>
            </a:r>
          </a:p>
        </p:txBody>
      </p:sp>
      <p:sp>
        <p:nvSpPr>
          <p:cNvPr id="16" name="TextBox 34"/>
          <p:cNvSpPr txBox="1">
            <a:spLocks noChangeArrowheads="1"/>
          </p:cNvSpPr>
          <p:nvPr/>
        </p:nvSpPr>
        <p:spPr bwMode="auto">
          <a:xfrm>
            <a:off x="4232728" y="2929736"/>
            <a:ext cx="4520334" cy="430887"/>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路途   前途    用途</a:t>
            </a:r>
          </a:p>
        </p:txBody>
      </p:sp>
      <p:sp>
        <p:nvSpPr>
          <p:cNvPr id="17" name="TextBox 35"/>
          <p:cNvSpPr txBox="1">
            <a:spLocks noChangeArrowheads="1"/>
          </p:cNvSpPr>
          <p:nvPr/>
        </p:nvSpPr>
        <p:spPr bwMode="auto">
          <a:xfrm>
            <a:off x="4232728" y="3361536"/>
            <a:ext cx="416718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美国路途遥远，注意安全。 </a:t>
            </a:r>
          </a:p>
        </p:txBody>
      </p:sp>
      <p:sp>
        <p:nvSpPr>
          <p:cNvPr id="18" name="TextBox 36"/>
          <p:cNvSpPr txBox="1">
            <a:spLocks noChangeArrowheads="1"/>
          </p:cNvSpPr>
          <p:nvPr/>
        </p:nvSpPr>
        <p:spPr bwMode="auto">
          <a:xfrm>
            <a:off x="4232728" y="2497936"/>
            <a:ext cx="2905125" cy="42989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辶</a:t>
            </a:r>
          </a:p>
        </p:txBody>
      </p:sp>
      <p:graphicFrame>
        <p:nvGraphicFramePr>
          <p:cNvPr id="19" name="Group 47"/>
          <p:cNvGraphicFramePr>
            <a:graphicFrameLocks noGrp="1"/>
          </p:cNvGraphicFramePr>
          <p:nvPr/>
        </p:nvGraphicFramePr>
        <p:xfrm>
          <a:off x="944218" y="2990502"/>
          <a:ext cx="2494722" cy="2279650"/>
        </p:xfrm>
        <a:graphic>
          <a:graphicData uri="http://schemas.openxmlformats.org/drawingml/2006/table">
            <a:tbl>
              <a:tblPr/>
              <a:tblGrid>
                <a:gridCol w="1236757">
                  <a:extLst>
                    <a:ext uri="{9D8B030D-6E8A-4147-A177-3AD203B41FA5}">
                      <a16:colId xmlns:a16="http://schemas.microsoft.com/office/drawing/2014/main" val="20000"/>
                    </a:ext>
                  </a:extLst>
                </a:gridCol>
                <a:gridCol w="1257965">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 name="文本框 19"/>
          <p:cNvSpPr txBox="1"/>
          <p:nvPr/>
        </p:nvSpPr>
        <p:spPr>
          <a:xfrm>
            <a:off x="989829" y="2737867"/>
            <a:ext cx="2313454"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途</a:t>
            </a:r>
          </a:p>
        </p:txBody>
      </p:sp>
      <p:sp>
        <p:nvSpPr>
          <p:cNvPr id="21" name="文本框 20"/>
          <p:cNvSpPr txBox="1"/>
          <p:nvPr/>
        </p:nvSpPr>
        <p:spPr>
          <a:xfrm>
            <a:off x="1833410" y="2006017"/>
            <a:ext cx="65594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tú</a:t>
            </a:r>
            <a:endParaRPr kumimoji="0" lang="zh-CN" altLang="en-US" sz="4400" b="0" i="0" u="none" strike="noStrike" kern="1200" cap="none" spc="0" normalizeH="0" baseline="0" noProof="0" dirty="0">
              <a:ln>
                <a:noFill/>
              </a:ln>
              <a:solidFill>
                <a:prstClr val="black"/>
              </a:solidFill>
              <a:effectLst/>
              <a:uLnTx/>
              <a:uFillTx/>
              <a:cs typeface="+mn-ea"/>
              <a:sym typeface="+mn-lt"/>
            </a:endParaRPr>
          </a:p>
        </p:txBody>
      </p:sp>
      <p:pic>
        <p:nvPicPr>
          <p:cNvPr id="22" name="Picture 2" descr="https://p.ssl.qhimg.com/t01f9dd0e437649ef12.gif?t=7.375488281249999?random=1578834573353"/>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5343" y="1445755"/>
            <a:ext cx="1995681" cy="19956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15" grpId="0" bldLvl="0" animBg="1"/>
      <p:bldP spid="16" grpId="0"/>
      <p:bldP spid="17" grpId="0"/>
      <p:bldP spid="18"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23910" r="33118" b="19509"/>
          <a:stretch>
            <a:fillRect/>
          </a:stretch>
        </p:blipFill>
        <p:spPr>
          <a:xfrm>
            <a:off x="0" y="0"/>
            <a:ext cx="12192000" cy="6858000"/>
          </a:xfrm>
          <a:prstGeom prst="rect">
            <a:avLst/>
          </a:prstGeom>
        </p:spPr>
      </p:pic>
      <p:sp>
        <p:nvSpPr>
          <p:cNvPr id="14" name="矩形 13"/>
          <p:cNvSpPr/>
          <p:nvPr/>
        </p:nvSpPr>
        <p:spPr>
          <a:xfrm>
            <a:off x="0" y="0"/>
            <a:ext cx="10858500" cy="6858000"/>
          </a:xfrm>
          <a:prstGeom prst="rect">
            <a:avLst/>
          </a:prstGeom>
          <a:gradFill>
            <a:gsLst>
              <a:gs pos="0">
                <a:srgbClr val="4E6B1F"/>
              </a:gs>
              <a:gs pos="100000">
                <a:srgbClr val="4E6B1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1498600" y="1065572"/>
            <a:ext cx="3168015" cy="912495"/>
            <a:chOff x="360" y="260"/>
            <a:chExt cx="4989" cy="1437"/>
          </a:xfrm>
        </p:grpSpPr>
        <p:pic>
          <p:nvPicPr>
            <p:cNvPr id="13" name="图片 12"/>
            <p:cNvPicPr>
              <a:picLocks noChangeAspect="1"/>
            </p:cNvPicPr>
            <p:nvPr/>
          </p:nvPicPr>
          <p:blipFill>
            <a:blip r:embed="rId3" cstate="email">
              <a:grayscl/>
            </a:blip>
            <a:srcRect/>
            <a:stretch>
              <a:fillRect/>
            </a:stretch>
          </p:blipFill>
          <p:spPr>
            <a:xfrm>
              <a:off x="360" y="260"/>
              <a:ext cx="1437" cy="1437"/>
            </a:xfrm>
            <a:prstGeom prst="ellipse">
              <a:avLst/>
            </a:prstGeom>
          </p:spPr>
        </p:pic>
        <p:sp>
          <p:nvSpPr>
            <p:cNvPr id="23" name="文本框 22"/>
            <p:cNvSpPr txBox="1"/>
            <p:nvPr/>
          </p:nvSpPr>
          <p:spPr>
            <a:xfrm>
              <a:off x="983" y="663"/>
              <a:ext cx="191" cy="6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cs typeface="+mn-ea"/>
                  <a:sym typeface="+mn-lt"/>
                </a:rPr>
                <a:t>壹</a:t>
              </a:r>
            </a:p>
          </p:txBody>
        </p:sp>
        <p:sp>
          <p:nvSpPr>
            <p:cNvPr id="24" name="文本框 23"/>
            <p:cNvSpPr txBox="1"/>
            <p:nvPr/>
          </p:nvSpPr>
          <p:spPr>
            <a:xfrm>
              <a:off x="1797" y="604"/>
              <a:ext cx="3552" cy="82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cs typeface="+mn-ea"/>
                  <a:sym typeface="+mn-lt"/>
                </a:rPr>
                <a:t>课前导读</a:t>
              </a:r>
            </a:p>
          </p:txBody>
        </p:sp>
      </p:grpSp>
      <p:grpSp>
        <p:nvGrpSpPr>
          <p:cNvPr id="25" name="组合 24"/>
          <p:cNvGrpSpPr/>
          <p:nvPr/>
        </p:nvGrpSpPr>
        <p:grpSpPr>
          <a:xfrm>
            <a:off x="1498600" y="2019162"/>
            <a:ext cx="3168015" cy="912495"/>
            <a:chOff x="360" y="260"/>
            <a:chExt cx="4989" cy="1437"/>
          </a:xfrm>
        </p:grpSpPr>
        <p:pic>
          <p:nvPicPr>
            <p:cNvPr id="26" name="图片 25"/>
            <p:cNvPicPr>
              <a:picLocks noChangeAspect="1"/>
            </p:cNvPicPr>
            <p:nvPr/>
          </p:nvPicPr>
          <p:blipFill>
            <a:blip r:embed="rId3" cstate="email">
              <a:grayscl/>
            </a:blip>
            <a:srcRect/>
            <a:stretch>
              <a:fillRect/>
            </a:stretch>
          </p:blipFill>
          <p:spPr>
            <a:xfrm>
              <a:off x="360" y="260"/>
              <a:ext cx="1437" cy="1437"/>
            </a:xfrm>
            <a:prstGeom prst="ellipse">
              <a:avLst/>
            </a:prstGeom>
          </p:spPr>
        </p:pic>
        <p:sp>
          <p:nvSpPr>
            <p:cNvPr id="27" name="文本框 26"/>
            <p:cNvSpPr txBox="1"/>
            <p:nvPr/>
          </p:nvSpPr>
          <p:spPr>
            <a:xfrm>
              <a:off x="983" y="663"/>
              <a:ext cx="191" cy="6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cs typeface="+mn-ea"/>
                  <a:sym typeface="+mn-lt"/>
                </a:rPr>
                <a:t>贰</a:t>
              </a:r>
            </a:p>
          </p:txBody>
        </p:sp>
        <p:sp>
          <p:nvSpPr>
            <p:cNvPr id="28" name="文本框 27"/>
            <p:cNvSpPr txBox="1"/>
            <p:nvPr/>
          </p:nvSpPr>
          <p:spPr>
            <a:xfrm>
              <a:off x="1797" y="585"/>
              <a:ext cx="3552" cy="82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cs typeface="+mn-ea"/>
                  <a:sym typeface="+mn-lt"/>
                </a:rPr>
                <a:t>字词揭秘</a:t>
              </a:r>
            </a:p>
          </p:txBody>
        </p:sp>
      </p:grpSp>
      <p:grpSp>
        <p:nvGrpSpPr>
          <p:cNvPr id="29" name="组合 28"/>
          <p:cNvGrpSpPr/>
          <p:nvPr/>
        </p:nvGrpSpPr>
        <p:grpSpPr>
          <a:xfrm>
            <a:off x="1498600" y="2972752"/>
            <a:ext cx="3168015" cy="912495"/>
            <a:chOff x="360" y="260"/>
            <a:chExt cx="4989" cy="1437"/>
          </a:xfrm>
        </p:grpSpPr>
        <p:pic>
          <p:nvPicPr>
            <p:cNvPr id="30" name="图片 29"/>
            <p:cNvPicPr>
              <a:picLocks noChangeAspect="1"/>
            </p:cNvPicPr>
            <p:nvPr/>
          </p:nvPicPr>
          <p:blipFill>
            <a:blip r:embed="rId3" cstate="email">
              <a:grayscl/>
            </a:blip>
            <a:srcRect/>
            <a:stretch>
              <a:fillRect/>
            </a:stretch>
          </p:blipFill>
          <p:spPr>
            <a:xfrm>
              <a:off x="360" y="260"/>
              <a:ext cx="1437" cy="1437"/>
            </a:xfrm>
            <a:prstGeom prst="ellipse">
              <a:avLst/>
            </a:prstGeom>
          </p:spPr>
        </p:pic>
        <p:sp>
          <p:nvSpPr>
            <p:cNvPr id="31" name="文本框 30"/>
            <p:cNvSpPr txBox="1"/>
            <p:nvPr/>
          </p:nvSpPr>
          <p:spPr>
            <a:xfrm>
              <a:off x="983" y="663"/>
              <a:ext cx="191" cy="6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cs typeface="+mn-ea"/>
                  <a:sym typeface="+mn-lt"/>
                </a:rPr>
                <a:t>叁</a:t>
              </a:r>
            </a:p>
          </p:txBody>
        </p:sp>
        <p:sp>
          <p:nvSpPr>
            <p:cNvPr id="32" name="文本框 31"/>
            <p:cNvSpPr txBox="1"/>
            <p:nvPr/>
          </p:nvSpPr>
          <p:spPr>
            <a:xfrm>
              <a:off x="1797" y="585"/>
              <a:ext cx="3552" cy="82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cs typeface="+mn-ea"/>
                  <a:sym typeface="+mn-lt"/>
                </a:rPr>
                <a:t>课文讲解</a:t>
              </a:r>
            </a:p>
          </p:txBody>
        </p:sp>
      </p:grpSp>
      <p:grpSp>
        <p:nvGrpSpPr>
          <p:cNvPr id="33" name="组合 32"/>
          <p:cNvGrpSpPr/>
          <p:nvPr/>
        </p:nvGrpSpPr>
        <p:grpSpPr>
          <a:xfrm>
            <a:off x="1498600" y="3926342"/>
            <a:ext cx="3168015" cy="912495"/>
            <a:chOff x="360" y="260"/>
            <a:chExt cx="4989" cy="1437"/>
          </a:xfrm>
        </p:grpSpPr>
        <p:pic>
          <p:nvPicPr>
            <p:cNvPr id="34" name="图片 33"/>
            <p:cNvPicPr>
              <a:picLocks noChangeAspect="1"/>
            </p:cNvPicPr>
            <p:nvPr/>
          </p:nvPicPr>
          <p:blipFill>
            <a:blip r:embed="rId3" cstate="email">
              <a:grayscl/>
            </a:blip>
            <a:srcRect/>
            <a:stretch>
              <a:fillRect/>
            </a:stretch>
          </p:blipFill>
          <p:spPr>
            <a:xfrm>
              <a:off x="360" y="260"/>
              <a:ext cx="1437" cy="1437"/>
            </a:xfrm>
            <a:prstGeom prst="ellipse">
              <a:avLst/>
            </a:prstGeom>
          </p:spPr>
        </p:pic>
        <p:sp>
          <p:nvSpPr>
            <p:cNvPr id="35" name="文本框 34"/>
            <p:cNvSpPr txBox="1"/>
            <p:nvPr/>
          </p:nvSpPr>
          <p:spPr>
            <a:xfrm>
              <a:off x="983" y="663"/>
              <a:ext cx="191" cy="6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cs typeface="+mn-ea"/>
                  <a:sym typeface="+mn-lt"/>
                </a:rPr>
                <a:t>肆</a:t>
              </a:r>
            </a:p>
          </p:txBody>
        </p:sp>
        <p:sp>
          <p:nvSpPr>
            <p:cNvPr id="36" name="文本框 35"/>
            <p:cNvSpPr txBox="1"/>
            <p:nvPr/>
          </p:nvSpPr>
          <p:spPr>
            <a:xfrm>
              <a:off x="1797" y="585"/>
              <a:ext cx="3552" cy="82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cs typeface="+mn-ea"/>
                  <a:sym typeface="+mn-lt"/>
                </a:rPr>
                <a:t>课堂小结</a:t>
              </a:r>
            </a:p>
          </p:txBody>
        </p:sp>
      </p:grpSp>
      <p:grpSp>
        <p:nvGrpSpPr>
          <p:cNvPr id="37" name="组合 36"/>
          <p:cNvGrpSpPr/>
          <p:nvPr/>
        </p:nvGrpSpPr>
        <p:grpSpPr>
          <a:xfrm>
            <a:off x="1498600" y="4879933"/>
            <a:ext cx="3168015" cy="912495"/>
            <a:chOff x="360" y="260"/>
            <a:chExt cx="4989" cy="1437"/>
          </a:xfrm>
        </p:grpSpPr>
        <p:pic>
          <p:nvPicPr>
            <p:cNvPr id="38" name="图片 37"/>
            <p:cNvPicPr>
              <a:picLocks noChangeAspect="1"/>
            </p:cNvPicPr>
            <p:nvPr/>
          </p:nvPicPr>
          <p:blipFill>
            <a:blip r:embed="rId3" cstate="email">
              <a:grayscl/>
            </a:blip>
            <a:srcRect/>
            <a:stretch>
              <a:fillRect/>
            </a:stretch>
          </p:blipFill>
          <p:spPr>
            <a:xfrm>
              <a:off x="360" y="260"/>
              <a:ext cx="1437" cy="1437"/>
            </a:xfrm>
            <a:prstGeom prst="ellipse">
              <a:avLst/>
            </a:prstGeom>
          </p:spPr>
        </p:pic>
        <p:sp>
          <p:nvSpPr>
            <p:cNvPr id="39" name="文本框 38"/>
            <p:cNvSpPr txBox="1"/>
            <p:nvPr/>
          </p:nvSpPr>
          <p:spPr>
            <a:xfrm>
              <a:off x="983" y="663"/>
              <a:ext cx="191" cy="6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cs typeface="+mn-ea"/>
                  <a:sym typeface="+mn-lt"/>
                </a:rPr>
                <a:t>伍</a:t>
              </a:r>
            </a:p>
          </p:txBody>
        </p:sp>
        <p:sp>
          <p:nvSpPr>
            <p:cNvPr id="40" name="文本框 39"/>
            <p:cNvSpPr txBox="1"/>
            <p:nvPr/>
          </p:nvSpPr>
          <p:spPr>
            <a:xfrm>
              <a:off x="1797" y="585"/>
              <a:ext cx="3552" cy="82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cs typeface="+mn-ea"/>
                  <a:sym typeface="+mn-lt"/>
                </a:rPr>
                <a:t>课堂练习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字词揭秘</a:t>
            </a:r>
          </a:p>
        </p:txBody>
      </p:sp>
      <p:sp>
        <p:nvSpPr>
          <p:cNvPr id="24" name="Rectangle 31"/>
          <p:cNvSpPr>
            <a:spLocks noChangeArrowheads="1"/>
          </p:cNvSpPr>
          <p:nvPr/>
        </p:nvSpPr>
        <p:spPr bwMode="auto">
          <a:xfrm>
            <a:off x="1155825" y="3549443"/>
            <a:ext cx="35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000" b="0" i="0" u="none" strike="noStrike" kern="1200" cap="none" spc="0" normalizeH="0" baseline="0" noProof="0">
                <a:ln>
                  <a:noFill/>
                </a:ln>
                <a:solidFill>
                  <a:srgbClr val="000000"/>
                </a:solidFill>
                <a:effectLst/>
                <a:uLnTx/>
                <a:uFillTx/>
                <a:latin typeface="+mn-lt"/>
                <a:ea typeface="+mn-ea"/>
                <a:cs typeface="+mn-ea"/>
                <a:sym typeface="+mn-lt"/>
              </a:rPr>
              <a:t> </a:t>
            </a: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25" name="矩形 2"/>
          <p:cNvSpPr>
            <a:spLocks noChangeArrowheads="1"/>
          </p:cNvSpPr>
          <p:nvPr/>
        </p:nvSpPr>
        <p:spPr bwMode="auto">
          <a:xfrm>
            <a:off x="4254500" y="4295897"/>
            <a:ext cx="4167186" cy="769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cs typeface="+mn-ea"/>
                <a:sym typeface="+mn-lt"/>
              </a:rPr>
              <a:t>书写指导：</a:t>
            </a:r>
            <a:r>
              <a:rPr kumimoji="0" lang="zh-CN" altLang="en-US" sz="2200" b="0" i="0" u="none" strike="noStrike" kern="1200" cap="none" spc="0" normalizeH="0" baseline="0" noProof="0" dirty="0">
                <a:ln>
                  <a:noFill/>
                </a:ln>
                <a:solidFill>
                  <a:prstClr val="black"/>
                </a:solidFill>
                <a:effectLst/>
                <a:uLnTx/>
                <a:uFillTx/>
                <a:cs typeface="+mn-ea"/>
                <a:sym typeface="+mn-lt"/>
              </a:rPr>
              <a:t>左宽右窄，“百”不宜过大。</a:t>
            </a:r>
          </a:p>
        </p:txBody>
      </p:sp>
      <p:sp>
        <p:nvSpPr>
          <p:cNvPr id="26" name="TextBox 33"/>
          <p:cNvSpPr txBox="1">
            <a:spLocks noChangeArrowheads="1"/>
          </p:cNvSpPr>
          <p:nvPr/>
        </p:nvSpPr>
        <p:spPr bwMode="auto">
          <a:xfrm>
            <a:off x="4232728" y="2113761"/>
            <a:ext cx="2339975" cy="429895"/>
          </a:xfrm>
          <a:prstGeom prst="rect">
            <a:avLst/>
          </a:prstGeom>
          <a:solidFill>
            <a:schemeClr val="bg1"/>
          </a:solid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结构：</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左右</a:t>
            </a:r>
          </a:p>
        </p:txBody>
      </p:sp>
      <p:sp>
        <p:nvSpPr>
          <p:cNvPr id="27" name="TextBox 34"/>
          <p:cNvSpPr txBox="1">
            <a:spLocks noChangeArrowheads="1"/>
          </p:cNvSpPr>
          <p:nvPr/>
        </p:nvSpPr>
        <p:spPr bwMode="auto">
          <a:xfrm>
            <a:off x="4232728" y="2929736"/>
            <a:ext cx="4520334" cy="430887"/>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组词：</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陌生    陌路    阡陌</a:t>
            </a:r>
          </a:p>
        </p:txBody>
      </p:sp>
      <p:sp>
        <p:nvSpPr>
          <p:cNvPr id="28" name="TextBox 35"/>
          <p:cNvSpPr txBox="1">
            <a:spLocks noChangeArrowheads="1"/>
          </p:cNvSpPr>
          <p:nvPr/>
        </p:nvSpPr>
        <p:spPr bwMode="auto">
          <a:xfrm>
            <a:off x="4232728" y="3361536"/>
            <a:ext cx="4167187"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造句：</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小朋友不要吃陌生人给的食物。 </a:t>
            </a:r>
          </a:p>
        </p:txBody>
      </p:sp>
      <p:sp>
        <p:nvSpPr>
          <p:cNvPr id="29" name="TextBox 36"/>
          <p:cNvSpPr txBox="1">
            <a:spLocks noChangeArrowheads="1"/>
          </p:cNvSpPr>
          <p:nvPr/>
        </p:nvSpPr>
        <p:spPr bwMode="auto">
          <a:xfrm>
            <a:off x="4232728" y="2497936"/>
            <a:ext cx="2905125"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0000FF"/>
                </a:solidFill>
                <a:effectLst/>
                <a:uLnTx/>
                <a:uFillTx/>
                <a:latin typeface="+mn-lt"/>
                <a:ea typeface="+mn-ea"/>
                <a:cs typeface="+mn-ea"/>
                <a:sym typeface="+mn-lt"/>
              </a:rPr>
              <a:t>部首：</a:t>
            </a:r>
            <a:r>
              <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rPr>
              <a:t>阝</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200" b="0" i="0" u="none" strike="noStrike" kern="1200" cap="none" spc="0" normalizeH="0" baseline="0" noProof="0" dirty="0">
              <a:ln>
                <a:noFill/>
              </a:ln>
              <a:solidFill>
                <a:prstClr val="black"/>
              </a:solidFill>
              <a:effectLst/>
              <a:uLnTx/>
              <a:uFillTx/>
              <a:latin typeface="+mn-lt"/>
              <a:ea typeface="+mn-ea"/>
              <a:cs typeface="+mn-ea"/>
              <a:sym typeface="+mn-lt"/>
            </a:endParaRPr>
          </a:p>
        </p:txBody>
      </p:sp>
      <p:graphicFrame>
        <p:nvGraphicFramePr>
          <p:cNvPr id="30" name="Group 47"/>
          <p:cNvGraphicFramePr>
            <a:graphicFrameLocks noGrp="1"/>
          </p:cNvGraphicFramePr>
          <p:nvPr/>
        </p:nvGraphicFramePr>
        <p:xfrm>
          <a:off x="944218" y="2990502"/>
          <a:ext cx="2494722" cy="2279650"/>
        </p:xfrm>
        <a:graphic>
          <a:graphicData uri="http://schemas.openxmlformats.org/drawingml/2006/table">
            <a:tbl>
              <a:tblPr/>
              <a:tblGrid>
                <a:gridCol w="1236757">
                  <a:extLst>
                    <a:ext uri="{9D8B030D-6E8A-4147-A177-3AD203B41FA5}">
                      <a16:colId xmlns:a16="http://schemas.microsoft.com/office/drawing/2014/main" val="20000"/>
                    </a:ext>
                  </a:extLst>
                </a:gridCol>
                <a:gridCol w="1257965">
                  <a:extLst>
                    <a:ext uri="{9D8B030D-6E8A-4147-A177-3AD203B41FA5}">
                      <a16:colId xmlns:a16="http://schemas.microsoft.com/office/drawing/2014/main" val="20001"/>
                    </a:ext>
                  </a:extLst>
                </a:gridCol>
              </a:tblGrid>
              <a:tr h="1134468">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1" i="0" u="none" strike="noStrike" cap="none" normalizeH="0" baseline="0" dirty="0">
                        <a:ln>
                          <a:noFill/>
                        </a:ln>
                        <a:solidFill>
                          <a:srgbClr val="FFFFFF"/>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518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L="91449" marR="91449" marT="34299" marB="34299"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1" name="文本框 30"/>
          <p:cNvSpPr txBox="1"/>
          <p:nvPr/>
        </p:nvSpPr>
        <p:spPr>
          <a:xfrm>
            <a:off x="989829" y="2737867"/>
            <a:ext cx="2313454"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solidFill>
                  <a:srgbClr val="C00000"/>
                </a:solidFill>
                <a:effectLst/>
                <a:uLnTx/>
                <a:uFillTx/>
                <a:cs typeface="+mn-ea"/>
                <a:sym typeface="+mn-lt"/>
              </a:rPr>
              <a:t>陌</a:t>
            </a:r>
          </a:p>
        </p:txBody>
      </p:sp>
      <p:sp>
        <p:nvSpPr>
          <p:cNvPr id="32" name="文本框 31"/>
          <p:cNvSpPr txBox="1"/>
          <p:nvPr/>
        </p:nvSpPr>
        <p:spPr>
          <a:xfrm>
            <a:off x="1707574" y="2084234"/>
            <a:ext cx="96853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prstClr val="black"/>
                </a:solidFill>
                <a:effectLst/>
                <a:uLnTx/>
                <a:uFillTx/>
                <a:cs typeface="+mn-ea"/>
                <a:sym typeface="+mn-lt"/>
              </a:rPr>
              <a:t>mò</a:t>
            </a:r>
            <a:endParaRPr kumimoji="0" lang="zh-CN" altLang="en-US" sz="4400" b="0" i="0" u="none" strike="noStrike" kern="1200" cap="none" spc="0" normalizeH="0" baseline="0" noProof="0" dirty="0">
              <a:ln>
                <a:noFill/>
              </a:ln>
              <a:solidFill>
                <a:prstClr val="black"/>
              </a:solidFill>
              <a:effectLst/>
              <a:uLnTx/>
              <a:uFillTx/>
              <a:cs typeface="+mn-ea"/>
              <a:sym typeface="+mn-lt"/>
            </a:endParaRPr>
          </a:p>
        </p:txBody>
      </p:sp>
      <p:pic>
        <p:nvPicPr>
          <p:cNvPr id="33" name="Picture 4" descr="https://p.ssl.qhimg.com/t016989b36ae28c3301.gif?t=6.729817708333332?random=15788346109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86418" y="1448053"/>
            <a:ext cx="2265653" cy="22656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p:bldP spid="26" grpId="0" bldLvl="0" animBg="1"/>
      <p:bldP spid="27" grpId="0"/>
      <p:bldP spid="28" grpId="0"/>
      <p:bldP spid="29"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自读感悟</a:t>
            </a:r>
          </a:p>
        </p:txBody>
      </p:sp>
      <p:sp>
        <p:nvSpPr>
          <p:cNvPr id="3" name="文本框 2"/>
          <p:cNvSpPr txBox="1"/>
          <p:nvPr/>
        </p:nvSpPr>
        <p:spPr>
          <a:xfrm>
            <a:off x="904763" y="1894956"/>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自读检查：</a:t>
            </a:r>
          </a:p>
        </p:txBody>
      </p:sp>
      <p:sp>
        <p:nvSpPr>
          <p:cNvPr id="4" name="文本框 3"/>
          <p:cNvSpPr txBox="1"/>
          <p:nvPr/>
        </p:nvSpPr>
        <p:spPr>
          <a:xfrm>
            <a:off x="885706" y="2196949"/>
            <a:ext cx="5763116" cy="996555"/>
          </a:xfrm>
          <a:prstGeom prst="rect">
            <a:avLst/>
          </a:prstGeom>
          <a:noFill/>
        </p:spPr>
        <p:txBody>
          <a:bodyPr wrap="none" rtlCol="0">
            <a:spAutoFit/>
          </a:bodyPr>
          <a:lstStyle/>
          <a:p>
            <a:pPr marL="0" marR="0" lvl="0" indent="0" algn="l" defTabSz="914400" rtl="0" eaLnBrk="1" fontAlgn="auto" latinLnBrk="0" hangingPunct="1">
              <a:lnSpc>
                <a:spcPct val="300000"/>
              </a:lnSpc>
              <a:spcBef>
                <a:spcPts val="0"/>
              </a:spcBef>
              <a:spcAft>
                <a:spcPts val="0"/>
              </a:spcAft>
              <a:buClrTx/>
              <a:buSzTx/>
              <a:buFontTx/>
              <a:buNone/>
              <a:defRPr/>
            </a:pPr>
            <a:r>
              <a:rPr kumimoji="0" lang="en-US" altLang="zh-CN" sz="2400" b="0" i="0" u="none" strike="noStrike" kern="1200" cap="none" spc="0" normalizeH="0" baseline="0" noProof="0" dirty="0">
                <a:ln>
                  <a:noFill/>
                </a:ln>
                <a:effectLst/>
                <a:uLnTx/>
                <a:uFillTx/>
                <a:cs typeface="+mn-ea"/>
                <a:sym typeface="+mn-lt"/>
              </a:rPr>
              <a:t>1. </a:t>
            </a:r>
            <a:r>
              <a:rPr kumimoji="0" lang="zh-CN" altLang="en-US" sz="2400" b="0" i="0" u="none" strike="noStrike" kern="1200" cap="none" spc="0" normalizeH="0" baseline="0" noProof="0" dirty="0">
                <a:ln>
                  <a:noFill/>
                </a:ln>
                <a:effectLst/>
                <a:uLnTx/>
                <a:uFillTx/>
                <a:cs typeface="+mn-ea"/>
                <a:sym typeface="+mn-lt"/>
              </a:rPr>
              <a:t>指名读课文，同学检查字音是否正确。</a:t>
            </a:r>
            <a:endParaRPr kumimoji="0" lang="en-US" altLang="zh-CN" sz="2400" b="0" i="0" u="none" strike="noStrike" kern="1200" cap="none" spc="0" normalizeH="0" baseline="0" noProof="0" dirty="0">
              <a:ln>
                <a:noFill/>
              </a:ln>
              <a:effectLst/>
              <a:uLnTx/>
              <a:uFillTx/>
              <a:cs typeface="+mn-ea"/>
              <a:sym typeface="+mn-lt"/>
            </a:endParaRPr>
          </a:p>
        </p:txBody>
      </p:sp>
      <p:sp>
        <p:nvSpPr>
          <p:cNvPr id="5" name="文本框 4"/>
          <p:cNvSpPr txBox="1"/>
          <p:nvPr/>
        </p:nvSpPr>
        <p:spPr>
          <a:xfrm>
            <a:off x="962345" y="3329589"/>
            <a:ext cx="6955750" cy="1458220"/>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400" b="0" i="0" u="none" strike="noStrike" kern="1200" cap="none" spc="0" normalizeH="0" baseline="0" noProof="0" dirty="0">
                <a:ln>
                  <a:noFill/>
                </a:ln>
                <a:effectLst/>
                <a:uLnTx/>
                <a:uFillTx/>
                <a:cs typeface="+mn-ea"/>
                <a:sym typeface="+mn-lt"/>
              </a:rPr>
              <a:t>2. </a:t>
            </a:r>
            <a:r>
              <a:rPr kumimoji="0" lang="zh-CN" altLang="en-US" sz="2400" b="0" i="0" u="none" strike="noStrike" kern="1200" cap="none" spc="0" normalizeH="0" baseline="0" noProof="0" dirty="0">
                <a:ln>
                  <a:noFill/>
                </a:ln>
                <a:effectLst/>
                <a:uLnTx/>
                <a:uFillTx/>
                <a:cs typeface="+mn-ea"/>
                <a:sym typeface="+mn-lt"/>
              </a:rPr>
              <a:t>自由朗读课文：</a:t>
            </a:r>
            <a:endParaRPr kumimoji="0" lang="en-US" altLang="zh-CN" sz="2400" b="0" i="0" u="none" strike="noStrike" kern="1200" cap="none" spc="0" normalizeH="0" baseline="0" noProof="0" dirty="0">
              <a:ln>
                <a:noFill/>
              </a:ln>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effectLst/>
                <a:uLnTx/>
                <a:uFillTx/>
                <a:cs typeface="+mn-ea"/>
                <a:sym typeface="+mn-lt"/>
              </a:rPr>
              <a:t>用简短的一两句话，说说课文讲了一件什么事情？</a:t>
            </a:r>
            <a:endParaRPr kumimoji="0" lang="en-US" altLang="zh-CN" sz="2400" b="0" i="0" u="none" strike="noStrike" kern="1200" cap="none" spc="0" normalizeH="0" baseline="0" noProof="0" dirty="0">
              <a:ln>
                <a:noFill/>
              </a:ln>
              <a:effectLst/>
              <a:uLnTx/>
              <a:uFillTx/>
              <a:cs typeface="+mn-ea"/>
              <a:sym typeface="+mn-lt"/>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5941" y="2695226"/>
            <a:ext cx="3029373" cy="4010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课文讲解</a:t>
            </a:r>
          </a:p>
        </p:txBody>
      </p:sp>
      <p:sp>
        <p:nvSpPr>
          <p:cNvPr id="8" name="矩形 7"/>
          <p:cNvSpPr/>
          <p:nvPr/>
        </p:nvSpPr>
        <p:spPr>
          <a:xfrm>
            <a:off x="907245" y="1308202"/>
            <a:ext cx="37753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effectLst/>
                <a:uLnTx/>
                <a:uFillTx/>
                <a:cs typeface="+mn-ea"/>
                <a:sym typeface="+mn-lt"/>
              </a:rPr>
              <a:t>指名朗读第一自然段。</a:t>
            </a:r>
          </a:p>
        </p:txBody>
      </p:sp>
      <p:sp>
        <p:nvSpPr>
          <p:cNvPr id="9" name="矩形 8"/>
          <p:cNvSpPr/>
          <p:nvPr/>
        </p:nvSpPr>
        <p:spPr>
          <a:xfrm>
            <a:off x="734422" y="2484906"/>
            <a:ext cx="6016994" cy="114050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02025E"/>
                </a:solidFill>
                <a:effectLst/>
                <a:uLnTx/>
                <a:uFillTx/>
                <a:cs typeface="+mn-ea"/>
                <a:sym typeface="+mn-lt"/>
              </a:rPr>
              <a:t>      </a:t>
            </a:r>
            <a:r>
              <a:rPr kumimoji="0" lang="zh-CN" altLang="en-US" sz="2400" b="0" i="0" u="none" strike="noStrike" kern="0" cap="none" spc="0" normalizeH="0" baseline="0" noProof="0" dirty="0">
                <a:ln>
                  <a:noFill/>
                </a:ln>
                <a:solidFill>
                  <a:srgbClr val="E5A700"/>
                </a:solidFill>
                <a:effectLst/>
                <a:uLnTx/>
                <a:uFillTx/>
                <a:cs typeface="+mn-ea"/>
                <a:sym typeface="+mn-lt"/>
              </a:rPr>
              <a:t>听说</a:t>
            </a:r>
            <a:r>
              <a:rPr kumimoji="0" lang="zh-CN" altLang="en-US" sz="2400" b="0" i="0" u="none" strike="noStrike" kern="0" cap="none" spc="0" normalizeH="0" baseline="0" noProof="0" dirty="0">
                <a:ln>
                  <a:noFill/>
                </a:ln>
                <a:solidFill>
                  <a:prstClr val="black"/>
                </a:solidFill>
                <a:effectLst/>
                <a:uLnTx/>
                <a:uFillTx/>
                <a:cs typeface="+mn-ea"/>
                <a:sym typeface="+mn-lt"/>
              </a:rPr>
              <a:t>蜜蜂有辨认方向的能力，</a:t>
            </a:r>
            <a:r>
              <a:rPr kumimoji="0" lang="zh-CN" altLang="en-US" sz="2400" b="0" i="0" u="none" strike="noStrike" kern="0" cap="none" spc="0" normalizeH="0" baseline="0" noProof="0" dirty="0">
                <a:ln>
                  <a:noFill/>
                </a:ln>
                <a:solidFill>
                  <a:srgbClr val="C00000"/>
                </a:solidFill>
                <a:effectLst/>
                <a:uLnTx/>
                <a:uFillTx/>
                <a:cs typeface="+mn-ea"/>
                <a:sym typeface="+mn-lt"/>
              </a:rPr>
              <a:t>无论</a:t>
            </a:r>
            <a:r>
              <a:rPr kumimoji="0" lang="zh-CN" altLang="en-US" sz="2400" b="0" i="0" u="none" strike="noStrike" kern="0" cap="none" spc="0" normalizeH="0" baseline="0" noProof="0" dirty="0">
                <a:ln>
                  <a:noFill/>
                </a:ln>
                <a:solidFill>
                  <a:prstClr val="black"/>
                </a:solidFill>
                <a:effectLst/>
                <a:uLnTx/>
                <a:uFillTx/>
                <a:cs typeface="+mn-ea"/>
                <a:sym typeface="+mn-lt"/>
              </a:rPr>
              <a:t>飞到哪里，它</a:t>
            </a:r>
            <a:r>
              <a:rPr kumimoji="0" lang="zh-CN" altLang="en-US" sz="2400" b="0" i="0" u="none" strike="noStrike" kern="0" cap="none" spc="0" normalizeH="0" baseline="0" noProof="0" dirty="0">
                <a:ln>
                  <a:noFill/>
                </a:ln>
                <a:solidFill>
                  <a:srgbClr val="C00000"/>
                </a:solidFill>
                <a:effectLst/>
                <a:uLnTx/>
                <a:uFillTx/>
                <a:cs typeface="+mn-ea"/>
                <a:sym typeface="+mn-lt"/>
              </a:rPr>
              <a:t>总是</a:t>
            </a:r>
            <a:r>
              <a:rPr kumimoji="0" lang="zh-CN" altLang="en-US" sz="2400" b="0" i="0" u="none" strike="noStrike" kern="0" cap="none" spc="0" normalizeH="0" baseline="0" noProof="0" dirty="0">
                <a:ln>
                  <a:noFill/>
                </a:ln>
                <a:solidFill>
                  <a:prstClr val="black"/>
                </a:solidFill>
                <a:effectLst/>
                <a:uLnTx/>
                <a:uFillTx/>
                <a:cs typeface="+mn-ea"/>
                <a:sym typeface="+mn-lt"/>
              </a:rPr>
              <a:t>可以回到原处。我想做个试验。   </a:t>
            </a:r>
          </a:p>
        </p:txBody>
      </p:sp>
      <p:sp>
        <p:nvSpPr>
          <p:cNvPr id="10" name="圆角矩形标注 1"/>
          <p:cNvSpPr/>
          <p:nvPr/>
        </p:nvSpPr>
        <p:spPr>
          <a:xfrm>
            <a:off x="869491" y="4372251"/>
            <a:ext cx="5746855" cy="1390660"/>
          </a:xfrm>
          <a:prstGeom prst="wedgeRoundRectCallout">
            <a:avLst>
              <a:gd name="adj1" fmla="val -37976"/>
              <a:gd name="adj2" fmla="val -2801"/>
              <a:gd name="adj3" fmla="val 16667"/>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srgbClr val="C00000"/>
                </a:solidFill>
                <a:effectLst/>
                <a:uLnTx/>
                <a:uFillTx/>
                <a:cs typeface="+mn-ea"/>
                <a:sym typeface="+mn-lt"/>
              </a:rPr>
              <a:t>听说</a:t>
            </a:r>
            <a:r>
              <a:rPr kumimoji="0" lang="zh-CN" altLang="en-US" sz="2400" b="0" i="0" u="none" strike="noStrike" kern="1200" cap="none" spc="0" normalizeH="0" baseline="0" noProof="0" dirty="0">
                <a:ln>
                  <a:noFill/>
                </a:ln>
                <a:solidFill>
                  <a:prstClr val="black"/>
                </a:solidFill>
                <a:effectLst/>
                <a:uLnTx/>
                <a:uFillTx/>
                <a:cs typeface="+mn-ea"/>
                <a:sym typeface="+mn-lt"/>
              </a:rPr>
              <a:t>”一词说明作者对这种说法不辨真伪，同时也交代了做实验的原因</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验证这个“听说”。</a:t>
            </a:r>
          </a:p>
        </p:txBody>
      </p:sp>
      <p:sp>
        <p:nvSpPr>
          <p:cNvPr id="11" name="矩形 10"/>
          <p:cNvSpPr/>
          <p:nvPr/>
        </p:nvSpPr>
        <p:spPr>
          <a:xfrm>
            <a:off x="7643508" y="2966865"/>
            <a:ext cx="3814070" cy="131709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0" cap="none" spc="0" normalizeH="0" baseline="0" noProof="0" dirty="0">
                <a:ln>
                  <a:noFill/>
                </a:ln>
                <a:solidFill>
                  <a:srgbClr val="02025E"/>
                </a:solidFill>
                <a:effectLst/>
                <a:uLnTx/>
                <a:uFillTx/>
                <a:cs typeface="+mn-ea"/>
                <a:sym typeface="+mn-lt"/>
              </a:rPr>
              <a:t>你能用</a:t>
            </a:r>
            <a:r>
              <a:rPr kumimoji="0" lang="zh-CN" altLang="en-US" sz="2800" b="0" i="0" u="none" strike="noStrike" kern="0" cap="none" spc="0" normalizeH="0" baseline="0" noProof="0" dirty="0">
                <a:ln>
                  <a:noFill/>
                </a:ln>
                <a:solidFill>
                  <a:srgbClr val="C00000"/>
                </a:solidFill>
                <a:effectLst/>
                <a:uLnTx/>
                <a:uFillTx/>
                <a:cs typeface="+mn-ea"/>
                <a:sym typeface="+mn-lt"/>
              </a:rPr>
              <a:t>无论</a:t>
            </a:r>
            <a:r>
              <a:rPr kumimoji="0" lang="en-US" altLang="zh-CN" sz="2800" b="0" i="0" u="none" strike="noStrike" kern="0" cap="none" spc="0" normalizeH="0" baseline="0" noProof="0" dirty="0">
                <a:ln>
                  <a:noFill/>
                </a:ln>
                <a:solidFill>
                  <a:srgbClr val="C00000"/>
                </a:solidFill>
                <a:effectLst/>
                <a:uLnTx/>
                <a:uFillTx/>
                <a:cs typeface="+mn-ea"/>
                <a:sym typeface="+mn-lt"/>
              </a:rPr>
              <a:t>……</a:t>
            </a:r>
            <a:r>
              <a:rPr kumimoji="0" lang="zh-CN" altLang="en-US" sz="2800" b="0" i="0" u="none" strike="noStrike" kern="0" cap="none" spc="0" normalizeH="0" baseline="0" noProof="0" dirty="0">
                <a:ln>
                  <a:noFill/>
                </a:ln>
                <a:solidFill>
                  <a:srgbClr val="C00000"/>
                </a:solidFill>
                <a:effectLst/>
                <a:uLnTx/>
                <a:uFillTx/>
                <a:cs typeface="+mn-ea"/>
                <a:sym typeface="+mn-lt"/>
              </a:rPr>
              <a:t>总是</a:t>
            </a:r>
            <a:r>
              <a:rPr kumimoji="0" lang="en-US" altLang="zh-CN" sz="2800" b="0" i="0" u="none" strike="noStrike" kern="0" cap="none" spc="0" normalizeH="0" baseline="0" noProof="0" dirty="0">
                <a:ln>
                  <a:noFill/>
                </a:ln>
                <a:solidFill>
                  <a:srgbClr val="C00000"/>
                </a:solidFill>
                <a:effectLst/>
                <a:uLnTx/>
                <a:uFillTx/>
                <a:cs typeface="+mn-ea"/>
                <a:sym typeface="+mn-lt"/>
              </a:rPr>
              <a:t>……</a:t>
            </a:r>
            <a:r>
              <a:rPr kumimoji="0" lang="zh-CN" altLang="en-US" sz="2800" b="0" i="0" u="none" strike="noStrike" kern="0" cap="none" spc="0" normalizeH="0" baseline="0" noProof="0" dirty="0">
                <a:ln>
                  <a:noFill/>
                </a:ln>
                <a:solidFill>
                  <a:srgbClr val="02025E"/>
                </a:solidFill>
                <a:effectLst/>
                <a:uLnTx/>
                <a:uFillTx/>
                <a:cs typeface="+mn-ea"/>
                <a:sym typeface="+mn-lt"/>
              </a:rPr>
              <a:t>说一句话吗？</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课文讲解</a:t>
            </a:r>
          </a:p>
        </p:txBody>
      </p:sp>
      <p:sp>
        <p:nvSpPr>
          <p:cNvPr id="7" name="矩形 6"/>
          <p:cNvSpPr/>
          <p:nvPr/>
        </p:nvSpPr>
        <p:spPr>
          <a:xfrm>
            <a:off x="1204685" y="2059437"/>
            <a:ext cx="896862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effectLst/>
                <a:uLnTx/>
                <a:uFillTx/>
                <a:cs typeface="+mn-ea"/>
                <a:sym typeface="+mn-lt"/>
              </a:rPr>
              <a:t>说一说：第一自然段告诉我们什么？</a:t>
            </a:r>
          </a:p>
        </p:txBody>
      </p:sp>
      <p:sp>
        <p:nvSpPr>
          <p:cNvPr id="12" name="矩形 11"/>
          <p:cNvSpPr/>
          <p:nvPr/>
        </p:nvSpPr>
        <p:spPr>
          <a:xfrm>
            <a:off x="1204685" y="3319108"/>
            <a:ext cx="9100457" cy="66890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0" cap="none" spc="0" normalizeH="0" baseline="0" noProof="0" dirty="0">
                <a:ln>
                  <a:noFill/>
                </a:ln>
                <a:effectLst/>
                <a:uLnTx/>
                <a:uFillTx/>
                <a:cs typeface="+mn-ea"/>
                <a:sym typeface="+mn-lt"/>
              </a:rPr>
              <a:t>作者想通过实验看蜜蜂是如何辨认方向的。   </a:t>
            </a:r>
          </a:p>
        </p:txBody>
      </p:sp>
      <p:sp>
        <p:nvSpPr>
          <p:cNvPr id="13" name="矩形 12"/>
          <p:cNvSpPr/>
          <p:nvPr/>
        </p:nvSpPr>
        <p:spPr>
          <a:xfrm>
            <a:off x="1204685" y="4724459"/>
            <a:ext cx="504190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black"/>
                </a:solidFill>
                <a:effectLst/>
                <a:uLnTx/>
                <a:uFillTx/>
                <a:cs typeface="+mn-ea"/>
                <a:sym typeface="+mn-lt"/>
              </a:rPr>
              <a:t>这是这件事的起因。 </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课文讲解</a:t>
            </a:r>
          </a:p>
        </p:txBody>
      </p:sp>
      <p:sp>
        <p:nvSpPr>
          <p:cNvPr id="3" name="矩形 2"/>
          <p:cNvSpPr/>
          <p:nvPr/>
        </p:nvSpPr>
        <p:spPr>
          <a:xfrm>
            <a:off x="5804314" y="1961423"/>
            <a:ext cx="26981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默读第二自然段</a:t>
            </a:r>
          </a:p>
        </p:txBody>
      </p:sp>
      <p:sp>
        <p:nvSpPr>
          <p:cNvPr id="4" name="矩形 3"/>
          <p:cNvSpPr/>
          <p:nvPr/>
        </p:nvSpPr>
        <p:spPr>
          <a:xfrm>
            <a:off x="5752609" y="2823726"/>
            <a:ext cx="4746428" cy="67159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black"/>
                </a:solidFill>
                <a:effectLst/>
                <a:uLnTx/>
                <a:uFillTx/>
                <a:cs typeface="+mn-ea"/>
                <a:sym typeface="+mn-lt"/>
              </a:rPr>
              <a:t>说说：实验都有哪些环节？</a:t>
            </a:r>
          </a:p>
        </p:txBody>
      </p:sp>
      <p:sp>
        <p:nvSpPr>
          <p:cNvPr id="6" name="矩形 5"/>
          <p:cNvSpPr/>
          <p:nvPr/>
        </p:nvSpPr>
        <p:spPr>
          <a:xfrm>
            <a:off x="5752609" y="3968766"/>
            <a:ext cx="4746428" cy="130888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black"/>
                </a:solidFill>
                <a:effectLst/>
                <a:uLnTx/>
                <a:uFillTx/>
                <a:cs typeface="+mn-ea"/>
                <a:sym typeface="+mn-lt"/>
              </a:rPr>
              <a:t>说说：法布尔有怎样的推测？</a:t>
            </a:r>
            <a:endParaRPr kumimoji="0" lang="en-US" altLang="zh-CN" sz="2800" b="0" i="0" u="none" strike="noStrike" kern="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black"/>
                </a:solidFill>
                <a:effectLst/>
                <a:uLnTx/>
                <a:uFillTx/>
                <a:cs typeface="+mn-ea"/>
                <a:sym typeface="+mn-lt"/>
              </a:rPr>
              <a:t>为什么会有这样的推测？</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207" y="2659489"/>
            <a:ext cx="3869232" cy="258409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课文讲解</a:t>
            </a:r>
          </a:p>
        </p:txBody>
      </p:sp>
      <p:sp>
        <p:nvSpPr>
          <p:cNvPr id="3" name="矩形 2"/>
          <p:cNvSpPr/>
          <p:nvPr/>
        </p:nvSpPr>
        <p:spPr>
          <a:xfrm>
            <a:off x="3478238" y="1313413"/>
            <a:ext cx="542328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说 一 说：作者的实验过程怎样？</a:t>
            </a:r>
          </a:p>
        </p:txBody>
      </p:sp>
      <p:sp>
        <p:nvSpPr>
          <p:cNvPr id="4" name="矩形 3"/>
          <p:cNvSpPr/>
          <p:nvPr/>
        </p:nvSpPr>
        <p:spPr>
          <a:xfrm>
            <a:off x="1005937" y="2533009"/>
            <a:ext cx="10199091" cy="280249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srgbClr val="C00000"/>
                </a:solidFill>
                <a:effectLst/>
                <a:uLnTx/>
                <a:uFillTx/>
                <a:cs typeface="+mn-ea"/>
                <a:sym typeface="+mn-lt"/>
              </a:rPr>
              <a:t>第一步</a:t>
            </a:r>
            <a:r>
              <a:rPr kumimoji="0" lang="zh-CN" altLang="en-US" sz="2400" b="0" i="0" u="none" strike="noStrike" kern="1200" cap="none" spc="0" normalizeH="0" baseline="0" noProof="0" dirty="0">
                <a:ln>
                  <a:noFill/>
                </a:ln>
                <a:solidFill>
                  <a:prstClr val="black"/>
                </a:solidFill>
                <a:effectLst/>
                <a:uLnTx/>
                <a:uFillTx/>
                <a:cs typeface="+mn-ea"/>
                <a:sym typeface="+mn-lt"/>
              </a:rPr>
              <a:t>：我在我家花园的蜂窝里捉了一些蜜蜂，把它们放在纸袋里。</a:t>
            </a:r>
            <a:endParaRPr kumimoji="0" lang="en-US" altLang="zh-CN" sz="24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srgbClr val="C00000"/>
                </a:solidFill>
                <a:effectLst/>
                <a:uLnTx/>
                <a:uFillTx/>
                <a:cs typeface="+mn-ea"/>
                <a:sym typeface="+mn-lt"/>
              </a:rPr>
              <a:t>第二步</a:t>
            </a:r>
            <a:r>
              <a:rPr kumimoji="0" lang="zh-CN" altLang="en-US" sz="2400" b="0" i="0" u="none" strike="noStrike" kern="1200" cap="none" spc="0" normalizeH="0" baseline="0" noProof="0" dirty="0">
                <a:ln>
                  <a:noFill/>
                </a:ln>
                <a:solidFill>
                  <a:prstClr val="black"/>
                </a:solidFill>
                <a:effectLst/>
                <a:uLnTx/>
                <a:uFillTx/>
                <a:cs typeface="+mn-ea"/>
                <a:sym typeface="+mn-lt"/>
              </a:rPr>
              <a:t>：我在它们的背上做了记号。</a:t>
            </a:r>
            <a:endParaRPr kumimoji="0" lang="en-US" altLang="zh-CN" sz="24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srgbClr val="C00000"/>
                </a:solidFill>
                <a:effectLst/>
                <a:uLnTx/>
                <a:uFillTx/>
                <a:cs typeface="+mn-ea"/>
                <a:sym typeface="+mn-lt"/>
              </a:rPr>
              <a:t>第三步</a:t>
            </a:r>
            <a:r>
              <a:rPr kumimoji="0" lang="zh-CN" altLang="en-US" sz="2400" b="0" i="0" u="none" strike="noStrike" kern="1200" cap="none" spc="0" normalizeH="0" baseline="0" noProof="0" dirty="0">
                <a:ln>
                  <a:noFill/>
                </a:ln>
                <a:solidFill>
                  <a:prstClr val="black"/>
                </a:solidFill>
                <a:effectLst/>
                <a:uLnTx/>
                <a:uFillTx/>
                <a:cs typeface="+mn-ea"/>
                <a:sym typeface="+mn-lt"/>
              </a:rPr>
              <a:t>：我叫小女儿在蜂窝旁等着</a:t>
            </a:r>
            <a:endParaRPr kumimoji="0" lang="en-US" altLang="zh-CN" sz="24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      第四步</a:t>
            </a:r>
            <a:r>
              <a:rPr kumimoji="0" lang="zh-CN" altLang="en-US" sz="2400" b="0" i="0" u="none" strike="noStrike" kern="1200" cap="none" spc="0" normalizeH="0" baseline="0" noProof="0" dirty="0">
                <a:ln>
                  <a:noFill/>
                </a:ln>
                <a:solidFill>
                  <a:prstClr val="black"/>
                </a:solidFill>
                <a:effectLst/>
                <a:uLnTx/>
                <a:uFillTx/>
                <a:cs typeface="+mn-ea"/>
                <a:sym typeface="+mn-lt"/>
              </a:rPr>
              <a:t>：自己带着做了记号的二十只，走了四公里路，打开纸袋，把它们放出来。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课文讲解</a:t>
            </a:r>
          </a:p>
        </p:txBody>
      </p:sp>
      <p:sp>
        <p:nvSpPr>
          <p:cNvPr id="3" name="矩形 2"/>
          <p:cNvSpPr/>
          <p:nvPr/>
        </p:nvSpPr>
        <p:spPr>
          <a:xfrm>
            <a:off x="3592750" y="1249760"/>
            <a:ext cx="500649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你能天上表示先后顺序的词吗</a:t>
            </a:r>
            <a:r>
              <a:rPr kumimoji="0" lang="en-US" altLang="zh-CN" sz="2800" b="0" i="0" u="none" strike="noStrike" kern="1200" cap="none" spc="0" normalizeH="0" baseline="0" noProof="0" dirty="0">
                <a:ln>
                  <a:noFill/>
                </a:ln>
                <a:solidFill>
                  <a:prstClr val="black"/>
                </a:solidFill>
                <a:effectLst/>
                <a:uLnTx/>
                <a:uFillTx/>
                <a:cs typeface="+mn-ea"/>
                <a:sym typeface="+mn-lt"/>
              </a:rPr>
              <a:t>?</a:t>
            </a: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sp>
        <p:nvSpPr>
          <p:cNvPr id="4" name="矩形 3"/>
          <p:cNvSpPr/>
          <p:nvPr/>
        </p:nvSpPr>
        <p:spPr>
          <a:xfrm>
            <a:off x="1013990" y="1958543"/>
            <a:ext cx="10060410" cy="3633495"/>
          </a:xfrm>
          <a:prstGeom prst="rect">
            <a:avLst/>
          </a:prstGeom>
          <a:noFill/>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2400" b="0" i="0" u="none" strike="noStrike" kern="1200" cap="none" spc="0" normalizeH="0" baseline="0" noProof="0" dirty="0">
                <a:ln>
                  <a:noFill/>
                </a:ln>
                <a:effectLst/>
                <a:uLnTx/>
                <a:uFillTx/>
                <a:cs typeface="+mn-ea"/>
                <a:sym typeface="+mn-lt"/>
              </a:rPr>
              <a:t>      一天，我（     ）在我家花园的蜂窝里捉了一些蜜蜂，把它们放在纸袋里。（      ）为了证实飞回花园的蜜蜂是我放的，我在它们的背上做了记号。（          ）我叫小女儿在蜂窝旁等着，（       ）自己带着做了记号的二十只，走了四公里路，打开纸袋，把它们放出来。</a:t>
            </a:r>
          </a:p>
        </p:txBody>
      </p:sp>
      <p:sp>
        <p:nvSpPr>
          <p:cNvPr id="5" name="矩形 4"/>
          <p:cNvSpPr/>
          <p:nvPr/>
        </p:nvSpPr>
        <p:spPr>
          <a:xfrm>
            <a:off x="3121581" y="2353571"/>
            <a:ext cx="44114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cs typeface="+mn-ea"/>
                <a:sym typeface="+mn-lt"/>
              </a:rPr>
              <a:t>先</a:t>
            </a:r>
          </a:p>
        </p:txBody>
      </p:sp>
      <p:sp>
        <p:nvSpPr>
          <p:cNvPr id="6" name="矩形 5"/>
          <p:cNvSpPr/>
          <p:nvPr/>
        </p:nvSpPr>
        <p:spPr>
          <a:xfrm>
            <a:off x="1959006" y="3278680"/>
            <a:ext cx="69762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cs typeface="+mn-ea"/>
                <a:sym typeface="+mn-lt"/>
              </a:rPr>
              <a:t>接着</a:t>
            </a:r>
          </a:p>
        </p:txBody>
      </p:sp>
      <p:sp>
        <p:nvSpPr>
          <p:cNvPr id="7" name="矩形 6"/>
          <p:cNvSpPr/>
          <p:nvPr/>
        </p:nvSpPr>
        <p:spPr>
          <a:xfrm>
            <a:off x="2046091" y="4200543"/>
            <a:ext cx="69762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cs typeface="+mn-ea"/>
                <a:sym typeface="+mn-lt"/>
              </a:rPr>
              <a:t>然后</a:t>
            </a:r>
          </a:p>
        </p:txBody>
      </p:sp>
      <p:sp>
        <p:nvSpPr>
          <p:cNvPr id="8" name="矩形 7"/>
          <p:cNvSpPr/>
          <p:nvPr/>
        </p:nvSpPr>
        <p:spPr>
          <a:xfrm>
            <a:off x="7094756" y="4203312"/>
            <a:ext cx="69762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cs typeface="+mn-ea"/>
                <a:sym typeface="+mn-lt"/>
              </a:rPr>
              <a:t>最后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课文讲解</a:t>
            </a:r>
          </a:p>
        </p:txBody>
      </p:sp>
      <p:sp>
        <p:nvSpPr>
          <p:cNvPr id="9" name="矩形 8"/>
          <p:cNvSpPr/>
          <p:nvPr/>
        </p:nvSpPr>
        <p:spPr>
          <a:xfrm>
            <a:off x="1139578" y="2413337"/>
            <a:ext cx="4746428" cy="2031325"/>
          </a:xfrm>
          <a:prstGeom prst="rect">
            <a:avLst/>
          </a:prstGeom>
          <a:noFill/>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black"/>
                </a:solidFill>
                <a:effectLst/>
                <a:uLnTx/>
                <a:uFillTx/>
                <a:cs typeface="+mn-ea"/>
                <a:sym typeface="+mn-lt"/>
              </a:rPr>
              <a:t>原因：</a:t>
            </a:r>
            <a:r>
              <a:rPr kumimoji="0" lang="en-US" altLang="zh-CN" sz="2800" b="0" i="0" u="none" strike="noStrike" kern="0" cap="none" spc="0" normalizeH="0" baseline="0" noProof="0" dirty="0">
                <a:ln>
                  <a:noFill/>
                </a:ln>
                <a:solidFill>
                  <a:prstClr val="black"/>
                </a:solidFill>
                <a:effectLst/>
                <a:uLnTx/>
                <a:uFillTx/>
                <a:cs typeface="+mn-ea"/>
                <a:sym typeface="+mn-lt"/>
              </a:rPr>
              <a:t>①</a:t>
            </a:r>
            <a:r>
              <a:rPr kumimoji="0" lang="zh-CN" altLang="en-US" sz="2800" b="0" i="0" u="none" strike="noStrike" kern="0" cap="none" spc="0" normalizeH="0" baseline="0" noProof="0" dirty="0">
                <a:ln>
                  <a:noFill/>
                </a:ln>
                <a:solidFill>
                  <a:prstClr val="black"/>
                </a:solidFill>
                <a:effectLst/>
                <a:uLnTx/>
                <a:uFillTx/>
                <a:cs typeface="+mn-ea"/>
                <a:sym typeface="+mn-lt"/>
              </a:rPr>
              <a:t>路途遥远</a:t>
            </a:r>
            <a:endParaRPr kumimoji="0" lang="en-US" altLang="zh-CN" sz="2800" b="0" i="0" u="none" strike="noStrike" kern="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0" i="0" u="none" strike="noStrike" kern="0" cap="none" spc="0" normalizeH="0" baseline="0" noProof="0" dirty="0">
                <a:ln>
                  <a:noFill/>
                </a:ln>
                <a:solidFill>
                  <a:prstClr val="black"/>
                </a:solidFill>
                <a:effectLst/>
                <a:uLnTx/>
                <a:uFillTx/>
                <a:cs typeface="+mn-ea"/>
                <a:sym typeface="+mn-lt"/>
              </a:rPr>
              <a:t>          ②</a:t>
            </a:r>
            <a:r>
              <a:rPr kumimoji="0" lang="zh-CN" altLang="en-US" sz="2800" b="0" i="0" u="none" strike="noStrike" kern="0" cap="none" spc="0" normalizeH="0" baseline="0" noProof="0" dirty="0">
                <a:ln>
                  <a:noFill/>
                </a:ln>
                <a:solidFill>
                  <a:prstClr val="black"/>
                </a:solidFill>
                <a:effectLst/>
                <a:uLnTx/>
                <a:uFillTx/>
                <a:cs typeface="+mn-ea"/>
                <a:sym typeface="+mn-lt"/>
              </a:rPr>
              <a:t>闷在袋子里</a:t>
            </a:r>
            <a:endParaRPr kumimoji="0" lang="en-US" altLang="zh-CN" sz="2800" b="0" i="0" u="none" strike="noStrike" kern="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0" i="0" u="none" strike="noStrike" kern="0" cap="none" spc="0" normalizeH="0" baseline="0" noProof="0" dirty="0">
                <a:ln>
                  <a:noFill/>
                </a:ln>
                <a:solidFill>
                  <a:prstClr val="black"/>
                </a:solidFill>
                <a:effectLst/>
                <a:uLnTx/>
                <a:uFillTx/>
                <a:cs typeface="+mn-ea"/>
                <a:sym typeface="+mn-lt"/>
              </a:rPr>
              <a:t>          ③</a:t>
            </a:r>
            <a:r>
              <a:rPr kumimoji="0" lang="zh-CN" altLang="en-US" sz="2800" b="0" i="0" u="none" strike="noStrike" kern="0" cap="none" spc="0" normalizeH="0" baseline="0" noProof="0" dirty="0">
                <a:ln>
                  <a:noFill/>
                </a:ln>
                <a:solidFill>
                  <a:prstClr val="black"/>
                </a:solidFill>
                <a:effectLst/>
                <a:uLnTx/>
                <a:uFillTx/>
                <a:cs typeface="+mn-ea"/>
                <a:sym typeface="+mn-lt"/>
              </a:rPr>
              <a:t>刮起了狂风</a:t>
            </a:r>
          </a:p>
        </p:txBody>
      </p:sp>
      <p:sp>
        <p:nvSpPr>
          <p:cNvPr id="10" name="矩形 9"/>
          <p:cNvSpPr/>
          <p:nvPr/>
        </p:nvSpPr>
        <p:spPr>
          <a:xfrm>
            <a:off x="734422" y="1689763"/>
            <a:ext cx="592982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black"/>
                </a:solidFill>
                <a:effectLst/>
                <a:uLnTx/>
                <a:uFillTx/>
                <a:cs typeface="+mn-ea"/>
                <a:sym typeface="+mn-lt"/>
              </a:rPr>
              <a:t>法布尔的推测：不会找到遥远的家。</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1" name="矩形 10"/>
          <p:cNvSpPr/>
          <p:nvPr/>
        </p:nvSpPr>
        <p:spPr>
          <a:xfrm>
            <a:off x="1075816" y="4797525"/>
            <a:ext cx="508997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那二十只蜜蜂都找到家了吗？</a:t>
            </a:r>
          </a:p>
        </p:txBody>
      </p:sp>
      <p:sp>
        <p:nvSpPr>
          <p:cNvPr id="12" name="矩形 11"/>
          <p:cNvSpPr/>
          <p:nvPr/>
        </p:nvSpPr>
        <p:spPr>
          <a:xfrm>
            <a:off x="1034964" y="5575342"/>
            <a:ext cx="510489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请同学们自由朗读</a:t>
            </a:r>
            <a:r>
              <a:rPr kumimoji="0" lang="en-US" altLang="zh-CN" sz="2800" b="0" i="0" u="none" strike="noStrike" kern="1200" cap="none" spc="0" normalizeH="0" baseline="0" noProof="0" dirty="0">
                <a:ln>
                  <a:noFill/>
                </a:ln>
                <a:solidFill>
                  <a:prstClr val="black"/>
                </a:solidFill>
                <a:effectLst/>
                <a:uLnTx/>
                <a:uFillTx/>
                <a:cs typeface="+mn-ea"/>
                <a:sym typeface="+mn-lt"/>
              </a:rPr>
              <a:t>3—7</a:t>
            </a:r>
            <a:r>
              <a:rPr kumimoji="0" lang="zh-CN" altLang="en-US" sz="2800" b="0" i="0" u="none" strike="noStrike" kern="1200" cap="none" spc="0" normalizeH="0" baseline="0" noProof="0" dirty="0">
                <a:ln>
                  <a:noFill/>
                </a:ln>
                <a:solidFill>
                  <a:prstClr val="black"/>
                </a:solidFill>
                <a:effectLst/>
                <a:uLnTx/>
                <a:uFillTx/>
                <a:cs typeface="+mn-ea"/>
                <a:sym typeface="+mn-lt"/>
              </a:rPr>
              <a:t>自然段。</a:t>
            </a: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571" y="2066889"/>
            <a:ext cx="3464465" cy="45866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课文讲解</a:t>
            </a:r>
          </a:p>
        </p:txBody>
      </p:sp>
      <p:sp>
        <p:nvSpPr>
          <p:cNvPr id="3" name="矩形 2"/>
          <p:cNvSpPr/>
          <p:nvPr/>
        </p:nvSpPr>
        <p:spPr>
          <a:xfrm>
            <a:off x="1480388" y="1868238"/>
            <a:ext cx="5089974" cy="3970318"/>
          </a:xfrm>
          <a:prstGeom prst="rect">
            <a:avLst/>
          </a:prstGeom>
          <a:ln w="28575">
            <a:solidFill>
              <a:schemeClr val="accent1"/>
            </a:solidFill>
            <a:prstDash val="dashDot"/>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没等我跨进家门，小女儿就</a:t>
            </a:r>
            <a:r>
              <a:rPr kumimoji="0" lang="zh-CN" altLang="en-US" sz="2800" b="0" i="0" u="none" strike="noStrike" kern="1200" cap="none" spc="0" normalizeH="0" baseline="0" noProof="0" dirty="0">
                <a:ln>
                  <a:noFill/>
                </a:ln>
                <a:solidFill>
                  <a:srgbClr val="C00000"/>
                </a:solidFill>
                <a:effectLst/>
                <a:uLnTx/>
                <a:uFillTx/>
                <a:cs typeface="+mn-ea"/>
                <a:sym typeface="+mn-lt"/>
              </a:rPr>
              <a:t>冲</a:t>
            </a:r>
            <a:r>
              <a:rPr kumimoji="0" lang="zh-CN" altLang="en-US" sz="2800" b="0" i="0" u="none" strike="noStrike" kern="1200" cap="none" spc="0" normalizeH="0" baseline="0" noProof="0" dirty="0">
                <a:ln>
                  <a:noFill/>
                </a:ln>
                <a:solidFill>
                  <a:prstClr val="black"/>
                </a:solidFill>
                <a:effectLst/>
                <a:uLnTx/>
                <a:uFillTx/>
                <a:cs typeface="+mn-ea"/>
                <a:sym typeface="+mn-lt"/>
              </a:rPr>
              <a:t>过来，脸</a:t>
            </a:r>
            <a:r>
              <a:rPr kumimoji="0" lang="zh-CN" altLang="en-US" sz="2800" b="0" i="0" u="none" strike="noStrike" kern="1200" cap="none" spc="0" normalizeH="0" baseline="0" noProof="0" dirty="0">
                <a:ln>
                  <a:noFill/>
                </a:ln>
                <a:solidFill>
                  <a:srgbClr val="C00000"/>
                </a:solidFill>
                <a:effectLst/>
                <a:uLnTx/>
                <a:uFillTx/>
                <a:cs typeface="+mn-ea"/>
                <a:sym typeface="+mn-lt"/>
              </a:rPr>
              <a:t>红红的</a:t>
            </a:r>
            <a:r>
              <a:rPr kumimoji="0" lang="zh-CN" altLang="en-US" sz="2800" b="0" i="0" u="none" strike="noStrike" kern="1200" cap="none" spc="0" normalizeH="0" baseline="0" noProof="0" dirty="0">
                <a:ln>
                  <a:noFill/>
                </a:ln>
                <a:solidFill>
                  <a:prstClr val="black"/>
                </a:solidFill>
                <a:effectLst/>
                <a:uLnTx/>
                <a:uFillTx/>
                <a:cs typeface="+mn-ea"/>
                <a:sym typeface="+mn-lt"/>
              </a:rPr>
              <a:t>，看上去很激动。她高声喊道：“</a:t>
            </a:r>
            <a:r>
              <a:rPr kumimoji="0" lang="zh-CN" altLang="en-US" sz="2800" b="0" i="0" u="none" strike="noStrike" kern="1200" cap="none" spc="0" normalizeH="0" baseline="0" noProof="0" dirty="0">
                <a:ln>
                  <a:noFill/>
                </a:ln>
                <a:solidFill>
                  <a:srgbClr val="C00000"/>
                </a:solidFill>
                <a:effectLst/>
                <a:uLnTx/>
                <a:uFillTx/>
                <a:cs typeface="+mn-ea"/>
                <a:sym typeface="+mn-lt"/>
              </a:rPr>
              <a:t>有两孩子蜜蜂飞回来了！它们两点四十分回到蜂窝的，肚皮下面还沾着花粉。”</a:t>
            </a:r>
          </a:p>
        </p:txBody>
      </p:sp>
      <p:sp>
        <p:nvSpPr>
          <p:cNvPr id="4" name="矩形 3"/>
          <p:cNvSpPr/>
          <p:nvPr/>
        </p:nvSpPr>
        <p:spPr>
          <a:xfrm>
            <a:off x="6984512" y="1912838"/>
            <a:ext cx="4642347" cy="3679662"/>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从小女儿的神态、动作、语言描写切入，与前文“我”的推测形成鲜明的对比，说明这个实验已经初见结论，可以初步判定蜜蜂具有辨别方向的能力。</a:t>
            </a:r>
            <a:endParaRPr kumimoji="0" lang="en-US" altLang="zh-CN" sz="2400" b="0" i="0" u="none" strike="noStrike" kern="1200" cap="none" spc="0" normalizeH="0" baseline="0" noProof="0" dirty="0">
              <a:ln>
                <a:noFill/>
              </a:ln>
              <a:solidFill>
                <a:prstClr val="black"/>
              </a:solidFill>
              <a:effectLst/>
              <a:uLnTx/>
              <a:uFillTx/>
              <a:cs typeface="+mn-ea"/>
              <a:sym typeface="+mn-lt"/>
            </a:endParaRPr>
          </a:p>
        </p:txBody>
      </p:sp>
      <p:sp>
        <p:nvSpPr>
          <p:cNvPr id="5" name="圆角矩形标注 4"/>
          <p:cNvSpPr/>
          <p:nvPr/>
        </p:nvSpPr>
        <p:spPr>
          <a:xfrm>
            <a:off x="565141" y="1979280"/>
            <a:ext cx="1013113" cy="530948"/>
          </a:xfrm>
          <a:prstGeom prst="wedgeRoundRectCallout">
            <a:avLst>
              <a:gd name="adj1" fmla="val 94847"/>
              <a:gd name="adj2" fmla="val 96459"/>
              <a:gd name="adj3" fmla="val 16667"/>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a:ln>
                  <a:noFill/>
                </a:ln>
                <a:solidFill>
                  <a:srgbClr val="00B0F0"/>
                </a:solidFill>
                <a:effectLst/>
                <a:uLnTx/>
                <a:uFillTx/>
                <a:cs typeface="+mn-ea"/>
                <a:sym typeface="+mn-lt"/>
              </a:rPr>
              <a:t>动作</a:t>
            </a:r>
            <a:endParaRPr kumimoji="0" lang="zh-CN" altLang="en-US" sz="2800" b="0" i="0" u="none" strike="noStrike" kern="1200" cap="none" spc="0" normalizeH="0" baseline="0" noProof="0" dirty="0">
              <a:ln>
                <a:noFill/>
              </a:ln>
              <a:solidFill>
                <a:srgbClr val="00B0F0"/>
              </a:solidFill>
              <a:effectLst/>
              <a:uLnTx/>
              <a:uFillTx/>
              <a:cs typeface="+mn-ea"/>
              <a:sym typeface="+mn-lt"/>
            </a:endParaRPr>
          </a:p>
        </p:txBody>
      </p:sp>
      <p:sp>
        <p:nvSpPr>
          <p:cNvPr id="6" name="圆角矩形标注 58"/>
          <p:cNvSpPr/>
          <p:nvPr/>
        </p:nvSpPr>
        <p:spPr>
          <a:xfrm>
            <a:off x="3849827" y="1216146"/>
            <a:ext cx="1013113" cy="530948"/>
          </a:xfrm>
          <a:prstGeom prst="wedgeRoundRectCallout">
            <a:avLst>
              <a:gd name="adj1" fmla="val -17020"/>
              <a:gd name="adj2" fmla="val 232295"/>
              <a:gd name="adj3" fmla="val 16667"/>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00B0F0"/>
                </a:solidFill>
                <a:effectLst/>
                <a:uLnTx/>
                <a:uFillTx/>
                <a:cs typeface="+mn-ea"/>
                <a:sym typeface="+mn-lt"/>
              </a:rPr>
              <a:t>神态</a:t>
            </a:r>
          </a:p>
        </p:txBody>
      </p:sp>
      <p:sp>
        <p:nvSpPr>
          <p:cNvPr id="7" name="圆角矩形标注 63"/>
          <p:cNvSpPr/>
          <p:nvPr/>
        </p:nvSpPr>
        <p:spPr>
          <a:xfrm>
            <a:off x="5398214" y="5255450"/>
            <a:ext cx="1013113" cy="530948"/>
          </a:xfrm>
          <a:prstGeom prst="wedgeRoundRectCallout">
            <a:avLst>
              <a:gd name="adj1" fmla="val -62783"/>
              <a:gd name="adj2" fmla="val -95166"/>
              <a:gd name="adj3" fmla="val 16667"/>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00B0F0"/>
                </a:solidFill>
                <a:effectLst/>
                <a:uLnTx/>
                <a:uFillTx/>
                <a:cs typeface="+mn-ea"/>
                <a:sym typeface="+mn-lt"/>
              </a:rPr>
              <a:t>语言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课文讲解</a:t>
            </a:r>
          </a:p>
        </p:txBody>
      </p:sp>
      <p:sp>
        <p:nvSpPr>
          <p:cNvPr id="3" name="矩形 2"/>
          <p:cNvSpPr/>
          <p:nvPr/>
        </p:nvSpPr>
        <p:spPr>
          <a:xfrm>
            <a:off x="1320502" y="2005551"/>
            <a:ext cx="4480831" cy="3323987"/>
          </a:xfrm>
          <a:prstGeom prst="rect">
            <a:avLst/>
          </a:prstGeom>
          <a:solidFill>
            <a:schemeClr val="bg1"/>
          </a:solidFill>
          <a:ln w="28575">
            <a:solidFill>
              <a:schemeClr val="accent1"/>
            </a:solidFill>
            <a:prstDash val="dash"/>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black"/>
                </a:solidFill>
                <a:effectLst/>
                <a:uLnTx/>
                <a:uFillTx/>
                <a:cs typeface="+mn-ea"/>
                <a:sym typeface="+mn-lt"/>
              </a:rPr>
              <a:t>      我放蜜蜂的时候是将近两点钟，也就是说，</a:t>
            </a:r>
            <a:r>
              <a:rPr kumimoji="0" lang="zh-CN" altLang="en-US" sz="2800" b="0" i="0" u="none" strike="noStrike" kern="0" cap="none" spc="0" normalizeH="0" baseline="0" noProof="0" dirty="0">
                <a:ln>
                  <a:noFill/>
                </a:ln>
                <a:solidFill>
                  <a:srgbClr val="C00000"/>
                </a:solidFill>
                <a:effectLst/>
                <a:uLnTx/>
                <a:uFillTx/>
                <a:cs typeface="+mn-ea"/>
                <a:sym typeface="+mn-lt"/>
              </a:rPr>
              <a:t>在大约三刻钟的时间里，那两只小蜜蜂飞了四公里路</a:t>
            </a:r>
            <a:r>
              <a:rPr kumimoji="0" lang="zh-CN" altLang="en-US" sz="2800" b="0" i="0" u="none" strike="noStrike" kern="0" cap="none" spc="0" normalizeH="0" baseline="0" noProof="0" dirty="0">
                <a:ln>
                  <a:noFill/>
                </a:ln>
                <a:solidFill>
                  <a:prstClr val="black"/>
                </a:solidFill>
                <a:effectLst/>
                <a:uLnTx/>
                <a:uFillTx/>
                <a:cs typeface="+mn-ea"/>
                <a:sym typeface="+mn-lt"/>
              </a:rPr>
              <a:t>，这还包括了采花粉的时间。</a:t>
            </a: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sp>
        <p:nvSpPr>
          <p:cNvPr id="4" name="矩形 3"/>
          <p:cNvSpPr/>
          <p:nvPr/>
        </p:nvSpPr>
        <p:spPr>
          <a:xfrm>
            <a:off x="6595503" y="2996295"/>
            <a:ext cx="4275995" cy="149303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这句话说明蜜蜂飞行的速度快。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课前导读</a:t>
            </a:r>
          </a:p>
        </p:txBody>
      </p:sp>
      <p:sp>
        <p:nvSpPr>
          <p:cNvPr id="3" name="矩形 2"/>
          <p:cNvSpPr/>
          <p:nvPr/>
        </p:nvSpPr>
        <p:spPr>
          <a:xfrm>
            <a:off x="734422" y="1339651"/>
            <a:ext cx="26981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读古诗，猜谜语</a:t>
            </a:r>
          </a:p>
        </p:txBody>
      </p:sp>
      <p:sp>
        <p:nvSpPr>
          <p:cNvPr id="4" name="矩形 3"/>
          <p:cNvSpPr/>
          <p:nvPr/>
        </p:nvSpPr>
        <p:spPr>
          <a:xfrm>
            <a:off x="1399819" y="2382133"/>
            <a:ext cx="8965916" cy="4007507"/>
          </a:xfrm>
          <a:prstGeom prst="rect">
            <a:avLst/>
          </a:prstGeom>
        </p:spPr>
        <p:txBody>
          <a:bodyPr wrap="non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不论平底与山间，</a:t>
            </a:r>
            <a:endParaRPr kumimoji="0" lang="en-US" altLang="zh-CN" sz="2800" b="0" i="0" u="none" strike="noStrike" kern="1200" cap="none" spc="0" normalizeH="0" baseline="0" noProof="0" dirty="0">
              <a:ln>
                <a:noFill/>
              </a:ln>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无限风光尽被占。</a:t>
            </a:r>
            <a:endParaRPr kumimoji="0" lang="en-US" altLang="zh-CN" sz="2800" b="0" i="0" u="none" strike="noStrike" kern="1200" cap="none" spc="0" normalizeH="0" baseline="0" noProof="0" dirty="0">
              <a:ln>
                <a:noFill/>
              </a:ln>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采得百花成蜜后，</a:t>
            </a:r>
            <a:endParaRPr kumimoji="0" lang="en-US" altLang="zh-CN" sz="2800" b="0" i="0" u="none" strike="noStrike" kern="1200" cap="none" spc="0" normalizeH="0" baseline="0" noProof="0" dirty="0">
              <a:ln>
                <a:noFill/>
              </a:ln>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为谁辛苦为谁甜。                          谜底（            ）       </a:t>
            </a:r>
            <a:endParaRPr kumimoji="0" lang="en-US" altLang="zh-CN" sz="2800" b="0" i="0" u="none" strike="noStrike" kern="1200" cap="none" spc="0" normalizeH="0" baseline="0" noProof="0" dirty="0">
              <a:ln>
                <a:noFill/>
              </a:ln>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endParaRPr kumimoji="0" lang="zh-CN" altLang="en-US" sz="1800" b="0" i="0" u="none" strike="noStrike" kern="1200" cap="none" spc="0" normalizeH="0" baseline="0" noProof="0" dirty="0">
              <a:ln>
                <a:noFill/>
              </a:ln>
              <a:effectLst/>
              <a:uLnTx/>
              <a:uFillTx/>
              <a:cs typeface="+mn-ea"/>
              <a:sym typeface="+mn-lt"/>
            </a:endParaRPr>
          </a:p>
        </p:txBody>
      </p:sp>
      <p:pic>
        <p:nvPicPr>
          <p:cNvPr id="5" name="Picture 2" descr="http://pic.51yuansu.com/pic3/cover/02/72/85/5a18b05a23813_610.jpg"/>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360295" y="1754663"/>
            <a:ext cx="3879157" cy="2385683"/>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8096673" y="5238829"/>
            <a:ext cx="92204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cs typeface="+mn-ea"/>
                <a:sym typeface="+mn-lt"/>
              </a:rPr>
              <a:t>蜜蜂</a:t>
            </a:r>
            <a:endParaRPr kumimoji="0" lang="zh-CN" altLang="en-US" sz="1800" b="0" i="0" u="none" strike="noStrike" kern="1200" cap="none" spc="0" normalizeH="0" baseline="0" noProof="0" dirty="0">
              <a:ln>
                <a:noFill/>
              </a:ln>
              <a:solidFill>
                <a:srgbClr val="C00000"/>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课文讲解</a:t>
            </a:r>
          </a:p>
        </p:txBody>
      </p:sp>
      <p:sp>
        <p:nvSpPr>
          <p:cNvPr id="3" name="矩形 2"/>
          <p:cNvSpPr/>
          <p:nvPr/>
        </p:nvSpPr>
        <p:spPr>
          <a:xfrm>
            <a:off x="1160846" y="1443841"/>
            <a:ext cx="4737824" cy="3970318"/>
          </a:xfrm>
          <a:prstGeom prst="rect">
            <a:avLst/>
          </a:prstGeom>
          <a:solidFill>
            <a:schemeClr val="bg1"/>
          </a:solidFill>
          <a:ln w="28575">
            <a:solidFill>
              <a:schemeClr val="accent1"/>
            </a:solidFill>
            <a:prstDash val="dash"/>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black"/>
                </a:solidFill>
                <a:effectLst/>
                <a:uLnTx/>
                <a:uFillTx/>
                <a:cs typeface="+mn-ea"/>
                <a:sym typeface="+mn-lt"/>
              </a:rPr>
              <a:t>       这样，二十只左右蜜蜂，至少有十五只没有迷失方向，</a:t>
            </a:r>
            <a:r>
              <a:rPr kumimoji="0" lang="zh-CN" altLang="en-US" sz="2800" b="0" i="0" u="none" strike="noStrike" kern="0" cap="none" spc="0" normalizeH="0" baseline="0" noProof="0" dirty="0">
                <a:ln>
                  <a:noFill/>
                </a:ln>
                <a:solidFill>
                  <a:srgbClr val="C00000"/>
                </a:solidFill>
                <a:effectLst/>
                <a:uLnTx/>
                <a:uFillTx/>
                <a:cs typeface="+mn-ea"/>
                <a:sym typeface="+mn-lt"/>
              </a:rPr>
              <a:t>准确无误</a:t>
            </a:r>
            <a:r>
              <a:rPr kumimoji="0" lang="zh-CN" altLang="en-US" sz="2800" b="0" i="0" u="none" strike="noStrike" kern="0" cap="none" spc="0" normalizeH="0" baseline="0" noProof="0" dirty="0">
                <a:ln>
                  <a:noFill/>
                </a:ln>
                <a:solidFill>
                  <a:prstClr val="black"/>
                </a:solidFill>
                <a:effectLst/>
                <a:uLnTx/>
                <a:uFillTx/>
                <a:cs typeface="+mn-ea"/>
                <a:sym typeface="+mn-lt"/>
              </a:rPr>
              <a:t>地回到了家。</a:t>
            </a:r>
            <a:r>
              <a:rPr kumimoji="0" lang="zh-CN" altLang="en-US" sz="2800" b="0" i="0" u="none" strike="noStrike" kern="0" cap="none" spc="0" normalizeH="0" baseline="0" noProof="0" dirty="0">
                <a:ln>
                  <a:noFill/>
                </a:ln>
                <a:solidFill>
                  <a:srgbClr val="5B9BD5"/>
                </a:solidFill>
                <a:effectLst/>
                <a:uLnTx/>
                <a:uFillTx/>
                <a:cs typeface="+mn-ea"/>
                <a:sym typeface="+mn-lt"/>
              </a:rPr>
              <a:t>尽管</a:t>
            </a:r>
            <a:r>
              <a:rPr kumimoji="0" lang="zh-CN" altLang="en-US" sz="2800" b="0" i="0" u="none" strike="noStrike" kern="0" cap="none" spc="0" normalizeH="0" baseline="0" noProof="0" dirty="0">
                <a:ln>
                  <a:noFill/>
                </a:ln>
                <a:solidFill>
                  <a:prstClr val="black"/>
                </a:solidFill>
                <a:effectLst/>
                <a:uLnTx/>
                <a:uFillTx/>
                <a:cs typeface="+mn-ea"/>
                <a:sym typeface="+mn-lt"/>
              </a:rPr>
              <a:t>它们逆风而飞，沿途都是一些陌生的景物，</a:t>
            </a:r>
            <a:r>
              <a:rPr kumimoji="0" lang="zh-CN" altLang="en-US" sz="2800" b="0" i="0" u="none" strike="noStrike" kern="0" cap="none" spc="0" normalizeH="0" baseline="0" noProof="0" dirty="0">
                <a:ln>
                  <a:noFill/>
                </a:ln>
                <a:solidFill>
                  <a:srgbClr val="5B9BD5"/>
                </a:solidFill>
                <a:effectLst/>
                <a:uLnTx/>
                <a:uFillTx/>
                <a:cs typeface="+mn-ea"/>
                <a:sym typeface="+mn-lt"/>
              </a:rPr>
              <a:t>但</a:t>
            </a:r>
            <a:r>
              <a:rPr kumimoji="0" lang="zh-CN" altLang="en-US" sz="2800" b="0" i="0" u="none" strike="noStrike" kern="0" cap="none" spc="0" normalizeH="0" baseline="0" noProof="0" dirty="0">
                <a:ln>
                  <a:noFill/>
                </a:ln>
                <a:solidFill>
                  <a:prstClr val="black"/>
                </a:solidFill>
                <a:effectLst/>
                <a:uLnTx/>
                <a:uFillTx/>
                <a:cs typeface="+mn-ea"/>
                <a:sym typeface="+mn-lt"/>
              </a:rPr>
              <a:t>它们</a:t>
            </a:r>
            <a:r>
              <a:rPr kumimoji="0" lang="zh-CN" altLang="en-US" sz="2800" b="0" i="0" u="none" strike="noStrike" kern="0" cap="none" spc="0" normalizeH="0" baseline="0" noProof="0" dirty="0">
                <a:ln>
                  <a:noFill/>
                </a:ln>
                <a:solidFill>
                  <a:srgbClr val="C00000"/>
                </a:solidFill>
                <a:effectLst/>
                <a:uLnTx/>
                <a:uFillTx/>
                <a:cs typeface="+mn-ea"/>
                <a:sym typeface="+mn-lt"/>
              </a:rPr>
              <a:t>确确实实</a:t>
            </a:r>
            <a:r>
              <a:rPr kumimoji="0" lang="zh-CN" altLang="en-US" sz="2800" b="0" i="0" u="none" strike="noStrike" kern="0" cap="none" spc="0" normalizeH="0" baseline="0" noProof="0" dirty="0">
                <a:ln>
                  <a:noFill/>
                </a:ln>
                <a:solidFill>
                  <a:prstClr val="black"/>
                </a:solidFill>
                <a:effectLst/>
                <a:uLnTx/>
                <a:uFillTx/>
                <a:cs typeface="+mn-ea"/>
                <a:sym typeface="+mn-lt"/>
              </a:rPr>
              <a:t>飞回来了。</a:t>
            </a: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sp>
        <p:nvSpPr>
          <p:cNvPr id="4" name="矩形 3"/>
          <p:cNvSpPr/>
          <p:nvPr/>
        </p:nvSpPr>
        <p:spPr>
          <a:xfrm>
            <a:off x="6514250" y="1784078"/>
            <a:ext cx="4275995" cy="3170099"/>
          </a:xfrm>
          <a:prstGeom prst="rect">
            <a:avLst/>
          </a:prstGeom>
          <a:noFill/>
        </p:spPr>
        <p:txBody>
          <a:bodyPr wrap="square">
            <a:spAutoFit/>
          </a:bodyPr>
          <a:lstStyle/>
          <a:p>
            <a:pPr marL="0" marR="0" lvl="0" indent="0" algn="l" defTabSz="914400" rtl="0" eaLnBrk="1" fontAlgn="auto" latinLnBrk="0" hangingPunct="1">
              <a:lnSpc>
                <a:spcPts val="4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“尽管”写出了两种不易飞回的的情况，然后用“但”一转，之处他们“确确实实”飞回来了，这正式了蜜蜂确实有辨别方向的能力。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课文讲解</a:t>
            </a:r>
          </a:p>
        </p:txBody>
      </p:sp>
      <p:sp>
        <p:nvSpPr>
          <p:cNvPr id="5" name="矩形 4"/>
          <p:cNvSpPr/>
          <p:nvPr/>
        </p:nvSpPr>
        <p:spPr>
          <a:xfrm>
            <a:off x="5986899" y="3679427"/>
            <a:ext cx="4984384" cy="114050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i="0" u="none" strike="noStrike" kern="0" cap="none" spc="0" normalizeH="0" baseline="0" noProof="0" dirty="0">
                <a:ln>
                  <a:noFill/>
                </a:ln>
                <a:effectLst/>
                <a:uLnTx/>
                <a:uFillTx/>
                <a:cs typeface="+mn-ea"/>
                <a:sym typeface="+mn-lt"/>
              </a:rPr>
              <a:t>    这几段写出了作者实验的结论</a:t>
            </a:r>
            <a:r>
              <a:rPr kumimoji="0" lang="en-US" altLang="zh-CN" sz="2400" i="0" u="none" strike="noStrike" kern="0" cap="none" spc="0" normalizeH="0" baseline="0" noProof="0" dirty="0">
                <a:ln>
                  <a:noFill/>
                </a:ln>
                <a:effectLst/>
                <a:uLnTx/>
                <a:uFillTx/>
                <a:cs typeface="+mn-ea"/>
                <a:sym typeface="+mn-lt"/>
              </a:rPr>
              <a:t>——</a:t>
            </a:r>
            <a:r>
              <a:rPr kumimoji="0" lang="zh-CN" altLang="en-US" sz="2400" i="0" u="none" strike="noStrike" kern="0" cap="none" spc="0" normalizeH="0" baseline="0" noProof="0" dirty="0">
                <a:ln>
                  <a:noFill/>
                </a:ln>
                <a:effectLst/>
                <a:uLnTx/>
                <a:uFillTx/>
                <a:cs typeface="+mn-ea"/>
                <a:sym typeface="+mn-lt"/>
              </a:rPr>
              <a:t>蜜蜂确实有辨别方向的能力。</a:t>
            </a:r>
          </a:p>
        </p:txBody>
      </p:sp>
      <p:sp>
        <p:nvSpPr>
          <p:cNvPr id="6" name="矩形 5"/>
          <p:cNvSpPr/>
          <p:nvPr/>
        </p:nvSpPr>
        <p:spPr>
          <a:xfrm>
            <a:off x="901972" y="1769629"/>
            <a:ext cx="5715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effectLst/>
                <a:uLnTx/>
                <a:uFillTx/>
                <a:cs typeface="+mn-ea"/>
                <a:sym typeface="+mn-lt"/>
              </a:rPr>
              <a:t>说一说：这几个自然段写了什么？</a:t>
            </a:r>
            <a:endParaRPr kumimoji="0" lang="zh-CN" altLang="en-US" sz="1800" b="1" i="0" u="none" strike="noStrike" kern="1200" cap="none" spc="0" normalizeH="0" baseline="0" noProof="0" dirty="0">
              <a:ln>
                <a:noFill/>
              </a:ln>
              <a:effectLst/>
              <a:uLnTx/>
              <a:uFillTx/>
              <a:cs typeface="+mn-ea"/>
              <a:sym typeface="+mn-lt"/>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758" y="3017675"/>
            <a:ext cx="3952602" cy="282328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课堂小结</a:t>
            </a:r>
          </a:p>
        </p:txBody>
      </p:sp>
      <p:grpSp>
        <p:nvGrpSpPr>
          <p:cNvPr id="8" name="组合 7"/>
          <p:cNvGrpSpPr/>
          <p:nvPr/>
        </p:nvGrpSpPr>
        <p:grpSpPr>
          <a:xfrm>
            <a:off x="839470" y="1084080"/>
            <a:ext cx="3806190" cy="1866265"/>
            <a:chOff x="4388" y="2273"/>
            <a:chExt cx="5994" cy="2122"/>
          </a:xfrm>
        </p:grpSpPr>
        <p:pic>
          <p:nvPicPr>
            <p:cNvPr id="9" name="图片 8" descr="112"/>
            <p:cNvPicPr>
              <a:picLocks noChangeAspect="1"/>
            </p:cNvPicPr>
            <p:nvPr/>
          </p:nvPicPr>
          <p:blipFill>
            <a:blip r:embed="rId2">
              <a:duotone>
                <a:prstClr val="black"/>
                <a:schemeClr val="accent6">
                  <a:tint val="45000"/>
                  <a:satMod val="400000"/>
                </a:schemeClr>
              </a:duotone>
            </a:blip>
            <a:stretch>
              <a:fillRect/>
            </a:stretch>
          </p:blipFill>
          <p:spPr>
            <a:xfrm>
              <a:off x="4388" y="2273"/>
              <a:ext cx="5994" cy="2122"/>
            </a:xfrm>
            <a:prstGeom prst="rect">
              <a:avLst/>
            </a:prstGeom>
          </p:spPr>
        </p:pic>
        <p:sp>
          <p:nvSpPr>
            <p:cNvPr id="10" name="文本框 9"/>
            <p:cNvSpPr txBox="1"/>
            <p:nvPr/>
          </p:nvSpPr>
          <p:spPr>
            <a:xfrm>
              <a:off x="6038" y="2861"/>
              <a:ext cx="2694" cy="5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C00000"/>
                  </a:solidFill>
                  <a:effectLst/>
                  <a:uLnTx/>
                  <a:uFillTx/>
                  <a:cs typeface="+mn-ea"/>
                  <a:sym typeface="+mn-lt"/>
                </a:rPr>
                <a:t> </a:t>
              </a:r>
              <a:r>
                <a:rPr kumimoji="0" sz="2800" b="0" i="0" u="none" strike="noStrike" kern="1200" cap="none" spc="0" normalizeH="0" baseline="0" noProof="0" dirty="0">
                  <a:ln>
                    <a:noFill/>
                  </a:ln>
                  <a:solidFill>
                    <a:srgbClr val="C00000"/>
                  </a:solidFill>
                  <a:effectLst/>
                  <a:uLnTx/>
                  <a:uFillTx/>
                  <a:cs typeface="+mn-ea"/>
                  <a:sym typeface="+mn-lt"/>
                </a:rPr>
                <a:t>课文主旨</a:t>
              </a:r>
              <a:endParaRPr kumimoji="0" lang="zh-CN" altLang="en-US" sz="2800" b="0" i="0" u="none" strike="noStrike" kern="1200" cap="none" spc="0" normalizeH="0" baseline="0" noProof="0" dirty="0">
                <a:ln>
                  <a:noFill/>
                </a:ln>
                <a:solidFill>
                  <a:srgbClr val="C00000"/>
                </a:solidFill>
                <a:effectLst/>
                <a:uLnTx/>
                <a:uFillTx/>
                <a:cs typeface="+mn-ea"/>
                <a:sym typeface="+mn-lt"/>
              </a:endParaRPr>
            </a:p>
          </p:txBody>
        </p:sp>
      </p:grpSp>
      <p:sp>
        <p:nvSpPr>
          <p:cNvPr id="11" name="矩形 25"/>
          <p:cNvSpPr/>
          <p:nvPr/>
        </p:nvSpPr>
        <p:spPr>
          <a:xfrm>
            <a:off x="1291453" y="3751217"/>
            <a:ext cx="9609093" cy="1874769"/>
          </a:xfrm>
          <a:prstGeom prst="roundRect">
            <a:avLst/>
          </a:prstGeom>
          <a:noFill/>
          <a:ln w="38100">
            <a:solidFill>
              <a:srgbClr val="4E6B1F"/>
            </a:solidFill>
            <a:prstDash val="lgDashDotDot"/>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本文记录了作者为证实蜜蜂有辨别方向的能力而进行了一次实验的过程。表明了作者严谨的科学态度和求实的科学作风，也告诉了我们“实践出真知”这一真理。</a:t>
            </a:r>
            <a:endParaRPr kumimoji="0" sz="2400" b="0"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课堂小结</a:t>
            </a:r>
          </a:p>
        </p:txBody>
      </p:sp>
      <p:sp>
        <p:nvSpPr>
          <p:cNvPr id="7" name="矩形 17"/>
          <p:cNvSpPr/>
          <p:nvPr/>
        </p:nvSpPr>
        <p:spPr>
          <a:xfrm>
            <a:off x="838363" y="1527994"/>
            <a:ext cx="9790532" cy="3046988"/>
          </a:xfrm>
          <a:prstGeom prst="rect">
            <a:avLst/>
          </a:prstGeom>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1</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比一比，组成词语。       </a:t>
            </a:r>
            <a:endPar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457200" rtl="0" eaLnBrk="1" fontAlgn="base" latinLnBrk="0" hangingPunct="1">
              <a:lnSpc>
                <a:spcPct val="2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蜜（      ）  蜂（      ）  阻（      ）  眺（       ）  测（       ）   </a:t>
            </a:r>
            <a:endPar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密（      ）  峰（      ）  组（      ）  挑（       ）  侧（       ）</a:t>
            </a:r>
          </a:p>
        </p:txBody>
      </p:sp>
      <p:sp>
        <p:nvSpPr>
          <p:cNvPr id="12" name="矩形 11"/>
          <p:cNvSpPr/>
          <p:nvPr/>
        </p:nvSpPr>
        <p:spPr>
          <a:xfrm>
            <a:off x="1453568" y="3217902"/>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蜜蜂</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3" name="矩形 12"/>
          <p:cNvSpPr/>
          <p:nvPr/>
        </p:nvSpPr>
        <p:spPr>
          <a:xfrm>
            <a:off x="1469760" y="3968394"/>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密林</a:t>
            </a:r>
          </a:p>
        </p:txBody>
      </p:sp>
      <p:sp>
        <p:nvSpPr>
          <p:cNvPr id="14" name="矩形 13"/>
          <p:cNvSpPr/>
          <p:nvPr/>
        </p:nvSpPr>
        <p:spPr>
          <a:xfrm>
            <a:off x="3285147" y="3261909"/>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蜂蜜</a:t>
            </a:r>
          </a:p>
        </p:txBody>
      </p:sp>
      <p:sp>
        <p:nvSpPr>
          <p:cNvPr id="15" name="矩形 14"/>
          <p:cNvSpPr/>
          <p:nvPr/>
        </p:nvSpPr>
        <p:spPr>
          <a:xfrm>
            <a:off x="3285147" y="3981124"/>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山峰</a:t>
            </a:r>
          </a:p>
        </p:txBody>
      </p:sp>
      <p:sp>
        <p:nvSpPr>
          <p:cNvPr id="16" name="矩形 15"/>
          <p:cNvSpPr/>
          <p:nvPr/>
        </p:nvSpPr>
        <p:spPr>
          <a:xfrm>
            <a:off x="5125442" y="3244721"/>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阻止</a:t>
            </a:r>
          </a:p>
        </p:txBody>
      </p:sp>
      <p:sp>
        <p:nvSpPr>
          <p:cNvPr id="17" name="矩形 16"/>
          <p:cNvSpPr/>
          <p:nvPr/>
        </p:nvSpPr>
        <p:spPr>
          <a:xfrm>
            <a:off x="5100534" y="3992816"/>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组织</a:t>
            </a:r>
          </a:p>
        </p:txBody>
      </p:sp>
      <p:sp>
        <p:nvSpPr>
          <p:cNvPr id="18" name="矩形 17"/>
          <p:cNvSpPr/>
          <p:nvPr/>
        </p:nvSpPr>
        <p:spPr>
          <a:xfrm>
            <a:off x="7033407" y="3261909"/>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眺望</a:t>
            </a:r>
          </a:p>
        </p:txBody>
      </p:sp>
      <p:sp>
        <p:nvSpPr>
          <p:cNvPr id="19" name="矩形 18"/>
          <p:cNvSpPr/>
          <p:nvPr/>
        </p:nvSpPr>
        <p:spPr>
          <a:xfrm>
            <a:off x="7077718" y="3981123"/>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挑选</a:t>
            </a:r>
          </a:p>
        </p:txBody>
      </p:sp>
      <p:sp>
        <p:nvSpPr>
          <p:cNvPr id="20" name="矩形 19"/>
          <p:cNvSpPr/>
          <p:nvPr/>
        </p:nvSpPr>
        <p:spPr>
          <a:xfrm>
            <a:off x="9023383" y="3244720"/>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测量</a:t>
            </a:r>
          </a:p>
        </p:txBody>
      </p:sp>
      <p:sp>
        <p:nvSpPr>
          <p:cNvPr id="21" name="矩形 20"/>
          <p:cNvSpPr/>
          <p:nvPr/>
        </p:nvSpPr>
        <p:spPr>
          <a:xfrm>
            <a:off x="9026875" y="3968394"/>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侧面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课堂小结</a:t>
            </a:r>
          </a:p>
        </p:txBody>
      </p:sp>
      <p:sp>
        <p:nvSpPr>
          <p:cNvPr id="22" name="矩形 17"/>
          <p:cNvSpPr/>
          <p:nvPr/>
        </p:nvSpPr>
        <p:spPr>
          <a:xfrm>
            <a:off x="999925" y="1683661"/>
            <a:ext cx="8693804" cy="3970318"/>
          </a:xfrm>
          <a:prstGeom prst="rect">
            <a:avLst/>
          </a:prstGeom>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2</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、选词填空 </a:t>
            </a:r>
            <a:endPar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虽然</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但是</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无论</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总是</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尽管</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仍然</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  </a:t>
            </a:r>
            <a:endPar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457200" rtl="0" eaLnBrk="1" fontAlgn="base" latinLnBrk="0" hangingPunct="1">
              <a:lnSpc>
                <a:spcPct val="15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1</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     ）天气很冷，爷爷（    ）一早就起床跑步。 </a:t>
            </a:r>
            <a:endPar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2</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、（     ）被抛弃到哪里，它们（     ）可以自己回到原处。</a:t>
            </a:r>
            <a:endPar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3</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它们逆风而飞，沿途都是一些陌生的景物，</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        )</a:t>
            </a:r>
          </a:p>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他们确确实实飞回来了。</a:t>
            </a:r>
            <a:endPar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23" name="矩形 22"/>
          <p:cNvSpPr/>
          <p:nvPr/>
        </p:nvSpPr>
        <p:spPr>
          <a:xfrm>
            <a:off x="1760833" y="3412587"/>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尽管</a:t>
            </a:r>
          </a:p>
        </p:txBody>
      </p:sp>
      <p:sp>
        <p:nvSpPr>
          <p:cNvPr id="24" name="矩形 23"/>
          <p:cNvSpPr/>
          <p:nvPr/>
        </p:nvSpPr>
        <p:spPr>
          <a:xfrm>
            <a:off x="5135533" y="3450687"/>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仍然</a:t>
            </a:r>
          </a:p>
        </p:txBody>
      </p:sp>
      <p:sp>
        <p:nvSpPr>
          <p:cNvPr id="25" name="矩形 24"/>
          <p:cNvSpPr/>
          <p:nvPr/>
        </p:nvSpPr>
        <p:spPr>
          <a:xfrm>
            <a:off x="1760833" y="4023240"/>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无论</a:t>
            </a:r>
          </a:p>
        </p:txBody>
      </p:sp>
      <p:sp>
        <p:nvSpPr>
          <p:cNvPr id="26" name="矩形 25"/>
          <p:cNvSpPr/>
          <p:nvPr/>
        </p:nvSpPr>
        <p:spPr>
          <a:xfrm>
            <a:off x="5750748" y="4009385"/>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仍然</a:t>
            </a:r>
          </a:p>
        </p:txBody>
      </p:sp>
      <p:sp>
        <p:nvSpPr>
          <p:cNvPr id="27" name="矩形 26"/>
          <p:cNvSpPr/>
          <p:nvPr/>
        </p:nvSpPr>
        <p:spPr>
          <a:xfrm>
            <a:off x="1760833" y="4531228"/>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虽然</a:t>
            </a:r>
          </a:p>
        </p:txBody>
      </p:sp>
      <p:sp>
        <p:nvSpPr>
          <p:cNvPr id="28" name="矩形 27"/>
          <p:cNvSpPr/>
          <p:nvPr/>
        </p:nvSpPr>
        <p:spPr>
          <a:xfrm>
            <a:off x="8600041" y="4509387"/>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但是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课堂小结</a:t>
            </a:r>
          </a:p>
        </p:txBody>
      </p:sp>
      <p:sp>
        <p:nvSpPr>
          <p:cNvPr id="10" name="矩形 17"/>
          <p:cNvSpPr/>
          <p:nvPr/>
        </p:nvSpPr>
        <p:spPr>
          <a:xfrm>
            <a:off x="987552" y="1658834"/>
            <a:ext cx="10932575" cy="3970318"/>
          </a:xfrm>
          <a:prstGeom prst="rect">
            <a:avLst/>
          </a:prstGeom>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3</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、改写句子，不改变句子原意。</a:t>
            </a: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     例：我想，它们飞得这么低，怎么能看到遥远的家呢？</a:t>
            </a: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     我想，它们飞得这么低，不能看到遥远的家。</a:t>
            </a:r>
          </a:p>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1</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）他感冒那么严重，怎么能上学呢？</a:t>
            </a:r>
          </a:p>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en-US" altLang="zh-CN" sz="2400" b="0" i="0" u="sng" strike="noStrike" kern="1200" cap="none" spc="0" normalizeH="0" baseline="0" noProof="0" dirty="0">
                <a:ln>
                  <a:noFill/>
                </a:ln>
                <a:solidFill>
                  <a:prstClr val="black"/>
                </a:solidFill>
                <a:effectLst/>
                <a:uLnTx/>
                <a:uFillTx/>
                <a:latin typeface="+mn-lt"/>
                <a:ea typeface="+mn-ea"/>
                <a:cs typeface="+mn-ea"/>
                <a:sym typeface="+mn-lt"/>
              </a:rPr>
              <a:t>_________________________________</a:t>
            </a:r>
          </a:p>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2</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）贝贝上课不注意听讲，怎么能学习好呢？</a:t>
            </a:r>
          </a:p>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     _________________________________</a:t>
            </a:r>
            <a:endPar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11" name="矩形 10"/>
          <p:cNvSpPr/>
          <p:nvPr/>
        </p:nvSpPr>
        <p:spPr>
          <a:xfrm>
            <a:off x="1459894" y="3978442"/>
            <a:ext cx="41857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他感冒那么严重，不能上学。</a:t>
            </a:r>
            <a:endParaRPr kumimoji="0" lang="zh-CN" altLang="en-US" sz="1800" b="0" i="0" u="none" strike="noStrike" kern="1200" cap="none" spc="0" normalizeH="0" baseline="0" noProof="0" dirty="0">
              <a:ln>
                <a:noFill/>
              </a:ln>
              <a:solidFill>
                <a:srgbClr val="C00000"/>
              </a:solidFill>
              <a:effectLst/>
              <a:uLnTx/>
              <a:uFillTx/>
              <a:cs typeface="+mn-ea"/>
              <a:sym typeface="+mn-lt"/>
            </a:endParaRPr>
          </a:p>
        </p:txBody>
      </p:sp>
      <p:sp>
        <p:nvSpPr>
          <p:cNvPr id="12" name="矩形 11"/>
          <p:cNvSpPr/>
          <p:nvPr/>
        </p:nvSpPr>
        <p:spPr>
          <a:xfrm>
            <a:off x="1443636" y="5028065"/>
            <a:ext cx="510909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贝贝上课不注意听讲，不能学习好。</a:t>
            </a:r>
            <a:endParaRPr kumimoji="0" lang="zh-CN" altLang="en-US" sz="1800" b="0" i="0" u="none" strike="noStrike" kern="1200" cap="none" spc="0" normalizeH="0" baseline="0" noProof="0" dirty="0">
              <a:ln>
                <a:noFill/>
              </a:ln>
              <a:solidFill>
                <a:srgbClr val="C00000"/>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23910" r="33118" b="19509"/>
          <a:stretch>
            <a:fillRect/>
          </a:stretch>
        </p:blipFill>
        <p:spPr>
          <a:xfrm>
            <a:off x="0" y="0"/>
            <a:ext cx="12192000" cy="6858000"/>
          </a:xfrm>
          <a:prstGeom prst="rect">
            <a:avLst/>
          </a:prstGeom>
        </p:spPr>
      </p:pic>
      <p:sp>
        <p:nvSpPr>
          <p:cNvPr id="14" name="矩形 13"/>
          <p:cNvSpPr/>
          <p:nvPr/>
        </p:nvSpPr>
        <p:spPr>
          <a:xfrm>
            <a:off x="0" y="0"/>
            <a:ext cx="10858500" cy="6858000"/>
          </a:xfrm>
          <a:prstGeom prst="rect">
            <a:avLst/>
          </a:prstGeom>
          <a:gradFill>
            <a:gsLst>
              <a:gs pos="0">
                <a:srgbClr val="4E6B1F"/>
              </a:gs>
              <a:gs pos="100000">
                <a:srgbClr val="4E6B1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662336" y="1525142"/>
            <a:ext cx="5547964" cy="2374363"/>
            <a:chOff x="655032" y="2493008"/>
            <a:chExt cx="4752082" cy="2374363"/>
          </a:xfrm>
        </p:grpSpPr>
        <p:sp>
          <p:nvSpPr>
            <p:cNvPr id="16" name="文本框 15"/>
            <p:cNvSpPr txBox="1"/>
            <p:nvPr/>
          </p:nvSpPr>
          <p:spPr>
            <a:xfrm>
              <a:off x="655032" y="2493008"/>
              <a:ext cx="4752082" cy="1107996"/>
            </a:xfrm>
            <a:prstGeom prst="rect">
              <a:avLst/>
            </a:prstGeom>
            <a:noFill/>
          </p:spPr>
          <p:txBody>
            <a:bodyPr wrap="square" rtlCol="0">
              <a:spAutoFit/>
            </a:bodyPr>
            <a:lstStyle/>
            <a:p>
              <a:pPr lvl="0" algn="dist">
                <a:defRPr/>
              </a:pPr>
              <a:r>
                <a:rPr kumimoji="0" lang="zh-CN" altLang="en-US" sz="6600" b="1" i="0" u="none" strike="noStrike" kern="1200" cap="none" spc="0" normalizeH="0" baseline="0" noProof="0" dirty="0">
                  <a:ln>
                    <a:noFill/>
                  </a:ln>
                  <a:solidFill>
                    <a:schemeClr val="bg1"/>
                  </a:solidFill>
                  <a:effectLst/>
                  <a:uLnTx/>
                  <a:uFillTx/>
                  <a:cs typeface="+mn-ea"/>
                  <a:sym typeface="+mn-lt"/>
                </a:rPr>
                <a:t>感谢各位聆听</a:t>
              </a:r>
              <a:endParaRPr kumimoji="0" lang="en-US" altLang="zh-CN" sz="6600" b="1" i="0" u="none" strike="noStrike" kern="1200" cap="none" spc="0" normalizeH="0" baseline="0" noProof="0" dirty="0">
                <a:ln>
                  <a:noFill/>
                </a:ln>
                <a:solidFill>
                  <a:schemeClr val="bg1"/>
                </a:solidFill>
                <a:effectLst/>
                <a:uLnTx/>
                <a:uFillTx/>
                <a:cs typeface="+mn-ea"/>
                <a:sym typeface="+mn-lt"/>
              </a:endParaRPr>
            </a:p>
          </p:txBody>
        </p:sp>
        <p:sp>
          <p:nvSpPr>
            <p:cNvPr id="17" name="文本框 16"/>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cs typeface="+mn-ea"/>
                  <a:sym typeface="+mn-lt"/>
                </a:rPr>
                <a:t>语文精品课件 三年级下册</a:t>
              </a:r>
            </a:p>
          </p:txBody>
        </p:sp>
        <p:sp>
          <p:nvSpPr>
            <p:cNvPr id="18" name="文本框 17"/>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授课老师：某某 </a:t>
              </a:r>
              <a:r>
                <a:rPr kumimoji="0" lang="en-US" altLang="zh-CN" sz="1600" b="0" i="0" u="none" strike="noStrike" kern="1200" cap="none" spc="0" normalizeH="0" baseline="0" noProof="0" dirty="0">
                  <a:ln>
                    <a:noFill/>
                  </a:ln>
                  <a:solidFill>
                    <a:schemeClr val="bg1"/>
                  </a:solidFill>
                  <a:effectLst/>
                  <a:uLnTx/>
                  <a:uFillTx/>
                  <a:cs typeface="+mn-ea"/>
                  <a:sym typeface="+mn-lt"/>
                </a:rPr>
                <a:t>| </a:t>
              </a:r>
              <a:r>
                <a:rPr kumimoji="0" lang="zh-CN" altLang="en-US" sz="1600" b="0" i="0" u="none" strike="noStrike" kern="1200" cap="none" spc="0" normalizeH="0" baseline="0" noProof="0" dirty="0">
                  <a:ln>
                    <a:noFill/>
                  </a:ln>
                  <a:solidFill>
                    <a:schemeClr val="bg1"/>
                  </a:solidFill>
                  <a:effectLst/>
                  <a:uLnTx/>
                  <a:uFillTx/>
                  <a:cs typeface="+mn-ea"/>
                  <a:sym typeface="+mn-lt"/>
                </a:rPr>
                <a:t>授课时间：</a:t>
              </a:r>
              <a:r>
                <a:rPr kumimoji="0" lang="en-US" altLang="zh-CN" sz="1600" b="0" i="0" u="none" strike="noStrike" kern="1200" cap="none" spc="0" normalizeH="0" baseline="0" noProof="0" dirty="0">
                  <a:ln>
                    <a:noFill/>
                  </a:ln>
                  <a:solidFill>
                    <a:schemeClr val="bg1"/>
                  </a:solidFill>
                  <a:effectLst/>
                  <a:uLnTx/>
                  <a:uFillTx/>
                  <a:cs typeface="+mn-ea"/>
                  <a:sym typeface="+mn-lt"/>
                </a:rPr>
                <a:t>20XX.XX</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19" name="矩形: 圆角 18"/>
            <p:cNvSpPr/>
            <p:nvPr/>
          </p:nvSpPr>
          <p:spPr>
            <a:xfrm rot="10800000" flipH="1" flipV="1">
              <a:off x="828764" y="4388395"/>
              <a:ext cx="4404619" cy="470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grpSp>
        <p:nvGrpSpPr>
          <p:cNvPr id="20" name="组合 19"/>
          <p:cNvGrpSpPr/>
          <p:nvPr/>
        </p:nvGrpSpPr>
        <p:grpSpPr>
          <a:xfrm flipH="1">
            <a:off x="2202728" y="5083458"/>
            <a:ext cx="2467179" cy="321642"/>
            <a:chOff x="10185400" y="5731858"/>
            <a:chExt cx="1384360" cy="321642"/>
          </a:xfrm>
        </p:grpSpPr>
        <p:sp>
          <p:nvSpPr>
            <p:cNvPr id="21" name="矩形 20"/>
            <p:cNvSpPr/>
            <p:nvPr/>
          </p:nvSpPr>
          <p:spPr>
            <a:xfrm flipH="1">
              <a:off x="10185400" y="5731858"/>
              <a:ext cx="1384360" cy="321642"/>
            </a:xfrm>
            <a:prstGeom prst="rect">
              <a:avLst/>
            </a:prstGeom>
            <a:noFill/>
            <a:ln w="19050" cap="flat" cmpd="sng" algn="ctr">
              <a:solidFill>
                <a:schemeClr val="bg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solidFill>
                <a:effectLst/>
                <a:uLnTx/>
                <a:uFillTx/>
                <a:cs typeface="+mn-ea"/>
                <a:sym typeface="+mn-lt"/>
              </a:endParaRPr>
            </a:p>
          </p:txBody>
        </p:sp>
        <p:sp>
          <p:nvSpPr>
            <p:cNvPr id="22" name="文本框 21"/>
            <p:cNvSpPr txBox="1"/>
            <p:nvPr/>
          </p:nvSpPr>
          <p:spPr>
            <a:xfrm flipH="1">
              <a:off x="10458064" y="5731858"/>
              <a:ext cx="839033" cy="307777"/>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课前导读</a:t>
            </a:r>
          </a:p>
        </p:txBody>
      </p:sp>
      <p:sp>
        <p:nvSpPr>
          <p:cNvPr id="7" name="矩形 6"/>
          <p:cNvSpPr/>
          <p:nvPr/>
        </p:nvSpPr>
        <p:spPr>
          <a:xfrm>
            <a:off x="4567377" y="1893684"/>
            <a:ext cx="305724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蜜蜂采蜜图片欣赏</a:t>
            </a:r>
          </a:p>
        </p:txBody>
      </p:sp>
      <p:grpSp>
        <p:nvGrpSpPr>
          <p:cNvPr id="11" name="组合 10"/>
          <p:cNvGrpSpPr/>
          <p:nvPr/>
        </p:nvGrpSpPr>
        <p:grpSpPr>
          <a:xfrm>
            <a:off x="1460301" y="2771466"/>
            <a:ext cx="8961994" cy="3069497"/>
            <a:chOff x="4762500" y="2416903"/>
            <a:chExt cx="5875074" cy="2012222"/>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0" y="2428875"/>
              <a:ext cx="2667000" cy="20002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4623" y="2416903"/>
              <a:ext cx="3012951" cy="201222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课前导读</a:t>
            </a:r>
          </a:p>
        </p:txBody>
      </p:sp>
      <p:sp>
        <p:nvSpPr>
          <p:cNvPr id="11" name="矩形 10"/>
          <p:cNvSpPr/>
          <p:nvPr/>
        </p:nvSpPr>
        <p:spPr>
          <a:xfrm>
            <a:off x="7439312" y="3277788"/>
            <a:ext cx="3209854" cy="113505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70C0"/>
                </a:solidFill>
                <a:effectLst/>
                <a:uLnTx/>
                <a:uFillTx/>
                <a:cs typeface="+mn-ea"/>
                <a:sym typeface="+mn-lt"/>
              </a:rPr>
              <a:t>思考：</a:t>
            </a:r>
            <a:r>
              <a:rPr kumimoji="0" lang="zh-CN" altLang="en-US" sz="2400" b="0" i="0" u="none" strike="noStrike" kern="1200" cap="none" spc="0" normalizeH="0" baseline="0" noProof="0" dirty="0">
                <a:ln>
                  <a:noFill/>
                </a:ln>
                <a:solidFill>
                  <a:prstClr val="black"/>
                </a:solidFill>
                <a:effectLst/>
                <a:uLnTx/>
                <a:uFillTx/>
                <a:cs typeface="+mn-ea"/>
                <a:sym typeface="+mn-lt"/>
              </a:rPr>
              <a:t>这篇文章主要写了什么内容？</a:t>
            </a:r>
          </a:p>
        </p:txBody>
      </p:sp>
      <p:sp>
        <p:nvSpPr>
          <p:cNvPr id="12" name="矩形 11"/>
          <p:cNvSpPr/>
          <p:nvPr/>
        </p:nvSpPr>
        <p:spPr>
          <a:xfrm>
            <a:off x="5124419" y="1390745"/>
            <a:ext cx="194316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effectLst/>
                <a:uLnTx/>
                <a:uFillTx/>
                <a:cs typeface="+mn-ea"/>
                <a:sym typeface="+mn-lt"/>
              </a:rPr>
              <a:t>听 读 课 文</a:t>
            </a:r>
          </a:p>
        </p:txBody>
      </p:sp>
      <p:pic>
        <p:nvPicPr>
          <p:cNvPr id="13" name="蜜蜂">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88571" y="2341956"/>
            <a:ext cx="5558972" cy="3362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video>
              <p:cMediaNode vol="80000">
                <p:cTn id="13" fill="hold" display="0">
                  <p:stCondLst>
                    <p:cond delay="indefinite"/>
                  </p:stCondLst>
                </p:cTn>
                <p:tgtEl>
                  <p:spTgt spid="13"/>
                </p:tgtEl>
              </p:cMediaNode>
            </p:video>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课前导读</a:t>
            </a:r>
          </a:p>
        </p:txBody>
      </p:sp>
      <p:sp>
        <p:nvSpPr>
          <p:cNvPr id="3" name="矩形 2"/>
          <p:cNvSpPr/>
          <p:nvPr/>
        </p:nvSpPr>
        <p:spPr>
          <a:xfrm>
            <a:off x="734422" y="2650579"/>
            <a:ext cx="8976360" cy="260154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（1）不认识的字可以看拼音，或者请教老师和同学。</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（2）读准每一个字的字音，圈出生字词；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（3）读通每个句子，读不通顺的多读几遍；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（4）给每个自然段写上序号。                                                 </a:t>
            </a:r>
          </a:p>
        </p:txBody>
      </p:sp>
      <p:sp>
        <p:nvSpPr>
          <p:cNvPr id="4" name="文本框 3"/>
          <p:cNvSpPr txBox="1"/>
          <p:nvPr/>
        </p:nvSpPr>
        <p:spPr>
          <a:xfrm>
            <a:off x="894330" y="1861625"/>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自读课文：</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1303" y="3617524"/>
            <a:ext cx="2303383" cy="30494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字词揭秘</a:t>
            </a:r>
          </a:p>
        </p:txBody>
      </p:sp>
      <p:sp>
        <p:nvSpPr>
          <p:cNvPr id="3" name="矩形 2">
            <a:hlinkClick r:id="rId2" action="ppaction://hlinksldjump"/>
          </p:cNvPr>
          <p:cNvSpPr>
            <a:spLocks noChangeArrowheads="1"/>
          </p:cNvSpPr>
          <p:nvPr/>
        </p:nvSpPr>
        <p:spPr bwMode="auto">
          <a:xfrm>
            <a:off x="734422" y="1678273"/>
            <a:ext cx="9149156" cy="312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300000"/>
              </a:lnSpc>
              <a:spcBef>
                <a:spcPts val="0"/>
              </a:spcBef>
              <a:spcAft>
                <a:spcPts val="0"/>
              </a:spcAft>
              <a:buClrTx/>
              <a:buSzTx/>
              <a:buFont typeface="Arial" panose="020B0604020202020204" pitchFamily="34" charset="0"/>
              <a:buNone/>
              <a:defRPr/>
            </a:pPr>
            <a:r>
              <a:rPr kumimoji="0" lang="zh-CN" altLang="en-US" sz="3600" b="1" i="0" u="none" strike="noStrike" kern="1200" cap="none" spc="0" normalizeH="0" baseline="0" noProof="0" dirty="0">
                <a:ln>
                  <a:noFill/>
                </a:ln>
                <a:solidFill>
                  <a:prstClr val="black"/>
                </a:solidFill>
                <a:effectLst/>
                <a:uLnTx/>
                <a:uFillTx/>
                <a:latin typeface="+mn-lt"/>
                <a:ea typeface="+mn-ea"/>
                <a:cs typeface="+mn-ea"/>
                <a:sym typeface="+mn-lt"/>
              </a:rPr>
              <a:t>大</a:t>
            </a:r>
            <a:r>
              <a:rPr kumimoji="0" lang="zh-CN" altLang="en-US" sz="3600" b="1" i="0" u="none" strike="noStrike" kern="1200" cap="none" spc="0" normalizeH="0" baseline="0" noProof="0" dirty="0">
                <a:ln>
                  <a:noFill/>
                </a:ln>
                <a:solidFill>
                  <a:srgbClr val="4472C4">
                    <a:lumMod val="75000"/>
                  </a:srgbClr>
                </a:solidFill>
                <a:effectLst/>
                <a:uLnTx/>
                <a:uFillTx/>
                <a:latin typeface="+mn-lt"/>
                <a:ea typeface="+mn-ea"/>
                <a:cs typeface="+mn-ea"/>
                <a:sym typeface="+mn-lt"/>
              </a:rPr>
              <a:t>概</a:t>
            </a:r>
            <a:r>
              <a:rPr kumimoji="0" lang="zh-CN" altLang="en-US" sz="3600" b="1"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3600" b="1" i="0" u="none" strike="noStrike" kern="1200" cap="none" spc="0" normalizeH="0" baseline="0" noProof="0" dirty="0">
                <a:ln>
                  <a:noFill/>
                </a:ln>
                <a:solidFill>
                  <a:srgbClr val="4472C4">
                    <a:lumMod val="75000"/>
                  </a:srgbClr>
                </a:solidFill>
                <a:effectLst/>
                <a:uLnTx/>
                <a:uFillTx/>
                <a:latin typeface="+mn-lt"/>
                <a:ea typeface="+mn-ea"/>
                <a:cs typeface="+mn-ea"/>
                <a:sym typeface="+mn-lt"/>
              </a:rPr>
              <a:t>阻</a:t>
            </a:r>
            <a:r>
              <a:rPr kumimoji="0" lang="zh-CN" altLang="en-US" sz="3600" b="1" i="0" u="none" strike="noStrike" kern="1200" cap="none" spc="0" normalizeH="0" baseline="0" noProof="0" dirty="0">
                <a:ln>
                  <a:noFill/>
                </a:ln>
                <a:solidFill>
                  <a:prstClr val="black"/>
                </a:solidFill>
                <a:effectLst/>
                <a:uLnTx/>
                <a:uFillTx/>
                <a:latin typeface="+mn-lt"/>
                <a:ea typeface="+mn-ea"/>
                <a:cs typeface="+mn-ea"/>
                <a:sym typeface="+mn-lt"/>
              </a:rPr>
              <a:t>力    包</a:t>
            </a:r>
            <a:r>
              <a:rPr kumimoji="0" lang="zh-CN" altLang="en-US" sz="3600" b="1" i="0" u="none" strike="noStrike" kern="1200" cap="none" spc="0" normalizeH="0" baseline="0" noProof="0" dirty="0">
                <a:ln>
                  <a:noFill/>
                </a:ln>
                <a:solidFill>
                  <a:srgbClr val="4472C4">
                    <a:lumMod val="75000"/>
                  </a:srgbClr>
                </a:solidFill>
                <a:effectLst/>
                <a:uLnTx/>
                <a:uFillTx/>
                <a:latin typeface="+mn-lt"/>
                <a:ea typeface="+mn-ea"/>
                <a:cs typeface="+mn-ea"/>
                <a:sym typeface="+mn-lt"/>
              </a:rPr>
              <a:t>括</a:t>
            </a:r>
            <a:r>
              <a:rPr kumimoji="0" lang="zh-CN" altLang="en-US" sz="3600" b="1" i="0" u="none" strike="noStrike" kern="1200" cap="none" spc="0" normalizeH="0" baseline="0" noProof="0" dirty="0">
                <a:ln>
                  <a:noFill/>
                </a:ln>
                <a:solidFill>
                  <a:prstClr val="black"/>
                </a:solidFill>
                <a:effectLst/>
                <a:uLnTx/>
                <a:uFillTx/>
                <a:latin typeface="+mn-lt"/>
                <a:ea typeface="+mn-ea"/>
                <a:cs typeface="+mn-ea"/>
                <a:sym typeface="+mn-lt"/>
              </a:rPr>
              <a:t>    准</a:t>
            </a:r>
            <a:r>
              <a:rPr kumimoji="0" lang="zh-CN" altLang="en-US" sz="3600" b="1" i="0" u="none" strike="noStrike" kern="1200" cap="none" spc="0" normalizeH="0" baseline="0" noProof="0" dirty="0">
                <a:ln>
                  <a:noFill/>
                </a:ln>
                <a:solidFill>
                  <a:srgbClr val="4472C4">
                    <a:lumMod val="75000"/>
                  </a:srgbClr>
                </a:solidFill>
                <a:effectLst/>
                <a:uLnTx/>
                <a:uFillTx/>
                <a:latin typeface="+mn-lt"/>
                <a:ea typeface="+mn-ea"/>
                <a:cs typeface="+mn-ea"/>
                <a:sym typeface="+mn-lt"/>
              </a:rPr>
              <a:t>确</a:t>
            </a:r>
            <a:r>
              <a:rPr kumimoji="0" lang="zh-CN" altLang="en-US" sz="3600" b="1" i="0" u="none" strike="noStrike" kern="1200" cap="none" spc="0" normalizeH="0" baseline="0" noProof="0" dirty="0">
                <a:ln>
                  <a:noFill/>
                </a:ln>
                <a:solidFill>
                  <a:prstClr val="black"/>
                </a:solidFill>
                <a:effectLst/>
                <a:uLnTx/>
                <a:uFillTx/>
                <a:latin typeface="+mn-lt"/>
                <a:ea typeface="+mn-ea"/>
                <a:cs typeface="+mn-ea"/>
                <a:sym typeface="+mn-lt"/>
              </a:rPr>
              <a:t>无</a:t>
            </a:r>
            <a:r>
              <a:rPr kumimoji="0" lang="zh-CN" altLang="en-US" sz="3600" b="1" i="0" u="none" strike="noStrike" kern="1200" cap="none" spc="0" normalizeH="0" baseline="0" noProof="0" dirty="0">
                <a:ln>
                  <a:noFill/>
                </a:ln>
                <a:solidFill>
                  <a:srgbClr val="4472C4">
                    <a:lumMod val="75000"/>
                  </a:srgbClr>
                </a:solidFill>
                <a:effectLst/>
                <a:uLnTx/>
                <a:uFillTx/>
                <a:latin typeface="+mn-lt"/>
                <a:ea typeface="+mn-ea"/>
                <a:cs typeface="+mn-ea"/>
                <a:sym typeface="+mn-lt"/>
              </a:rPr>
              <a:t>误</a:t>
            </a:r>
            <a:endParaRPr kumimoji="0" lang="en-US" altLang="zh-CN" sz="3600" b="1" i="0" u="none" strike="noStrike" kern="1200" cap="none" spc="0" normalizeH="0" baseline="0" noProof="0" dirty="0">
              <a:ln>
                <a:noFill/>
              </a:ln>
              <a:solidFill>
                <a:srgbClr val="4472C4">
                  <a:lumMod val="75000"/>
                </a:srgbClr>
              </a:solidFill>
              <a:effectLst/>
              <a:uLnTx/>
              <a:uFillTx/>
              <a:latin typeface="+mn-lt"/>
              <a:ea typeface="+mn-ea"/>
              <a:cs typeface="+mn-ea"/>
              <a:sym typeface="+mn-lt"/>
            </a:endParaRPr>
          </a:p>
          <a:p>
            <a:pPr marL="0" marR="0" lvl="0" indent="0" algn="l" defTabSz="914400" rtl="0" eaLnBrk="1" fontAlgn="auto" latinLnBrk="0" hangingPunct="1">
              <a:lnSpc>
                <a:spcPct val="300000"/>
              </a:lnSpc>
              <a:spcBef>
                <a:spcPts val="0"/>
              </a:spcBef>
              <a:spcAft>
                <a:spcPts val="0"/>
              </a:spcAft>
              <a:buClrTx/>
              <a:buSzTx/>
              <a:buFont typeface="Arial" panose="020B0604020202020204" pitchFamily="34" charset="0"/>
              <a:buNone/>
              <a:defRPr/>
            </a:pPr>
            <a:r>
              <a:rPr kumimoji="0" lang="zh-CN" altLang="en-US" sz="3600" b="1" i="0" u="none" strike="noStrike" kern="1200" cap="none" spc="0" normalizeH="0" baseline="0" noProof="0" dirty="0">
                <a:ln>
                  <a:noFill/>
                </a:ln>
                <a:solidFill>
                  <a:srgbClr val="4472C4">
                    <a:lumMod val="75000"/>
                  </a:srgbClr>
                </a:solidFill>
                <a:effectLst/>
                <a:uLnTx/>
                <a:uFillTx/>
                <a:latin typeface="+mn-lt"/>
                <a:ea typeface="+mn-ea"/>
                <a:cs typeface="+mn-ea"/>
                <a:sym typeface="+mn-lt"/>
              </a:rPr>
              <a:t>逆</a:t>
            </a:r>
            <a:r>
              <a:rPr kumimoji="0" lang="zh-CN" altLang="en-US" sz="3600" b="1" i="0" u="none" strike="noStrike" kern="1200" cap="none" spc="0" normalizeH="0" baseline="0" noProof="0" dirty="0">
                <a:ln>
                  <a:noFill/>
                </a:ln>
                <a:solidFill>
                  <a:prstClr val="black"/>
                </a:solidFill>
                <a:effectLst/>
                <a:uLnTx/>
                <a:uFillTx/>
                <a:latin typeface="+mn-lt"/>
                <a:ea typeface="+mn-ea"/>
                <a:cs typeface="+mn-ea"/>
                <a:sym typeface="+mn-lt"/>
              </a:rPr>
              <a:t>风     沿</a:t>
            </a:r>
            <a:r>
              <a:rPr kumimoji="0" lang="zh-CN" altLang="en-US" sz="3600" b="1" i="0" u="none" strike="noStrike" kern="1200" cap="none" spc="0" normalizeH="0" baseline="0" noProof="0" dirty="0">
                <a:ln>
                  <a:noFill/>
                </a:ln>
                <a:solidFill>
                  <a:srgbClr val="4472C4">
                    <a:lumMod val="75000"/>
                  </a:srgbClr>
                </a:solidFill>
                <a:effectLst/>
                <a:uLnTx/>
                <a:uFillTx/>
                <a:latin typeface="+mn-lt"/>
                <a:ea typeface="+mn-ea"/>
                <a:cs typeface="+mn-ea"/>
                <a:sym typeface="+mn-lt"/>
              </a:rPr>
              <a:t>途</a:t>
            </a:r>
            <a:r>
              <a:rPr kumimoji="0" lang="zh-CN" altLang="en-US" sz="3600" b="1"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3600" b="1" i="0" u="none" strike="noStrike" kern="1200" cap="none" spc="0" normalizeH="0" baseline="0" noProof="0" dirty="0">
                <a:ln>
                  <a:noFill/>
                </a:ln>
                <a:solidFill>
                  <a:srgbClr val="4472C4">
                    <a:lumMod val="75000"/>
                  </a:srgbClr>
                </a:solidFill>
                <a:effectLst/>
                <a:uLnTx/>
                <a:uFillTx/>
                <a:latin typeface="+mn-lt"/>
                <a:ea typeface="+mn-ea"/>
                <a:cs typeface="+mn-ea"/>
                <a:sym typeface="+mn-lt"/>
              </a:rPr>
              <a:t>陌</a:t>
            </a:r>
            <a:r>
              <a:rPr kumimoji="0" lang="zh-CN" altLang="en-US" sz="3600" b="1" i="0" u="none" strike="noStrike" kern="1200" cap="none" spc="0" normalizeH="0" baseline="0" noProof="0" dirty="0">
                <a:ln>
                  <a:noFill/>
                </a:ln>
                <a:solidFill>
                  <a:prstClr val="black"/>
                </a:solidFill>
                <a:effectLst/>
                <a:uLnTx/>
                <a:uFillTx/>
                <a:latin typeface="+mn-lt"/>
                <a:ea typeface="+mn-ea"/>
                <a:cs typeface="+mn-ea"/>
                <a:sym typeface="+mn-lt"/>
              </a:rPr>
              <a:t>生</a:t>
            </a:r>
          </a:p>
        </p:txBody>
      </p:sp>
      <p:sp>
        <p:nvSpPr>
          <p:cNvPr id="4" name="矩形 3"/>
          <p:cNvSpPr>
            <a:spLocks noChangeArrowheads="1"/>
          </p:cNvSpPr>
          <p:nvPr/>
        </p:nvSpPr>
        <p:spPr bwMode="auto">
          <a:xfrm>
            <a:off x="1148847" y="1832972"/>
            <a:ext cx="14264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gài</a:t>
            </a:r>
            <a:r>
              <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rPr>
              <a:t>                               </a:t>
            </a:r>
          </a:p>
        </p:txBody>
      </p:sp>
      <p:sp>
        <p:nvSpPr>
          <p:cNvPr id="5" name="矩形 4"/>
          <p:cNvSpPr>
            <a:spLocks noChangeArrowheads="1"/>
          </p:cNvSpPr>
          <p:nvPr/>
        </p:nvSpPr>
        <p:spPr bwMode="auto">
          <a:xfrm>
            <a:off x="2351308" y="1810420"/>
            <a:ext cx="9766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zǔ</a:t>
            </a:r>
            <a:r>
              <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rPr>
              <a:t>                                     </a:t>
            </a:r>
          </a:p>
        </p:txBody>
      </p:sp>
      <p:sp>
        <p:nvSpPr>
          <p:cNvPr id="6" name="矩形 5"/>
          <p:cNvSpPr>
            <a:spLocks noChangeArrowheads="1"/>
          </p:cNvSpPr>
          <p:nvPr/>
        </p:nvSpPr>
        <p:spPr bwMode="auto">
          <a:xfrm>
            <a:off x="3868515" y="1803158"/>
            <a:ext cx="11254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rPr>
              <a:t>   </a:t>
            </a: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kuò</a:t>
            </a:r>
            <a:endPar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7" name="文本框 6"/>
          <p:cNvSpPr txBox="1"/>
          <p:nvPr/>
        </p:nvSpPr>
        <p:spPr>
          <a:xfrm>
            <a:off x="7202057" y="326026"/>
            <a:ext cx="2424430" cy="890171"/>
          </a:xfrm>
          <a:prstGeom prst="cloudCallout">
            <a:avLst>
              <a:gd name="adj1" fmla="val 12452"/>
              <a:gd name="adj2" fmla="val 216333"/>
            </a:avLst>
          </a:prstGeom>
          <a:noFill/>
          <a:ln>
            <a:solidFill>
              <a:schemeClr val="accent2">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5B9BD5"/>
                </a:solidFill>
                <a:effectLst/>
                <a:uLnTx/>
                <a:uFillTx/>
                <a:cs typeface="+mn-ea"/>
                <a:sym typeface="+mn-lt"/>
              </a:rPr>
              <a:t>我会认</a:t>
            </a:r>
          </a:p>
        </p:txBody>
      </p:sp>
      <p:sp>
        <p:nvSpPr>
          <p:cNvPr id="8" name="矩形 7"/>
          <p:cNvSpPr>
            <a:spLocks noChangeArrowheads="1"/>
          </p:cNvSpPr>
          <p:nvPr/>
        </p:nvSpPr>
        <p:spPr bwMode="auto">
          <a:xfrm>
            <a:off x="5271183" y="1789056"/>
            <a:ext cx="16496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rPr>
              <a:t>   </a:t>
            </a: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què</a:t>
            </a:r>
            <a:endPar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9" name="矩形 8"/>
          <p:cNvSpPr>
            <a:spLocks noChangeArrowheads="1"/>
          </p:cNvSpPr>
          <p:nvPr/>
        </p:nvSpPr>
        <p:spPr bwMode="auto">
          <a:xfrm>
            <a:off x="843055" y="3498979"/>
            <a:ext cx="6115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nì</a:t>
            </a:r>
            <a:r>
              <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rPr>
              <a:t>                                        </a:t>
            </a:r>
          </a:p>
        </p:txBody>
      </p:sp>
      <p:sp>
        <p:nvSpPr>
          <p:cNvPr id="10" name="矩形 9"/>
          <p:cNvSpPr>
            <a:spLocks noChangeArrowheads="1"/>
          </p:cNvSpPr>
          <p:nvPr/>
        </p:nvSpPr>
        <p:spPr bwMode="auto">
          <a:xfrm>
            <a:off x="2862565" y="3480363"/>
            <a:ext cx="9308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tú</a:t>
            </a:r>
            <a:r>
              <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rPr>
              <a:t>                                         </a:t>
            </a:r>
          </a:p>
        </p:txBody>
      </p:sp>
      <p:sp>
        <p:nvSpPr>
          <p:cNvPr id="11" name="矩形 10"/>
          <p:cNvSpPr>
            <a:spLocks noChangeArrowheads="1"/>
          </p:cNvSpPr>
          <p:nvPr/>
        </p:nvSpPr>
        <p:spPr bwMode="auto">
          <a:xfrm>
            <a:off x="3793366" y="3404882"/>
            <a:ext cx="13725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mò</a:t>
            </a:r>
            <a:endPar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12" name="矩形 11"/>
          <p:cNvSpPr>
            <a:spLocks noChangeArrowheads="1"/>
          </p:cNvSpPr>
          <p:nvPr/>
        </p:nvSpPr>
        <p:spPr bwMode="auto">
          <a:xfrm>
            <a:off x="6565699" y="1754513"/>
            <a:ext cx="873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wù</a:t>
            </a:r>
            <a:r>
              <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rPr>
              <a:t>                                         </a:t>
            </a: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371" y="2471118"/>
            <a:ext cx="3169315" cy="41958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16" presetClass="emph" presetSubtype="0" fill="hold" grpId="0" nodeType="clickEffect">
                                  <p:stCondLst>
                                    <p:cond delay="0"/>
                                  </p:stCondLst>
                                  <p:iterate type="lt">
                                    <p:tmPct val="4000"/>
                                  </p:iterate>
                                  <p:childTnLst>
                                    <p:set>
                                      <p:cBhvr override="childStyle">
                                        <p:cTn id="39" dur="500" fill="hold"/>
                                        <p:tgtEl>
                                          <p:spTgt spid="3"/>
                                        </p:tgtEl>
                                        <p:attrNameLst>
                                          <p:attrName>style.color</p:attrName>
                                        </p:attrNameLst>
                                      </p:cBhvr>
                                      <p:to>
                                        <p:clrVal>
                                          <a:srgbClr val="3F3F3F"/>
                                        </p:clrVal>
                                      </p:to>
                                    </p:set>
                                    <p:set>
                                      <p:cBhvr>
                                        <p:cTn id="40" dur="500" fill="hold"/>
                                        <p:tgtEl>
                                          <p:spTgt spid="3"/>
                                        </p:tgtEl>
                                        <p:attrNameLst>
                                          <p:attrName>fillcolor</p:attrName>
                                        </p:attrNameLst>
                                      </p:cBhvr>
                                      <p:to>
                                        <p:clrVal>
                                          <a:srgbClr val="3F3F3F"/>
                                        </p:clrVal>
                                      </p:to>
                                    </p:set>
                                    <p:set>
                                      <p:cBhvr>
                                        <p:cTn id="41" dur="500" fill="hold"/>
                                        <p:tgtEl>
                                          <p:spTgt spid="3"/>
                                        </p:tgtEl>
                                        <p:attrNameLst>
                                          <p:attrName>fill.type</p:attrName>
                                        </p:attrNameLst>
                                      </p:cBhvr>
                                      <p:to>
                                        <p:strVal val="solid"/>
                                      </p:to>
                                    </p:set>
                                  </p:childTnLst>
                                </p:cTn>
                              </p:par>
                            </p:childTnLst>
                          </p:cTn>
                        </p:par>
                      </p:childTnLst>
                    </p:cTn>
                  </p:par>
                </p:childTnLst>
              </p:cTn>
              <p:nextCondLst>
                <p:cond evt="onClick" delay="0">
                  <p:tgtEl>
                    <p:spTgt spid="3"/>
                  </p:tgtEl>
                </p:cond>
              </p:nextCondLst>
            </p:seq>
          </p:childTnLst>
        </p:cTn>
      </p:par>
    </p:tnLst>
    <p:bldLst>
      <p:bldP spid="3" grpId="0"/>
      <p:bldP spid="4" grpId="0"/>
      <p:bldP spid="5" grpId="0"/>
      <p:bldP spid="6"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字词揭秘</a:t>
            </a:r>
          </a:p>
        </p:txBody>
      </p:sp>
      <p:sp>
        <p:nvSpPr>
          <p:cNvPr id="15" name="矩形 14"/>
          <p:cNvSpPr/>
          <p:nvPr/>
        </p:nvSpPr>
        <p:spPr>
          <a:xfrm>
            <a:off x="1198027" y="1502729"/>
            <a:ext cx="449353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把词语和解释用线连起来。</a:t>
            </a:r>
          </a:p>
        </p:txBody>
      </p:sp>
      <p:sp>
        <p:nvSpPr>
          <p:cNvPr id="16" name="矩形 15"/>
          <p:cNvSpPr/>
          <p:nvPr/>
        </p:nvSpPr>
        <p:spPr>
          <a:xfrm>
            <a:off x="1324415" y="2433316"/>
            <a:ext cx="8589387" cy="4708981"/>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4472C4">
                    <a:lumMod val="75000"/>
                  </a:srgbClr>
                </a:solidFill>
                <a:effectLst/>
                <a:uLnTx/>
                <a:uFillTx/>
                <a:cs typeface="+mn-ea"/>
                <a:sym typeface="+mn-lt"/>
              </a:rPr>
              <a:t>辨认                              弄不清方向，走错道路</a:t>
            </a:r>
            <a:r>
              <a:rPr kumimoji="0" lang="zh-CN" altLang="en-US" sz="2400" b="0" i="0" u="none" strike="noStrike" kern="1200" cap="none" spc="0" normalizeH="0" baseline="0" noProof="0" dirty="0">
                <a:ln>
                  <a:noFill/>
                </a:ln>
                <a:solidFill>
                  <a:srgbClr val="4472C4">
                    <a:lumMod val="50000"/>
                  </a:srgbClr>
                </a:solidFill>
                <a:effectLst/>
                <a:uLnTx/>
                <a:uFillTx/>
                <a:cs typeface="+mn-ea"/>
                <a:sym typeface="+mn-lt"/>
              </a:rPr>
              <a:t>。</a:t>
            </a:r>
            <a:endParaRPr kumimoji="0" lang="en-US" altLang="zh-CN" sz="2400" b="0" i="0" u="none" strike="noStrike" kern="1200" cap="none" spc="0" normalizeH="0" baseline="0" noProof="0" dirty="0">
              <a:ln>
                <a:noFill/>
              </a:ln>
              <a:solidFill>
                <a:srgbClr val="4472C4">
                  <a:lumMod val="50000"/>
                </a:srgbClr>
              </a:solidFill>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4472C4">
                    <a:lumMod val="75000"/>
                  </a:srgbClr>
                </a:solidFill>
                <a:effectLst/>
                <a:uLnTx/>
                <a:uFillTx/>
                <a:cs typeface="+mn-ea"/>
                <a:sym typeface="+mn-lt"/>
              </a:rPr>
              <a:t>迷失                              超出寻常的。</a:t>
            </a:r>
            <a:endParaRPr kumimoji="0" lang="en-US" altLang="zh-CN" sz="2400" b="0" i="0" u="none" strike="noStrike" kern="1200" cap="none" spc="0" normalizeH="0" baseline="0" noProof="0" dirty="0">
              <a:ln>
                <a:noFill/>
              </a:ln>
              <a:solidFill>
                <a:srgbClr val="4472C4">
                  <a:lumMod val="75000"/>
                </a:srgbClr>
              </a:solidFill>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4472C4">
                    <a:lumMod val="75000"/>
                  </a:srgbClr>
                </a:solidFill>
                <a:effectLst/>
                <a:uLnTx/>
                <a:uFillTx/>
                <a:cs typeface="+mn-ea"/>
                <a:sym typeface="+mn-lt"/>
              </a:rPr>
              <a:t>陌生                              根据特点辨别，做出判断。      </a:t>
            </a:r>
            <a:endParaRPr kumimoji="0" lang="en-US" altLang="zh-CN" sz="24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4472C4">
                    <a:lumMod val="75000"/>
                  </a:srgbClr>
                </a:solidFill>
                <a:effectLst/>
                <a:uLnTx/>
                <a:uFillTx/>
                <a:cs typeface="+mn-ea"/>
                <a:sym typeface="+mn-lt"/>
              </a:rPr>
              <a:t>超常                              生疏，不熟悉。</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4472C4">
                    <a:lumMod val="75000"/>
                  </a:srgbClr>
                </a:solidFill>
                <a:effectLst/>
                <a:uLnTx/>
                <a:uFillTx/>
                <a:cs typeface="+mn-ea"/>
                <a:sym typeface="+mn-lt"/>
              </a:rPr>
              <a:t>                               </a:t>
            </a:r>
            <a:endParaRPr kumimoji="0" lang="en-US" altLang="zh-CN" sz="24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4472C4">
                    <a:lumMod val="75000"/>
                  </a:srgbClr>
                </a:solidFill>
                <a:effectLst/>
                <a:uLnTx/>
                <a:uFillTx/>
                <a:cs typeface="+mn-ea"/>
                <a:sym typeface="+mn-lt"/>
              </a:rPr>
              <a:t>                               </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cxnSp>
        <p:nvCxnSpPr>
          <p:cNvPr id="17" name="直接连接符 16"/>
          <p:cNvCxnSpPr/>
          <p:nvPr/>
        </p:nvCxnSpPr>
        <p:spPr>
          <a:xfrm>
            <a:off x="2111692" y="2980859"/>
            <a:ext cx="2602774" cy="149950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111692" y="2869818"/>
            <a:ext cx="2602774" cy="8074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079127" y="4391467"/>
            <a:ext cx="2635339" cy="52057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111692" y="3584172"/>
            <a:ext cx="2602774" cy="160585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4422" y="326026"/>
            <a:ext cx="2255520" cy="523240"/>
          </a:xfrm>
          <a:prstGeom prst="rect">
            <a:avLst/>
          </a:prstGeom>
          <a:noFill/>
        </p:spPr>
        <p:txBody>
          <a:bodyPr wrap="square" rtlCol="0" anchor="ctr">
            <a:spAutoFit/>
          </a:bodyPr>
          <a:lstStyle/>
          <a:p>
            <a:pPr lvl="0">
              <a:defRPr/>
            </a:pPr>
            <a:r>
              <a:rPr lang="zh-CN" altLang="en-US" sz="2800" dirty="0">
                <a:solidFill>
                  <a:prstClr val="black"/>
                </a:solidFill>
                <a:cs typeface="+mn-ea"/>
                <a:sym typeface="+mn-lt"/>
              </a:rPr>
              <a:t>字词揭秘</a:t>
            </a:r>
          </a:p>
        </p:txBody>
      </p:sp>
      <p:sp>
        <p:nvSpPr>
          <p:cNvPr id="9" name="文本框 8"/>
          <p:cNvSpPr txBox="1"/>
          <p:nvPr/>
        </p:nvSpPr>
        <p:spPr>
          <a:xfrm>
            <a:off x="840032" y="1525528"/>
            <a:ext cx="126188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5B9BD5"/>
                </a:solidFill>
                <a:effectLst/>
                <a:uLnTx/>
                <a:uFillTx/>
                <a:cs typeface="+mn-ea"/>
                <a:sym typeface="+mn-lt"/>
              </a:rPr>
              <a:t>我会写</a:t>
            </a:r>
          </a:p>
        </p:txBody>
      </p:sp>
      <p:graphicFrame>
        <p:nvGraphicFramePr>
          <p:cNvPr id="10" name="Group 47"/>
          <p:cNvGraphicFramePr>
            <a:graphicFrameLocks noGrp="1"/>
          </p:cNvGraphicFramePr>
          <p:nvPr/>
        </p:nvGraphicFramePr>
        <p:xfrm>
          <a:off x="1244443" y="2376898"/>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1" name="Group 47"/>
          <p:cNvGraphicFramePr>
            <a:graphicFrameLocks noGrp="1"/>
          </p:cNvGraphicFramePr>
          <p:nvPr/>
        </p:nvGraphicFramePr>
        <p:xfrm>
          <a:off x="2409629" y="2362432"/>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2" name="Group 47"/>
          <p:cNvGraphicFramePr>
            <a:graphicFrameLocks noGrp="1"/>
          </p:cNvGraphicFramePr>
          <p:nvPr/>
        </p:nvGraphicFramePr>
        <p:xfrm>
          <a:off x="3527229" y="2362432"/>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3" name="Group 47"/>
          <p:cNvGraphicFramePr>
            <a:graphicFrameLocks noGrp="1"/>
          </p:cNvGraphicFramePr>
          <p:nvPr/>
        </p:nvGraphicFramePr>
        <p:xfrm>
          <a:off x="4632129" y="2362432"/>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4" name="Group 47"/>
          <p:cNvGraphicFramePr>
            <a:graphicFrameLocks noGrp="1"/>
          </p:cNvGraphicFramePr>
          <p:nvPr/>
        </p:nvGraphicFramePr>
        <p:xfrm>
          <a:off x="5794179" y="2362432"/>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21" name="Group 47"/>
          <p:cNvGraphicFramePr>
            <a:graphicFrameLocks noGrp="1"/>
          </p:cNvGraphicFramePr>
          <p:nvPr/>
        </p:nvGraphicFramePr>
        <p:xfrm>
          <a:off x="1215829" y="3638782"/>
          <a:ext cx="898525" cy="900113"/>
        </p:xfrm>
        <a:graphic>
          <a:graphicData uri="http://schemas.openxmlformats.org/drawingml/2006/table">
            <a:tbl>
              <a:tblPr/>
              <a:tblGrid>
                <a:gridCol w="445443">
                  <a:extLst>
                    <a:ext uri="{9D8B030D-6E8A-4147-A177-3AD203B41FA5}">
                      <a16:colId xmlns:a16="http://schemas.microsoft.com/office/drawing/2014/main" val="20000"/>
                    </a:ext>
                  </a:extLst>
                </a:gridCol>
                <a:gridCol w="4530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22" name="Group 47"/>
          <p:cNvGraphicFramePr>
            <a:graphicFrameLocks noGrp="1"/>
          </p:cNvGraphicFramePr>
          <p:nvPr/>
        </p:nvGraphicFramePr>
        <p:xfrm>
          <a:off x="2396918" y="3615885"/>
          <a:ext cx="898525" cy="900113"/>
        </p:xfrm>
        <a:graphic>
          <a:graphicData uri="http://schemas.openxmlformats.org/drawingml/2006/table">
            <a:tbl>
              <a:tblPr/>
              <a:tblGrid>
                <a:gridCol w="445443">
                  <a:extLst>
                    <a:ext uri="{9D8B030D-6E8A-4147-A177-3AD203B41FA5}">
                      <a16:colId xmlns:a16="http://schemas.microsoft.com/office/drawing/2014/main" val="20000"/>
                    </a:ext>
                  </a:extLst>
                </a:gridCol>
                <a:gridCol w="4530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23" name="Group 47"/>
          <p:cNvGraphicFramePr>
            <a:graphicFrameLocks noGrp="1"/>
          </p:cNvGraphicFramePr>
          <p:nvPr/>
        </p:nvGraphicFramePr>
        <p:xfrm>
          <a:off x="3517646" y="3622137"/>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24" name="Group 47"/>
          <p:cNvGraphicFramePr>
            <a:graphicFrameLocks noGrp="1"/>
          </p:cNvGraphicFramePr>
          <p:nvPr/>
        </p:nvGraphicFramePr>
        <p:xfrm>
          <a:off x="4639961" y="3653586"/>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25" name="Group 47"/>
          <p:cNvGraphicFramePr>
            <a:graphicFrameLocks noGrp="1"/>
          </p:cNvGraphicFramePr>
          <p:nvPr/>
        </p:nvGraphicFramePr>
        <p:xfrm>
          <a:off x="5799946" y="3653586"/>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26" name="矩形 25">
            <a:hlinkClick r:id="rId2" action="ppaction://hlinksldjump"/>
          </p:cNvPr>
          <p:cNvSpPr/>
          <p:nvPr/>
        </p:nvSpPr>
        <p:spPr>
          <a:xfrm>
            <a:off x="1253954" y="2383911"/>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蜜</a:t>
            </a:r>
            <a:endParaRPr kumimoji="0" lang="zh-CN" altLang="en-US" sz="2000" b="0" i="0" u="none" strike="noStrike" kern="1200" cap="none" spc="0" normalizeH="0" baseline="0" noProof="0" dirty="0">
              <a:ln>
                <a:solidFill>
                  <a:prstClr val="white"/>
                </a:solidFill>
              </a:ln>
              <a:solidFill>
                <a:srgbClr val="C00000"/>
              </a:solidFill>
              <a:effectLst/>
              <a:uLnTx/>
              <a:uFillTx/>
              <a:cs typeface="+mn-ea"/>
              <a:sym typeface="+mn-lt"/>
            </a:endParaRPr>
          </a:p>
        </p:txBody>
      </p:sp>
      <p:sp>
        <p:nvSpPr>
          <p:cNvPr id="27" name="矩形 26">
            <a:hlinkClick r:id="" action="ppaction://noaction"/>
          </p:cNvPr>
          <p:cNvSpPr/>
          <p:nvPr/>
        </p:nvSpPr>
        <p:spPr>
          <a:xfrm>
            <a:off x="2410394" y="2367489"/>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蜂</a:t>
            </a:r>
          </a:p>
        </p:txBody>
      </p:sp>
      <p:sp>
        <p:nvSpPr>
          <p:cNvPr id="28" name="矩形 27">
            <a:hlinkClick r:id="" action="ppaction://noaction"/>
          </p:cNvPr>
          <p:cNvSpPr/>
          <p:nvPr/>
        </p:nvSpPr>
        <p:spPr>
          <a:xfrm>
            <a:off x="3537389" y="2367489"/>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辨</a:t>
            </a:r>
          </a:p>
        </p:txBody>
      </p:sp>
      <p:sp>
        <p:nvSpPr>
          <p:cNvPr id="29" name="矩形 28">
            <a:hlinkClick r:id="" action="ppaction://noaction"/>
          </p:cNvPr>
          <p:cNvSpPr/>
          <p:nvPr/>
        </p:nvSpPr>
        <p:spPr>
          <a:xfrm>
            <a:off x="4632737" y="2367489"/>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阻</a:t>
            </a:r>
          </a:p>
        </p:txBody>
      </p:sp>
      <p:sp>
        <p:nvSpPr>
          <p:cNvPr id="30" name="矩形 29">
            <a:hlinkClick r:id="" action="ppaction://noaction"/>
          </p:cNvPr>
          <p:cNvSpPr/>
          <p:nvPr/>
        </p:nvSpPr>
        <p:spPr>
          <a:xfrm>
            <a:off x="5805273" y="2367489"/>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跨</a:t>
            </a:r>
          </a:p>
        </p:txBody>
      </p:sp>
      <p:sp>
        <p:nvSpPr>
          <p:cNvPr id="31" name="矩形 30">
            <a:hlinkClick r:id="" action="ppaction://noaction"/>
          </p:cNvPr>
          <p:cNvSpPr/>
          <p:nvPr/>
        </p:nvSpPr>
        <p:spPr>
          <a:xfrm>
            <a:off x="1224906" y="3604276"/>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检</a:t>
            </a:r>
          </a:p>
        </p:txBody>
      </p:sp>
      <p:sp>
        <p:nvSpPr>
          <p:cNvPr id="32" name="矩形 31">
            <a:hlinkClick r:id="" action="ppaction://noaction"/>
          </p:cNvPr>
          <p:cNvSpPr/>
          <p:nvPr/>
        </p:nvSpPr>
        <p:spPr>
          <a:xfrm>
            <a:off x="2419500" y="3545857"/>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查</a:t>
            </a:r>
          </a:p>
        </p:txBody>
      </p:sp>
      <p:sp>
        <p:nvSpPr>
          <p:cNvPr id="33" name="矩形 32">
            <a:hlinkClick r:id="" action="ppaction://noaction"/>
          </p:cNvPr>
          <p:cNvSpPr/>
          <p:nvPr/>
        </p:nvSpPr>
        <p:spPr>
          <a:xfrm>
            <a:off x="3527517" y="3592668"/>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确</a:t>
            </a:r>
          </a:p>
        </p:txBody>
      </p:sp>
      <p:sp>
        <p:nvSpPr>
          <p:cNvPr id="34" name="矩形 33">
            <a:hlinkClick r:id="" action="ppaction://noaction"/>
          </p:cNvPr>
          <p:cNvSpPr/>
          <p:nvPr/>
        </p:nvSpPr>
        <p:spPr>
          <a:xfrm>
            <a:off x="4620623" y="3621143"/>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误</a:t>
            </a:r>
          </a:p>
        </p:txBody>
      </p:sp>
      <p:sp>
        <p:nvSpPr>
          <p:cNvPr id="35" name="矩形 34">
            <a:hlinkClick r:id="" action="ppaction://noaction"/>
          </p:cNvPr>
          <p:cNvSpPr/>
          <p:nvPr/>
        </p:nvSpPr>
        <p:spPr>
          <a:xfrm>
            <a:off x="5818261" y="3615571"/>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途</a:t>
            </a:r>
          </a:p>
        </p:txBody>
      </p:sp>
      <p:graphicFrame>
        <p:nvGraphicFramePr>
          <p:cNvPr id="36" name="Group 47"/>
          <p:cNvGraphicFramePr>
            <a:graphicFrameLocks noGrp="1"/>
          </p:cNvGraphicFramePr>
          <p:nvPr/>
        </p:nvGraphicFramePr>
        <p:xfrm>
          <a:off x="6955863" y="2372688"/>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7" name="矩形 36">
            <a:hlinkClick r:id="" action="ppaction://noaction"/>
          </p:cNvPr>
          <p:cNvSpPr/>
          <p:nvPr/>
        </p:nvSpPr>
        <p:spPr>
          <a:xfrm>
            <a:off x="6956628" y="2377745"/>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括</a:t>
            </a:r>
          </a:p>
        </p:txBody>
      </p:sp>
      <p:graphicFrame>
        <p:nvGraphicFramePr>
          <p:cNvPr id="38" name="Group 47"/>
          <p:cNvGraphicFramePr>
            <a:graphicFrameLocks noGrp="1"/>
          </p:cNvGraphicFramePr>
          <p:nvPr/>
        </p:nvGraphicFramePr>
        <p:xfrm>
          <a:off x="6978559" y="3647836"/>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mn-lt"/>
                        <a:ea typeface="+mn-ea"/>
                        <a:cs typeface="+mn-ea"/>
                        <a:sym typeface="+mn-lt"/>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39" name="矩形 38">
            <a:hlinkClick r:id="" action="ppaction://noaction"/>
          </p:cNvPr>
          <p:cNvSpPr/>
          <p:nvPr/>
        </p:nvSpPr>
        <p:spPr>
          <a:xfrm>
            <a:off x="6979324" y="3652893"/>
            <a:ext cx="89639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cs typeface="+mn-ea"/>
                <a:sym typeface="+mn-lt"/>
              </a:rPr>
              <a:t>陌</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371" y="2471118"/>
            <a:ext cx="3169315" cy="419585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6"/>
                                        </p:tgtEl>
                                        <p:attrNameLst>
                                          <p:attrName>style.color</p:attrName>
                                        </p:attrNameLst>
                                      </p:cBhvr>
                                      <p:to>
                                        <p:clrVal>
                                          <a:schemeClr val="tx1"/>
                                        </p:clrVal>
                                      </p:to>
                                    </p:set>
                                    <p:set>
                                      <p:cBhvr>
                                        <p:cTn id="7" dur="500" fill="hold"/>
                                        <p:tgtEl>
                                          <p:spTgt spid="26"/>
                                        </p:tgtEl>
                                        <p:attrNameLst>
                                          <p:attrName>fillcolor</p:attrName>
                                        </p:attrNameLst>
                                      </p:cBhvr>
                                      <p:to>
                                        <p:clrVal>
                                          <a:schemeClr val="tx1"/>
                                        </p:clrVal>
                                      </p:to>
                                    </p:set>
                                    <p:set>
                                      <p:cBhvr>
                                        <p:cTn id="8" dur="500" fill="hold"/>
                                        <p:tgtEl>
                                          <p:spTgt spid="26"/>
                                        </p:tgtEl>
                                        <p:attrNameLst>
                                          <p:attrName>fill.type</p:attrName>
                                        </p:attrNameLst>
                                      </p:cBhvr>
                                      <p:to>
                                        <p:strVal val="solid"/>
                                      </p:to>
                                    </p:set>
                                  </p:childTnLst>
                                </p:cTn>
                              </p:par>
                            </p:childTnLst>
                          </p:cTn>
                        </p:par>
                      </p:childTnLst>
                    </p:cTn>
                  </p:par>
                </p:childTnLst>
              </p:cTn>
              <p:nextCondLst>
                <p:cond evt="onClick" delay="0">
                  <p:tgtEl>
                    <p:spTgt spid="26"/>
                  </p:tgtEl>
                </p:cond>
              </p:nextCondLst>
            </p:seq>
            <p:seq concurrent="1" nextAc="seek">
              <p:cTn id="9" restart="whenNotActive" fill="hold" evtFilter="cancelBubble" nodeType="interactiveSeq">
                <p:stCondLst>
                  <p:cond evt="onClick" delay="0">
                    <p:tgtEl>
                      <p:spTgt spid="27"/>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27"/>
                                        </p:tgtEl>
                                        <p:attrNameLst>
                                          <p:attrName>style.color</p:attrName>
                                        </p:attrNameLst>
                                      </p:cBhvr>
                                      <p:to>
                                        <p:clrVal>
                                          <a:schemeClr val="tx1"/>
                                        </p:clrVal>
                                      </p:to>
                                    </p:set>
                                    <p:set>
                                      <p:cBhvr>
                                        <p:cTn id="14" dur="500" fill="hold"/>
                                        <p:tgtEl>
                                          <p:spTgt spid="27"/>
                                        </p:tgtEl>
                                        <p:attrNameLst>
                                          <p:attrName>fillcolor</p:attrName>
                                        </p:attrNameLst>
                                      </p:cBhvr>
                                      <p:to>
                                        <p:clrVal>
                                          <a:schemeClr val="tx1"/>
                                        </p:clrVal>
                                      </p:to>
                                    </p:set>
                                    <p:set>
                                      <p:cBhvr>
                                        <p:cTn id="15" dur="500" fill="hold"/>
                                        <p:tgtEl>
                                          <p:spTgt spid="27"/>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6" restart="whenNotActive" fill="hold" evtFilter="cancelBubble" nodeType="interactiveSeq">
                <p:stCondLst>
                  <p:cond evt="onClick" delay="0">
                    <p:tgtEl>
                      <p:spTgt spid="28"/>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28"/>
                                        </p:tgtEl>
                                        <p:attrNameLst>
                                          <p:attrName>style.color</p:attrName>
                                        </p:attrNameLst>
                                      </p:cBhvr>
                                      <p:to>
                                        <p:clrVal>
                                          <a:schemeClr val="tx1"/>
                                        </p:clrVal>
                                      </p:to>
                                    </p:set>
                                    <p:set>
                                      <p:cBhvr>
                                        <p:cTn id="21" dur="500" fill="hold"/>
                                        <p:tgtEl>
                                          <p:spTgt spid="28"/>
                                        </p:tgtEl>
                                        <p:attrNameLst>
                                          <p:attrName>fillcolor</p:attrName>
                                        </p:attrNameLst>
                                      </p:cBhvr>
                                      <p:to>
                                        <p:clrVal>
                                          <a:schemeClr val="tx1"/>
                                        </p:clrVal>
                                      </p:to>
                                    </p:set>
                                    <p:set>
                                      <p:cBhvr>
                                        <p:cTn id="22" dur="500" fill="hold"/>
                                        <p:tgtEl>
                                          <p:spTgt spid="28"/>
                                        </p:tgtEl>
                                        <p:attrNameLst>
                                          <p:attrName>fill.type</p:attrName>
                                        </p:attrNameLst>
                                      </p:cBhvr>
                                      <p:to>
                                        <p:strVal val="solid"/>
                                      </p:to>
                                    </p:set>
                                  </p:childTnLst>
                                </p:cTn>
                              </p:par>
                            </p:childTnLst>
                          </p:cTn>
                        </p:par>
                      </p:childTnLst>
                    </p:cTn>
                  </p:par>
                </p:childTnLst>
              </p:cTn>
              <p:nextCondLst>
                <p:cond evt="onClick" delay="0">
                  <p:tgtEl>
                    <p:spTgt spid="28"/>
                  </p:tgtEl>
                </p:cond>
              </p:nextCondLst>
            </p:seq>
            <p:seq concurrent="1" nextAc="seek">
              <p:cTn id="23" restart="whenNotActive" fill="hold" evtFilter="cancelBubble" nodeType="interactiveSeq">
                <p:stCondLst>
                  <p:cond evt="onClick" delay="0">
                    <p:tgtEl>
                      <p:spTgt spid="29"/>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grpId="0" nodeType="clickEffect">
                                  <p:stCondLst>
                                    <p:cond delay="0"/>
                                  </p:stCondLst>
                                  <p:iterate type="lt">
                                    <p:tmPct val="4000"/>
                                  </p:iterate>
                                  <p:childTnLst>
                                    <p:set>
                                      <p:cBhvr override="childStyle">
                                        <p:cTn id="27" dur="500" fill="hold"/>
                                        <p:tgtEl>
                                          <p:spTgt spid="29"/>
                                        </p:tgtEl>
                                        <p:attrNameLst>
                                          <p:attrName>style.color</p:attrName>
                                        </p:attrNameLst>
                                      </p:cBhvr>
                                      <p:to>
                                        <p:clrVal>
                                          <a:schemeClr val="tx1"/>
                                        </p:clrVal>
                                      </p:to>
                                    </p:set>
                                    <p:set>
                                      <p:cBhvr>
                                        <p:cTn id="28" dur="500" fill="hold"/>
                                        <p:tgtEl>
                                          <p:spTgt spid="29"/>
                                        </p:tgtEl>
                                        <p:attrNameLst>
                                          <p:attrName>fillcolor</p:attrName>
                                        </p:attrNameLst>
                                      </p:cBhvr>
                                      <p:to>
                                        <p:clrVal>
                                          <a:schemeClr val="tx1"/>
                                        </p:clrVal>
                                      </p:to>
                                    </p:set>
                                    <p:set>
                                      <p:cBhvr>
                                        <p:cTn id="29" dur="500" fill="hold"/>
                                        <p:tgtEl>
                                          <p:spTgt spid="29"/>
                                        </p:tgtEl>
                                        <p:attrNameLst>
                                          <p:attrName>fill.type</p:attrName>
                                        </p:attrNameLst>
                                      </p:cBhvr>
                                      <p:to>
                                        <p:strVal val="solid"/>
                                      </p:to>
                                    </p:set>
                                  </p:childTnLst>
                                </p:cTn>
                              </p:par>
                            </p:childTnLst>
                          </p:cTn>
                        </p:par>
                      </p:childTnLst>
                    </p:cTn>
                  </p:par>
                </p:childTnLst>
              </p:cTn>
              <p:nextCondLst>
                <p:cond evt="onClick" delay="0">
                  <p:tgtEl>
                    <p:spTgt spid="29"/>
                  </p:tgtEl>
                </p:cond>
              </p:nextCondLst>
            </p:seq>
            <p:seq concurrent="1" nextAc="seek">
              <p:cTn id="30" restart="whenNotActive" fill="hold" evtFilter="cancelBubble" nodeType="interactiveSeq">
                <p:stCondLst>
                  <p:cond evt="onClick" delay="0">
                    <p:tgtEl>
                      <p:spTgt spid="30"/>
                    </p:tgtEl>
                  </p:cond>
                </p:stCondLst>
                <p:endSync evt="end" delay="0">
                  <p:rtn val="all"/>
                </p:endSync>
                <p:childTnLst>
                  <p:par>
                    <p:cTn id="31" fill="hold">
                      <p:stCondLst>
                        <p:cond delay="0"/>
                      </p:stCondLst>
                      <p:childTnLst>
                        <p:par>
                          <p:cTn id="32" fill="hold">
                            <p:stCondLst>
                              <p:cond delay="0"/>
                            </p:stCondLst>
                            <p:childTnLst>
                              <p:par>
                                <p:cTn id="33" presetID="16" presetClass="emph" presetSubtype="0" fill="hold" grpId="0" nodeType="clickEffect">
                                  <p:stCondLst>
                                    <p:cond delay="0"/>
                                  </p:stCondLst>
                                  <p:iterate type="lt">
                                    <p:tmPct val="4000"/>
                                  </p:iterate>
                                  <p:childTnLst>
                                    <p:set>
                                      <p:cBhvr override="childStyle">
                                        <p:cTn id="34" dur="500" fill="hold"/>
                                        <p:tgtEl>
                                          <p:spTgt spid="30"/>
                                        </p:tgtEl>
                                        <p:attrNameLst>
                                          <p:attrName>style.color</p:attrName>
                                        </p:attrNameLst>
                                      </p:cBhvr>
                                      <p:to>
                                        <p:clrVal>
                                          <a:schemeClr val="tx1"/>
                                        </p:clrVal>
                                      </p:to>
                                    </p:set>
                                    <p:set>
                                      <p:cBhvr>
                                        <p:cTn id="35" dur="500" fill="hold"/>
                                        <p:tgtEl>
                                          <p:spTgt spid="30"/>
                                        </p:tgtEl>
                                        <p:attrNameLst>
                                          <p:attrName>fillcolor</p:attrName>
                                        </p:attrNameLst>
                                      </p:cBhvr>
                                      <p:to>
                                        <p:clrVal>
                                          <a:schemeClr val="tx1"/>
                                        </p:clrVal>
                                      </p:to>
                                    </p:set>
                                    <p:set>
                                      <p:cBhvr>
                                        <p:cTn id="36" dur="500" fill="hold"/>
                                        <p:tgtEl>
                                          <p:spTgt spid="30"/>
                                        </p:tgtEl>
                                        <p:attrNameLst>
                                          <p:attrName>fill.type</p:attrName>
                                        </p:attrNameLst>
                                      </p:cBhvr>
                                      <p:to>
                                        <p:strVal val="solid"/>
                                      </p:to>
                                    </p:set>
                                  </p:childTnLst>
                                </p:cTn>
                              </p:par>
                            </p:childTnLst>
                          </p:cTn>
                        </p:par>
                      </p:childTnLst>
                    </p:cTn>
                  </p:par>
                </p:childTnLst>
              </p:cTn>
              <p:nextCondLst>
                <p:cond evt="onClick" delay="0">
                  <p:tgtEl>
                    <p:spTgt spid="30"/>
                  </p:tgtEl>
                </p:cond>
              </p:nextCondLst>
            </p:seq>
            <p:seq concurrent="1" nextAc="seek">
              <p:cTn id="37" restart="whenNotActive" fill="hold" evtFilter="cancelBubble" nodeType="interactiveSeq">
                <p:stCondLst>
                  <p:cond evt="onClick" delay="0">
                    <p:tgtEl>
                      <p:spTgt spid="31"/>
                    </p:tgtEl>
                  </p:cond>
                </p:stCondLst>
                <p:endSync evt="end" delay="0">
                  <p:rtn val="all"/>
                </p:endSync>
                <p:childTnLst>
                  <p:par>
                    <p:cTn id="38" fill="hold">
                      <p:stCondLst>
                        <p:cond delay="0"/>
                      </p:stCondLst>
                      <p:childTnLst>
                        <p:par>
                          <p:cTn id="39" fill="hold">
                            <p:stCondLst>
                              <p:cond delay="0"/>
                            </p:stCondLst>
                            <p:childTnLst>
                              <p:par>
                                <p:cTn id="40" presetID="16" presetClass="emph" presetSubtype="0" fill="hold" grpId="0" nodeType="clickEffect">
                                  <p:stCondLst>
                                    <p:cond delay="0"/>
                                  </p:stCondLst>
                                  <p:iterate type="lt">
                                    <p:tmPct val="4000"/>
                                  </p:iterate>
                                  <p:childTnLst>
                                    <p:set>
                                      <p:cBhvr override="childStyle">
                                        <p:cTn id="41" dur="500" fill="hold"/>
                                        <p:tgtEl>
                                          <p:spTgt spid="31"/>
                                        </p:tgtEl>
                                        <p:attrNameLst>
                                          <p:attrName>style.color</p:attrName>
                                        </p:attrNameLst>
                                      </p:cBhvr>
                                      <p:to>
                                        <p:clrVal>
                                          <a:schemeClr val="tx1"/>
                                        </p:clrVal>
                                      </p:to>
                                    </p:set>
                                    <p:set>
                                      <p:cBhvr>
                                        <p:cTn id="42" dur="500" fill="hold"/>
                                        <p:tgtEl>
                                          <p:spTgt spid="31"/>
                                        </p:tgtEl>
                                        <p:attrNameLst>
                                          <p:attrName>fillcolor</p:attrName>
                                        </p:attrNameLst>
                                      </p:cBhvr>
                                      <p:to>
                                        <p:clrVal>
                                          <a:schemeClr val="tx1"/>
                                        </p:clrVal>
                                      </p:to>
                                    </p:set>
                                    <p:set>
                                      <p:cBhvr>
                                        <p:cTn id="43" dur="500" fill="hold"/>
                                        <p:tgtEl>
                                          <p:spTgt spid="31"/>
                                        </p:tgtEl>
                                        <p:attrNameLst>
                                          <p:attrName>fill.type</p:attrName>
                                        </p:attrNameLst>
                                      </p:cBhvr>
                                      <p:to>
                                        <p:strVal val="solid"/>
                                      </p:to>
                                    </p:set>
                                  </p:childTnLst>
                                </p:cTn>
                              </p:par>
                            </p:childTnLst>
                          </p:cTn>
                        </p:par>
                      </p:childTnLst>
                    </p:cTn>
                  </p:par>
                </p:childTnLst>
              </p:cTn>
              <p:nextCondLst>
                <p:cond evt="onClick" delay="0">
                  <p:tgtEl>
                    <p:spTgt spid="31"/>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6" presetClass="emph" presetSubtype="0" fill="hold" grpId="0" nodeType="clickEffect">
                                  <p:stCondLst>
                                    <p:cond delay="0"/>
                                  </p:stCondLst>
                                  <p:iterate type="lt">
                                    <p:tmPct val="4000"/>
                                  </p:iterate>
                                  <p:childTnLst>
                                    <p:set>
                                      <p:cBhvr override="childStyle">
                                        <p:cTn id="48" dur="500" fill="hold"/>
                                        <p:tgtEl>
                                          <p:spTgt spid="32"/>
                                        </p:tgtEl>
                                        <p:attrNameLst>
                                          <p:attrName>style.color</p:attrName>
                                        </p:attrNameLst>
                                      </p:cBhvr>
                                      <p:to>
                                        <p:clrVal>
                                          <a:schemeClr val="tx1"/>
                                        </p:clrVal>
                                      </p:to>
                                    </p:set>
                                    <p:set>
                                      <p:cBhvr>
                                        <p:cTn id="49" dur="500" fill="hold"/>
                                        <p:tgtEl>
                                          <p:spTgt spid="32"/>
                                        </p:tgtEl>
                                        <p:attrNameLst>
                                          <p:attrName>fillcolor</p:attrName>
                                        </p:attrNameLst>
                                      </p:cBhvr>
                                      <p:to>
                                        <p:clrVal>
                                          <a:schemeClr val="tx1"/>
                                        </p:clrVal>
                                      </p:to>
                                    </p:set>
                                    <p:set>
                                      <p:cBhvr>
                                        <p:cTn id="50" dur="500" fill="hold"/>
                                        <p:tgtEl>
                                          <p:spTgt spid="32"/>
                                        </p:tgtEl>
                                        <p:attrNameLst>
                                          <p:attrName>fill.type</p:attrName>
                                        </p:attrNameLst>
                                      </p:cBhvr>
                                      <p:to>
                                        <p:strVal val="solid"/>
                                      </p:to>
                                    </p:set>
                                  </p:childTnLst>
                                </p:cTn>
                              </p:par>
                            </p:childTnLst>
                          </p:cTn>
                        </p:par>
                      </p:childTnLst>
                    </p:cTn>
                  </p:par>
                </p:childTnLst>
              </p:cTn>
              <p:nextCondLst>
                <p:cond evt="onClick" delay="0">
                  <p:tgtEl>
                    <p:spTgt spid="32"/>
                  </p:tgtEl>
                </p:cond>
              </p:nextCondLst>
            </p:seq>
            <p:seq concurrent="1" nextAc="seek">
              <p:cTn id="51" restart="whenNotActive" fill="hold" evtFilter="cancelBubble" nodeType="interactiveSeq">
                <p:stCondLst>
                  <p:cond evt="onClick" delay="0">
                    <p:tgtEl>
                      <p:spTgt spid="33"/>
                    </p:tgtEl>
                  </p:cond>
                </p:stCondLst>
                <p:endSync evt="end" delay="0">
                  <p:rtn val="all"/>
                </p:endSync>
                <p:childTnLst>
                  <p:par>
                    <p:cTn id="52" fill="hold">
                      <p:stCondLst>
                        <p:cond delay="0"/>
                      </p:stCondLst>
                      <p:childTnLst>
                        <p:par>
                          <p:cTn id="53" fill="hold">
                            <p:stCondLst>
                              <p:cond delay="0"/>
                            </p:stCondLst>
                            <p:childTnLst>
                              <p:par>
                                <p:cTn id="54" presetID="16" presetClass="emph" presetSubtype="0" fill="hold" grpId="0" nodeType="clickEffect">
                                  <p:stCondLst>
                                    <p:cond delay="0"/>
                                  </p:stCondLst>
                                  <p:iterate type="lt">
                                    <p:tmPct val="4000"/>
                                  </p:iterate>
                                  <p:childTnLst>
                                    <p:set>
                                      <p:cBhvr override="childStyle">
                                        <p:cTn id="55" dur="500" fill="hold"/>
                                        <p:tgtEl>
                                          <p:spTgt spid="33"/>
                                        </p:tgtEl>
                                        <p:attrNameLst>
                                          <p:attrName>style.color</p:attrName>
                                        </p:attrNameLst>
                                      </p:cBhvr>
                                      <p:to>
                                        <p:clrVal>
                                          <a:schemeClr val="tx1"/>
                                        </p:clrVal>
                                      </p:to>
                                    </p:set>
                                    <p:set>
                                      <p:cBhvr>
                                        <p:cTn id="56" dur="500" fill="hold"/>
                                        <p:tgtEl>
                                          <p:spTgt spid="33"/>
                                        </p:tgtEl>
                                        <p:attrNameLst>
                                          <p:attrName>fillcolor</p:attrName>
                                        </p:attrNameLst>
                                      </p:cBhvr>
                                      <p:to>
                                        <p:clrVal>
                                          <a:schemeClr val="tx1"/>
                                        </p:clrVal>
                                      </p:to>
                                    </p:set>
                                    <p:set>
                                      <p:cBhvr>
                                        <p:cTn id="57" dur="500" fill="hold"/>
                                        <p:tgtEl>
                                          <p:spTgt spid="33"/>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58" restart="whenNotActive" fill="hold" evtFilter="cancelBubble" nodeType="interactiveSeq">
                <p:stCondLst>
                  <p:cond evt="onClick" delay="0">
                    <p:tgtEl>
                      <p:spTgt spid="34"/>
                    </p:tgtEl>
                  </p:cond>
                </p:stCondLst>
                <p:endSync evt="end" delay="0">
                  <p:rtn val="all"/>
                </p:endSync>
                <p:childTnLst>
                  <p:par>
                    <p:cTn id="59" fill="hold">
                      <p:stCondLst>
                        <p:cond delay="0"/>
                      </p:stCondLst>
                      <p:childTnLst>
                        <p:par>
                          <p:cTn id="60" fill="hold">
                            <p:stCondLst>
                              <p:cond delay="0"/>
                            </p:stCondLst>
                            <p:childTnLst>
                              <p:par>
                                <p:cTn id="61" presetID="16" presetClass="emph" presetSubtype="0" fill="hold" grpId="0" nodeType="clickEffect">
                                  <p:stCondLst>
                                    <p:cond delay="0"/>
                                  </p:stCondLst>
                                  <p:iterate type="lt">
                                    <p:tmPct val="4000"/>
                                  </p:iterate>
                                  <p:childTnLst>
                                    <p:set>
                                      <p:cBhvr override="childStyle">
                                        <p:cTn id="62" dur="500" fill="hold"/>
                                        <p:tgtEl>
                                          <p:spTgt spid="34"/>
                                        </p:tgtEl>
                                        <p:attrNameLst>
                                          <p:attrName>style.color</p:attrName>
                                        </p:attrNameLst>
                                      </p:cBhvr>
                                      <p:to>
                                        <p:clrVal>
                                          <a:schemeClr val="tx1"/>
                                        </p:clrVal>
                                      </p:to>
                                    </p:set>
                                    <p:set>
                                      <p:cBhvr>
                                        <p:cTn id="63" dur="500" fill="hold"/>
                                        <p:tgtEl>
                                          <p:spTgt spid="34"/>
                                        </p:tgtEl>
                                        <p:attrNameLst>
                                          <p:attrName>fillcolor</p:attrName>
                                        </p:attrNameLst>
                                      </p:cBhvr>
                                      <p:to>
                                        <p:clrVal>
                                          <a:schemeClr val="tx1"/>
                                        </p:clrVal>
                                      </p:to>
                                    </p:set>
                                    <p:set>
                                      <p:cBhvr>
                                        <p:cTn id="64" dur="500" fill="hold"/>
                                        <p:tgtEl>
                                          <p:spTgt spid="34"/>
                                        </p:tgtEl>
                                        <p:attrNameLst>
                                          <p:attrName>fill.type</p:attrName>
                                        </p:attrNameLst>
                                      </p:cBhvr>
                                      <p:to>
                                        <p:strVal val="solid"/>
                                      </p:to>
                                    </p:set>
                                  </p:child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16" presetClass="emph" presetSubtype="0" fill="hold" grpId="0" nodeType="clickEffect">
                                  <p:stCondLst>
                                    <p:cond delay="0"/>
                                  </p:stCondLst>
                                  <p:iterate type="lt">
                                    <p:tmPct val="4000"/>
                                  </p:iterate>
                                  <p:childTnLst>
                                    <p:set>
                                      <p:cBhvr override="childStyle">
                                        <p:cTn id="69" dur="500" fill="hold"/>
                                        <p:tgtEl>
                                          <p:spTgt spid="35"/>
                                        </p:tgtEl>
                                        <p:attrNameLst>
                                          <p:attrName>style.color</p:attrName>
                                        </p:attrNameLst>
                                      </p:cBhvr>
                                      <p:to>
                                        <p:clrVal>
                                          <a:schemeClr val="tx1"/>
                                        </p:clrVal>
                                      </p:to>
                                    </p:set>
                                    <p:set>
                                      <p:cBhvr>
                                        <p:cTn id="70" dur="500" fill="hold"/>
                                        <p:tgtEl>
                                          <p:spTgt spid="35"/>
                                        </p:tgtEl>
                                        <p:attrNameLst>
                                          <p:attrName>fillcolor</p:attrName>
                                        </p:attrNameLst>
                                      </p:cBhvr>
                                      <p:to>
                                        <p:clrVal>
                                          <a:schemeClr val="tx1"/>
                                        </p:clrVal>
                                      </p:to>
                                    </p:set>
                                    <p:set>
                                      <p:cBhvr>
                                        <p:cTn id="71" dur="500" fill="hold"/>
                                        <p:tgtEl>
                                          <p:spTgt spid="35"/>
                                        </p:tgtEl>
                                        <p:attrNameLst>
                                          <p:attrName>fill.type</p:attrName>
                                        </p:attrNameLst>
                                      </p:cBhvr>
                                      <p:to>
                                        <p:strVal val="solid"/>
                                      </p:to>
                                    </p:set>
                                  </p:childTnLst>
                                </p:cTn>
                              </p:par>
                            </p:childTnLst>
                          </p:cTn>
                        </p:par>
                      </p:childTnLst>
                    </p:cTn>
                  </p:par>
                </p:childTnLst>
              </p:cTn>
              <p:nextCondLst>
                <p:cond evt="onClick" delay="0">
                  <p:tgtEl>
                    <p:spTgt spid="35"/>
                  </p:tgtEl>
                </p:cond>
              </p:nextCondLst>
            </p:seq>
            <p:seq concurrent="1" nextAc="seek">
              <p:cTn id="72" restart="whenNotActive" fill="hold" evtFilter="cancelBubble" nodeType="interactiveSeq">
                <p:stCondLst>
                  <p:cond evt="onClick" delay="0">
                    <p:tgtEl>
                      <p:spTgt spid="37"/>
                    </p:tgtEl>
                  </p:cond>
                </p:stCondLst>
                <p:endSync evt="end" delay="0">
                  <p:rtn val="all"/>
                </p:endSync>
                <p:childTnLst>
                  <p:par>
                    <p:cTn id="73" fill="hold">
                      <p:stCondLst>
                        <p:cond delay="0"/>
                      </p:stCondLst>
                      <p:childTnLst>
                        <p:par>
                          <p:cTn id="74" fill="hold">
                            <p:stCondLst>
                              <p:cond delay="0"/>
                            </p:stCondLst>
                            <p:childTnLst>
                              <p:par>
                                <p:cTn id="75" presetID="16" presetClass="emph" presetSubtype="0" fill="hold" grpId="0" nodeType="clickEffect">
                                  <p:stCondLst>
                                    <p:cond delay="0"/>
                                  </p:stCondLst>
                                  <p:iterate type="lt">
                                    <p:tmPct val="4000"/>
                                  </p:iterate>
                                  <p:childTnLst>
                                    <p:set>
                                      <p:cBhvr override="childStyle">
                                        <p:cTn id="76" dur="500" fill="hold"/>
                                        <p:tgtEl>
                                          <p:spTgt spid="37"/>
                                        </p:tgtEl>
                                        <p:attrNameLst>
                                          <p:attrName>style.color</p:attrName>
                                        </p:attrNameLst>
                                      </p:cBhvr>
                                      <p:to>
                                        <p:clrVal>
                                          <a:schemeClr val="tx1"/>
                                        </p:clrVal>
                                      </p:to>
                                    </p:set>
                                    <p:set>
                                      <p:cBhvr>
                                        <p:cTn id="77" dur="500" fill="hold"/>
                                        <p:tgtEl>
                                          <p:spTgt spid="37"/>
                                        </p:tgtEl>
                                        <p:attrNameLst>
                                          <p:attrName>fillcolor</p:attrName>
                                        </p:attrNameLst>
                                      </p:cBhvr>
                                      <p:to>
                                        <p:clrVal>
                                          <a:schemeClr val="tx1"/>
                                        </p:clrVal>
                                      </p:to>
                                    </p:set>
                                    <p:set>
                                      <p:cBhvr>
                                        <p:cTn id="78" dur="500" fill="hold"/>
                                        <p:tgtEl>
                                          <p:spTgt spid="37"/>
                                        </p:tgtEl>
                                        <p:attrNameLst>
                                          <p:attrName>fill.type</p:attrName>
                                        </p:attrNameLst>
                                      </p:cBhvr>
                                      <p:to>
                                        <p:strVal val="solid"/>
                                      </p:to>
                                    </p:set>
                                  </p:childTnLst>
                                </p:cTn>
                              </p:par>
                            </p:childTnLst>
                          </p:cTn>
                        </p:par>
                      </p:childTnLst>
                    </p:cTn>
                  </p:par>
                </p:childTnLst>
              </p:cTn>
              <p:nextCondLst>
                <p:cond evt="onClick" delay="0">
                  <p:tgtEl>
                    <p:spTgt spid="37"/>
                  </p:tgtEl>
                </p:cond>
              </p:nextCondLst>
            </p:seq>
            <p:seq concurrent="1" nextAc="seek">
              <p:cTn id="79" restart="whenNotActive" fill="hold" evtFilter="cancelBubble" nodeType="interactiveSeq">
                <p:stCondLst>
                  <p:cond evt="onClick" delay="0">
                    <p:tgtEl>
                      <p:spTgt spid="39"/>
                    </p:tgtEl>
                  </p:cond>
                </p:stCondLst>
                <p:endSync evt="end" delay="0">
                  <p:rtn val="all"/>
                </p:endSync>
                <p:childTnLst>
                  <p:par>
                    <p:cTn id="80" fill="hold">
                      <p:stCondLst>
                        <p:cond delay="0"/>
                      </p:stCondLst>
                      <p:childTnLst>
                        <p:par>
                          <p:cTn id="81" fill="hold">
                            <p:stCondLst>
                              <p:cond delay="0"/>
                            </p:stCondLst>
                            <p:childTnLst>
                              <p:par>
                                <p:cTn id="82" presetID="16" presetClass="emph" presetSubtype="0" fill="hold" grpId="0" nodeType="clickEffect">
                                  <p:stCondLst>
                                    <p:cond delay="0"/>
                                  </p:stCondLst>
                                  <p:iterate type="lt">
                                    <p:tmPct val="4000"/>
                                  </p:iterate>
                                  <p:childTnLst>
                                    <p:set>
                                      <p:cBhvr override="childStyle">
                                        <p:cTn id="83" dur="500" fill="hold"/>
                                        <p:tgtEl>
                                          <p:spTgt spid="39"/>
                                        </p:tgtEl>
                                        <p:attrNameLst>
                                          <p:attrName>style.color</p:attrName>
                                        </p:attrNameLst>
                                      </p:cBhvr>
                                      <p:to>
                                        <p:clrVal>
                                          <a:schemeClr val="tx1"/>
                                        </p:clrVal>
                                      </p:to>
                                    </p:set>
                                    <p:set>
                                      <p:cBhvr>
                                        <p:cTn id="84" dur="500" fill="hold"/>
                                        <p:tgtEl>
                                          <p:spTgt spid="39"/>
                                        </p:tgtEl>
                                        <p:attrNameLst>
                                          <p:attrName>fillcolor</p:attrName>
                                        </p:attrNameLst>
                                      </p:cBhvr>
                                      <p:to>
                                        <p:clrVal>
                                          <a:schemeClr val="tx1"/>
                                        </p:clrVal>
                                      </p:to>
                                    </p:set>
                                    <p:set>
                                      <p:cBhvr>
                                        <p:cTn id="85" dur="500" fill="hold"/>
                                        <p:tgtEl>
                                          <p:spTgt spid="39"/>
                                        </p:tgtEl>
                                        <p:attrNameLst>
                                          <p:attrName>fill.type</p:attrName>
                                        </p:attrNameLst>
                                      </p:cBhvr>
                                      <p:to>
                                        <p:strVal val="solid"/>
                                      </p:to>
                                    </p:set>
                                  </p:childTnLst>
                                </p:cTn>
                              </p:par>
                            </p:childTnLst>
                          </p:cTn>
                        </p:par>
                      </p:childTnLst>
                    </p:cTn>
                  </p:par>
                </p:childTnLst>
              </p:cTn>
              <p:nextCondLst>
                <p:cond evt="onClick" delay="0">
                  <p:tgtEl>
                    <p:spTgt spid="39"/>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7" grpId="0"/>
      <p:bldP spid="39"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5ygzroy">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1595</Words>
  <Application>Microsoft Office PowerPoint</Application>
  <PresentationFormat>宽屏</PresentationFormat>
  <Paragraphs>266</Paragraphs>
  <Slides>36</Slides>
  <Notes>0</Notes>
  <HiddenSlides>0</HiddenSlides>
  <MMClips>1</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36</vt:i4>
      </vt:variant>
    </vt:vector>
  </HeadingPairs>
  <TitlesOfParts>
    <vt:vector size="40" baseType="lpstr">
      <vt:lpstr>Arial</vt:lpstr>
      <vt:lpstr>思源黑体 CN Regular</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2021-05-10T00:40:19Z</dcterms:created>
  <dcterms:modified xsi:type="dcterms:W3CDTF">2023-01-10T07:04:05Z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55702D84AA6847D6A4A1064F06E2EB44</vt:lpwstr>
  </property>
  <property fmtid="{A09F084E-AD41-489F-8076-AA5BE3082BCA}" pid="100">
    <vt:ui4>5</vt:ui4>
  </property>
  <property fmtid="{64440492-4C8B-11D1-8B70-080036B11A03}" pid="11">
    <vt:lpwstr>www.2ppt.com-爱PPT提供资源下载</vt:lpwstr>
  </property>
</Properties>
</file>