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25" r:id="rId2"/>
    <p:sldId id="430" r:id="rId3"/>
    <p:sldId id="384" r:id="rId4"/>
    <p:sldId id="385" r:id="rId5"/>
    <p:sldId id="395" r:id="rId6"/>
    <p:sldId id="396" r:id="rId7"/>
    <p:sldId id="426" r:id="rId8"/>
    <p:sldId id="398" r:id="rId9"/>
    <p:sldId id="399" r:id="rId10"/>
    <p:sldId id="400" r:id="rId11"/>
    <p:sldId id="401" r:id="rId12"/>
    <p:sldId id="386" r:id="rId13"/>
    <p:sldId id="404" r:id="rId14"/>
    <p:sldId id="405" r:id="rId15"/>
    <p:sldId id="407" r:id="rId16"/>
    <p:sldId id="387" r:id="rId17"/>
    <p:sldId id="428" r:id="rId18"/>
    <p:sldId id="427" r:id="rId19"/>
    <p:sldId id="429" r:id="rId20"/>
  </p:sldIdLst>
  <p:sldSz cx="9144000" cy="5143500" type="screen16x9"/>
  <p:notesSz cx="6858000" cy="9144000"/>
  <p:custDataLst>
    <p:tags r:id="rId23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1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ongying" initials="z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510" y="-162"/>
      </p:cViewPr>
      <p:guideLst>
        <p:guide orient="horz" pos="1521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/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defPPr/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miter/>
          </a:ln>
        </p:spPr>
      </p:sp>
      <p:sp>
        <p:nvSpPr>
          <p:cNvPr id="20482" name="文本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>
            <a:defPPr/>
          </a:lstStyle>
          <a:p>
            <a:pPr lvl="0" eaLnBrk="1" hangingPunct="1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defPPr/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defPPr/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200151"/>
            <a:ext cx="4038600" cy="1639491"/>
          </a:xfrm>
        </p:spPr>
        <p:txBody>
          <a:bodyPr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2953943"/>
            <a:ext cx="4038600" cy="1640681"/>
          </a:xfrm>
        </p:spPr>
        <p:txBody>
          <a:bodyPr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1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 sz="11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defPPr/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defPPr/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defPPr/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defPPr/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defPPr/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defPPr/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defPPr/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defPPr/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/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/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defPPr/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defPPr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/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28502-AFDC-4DA1-9D2D-1675F2FF334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/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/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6D14-90E0-40C7-8DA3-F8EDF94E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jpe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3"/>
          <p:cNvSpPr txBox="1"/>
          <p:nvPr/>
        </p:nvSpPr>
        <p:spPr>
          <a:xfrm>
            <a:off x="381000" y="283109"/>
            <a:ext cx="8205788" cy="13157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>
            <a:defPPr/>
          </a:lstStyle>
          <a:p>
            <a:pPr algn="ctr">
              <a:lnSpc>
                <a:spcPct val="150000"/>
              </a:lnSpc>
            </a:pPr>
            <a:r>
              <a:rPr lang="en-US" altLang="zh-CN" sz="2700" b="1" i="1" dirty="0">
                <a:latin typeface="Arial" panose="020B0604020202020204" pitchFamily="34" charset="0"/>
                <a:ea typeface="宋体" panose="02010600030101010101" pitchFamily="2" charset="-122"/>
              </a:rPr>
              <a:t>Module 7 Computers</a:t>
            </a:r>
          </a:p>
          <a:p>
            <a:pPr algn="ctr">
              <a:lnSpc>
                <a:spcPct val="150000"/>
              </a:lnSpc>
            </a:pPr>
            <a:r>
              <a:rPr lang="en-US" altLang="zh-CN" sz="2700" b="1" i="1" dirty="0">
                <a:latin typeface="Arial" panose="020B0604020202020204" pitchFamily="34" charset="0"/>
                <a:ea typeface="宋体" panose="02010600030101010101" pitchFamily="2" charset="-122"/>
              </a:rPr>
              <a:t>Unit 2  When do you use a computer?</a:t>
            </a:r>
          </a:p>
        </p:txBody>
      </p:sp>
      <p:pic>
        <p:nvPicPr>
          <p:cNvPr id="19459" name="图片 4" descr="VCG41N80764125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-1740000">
            <a:off x="879875" y="2160986"/>
            <a:ext cx="1017985" cy="124420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0" name="图片 6" descr="VCG41N80764125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625692">
            <a:off x="6528197" y="2235995"/>
            <a:ext cx="829866" cy="10941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2" name="内容占位符 8" descr="VCG41N807641252"/>
          <p:cNvPicPr>
            <a:picLocks noGrp="1" noChangeAspect="1"/>
          </p:cNvPicPr>
          <p:nvPr>
            <p:ph type="subTitle" idx="1"/>
          </p:nvPr>
        </p:nvPicPr>
        <p:blipFill>
          <a:blip r:embed="rId5" cstate="email"/>
          <a:srcRect/>
          <a:stretch>
            <a:fillRect/>
          </a:stretch>
        </p:blipFill>
        <p:spPr>
          <a:xfrm rot="3029855">
            <a:off x="7169946" y="4152901"/>
            <a:ext cx="711994" cy="797719"/>
          </a:xfrm>
        </p:spPr>
      </p:pic>
      <p:pic>
        <p:nvPicPr>
          <p:cNvPr id="19463" name="内容占位符 6" descr="VCG41N807641252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 rot="1219563">
            <a:off x="939404" y="3939779"/>
            <a:ext cx="898922" cy="95130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4" name="内容占位符 6" descr="VCG41N807641252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 rot="-2025295">
            <a:off x="7515228" y="1603772"/>
            <a:ext cx="809625" cy="857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6" name="内容占位符 6" descr="VCG41N807641252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 rot="-612085">
            <a:off x="2009778" y="3374232"/>
            <a:ext cx="542925" cy="6905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8" name="内容占位符 6" descr="VCG41N807641252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7449741" y="3175397"/>
            <a:ext cx="540544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9" name="内容占位符 6" descr="VCG41N807641252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 rot="-744409">
            <a:off x="7899797" y="70249"/>
            <a:ext cx="463154" cy="5548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70" name="内容占位符 6" descr="VCG41N807641252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>
          <a:xfrm rot="-2025295">
            <a:off x="1015605" y="122636"/>
            <a:ext cx="415529" cy="4405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71" name="图片 2" descr="VCG41628263242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2843310" y="1611964"/>
            <a:ext cx="3417094" cy="275986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72" name="内容占位符 6" descr="VCG41N807641252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 rot="-744409">
            <a:off x="2007397" y="1935958"/>
            <a:ext cx="463153" cy="5548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73" name="图片 7" descr="VCG41N807641252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>
          <a:xfrm rot="1813433">
            <a:off x="881064" y="1313261"/>
            <a:ext cx="472678" cy="62269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矩形 18"/>
          <p:cNvSpPr/>
          <p:nvPr/>
        </p:nvSpPr>
        <p:spPr>
          <a:xfrm>
            <a:off x="3161895" y="453258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25602" name="Text Box 4"/>
          <p:cNvSpPr txBox="1"/>
          <p:nvPr/>
        </p:nvSpPr>
        <p:spPr>
          <a:xfrm>
            <a:off x="410766" y="767715"/>
            <a:ext cx="6172200" cy="43858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  <a:cs typeface="Times New Roman" panose="02020603050405020304" charset="0"/>
              </a:rPr>
              <a:t>Read the passage and answer the questions.</a:t>
            </a:r>
          </a:p>
        </p:txBody>
      </p:sp>
      <p:sp>
        <p:nvSpPr>
          <p:cNvPr id="25603" name="Text Box 5"/>
          <p:cNvSpPr txBox="1"/>
          <p:nvPr/>
        </p:nvSpPr>
        <p:spPr>
          <a:xfrm>
            <a:off x="512207" y="1574721"/>
            <a:ext cx="5886450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1. Who can use the computer on Sundays?</a:t>
            </a:r>
          </a:p>
        </p:txBody>
      </p:sp>
      <p:sp>
        <p:nvSpPr>
          <p:cNvPr id="25604" name="Text Box 6"/>
          <p:cNvSpPr txBox="1"/>
          <p:nvPr/>
        </p:nvSpPr>
        <p:spPr>
          <a:xfrm>
            <a:off x="512207" y="2661761"/>
            <a:ext cx="5886450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2. Who shares a computer with his father?</a:t>
            </a:r>
          </a:p>
        </p:txBody>
      </p:sp>
      <p:sp>
        <p:nvSpPr>
          <p:cNvPr id="25605" name="Text Box 7"/>
          <p:cNvSpPr txBox="1"/>
          <p:nvPr/>
        </p:nvSpPr>
        <p:spPr>
          <a:xfrm>
            <a:off x="512209" y="3955971"/>
            <a:ext cx="4485715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3. Who has a friend in Australia?</a:t>
            </a:r>
          </a:p>
        </p:txBody>
      </p:sp>
      <p:sp>
        <p:nvSpPr>
          <p:cNvPr id="131080" name="Text Box 8"/>
          <p:cNvSpPr txBox="1"/>
          <p:nvPr/>
        </p:nvSpPr>
        <p:spPr>
          <a:xfrm>
            <a:off x="928927" y="2009299"/>
            <a:ext cx="898323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charset="0"/>
              </a:rPr>
              <a:t>Mike.</a:t>
            </a:r>
          </a:p>
        </p:txBody>
      </p:sp>
      <p:sp>
        <p:nvSpPr>
          <p:cNvPr id="131081" name="Text Box 9"/>
          <p:cNvSpPr txBox="1"/>
          <p:nvPr/>
        </p:nvSpPr>
        <p:spPr>
          <a:xfrm>
            <a:off x="889636" y="3202305"/>
            <a:ext cx="83099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charset="0"/>
              </a:rPr>
              <a:t>Jack.</a:t>
            </a:r>
          </a:p>
        </p:txBody>
      </p:sp>
      <p:sp>
        <p:nvSpPr>
          <p:cNvPr id="131082" name="Text Box 10"/>
          <p:cNvSpPr txBox="1"/>
          <p:nvPr/>
        </p:nvSpPr>
        <p:spPr>
          <a:xfrm>
            <a:off x="889636" y="4497705"/>
            <a:ext cx="880690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charset="0"/>
              </a:rPr>
              <a:t>Alice.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11004" y="110966"/>
            <a:ext cx="2518886" cy="484748"/>
          </a:xfrm>
          <a:prstGeom prst="rect">
            <a:avLst/>
          </a:prstGeom>
          <a:solidFill>
            <a:srgbClr val="92CDCF"/>
          </a:solidFill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r>
              <a:rPr lang="en-US" altLang="zh-CN" sz="2700" b="1" dirty="0">
                <a:latin typeface="Times New Roman" panose="02020603050405020304" charset="0"/>
                <a:cs typeface="Times New Roman" panose="02020603050405020304" charset="0"/>
              </a:rPr>
              <a:t>Fast reading.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0" grpId="0"/>
      <p:bldP spid="131081" grpId="0"/>
      <p:bldP spid="1310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2" name="Rectangle 3"/>
          <p:cNvSpPr>
            <a:spLocks noGrp="1"/>
          </p:cNvSpPr>
          <p:nvPr>
            <p:ph idx="1"/>
          </p:nvPr>
        </p:nvSpPr>
        <p:spPr>
          <a:xfrm>
            <a:off x="356711" y="1265398"/>
            <a:ext cx="8210550" cy="3132296"/>
          </a:xfrm>
        </p:spPr>
        <p:txBody>
          <a:bodyPr vert="horz" wrap="square" lIns="68580" tIns="34290" rIns="68580" bIns="34290" anchor="t"/>
          <a:lstStyle>
            <a:defPPr/>
          </a:lstStyle>
          <a:p>
            <a:pPr eaLnBrk="1" hangingPunct="1"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1. Jack’s father uses the computer every Friday night.</a:t>
            </a:r>
          </a:p>
          <a:p>
            <a:pPr algn="l" eaLnBrk="1" hangingPunct="1"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       2. Alice checks emails at home.</a:t>
            </a:r>
          </a:p>
          <a:p>
            <a:pPr algn="l" eaLnBrk="1" hangingPunct="1"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       3. Mike likes playing computer games.</a:t>
            </a:r>
          </a:p>
          <a:p>
            <a:pPr algn="l" eaLnBrk="1" hangingPunct="1"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       4. Mike and his parents use their home computer.</a:t>
            </a:r>
          </a:p>
        </p:txBody>
      </p:sp>
      <p:sp>
        <p:nvSpPr>
          <p:cNvPr id="5" name="Text Box 6"/>
          <p:cNvSpPr txBox="1"/>
          <p:nvPr/>
        </p:nvSpPr>
        <p:spPr>
          <a:xfrm>
            <a:off x="469345" y="1265159"/>
            <a:ext cx="377428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</a:rPr>
              <a:t>F</a:t>
            </a:r>
          </a:p>
        </p:txBody>
      </p:sp>
      <p:sp>
        <p:nvSpPr>
          <p:cNvPr id="6" name="Text Box 7"/>
          <p:cNvSpPr txBox="1"/>
          <p:nvPr/>
        </p:nvSpPr>
        <p:spPr>
          <a:xfrm>
            <a:off x="469345" y="1699499"/>
            <a:ext cx="377428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</a:rPr>
              <a:t>F</a:t>
            </a:r>
          </a:p>
        </p:txBody>
      </p:sp>
      <p:sp>
        <p:nvSpPr>
          <p:cNvPr id="7" name="Text Box 8"/>
          <p:cNvSpPr txBox="1"/>
          <p:nvPr/>
        </p:nvSpPr>
        <p:spPr>
          <a:xfrm>
            <a:off x="469345" y="2134076"/>
            <a:ext cx="377428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</a:rPr>
              <a:t>T</a:t>
            </a:r>
          </a:p>
        </p:txBody>
      </p:sp>
      <p:sp>
        <p:nvSpPr>
          <p:cNvPr id="9" name="Text Box 10"/>
          <p:cNvSpPr txBox="1"/>
          <p:nvPr/>
        </p:nvSpPr>
        <p:spPr>
          <a:xfrm>
            <a:off x="469345" y="2568655"/>
            <a:ext cx="377428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charset="0"/>
              </a:rPr>
              <a:t>F</a:t>
            </a:r>
          </a:p>
        </p:txBody>
      </p:sp>
      <p:sp>
        <p:nvSpPr>
          <p:cNvPr id="12" name="Text Box 13"/>
          <p:cNvSpPr txBox="1"/>
          <p:nvPr/>
        </p:nvSpPr>
        <p:spPr>
          <a:xfrm>
            <a:off x="2005490" y="2565559"/>
            <a:ext cx="1982153" cy="438582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endParaRPr lang="en-US" altLang="zh-CN" sz="2400" b="1">
              <a:solidFill>
                <a:srgbClr val="FF0000"/>
              </a:solidFill>
              <a:latin typeface="Times New Roman" panose="02020603050405020304"/>
            </a:endParaRPr>
          </a:p>
        </p:txBody>
      </p:sp>
      <p:sp>
        <p:nvSpPr>
          <p:cNvPr id="15" name="Text Box 13"/>
          <p:cNvSpPr txBox="1"/>
          <p:nvPr/>
        </p:nvSpPr>
        <p:spPr>
          <a:xfrm>
            <a:off x="1231821" y="1178481"/>
            <a:ext cx="1714500" cy="438582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</a:rPr>
              <a:t>Jack</a:t>
            </a:r>
          </a:p>
        </p:txBody>
      </p:sp>
      <p:sp>
        <p:nvSpPr>
          <p:cNvPr id="16" name="Text Box 13"/>
          <p:cNvSpPr txBox="1"/>
          <p:nvPr/>
        </p:nvSpPr>
        <p:spPr>
          <a:xfrm>
            <a:off x="3789045" y="1616869"/>
            <a:ext cx="2152650" cy="438582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</a:rPr>
              <a:t>at school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27674" y="432911"/>
            <a:ext cx="4962525" cy="484748"/>
          </a:xfrm>
          <a:prstGeom prst="rect">
            <a:avLst/>
          </a:prstGeom>
          <a:solidFill>
            <a:srgbClr val="92CDCF"/>
          </a:solidFill>
        </p:spPr>
        <p:txBody>
          <a:bodyPr wrap="square" lIns="68580" tIns="34290" rIns="68580" bIns="34290" rtlCol="0">
            <a:spAutoFit/>
          </a:bodyPr>
          <a:lstStyle>
            <a:defPPr/>
          </a:lstStyle>
          <a:p>
            <a:r>
              <a:rPr lang="en-US" altLang="zh-CN" sz="2700" b="1" dirty="0">
                <a:latin typeface="Times New Roman" panose="02020603050405020304" charset="0"/>
                <a:cs typeface="Times New Roman" panose="02020603050405020304" charset="0"/>
              </a:rPr>
              <a:t>Read  </a:t>
            </a:r>
            <a:r>
              <a:rPr lang="en-US" altLang="zh-CN" sz="2700" b="1" dirty="0" err="1">
                <a:latin typeface="Times New Roman" panose="02020603050405020304" charset="0"/>
                <a:cs typeface="Times New Roman" panose="02020603050405020304" charset="0"/>
              </a:rPr>
              <a:t>againand</a:t>
            </a:r>
            <a:r>
              <a:rPr lang="en-US" altLang="zh-CN" sz="2700" b="1" dirty="0">
                <a:latin typeface="Times New Roman" panose="02020603050405020304" charset="0"/>
                <a:cs typeface="Times New Roman" panose="02020603050405020304" charset="0"/>
              </a:rPr>
              <a:t> check T or F.</a:t>
            </a:r>
            <a:endParaRPr lang="zh-CN" altLang="en-US" sz="2700" b="1" dirty="0">
              <a:latin typeface="Times New Roman" panose="02020603050405020304"/>
              <a:cs typeface="Times New Roman" panose="020206030504050203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27650" name="Text Box 15"/>
          <p:cNvSpPr txBox="1"/>
          <p:nvPr/>
        </p:nvSpPr>
        <p:spPr>
          <a:xfrm>
            <a:off x="160652" y="150495"/>
            <a:ext cx="5299399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pPr algn="ctr"/>
            <a:r>
              <a:rPr lang="en-US" altLang="zh-CN" sz="2400" b="1" dirty="0">
                <a:latin typeface="Times New Roman" panose="02020603050405020304" charset="0"/>
                <a:cs typeface="Times New Roman" panose="02020603050405020304" charset="0"/>
              </a:rPr>
              <a:t>Read Para. 1 and answer the questions.</a:t>
            </a:r>
          </a:p>
        </p:txBody>
      </p:sp>
      <p:sp>
        <p:nvSpPr>
          <p:cNvPr id="27651" name="Text Box 17"/>
          <p:cNvSpPr txBox="1"/>
          <p:nvPr/>
        </p:nvSpPr>
        <p:spPr>
          <a:xfrm>
            <a:off x="458629" y="735807"/>
            <a:ext cx="6942296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1. What does Jack’s father do on the computer?</a:t>
            </a:r>
          </a:p>
        </p:txBody>
      </p:sp>
      <p:sp>
        <p:nvSpPr>
          <p:cNvPr id="27652" name="Text Box 18"/>
          <p:cNvSpPr txBox="1"/>
          <p:nvPr/>
        </p:nvSpPr>
        <p:spPr>
          <a:xfrm>
            <a:off x="458391" y="2637949"/>
            <a:ext cx="5779294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2. Does Jack use the computer every night?</a:t>
            </a:r>
          </a:p>
        </p:txBody>
      </p:sp>
      <p:sp>
        <p:nvSpPr>
          <p:cNvPr id="18451" name="Text Box 19"/>
          <p:cNvSpPr txBox="1"/>
          <p:nvPr/>
        </p:nvSpPr>
        <p:spPr>
          <a:xfrm>
            <a:off x="481967" y="1308735"/>
            <a:ext cx="7636193" cy="11772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charset="0"/>
              </a:rPr>
              <a:t>He often talks to his customers on the computers. 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charset="0"/>
              </a:rPr>
              <a:t>He also goes on the Internet to check the times of trains, make travel plans, and buy tickets.</a:t>
            </a:r>
          </a:p>
        </p:txBody>
      </p:sp>
      <p:sp>
        <p:nvSpPr>
          <p:cNvPr id="18452" name="Text Box 20"/>
          <p:cNvSpPr txBox="1"/>
          <p:nvPr/>
        </p:nvSpPr>
        <p:spPr>
          <a:xfrm>
            <a:off x="458631" y="3072765"/>
            <a:ext cx="7636193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charset="0"/>
              </a:rPr>
              <a:t>No, he doesn’t. He uses the computer every Friday night.</a:t>
            </a:r>
          </a:p>
        </p:txBody>
      </p:sp>
      <p:sp>
        <p:nvSpPr>
          <p:cNvPr id="28674" name="Text Box 27"/>
          <p:cNvSpPr txBox="1"/>
          <p:nvPr/>
        </p:nvSpPr>
        <p:spPr>
          <a:xfrm>
            <a:off x="539356" y="3661173"/>
            <a:ext cx="5617369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3. What does Jack do on the computer?</a:t>
            </a:r>
          </a:p>
        </p:txBody>
      </p:sp>
      <p:sp>
        <p:nvSpPr>
          <p:cNvPr id="19484" name="Text Box 28"/>
          <p:cNvSpPr txBox="1"/>
          <p:nvPr/>
        </p:nvSpPr>
        <p:spPr>
          <a:xfrm>
            <a:off x="458631" y="4177665"/>
            <a:ext cx="8207693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charset="0"/>
              </a:rPr>
              <a:t>He listens to music and watches movies on the computer.</a:t>
            </a:r>
          </a:p>
        </p:txBody>
      </p:sp>
      <p:pic>
        <p:nvPicPr>
          <p:cNvPr id="28676" name="Picture 29" descr="x_2010072820043006405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400925" y="-120968"/>
            <a:ext cx="1620012" cy="18630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1" grpId="0"/>
      <p:bldP spid="18452" grpId="0"/>
      <p:bldP spid="194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29698" name="Text Box 2"/>
          <p:cNvSpPr txBox="1"/>
          <p:nvPr/>
        </p:nvSpPr>
        <p:spPr>
          <a:xfrm>
            <a:off x="1074898" y="527448"/>
            <a:ext cx="5299399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Read Para. 2 and answer the questions.</a:t>
            </a:r>
          </a:p>
        </p:txBody>
      </p:sp>
      <p:sp>
        <p:nvSpPr>
          <p:cNvPr id="29699" name="Rectangle 4"/>
          <p:cNvSpPr/>
          <p:nvPr/>
        </p:nvSpPr>
        <p:spPr>
          <a:xfrm>
            <a:off x="1074897" y="1275397"/>
            <a:ext cx="5346528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latin typeface="Times New Roman" panose="02020603050405020304" charset="0"/>
              </a:rPr>
              <a:t>1. Does Alice have a computer at home?</a:t>
            </a:r>
          </a:p>
        </p:txBody>
      </p:sp>
      <p:sp>
        <p:nvSpPr>
          <p:cNvPr id="29700" name="Text Box 6"/>
          <p:cNvSpPr txBox="1"/>
          <p:nvPr/>
        </p:nvSpPr>
        <p:spPr>
          <a:xfrm>
            <a:off x="1128477" y="2625566"/>
            <a:ext cx="5617369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latin typeface="Times New Roman" panose="02020603050405020304" charset="0"/>
              </a:rPr>
              <a:t>2. What does Alice do on the Internet?</a:t>
            </a:r>
          </a:p>
        </p:txBody>
      </p:sp>
      <p:sp>
        <p:nvSpPr>
          <p:cNvPr id="125959" name="Text Box 7"/>
          <p:cNvSpPr txBox="1"/>
          <p:nvPr/>
        </p:nvSpPr>
        <p:spPr>
          <a:xfrm>
            <a:off x="1452327" y="1950244"/>
            <a:ext cx="2209579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</a:rPr>
              <a:t>No, she doesn’t.</a:t>
            </a:r>
          </a:p>
        </p:txBody>
      </p:sp>
      <p:sp>
        <p:nvSpPr>
          <p:cNvPr id="125960" name="Text Box 8"/>
          <p:cNvSpPr txBox="1"/>
          <p:nvPr/>
        </p:nvSpPr>
        <p:spPr>
          <a:xfrm>
            <a:off x="1074897" y="3273267"/>
            <a:ext cx="6679406" cy="11772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</a:rPr>
              <a:t>She searches for information, does her homework, checks her email, and sees and talks with her friends on the Internet.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9" grpId="0"/>
      <p:bldP spid="1259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30722" name="Rectangle 3"/>
          <p:cNvSpPr/>
          <p:nvPr/>
        </p:nvSpPr>
        <p:spPr>
          <a:xfrm>
            <a:off x="404813" y="1221582"/>
            <a:ext cx="6896576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latin typeface="Times New Roman" panose="02020603050405020304" charset="0"/>
              </a:rPr>
              <a:t>1. Do Mike’s parents use a computer at home?</a:t>
            </a:r>
          </a:p>
        </p:txBody>
      </p:sp>
      <p:sp>
        <p:nvSpPr>
          <p:cNvPr id="126980" name="Text Box 4"/>
          <p:cNvSpPr txBox="1"/>
          <p:nvPr/>
        </p:nvSpPr>
        <p:spPr>
          <a:xfrm>
            <a:off x="793910" y="1865234"/>
            <a:ext cx="2089355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</a:rPr>
              <a:t>No, they don’t.</a:t>
            </a:r>
          </a:p>
        </p:txBody>
      </p:sp>
      <p:sp>
        <p:nvSpPr>
          <p:cNvPr id="30724" name="Rectangle 6"/>
          <p:cNvSpPr/>
          <p:nvPr/>
        </p:nvSpPr>
        <p:spPr>
          <a:xfrm>
            <a:off x="404812" y="2950369"/>
            <a:ext cx="6292454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charset="0"/>
              </a:rPr>
              <a:t>2. What does Mike usually do on the computer?</a:t>
            </a:r>
          </a:p>
        </p:txBody>
      </p:sp>
      <p:sp>
        <p:nvSpPr>
          <p:cNvPr id="126983" name="Text Box 7"/>
          <p:cNvSpPr txBox="1"/>
          <p:nvPr/>
        </p:nvSpPr>
        <p:spPr>
          <a:xfrm>
            <a:off x="696518" y="3482580"/>
            <a:ext cx="5523309" cy="80791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charset="0"/>
              </a:rPr>
              <a:t>He sends emails to his friends and plays computer games.</a:t>
            </a:r>
          </a:p>
        </p:txBody>
      </p:sp>
      <p:sp>
        <p:nvSpPr>
          <p:cNvPr id="30726" name="Text Box 8"/>
          <p:cNvSpPr txBox="1"/>
          <p:nvPr/>
        </p:nvSpPr>
        <p:spPr>
          <a:xfrm>
            <a:off x="404814" y="544830"/>
            <a:ext cx="5299399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latin typeface="Times New Roman" panose="02020603050405020304" charset="0"/>
                <a:cs typeface="Times New Roman" panose="02020603050405020304" charset="0"/>
              </a:rPr>
              <a:t>Read Para. 3 and answer the questions.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  <p:bldP spid="1269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32770" name="Text Box 2"/>
          <p:cNvSpPr txBox="1"/>
          <p:nvPr/>
        </p:nvSpPr>
        <p:spPr>
          <a:xfrm>
            <a:off x="107159" y="321469"/>
            <a:ext cx="6993731" cy="80791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latin typeface="Arial Black" panose="020B0A04020102020204" pitchFamily="34" charset="0"/>
              </a:rPr>
              <a:t>Complete the passage with the correct form of the words from the box.</a:t>
            </a:r>
          </a:p>
        </p:txBody>
      </p:sp>
      <p:sp>
        <p:nvSpPr>
          <p:cNvPr id="32771" name="Text Box 3"/>
          <p:cNvSpPr txBox="1"/>
          <p:nvPr/>
        </p:nvSpPr>
        <p:spPr>
          <a:xfrm>
            <a:off x="458392" y="1383507"/>
            <a:ext cx="5993606" cy="807913"/>
          </a:xfrm>
          <a:prstGeom prst="rect">
            <a:avLst/>
          </a:prstGeom>
          <a:solidFill>
            <a:srgbClr val="92CDCF"/>
          </a:solidFill>
          <a:ln w="952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 algn="ctr"/>
            <a:r>
              <a:rPr lang="en-US" altLang="zh-CN" sz="2400" b="1">
                <a:latin typeface="Times New Roman" panose="02020603050405020304" charset="0"/>
              </a:rPr>
              <a:t>  check   customer    information    Internet   movie   plan     search     send    share   ticket</a:t>
            </a:r>
          </a:p>
        </p:txBody>
      </p:sp>
      <p:sp>
        <p:nvSpPr>
          <p:cNvPr id="32772" name="Text Box 4"/>
          <p:cNvSpPr txBox="1"/>
          <p:nvPr/>
        </p:nvSpPr>
        <p:spPr>
          <a:xfrm>
            <a:off x="351235" y="2409827"/>
            <a:ext cx="6211490" cy="228524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>
              <a:lnSpc>
                <a:spcPct val="120000"/>
              </a:lnSpc>
            </a:pPr>
            <a:r>
              <a:rPr lang="en-US" altLang="zh-CN" sz="2400" b="1">
                <a:latin typeface="Times New Roman" panose="02020603050405020304" charset="0"/>
              </a:rPr>
              <a:t>    You can use your computer to do lots of things on the _________. You can ________ for ___________ about things to do. Are you _________ an evening at the cinema? What time does your _______ start? You can ______ </a:t>
            </a:r>
          </a:p>
        </p:txBody>
      </p:sp>
      <p:sp>
        <p:nvSpPr>
          <p:cNvPr id="128006" name="Rectangle 6"/>
          <p:cNvSpPr/>
          <p:nvPr/>
        </p:nvSpPr>
        <p:spPr>
          <a:xfrm>
            <a:off x="2187180" y="2895600"/>
            <a:ext cx="121571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Internet</a:t>
            </a:r>
          </a:p>
        </p:txBody>
      </p:sp>
      <p:sp>
        <p:nvSpPr>
          <p:cNvPr id="128008" name="Rectangle 8"/>
          <p:cNvSpPr/>
          <p:nvPr/>
        </p:nvSpPr>
        <p:spPr>
          <a:xfrm>
            <a:off x="4941094" y="2893219"/>
            <a:ext cx="987322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search</a:t>
            </a:r>
          </a:p>
        </p:txBody>
      </p:sp>
      <p:sp>
        <p:nvSpPr>
          <p:cNvPr id="128010" name="Rectangle 10"/>
          <p:cNvSpPr/>
          <p:nvPr/>
        </p:nvSpPr>
        <p:spPr>
          <a:xfrm>
            <a:off x="428625" y="3327798"/>
            <a:ext cx="1711046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information</a:t>
            </a:r>
          </a:p>
        </p:txBody>
      </p:sp>
      <p:sp>
        <p:nvSpPr>
          <p:cNvPr id="128011" name="Rectangle 11"/>
          <p:cNvSpPr/>
          <p:nvPr/>
        </p:nvSpPr>
        <p:spPr>
          <a:xfrm>
            <a:off x="413148" y="3759994"/>
            <a:ext cx="1302280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planning</a:t>
            </a:r>
          </a:p>
        </p:txBody>
      </p:sp>
      <p:sp>
        <p:nvSpPr>
          <p:cNvPr id="128012" name="Rectangle 12"/>
          <p:cNvSpPr/>
          <p:nvPr/>
        </p:nvSpPr>
        <p:spPr>
          <a:xfrm>
            <a:off x="2511031" y="4192191"/>
            <a:ext cx="923971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movie</a:t>
            </a:r>
          </a:p>
        </p:txBody>
      </p:sp>
      <p:sp>
        <p:nvSpPr>
          <p:cNvPr id="128013" name="Rectangle 13"/>
          <p:cNvSpPr/>
          <p:nvPr/>
        </p:nvSpPr>
        <p:spPr>
          <a:xfrm>
            <a:off x="5535216" y="4192191"/>
            <a:ext cx="890308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check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8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/>
      <p:bldP spid="128008" grpId="0"/>
      <p:bldP spid="128010" grpId="0"/>
      <p:bldP spid="128011" grpId="0"/>
      <p:bldP spid="128012" grpId="0"/>
      <p:bldP spid="1280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33794" name="Rectangle 12"/>
          <p:cNvSpPr/>
          <p:nvPr/>
        </p:nvSpPr>
        <p:spPr>
          <a:xfrm>
            <a:off x="510781" y="550069"/>
            <a:ext cx="6025753" cy="4058034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>
              <a:lnSpc>
                <a:spcPct val="135000"/>
              </a:lnSpc>
            </a:pPr>
            <a:r>
              <a:rPr lang="en-US" altLang="zh-CN" sz="2400" b="1">
                <a:latin typeface="Times New Roman" panose="02020603050405020304" charset="0"/>
              </a:rPr>
              <a:t>on the Internet. What about shopping? Many _________ buy books, clothes and many other things on the Internet. And do you want to visit friends or family? Many people buy train __________ on the Internet. You can also _________ emails or speak to friends. But remember to __________ the computer with your parents!</a:t>
            </a:r>
          </a:p>
        </p:txBody>
      </p:sp>
      <p:sp>
        <p:nvSpPr>
          <p:cNvPr id="83981" name="Rectangle 13"/>
          <p:cNvSpPr/>
          <p:nvPr/>
        </p:nvSpPr>
        <p:spPr>
          <a:xfrm>
            <a:off x="1326357" y="1125141"/>
            <a:ext cx="1472198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customers</a:t>
            </a:r>
          </a:p>
        </p:txBody>
      </p:sp>
      <p:sp>
        <p:nvSpPr>
          <p:cNvPr id="83982" name="Rectangle 14"/>
          <p:cNvSpPr/>
          <p:nvPr/>
        </p:nvSpPr>
        <p:spPr>
          <a:xfrm>
            <a:off x="3000378" y="2619375"/>
            <a:ext cx="992901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tickets</a:t>
            </a:r>
          </a:p>
        </p:txBody>
      </p:sp>
      <p:sp>
        <p:nvSpPr>
          <p:cNvPr id="83983" name="Rectangle 15"/>
          <p:cNvSpPr/>
          <p:nvPr/>
        </p:nvSpPr>
        <p:spPr>
          <a:xfrm>
            <a:off x="2571751" y="3107531"/>
            <a:ext cx="738023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send</a:t>
            </a:r>
          </a:p>
        </p:txBody>
      </p:sp>
      <p:sp>
        <p:nvSpPr>
          <p:cNvPr id="83984" name="Rectangle 16"/>
          <p:cNvSpPr/>
          <p:nvPr/>
        </p:nvSpPr>
        <p:spPr>
          <a:xfrm>
            <a:off x="4232674" y="3583781"/>
            <a:ext cx="85106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solidFill>
                  <a:srgbClr val="0000FF"/>
                </a:solidFill>
                <a:latin typeface="Times New Roman" panose="02020603050405020304" charset="0"/>
              </a:rPr>
              <a:t>share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1" grpId="0"/>
      <p:bldP spid="83982" grpId="0"/>
      <p:bldP spid="83983" grpId="0"/>
      <p:bldP spid="8398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515305" y="717709"/>
            <a:ext cx="7602855" cy="4019550"/>
          </a:xfrm>
          <a:ln w="28575">
            <a:solidFill>
              <a:srgbClr val="00B050"/>
            </a:solidFill>
            <a:miter/>
          </a:ln>
        </p:spPr>
        <p:txBody>
          <a:bodyPr vert="horz" wrap="square" lIns="68580" tIns="34290" rIns="68580" bIns="34290" anchor="t">
            <a:noAutofit/>
          </a:bodyPr>
          <a:lstStyle>
            <a:defPPr/>
          </a:lstStyle>
          <a:p>
            <a:pPr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do homework                            play computer games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make travel plans                     listen to music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check the times of trains          check e-mails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send e-mails                              visit websites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search for information             watch movies= see films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do some shopping                      talk to customers</a:t>
            </a:r>
          </a:p>
          <a:p>
            <a:pPr fontAlgn="auto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latin typeface="Times New Roman" panose="02020603050405020304" charset="0"/>
              </a:rPr>
              <a:t>buy tickets                                   go on the I </a:t>
            </a:r>
            <a:r>
              <a:rPr lang="en-US" altLang="zh-CN" sz="2400" b="1" dirty="0" err="1">
                <a:latin typeface="Times New Roman" panose="02020603050405020304" charset="0"/>
              </a:rPr>
              <a:t>ternet</a:t>
            </a:r>
            <a:r>
              <a:rPr lang="en-US" altLang="zh-CN" sz="2400" b="1" dirty="0">
                <a:latin typeface="Times New Roman" panose="02020603050405020304" charset="0"/>
              </a:rPr>
              <a:t>   </a:t>
            </a:r>
          </a:p>
        </p:txBody>
      </p:sp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45256" y="135732"/>
            <a:ext cx="5744766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square" lIns="68580" tIns="34290" rIns="68580" bIns="34290" anchor="t">
            <a:spAutoFit/>
          </a:bodyPr>
          <a:lstStyle>
            <a:defPPr/>
          </a:lstStyle>
          <a:p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Things you can do on the computer: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文本框 1"/>
          <p:cNvSpPr txBox="1"/>
          <p:nvPr/>
        </p:nvSpPr>
        <p:spPr>
          <a:xfrm>
            <a:off x="763191" y="135732"/>
            <a:ext cx="3992166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square" lIns="68580" tIns="34290" rIns="68580" bIns="34290" anchor="t">
            <a:spAutoFit/>
          </a:bodyPr>
          <a:lstStyle>
            <a:defPPr/>
          </a:lstStyle>
          <a:p>
            <a:r>
              <a:rPr lang="zh-CN" altLang="en-US" sz="2400" b="1">
                <a:latin typeface="Arial" panose="020B0604020202020204" pitchFamily="34" charset="0"/>
                <a:ea typeface="宋体" panose="02010600030101010101" pitchFamily="2" charset="-122"/>
              </a:rPr>
              <a:t>全国青少年网络文明公约：</a:t>
            </a:r>
          </a:p>
        </p:txBody>
      </p:sp>
      <p:sp>
        <p:nvSpPr>
          <p:cNvPr id="37891" name="文本框 1"/>
          <p:cNvSpPr txBox="1"/>
          <p:nvPr/>
        </p:nvSpPr>
        <p:spPr>
          <a:xfrm>
            <a:off x="2030018" y="1670448"/>
            <a:ext cx="5083969" cy="19159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>
            <a:defPPr/>
          </a:lstStyle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要善于网上学习,不浏览不良信息。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要诚实友好交流,不侮辱欺诈他人。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要增强自护意识,不随意约会网友。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要维护网络安全,不破坏网络秩序。</a:t>
            </a:r>
          </a:p>
          <a:p>
            <a:r>
              <a:rPr lang="zh-CN" altLang="en-US" sz="2400" b="1">
                <a:latin typeface="黑体" panose="02010609060101010101" charset="-122"/>
                <a:ea typeface="黑体" panose="02010609060101010101" charset="-122"/>
              </a:rPr>
              <a:t>要有益身心健康,不沉溺虚拟时空。</a:t>
            </a:r>
          </a:p>
        </p:txBody>
      </p:sp>
      <p:pic>
        <p:nvPicPr>
          <p:cNvPr id="37892" name="图片 2" descr="bd3eb13533fa828b82be22c6ff1f4134970a5a7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99662" y="80964"/>
            <a:ext cx="1487091" cy="148828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893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2426" y="1439467"/>
            <a:ext cx="439340" cy="31789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文本框 1"/>
          <p:cNvSpPr txBox="1"/>
          <p:nvPr/>
        </p:nvSpPr>
        <p:spPr>
          <a:xfrm>
            <a:off x="763191" y="135732"/>
            <a:ext cx="1409700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square" lIns="68580" tIns="34290" rIns="68580" bIns="34290" anchor="t">
            <a:spAutoFit/>
          </a:bodyPr>
          <a:lstStyle>
            <a:defPPr/>
          </a:lstStyle>
          <a:p>
            <a:r>
              <a:rPr lang="en-US" altLang="zh-CN" sz="2400" b="1" dirty="0">
                <a:latin typeface="Arial" panose="020B0604020202020204" pitchFamily="34" charset="0"/>
                <a:ea typeface="宋体" panose="02010600030101010101" pitchFamily="2" charset="-122"/>
              </a:rPr>
              <a:t>Writing</a:t>
            </a:r>
          </a:p>
        </p:txBody>
      </p:sp>
      <p:sp>
        <p:nvSpPr>
          <p:cNvPr id="36867" name="文本框 1"/>
          <p:cNvSpPr txBox="1"/>
          <p:nvPr/>
        </p:nvSpPr>
        <p:spPr>
          <a:xfrm>
            <a:off x="1120379" y="1614489"/>
            <a:ext cx="6660356" cy="191590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>
            <a:defPPr/>
          </a:lstStyle>
          <a:p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如今，电脑已成为人们生活、学习与工作中必不可少的工具之一。请根据自己的实际经历，谈谈你会在什么时候用电脑，以及用电脑来做些什么，写一篇不少于</a:t>
            </a:r>
            <a:r>
              <a:rPr lang="en-US" altLang="zh-CN" sz="2400" b="1" dirty="0">
                <a:latin typeface="黑体" panose="02010609060101010101" charset="-122"/>
                <a:ea typeface="黑体" panose="02010609060101010101" charset="-122"/>
              </a:rPr>
              <a:t>50</a:t>
            </a:r>
            <a:r>
              <a:rPr lang="zh-CN" altLang="en-US" sz="2400" b="1" dirty="0">
                <a:latin typeface="黑体" panose="02010609060101010101" charset="-122"/>
                <a:ea typeface="黑体" panose="02010609060101010101" charset="-122"/>
              </a:rPr>
              <a:t>词的短文，要求思路清晰、语句通顺。</a:t>
            </a:r>
          </a:p>
        </p:txBody>
      </p:sp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pic>
        <p:nvPicPr>
          <p:cNvPr id="36868" name="New picture" hidden="1"/>
          <p:cNvPicPr/>
          <p:nvPr/>
        </p:nvPicPr>
        <p:blipFill>
          <a:blip r:embed="rId4"/>
          <a:stretch>
            <a:fillRect/>
          </a:stretch>
        </p:blipFill>
        <p:spPr>
          <a:xfrm>
            <a:off x="7724775" y="8877301"/>
            <a:ext cx="266700" cy="257175"/>
          </a:xfrm>
          <a:prstGeom prst="cube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" descr="VCG41200020091-00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694385" y="588170"/>
            <a:ext cx="3530204" cy="2924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矩形 16"/>
          <p:cNvSpPr/>
          <p:nvPr/>
        </p:nvSpPr>
        <p:spPr>
          <a:xfrm>
            <a:off x="6385322" y="1620204"/>
            <a:ext cx="1485900" cy="44648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/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/>
              <a:t>1</a:t>
            </a:r>
          </a:p>
        </p:txBody>
      </p:sp>
      <p:sp>
        <p:nvSpPr>
          <p:cNvPr id="18" name="矩形 17"/>
          <p:cNvSpPr/>
          <p:nvPr/>
        </p:nvSpPr>
        <p:spPr>
          <a:xfrm>
            <a:off x="848678" y="2994185"/>
            <a:ext cx="1790700" cy="44648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/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534627" y="2966563"/>
            <a:ext cx="1344216" cy="446485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defPPr/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/>
              <a:t>   </a:t>
            </a: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5349481" y="1894046"/>
            <a:ext cx="10953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flipH="1">
            <a:off x="6011942" y="3260646"/>
            <a:ext cx="53459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2639379" y="3217307"/>
            <a:ext cx="7655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6593684" y="1443990"/>
            <a:ext cx="1132361" cy="62324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>
            <a:defPPr/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screen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0850" y="3021568"/>
            <a:ext cx="133434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>
            <a:defPPr/>
          </a:lstStyle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keyboard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08460" y="2993946"/>
            <a:ext cx="100572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>
            <a:defPPr/>
          </a:lstStyle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mouse</a:t>
            </a:r>
          </a:p>
        </p:txBody>
      </p:sp>
      <p:pic>
        <p:nvPicPr>
          <p:cNvPr id="9" name="图片 8" descr="资源 26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11" name="图片 10" descr="资源 33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pic>
        <p:nvPicPr>
          <p:cNvPr id="17410" name="Picture 21" descr="0060-0806-2113-4140_Boy_Playing_Video_Games_on_a_Computer_clipart_image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13522" y="1389698"/>
            <a:ext cx="2380060" cy="154424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86" name="Rectangle 22"/>
          <p:cNvSpPr/>
          <p:nvPr/>
        </p:nvSpPr>
        <p:spPr>
          <a:xfrm>
            <a:off x="4956573" y="3223023"/>
            <a:ext cx="2936573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play computer games</a:t>
            </a:r>
          </a:p>
        </p:txBody>
      </p:sp>
      <p:sp>
        <p:nvSpPr>
          <p:cNvPr id="9" name="Text Box 23"/>
          <p:cNvSpPr txBox="1"/>
          <p:nvPr/>
        </p:nvSpPr>
        <p:spPr>
          <a:xfrm>
            <a:off x="1137285" y="3223260"/>
            <a:ext cx="2395528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talk to customers</a:t>
            </a:r>
          </a:p>
        </p:txBody>
      </p:sp>
      <p:sp>
        <p:nvSpPr>
          <p:cNvPr id="3075" name="矩形 6"/>
          <p:cNvSpPr/>
          <p:nvPr/>
        </p:nvSpPr>
        <p:spPr>
          <a:xfrm>
            <a:off x="302956" y="167582"/>
            <a:ext cx="1693412" cy="423193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300" b="1" dirty="0">
                <a:latin typeface="Arial" panose="020B0604020202020204" pitchFamily="34" charset="0"/>
                <a:ea typeface="等线" panose="02010600030101010101" charset="-122"/>
                <a:cs typeface="Arial" panose="020B0604020202020204" pitchFamily="34" charset="0"/>
              </a:rPr>
              <a:t>New words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016320" y="1389699"/>
            <a:ext cx="2581403" cy="154441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14343" name="Rectangle 7"/>
          <p:cNvSpPr/>
          <p:nvPr/>
        </p:nvSpPr>
        <p:spPr>
          <a:xfrm>
            <a:off x="4617483" y="1322071"/>
            <a:ext cx="1728678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pPr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charset="0"/>
              </a:rPr>
              <a:t>send emails</a:t>
            </a:r>
            <a:r>
              <a:rPr lang="en-US" altLang="zh-CN" sz="2400" dirty="0">
                <a:latin typeface="Times New Roman" panose="02020603050405020304" charset="0"/>
              </a:rPr>
              <a:t> </a:t>
            </a:r>
          </a:p>
        </p:txBody>
      </p:sp>
      <p:pic>
        <p:nvPicPr>
          <p:cNvPr id="18435" name="Picture 12" descr="sent email"/>
          <p:cNvPicPr>
            <a:picLocks noChangeAspect="1"/>
          </p:cNvPicPr>
          <p:nvPr/>
        </p:nvPicPr>
        <p:blipFill>
          <a:blip r:embed="rId4" cstate="email"/>
          <a:srcRect l="14559" t="6785"/>
          <a:stretch>
            <a:fillRect/>
          </a:stretch>
        </p:blipFill>
        <p:spPr>
          <a:xfrm>
            <a:off x="1363982" y="556260"/>
            <a:ext cx="2722245" cy="212645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51" name="Text Box 15"/>
          <p:cNvSpPr txBox="1"/>
          <p:nvPr/>
        </p:nvSpPr>
        <p:spPr>
          <a:xfrm>
            <a:off x="2828212" y="3584734"/>
            <a:ext cx="1804020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check emails</a:t>
            </a:r>
          </a:p>
        </p:txBody>
      </p:sp>
      <p:pic>
        <p:nvPicPr>
          <p:cNvPr id="22533" name="Picture 14" descr="help-check-email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871564" y="3063004"/>
            <a:ext cx="2661047" cy="147756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13325" name="Rectangle 13"/>
          <p:cNvSpPr/>
          <p:nvPr/>
        </p:nvSpPr>
        <p:spPr>
          <a:xfrm>
            <a:off x="4965861" y="1098233"/>
            <a:ext cx="2622709" cy="401648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 b="1" dirty="0">
                <a:latin typeface="Times New Roman" panose="02020603050405020304" charset="0"/>
              </a:rPr>
              <a:t>make travel  plans</a:t>
            </a:r>
          </a:p>
        </p:txBody>
      </p:sp>
      <p:sp>
        <p:nvSpPr>
          <p:cNvPr id="13329" name="Rectangle 17"/>
          <p:cNvSpPr/>
          <p:nvPr/>
        </p:nvSpPr>
        <p:spPr>
          <a:xfrm>
            <a:off x="1054658" y="3547587"/>
            <a:ext cx="1997869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visit a website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8634" y="334329"/>
            <a:ext cx="3857149" cy="192833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538538" y="2913697"/>
            <a:ext cx="4050030" cy="1705718"/>
          </a:xfrm>
          <a:prstGeom prst="rect">
            <a:avLst/>
          </a:prstGeom>
        </p:spPr>
      </p:pic>
      <p:sp>
        <p:nvSpPr>
          <p:cNvPr id="5" name="Rectangle 17"/>
          <p:cNvSpPr/>
          <p:nvPr/>
        </p:nvSpPr>
        <p:spPr>
          <a:xfrm>
            <a:off x="1270399" y="4177665"/>
            <a:ext cx="1566863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square" lIns="68580" tIns="34290" rIns="68580" bIns="34290" anchor="t">
            <a:spAutoFit/>
          </a:bodyPr>
          <a:lstStyle>
            <a:defPPr/>
          </a:lstStyle>
          <a:p>
            <a:r>
              <a:rPr lang="zh-CN" altLang="en-US" sz="2400" b="1">
                <a:latin typeface="Times New Roman" panose="02020603050405020304" charset="0"/>
                <a:ea typeface="宋体" panose="02010600030101010101" pitchFamily="2" charset="-122"/>
              </a:rPr>
              <a:t>浏览网页</a:t>
            </a:r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/>
      <p:bldP spid="13329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12309" name="Rectangle 21"/>
          <p:cNvSpPr/>
          <p:nvPr/>
        </p:nvSpPr>
        <p:spPr>
          <a:xfrm>
            <a:off x="719140" y="3331369"/>
            <a:ext cx="3149441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r>
              <a:rPr lang="en-US" altLang="zh-CN" sz="2400" b="1" dirty="0">
                <a:latin typeface="Times New Roman" panose="02020603050405020304" charset="0"/>
              </a:rPr>
              <a:t>search for information </a:t>
            </a:r>
          </a:p>
        </p:txBody>
      </p:sp>
      <p:pic>
        <p:nvPicPr>
          <p:cNvPr id="20484" name="Picture 22" descr="QQ截图未命名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59759" y="2545319"/>
            <a:ext cx="4212431" cy="163234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1" name="图片 1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486377" y="482443"/>
            <a:ext cx="2160016" cy="196947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5"/>
          <p:cNvSpPr txBox="1"/>
          <p:nvPr/>
        </p:nvSpPr>
        <p:spPr>
          <a:xfrm>
            <a:off x="4405313" y="860822"/>
            <a:ext cx="2590800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square" lIns="68580" tIns="34290" rIns="68580" bIns="34290" anchor="t">
            <a:spAutoFit/>
          </a:bodyPr>
          <a:lstStyle>
            <a:defPPr/>
          </a:lstStyle>
          <a:p>
            <a: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Times New Roman" panose="02020603050405020304" charset="0"/>
                <a:ea typeface="宋体" panose="02010600030101010101" pitchFamily="2" charset="-122"/>
              </a:rPr>
              <a:t>do some shopping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5" name="Text Box 17"/>
          <p:cNvSpPr txBox="1"/>
          <p:nvPr/>
        </p:nvSpPr>
        <p:spPr>
          <a:xfrm>
            <a:off x="5366148" y="3336132"/>
            <a:ext cx="2018822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>
            <a:defPPr/>
          </a:lstStyle>
          <a:p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</a:rPr>
              <a:t>listen to music</a:t>
            </a:r>
          </a:p>
        </p:txBody>
      </p:sp>
      <p:sp>
        <p:nvSpPr>
          <p:cNvPr id="17428" name="Text Box 20"/>
          <p:cNvSpPr txBox="1"/>
          <p:nvPr/>
        </p:nvSpPr>
        <p:spPr>
          <a:xfrm>
            <a:off x="1407321" y="3336132"/>
            <a:ext cx="1908215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>
            <a:defPPr/>
          </a:lstStyle>
          <a:p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</a:rPr>
              <a:t>watch movies</a:t>
            </a:r>
          </a:p>
        </p:txBody>
      </p:sp>
      <p:pic>
        <p:nvPicPr>
          <p:cNvPr id="25604" name="图片 1" descr="VCG41N67239494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07732" y="1051324"/>
            <a:ext cx="3318272" cy="206930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5" name="图片 2" descr="VCG41629072058"/>
          <p:cNvPicPr>
            <a:picLocks noChangeAspect="1"/>
          </p:cNvPicPr>
          <p:nvPr/>
        </p:nvPicPr>
        <p:blipFill>
          <a:blip r:embed="rId3" cstate="email"/>
          <a:srcRect t="-1377" r="-954"/>
          <a:stretch>
            <a:fillRect/>
          </a:stretch>
        </p:blipFill>
        <p:spPr>
          <a:xfrm>
            <a:off x="932260" y="1034654"/>
            <a:ext cx="3269456" cy="2085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等于号 3"/>
          <p:cNvSpPr/>
          <p:nvPr/>
        </p:nvSpPr>
        <p:spPr>
          <a:xfrm rot="5400000">
            <a:off x="1952628" y="3877866"/>
            <a:ext cx="701279" cy="486966"/>
          </a:xfrm>
          <a:prstGeom prst="mathEqual">
            <a:avLst>
              <a:gd name="adj1" fmla="val 23520"/>
              <a:gd name="adj2" fmla="val 86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/>
          </a:lstStyle>
          <a:p>
            <a:pPr algn="ctr" fontAlgn="base"/>
            <a:endParaRPr lang="zh-CN" altLang="en-US" strike="noStrike" noProof="1">
              <a:solidFill>
                <a:schemeClr val="tx1"/>
              </a:solidFill>
            </a:endParaRPr>
          </a:p>
        </p:txBody>
      </p:sp>
      <p:sp>
        <p:nvSpPr>
          <p:cNvPr id="5" name="Text Box 20"/>
          <p:cNvSpPr txBox="1"/>
          <p:nvPr/>
        </p:nvSpPr>
        <p:spPr>
          <a:xfrm>
            <a:off x="1679973" y="4471988"/>
            <a:ext cx="1257395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none" lIns="68580" tIns="34290" rIns="68580" bIns="34290" anchor="t">
            <a:spAutoFit/>
          </a:bodyPr>
          <a:lstStyle>
            <a:defPPr/>
          </a:lstStyle>
          <a:p>
            <a:r>
              <a:rPr lang="en-US" altLang="zh-CN" sz="2400" b="1">
                <a:latin typeface="Times New Roman" panose="02020603050405020304" charset="0"/>
                <a:ea typeface="宋体" panose="02010600030101010101" pitchFamily="2" charset="-122"/>
              </a:rPr>
              <a:t>see films</a:t>
            </a:r>
          </a:p>
        </p:txBody>
      </p:sp>
      <p:pic>
        <p:nvPicPr>
          <p:cNvPr id="2" name="图片 1" descr="资源 33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5" grpId="0" animBg="1"/>
      <p:bldP spid="17428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357111" y="4129087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052435" y="4202906"/>
            <a:ext cx="731520" cy="697230"/>
          </a:xfrm>
          <a:prstGeom prst="rect">
            <a:avLst/>
          </a:prstGeom>
        </p:spPr>
      </p:pic>
      <p:sp>
        <p:nvSpPr>
          <p:cNvPr id="15375" name="Rectangle 15"/>
          <p:cNvSpPr/>
          <p:nvPr/>
        </p:nvSpPr>
        <p:spPr>
          <a:xfrm>
            <a:off x="393859" y="821532"/>
            <a:ext cx="3554254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r>
              <a:rPr lang="en-US" altLang="zh-CN" sz="2400" b="1">
                <a:latin typeface="Times New Roman" panose="02020603050405020304" charset="0"/>
              </a:rPr>
              <a:t>check the times of a train</a:t>
            </a:r>
          </a:p>
        </p:txBody>
      </p:sp>
      <p:sp>
        <p:nvSpPr>
          <p:cNvPr id="8" name="Text Box 23"/>
          <p:cNvSpPr txBox="1"/>
          <p:nvPr/>
        </p:nvSpPr>
        <p:spPr>
          <a:xfrm>
            <a:off x="3947636" y="3447336"/>
            <a:ext cx="2430066" cy="438582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charset="0"/>
              </a:rPr>
              <a:t> buy tickets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846297" y="2687479"/>
            <a:ext cx="2607394" cy="1957514"/>
          </a:xfrm>
          <a:prstGeom prst="rect">
            <a:avLst/>
          </a:prstGeom>
        </p:spPr>
      </p:pic>
      <p:pic>
        <p:nvPicPr>
          <p:cNvPr id="26627" name="Picture 18" descr="train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20831" y="155973"/>
            <a:ext cx="2893219" cy="210859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资源 261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940000">
            <a:off x="7929087" y="4246722"/>
            <a:ext cx="789146" cy="681038"/>
          </a:xfrm>
          <a:prstGeom prst="rect">
            <a:avLst/>
          </a:prstGeom>
        </p:spPr>
      </p:pic>
      <p:pic>
        <p:nvPicPr>
          <p:cNvPr id="4" name="图片 3" descr="资源 33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980000">
            <a:off x="8249126" y="4238625"/>
            <a:ext cx="731520" cy="697230"/>
          </a:xfrm>
          <a:prstGeom prst="rect">
            <a:avLst/>
          </a:prstGeom>
        </p:spPr>
      </p:pic>
      <p:sp>
        <p:nvSpPr>
          <p:cNvPr id="23554" name="Text Box 2"/>
          <p:cNvSpPr txBox="1"/>
          <p:nvPr/>
        </p:nvSpPr>
        <p:spPr>
          <a:xfrm>
            <a:off x="379095" y="115253"/>
            <a:ext cx="2937034" cy="484748"/>
          </a:xfrm>
          <a:prstGeom prst="rect">
            <a:avLst/>
          </a:prstGeom>
          <a:solidFill>
            <a:srgbClr val="92CDCF"/>
          </a:solidFill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defPPr/>
          </a:lstStyle>
          <a:p>
            <a:pPr algn="ctr">
              <a:spcBef>
                <a:spcPct val="50000"/>
              </a:spcBef>
            </a:pPr>
            <a:r>
              <a:rPr lang="en-US" altLang="zh-CN" sz="2700" b="1">
                <a:latin typeface="Times New Roman" panose="02020603050405020304" charset="0"/>
                <a:cs typeface="Times New Roman" panose="02020603050405020304" charset="0"/>
              </a:rPr>
              <a:t>Match the words.</a:t>
            </a:r>
          </a:p>
        </p:txBody>
      </p:sp>
      <p:sp>
        <p:nvSpPr>
          <p:cNvPr id="23555" name="Rectangle 3"/>
          <p:cNvSpPr/>
          <p:nvPr/>
        </p:nvSpPr>
        <p:spPr>
          <a:xfrm>
            <a:off x="566738" y="599123"/>
            <a:ext cx="1835944" cy="4501232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lIns="68580" tIns="34290" rIns="68580" bIns="34290">
            <a:spAutoFit/>
          </a:bodyPr>
          <a:lstStyle>
            <a:defPPr/>
          </a:lstStyle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buy</a:t>
            </a:r>
          </a:p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check</a:t>
            </a:r>
          </a:p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go on</a:t>
            </a:r>
          </a:p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make</a:t>
            </a:r>
          </a:p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play</a:t>
            </a:r>
          </a:p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share</a:t>
            </a:r>
          </a:p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talk to</a:t>
            </a:r>
          </a:p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search for</a:t>
            </a:r>
          </a:p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watch</a:t>
            </a:r>
          </a:p>
          <a:p>
            <a:pPr>
              <a:lnSpc>
                <a:spcPct val="120000"/>
              </a:lnSpc>
              <a:buClr>
                <a:srgbClr val="99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work for</a:t>
            </a:r>
          </a:p>
        </p:txBody>
      </p:sp>
      <p:sp>
        <p:nvSpPr>
          <p:cNvPr id="23556" name="Text Box 4"/>
          <p:cNvSpPr txBox="1"/>
          <p:nvPr/>
        </p:nvSpPr>
        <p:spPr>
          <a:xfrm>
            <a:off x="4219577" y="598886"/>
            <a:ext cx="1818447" cy="4501232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 wrap="none" lIns="68580" tIns="34290" rIns="68580" bIns="34290">
            <a:spAutoFit/>
          </a:bodyPr>
          <a:lstStyle>
            <a:defPPr/>
          </a:lstStyle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a company</a:t>
            </a:r>
          </a:p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a computer</a:t>
            </a:r>
          </a:p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customers</a:t>
            </a:r>
          </a:p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email</a:t>
            </a:r>
          </a:p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games</a:t>
            </a:r>
          </a:p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information</a:t>
            </a:r>
          </a:p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the Internet</a:t>
            </a:r>
          </a:p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movies</a:t>
            </a:r>
          </a:p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tickets</a:t>
            </a:r>
          </a:p>
          <a:p>
            <a:pPr>
              <a:lnSpc>
                <a:spcPct val="120000"/>
              </a:lnSpc>
              <a:buClr>
                <a:srgbClr val="0000CC"/>
              </a:buClr>
              <a:buChar char="•"/>
            </a:pPr>
            <a:r>
              <a:rPr lang="en-US" altLang="zh-CN" sz="2400" b="1">
                <a:latin typeface="Times New Roman" panose="02020603050405020304" charset="0"/>
              </a:rPr>
              <a:t>travel plans</a:t>
            </a:r>
          </a:p>
        </p:txBody>
      </p:sp>
      <p:sp>
        <p:nvSpPr>
          <p:cNvPr id="124933" name="Line 5"/>
          <p:cNvSpPr/>
          <p:nvPr/>
        </p:nvSpPr>
        <p:spPr>
          <a:xfrm>
            <a:off x="1214440" y="844155"/>
            <a:ext cx="3132535" cy="356354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  <p:sp>
        <p:nvSpPr>
          <p:cNvPr id="124934" name="Line 6"/>
          <p:cNvSpPr/>
          <p:nvPr/>
        </p:nvSpPr>
        <p:spPr>
          <a:xfrm>
            <a:off x="1431133" y="1275160"/>
            <a:ext cx="2915841" cy="917972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  <p:sp>
        <p:nvSpPr>
          <p:cNvPr id="124935" name="Line 7"/>
          <p:cNvSpPr/>
          <p:nvPr/>
        </p:nvSpPr>
        <p:spPr>
          <a:xfrm>
            <a:off x="1376363" y="1762127"/>
            <a:ext cx="2917031" cy="1727597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  <p:sp>
        <p:nvSpPr>
          <p:cNvPr id="124936" name="Line 8"/>
          <p:cNvSpPr/>
          <p:nvPr/>
        </p:nvSpPr>
        <p:spPr>
          <a:xfrm>
            <a:off x="1376363" y="2193132"/>
            <a:ext cx="2970610" cy="264676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  <p:sp>
        <p:nvSpPr>
          <p:cNvPr id="124937" name="Line 9"/>
          <p:cNvSpPr/>
          <p:nvPr/>
        </p:nvSpPr>
        <p:spPr>
          <a:xfrm>
            <a:off x="1269206" y="2625329"/>
            <a:ext cx="3077766" cy="0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  <p:sp>
        <p:nvSpPr>
          <p:cNvPr id="124938" name="Line 10"/>
          <p:cNvSpPr/>
          <p:nvPr/>
        </p:nvSpPr>
        <p:spPr>
          <a:xfrm flipV="1">
            <a:off x="1431133" y="1329929"/>
            <a:ext cx="2915841" cy="1727597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  <p:sp>
        <p:nvSpPr>
          <p:cNvPr id="124939" name="Line 11"/>
          <p:cNvSpPr/>
          <p:nvPr/>
        </p:nvSpPr>
        <p:spPr>
          <a:xfrm flipV="1">
            <a:off x="1484710" y="1762127"/>
            <a:ext cx="2808684" cy="1727597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  <p:sp>
        <p:nvSpPr>
          <p:cNvPr id="124940" name="Line 12"/>
          <p:cNvSpPr/>
          <p:nvPr/>
        </p:nvSpPr>
        <p:spPr>
          <a:xfrm flipV="1">
            <a:off x="1916906" y="3057525"/>
            <a:ext cx="2430066" cy="864394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  <p:sp>
        <p:nvSpPr>
          <p:cNvPr id="124941" name="Line 13"/>
          <p:cNvSpPr/>
          <p:nvPr/>
        </p:nvSpPr>
        <p:spPr>
          <a:xfrm flipV="1">
            <a:off x="1484712" y="3921920"/>
            <a:ext cx="2862263" cy="432197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  <p:sp>
        <p:nvSpPr>
          <p:cNvPr id="124942" name="Line 14"/>
          <p:cNvSpPr/>
          <p:nvPr/>
        </p:nvSpPr>
        <p:spPr>
          <a:xfrm flipV="1">
            <a:off x="1808562" y="844153"/>
            <a:ext cx="2538413" cy="3995738"/>
          </a:xfrm>
          <a:prstGeom prst="line">
            <a:avLst/>
          </a:prstGeom>
          <a:ln w="1905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  <p:txBody>
          <a:bodyPr lIns="68580" tIns="34290" rIns="68580" bIns="34290"/>
          <a:lstStyle>
            <a:defPPr/>
          </a:lstStyle>
          <a:p>
            <a:endParaRPr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全屏显示(16:9)</PresentationFormat>
  <Paragraphs>111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等线</vt:lpstr>
      <vt:lpstr>黑体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2017-12-17T10:47:00Z</dcterms:created>
  <dcterms:modified xsi:type="dcterms:W3CDTF">2023-01-17T01:07:15Z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B1CAD1F01C1346049B180E9EC9C022AC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