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8"/>
  </p:notesMasterIdLst>
  <p:sldIdLst>
    <p:sldId id="256" r:id="rId2"/>
    <p:sldId id="258" r:id="rId3"/>
    <p:sldId id="259" r:id="rId4"/>
    <p:sldId id="705" r:id="rId5"/>
    <p:sldId id="706" r:id="rId6"/>
    <p:sldId id="707" r:id="rId7"/>
    <p:sldId id="708" r:id="rId8"/>
    <p:sldId id="709" r:id="rId9"/>
    <p:sldId id="710" r:id="rId10"/>
    <p:sldId id="711" r:id="rId11"/>
    <p:sldId id="712" r:id="rId12"/>
    <p:sldId id="714" r:id="rId13"/>
    <p:sldId id="713" r:id="rId14"/>
    <p:sldId id="715" r:id="rId15"/>
    <p:sldId id="716" r:id="rId16"/>
    <p:sldId id="717" r:id="rId17"/>
    <p:sldId id="718" r:id="rId18"/>
    <p:sldId id="719" r:id="rId19"/>
    <p:sldId id="720" r:id="rId20"/>
    <p:sldId id="721" r:id="rId21"/>
    <p:sldId id="722" r:id="rId22"/>
    <p:sldId id="723" r:id="rId23"/>
    <p:sldId id="724" r:id="rId24"/>
    <p:sldId id="725" r:id="rId25"/>
    <p:sldId id="726" r:id="rId26"/>
    <p:sldId id="727" r:id="rId27"/>
    <p:sldId id="728" r:id="rId28"/>
    <p:sldId id="729" r:id="rId29"/>
    <p:sldId id="730" r:id="rId30"/>
    <p:sldId id="731" r:id="rId31"/>
    <p:sldId id="733" r:id="rId32"/>
    <p:sldId id="734" r:id="rId33"/>
    <p:sldId id="735" r:id="rId34"/>
    <p:sldId id="736" r:id="rId35"/>
    <p:sldId id="737" r:id="rId36"/>
    <p:sldId id="257" r:id="rId3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50" d="100"/>
          <a:sy n="50" d="100"/>
        </p:scale>
        <p:origin x="1890" y="1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C0C79285-1656-450A-9752-B201748C6EFF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E89FD374-FED7-47E7-BC7A-FC53F63D2CCA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 userDrawn="1"/>
        </p:nvCxnSpPr>
        <p:spPr>
          <a:xfrm>
            <a:off x="0" y="6705600"/>
            <a:ext cx="12192000" cy="0"/>
          </a:xfrm>
          <a:prstGeom prst="line">
            <a:avLst/>
          </a:prstGeom>
          <a:ln w="1111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 userDrawn="1"/>
        </p:nvSpPr>
        <p:spPr>
          <a:xfrm>
            <a:off x="0" y="368300"/>
            <a:ext cx="622300" cy="406399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t="7992" r="-2" b="1697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: 圆角 8"/>
          <p:cNvSpPr/>
          <p:nvPr/>
        </p:nvSpPr>
        <p:spPr>
          <a:xfrm>
            <a:off x="-2854955" y="-1277749"/>
            <a:ext cx="9696265" cy="9677400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548036" y="1808889"/>
            <a:ext cx="5547964" cy="2374363"/>
            <a:chOff x="655032" y="2493008"/>
            <a:chExt cx="4752082" cy="2374363"/>
          </a:xfrm>
        </p:grpSpPr>
        <p:sp>
          <p:nvSpPr>
            <p:cNvPr id="11" name="文本框 10"/>
            <p:cNvSpPr txBox="1"/>
            <p:nvPr/>
          </p:nvSpPr>
          <p:spPr>
            <a:xfrm>
              <a:off x="655032" y="2493008"/>
              <a:ext cx="475208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kumimoji="0" lang="en-US" altLang="zh-CN" sz="6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《</a:t>
              </a:r>
              <a:r>
                <a:rPr lang="zh-CN" altLang="en-US" sz="6600" b="1" dirty="0">
                  <a:solidFill>
                    <a:schemeClr val="bg1"/>
                  </a:solidFill>
                  <a:cs typeface="+mn-ea"/>
                  <a:sym typeface="+mn-lt"/>
                </a:rPr>
                <a:t>赵州桥</a:t>
              </a:r>
              <a:r>
                <a:rPr kumimoji="0" lang="en-US" altLang="zh-CN" sz="6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》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语文精品课件 三年级下册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授课老师：某某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|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授课时间：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矩形: 圆角 13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 flipH="1">
            <a:off x="2088428" y="5367205"/>
            <a:ext cx="2467179" cy="321642"/>
            <a:chOff x="10185400" y="5731858"/>
            <a:chExt cx="1384360" cy="321642"/>
          </a:xfrm>
        </p:grpSpPr>
        <p:sp>
          <p:nvSpPr>
            <p:cNvPr id="16" name="矩形 15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某某小学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734422" y="326026"/>
            <a:ext cx="2255520" cy="5232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字词揭秘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057746" y="1273342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cs typeface="+mn-ea"/>
                <a:sym typeface="+mn-lt"/>
              </a:rPr>
              <a:t>我会写</a:t>
            </a:r>
          </a:p>
        </p:txBody>
      </p:sp>
      <p:graphicFrame>
        <p:nvGraphicFramePr>
          <p:cNvPr id="4" name="Group 47"/>
          <p:cNvGraphicFramePr>
            <a:graphicFrameLocks noGrp="1"/>
          </p:cNvGraphicFramePr>
          <p:nvPr/>
        </p:nvGraphicFramePr>
        <p:xfrm>
          <a:off x="1462157" y="2124712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Group 47"/>
          <p:cNvGraphicFramePr>
            <a:graphicFrameLocks noGrp="1"/>
          </p:cNvGraphicFramePr>
          <p:nvPr/>
        </p:nvGraphicFramePr>
        <p:xfrm>
          <a:off x="2627343" y="2110246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Group 47"/>
          <p:cNvGraphicFramePr>
            <a:graphicFrameLocks noGrp="1"/>
          </p:cNvGraphicFramePr>
          <p:nvPr/>
        </p:nvGraphicFramePr>
        <p:xfrm>
          <a:off x="3744943" y="2110246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Group 47"/>
          <p:cNvGraphicFramePr>
            <a:graphicFrameLocks noGrp="1"/>
          </p:cNvGraphicFramePr>
          <p:nvPr/>
        </p:nvGraphicFramePr>
        <p:xfrm>
          <a:off x="4849843" y="2110246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Group 47"/>
          <p:cNvGraphicFramePr>
            <a:graphicFrameLocks noGrp="1"/>
          </p:cNvGraphicFramePr>
          <p:nvPr/>
        </p:nvGraphicFramePr>
        <p:xfrm>
          <a:off x="6011893" y="2110246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Group 47"/>
          <p:cNvGraphicFramePr>
            <a:graphicFrameLocks noGrp="1"/>
          </p:cNvGraphicFramePr>
          <p:nvPr/>
        </p:nvGraphicFramePr>
        <p:xfrm>
          <a:off x="1433543" y="3386596"/>
          <a:ext cx="898525" cy="900113"/>
        </p:xfrm>
        <a:graphic>
          <a:graphicData uri="http://schemas.openxmlformats.org/drawingml/2006/table">
            <a:tbl>
              <a:tblPr/>
              <a:tblGrid>
                <a:gridCol w="445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" name="Group 47"/>
          <p:cNvGraphicFramePr>
            <a:graphicFrameLocks noGrp="1"/>
          </p:cNvGraphicFramePr>
          <p:nvPr/>
        </p:nvGraphicFramePr>
        <p:xfrm>
          <a:off x="2614632" y="3363699"/>
          <a:ext cx="898525" cy="900113"/>
        </p:xfrm>
        <a:graphic>
          <a:graphicData uri="http://schemas.openxmlformats.org/drawingml/2006/table">
            <a:tbl>
              <a:tblPr/>
              <a:tblGrid>
                <a:gridCol w="445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" name="Group 47"/>
          <p:cNvGraphicFramePr>
            <a:graphicFrameLocks noGrp="1"/>
          </p:cNvGraphicFramePr>
          <p:nvPr/>
        </p:nvGraphicFramePr>
        <p:xfrm>
          <a:off x="3735360" y="3369951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" name="Group 47"/>
          <p:cNvGraphicFramePr>
            <a:graphicFrameLocks noGrp="1"/>
          </p:cNvGraphicFramePr>
          <p:nvPr/>
        </p:nvGraphicFramePr>
        <p:xfrm>
          <a:off x="4857675" y="3401400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4" name="Group 47"/>
          <p:cNvGraphicFramePr>
            <a:graphicFrameLocks noGrp="1"/>
          </p:cNvGraphicFramePr>
          <p:nvPr/>
        </p:nvGraphicFramePr>
        <p:xfrm>
          <a:off x="6017660" y="3401400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矩形 14">
            <a:hlinkClick r:id="rId2" action="ppaction://hlinksldjump"/>
          </p:cNvPr>
          <p:cNvSpPr/>
          <p:nvPr/>
        </p:nvSpPr>
        <p:spPr>
          <a:xfrm>
            <a:off x="1471668" y="2131725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赵</a:t>
            </a:r>
            <a:endParaRPr kumimoji="0" lang="zh-CN" altLang="en-US" sz="20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矩形 15">
            <a:hlinkClick r:id="" action="ppaction://noaction"/>
          </p:cNvPr>
          <p:cNvSpPr/>
          <p:nvPr/>
        </p:nvSpPr>
        <p:spPr>
          <a:xfrm>
            <a:off x="2628108" y="2115303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省</a:t>
            </a:r>
          </a:p>
        </p:txBody>
      </p:sp>
      <p:sp>
        <p:nvSpPr>
          <p:cNvPr id="17" name="矩形 16">
            <a:hlinkClick r:id="" action="ppaction://noaction"/>
          </p:cNvPr>
          <p:cNvSpPr/>
          <p:nvPr/>
        </p:nvSpPr>
        <p:spPr>
          <a:xfrm>
            <a:off x="3755103" y="2115303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县</a:t>
            </a:r>
          </a:p>
        </p:txBody>
      </p:sp>
      <p:sp>
        <p:nvSpPr>
          <p:cNvPr id="18" name="矩形 17">
            <a:hlinkClick r:id="" action="ppaction://noaction"/>
          </p:cNvPr>
          <p:cNvSpPr/>
          <p:nvPr/>
        </p:nvSpPr>
        <p:spPr>
          <a:xfrm>
            <a:off x="4850451" y="2115303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匠</a:t>
            </a:r>
          </a:p>
        </p:txBody>
      </p:sp>
      <p:sp>
        <p:nvSpPr>
          <p:cNvPr id="19" name="矩形 18">
            <a:hlinkClick r:id="" action="ppaction://noaction"/>
          </p:cNvPr>
          <p:cNvSpPr/>
          <p:nvPr/>
        </p:nvSpPr>
        <p:spPr>
          <a:xfrm>
            <a:off x="6022987" y="2115303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设</a:t>
            </a:r>
          </a:p>
        </p:txBody>
      </p:sp>
      <p:sp>
        <p:nvSpPr>
          <p:cNvPr id="20" name="矩形 19">
            <a:hlinkClick r:id="" action="ppaction://noaction"/>
          </p:cNvPr>
          <p:cNvSpPr/>
          <p:nvPr/>
        </p:nvSpPr>
        <p:spPr>
          <a:xfrm>
            <a:off x="1442620" y="3352090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创</a:t>
            </a:r>
          </a:p>
        </p:txBody>
      </p:sp>
      <p:sp>
        <p:nvSpPr>
          <p:cNvPr id="21" name="矩形 20">
            <a:hlinkClick r:id="" action="ppaction://noaction"/>
          </p:cNvPr>
          <p:cNvSpPr/>
          <p:nvPr/>
        </p:nvSpPr>
        <p:spPr>
          <a:xfrm>
            <a:off x="2637214" y="3293671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举</a:t>
            </a:r>
          </a:p>
        </p:txBody>
      </p:sp>
      <p:sp>
        <p:nvSpPr>
          <p:cNvPr id="22" name="矩形 21">
            <a:hlinkClick r:id="" action="ppaction://noaction"/>
          </p:cNvPr>
          <p:cNvSpPr/>
          <p:nvPr/>
        </p:nvSpPr>
        <p:spPr>
          <a:xfrm>
            <a:off x="3745231" y="3340482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且</a:t>
            </a:r>
          </a:p>
        </p:txBody>
      </p:sp>
      <p:sp>
        <p:nvSpPr>
          <p:cNvPr id="23" name="矩形 22">
            <a:hlinkClick r:id="" action="ppaction://noaction"/>
          </p:cNvPr>
          <p:cNvSpPr/>
          <p:nvPr/>
        </p:nvSpPr>
        <p:spPr>
          <a:xfrm>
            <a:off x="4838337" y="3368957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智</a:t>
            </a:r>
          </a:p>
        </p:txBody>
      </p:sp>
      <p:sp>
        <p:nvSpPr>
          <p:cNvPr id="24" name="矩形 23">
            <a:hlinkClick r:id="" action="ppaction://noaction"/>
          </p:cNvPr>
          <p:cNvSpPr/>
          <p:nvPr/>
        </p:nvSpPr>
        <p:spPr>
          <a:xfrm>
            <a:off x="6035975" y="3363385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慧</a:t>
            </a:r>
          </a:p>
        </p:txBody>
      </p:sp>
      <p:graphicFrame>
        <p:nvGraphicFramePr>
          <p:cNvPr id="25" name="Group 47"/>
          <p:cNvGraphicFramePr>
            <a:graphicFrameLocks noGrp="1"/>
          </p:cNvGraphicFramePr>
          <p:nvPr/>
        </p:nvGraphicFramePr>
        <p:xfrm>
          <a:off x="7173577" y="2120502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6" name="矩形 25">
            <a:hlinkClick r:id="" action="ppaction://noaction"/>
          </p:cNvPr>
          <p:cNvSpPr/>
          <p:nvPr/>
        </p:nvSpPr>
        <p:spPr>
          <a:xfrm>
            <a:off x="7174342" y="2125559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计</a:t>
            </a:r>
          </a:p>
        </p:txBody>
      </p:sp>
      <p:graphicFrame>
        <p:nvGraphicFramePr>
          <p:cNvPr id="27" name="Group 47"/>
          <p:cNvGraphicFramePr>
            <a:graphicFrameLocks noGrp="1"/>
          </p:cNvGraphicFramePr>
          <p:nvPr/>
        </p:nvGraphicFramePr>
        <p:xfrm>
          <a:off x="7196273" y="3395650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8" name="矩形 27">
            <a:hlinkClick r:id="" action="ppaction://noaction"/>
          </p:cNvPr>
          <p:cNvSpPr/>
          <p:nvPr/>
        </p:nvSpPr>
        <p:spPr>
          <a:xfrm>
            <a:off x="7197038" y="3400707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历</a:t>
            </a:r>
          </a:p>
        </p:txBody>
      </p:sp>
      <p:graphicFrame>
        <p:nvGraphicFramePr>
          <p:cNvPr id="29" name="Group 47"/>
          <p:cNvGraphicFramePr>
            <a:graphicFrameLocks noGrp="1"/>
          </p:cNvGraphicFramePr>
          <p:nvPr/>
        </p:nvGraphicFramePr>
        <p:xfrm>
          <a:off x="8358968" y="2138520"/>
          <a:ext cx="898525" cy="900113"/>
        </p:xfrm>
        <a:graphic>
          <a:graphicData uri="http://schemas.openxmlformats.org/drawingml/2006/table">
            <a:tbl>
              <a:tblPr/>
              <a:tblGrid>
                <a:gridCol w="445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0" name="矩形 29">
            <a:hlinkClick r:id="" action="ppaction://noaction"/>
          </p:cNvPr>
          <p:cNvSpPr/>
          <p:nvPr/>
        </p:nvSpPr>
        <p:spPr>
          <a:xfrm>
            <a:off x="8368045" y="2104014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史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86624" y="3624262"/>
            <a:ext cx="3152775" cy="3038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6" grpId="0"/>
      <p:bldP spid="28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734422" y="326026"/>
            <a:ext cx="2255520" cy="5232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字词揭秘</a:t>
            </a: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4254499" y="4295897"/>
            <a:ext cx="4423851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书写指导：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“走”捺长有力，托起右半部分。</a:t>
            </a:r>
          </a:p>
        </p:txBody>
      </p:sp>
      <p:sp>
        <p:nvSpPr>
          <p:cNvPr id="4" name="TextBox 33"/>
          <p:cNvSpPr txBox="1">
            <a:spLocks noChangeArrowheads="1"/>
          </p:cNvSpPr>
          <p:nvPr/>
        </p:nvSpPr>
        <p:spPr bwMode="auto">
          <a:xfrm>
            <a:off x="4232728" y="2113761"/>
            <a:ext cx="2339975" cy="430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结构：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半包围</a:t>
            </a:r>
          </a:p>
        </p:txBody>
      </p:sp>
      <p:sp>
        <p:nvSpPr>
          <p:cNvPr id="6" name="TextBox 34"/>
          <p:cNvSpPr txBox="1">
            <a:spLocks noChangeArrowheads="1"/>
          </p:cNvSpPr>
          <p:nvPr/>
        </p:nvSpPr>
        <p:spPr bwMode="auto">
          <a:xfrm>
            <a:off x="4232728" y="2929736"/>
            <a:ext cx="4445622" cy="4308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组词：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赵国   完璧归赵   围魏救赵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TextBox 35"/>
          <p:cNvSpPr txBox="1">
            <a:spLocks noChangeArrowheads="1"/>
          </p:cNvSpPr>
          <p:nvPr/>
        </p:nvSpPr>
        <p:spPr bwMode="auto">
          <a:xfrm>
            <a:off x="4232728" y="3361536"/>
            <a:ext cx="4167187" cy="76944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造句：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博物馆丢失的艺术品已经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完璧归赵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了。 </a:t>
            </a:r>
          </a:p>
        </p:txBody>
      </p:sp>
      <p:sp>
        <p:nvSpPr>
          <p:cNvPr id="8" name="TextBox 36"/>
          <p:cNvSpPr txBox="1">
            <a:spLocks noChangeArrowheads="1"/>
          </p:cNvSpPr>
          <p:nvPr/>
        </p:nvSpPr>
        <p:spPr bwMode="auto">
          <a:xfrm>
            <a:off x="4232728" y="2497936"/>
            <a:ext cx="2905125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部首：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走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732388" y="1943442"/>
            <a:ext cx="14558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zhào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Rectangle 31"/>
          <p:cNvSpPr>
            <a:spLocks noChangeArrowheads="1"/>
          </p:cNvSpPr>
          <p:nvPr/>
        </p:nvSpPr>
        <p:spPr bwMode="auto">
          <a:xfrm>
            <a:off x="1304609" y="3443981"/>
            <a:ext cx="3526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aphicFrame>
        <p:nvGraphicFramePr>
          <p:cNvPr id="11" name="Group 47"/>
          <p:cNvGraphicFramePr>
            <a:graphicFrameLocks noGrp="1"/>
          </p:cNvGraphicFramePr>
          <p:nvPr/>
        </p:nvGraphicFramePr>
        <p:xfrm>
          <a:off x="1093002" y="2885040"/>
          <a:ext cx="2313454" cy="2279650"/>
        </p:xfrm>
        <a:graphic>
          <a:graphicData uri="http://schemas.openxmlformats.org/drawingml/2006/table">
            <a:tbl>
              <a:tblPr/>
              <a:tblGrid>
                <a:gridCol w="1146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65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文本框 11"/>
          <p:cNvSpPr txBox="1"/>
          <p:nvPr/>
        </p:nvSpPr>
        <p:spPr>
          <a:xfrm>
            <a:off x="1138613" y="2632405"/>
            <a:ext cx="231345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赵</a:t>
            </a:r>
          </a:p>
        </p:txBody>
      </p:sp>
      <p:pic>
        <p:nvPicPr>
          <p:cNvPr id="13" name="Picture 2" descr="https://p.ssl.qhimg.com/t013c3fb56c84ec9293.gif?t=6.938313802083333?random=157819500053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5641" y="1359616"/>
            <a:ext cx="2379788" cy="237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/>
      <p:bldP spid="4" grpId="0" bldLvl="0" animBg="1"/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734422" y="326026"/>
            <a:ext cx="2255520" cy="5232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字词揭秘</a:t>
            </a:r>
          </a:p>
        </p:txBody>
      </p:sp>
      <p:sp>
        <p:nvSpPr>
          <p:cNvPr id="3" name="Rectangle 31"/>
          <p:cNvSpPr>
            <a:spLocks noChangeArrowheads="1"/>
          </p:cNvSpPr>
          <p:nvPr/>
        </p:nvSpPr>
        <p:spPr bwMode="auto">
          <a:xfrm>
            <a:off x="1155825" y="3549443"/>
            <a:ext cx="3526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矩形 2"/>
          <p:cNvSpPr>
            <a:spLocks noChangeArrowheads="1"/>
          </p:cNvSpPr>
          <p:nvPr/>
        </p:nvSpPr>
        <p:spPr bwMode="auto">
          <a:xfrm>
            <a:off x="4254500" y="4295897"/>
            <a:ext cx="4147378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书写指导：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“少”竖在竖中线上，撇长伸，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”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目“偏右。</a:t>
            </a:r>
          </a:p>
        </p:txBody>
      </p:sp>
      <p:sp>
        <p:nvSpPr>
          <p:cNvPr id="6" name="TextBox 33"/>
          <p:cNvSpPr txBox="1">
            <a:spLocks noChangeArrowheads="1"/>
          </p:cNvSpPr>
          <p:nvPr/>
        </p:nvSpPr>
        <p:spPr bwMode="auto">
          <a:xfrm>
            <a:off x="4232728" y="2113761"/>
            <a:ext cx="2339975" cy="429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结构：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上下</a:t>
            </a:r>
          </a:p>
        </p:txBody>
      </p:sp>
      <p:sp>
        <p:nvSpPr>
          <p:cNvPr id="7" name="TextBox 34"/>
          <p:cNvSpPr txBox="1">
            <a:spLocks noChangeArrowheads="1"/>
          </p:cNvSpPr>
          <p:nvPr/>
        </p:nvSpPr>
        <p:spPr bwMode="auto">
          <a:xfrm>
            <a:off x="4232728" y="2929736"/>
            <a:ext cx="3497262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组词：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节省    省会    省城</a:t>
            </a:r>
          </a:p>
        </p:txBody>
      </p:sp>
      <p:sp>
        <p:nvSpPr>
          <p:cNvPr id="8" name="TextBox 35"/>
          <p:cNvSpPr txBox="1">
            <a:spLocks noChangeArrowheads="1"/>
          </p:cNvSpPr>
          <p:nvPr/>
        </p:nvSpPr>
        <p:spPr bwMode="auto">
          <a:xfrm>
            <a:off x="4232728" y="3361536"/>
            <a:ext cx="4169150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造句：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妈妈把节省下来的钱寄给了灾区。 </a:t>
            </a:r>
          </a:p>
        </p:txBody>
      </p:sp>
      <p:sp>
        <p:nvSpPr>
          <p:cNvPr id="9" name="TextBox 36"/>
          <p:cNvSpPr txBox="1">
            <a:spLocks noChangeArrowheads="1"/>
          </p:cNvSpPr>
          <p:nvPr/>
        </p:nvSpPr>
        <p:spPr bwMode="auto">
          <a:xfrm>
            <a:off x="4232728" y="2497936"/>
            <a:ext cx="2905125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部首：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目</a:t>
            </a:r>
          </a:p>
        </p:txBody>
      </p:sp>
      <p:graphicFrame>
        <p:nvGraphicFramePr>
          <p:cNvPr id="10" name="Group 47"/>
          <p:cNvGraphicFramePr>
            <a:graphicFrameLocks noGrp="1"/>
          </p:cNvGraphicFramePr>
          <p:nvPr/>
        </p:nvGraphicFramePr>
        <p:xfrm>
          <a:off x="944218" y="2990502"/>
          <a:ext cx="2313454" cy="2279650"/>
        </p:xfrm>
        <a:graphic>
          <a:graphicData uri="http://schemas.openxmlformats.org/drawingml/2006/table">
            <a:tbl>
              <a:tblPr/>
              <a:tblGrid>
                <a:gridCol w="1146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65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989829" y="2737867"/>
            <a:ext cx="231345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省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209896" y="2057001"/>
            <a:ext cx="18917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shěng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3" name="Picture 2" descr="https://p.ssl.qhimg.com/t017f53bc591fabc43d.gif?t=6.73486328125?random=157819496858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041" y="1577023"/>
            <a:ext cx="2265653" cy="226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 13"/>
          <p:cNvSpPr/>
          <p:nvPr/>
        </p:nvSpPr>
        <p:spPr>
          <a:xfrm>
            <a:off x="5888251" y="3244334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举举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/>
      <p:bldP spid="6" grpId="0" bldLvl="0" animBg="1"/>
      <p:bldP spid="7" grpId="0"/>
      <p:bldP spid="8" grpId="0"/>
      <p:bldP spid="9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734422" y="326026"/>
            <a:ext cx="2255520" cy="5232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字词揭秘</a:t>
            </a:r>
          </a:p>
        </p:txBody>
      </p:sp>
      <p:sp>
        <p:nvSpPr>
          <p:cNvPr id="3" name="Rectangle 31"/>
          <p:cNvSpPr>
            <a:spLocks noChangeArrowheads="1"/>
          </p:cNvSpPr>
          <p:nvPr/>
        </p:nvSpPr>
        <p:spPr bwMode="auto">
          <a:xfrm>
            <a:off x="1155825" y="3549443"/>
            <a:ext cx="3526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矩形 2"/>
          <p:cNvSpPr>
            <a:spLocks noChangeArrowheads="1"/>
          </p:cNvSpPr>
          <p:nvPr/>
        </p:nvSpPr>
        <p:spPr bwMode="auto">
          <a:xfrm>
            <a:off x="4254499" y="4295897"/>
            <a:ext cx="4399171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书写指导：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上部略窄长，横间距均匀，末横长，稳住中心。</a:t>
            </a:r>
          </a:p>
        </p:txBody>
      </p:sp>
      <p:sp>
        <p:nvSpPr>
          <p:cNvPr id="6" name="TextBox 33"/>
          <p:cNvSpPr txBox="1">
            <a:spLocks noChangeArrowheads="1"/>
          </p:cNvSpPr>
          <p:nvPr/>
        </p:nvSpPr>
        <p:spPr bwMode="auto">
          <a:xfrm>
            <a:off x="4232728" y="2113761"/>
            <a:ext cx="2339975" cy="429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结构：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上下</a:t>
            </a:r>
          </a:p>
        </p:txBody>
      </p:sp>
      <p:sp>
        <p:nvSpPr>
          <p:cNvPr id="7" name="TextBox 34"/>
          <p:cNvSpPr txBox="1">
            <a:spLocks noChangeArrowheads="1"/>
          </p:cNvSpPr>
          <p:nvPr/>
        </p:nvSpPr>
        <p:spPr bwMode="auto">
          <a:xfrm>
            <a:off x="4232728" y="2929736"/>
            <a:ext cx="3497262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组词：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县长   县城   县志</a:t>
            </a:r>
          </a:p>
        </p:txBody>
      </p:sp>
      <p:sp>
        <p:nvSpPr>
          <p:cNvPr id="8" name="TextBox 35"/>
          <p:cNvSpPr txBox="1">
            <a:spLocks noChangeArrowheads="1"/>
          </p:cNvSpPr>
          <p:nvPr/>
        </p:nvSpPr>
        <p:spPr bwMode="auto">
          <a:xfrm>
            <a:off x="4232728" y="3361536"/>
            <a:ext cx="4167187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造句：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哥哥要去当县长了。 </a:t>
            </a:r>
          </a:p>
        </p:txBody>
      </p:sp>
      <p:sp>
        <p:nvSpPr>
          <p:cNvPr id="9" name="TextBox 36"/>
          <p:cNvSpPr txBox="1">
            <a:spLocks noChangeArrowheads="1"/>
          </p:cNvSpPr>
          <p:nvPr/>
        </p:nvSpPr>
        <p:spPr bwMode="auto">
          <a:xfrm>
            <a:off x="4232728" y="2497936"/>
            <a:ext cx="2905125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部首：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厶</a:t>
            </a:r>
          </a:p>
        </p:txBody>
      </p:sp>
      <p:graphicFrame>
        <p:nvGraphicFramePr>
          <p:cNvPr id="10" name="Group 47"/>
          <p:cNvGraphicFramePr>
            <a:graphicFrameLocks noGrp="1"/>
          </p:cNvGraphicFramePr>
          <p:nvPr/>
        </p:nvGraphicFramePr>
        <p:xfrm>
          <a:off x="944218" y="2990502"/>
          <a:ext cx="2313454" cy="2279650"/>
        </p:xfrm>
        <a:graphic>
          <a:graphicData uri="http://schemas.openxmlformats.org/drawingml/2006/table">
            <a:tbl>
              <a:tblPr/>
              <a:tblGrid>
                <a:gridCol w="1146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65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989829" y="2737867"/>
            <a:ext cx="2313454" cy="2646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县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551282" y="2115707"/>
            <a:ext cx="12202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xiàn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3" name="Picture 2" descr="https://p.ssl.qhimg.com/t01831c326ffc3a2d5a.gif?t=5.96875?random=157819494259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4958" y="1283439"/>
            <a:ext cx="2309235" cy="2309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/>
      <p:bldP spid="6" grpId="0" bldLvl="0" animBg="1"/>
      <p:bldP spid="7" grpId="0"/>
      <p:bldP spid="8" grpId="0"/>
      <p:bldP spid="9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734422" y="326026"/>
            <a:ext cx="2255520" cy="5232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字词揭秘</a:t>
            </a:r>
          </a:p>
        </p:txBody>
      </p:sp>
      <p:sp>
        <p:nvSpPr>
          <p:cNvPr id="3" name="Rectangle 31"/>
          <p:cNvSpPr>
            <a:spLocks noChangeArrowheads="1"/>
          </p:cNvSpPr>
          <p:nvPr/>
        </p:nvSpPr>
        <p:spPr bwMode="auto">
          <a:xfrm>
            <a:off x="1155825" y="3549443"/>
            <a:ext cx="3526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矩形 2"/>
          <p:cNvSpPr>
            <a:spLocks noChangeArrowheads="1"/>
          </p:cNvSpPr>
          <p:nvPr/>
        </p:nvSpPr>
        <p:spPr bwMode="auto">
          <a:xfrm>
            <a:off x="4034178" y="4537657"/>
            <a:ext cx="4646183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书写指导：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“匚”要方正，上横要长，“斤”竖短，为悬真竖。</a:t>
            </a:r>
          </a:p>
        </p:txBody>
      </p:sp>
      <p:sp>
        <p:nvSpPr>
          <p:cNvPr id="6" name="TextBox 33"/>
          <p:cNvSpPr txBox="1">
            <a:spLocks noChangeArrowheads="1"/>
          </p:cNvSpPr>
          <p:nvPr/>
        </p:nvSpPr>
        <p:spPr bwMode="auto">
          <a:xfrm>
            <a:off x="4012407" y="2355521"/>
            <a:ext cx="2339975" cy="430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结构：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半包围</a:t>
            </a:r>
          </a:p>
        </p:txBody>
      </p:sp>
      <p:sp>
        <p:nvSpPr>
          <p:cNvPr id="7" name="TextBox 34"/>
          <p:cNvSpPr txBox="1">
            <a:spLocks noChangeArrowheads="1"/>
          </p:cNvSpPr>
          <p:nvPr/>
        </p:nvSpPr>
        <p:spPr bwMode="auto">
          <a:xfrm>
            <a:off x="4012406" y="3171496"/>
            <a:ext cx="4070697" cy="4308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组词：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木匠   石匠   独具匠心</a:t>
            </a:r>
          </a:p>
        </p:txBody>
      </p:sp>
      <p:sp>
        <p:nvSpPr>
          <p:cNvPr id="8" name="TextBox 35"/>
          <p:cNvSpPr txBox="1">
            <a:spLocks noChangeArrowheads="1"/>
          </p:cNvSpPr>
          <p:nvPr/>
        </p:nvSpPr>
        <p:spPr bwMode="auto">
          <a:xfrm>
            <a:off x="4012407" y="3603296"/>
            <a:ext cx="4457636" cy="4308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造句：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他的这种设计真是独具匠心。</a:t>
            </a:r>
          </a:p>
        </p:txBody>
      </p:sp>
      <p:sp>
        <p:nvSpPr>
          <p:cNvPr id="9" name="TextBox 36"/>
          <p:cNvSpPr txBox="1">
            <a:spLocks noChangeArrowheads="1"/>
          </p:cNvSpPr>
          <p:nvPr/>
        </p:nvSpPr>
        <p:spPr bwMode="auto">
          <a:xfrm>
            <a:off x="4012407" y="2739696"/>
            <a:ext cx="2905125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部首：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匚</a:t>
            </a:r>
          </a:p>
        </p:txBody>
      </p:sp>
      <p:graphicFrame>
        <p:nvGraphicFramePr>
          <p:cNvPr id="10" name="Group 47"/>
          <p:cNvGraphicFramePr>
            <a:graphicFrameLocks noGrp="1"/>
          </p:cNvGraphicFramePr>
          <p:nvPr/>
        </p:nvGraphicFramePr>
        <p:xfrm>
          <a:off x="944218" y="2990502"/>
          <a:ext cx="2494722" cy="2279650"/>
        </p:xfrm>
        <a:graphic>
          <a:graphicData uri="http://schemas.openxmlformats.org/drawingml/2006/table">
            <a:tbl>
              <a:tblPr/>
              <a:tblGrid>
                <a:gridCol w="1236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989829" y="2737867"/>
            <a:ext cx="231345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匠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602282" y="2070242"/>
            <a:ext cx="13773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jiàng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3" name="Picture 2" descr="https://p.ssl.qhimg.com/t0195b4007bba2f0084.gif?t=4.63232421875?random=157819491718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2227" y="1281694"/>
            <a:ext cx="2346441" cy="2346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/>
      <p:bldP spid="6" grpId="0" bldLvl="0" animBg="1"/>
      <p:bldP spid="7" grpId="0"/>
      <p:bldP spid="8" grpId="0"/>
      <p:bldP spid="9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734422" y="326026"/>
            <a:ext cx="2255520" cy="5232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字词揭秘</a:t>
            </a: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3967463" y="4614994"/>
            <a:ext cx="5454833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书写指导：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左窄右宽，右部上短下长，末笔捺要伸展。</a:t>
            </a:r>
          </a:p>
        </p:txBody>
      </p:sp>
      <p:sp>
        <p:nvSpPr>
          <p:cNvPr id="4" name="TextBox 33"/>
          <p:cNvSpPr txBox="1">
            <a:spLocks noChangeArrowheads="1"/>
          </p:cNvSpPr>
          <p:nvPr/>
        </p:nvSpPr>
        <p:spPr bwMode="auto">
          <a:xfrm>
            <a:off x="3983271" y="2511568"/>
            <a:ext cx="2339975" cy="429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结构：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左右</a:t>
            </a:r>
          </a:p>
        </p:txBody>
      </p:sp>
      <p:sp>
        <p:nvSpPr>
          <p:cNvPr id="6" name="TextBox 34"/>
          <p:cNvSpPr txBox="1">
            <a:spLocks noChangeArrowheads="1"/>
          </p:cNvSpPr>
          <p:nvPr/>
        </p:nvSpPr>
        <p:spPr bwMode="auto">
          <a:xfrm>
            <a:off x="3983271" y="3327543"/>
            <a:ext cx="3497262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组词：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设想    设备    设法</a:t>
            </a:r>
          </a:p>
        </p:txBody>
      </p:sp>
      <p:sp>
        <p:nvSpPr>
          <p:cNvPr id="7" name="TextBox 35"/>
          <p:cNvSpPr txBox="1">
            <a:spLocks noChangeArrowheads="1"/>
          </p:cNvSpPr>
          <p:nvPr/>
        </p:nvSpPr>
        <p:spPr bwMode="auto">
          <a:xfrm>
            <a:off x="3967463" y="3745606"/>
            <a:ext cx="4167187" cy="76944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造句：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能为别人设想的人，永远不会寂寞。</a:t>
            </a:r>
          </a:p>
        </p:txBody>
      </p:sp>
      <p:sp>
        <p:nvSpPr>
          <p:cNvPr id="8" name="TextBox 36"/>
          <p:cNvSpPr txBox="1">
            <a:spLocks noChangeArrowheads="1"/>
          </p:cNvSpPr>
          <p:nvPr/>
        </p:nvSpPr>
        <p:spPr bwMode="auto">
          <a:xfrm>
            <a:off x="3983271" y="2895743"/>
            <a:ext cx="2905125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部首：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讠</a:t>
            </a:r>
          </a:p>
        </p:txBody>
      </p:sp>
      <p:sp>
        <p:nvSpPr>
          <p:cNvPr id="9" name="Rectangle 31"/>
          <p:cNvSpPr>
            <a:spLocks noChangeArrowheads="1"/>
          </p:cNvSpPr>
          <p:nvPr/>
        </p:nvSpPr>
        <p:spPr bwMode="auto">
          <a:xfrm>
            <a:off x="1155825" y="3549443"/>
            <a:ext cx="3526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aphicFrame>
        <p:nvGraphicFramePr>
          <p:cNvPr id="10" name="Group 47"/>
          <p:cNvGraphicFramePr>
            <a:graphicFrameLocks noGrp="1"/>
          </p:cNvGraphicFramePr>
          <p:nvPr/>
        </p:nvGraphicFramePr>
        <p:xfrm>
          <a:off x="944218" y="2990502"/>
          <a:ext cx="2494722" cy="2279650"/>
        </p:xfrm>
        <a:graphic>
          <a:graphicData uri="http://schemas.openxmlformats.org/drawingml/2006/table">
            <a:tbl>
              <a:tblPr/>
              <a:tblGrid>
                <a:gridCol w="1236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989829" y="2737867"/>
            <a:ext cx="231345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设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692532" y="2060347"/>
            <a:ext cx="11047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shè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3" name="Picture 2" descr="https://p.ssl.qhimg.com/t0113fd4c1c8a651d0d.gif?t=5.017252604166667?random=157819488992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650" y="1165260"/>
            <a:ext cx="2295537" cy="2295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/>
      <p:bldP spid="4" grpId="0" bldLvl="0" animBg="1"/>
      <p:bldP spid="6" grpId="0"/>
      <p:bldP spid="7" grpId="0"/>
      <p:bldP spid="8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734422" y="326026"/>
            <a:ext cx="2255520" cy="5232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字词揭秘</a:t>
            </a:r>
          </a:p>
        </p:txBody>
      </p:sp>
      <p:sp>
        <p:nvSpPr>
          <p:cNvPr id="3" name="Rectangle 31"/>
          <p:cNvSpPr>
            <a:spLocks noChangeArrowheads="1"/>
          </p:cNvSpPr>
          <p:nvPr/>
        </p:nvSpPr>
        <p:spPr bwMode="auto">
          <a:xfrm>
            <a:off x="1155825" y="3549443"/>
            <a:ext cx="3526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矩形 2"/>
          <p:cNvSpPr>
            <a:spLocks noChangeArrowheads="1"/>
          </p:cNvSpPr>
          <p:nvPr/>
        </p:nvSpPr>
        <p:spPr bwMode="auto">
          <a:xfrm>
            <a:off x="4254499" y="4295897"/>
            <a:ext cx="4695423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书写指导：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左窄右宽，左部横折提略短小；右部横宜长，竖为悬真竖。</a:t>
            </a:r>
          </a:p>
        </p:txBody>
      </p:sp>
      <p:sp>
        <p:nvSpPr>
          <p:cNvPr id="6" name="TextBox 33"/>
          <p:cNvSpPr txBox="1">
            <a:spLocks noChangeArrowheads="1"/>
          </p:cNvSpPr>
          <p:nvPr/>
        </p:nvSpPr>
        <p:spPr bwMode="auto">
          <a:xfrm>
            <a:off x="4232728" y="2113761"/>
            <a:ext cx="2339975" cy="429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结构：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左右</a:t>
            </a:r>
          </a:p>
        </p:txBody>
      </p:sp>
      <p:sp>
        <p:nvSpPr>
          <p:cNvPr id="7" name="TextBox 34"/>
          <p:cNvSpPr txBox="1">
            <a:spLocks noChangeArrowheads="1"/>
          </p:cNvSpPr>
          <p:nvPr/>
        </p:nvSpPr>
        <p:spPr bwMode="auto">
          <a:xfrm>
            <a:off x="4232727" y="2929736"/>
            <a:ext cx="4070697" cy="4308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组词：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计算    计划    计较</a:t>
            </a:r>
          </a:p>
        </p:txBody>
      </p:sp>
      <p:sp>
        <p:nvSpPr>
          <p:cNvPr id="8" name="TextBox 35"/>
          <p:cNvSpPr txBox="1">
            <a:spLocks noChangeArrowheads="1"/>
          </p:cNvSpPr>
          <p:nvPr/>
        </p:nvSpPr>
        <p:spPr bwMode="auto">
          <a:xfrm>
            <a:off x="4232728" y="3361536"/>
            <a:ext cx="4686189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造句：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快乐不是因为拥有的多，而是因为计较的少。 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TextBox 36"/>
          <p:cNvSpPr txBox="1">
            <a:spLocks noChangeArrowheads="1"/>
          </p:cNvSpPr>
          <p:nvPr/>
        </p:nvSpPr>
        <p:spPr bwMode="auto">
          <a:xfrm>
            <a:off x="4232728" y="2497936"/>
            <a:ext cx="2905125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部首：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讠</a:t>
            </a:r>
          </a:p>
        </p:txBody>
      </p:sp>
      <p:graphicFrame>
        <p:nvGraphicFramePr>
          <p:cNvPr id="10" name="Group 47"/>
          <p:cNvGraphicFramePr>
            <a:graphicFrameLocks noGrp="1"/>
          </p:cNvGraphicFramePr>
          <p:nvPr/>
        </p:nvGraphicFramePr>
        <p:xfrm>
          <a:off x="944218" y="2990502"/>
          <a:ext cx="2494722" cy="2279650"/>
        </p:xfrm>
        <a:graphic>
          <a:graphicData uri="http://schemas.openxmlformats.org/drawingml/2006/table">
            <a:tbl>
              <a:tblPr/>
              <a:tblGrid>
                <a:gridCol w="1236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989829" y="2737867"/>
            <a:ext cx="2313454" cy="2646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计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930792" y="2036243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jì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3" name="Picture 2" descr="https://p.ssl.qhimg.com/t012b83884bb67f1026.gif?t=3.2403971354166665?random=157819486412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410" y="1218703"/>
            <a:ext cx="2256719" cy="2256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/>
      <p:bldP spid="6" grpId="0" bldLvl="0" animBg="1"/>
      <p:bldP spid="7" grpId="0"/>
      <p:bldP spid="8" grpId="0"/>
      <p:bldP spid="9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734422" y="326026"/>
            <a:ext cx="2255520" cy="5232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字词揭秘</a:t>
            </a:r>
          </a:p>
        </p:txBody>
      </p:sp>
      <p:sp>
        <p:nvSpPr>
          <p:cNvPr id="3" name="Rectangle 31"/>
          <p:cNvSpPr>
            <a:spLocks noChangeArrowheads="1"/>
          </p:cNvSpPr>
          <p:nvPr/>
        </p:nvSpPr>
        <p:spPr bwMode="auto">
          <a:xfrm>
            <a:off x="1155825" y="3549443"/>
            <a:ext cx="3526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矩形 2"/>
          <p:cNvSpPr>
            <a:spLocks noChangeArrowheads="1"/>
          </p:cNvSpPr>
          <p:nvPr/>
        </p:nvSpPr>
        <p:spPr bwMode="auto">
          <a:xfrm>
            <a:off x="4254499" y="4295897"/>
            <a:ext cx="4297073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书写指导：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“丿”沿竖中线下行，至三分之二再出撇。</a:t>
            </a:r>
          </a:p>
        </p:txBody>
      </p:sp>
      <p:sp>
        <p:nvSpPr>
          <p:cNvPr id="6" name="TextBox 33"/>
          <p:cNvSpPr txBox="1">
            <a:spLocks noChangeArrowheads="1"/>
          </p:cNvSpPr>
          <p:nvPr/>
        </p:nvSpPr>
        <p:spPr bwMode="auto">
          <a:xfrm>
            <a:off x="4232728" y="2113761"/>
            <a:ext cx="2339975" cy="429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结构：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独体字</a:t>
            </a:r>
          </a:p>
        </p:txBody>
      </p:sp>
      <p:sp>
        <p:nvSpPr>
          <p:cNvPr id="7" name="TextBox 34"/>
          <p:cNvSpPr txBox="1">
            <a:spLocks noChangeArrowheads="1"/>
          </p:cNvSpPr>
          <p:nvPr/>
        </p:nvSpPr>
        <p:spPr bwMode="auto">
          <a:xfrm>
            <a:off x="4232728" y="2929736"/>
            <a:ext cx="3497262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组词：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历史    史书    史记</a:t>
            </a:r>
          </a:p>
        </p:txBody>
      </p:sp>
      <p:sp>
        <p:nvSpPr>
          <p:cNvPr id="8" name="TextBox 35"/>
          <p:cNvSpPr txBox="1">
            <a:spLocks noChangeArrowheads="1"/>
          </p:cNvSpPr>
          <p:nvPr/>
        </p:nvSpPr>
        <p:spPr bwMode="auto">
          <a:xfrm>
            <a:off x="4232728" y="3361536"/>
            <a:ext cx="4167187" cy="76944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造句：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这部史书记载了张骞出使西域的过程。 </a:t>
            </a:r>
          </a:p>
        </p:txBody>
      </p:sp>
      <p:sp>
        <p:nvSpPr>
          <p:cNvPr id="9" name="TextBox 36"/>
          <p:cNvSpPr txBox="1">
            <a:spLocks noChangeArrowheads="1"/>
          </p:cNvSpPr>
          <p:nvPr/>
        </p:nvSpPr>
        <p:spPr bwMode="auto">
          <a:xfrm>
            <a:off x="4232728" y="2497936"/>
            <a:ext cx="2905125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部首：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口</a:t>
            </a:r>
          </a:p>
        </p:txBody>
      </p:sp>
      <p:graphicFrame>
        <p:nvGraphicFramePr>
          <p:cNvPr id="10" name="Group 47"/>
          <p:cNvGraphicFramePr>
            <a:graphicFrameLocks noGrp="1"/>
          </p:cNvGraphicFramePr>
          <p:nvPr/>
        </p:nvGraphicFramePr>
        <p:xfrm>
          <a:off x="944218" y="2990502"/>
          <a:ext cx="2494722" cy="2279650"/>
        </p:xfrm>
        <a:graphic>
          <a:graphicData uri="http://schemas.openxmlformats.org/drawingml/2006/table">
            <a:tbl>
              <a:tblPr/>
              <a:tblGrid>
                <a:gridCol w="1236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989829" y="2737867"/>
            <a:ext cx="231345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史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731962" y="1991434"/>
            <a:ext cx="9060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shǐ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3" name="Picture 2" descr="https://p.ssl.qhimg.com/t01eb2313c346e88abb.gif?t=4.3359375?random=157819483711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218" y="1370914"/>
            <a:ext cx="2330929" cy="2330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/>
      <p:bldP spid="6" grpId="0" bldLvl="0" animBg="1"/>
      <p:bldP spid="7" grpId="0"/>
      <p:bldP spid="8" grpId="0"/>
      <p:bldP spid="9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734422" y="326026"/>
            <a:ext cx="2255520" cy="5232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字词揭秘</a:t>
            </a:r>
          </a:p>
        </p:txBody>
      </p:sp>
      <p:sp>
        <p:nvSpPr>
          <p:cNvPr id="3" name="Rectangle 31"/>
          <p:cNvSpPr>
            <a:spLocks noChangeArrowheads="1"/>
          </p:cNvSpPr>
          <p:nvPr/>
        </p:nvSpPr>
        <p:spPr bwMode="auto">
          <a:xfrm>
            <a:off x="1155825" y="3549443"/>
            <a:ext cx="3526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矩形 2"/>
          <p:cNvSpPr>
            <a:spLocks noChangeArrowheads="1"/>
          </p:cNvSpPr>
          <p:nvPr/>
        </p:nvSpPr>
        <p:spPr bwMode="auto">
          <a:xfrm>
            <a:off x="3672114" y="4214386"/>
            <a:ext cx="4270838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书写指导：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左窄右宽，左部捺变点，右部竖钩有力。</a:t>
            </a:r>
          </a:p>
        </p:txBody>
      </p:sp>
      <p:sp>
        <p:nvSpPr>
          <p:cNvPr id="6" name="TextBox 33"/>
          <p:cNvSpPr txBox="1">
            <a:spLocks noChangeArrowheads="1"/>
          </p:cNvSpPr>
          <p:nvPr/>
        </p:nvSpPr>
        <p:spPr bwMode="auto">
          <a:xfrm>
            <a:off x="3692856" y="2179681"/>
            <a:ext cx="2339975" cy="429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结构：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左右</a:t>
            </a:r>
          </a:p>
        </p:txBody>
      </p:sp>
      <p:sp>
        <p:nvSpPr>
          <p:cNvPr id="7" name="TextBox 34"/>
          <p:cNvSpPr txBox="1">
            <a:spLocks noChangeArrowheads="1"/>
          </p:cNvSpPr>
          <p:nvPr/>
        </p:nvSpPr>
        <p:spPr bwMode="auto">
          <a:xfrm>
            <a:off x="3692856" y="2995656"/>
            <a:ext cx="3918558" cy="4308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组词：创造     开创     创举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TextBox 35"/>
          <p:cNvSpPr txBox="1">
            <a:spLocks noChangeArrowheads="1"/>
          </p:cNvSpPr>
          <p:nvPr/>
        </p:nvSpPr>
        <p:spPr bwMode="auto">
          <a:xfrm>
            <a:off x="3692857" y="3427456"/>
            <a:ext cx="4815040" cy="4308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造句：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卫星上天是人类的伟大创举。 </a:t>
            </a:r>
          </a:p>
        </p:txBody>
      </p:sp>
      <p:sp>
        <p:nvSpPr>
          <p:cNvPr id="9" name="TextBox 36"/>
          <p:cNvSpPr txBox="1">
            <a:spLocks noChangeArrowheads="1"/>
          </p:cNvSpPr>
          <p:nvPr/>
        </p:nvSpPr>
        <p:spPr bwMode="auto">
          <a:xfrm>
            <a:off x="3692856" y="2563856"/>
            <a:ext cx="2905125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部首：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刂</a:t>
            </a:r>
          </a:p>
        </p:txBody>
      </p:sp>
      <p:graphicFrame>
        <p:nvGraphicFramePr>
          <p:cNvPr id="10" name="Group 47"/>
          <p:cNvGraphicFramePr>
            <a:graphicFrameLocks noGrp="1"/>
          </p:cNvGraphicFramePr>
          <p:nvPr/>
        </p:nvGraphicFramePr>
        <p:xfrm>
          <a:off x="944218" y="2990502"/>
          <a:ext cx="2313454" cy="2279650"/>
        </p:xfrm>
        <a:graphic>
          <a:graphicData uri="http://schemas.openxmlformats.org/drawingml/2006/table">
            <a:tbl>
              <a:tblPr/>
              <a:tblGrid>
                <a:gridCol w="1146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65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989829" y="2737867"/>
            <a:ext cx="231345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创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330869" y="2090598"/>
            <a:ext cx="17235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chuàn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3" name="Picture 2" descr="https://p.ssl.qhimg.com/t0135b4122e01ea92ce.gif?t=5.253255208333333?random=157819480050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043" y="1294344"/>
            <a:ext cx="2255100" cy="225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/>
      <p:bldP spid="6" grpId="0" bldLvl="0" animBg="1"/>
      <p:bldP spid="7" grpId="0"/>
      <p:bldP spid="8" grpId="0"/>
      <p:bldP spid="9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734422" y="326026"/>
            <a:ext cx="2255520" cy="5232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字词揭秘</a:t>
            </a:r>
          </a:p>
        </p:txBody>
      </p:sp>
      <p:sp>
        <p:nvSpPr>
          <p:cNvPr id="3" name="Rectangle 31"/>
          <p:cNvSpPr>
            <a:spLocks noChangeArrowheads="1"/>
          </p:cNvSpPr>
          <p:nvPr/>
        </p:nvSpPr>
        <p:spPr bwMode="auto">
          <a:xfrm>
            <a:off x="1155825" y="3549443"/>
            <a:ext cx="3526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矩形 2"/>
          <p:cNvSpPr>
            <a:spLocks noChangeArrowheads="1"/>
          </p:cNvSpPr>
          <p:nvPr/>
        </p:nvSpPr>
        <p:spPr bwMode="auto">
          <a:xfrm>
            <a:off x="4254499" y="4295897"/>
            <a:ext cx="4145416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书写指导：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上部末端两笔撇、捺舒展，盖住下部。</a:t>
            </a:r>
          </a:p>
        </p:txBody>
      </p:sp>
      <p:sp>
        <p:nvSpPr>
          <p:cNvPr id="6" name="TextBox 33"/>
          <p:cNvSpPr txBox="1">
            <a:spLocks noChangeArrowheads="1"/>
          </p:cNvSpPr>
          <p:nvPr/>
        </p:nvSpPr>
        <p:spPr bwMode="auto">
          <a:xfrm>
            <a:off x="4232728" y="2113761"/>
            <a:ext cx="2339975" cy="429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结构：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上下</a:t>
            </a:r>
          </a:p>
        </p:txBody>
      </p:sp>
      <p:sp>
        <p:nvSpPr>
          <p:cNvPr id="7" name="TextBox 34"/>
          <p:cNvSpPr txBox="1">
            <a:spLocks noChangeArrowheads="1"/>
          </p:cNvSpPr>
          <p:nvPr/>
        </p:nvSpPr>
        <p:spPr bwMode="auto">
          <a:xfrm>
            <a:off x="4232727" y="2929736"/>
            <a:ext cx="3829447" cy="4308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组词：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举手    举行    创举    </a:t>
            </a:r>
          </a:p>
        </p:txBody>
      </p:sp>
      <p:sp>
        <p:nvSpPr>
          <p:cNvPr id="8" name="TextBox 35"/>
          <p:cNvSpPr txBox="1">
            <a:spLocks noChangeArrowheads="1"/>
          </p:cNvSpPr>
          <p:nvPr/>
        </p:nvSpPr>
        <p:spPr bwMode="auto">
          <a:xfrm>
            <a:off x="4232728" y="3361536"/>
            <a:ext cx="4167187" cy="76944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造句：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下周六我们举行春季运动会。 </a:t>
            </a:r>
          </a:p>
        </p:txBody>
      </p:sp>
      <p:sp>
        <p:nvSpPr>
          <p:cNvPr id="9" name="TextBox 36"/>
          <p:cNvSpPr txBox="1">
            <a:spLocks noChangeArrowheads="1"/>
          </p:cNvSpPr>
          <p:nvPr/>
        </p:nvSpPr>
        <p:spPr bwMode="auto">
          <a:xfrm>
            <a:off x="4232728" y="2497936"/>
            <a:ext cx="2905125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部首：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丶</a:t>
            </a:r>
          </a:p>
        </p:txBody>
      </p:sp>
      <p:graphicFrame>
        <p:nvGraphicFramePr>
          <p:cNvPr id="10" name="Group 47"/>
          <p:cNvGraphicFramePr>
            <a:graphicFrameLocks noGrp="1"/>
          </p:cNvGraphicFramePr>
          <p:nvPr/>
        </p:nvGraphicFramePr>
        <p:xfrm>
          <a:off x="944218" y="2990502"/>
          <a:ext cx="2494722" cy="2279650"/>
        </p:xfrm>
        <a:graphic>
          <a:graphicData uri="http://schemas.openxmlformats.org/drawingml/2006/table">
            <a:tbl>
              <a:tblPr/>
              <a:tblGrid>
                <a:gridCol w="1236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989829" y="2737867"/>
            <a:ext cx="231345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举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834611" y="2061068"/>
            <a:ext cx="6238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jǔ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3" name="Picture 2" descr="https://p.ssl.qhimg.com/t0104d04296c5fbbaaf.gif?t=6.726725260416667?random=157819477640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094" y="1152591"/>
            <a:ext cx="2600657" cy="260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/>
      <p:bldP spid="6" grpId="0" bldLvl="0" animBg="1"/>
      <p:bldP spid="7" grpId="0"/>
      <p:bldP spid="8" grpId="0"/>
      <p:bldP spid="9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t="7992" r="-2" b="1697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: 圆角 8"/>
          <p:cNvSpPr/>
          <p:nvPr/>
        </p:nvSpPr>
        <p:spPr>
          <a:xfrm>
            <a:off x="-2854955" y="-1277749"/>
            <a:ext cx="9696265" cy="9677400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1498600" y="1065572"/>
            <a:ext cx="3168015" cy="912495"/>
            <a:chOff x="360" y="260"/>
            <a:chExt cx="4989" cy="1437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3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20" name="文本框 19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壹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797" y="604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课前导读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498600" y="2019162"/>
            <a:ext cx="3168015" cy="912495"/>
            <a:chOff x="360" y="260"/>
            <a:chExt cx="4989" cy="1437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3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24" name="文本框 23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贰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1797" y="585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字词揭秘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498600" y="2972752"/>
            <a:ext cx="3168015" cy="912495"/>
            <a:chOff x="360" y="260"/>
            <a:chExt cx="4989" cy="1437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3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28" name="文本框 27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叁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797" y="585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课文讲解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1498600" y="3926342"/>
            <a:ext cx="3168015" cy="912495"/>
            <a:chOff x="360" y="260"/>
            <a:chExt cx="4989" cy="1437"/>
          </a:xfrm>
        </p:grpSpPr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3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32" name="文本框 31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肆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1797" y="585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课堂小结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1498600" y="4879933"/>
            <a:ext cx="3168015" cy="912495"/>
            <a:chOff x="360" y="260"/>
            <a:chExt cx="4989" cy="1437"/>
          </a:xfrm>
        </p:grpSpPr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3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36" name="文本框 35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伍</a:t>
              </a: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1797" y="585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课堂练习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734422" y="326026"/>
            <a:ext cx="2255520" cy="5232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字词揭秘</a:t>
            </a:r>
          </a:p>
        </p:txBody>
      </p:sp>
      <p:sp>
        <p:nvSpPr>
          <p:cNvPr id="13" name="Rectangle 31"/>
          <p:cNvSpPr>
            <a:spLocks noChangeArrowheads="1"/>
          </p:cNvSpPr>
          <p:nvPr/>
        </p:nvSpPr>
        <p:spPr bwMode="auto">
          <a:xfrm>
            <a:off x="1155825" y="3549443"/>
            <a:ext cx="3526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矩形 2"/>
          <p:cNvSpPr>
            <a:spLocks noChangeArrowheads="1"/>
          </p:cNvSpPr>
          <p:nvPr/>
        </p:nvSpPr>
        <p:spPr bwMode="auto">
          <a:xfrm>
            <a:off x="4254500" y="4295897"/>
            <a:ext cx="4167186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书写指导：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横画间隔均匀，底横长而托上。</a:t>
            </a:r>
          </a:p>
        </p:txBody>
      </p:sp>
      <p:sp>
        <p:nvSpPr>
          <p:cNvPr id="15" name="TextBox 33"/>
          <p:cNvSpPr txBox="1">
            <a:spLocks noChangeArrowheads="1"/>
          </p:cNvSpPr>
          <p:nvPr/>
        </p:nvSpPr>
        <p:spPr bwMode="auto">
          <a:xfrm>
            <a:off x="4232728" y="2113761"/>
            <a:ext cx="2339975" cy="429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结构：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独体字</a:t>
            </a:r>
          </a:p>
        </p:txBody>
      </p:sp>
      <p:sp>
        <p:nvSpPr>
          <p:cNvPr id="16" name="TextBox 34"/>
          <p:cNvSpPr txBox="1">
            <a:spLocks noChangeArrowheads="1"/>
          </p:cNvSpPr>
          <p:nvPr/>
        </p:nvSpPr>
        <p:spPr bwMode="auto">
          <a:xfrm>
            <a:off x="4232728" y="2929736"/>
            <a:ext cx="4520334" cy="4308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组词：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并且    而且    并且</a:t>
            </a:r>
          </a:p>
        </p:txBody>
      </p:sp>
      <p:sp>
        <p:nvSpPr>
          <p:cNvPr id="17" name="TextBox 35"/>
          <p:cNvSpPr txBox="1">
            <a:spLocks noChangeArrowheads="1"/>
          </p:cNvSpPr>
          <p:nvPr/>
        </p:nvSpPr>
        <p:spPr bwMode="auto">
          <a:xfrm>
            <a:off x="4232728" y="3361536"/>
            <a:ext cx="4167187" cy="76944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造句：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他不仅爱学习，而且还品质高尚。 </a:t>
            </a:r>
          </a:p>
        </p:txBody>
      </p:sp>
      <p:sp>
        <p:nvSpPr>
          <p:cNvPr id="18" name="TextBox 36"/>
          <p:cNvSpPr txBox="1">
            <a:spLocks noChangeArrowheads="1"/>
          </p:cNvSpPr>
          <p:nvPr/>
        </p:nvSpPr>
        <p:spPr bwMode="auto">
          <a:xfrm>
            <a:off x="4232728" y="2497936"/>
            <a:ext cx="2905125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部首：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一</a:t>
            </a:r>
          </a:p>
        </p:txBody>
      </p:sp>
      <p:graphicFrame>
        <p:nvGraphicFramePr>
          <p:cNvPr id="19" name="Group 47"/>
          <p:cNvGraphicFramePr>
            <a:graphicFrameLocks noGrp="1"/>
          </p:cNvGraphicFramePr>
          <p:nvPr/>
        </p:nvGraphicFramePr>
        <p:xfrm>
          <a:off x="944218" y="2990502"/>
          <a:ext cx="2494722" cy="2279650"/>
        </p:xfrm>
        <a:graphic>
          <a:graphicData uri="http://schemas.openxmlformats.org/drawingml/2006/table">
            <a:tbl>
              <a:tblPr/>
              <a:tblGrid>
                <a:gridCol w="1236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" name="文本框 19"/>
          <p:cNvSpPr txBox="1"/>
          <p:nvPr/>
        </p:nvSpPr>
        <p:spPr>
          <a:xfrm>
            <a:off x="989829" y="2737867"/>
            <a:ext cx="231345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且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833410" y="2006017"/>
            <a:ext cx="9380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qiě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2" name="Picture 2" descr="https://p.ssl.qhimg.com/t016e147d355e4a94ac.gif?t=4.348958333333333?random=157819473502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7966" y="1307510"/>
            <a:ext cx="2286755" cy="228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/>
      <p:bldP spid="15" grpId="0" bldLvl="0" animBg="1"/>
      <p:bldP spid="16" grpId="0"/>
      <p:bldP spid="17" grpId="0"/>
      <p:bldP spid="18" grpId="0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734422" y="326026"/>
            <a:ext cx="2255520" cy="5232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字词揭秘</a:t>
            </a:r>
          </a:p>
        </p:txBody>
      </p:sp>
      <p:sp>
        <p:nvSpPr>
          <p:cNvPr id="3" name="Rectangle 31"/>
          <p:cNvSpPr>
            <a:spLocks noChangeArrowheads="1"/>
          </p:cNvSpPr>
          <p:nvPr/>
        </p:nvSpPr>
        <p:spPr bwMode="auto">
          <a:xfrm>
            <a:off x="1155825" y="3549443"/>
            <a:ext cx="3526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矩形 2"/>
          <p:cNvSpPr>
            <a:spLocks noChangeArrowheads="1"/>
          </p:cNvSpPr>
          <p:nvPr/>
        </p:nvSpPr>
        <p:spPr bwMode="auto">
          <a:xfrm>
            <a:off x="4254500" y="4295897"/>
            <a:ext cx="4167186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书写指导：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上宽下窄，“日”居下居中。</a:t>
            </a:r>
          </a:p>
        </p:txBody>
      </p:sp>
      <p:sp>
        <p:nvSpPr>
          <p:cNvPr id="6" name="TextBox 33"/>
          <p:cNvSpPr txBox="1">
            <a:spLocks noChangeArrowheads="1"/>
          </p:cNvSpPr>
          <p:nvPr/>
        </p:nvSpPr>
        <p:spPr bwMode="auto">
          <a:xfrm>
            <a:off x="4232728" y="2113761"/>
            <a:ext cx="2339975" cy="429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结构：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上下</a:t>
            </a:r>
          </a:p>
        </p:txBody>
      </p:sp>
      <p:sp>
        <p:nvSpPr>
          <p:cNvPr id="7" name="TextBox 34"/>
          <p:cNvSpPr txBox="1">
            <a:spLocks noChangeArrowheads="1"/>
          </p:cNvSpPr>
          <p:nvPr/>
        </p:nvSpPr>
        <p:spPr bwMode="auto">
          <a:xfrm>
            <a:off x="4232728" y="2929736"/>
            <a:ext cx="4520334" cy="4308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组词：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智慧    理智    机智</a:t>
            </a:r>
          </a:p>
        </p:txBody>
      </p:sp>
      <p:sp>
        <p:nvSpPr>
          <p:cNvPr id="8" name="TextBox 35"/>
          <p:cNvSpPr txBox="1">
            <a:spLocks noChangeArrowheads="1"/>
          </p:cNvSpPr>
          <p:nvPr/>
        </p:nvSpPr>
        <p:spPr bwMode="auto">
          <a:xfrm>
            <a:off x="4232728" y="3361536"/>
            <a:ext cx="4167187" cy="76944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造句：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警察叔叔机智勇敢，勇斗歹徒。 </a:t>
            </a:r>
          </a:p>
        </p:txBody>
      </p:sp>
      <p:sp>
        <p:nvSpPr>
          <p:cNvPr id="9" name="TextBox 36"/>
          <p:cNvSpPr txBox="1">
            <a:spLocks noChangeArrowheads="1"/>
          </p:cNvSpPr>
          <p:nvPr/>
        </p:nvSpPr>
        <p:spPr bwMode="auto">
          <a:xfrm>
            <a:off x="4232728" y="2497936"/>
            <a:ext cx="2905125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部首：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日</a:t>
            </a:r>
          </a:p>
        </p:txBody>
      </p:sp>
      <p:graphicFrame>
        <p:nvGraphicFramePr>
          <p:cNvPr id="10" name="Group 47"/>
          <p:cNvGraphicFramePr>
            <a:graphicFrameLocks noGrp="1"/>
          </p:cNvGraphicFramePr>
          <p:nvPr/>
        </p:nvGraphicFramePr>
        <p:xfrm>
          <a:off x="944218" y="2990502"/>
          <a:ext cx="2494722" cy="2279650"/>
        </p:xfrm>
        <a:graphic>
          <a:graphicData uri="http://schemas.openxmlformats.org/drawingml/2006/table">
            <a:tbl>
              <a:tblPr/>
              <a:tblGrid>
                <a:gridCol w="1236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989829" y="2737867"/>
            <a:ext cx="231345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智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707574" y="2084234"/>
            <a:ext cx="9509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zhì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3" name="Picture 2" descr="https://p.ssl.qhimg.com/t01971814a8f9759cea.gif?t=8.553385416666668?random=157819467600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1542" y="1334879"/>
            <a:ext cx="2366964" cy="2366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/>
      <p:bldP spid="6" grpId="0" bldLvl="0" animBg="1"/>
      <p:bldP spid="7" grpId="0"/>
      <p:bldP spid="8" grpId="0"/>
      <p:bldP spid="9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734422" y="326026"/>
            <a:ext cx="2255520" cy="5232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字词揭秘</a:t>
            </a:r>
          </a:p>
        </p:txBody>
      </p:sp>
      <p:sp>
        <p:nvSpPr>
          <p:cNvPr id="3" name="Rectangle 31"/>
          <p:cNvSpPr>
            <a:spLocks noChangeArrowheads="1"/>
          </p:cNvSpPr>
          <p:nvPr/>
        </p:nvSpPr>
        <p:spPr bwMode="auto">
          <a:xfrm>
            <a:off x="1155825" y="3549443"/>
            <a:ext cx="3526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矩形 2"/>
          <p:cNvSpPr>
            <a:spLocks noChangeArrowheads="1"/>
          </p:cNvSpPr>
          <p:nvPr/>
        </p:nvSpPr>
        <p:spPr bwMode="auto">
          <a:xfrm>
            <a:off x="4254500" y="4295897"/>
            <a:ext cx="4167186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书写指导：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上下均匀紧凑，“彐”中间横笔两端 不出头。</a:t>
            </a:r>
          </a:p>
        </p:txBody>
      </p:sp>
      <p:sp>
        <p:nvSpPr>
          <p:cNvPr id="6" name="TextBox 33"/>
          <p:cNvSpPr txBox="1">
            <a:spLocks noChangeArrowheads="1"/>
          </p:cNvSpPr>
          <p:nvPr/>
        </p:nvSpPr>
        <p:spPr bwMode="auto">
          <a:xfrm>
            <a:off x="4232728" y="2113761"/>
            <a:ext cx="2339975" cy="429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结构：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上下</a:t>
            </a:r>
          </a:p>
        </p:txBody>
      </p:sp>
      <p:sp>
        <p:nvSpPr>
          <p:cNvPr id="7" name="TextBox 34"/>
          <p:cNvSpPr txBox="1">
            <a:spLocks noChangeArrowheads="1"/>
          </p:cNvSpPr>
          <p:nvPr/>
        </p:nvSpPr>
        <p:spPr bwMode="auto">
          <a:xfrm>
            <a:off x="4232728" y="2929736"/>
            <a:ext cx="4520334" cy="4308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组词：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智慧    慧心     慧根</a:t>
            </a:r>
          </a:p>
        </p:txBody>
      </p:sp>
      <p:sp>
        <p:nvSpPr>
          <p:cNvPr id="8" name="TextBox 35"/>
          <p:cNvSpPr txBox="1">
            <a:spLocks noChangeArrowheads="1"/>
          </p:cNvSpPr>
          <p:nvPr/>
        </p:nvSpPr>
        <p:spPr bwMode="auto">
          <a:xfrm>
            <a:off x="4232728" y="3361536"/>
            <a:ext cx="4167187" cy="76944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造句：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冷静思考的能力是一切智慧的开始。 </a:t>
            </a:r>
          </a:p>
        </p:txBody>
      </p:sp>
      <p:sp>
        <p:nvSpPr>
          <p:cNvPr id="9" name="TextBox 36"/>
          <p:cNvSpPr txBox="1">
            <a:spLocks noChangeArrowheads="1"/>
          </p:cNvSpPr>
          <p:nvPr/>
        </p:nvSpPr>
        <p:spPr bwMode="auto">
          <a:xfrm>
            <a:off x="4232728" y="2497936"/>
            <a:ext cx="2905125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部首：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心</a:t>
            </a:r>
          </a:p>
        </p:txBody>
      </p:sp>
      <p:graphicFrame>
        <p:nvGraphicFramePr>
          <p:cNvPr id="10" name="Group 47"/>
          <p:cNvGraphicFramePr>
            <a:graphicFrameLocks noGrp="1"/>
          </p:cNvGraphicFramePr>
          <p:nvPr/>
        </p:nvGraphicFramePr>
        <p:xfrm>
          <a:off x="944218" y="2990502"/>
          <a:ext cx="2494722" cy="2279650"/>
        </p:xfrm>
        <a:graphic>
          <a:graphicData uri="http://schemas.openxmlformats.org/drawingml/2006/table">
            <a:tbl>
              <a:tblPr/>
              <a:tblGrid>
                <a:gridCol w="1236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989829" y="2737867"/>
            <a:ext cx="231345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慧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833410" y="2006017"/>
            <a:ext cx="9701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huì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3" name="Picture 2" descr="https://p.ssl.qhimg.com/t01762570ce1add67f7.gif?t=10.712890625?random=157819462533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3789" y="1324210"/>
            <a:ext cx="2374571" cy="2374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/>
      <p:bldP spid="6" grpId="0" bldLvl="0" animBg="1"/>
      <p:bldP spid="7" grpId="0"/>
      <p:bldP spid="8" grpId="0"/>
      <p:bldP spid="9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734422" y="326026"/>
            <a:ext cx="2255520" cy="5232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字词揭秘</a:t>
            </a:r>
          </a:p>
        </p:txBody>
      </p:sp>
      <p:sp>
        <p:nvSpPr>
          <p:cNvPr id="13" name="Rectangle 31"/>
          <p:cNvSpPr>
            <a:spLocks noChangeArrowheads="1"/>
          </p:cNvSpPr>
          <p:nvPr/>
        </p:nvSpPr>
        <p:spPr bwMode="auto">
          <a:xfrm>
            <a:off x="1155825" y="3549443"/>
            <a:ext cx="3526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矩形 2"/>
          <p:cNvSpPr>
            <a:spLocks noChangeArrowheads="1"/>
          </p:cNvSpPr>
          <p:nvPr/>
        </p:nvSpPr>
        <p:spPr bwMode="auto">
          <a:xfrm>
            <a:off x="4254500" y="4295897"/>
            <a:ext cx="4167186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书写指导：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左右宽窄相当，“欠”第二撇伸展，撇到“区”下。</a:t>
            </a:r>
          </a:p>
        </p:txBody>
      </p:sp>
      <p:sp>
        <p:nvSpPr>
          <p:cNvPr id="15" name="TextBox 33"/>
          <p:cNvSpPr txBox="1">
            <a:spLocks noChangeArrowheads="1"/>
          </p:cNvSpPr>
          <p:nvPr/>
        </p:nvSpPr>
        <p:spPr bwMode="auto">
          <a:xfrm>
            <a:off x="4232728" y="2113761"/>
            <a:ext cx="2339975" cy="429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结构：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左右</a:t>
            </a:r>
          </a:p>
        </p:txBody>
      </p:sp>
      <p:sp>
        <p:nvSpPr>
          <p:cNvPr id="16" name="TextBox 34"/>
          <p:cNvSpPr txBox="1">
            <a:spLocks noChangeArrowheads="1"/>
          </p:cNvSpPr>
          <p:nvPr/>
        </p:nvSpPr>
        <p:spPr bwMode="auto">
          <a:xfrm>
            <a:off x="4232728" y="2929736"/>
            <a:ext cx="4520334" cy="4308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组词：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欧洲    欧体   欧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元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TextBox 35"/>
          <p:cNvSpPr txBox="1">
            <a:spLocks noChangeArrowheads="1"/>
          </p:cNvSpPr>
          <p:nvPr/>
        </p:nvSpPr>
        <p:spPr bwMode="auto">
          <a:xfrm>
            <a:off x="4232728" y="3361536"/>
            <a:ext cx="4167187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造句：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哥哥在欧洲留学。 </a:t>
            </a:r>
          </a:p>
        </p:txBody>
      </p:sp>
      <p:sp>
        <p:nvSpPr>
          <p:cNvPr id="18" name="TextBox 36"/>
          <p:cNvSpPr txBox="1">
            <a:spLocks noChangeArrowheads="1"/>
          </p:cNvSpPr>
          <p:nvPr/>
        </p:nvSpPr>
        <p:spPr bwMode="auto">
          <a:xfrm>
            <a:off x="4232728" y="2497936"/>
            <a:ext cx="2905125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部首：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欠</a:t>
            </a:r>
          </a:p>
        </p:txBody>
      </p:sp>
      <p:graphicFrame>
        <p:nvGraphicFramePr>
          <p:cNvPr id="19" name="Group 47"/>
          <p:cNvGraphicFramePr>
            <a:graphicFrameLocks noGrp="1"/>
          </p:cNvGraphicFramePr>
          <p:nvPr/>
        </p:nvGraphicFramePr>
        <p:xfrm>
          <a:off x="944218" y="2990502"/>
          <a:ext cx="2494722" cy="2279650"/>
        </p:xfrm>
        <a:graphic>
          <a:graphicData uri="http://schemas.openxmlformats.org/drawingml/2006/table">
            <a:tbl>
              <a:tblPr/>
              <a:tblGrid>
                <a:gridCol w="1236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" name="文本框 19"/>
          <p:cNvSpPr txBox="1"/>
          <p:nvPr/>
        </p:nvSpPr>
        <p:spPr>
          <a:xfrm>
            <a:off x="989829" y="2737867"/>
            <a:ext cx="231345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欧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833410" y="2006017"/>
            <a:ext cx="8130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ōu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2" name="Picture 2" descr="https://p.ssl.qhimg.com/t01bf964eba11def179.gif?t=6.5361328125?random=157819459463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348" y="1333662"/>
            <a:ext cx="2247318" cy="2247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/>
      <p:bldP spid="15" grpId="0" bldLvl="0" animBg="1"/>
      <p:bldP spid="16" grpId="0"/>
      <p:bldP spid="17" grpId="0"/>
      <p:bldP spid="18" grpId="0"/>
      <p:bldP spid="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734422" y="326026"/>
            <a:ext cx="2255520" cy="5232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自读感悟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73920" y="1582898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cs typeface="+mn-ea"/>
                <a:sym typeface="+mn-lt"/>
              </a:rPr>
              <a:t>自读检查：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54863" y="1884891"/>
            <a:ext cx="5763116" cy="9965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1.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指名读课文，同学检查字音是否正确。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44327" y="3182653"/>
            <a:ext cx="9127820" cy="727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2.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自由朗读课文：思考：赵州桥是一座怎样的桥？它有什么特点？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86624" y="3624262"/>
            <a:ext cx="3152775" cy="3038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734422" y="326026"/>
            <a:ext cx="2255520" cy="5232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课文讲解</a:t>
            </a:r>
          </a:p>
        </p:txBody>
      </p:sp>
      <p:sp>
        <p:nvSpPr>
          <p:cNvPr id="7" name="矩形 6"/>
          <p:cNvSpPr/>
          <p:nvPr/>
        </p:nvSpPr>
        <p:spPr>
          <a:xfrm>
            <a:off x="1176894" y="2621943"/>
            <a:ext cx="5232505" cy="28623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1"/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河北省赵县的洨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(</a:t>
            </a:r>
            <a:r>
              <a:rPr kumimoji="0" lang="en-US" altLang="zh-CN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xiáo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)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河上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，有一座世界闻名的石拱桥，叫安济桥，又叫赵州桥。它是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隋朝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的石匠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李春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设计和参加建造的，到现在已经有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一千三百多年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了。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073536" y="2621943"/>
            <a:ext cx="3435506" cy="2802498"/>
          </a:xfrm>
          <a:prstGeom prst="rect">
            <a:avLst/>
          </a:prstGeom>
          <a:solidFill>
            <a:srgbClr val="DAE3F3">
              <a:alpha val="43137"/>
            </a:srgb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2025E"/>
                </a:solidFill>
                <a:effectLst/>
                <a:uLnTx/>
                <a:uFillTx/>
                <a:cs typeface="+mn-ea"/>
                <a:sym typeface="+mn-lt"/>
              </a:rPr>
              <a:t>       开篇点题，介绍赵州桥的所在地、名字、设计者及建造年代，使读者对赵州桥有大盖了解。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2025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731026" y="1557732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2025E"/>
                </a:solidFill>
                <a:effectLst/>
                <a:uLnTx/>
                <a:uFillTx/>
                <a:cs typeface="+mn-ea"/>
                <a:sym typeface="+mn-lt"/>
              </a:rPr>
              <a:t>朗读课文第一段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734422" y="326026"/>
            <a:ext cx="2255520" cy="5232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课文讲解</a:t>
            </a:r>
          </a:p>
        </p:txBody>
      </p:sp>
      <p:sp>
        <p:nvSpPr>
          <p:cNvPr id="6" name="矩形 5"/>
          <p:cNvSpPr/>
          <p:nvPr/>
        </p:nvSpPr>
        <p:spPr>
          <a:xfrm>
            <a:off x="6029036" y="2224497"/>
            <a:ext cx="3416320" cy="6715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默读课文第二自然段</a:t>
            </a:r>
            <a:endParaRPr kumimoji="0" lang="en-US" altLang="zh-CN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205446" y="3397509"/>
            <a:ext cx="5359079" cy="16859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思考：赵州桥有什么特点？这些特点是怎样体现出来的？</a:t>
            </a:r>
            <a:endParaRPr kumimoji="0" lang="en-US" altLang="zh-CN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42" y="2896091"/>
            <a:ext cx="3951476" cy="38082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734422" y="326026"/>
            <a:ext cx="2255520" cy="5232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课文讲解</a:t>
            </a:r>
          </a:p>
        </p:txBody>
      </p:sp>
      <p:sp>
        <p:nvSpPr>
          <p:cNvPr id="3" name="矩形 2"/>
          <p:cNvSpPr/>
          <p:nvPr/>
        </p:nvSpPr>
        <p:spPr>
          <a:xfrm>
            <a:off x="1082853" y="2821215"/>
            <a:ext cx="4271924" cy="2031325"/>
          </a:xfrm>
          <a:prstGeom prst="rect">
            <a:avLst/>
          </a:prstGeom>
          <a:ln w="38100">
            <a:solidFill>
              <a:schemeClr val="accent1"/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赵州桥非常雄伟。桥长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cs typeface="+mn-ea"/>
                <a:sym typeface="+mn-lt"/>
              </a:rPr>
              <a:t>五十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多米，有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cs typeface="+mn-ea"/>
                <a:sym typeface="+mn-lt"/>
              </a:rPr>
              <a:t>九米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多宽，中间行车马，两旁走人。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1801050" y="3436107"/>
            <a:ext cx="2554335" cy="1287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圆角矩形 7"/>
          <p:cNvSpPr/>
          <p:nvPr/>
        </p:nvSpPr>
        <p:spPr>
          <a:xfrm>
            <a:off x="5836454" y="1710963"/>
            <a:ext cx="5185139" cy="146890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 第一句介绍赵州桥的特点：雄伟。这是本段的总起句。</a:t>
            </a:r>
          </a:p>
        </p:txBody>
      </p:sp>
      <p:sp>
        <p:nvSpPr>
          <p:cNvPr id="7" name="圆角矩形 46"/>
          <p:cNvSpPr/>
          <p:nvPr/>
        </p:nvSpPr>
        <p:spPr>
          <a:xfrm>
            <a:off x="5927940" y="3521778"/>
            <a:ext cx="4944174" cy="198219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第二句从长度、宽度描写赵州桥的雄伟，采用了列数字的说明方法。</a:t>
            </a:r>
          </a:p>
        </p:txBody>
      </p:sp>
      <p:cxnSp>
        <p:nvCxnSpPr>
          <p:cNvPr id="8" name="直接连接符 7"/>
          <p:cNvCxnSpPr/>
          <p:nvPr/>
        </p:nvCxnSpPr>
        <p:spPr>
          <a:xfrm flipV="1">
            <a:off x="1206475" y="4112786"/>
            <a:ext cx="3881239" cy="4527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734422" y="326026"/>
            <a:ext cx="2255520" cy="5232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课文讲解</a:t>
            </a:r>
          </a:p>
        </p:txBody>
      </p:sp>
      <p:sp>
        <p:nvSpPr>
          <p:cNvPr id="3" name="矩形 2"/>
          <p:cNvSpPr/>
          <p:nvPr/>
        </p:nvSpPr>
        <p:spPr>
          <a:xfrm>
            <a:off x="2062520" y="2636229"/>
            <a:ext cx="7808571" cy="1961563"/>
          </a:xfrm>
          <a:prstGeom prst="rect">
            <a:avLst/>
          </a:prstGeom>
          <a:noFill/>
          <a:ln w="28575">
            <a:solidFill>
              <a:srgbClr val="4697B8"/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这么长的桥，全部用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cs typeface="+mn-ea"/>
                <a:sym typeface="+mn-lt"/>
              </a:rPr>
              <a:t>石头砌成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，下面没有桥礅，只有一个拱形的大桥洞，横跨在三十七米多宽的河面上。</a:t>
            </a:r>
          </a:p>
        </p:txBody>
      </p:sp>
      <p:sp>
        <p:nvSpPr>
          <p:cNvPr id="4" name="圆角矩形标注 1"/>
          <p:cNvSpPr/>
          <p:nvPr/>
        </p:nvSpPr>
        <p:spPr>
          <a:xfrm>
            <a:off x="5622877" y="1467500"/>
            <a:ext cx="2570852" cy="863256"/>
          </a:xfrm>
          <a:prstGeom prst="wedgeRoundRectCallout">
            <a:avLst>
              <a:gd name="adj1" fmla="val -16081"/>
              <a:gd name="adj2" fmla="val 89426"/>
              <a:gd name="adj3" fmla="val 16667"/>
            </a:avLst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体现了坚固的特点。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6833029" y="4005330"/>
            <a:ext cx="276626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2062520" y="4569014"/>
            <a:ext cx="192993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圆角矩形标注 47"/>
          <p:cNvSpPr/>
          <p:nvPr/>
        </p:nvSpPr>
        <p:spPr>
          <a:xfrm>
            <a:off x="5587248" y="4942487"/>
            <a:ext cx="3438216" cy="1049834"/>
          </a:xfrm>
          <a:prstGeom prst="wedgeRoundRectCallout">
            <a:avLst>
              <a:gd name="adj1" fmla="val 23654"/>
              <a:gd name="adj2" fmla="val -105776"/>
              <a:gd name="adj3" fmla="val 16667"/>
            </a:avLst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进一步表现了“精致”的特点。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734422" y="326026"/>
            <a:ext cx="2255520" cy="5232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课文讲解</a:t>
            </a:r>
          </a:p>
        </p:txBody>
      </p:sp>
      <p:sp>
        <p:nvSpPr>
          <p:cNvPr id="3" name="矩形 2"/>
          <p:cNvSpPr/>
          <p:nvPr/>
        </p:nvSpPr>
        <p:spPr>
          <a:xfrm>
            <a:off x="1057746" y="1687995"/>
            <a:ext cx="5413357" cy="3970318"/>
          </a:xfrm>
          <a:prstGeom prst="rect">
            <a:avLst/>
          </a:prstGeom>
          <a:noFill/>
          <a:ln w="28575">
            <a:solidFill>
              <a:srgbClr val="4697B8"/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大桥洞顶上的左右两边，还各有两个拱形的小桥洞。平时，河水从大桥洞流过，发大水的时候，河水还可以从四个小桥洞流过。这种设计，在建桥史上是一个创举，既减轻了流水对桥身的冲击力，使桥不容易被大水冲毁，又减轻了桥身的重量，节省了石料。</a:t>
            </a:r>
          </a:p>
        </p:txBody>
      </p:sp>
      <p:sp>
        <p:nvSpPr>
          <p:cNvPr id="4" name="矩形 3"/>
          <p:cNvSpPr/>
          <p:nvPr/>
        </p:nvSpPr>
        <p:spPr>
          <a:xfrm>
            <a:off x="6908303" y="1744145"/>
            <a:ext cx="3711145" cy="46166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这是对赵州桥的高度评价。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942698" y="2694167"/>
            <a:ext cx="3711145" cy="25288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cs typeface="+mn-ea"/>
                <a:sym typeface="+mn-lt"/>
              </a:rPr>
              <a:t>   “既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cs typeface="+mn-ea"/>
                <a:sym typeface="+mn-lt"/>
              </a:rPr>
              <a:t>……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cs typeface="+mn-ea"/>
                <a:sym typeface="+mn-lt"/>
              </a:rPr>
              <a:t>又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cs typeface="+mn-ea"/>
                <a:sym typeface="+mn-lt"/>
              </a:rPr>
              <a:t>……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cs typeface="+mn-ea"/>
                <a:sym typeface="+mn-lt"/>
              </a:rPr>
              <a:t>”的句式一方面写出了这种设计的坚固、省料的特点，同时也突出了这种设计的优越性。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734422" y="326026"/>
            <a:ext cx="2255520" cy="5232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课前导读</a:t>
            </a:r>
          </a:p>
        </p:txBody>
      </p:sp>
      <p:sp>
        <p:nvSpPr>
          <p:cNvPr id="8" name="矩形 7"/>
          <p:cNvSpPr/>
          <p:nvPr/>
        </p:nvSpPr>
        <p:spPr>
          <a:xfrm>
            <a:off x="2522938" y="1747237"/>
            <a:ext cx="16594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猜  谜  语</a:t>
            </a:r>
          </a:p>
        </p:txBody>
      </p:sp>
      <p:sp>
        <p:nvSpPr>
          <p:cNvPr id="9" name="矩形 8"/>
          <p:cNvSpPr/>
          <p:nvPr/>
        </p:nvSpPr>
        <p:spPr>
          <a:xfrm>
            <a:off x="1380146" y="2687209"/>
            <a:ext cx="4402183" cy="2677656"/>
          </a:xfrm>
          <a:prstGeom prst="rect">
            <a:avLst/>
          </a:prstGeom>
          <a:ln w="28575">
            <a:solidFill>
              <a:schemeClr val="accent1"/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彩虹落人间，</a:t>
            </a:r>
            <a:endParaRPr kumimoji="0" lang="en-US" altLang="zh-CN" sz="2800" b="0" i="0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横跨大江边；</a:t>
            </a:r>
            <a:endParaRPr kumimoji="0" lang="en-US" altLang="zh-CN" sz="2800" b="0" i="0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车马上边驰，</a:t>
            </a:r>
            <a:endParaRPr kumimoji="0" lang="en-US" altLang="zh-CN" sz="2800" b="0" i="0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舟船下面过。</a:t>
            </a:r>
          </a:p>
        </p:txBody>
      </p:sp>
      <p:sp>
        <p:nvSpPr>
          <p:cNvPr id="10" name="矩形 9"/>
          <p:cNvSpPr/>
          <p:nvPr/>
        </p:nvSpPr>
        <p:spPr>
          <a:xfrm>
            <a:off x="7768240" y="4841645"/>
            <a:ext cx="27751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谜底：（       ） 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324304" y="4841645"/>
            <a:ext cx="6206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6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桥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9816" y="1642182"/>
            <a:ext cx="4034118" cy="2693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734422" y="326026"/>
            <a:ext cx="2255520" cy="5232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课文讲解</a:t>
            </a:r>
          </a:p>
        </p:txBody>
      </p:sp>
      <p:sp>
        <p:nvSpPr>
          <p:cNvPr id="3" name="矩形 2"/>
          <p:cNvSpPr/>
          <p:nvPr/>
        </p:nvSpPr>
        <p:spPr>
          <a:xfrm>
            <a:off x="4655183" y="2322334"/>
            <a:ext cx="5929828" cy="6715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以上内容写触了赵州桥的什么特点？</a:t>
            </a:r>
            <a:endParaRPr kumimoji="0" lang="en-US" altLang="zh-CN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014255" y="3426899"/>
            <a:ext cx="5211683" cy="8331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写出了赵州桥“雄伟”的特点。</a:t>
            </a:r>
            <a:endParaRPr kumimoji="0" lang="en-US" altLang="zh-CN" sz="28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42" y="2896091"/>
            <a:ext cx="3951476" cy="38082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734422" y="326026"/>
            <a:ext cx="2255520" cy="5232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课堂小结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839470" y="1266428"/>
            <a:ext cx="3806190" cy="1866265"/>
            <a:chOff x="4388" y="2273"/>
            <a:chExt cx="5994" cy="2122"/>
          </a:xfrm>
        </p:grpSpPr>
        <p:pic>
          <p:nvPicPr>
            <p:cNvPr id="4" name="图片 3" descr="112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388" y="2273"/>
              <a:ext cx="5994" cy="2122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6038" y="2861"/>
              <a:ext cx="2694" cy="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0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课文主旨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7" name="矩形 25"/>
          <p:cNvSpPr/>
          <p:nvPr/>
        </p:nvSpPr>
        <p:spPr>
          <a:xfrm>
            <a:off x="2234565" y="3274250"/>
            <a:ext cx="8617585" cy="2247424"/>
          </a:xfrm>
          <a:prstGeom prst="roundRect">
            <a:avLst/>
          </a:prstGeom>
          <a:noFill/>
          <a:ln w="38100">
            <a:solidFill>
              <a:srgbClr val="0070C0"/>
            </a:solidFill>
            <a:prstDash val="lgDashDotDot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本文是一片说明文，介绍了中国古代建造的赵州桥雄伟、坚固、美观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表明了中国人民自古以来聪明能干，赞美了我国劳动人民的智慧和才干。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734422" y="326026"/>
            <a:ext cx="2255520" cy="5232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课堂练习</a:t>
            </a:r>
          </a:p>
        </p:txBody>
      </p:sp>
      <p:pic>
        <p:nvPicPr>
          <p:cNvPr id="8" name="Picture 4" descr="学科网(www.zxxk.com)--教育资源门户，提供试卷、教案、课件、论文、素材及各类教学资源下载，还有大量而丰富的教学相关资讯！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604" y="2978092"/>
            <a:ext cx="1905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17"/>
          <p:cNvSpPr/>
          <p:nvPr/>
        </p:nvSpPr>
        <p:spPr>
          <a:xfrm>
            <a:off x="696038" y="1364952"/>
            <a:ext cx="10932575" cy="32316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.看拼音，写词语。 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　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zhào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xiàn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shí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jiàng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    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shè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jì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        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lì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shǐ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（            ）     （              ）    （             ）    （              ）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　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chuàng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jǔ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zhì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huì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huí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shǒu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yáo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wàng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（        ）     （          ）    （                      ）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709206" y="2690522"/>
            <a:ext cx="891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赵 县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135142" y="2712214"/>
            <a:ext cx="891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石 匠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561078" y="2712213"/>
            <a:ext cx="970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设  计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9065560" y="2690521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历史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390986" y="4016092"/>
            <a:ext cx="970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创  举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525494" y="4003517"/>
            <a:ext cx="891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智 慧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5801750" y="3979157"/>
            <a:ext cx="1670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回 首 遥 望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734422" y="326026"/>
            <a:ext cx="2255520" cy="5232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课堂练习</a:t>
            </a:r>
          </a:p>
        </p:txBody>
      </p:sp>
      <p:sp>
        <p:nvSpPr>
          <p:cNvPr id="17" name="矩形 17"/>
          <p:cNvSpPr/>
          <p:nvPr/>
        </p:nvSpPr>
        <p:spPr>
          <a:xfrm>
            <a:off x="1369275" y="1839735"/>
            <a:ext cx="9602470" cy="339221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2.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给下面蓝色的字划去不正确的读音。 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457200" rtl="0" eaLnBrk="1" fontAlgn="base" latinLnBrk="0" hangingPunct="1">
              <a:lnSpc>
                <a:spcPct val="3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张牙舞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爪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zhǎo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 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zhuǎ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）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爪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(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zhǎo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 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zhuǎ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)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子     鸡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爪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(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zhǎo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 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zhuǎ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) </a:t>
            </a:r>
          </a:p>
          <a:p>
            <a:pPr marL="0" marR="0" lvl="0" indent="0" algn="l" defTabSz="457200" rtl="0" eaLnBrk="1" fontAlgn="base" latinLnBrk="0" hangingPunct="1">
              <a:lnSpc>
                <a:spcPct val="3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人才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济济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 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(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jì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 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jǐ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)        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安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济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(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jì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 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jǐ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)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桥            无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济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(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jì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 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jǐ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)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于事 </a:t>
            </a:r>
          </a:p>
        </p:txBody>
      </p:sp>
      <p:cxnSp>
        <p:nvCxnSpPr>
          <p:cNvPr id="18" name="直接连接符 17"/>
          <p:cNvCxnSpPr/>
          <p:nvPr/>
        </p:nvCxnSpPr>
        <p:spPr>
          <a:xfrm>
            <a:off x="4035301" y="3640621"/>
            <a:ext cx="372027" cy="47651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5737389" y="3691230"/>
            <a:ext cx="372027" cy="47651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8786510" y="4719957"/>
            <a:ext cx="372027" cy="47651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2920405" y="4771160"/>
            <a:ext cx="372027" cy="47651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6138929" y="4804007"/>
            <a:ext cx="372027" cy="47651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8899566" y="3640621"/>
            <a:ext cx="372027" cy="47651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734422" y="326026"/>
            <a:ext cx="2255520" cy="5232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课堂练习</a:t>
            </a:r>
          </a:p>
        </p:txBody>
      </p:sp>
      <p:sp>
        <p:nvSpPr>
          <p:cNvPr id="3" name="矩形 17"/>
          <p:cNvSpPr/>
          <p:nvPr/>
        </p:nvSpPr>
        <p:spPr>
          <a:xfrm>
            <a:off x="1359106" y="1833769"/>
            <a:ext cx="8212327" cy="329320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想一想，填一填。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创造    创举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）赵州桥这种设计在建桥史上是一个伟大的（     ）。           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）中国人民用自己的双手和智慧（    ）了辉煌的历史。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653479" y="3494830"/>
            <a:ext cx="800219" cy="727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创举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096000" y="4285617"/>
            <a:ext cx="800219" cy="727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创造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734422" y="326026"/>
            <a:ext cx="2255520" cy="5232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课堂练习</a:t>
            </a:r>
          </a:p>
        </p:txBody>
      </p:sp>
      <p:sp>
        <p:nvSpPr>
          <p:cNvPr id="3" name="矩形 17"/>
          <p:cNvSpPr/>
          <p:nvPr/>
        </p:nvSpPr>
        <p:spPr>
          <a:xfrm>
            <a:off x="878976" y="1216475"/>
            <a:ext cx="10127059" cy="378565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ctr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顽固  坚固  牢固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、只有掌握记忆方法，不断巩固复习，知识才能掌握得（     ）。 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、这个建筑物特别（    ），经历了上千年的风风雨雨，仍然完好无损。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、宇宙万物之中，没有一样东西能像思想那么（         ）。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550448" y="4383645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顽固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745456" y="2929858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牢固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793147" y="3671784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坚固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t="7992" r="-2" b="1697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: 圆角 8"/>
          <p:cNvSpPr/>
          <p:nvPr/>
        </p:nvSpPr>
        <p:spPr>
          <a:xfrm>
            <a:off x="-2854955" y="-1277749"/>
            <a:ext cx="9696265" cy="9677400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548036" y="1808889"/>
            <a:ext cx="5547964" cy="2374363"/>
            <a:chOff x="655032" y="2493008"/>
            <a:chExt cx="4752082" cy="2374363"/>
          </a:xfrm>
        </p:grpSpPr>
        <p:sp>
          <p:nvSpPr>
            <p:cNvPr id="11" name="文本框 10"/>
            <p:cNvSpPr txBox="1"/>
            <p:nvPr/>
          </p:nvSpPr>
          <p:spPr>
            <a:xfrm>
              <a:off x="655032" y="2493008"/>
              <a:ext cx="475208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kumimoji="0" lang="zh-CN" alt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感谢各位聆听</a:t>
              </a:r>
              <a:endPara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语文精品课件 三年级下册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授课老师：某某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|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授课时间：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矩形: 圆角 13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 flipH="1">
            <a:off x="2088428" y="5367205"/>
            <a:ext cx="2467179" cy="321642"/>
            <a:chOff x="10185400" y="5731858"/>
            <a:chExt cx="1384360" cy="321642"/>
          </a:xfrm>
        </p:grpSpPr>
        <p:sp>
          <p:nvSpPr>
            <p:cNvPr id="16" name="矩形 15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某某小学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734422" y="326026"/>
            <a:ext cx="2255520" cy="5232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课前导读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6053" y="3023113"/>
            <a:ext cx="4034118" cy="2693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矩形 13"/>
          <p:cNvSpPr/>
          <p:nvPr/>
        </p:nvSpPr>
        <p:spPr>
          <a:xfrm>
            <a:off x="6422436" y="3713461"/>
            <a:ext cx="4303511" cy="1135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思考：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这篇文章主要写了什么内容？</a:t>
            </a:r>
          </a:p>
        </p:txBody>
      </p:sp>
      <p:sp>
        <p:nvSpPr>
          <p:cNvPr id="15" name="矩形 14"/>
          <p:cNvSpPr/>
          <p:nvPr/>
        </p:nvSpPr>
        <p:spPr>
          <a:xfrm>
            <a:off x="5183758" y="1316832"/>
            <a:ext cx="19431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听 读 课 文</a:t>
            </a:r>
          </a:p>
        </p:txBody>
      </p:sp>
      <p:pic>
        <p:nvPicPr>
          <p:cNvPr id="16" name="赵州桥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947947" y="1674952"/>
            <a:ext cx="1171817" cy="11718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734422" y="326026"/>
            <a:ext cx="2255520" cy="5232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课前导读</a:t>
            </a:r>
          </a:p>
        </p:txBody>
      </p:sp>
      <p:sp>
        <p:nvSpPr>
          <p:cNvPr id="3" name="矩形 2"/>
          <p:cNvSpPr/>
          <p:nvPr/>
        </p:nvSpPr>
        <p:spPr>
          <a:xfrm>
            <a:off x="734422" y="2621550"/>
            <a:ext cx="8976360" cy="2601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（1）不认识的字可以看拼音，或者请教老师和同学。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（2）读准每一个字的字音，圈出生字词；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（3）读通每个句子，读不通顺的多读几遍；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（4）给每个自然段写上序号。                                                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94330" y="1832596"/>
            <a:ext cx="2028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自读课文：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734422" y="326026"/>
            <a:ext cx="2255520" cy="5232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字词揭秘</a:t>
            </a:r>
          </a:p>
        </p:txBody>
      </p:sp>
      <p:sp>
        <p:nvSpPr>
          <p:cNvPr id="3" name="矩形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921499" y="1792943"/>
            <a:ext cx="8183654" cy="3122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赵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县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石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拱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桥   安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济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桥   石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匠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历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史   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横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跨    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智慧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张牙舞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爪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1257469" y="1974025"/>
            <a:ext cx="9084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xiàn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                        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2501844" y="1959407"/>
            <a:ext cx="12842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gǒng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                              </a:t>
            </a: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4327062" y="2015372"/>
            <a:ext cx="11254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jì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660774" y="742628"/>
            <a:ext cx="2424430" cy="890171"/>
          </a:xfrm>
          <a:prstGeom prst="cloudCallout">
            <a:avLst>
              <a:gd name="adj1" fmla="val 17092"/>
              <a:gd name="adj2" fmla="val 193302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cs typeface="+mn-ea"/>
                <a:sym typeface="+mn-lt"/>
              </a:rPr>
              <a:t>我会认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5629182" y="1998729"/>
            <a:ext cx="16496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jiàng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                                  </a:t>
            </a: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045429" y="3681250"/>
            <a:ext cx="6115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lì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                                  </a:t>
            </a: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2015433" y="3626694"/>
            <a:ext cx="13725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héng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                                  </a:t>
            </a: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3551092" y="3637734"/>
            <a:ext cx="13725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zhì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huì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                                   </a:t>
            </a: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6184441" y="3637734"/>
            <a:ext cx="12179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zhǎo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                                  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86624" y="3624262"/>
            <a:ext cx="3152775" cy="3038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9" grpId="0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734422" y="326026"/>
            <a:ext cx="2255520" cy="5232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字词揭秘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439694" y="2596184"/>
            <a:ext cx="5496255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妖怪举着兵器，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cs typeface="+mn-ea"/>
                <a:sym typeface="+mn-lt"/>
              </a:rPr>
              <a:t>张牙舞爪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地朝孙悟空打来。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439694" y="4002408"/>
            <a:ext cx="5520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小明太瘦了，手长得像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cs typeface="+mn-ea"/>
                <a:sym typeface="+mn-lt"/>
              </a:rPr>
              <a:t>鸡爪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子一样。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1122009" y="3404696"/>
            <a:ext cx="569912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爪</a:t>
            </a:r>
          </a:p>
        </p:txBody>
      </p:sp>
      <p:grpSp>
        <p:nvGrpSpPr>
          <p:cNvPr id="7" name="组合 20"/>
          <p:cNvGrpSpPr/>
          <p:nvPr/>
        </p:nvGrpSpPr>
        <p:grpSpPr>
          <a:xfrm>
            <a:off x="1776011" y="2504806"/>
            <a:ext cx="3679994" cy="2167557"/>
            <a:chOff x="2196323" y="2965082"/>
            <a:chExt cx="3205722" cy="1397912"/>
          </a:xfrm>
        </p:grpSpPr>
        <p:sp>
          <p:nvSpPr>
            <p:cNvPr id="8" name="左大括号 7"/>
            <p:cNvSpPr/>
            <p:nvPr/>
          </p:nvSpPr>
          <p:spPr>
            <a:xfrm>
              <a:off x="2196323" y="3111361"/>
              <a:ext cx="232328" cy="1251633"/>
            </a:xfrm>
            <a:prstGeom prst="leftBrac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TextBox 22"/>
            <p:cNvSpPr txBox="1"/>
            <p:nvPr/>
          </p:nvSpPr>
          <p:spPr>
            <a:xfrm>
              <a:off x="2542715" y="2965082"/>
              <a:ext cx="2859330" cy="13100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zhǎo</a:t>
              </a: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（</a:t>
              </a: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张牙舞爪</a:t>
              </a: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）</a:t>
              </a:r>
            </a:p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zhuǎ</a:t>
              </a: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（</a:t>
              </a: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鸡爪</a:t>
              </a: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）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734422" y="326026"/>
            <a:ext cx="2255520" cy="5232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字词揭秘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331793" y="1623813"/>
            <a:ext cx="8864116" cy="2195453"/>
          </a:xfrm>
          <a:prstGeom prst="hexagon">
            <a:avLst/>
          </a:prstGeom>
          <a:noFill/>
          <a:ln w="63500">
            <a:solidFill>
              <a:srgbClr val="29D6C1"/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【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 设计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】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：按照任务的目的和要求，预先定出工作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方案和计划，绘出图样。 　　　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造句：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老师精心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设计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的问题，启发我们积极思考。  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255885" y="4300041"/>
            <a:ext cx="7779586" cy="1409487"/>
          </a:xfrm>
          <a:prstGeom prst="hexagon">
            <a:avLst/>
          </a:prstGeom>
          <a:solidFill>
            <a:srgbClr val="93CDDD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【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创举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】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从来没有过的举动或事业。 　　　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造句：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长征是中国工农红军的伟大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创举。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734422" y="326026"/>
            <a:ext cx="2255520" cy="5232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字词揭秘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400565" y="1619003"/>
            <a:ext cx="8736330" cy="2195453"/>
          </a:xfrm>
          <a:prstGeom prst="hexagon">
            <a:avLst/>
          </a:prstGeom>
          <a:noFill/>
          <a:ln w="63500">
            <a:solidFill>
              <a:srgbClr val="FBD0DB"/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【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回首遥望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】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回头看，看向离当事人比较远的人或者事物。 　　　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造句：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一群小鹿正在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回首遥望，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等待母鹿的到来。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61975" y="4115435"/>
            <a:ext cx="9852025" cy="1398510"/>
          </a:xfrm>
          <a:prstGeom prst="hexagon">
            <a:avLst/>
          </a:prstGeom>
          <a:solidFill>
            <a:srgbClr val="FDDEE6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【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遗产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】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先人所遗留下来的财富。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造句：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书籍是天才留给人类的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遗产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，世代相传。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4vtm5psd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1421</Words>
  <Application>Microsoft Office PowerPoint</Application>
  <PresentationFormat>宽屏</PresentationFormat>
  <Paragraphs>262</Paragraphs>
  <Slides>36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36</vt:i4>
      </vt:variant>
    </vt:vector>
  </HeadingPairs>
  <TitlesOfParts>
    <vt:vector size="40" baseType="lpstr">
      <vt:lpstr>Arial</vt:lpstr>
      <vt:lpstr>思源黑体 CN Regular</vt:lpstr>
      <vt:lpstr>FandolFang R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2021-05-10T00:48:37Z</dcterms:created>
  <dcterms:modified xsi:type="dcterms:W3CDTF">2023-01-10T07:04:11Z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851B47F5DB7647BBA9ACA6F07B508578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