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AF58C2EB-7CD9-4FE3-B8B4-40099F7F62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25DBAE1-C1AB-42B0-B567-6467540A4D1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BD440E3-BD6D-47A4-A487-938BAED6028E}" type="slidenum">
              <a:rPr lang="zh-CN" altLang="en-US">
                <a:solidFill>
                  <a:srgbClr val="000000"/>
                </a:solidFill>
              </a:rPr>
              <a:t>1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BAE1-C1AB-42B0-B567-6467540A4D1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4B02-39EC-4426-9EF8-63AF4042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6A7B2-A93B-4273-B919-6532393604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1041-CE1C-4A31-B3D9-7B7A248CD7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C9C64-285A-4C2A-BB47-06853EB330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A3BD-F84F-4268-808F-769F047C35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77FE1-3801-45BA-98BF-9F1531D445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A497-5411-40EB-9F7E-8FB2C3104E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E8CD6-D5AD-44CA-9F8A-D18FC0D9D4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226A8-5361-4E29-8394-E51EFD4252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03055-9CC3-4C83-8295-C16CE7C2CB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C93D5-59A5-44F8-882F-CFFDE03420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0DDDE-F4A2-4562-AFB8-D3677ACE33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57010-5382-4250-B8E5-5B148948AB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346FA-0ECC-45DF-91AA-4A2BFD1FF4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F3F72-BA68-494E-A8D4-0ED9E013F0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57613-1EA9-4AA8-ABB4-A5388C0997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4B9EA-1E26-4DF6-BFFD-6C9D2B1431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EC50-5988-4075-9B8F-61B67EF016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FB96-5233-47DD-8200-80D92903A1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26629-8746-47A1-B9D9-D4C8DB6E9D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0D567ADE-3B26-4FBB-87C9-0D40C155EA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>
              <a:solidFill>
                <a:srgbClr val="000000"/>
              </a:solidFill>
            </a:endParaRPr>
          </a:p>
        </p:txBody>
      </p:sp>
      <p:grpSp>
        <p:nvGrpSpPr>
          <p:cNvPr id="4099" name="组合 8"/>
          <p:cNvGrpSpPr/>
          <p:nvPr/>
        </p:nvGrpSpPr>
        <p:grpSpPr bwMode="auto">
          <a:xfrm>
            <a:off x="1005437" y="1369597"/>
            <a:ext cx="4115991" cy="1308288"/>
            <a:chOff x="292065" y="2086300"/>
            <a:chExt cx="5486948" cy="1744223"/>
          </a:xfrm>
        </p:grpSpPr>
        <p:sp>
          <p:nvSpPr>
            <p:cNvPr id="4100" name="矩形 24"/>
            <p:cNvSpPr>
              <a:spLocks noChangeArrowheads="1"/>
            </p:cNvSpPr>
            <p:nvPr/>
          </p:nvSpPr>
          <p:spPr bwMode="auto">
            <a:xfrm>
              <a:off x="1786971" y="2086300"/>
              <a:ext cx="2497137" cy="5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第一单元第</a:t>
              </a:r>
              <a:r>
                <a:rPr lang="en-US" altLang="zh-CN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292065" y="2968828"/>
              <a:ext cx="5486948" cy="86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谁打电话的时间长</a:t>
              </a:r>
            </a:p>
          </p:txBody>
        </p:sp>
      </p:grpSp>
      <p:pic>
        <p:nvPicPr>
          <p:cNvPr id="4102" name="图片 3"/>
          <p:cNvPicPr>
            <a:picLocks noChangeAspect="1" noChangeArrowheads="1"/>
          </p:cNvPicPr>
          <p:nvPr/>
        </p:nvPicPr>
        <p:blipFill>
          <a:blip r:embed="rId3" cstate="email"/>
          <a:srcRect t="-514"/>
          <a:stretch>
            <a:fillRect/>
          </a:stretch>
        </p:blipFill>
        <p:spPr bwMode="auto">
          <a:xfrm>
            <a:off x="6121004" y="1134666"/>
            <a:ext cx="3012281" cy="400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4898" y="4225952"/>
            <a:ext cx="6116106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圆角矩形 15"/>
          <p:cNvSpPr>
            <a:spLocks noChangeArrowheads="1"/>
          </p:cNvSpPr>
          <p:nvPr/>
        </p:nvSpPr>
        <p:spPr bwMode="auto">
          <a:xfrm>
            <a:off x="578644" y="892969"/>
            <a:ext cx="2046685" cy="347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17923" y="1562100"/>
            <a:ext cx="264437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一、用竖式计算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72704" y="2093119"/>
            <a:ext cx="799742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195÷6=        82÷40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        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41.2÷4=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61976" y="3144441"/>
            <a:ext cx="17264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二、解决问题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94160" y="3663554"/>
            <a:ext cx="7787878" cy="103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一头大象的体重是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吨，是一头黄牛体重的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倍，一头黄牛的体重是多少吨？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9"/>
          <p:cNvSpPr>
            <a:spLocks noChangeArrowheads="1"/>
          </p:cNvSpPr>
          <p:nvPr/>
        </p:nvSpPr>
        <p:spPr bwMode="auto">
          <a:xfrm>
            <a:off x="-101204" y="4841082"/>
            <a:ext cx="9245204" cy="30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7170" name="Oval 20"/>
          <p:cNvSpPr>
            <a:spLocks noChangeArrowheads="1"/>
          </p:cNvSpPr>
          <p:nvPr/>
        </p:nvSpPr>
        <p:spPr bwMode="auto">
          <a:xfrm>
            <a:off x="8533210" y="4495800"/>
            <a:ext cx="86320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7171" name="Oval 21"/>
          <p:cNvSpPr>
            <a:spLocks noChangeArrowheads="1"/>
          </p:cNvSpPr>
          <p:nvPr/>
        </p:nvSpPr>
        <p:spPr bwMode="auto">
          <a:xfrm>
            <a:off x="8326041" y="4864894"/>
            <a:ext cx="330994" cy="2488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7172" name="Oval 22"/>
          <p:cNvSpPr>
            <a:spLocks noChangeArrowheads="1"/>
          </p:cNvSpPr>
          <p:nvPr/>
        </p:nvSpPr>
        <p:spPr bwMode="auto">
          <a:xfrm>
            <a:off x="7972425" y="4627960"/>
            <a:ext cx="686991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pic>
        <p:nvPicPr>
          <p:cNvPr id="717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057275"/>
            <a:ext cx="6249591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6588" y="1251348"/>
            <a:ext cx="1970485" cy="15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31056" y="2989660"/>
          <a:ext cx="2084828" cy="594122"/>
        </p:xfrm>
        <a:graphic>
          <a:graphicData uri="http://schemas.openxmlformats.org/drawingml/2006/table">
            <a:tbl>
              <a:tblPr/>
              <a:tblGrid>
                <a:gridCol w="209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3022997" y="2984897"/>
          <a:ext cx="2085972" cy="594122"/>
        </p:xfrm>
        <a:graphic>
          <a:graphicData uri="http://schemas.openxmlformats.org/drawingml/2006/table">
            <a:tbl>
              <a:tblPr/>
              <a:tblGrid>
                <a:gridCol w="20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797719" y="3706416"/>
          <a:ext cx="2084828" cy="594122"/>
        </p:xfrm>
        <a:graphic>
          <a:graphicData uri="http://schemas.openxmlformats.org/drawingml/2006/table">
            <a:tbl>
              <a:tblPr/>
              <a:tblGrid>
                <a:gridCol w="209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/>
        </p:nvGraphicFramePr>
        <p:xfrm>
          <a:off x="3045619" y="3723085"/>
          <a:ext cx="2085972" cy="594122"/>
        </p:xfrm>
        <a:graphic>
          <a:graphicData uri="http://schemas.openxmlformats.org/drawingml/2006/table">
            <a:tbl>
              <a:tblPr/>
              <a:tblGrid>
                <a:gridCol w="208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764381" y="4402932"/>
          <a:ext cx="2085972" cy="594122"/>
        </p:xfrm>
        <a:graphic>
          <a:graphicData uri="http://schemas.openxmlformats.org/drawingml/2006/table">
            <a:tbl>
              <a:tblPr/>
              <a:tblGrid>
                <a:gridCol w="20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3042047" y="4402932"/>
          <a:ext cx="2085972" cy="594122"/>
        </p:xfrm>
        <a:graphic>
          <a:graphicData uri="http://schemas.openxmlformats.org/drawingml/2006/table">
            <a:tbl>
              <a:tblPr/>
              <a:tblGrid>
                <a:gridCol w="208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40" name="左大括号 5"/>
          <p:cNvSpPr/>
          <p:nvPr/>
        </p:nvSpPr>
        <p:spPr bwMode="auto">
          <a:xfrm rot="5400000">
            <a:off x="1025129" y="2828926"/>
            <a:ext cx="135731" cy="611981"/>
          </a:xfrm>
          <a:prstGeom prst="leftBrace">
            <a:avLst>
              <a:gd name="adj1" fmla="val 28138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 vert="eaVert" lIns="68580" tIns="34290" rIns="68580" bIns="34290" anchor="ctr"/>
          <a:lstStyle/>
          <a:p>
            <a:pPr algn="ctr" eaLnBrk="0" hangingPunct="0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337" name="矩形 8"/>
          <p:cNvSpPr>
            <a:spLocks noChangeArrowheads="1"/>
          </p:cNvSpPr>
          <p:nvPr/>
        </p:nvSpPr>
        <p:spPr bwMode="auto">
          <a:xfrm>
            <a:off x="1416844" y="3208735"/>
            <a:ext cx="62746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38" name="矩形 37"/>
          <p:cNvSpPr>
            <a:spLocks noChangeArrowheads="1"/>
          </p:cNvSpPr>
          <p:nvPr/>
        </p:nvSpPr>
        <p:spPr bwMode="auto">
          <a:xfrm>
            <a:off x="2665810" y="3215878"/>
            <a:ext cx="20955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39" name="矩形 38"/>
          <p:cNvSpPr>
            <a:spLocks noChangeArrowheads="1"/>
          </p:cNvSpPr>
          <p:nvPr/>
        </p:nvSpPr>
        <p:spPr bwMode="auto">
          <a:xfrm>
            <a:off x="3064669" y="3211116"/>
            <a:ext cx="41791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0" name="矩形 39"/>
          <p:cNvSpPr>
            <a:spLocks noChangeArrowheads="1"/>
          </p:cNvSpPr>
          <p:nvPr/>
        </p:nvSpPr>
        <p:spPr bwMode="auto">
          <a:xfrm>
            <a:off x="4087416" y="3211116"/>
            <a:ext cx="625078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1" name="矩形 40"/>
          <p:cNvSpPr>
            <a:spLocks noChangeArrowheads="1"/>
          </p:cNvSpPr>
          <p:nvPr/>
        </p:nvSpPr>
        <p:spPr bwMode="auto">
          <a:xfrm>
            <a:off x="988219" y="4026694"/>
            <a:ext cx="627460" cy="5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2" name="矩形 41"/>
          <p:cNvSpPr>
            <a:spLocks noChangeArrowheads="1"/>
          </p:cNvSpPr>
          <p:nvPr/>
        </p:nvSpPr>
        <p:spPr bwMode="auto">
          <a:xfrm>
            <a:off x="2234804" y="4032647"/>
            <a:ext cx="626269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3" name="矩形 42"/>
          <p:cNvSpPr>
            <a:spLocks noChangeArrowheads="1"/>
          </p:cNvSpPr>
          <p:nvPr/>
        </p:nvSpPr>
        <p:spPr bwMode="auto">
          <a:xfrm>
            <a:off x="3702844" y="4037410"/>
            <a:ext cx="62746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4" name="矩形 43"/>
          <p:cNvSpPr>
            <a:spLocks noChangeArrowheads="1"/>
          </p:cNvSpPr>
          <p:nvPr/>
        </p:nvSpPr>
        <p:spPr bwMode="auto">
          <a:xfrm>
            <a:off x="4947047" y="4030266"/>
            <a:ext cx="208359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5" name="矩形 44"/>
          <p:cNvSpPr>
            <a:spLocks noChangeArrowheads="1"/>
          </p:cNvSpPr>
          <p:nvPr/>
        </p:nvSpPr>
        <p:spPr bwMode="auto">
          <a:xfrm>
            <a:off x="787004" y="4720828"/>
            <a:ext cx="416719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7346" name="矩形 45"/>
          <p:cNvSpPr>
            <a:spLocks noChangeArrowheads="1"/>
          </p:cNvSpPr>
          <p:nvPr/>
        </p:nvSpPr>
        <p:spPr bwMode="auto">
          <a:xfrm>
            <a:off x="1831181" y="4730353"/>
            <a:ext cx="625079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7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93644" y="3612356"/>
            <a:ext cx="1258491" cy="49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48" name="文本框 47"/>
          <p:cNvSpPr txBox="1">
            <a:spLocks noChangeArrowheads="1"/>
          </p:cNvSpPr>
          <p:nvPr/>
        </p:nvSpPr>
        <p:spPr bwMode="auto">
          <a:xfrm>
            <a:off x="6451997" y="3755232"/>
            <a:ext cx="128468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5 . 1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49" name="文本框 48"/>
          <p:cNvSpPr txBox="1">
            <a:spLocks noChangeArrowheads="1"/>
          </p:cNvSpPr>
          <p:nvPr/>
        </p:nvSpPr>
        <p:spPr bwMode="auto">
          <a:xfrm>
            <a:off x="5703094" y="3754042"/>
            <a:ext cx="10858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0 . 3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50" name="文本框 49"/>
          <p:cNvSpPr txBox="1">
            <a:spLocks noChangeArrowheads="1"/>
          </p:cNvSpPr>
          <p:nvPr/>
        </p:nvSpPr>
        <p:spPr bwMode="auto">
          <a:xfrm>
            <a:off x="6463904" y="3439717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51" name="文本框 50"/>
          <p:cNvSpPr txBox="1">
            <a:spLocks noChangeArrowheads="1"/>
          </p:cNvSpPr>
          <p:nvPr/>
        </p:nvSpPr>
        <p:spPr bwMode="auto">
          <a:xfrm>
            <a:off x="6455569" y="4033838"/>
            <a:ext cx="7393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6428185" y="4364831"/>
            <a:ext cx="1059656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3" name="文本框 52"/>
          <p:cNvSpPr txBox="1">
            <a:spLocks noChangeArrowheads="1"/>
          </p:cNvSpPr>
          <p:nvPr/>
        </p:nvSpPr>
        <p:spPr bwMode="auto">
          <a:xfrm>
            <a:off x="6487716" y="4341019"/>
            <a:ext cx="57150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54" name="文本框 53"/>
          <p:cNvSpPr txBox="1">
            <a:spLocks noChangeArrowheads="1"/>
          </p:cNvSpPr>
          <p:nvPr/>
        </p:nvSpPr>
        <p:spPr bwMode="auto">
          <a:xfrm>
            <a:off x="6918722" y="4332685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55" name="文本框 54"/>
          <p:cNvSpPr txBox="1">
            <a:spLocks noChangeArrowheads="1"/>
          </p:cNvSpPr>
          <p:nvPr/>
        </p:nvSpPr>
        <p:spPr bwMode="auto">
          <a:xfrm>
            <a:off x="6913960" y="3439717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56" name="文本框 55"/>
          <p:cNvSpPr txBox="1">
            <a:spLocks noChangeArrowheads="1"/>
          </p:cNvSpPr>
          <p:nvPr/>
        </p:nvSpPr>
        <p:spPr bwMode="auto">
          <a:xfrm>
            <a:off x="6499623" y="4633913"/>
            <a:ext cx="100726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100"/>
              <a:t>   </a:t>
            </a:r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6455569" y="4957763"/>
            <a:ext cx="1058466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8" name="文本框 57"/>
          <p:cNvSpPr txBox="1">
            <a:spLocks noChangeArrowheads="1"/>
          </p:cNvSpPr>
          <p:nvPr/>
        </p:nvSpPr>
        <p:spPr bwMode="auto">
          <a:xfrm>
            <a:off x="6956822" y="4869657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797154" y="3804048"/>
            <a:ext cx="134540" cy="315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5997178" y="3965973"/>
            <a:ext cx="71438" cy="1357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828235" y="3956448"/>
            <a:ext cx="73819" cy="1345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62" name="文本框 63"/>
          <p:cNvSpPr txBox="1">
            <a:spLocks noChangeArrowheads="1"/>
          </p:cNvSpPr>
          <p:nvPr/>
        </p:nvSpPr>
        <p:spPr bwMode="auto">
          <a:xfrm>
            <a:off x="5509022" y="3021806"/>
            <a:ext cx="227528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5.1÷0.3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7363" name="文本框 64"/>
          <p:cNvSpPr txBox="1">
            <a:spLocks noChangeArrowheads="1"/>
          </p:cNvSpPr>
          <p:nvPr/>
        </p:nvSpPr>
        <p:spPr bwMode="auto">
          <a:xfrm>
            <a:off x="6818710" y="3033713"/>
            <a:ext cx="207406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（分）</a:t>
            </a:r>
          </a:p>
        </p:txBody>
      </p:sp>
      <p:sp>
        <p:nvSpPr>
          <p:cNvPr id="7347" name="圆角矩形 15"/>
          <p:cNvSpPr>
            <a:spLocks noChangeArrowheads="1"/>
          </p:cNvSpPr>
          <p:nvPr/>
        </p:nvSpPr>
        <p:spPr bwMode="auto">
          <a:xfrm>
            <a:off x="406004" y="663179"/>
            <a:ext cx="1807369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1963" y="2369344"/>
            <a:ext cx="57852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笑笑打电话的时间是多少分？说一说你是怎么想的？</a:t>
            </a:r>
          </a:p>
        </p:txBody>
      </p:sp>
      <p:sp>
        <p:nvSpPr>
          <p:cNvPr id="48" name="椭圆 47"/>
          <p:cNvSpPr/>
          <p:nvPr/>
        </p:nvSpPr>
        <p:spPr bwMode="auto">
          <a:xfrm>
            <a:off x="542374" y="2408747"/>
            <a:ext cx="302821" cy="2493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0" grpId="0"/>
      <p:bldP spid="7337" grpId="0"/>
      <p:bldP spid="7338" grpId="0"/>
      <p:bldP spid="7339" grpId="0"/>
      <p:bldP spid="7340" grpId="0"/>
      <p:bldP spid="7341" grpId="0"/>
      <p:bldP spid="7342" grpId="0"/>
      <p:bldP spid="7343" grpId="0"/>
      <p:bldP spid="7344" grpId="0"/>
      <p:bldP spid="7345" grpId="0"/>
      <p:bldP spid="7346" grpId="0"/>
      <p:bldP spid="7348" grpId="0"/>
      <p:bldP spid="7349" grpId="0"/>
      <p:bldP spid="7350" grpId="0"/>
      <p:bldP spid="7351" grpId="0"/>
      <p:bldP spid="7353" grpId="0"/>
      <p:bldP spid="7354" grpId="0"/>
      <p:bldP spid="7355" grpId="0"/>
      <p:bldP spid="7356" grpId="0"/>
      <p:bldP spid="7358" grpId="0"/>
      <p:bldP spid="7362" grpId="0"/>
      <p:bldP spid="7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val 20"/>
          <p:cNvSpPr>
            <a:spLocks noChangeArrowheads="1"/>
          </p:cNvSpPr>
          <p:nvPr/>
        </p:nvSpPr>
        <p:spPr bwMode="auto">
          <a:xfrm>
            <a:off x="8533210" y="4495800"/>
            <a:ext cx="86320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8194" name="Oval 21"/>
          <p:cNvSpPr>
            <a:spLocks noChangeArrowheads="1"/>
          </p:cNvSpPr>
          <p:nvPr/>
        </p:nvSpPr>
        <p:spPr bwMode="auto">
          <a:xfrm>
            <a:off x="8047435" y="4745831"/>
            <a:ext cx="330994" cy="2488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8195" name="Oval 22"/>
          <p:cNvSpPr>
            <a:spLocks noChangeArrowheads="1"/>
          </p:cNvSpPr>
          <p:nvPr/>
        </p:nvSpPr>
        <p:spPr bwMode="auto">
          <a:xfrm>
            <a:off x="7972425" y="4627960"/>
            <a:ext cx="686991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pic>
        <p:nvPicPr>
          <p:cNvPr id="8196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398" y="809625"/>
            <a:ext cx="7464028" cy="169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67025" y="3401616"/>
            <a:ext cx="1874044" cy="65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3" name="文本框 47"/>
          <p:cNvSpPr txBox="1">
            <a:spLocks noChangeArrowheads="1"/>
          </p:cNvSpPr>
          <p:nvPr/>
        </p:nvSpPr>
        <p:spPr bwMode="auto">
          <a:xfrm>
            <a:off x="3168254" y="3636169"/>
            <a:ext cx="128468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5  4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4" name="文本框 48"/>
          <p:cNvSpPr txBox="1">
            <a:spLocks noChangeArrowheads="1"/>
          </p:cNvSpPr>
          <p:nvPr/>
        </p:nvSpPr>
        <p:spPr bwMode="auto">
          <a:xfrm>
            <a:off x="2419350" y="3634979"/>
            <a:ext cx="108466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5" name="文本框 49"/>
          <p:cNvSpPr txBox="1">
            <a:spLocks noChangeArrowheads="1"/>
          </p:cNvSpPr>
          <p:nvPr/>
        </p:nvSpPr>
        <p:spPr bwMode="auto">
          <a:xfrm>
            <a:off x="3676650" y="3303985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7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6" name="文本框 50"/>
          <p:cNvSpPr txBox="1">
            <a:spLocks noChangeArrowheads="1"/>
          </p:cNvSpPr>
          <p:nvPr/>
        </p:nvSpPr>
        <p:spPr bwMode="auto">
          <a:xfrm>
            <a:off x="3171825" y="3914776"/>
            <a:ext cx="145851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5  0 4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3144441" y="4245769"/>
            <a:ext cx="1727597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文本框 52"/>
          <p:cNvSpPr txBox="1">
            <a:spLocks noChangeArrowheads="1"/>
          </p:cNvSpPr>
          <p:nvPr/>
        </p:nvSpPr>
        <p:spPr bwMode="auto">
          <a:xfrm>
            <a:off x="3305175" y="4211242"/>
            <a:ext cx="5715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 3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9" name="文本框 53"/>
          <p:cNvSpPr txBox="1">
            <a:spLocks noChangeArrowheads="1"/>
          </p:cNvSpPr>
          <p:nvPr/>
        </p:nvSpPr>
        <p:spPr bwMode="auto">
          <a:xfrm>
            <a:off x="3604022" y="4191001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 6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20" name="文本框 54"/>
          <p:cNvSpPr txBox="1">
            <a:spLocks noChangeArrowheads="1"/>
          </p:cNvSpPr>
          <p:nvPr/>
        </p:nvSpPr>
        <p:spPr bwMode="auto">
          <a:xfrm>
            <a:off x="4035029" y="3298032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21" name="文本框 55"/>
          <p:cNvSpPr txBox="1">
            <a:spLocks noChangeArrowheads="1"/>
          </p:cNvSpPr>
          <p:nvPr/>
        </p:nvSpPr>
        <p:spPr bwMode="auto">
          <a:xfrm>
            <a:off x="3468291" y="4495800"/>
            <a:ext cx="142636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3  6 0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3171826" y="4838700"/>
            <a:ext cx="1727597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3" name="文本框 57"/>
          <p:cNvSpPr txBox="1">
            <a:spLocks noChangeArrowheads="1"/>
          </p:cNvSpPr>
          <p:nvPr/>
        </p:nvSpPr>
        <p:spPr bwMode="auto">
          <a:xfrm>
            <a:off x="3999310" y="4750594"/>
            <a:ext cx="6953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rot="16200000" flipH="1">
            <a:off x="2641402" y="3884415"/>
            <a:ext cx="135731" cy="96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5" name="文本框 63"/>
          <p:cNvSpPr txBox="1">
            <a:spLocks noChangeArrowheads="1"/>
          </p:cNvSpPr>
          <p:nvPr/>
        </p:nvSpPr>
        <p:spPr bwMode="auto">
          <a:xfrm>
            <a:off x="2419350" y="2892029"/>
            <a:ext cx="210502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 ÷ 7.2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8226" name="文本框 64"/>
          <p:cNvSpPr txBox="1">
            <a:spLocks noChangeArrowheads="1"/>
          </p:cNvSpPr>
          <p:nvPr/>
        </p:nvSpPr>
        <p:spPr bwMode="auto">
          <a:xfrm>
            <a:off x="3839766" y="2925367"/>
            <a:ext cx="207525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（分）</a:t>
            </a:r>
          </a:p>
        </p:txBody>
      </p:sp>
      <p:sp>
        <p:nvSpPr>
          <p:cNvPr id="8228" name="文本框 58"/>
          <p:cNvSpPr txBox="1">
            <a:spLocks noChangeArrowheads="1"/>
          </p:cNvSpPr>
          <p:nvPr/>
        </p:nvSpPr>
        <p:spPr bwMode="auto">
          <a:xfrm>
            <a:off x="3701654" y="3631406"/>
            <a:ext cx="94535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29" name="椭圆 9"/>
          <p:cNvSpPr>
            <a:spLocks noChangeArrowheads="1"/>
          </p:cNvSpPr>
          <p:nvPr/>
        </p:nvSpPr>
        <p:spPr bwMode="auto">
          <a:xfrm>
            <a:off x="4448175" y="3557588"/>
            <a:ext cx="34529" cy="2738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8230" name="文本框 60"/>
          <p:cNvSpPr txBox="1">
            <a:spLocks noChangeArrowheads="1"/>
          </p:cNvSpPr>
          <p:nvPr/>
        </p:nvSpPr>
        <p:spPr bwMode="auto">
          <a:xfrm>
            <a:off x="4039791" y="4195763"/>
            <a:ext cx="57150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1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31" name="文本框 65"/>
          <p:cNvSpPr txBox="1">
            <a:spLocks noChangeArrowheads="1"/>
          </p:cNvSpPr>
          <p:nvPr/>
        </p:nvSpPr>
        <p:spPr bwMode="auto">
          <a:xfrm>
            <a:off x="4839891" y="4476750"/>
            <a:ext cx="4225528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答：淘气打电话的时间是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</p:txBody>
      </p:sp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4356497" y="-1071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29" name="椭圆 28"/>
          <p:cNvSpPr/>
          <p:nvPr/>
        </p:nvSpPr>
        <p:spPr bwMode="auto">
          <a:xfrm>
            <a:off x="384846" y="2444086"/>
            <a:ext cx="302821" cy="2493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" name="TextBox 29"/>
          <p:cNvSpPr txBox="1">
            <a:spLocks noChangeArrowheads="1"/>
          </p:cNvSpPr>
          <p:nvPr/>
        </p:nvSpPr>
        <p:spPr bwMode="auto">
          <a:xfrm>
            <a:off x="260748" y="2438400"/>
            <a:ext cx="590669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       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淘气打电话的时间是多少分？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11203" y="3234929"/>
            <a:ext cx="7191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  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6" grpId="0"/>
      <p:bldP spid="8218" grpId="0"/>
      <p:bldP spid="8219" grpId="0"/>
      <p:bldP spid="8220" grpId="0"/>
      <p:bldP spid="8221" grpId="0"/>
      <p:bldP spid="8223" grpId="0"/>
      <p:bldP spid="8225" grpId="0"/>
      <p:bldP spid="8226" grpId="0"/>
      <p:bldP spid="8228" grpId="0"/>
      <p:bldP spid="8229" grpId="0"/>
      <p:bldP spid="8230" grpId="0"/>
      <p:bldP spid="8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val 20"/>
          <p:cNvSpPr>
            <a:spLocks noChangeArrowheads="1"/>
          </p:cNvSpPr>
          <p:nvPr/>
        </p:nvSpPr>
        <p:spPr bwMode="auto">
          <a:xfrm>
            <a:off x="8533210" y="4495800"/>
            <a:ext cx="86320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9218" name="Oval 21"/>
          <p:cNvSpPr>
            <a:spLocks noChangeArrowheads="1"/>
          </p:cNvSpPr>
          <p:nvPr/>
        </p:nvSpPr>
        <p:spPr bwMode="auto">
          <a:xfrm>
            <a:off x="8515350" y="4681538"/>
            <a:ext cx="330994" cy="2488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9219" name="Oval 22"/>
          <p:cNvSpPr>
            <a:spLocks noChangeArrowheads="1"/>
          </p:cNvSpPr>
          <p:nvPr/>
        </p:nvSpPr>
        <p:spPr bwMode="auto">
          <a:xfrm>
            <a:off x="7972425" y="4627960"/>
            <a:ext cx="686991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9220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21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104" y="-102394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26" y="2793207"/>
            <a:ext cx="1726406" cy="5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文本框 12"/>
          <p:cNvSpPr txBox="1">
            <a:spLocks noChangeArrowheads="1"/>
          </p:cNvSpPr>
          <p:nvPr/>
        </p:nvSpPr>
        <p:spPr bwMode="auto">
          <a:xfrm>
            <a:off x="3554016" y="2967038"/>
            <a:ext cx="17478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5  . 2  8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9" name="文本框 13"/>
          <p:cNvSpPr txBox="1">
            <a:spLocks noChangeArrowheads="1"/>
          </p:cNvSpPr>
          <p:nvPr/>
        </p:nvSpPr>
        <p:spPr bwMode="auto">
          <a:xfrm>
            <a:off x="2805113" y="2965848"/>
            <a:ext cx="108346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1 . 2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0" name="文本框 14"/>
          <p:cNvSpPr txBox="1">
            <a:spLocks noChangeArrowheads="1"/>
          </p:cNvSpPr>
          <p:nvPr/>
        </p:nvSpPr>
        <p:spPr bwMode="auto">
          <a:xfrm>
            <a:off x="4038600" y="2622948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1" name="文本框 15"/>
          <p:cNvSpPr txBox="1">
            <a:spLocks noChangeArrowheads="1"/>
          </p:cNvSpPr>
          <p:nvPr/>
        </p:nvSpPr>
        <p:spPr bwMode="auto">
          <a:xfrm>
            <a:off x="3557588" y="3245644"/>
            <a:ext cx="145851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4    8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3502819" y="3576638"/>
            <a:ext cx="1440656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文本框 17"/>
          <p:cNvSpPr txBox="1">
            <a:spLocks noChangeArrowheads="1"/>
          </p:cNvSpPr>
          <p:nvPr/>
        </p:nvSpPr>
        <p:spPr bwMode="auto">
          <a:xfrm>
            <a:off x="4006454" y="3551635"/>
            <a:ext cx="5715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4" name="文本框 18"/>
          <p:cNvSpPr txBox="1">
            <a:spLocks noChangeArrowheads="1"/>
          </p:cNvSpPr>
          <p:nvPr/>
        </p:nvSpPr>
        <p:spPr bwMode="auto">
          <a:xfrm>
            <a:off x="4389835" y="3533776"/>
            <a:ext cx="67508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5" name="文本框 19"/>
          <p:cNvSpPr txBox="1">
            <a:spLocks noChangeArrowheads="1"/>
          </p:cNvSpPr>
          <p:nvPr/>
        </p:nvSpPr>
        <p:spPr bwMode="auto">
          <a:xfrm>
            <a:off x="4462463" y="2618185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06" name="文本框 20"/>
          <p:cNvSpPr txBox="1">
            <a:spLocks noChangeArrowheads="1"/>
          </p:cNvSpPr>
          <p:nvPr/>
        </p:nvSpPr>
        <p:spPr bwMode="auto">
          <a:xfrm>
            <a:off x="3781425" y="3845719"/>
            <a:ext cx="1677591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  4   8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530204" y="4169569"/>
            <a:ext cx="1439465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文本框 22"/>
          <p:cNvSpPr txBox="1">
            <a:spLocks noChangeArrowheads="1"/>
          </p:cNvSpPr>
          <p:nvPr/>
        </p:nvSpPr>
        <p:spPr bwMode="auto">
          <a:xfrm>
            <a:off x="4236244" y="4162426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  0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3105150" y="3195638"/>
            <a:ext cx="71438" cy="134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0" name="文本框 24"/>
          <p:cNvSpPr txBox="1">
            <a:spLocks noChangeArrowheads="1"/>
          </p:cNvSpPr>
          <p:nvPr/>
        </p:nvSpPr>
        <p:spPr bwMode="auto">
          <a:xfrm>
            <a:off x="2462213" y="2065735"/>
            <a:ext cx="210621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5.28 ÷ 1.2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2311" name="文本框 25"/>
          <p:cNvSpPr txBox="1">
            <a:spLocks noChangeArrowheads="1"/>
          </p:cNvSpPr>
          <p:nvPr/>
        </p:nvSpPr>
        <p:spPr bwMode="auto">
          <a:xfrm>
            <a:off x="4492229" y="2076450"/>
            <a:ext cx="207525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（元）</a:t>
            </a:r>
          </a:p>
        </p:txBody>
      </p:sp>
      <p:sp>
        <p:nvSpPr>
          <p:cNvPr id="12312" name="椭圆 27"/>
          <p:cNvSpPr>
            <a:spLocks noChangeArrowheads="1"/>
          </p:cNvSpPr>
          <p:nvPr/>
        </p:nvSpPr>
        <p:spPr bwMode="auto">
          <a:xfrm>
            <a:off x="4398169" y="2887266"/>
            <a:ext cx="36910" cy="2738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3925491" y="3169444"/>
            <a:ext cx="72628" cy="134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4" name="椭圆 30"/>
          <p:cNvSpPr>
            <a:spLocks noChangeArrowheads="1"/>
          </p:cNvSpPr>
          <p:nvPr/>
        </p:nvSpPr>
        <p:spPr bwMode="auto">
          <a:xfrm>
            <a:off x="4386262" y="3213498"/>
            <a:ext cx="34529" cy="2619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2315" name="文本框 31"/>
          <p:cNvSpPr txBox="1">
            <a:spLocks noChangeArrowheads="1"/>
          </p:cNvSpPr>
          <p:nvPr/>
        </p:nvSpPr>
        <p:spPr bwMode="auto">
          <a:xfrm>
            <a:off x="1934766" y="4566048"/>
            <a:ext cx="570428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答：每千克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sp>
        <p:nvSpPr>
          <p:cNvPr id="9241" name="Rectangle 28"/>
          <p:cNvSpPr>
            <a:spLocks noChangeArrowheads="1"/>
          </p:cNvSpPr>
          <p:nvPr/>
        </p:nvSpPr>
        <p:spPr bwMode="auto">
          <a:xfrm>
            <a:off x="4356497" y="-1071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9242" name="圆角矩形 15"/>
          <p:cNvSpPr>
            <a:spLocks noChangeArrowheads="1"/>
          </p:cNvSpPr>
          <p:nvPr/>
        </p:nvSpPr>
        <p:spPr bwMode="auto">
          <a:xfrm>
            <a:off x="558404" y="746523"/>
            <a:ext cx="1807369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3" name="TextBox 32"/>
          <p:cNvSpPr txBox="1">
            <a:spLocks noChangeArrowheads="1"/>
          </p:cNvSpPr>
          <p:nvPr/>
        </p:nvSpPr>
        <p:spPr bwMode="auto">
          <a:xfrm>
            <a:off x="1038225" y="1400176"/>
            <a:ext cx="649366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1.2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千克苹果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元，每千克多少元？</a:t>
            </a:r>
          </a:p>
        </p:txBody>
      </p:sp>
      <p:sp>
        <p:nvSpPr>
          <p:cNvPr id="34" name="椭圆 33"/>
          <p:cNvSpPr/>
          <p:nvPr/>
        </p:nvSpPr>
        <p:spPr bwMode="auto">
          <a:xfrm>
            <a:off x="1118342" y="1439584"/>
            <a:ext cx="302821" cy="2493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35054" y="2616994"/>
            <a:ext cx="1881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8881" y="1743075"/>
            <a:ext cx="1972866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/>
      <p:bldP spid="12300" grpId="0"/>
      <p:bldP spid="12301" grpId="0"/>
      <p:bldP spid="12303" grpId="0"/>
      <p:bldP spid="12304" grpId="0"/>
      <p:bldP spid="12305" grpId="0"/>
      <p:bldP spid="12306" grpId="0"/>
      <p:bldP spid="12308" grpId="0"/>
      <p:bldP spid="12310" grpId="0"/>
      <p:bldP spid="12311" grpId="0"/>
      <p:bldP spid="12312" grpId="0"/>
      <p:bldP spid="12314" grpId="0"/>
      <p:bldP spid="12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val 20"/>
          <p:cNvSpPr>
            <a:spLocks noChangeArrowheads="1"/>
          </p:cNvSpPr>
          <p:nvPr/>
        </p:nvSpPr>
        <p:spPr bwMode="auto">
          <a:xfrm>
            <a:off x="8870156" y="4969669"/>
            <a:ext cx="863204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0242" name="Oval 21"/>
          <p:cNvSpPr>
            <a:spLocks noChangeArrowheads="1"/>
          </p:cNvSpPr>
          <p:nvPr/>
        </p:nvSpPr>
        <p:spPr bwMode="auto">
          <a:xfrm>
            <a:off x="9008269" y="4852988"/>
            <a:ext cx="330994" cy="2488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0243" name="Oval 22"/>
          <p:cNvSpPr>
            <a:spLocks noChangeArrowheads="1"/>
          </p:cNvSpPr>
          <p:nvPr/>
        </p:nvSpPr>
        <p:spPr bwMode="auto">
          <a:xfrm>
            <a:off x="8309373" y="5101829"/>
            <a:ext cx="686990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pic>
        <p:nvPicPr>
          <p:cNvPr id="10244" name="图片 7" descr="1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9973" y="964407"/>
            <a:ext cx="179189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1176338" y="1593057"/>
            <a:ext cx="7820025" cy="48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b="1" dirty="0">
                <a:latin typeface="宋体" panose="02010600030101010101" pitchFamily="2" charset="-122"/>
              </a:rPr>
              <a:t>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想一想，填一填。</a:t>
            </a:r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1882379" y="2175272"/>
            <a:ext cx="7436644" cy="228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dirty="0">
                <a:latin typeface="宋体" panose="02010600030101010101" pitchFamily="2" charset="-122"/>
              </a:rPr>
              <a:t> 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11.7 ÷ 0.9</a:t>
            </a:r>
          </a:p>
          <a:p>
            <a:pPr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＝（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11.7 × 10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 ×     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     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</a:p>
          <a:p>
            <a:pPr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  </a:t>
            </a:r>
            <a:r>
              <a:rPr lang="en-US" altLang="zh-CN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7" name="圆角矩形 2"/>
          <p:cNvSpPr>
            <a:spLocks noChangeArrowheads="1"/>
          </p:cNvSpPr>
          <p:nvPr/>
        </p:nvSpPr>
        <p:spPr bwMode="auto">
          <a:xfrm>
            <a:off x="5133975" y="2871788"/>
            <a:ext cx="5048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48" name="圆角矩形 9"/>
          <p:cNvSpPr>
            <a:spLocks noChangeArrowheads="1"/>
          </p:cNvSpPr>
          <p:nvPr/>
        </p:nvSpPr>
        <p:spPr bwMode="auto">
          <a:xfrm>
            <a:off x="2008585" y="3427810"/>
            <a:ext cx="5048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49" name="圆角矩形 10"/>
          <p:cNvSpPr>
            <a:spLocks noChangeArrowheads="1"/>
          </p:cNvSpPr>
          <p:nvPr/>
        </p:nvSpPr>
        <p:spPr bwMode="auto">
          <a:xfrm>
            <a:off x="2967038" y="3427810"/>
            <a:ext cx="5048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7298531" y="1453754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10251" name="Rectangle 17"/>
          <p:cNvSpPr>
            <a:spLocks noChangeArrowheads="1"/>
          </p:cNvSpPr>
          <p:nvPr/>
        </p:nvSpPr>
        <p:spPr bwMode="auto">
          <a:xfrm>
            <a:off x="7514035" y="1615679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  <p:sp>
        <p:nvSpPr>
          <p:cNvPr id="10252" name="圆角矩形 17"/>
          <p:cNvSpPr>
            <a:spLocks noChangeArrowheads="1"/>
          </p:cNvSpPr>
          <p:nvPr/>
        </p:nvSpPr>
        <p:spPr bwMode="auto">
          <a:xfrm>
            <a:off x="5137547" y="2932510"/>
            <a:ext cx="342900" cy="376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3" name="圆角矩形 18"/>
          <p:cNvSpPr>
            <a:spLocks noChangeArrowheads="1"/>
          </p:cNvSpPr>
          <p:nvPr/>
        </p:nvSpPr>
        <p:spPr bwMode="auto">
          <a:xfrm>
            <a:off x="2243137" y="3467100"/>
            <a:ext cx="406004" cy="4274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4" name="圆角矩形 19"/>
          <p:cNvSpPr>
            <a:spLocks noChangeArrowheads="1"/>
          </p:cNvSpPr>
          <p:nvPr/>
        </p:nvSpPr>
        <p:spPr bwMode="auto">
          <a:xfrm>
            <a:off x="3017044" y="3444478"/>
            <a:ext cx="342900" cy="376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70872" y="2932510"/>
            <a:ext cx="5095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162176" y="3496867"/>
            <a:ext cx="641747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117</a:t>
            </a:r>
            <a:endParaRPr lang="zh-CN" altLang="en-US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57525" y="3496867"/>
            <a:ext cx="31075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478136" y="1710543"/>
            <a:ext cx="302821" cy="2493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val 20"/>
          <p:cNvSpPr>
            <a:spLocks noChangeArrowheads="1"/>
          </p:cNvSpPr>
          <p:nvPr/>
        </p:nvSpPr>
        <p:spPr bwMode="auto">
          <a:xfrm>
            <a:off x="8533210" y="4495800"/>
            <a:ext cx="86320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1266" name="Oval 21"/>
          <p:cNvSpPr>
            <a:spLocks noChangeArrowheads="1"/>
          </p:cNvSpPr>
          <p:nvPr/>
        </p:nvSpPr>
        <p:spPr bwMode="auto">
          <a:xfrm>
            <a:off x="8577263" y="4479131"/>
            <a:ext cx="330994" cy="2488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1267" name="Oval 22"/>
          <p:cNvSpPr>
            <a:spLocks noChangeArrowheads="1"/>
          </p:cNvSpPr>
          <p:nvPr/>
        </p:nvSpPr>
        <p:spPr bwMode="auto">
          <a:xfrm>
            <a:off x="7972425" y="4627960"/>
            <a:ext cx="686991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pic>
        <p:nvPicPr>
          <p:cNvPr id="11268" name="图片 7" descr="1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0917" y="860822"/>
            <a:ext cx="179189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1184672" y="1478757"/>
            <a:ext cx="7820025" cy="48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b="1" dirty="0">
                <a:latin typeface="宋体" panose="02010600030101010101" pitchFamily="2" charset="-122"/>
              </a:rPr>
              <a:t>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圈一圈，填一填。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1426369" y="1972867"/>
            <a:ext cx="2958704" cy="71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b="1" dirty="0">
                <a:latin typeface="宋体" panose="02010600030101010101" pitchFamily="2" charset="-122"/>
              </a:rPr>
              <a:t>     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3.6 ÷ 0.4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en-US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1" name="圆角矩形 2"/>
          <p:cNvSpPr>
            <a:spLocks noChangeArrowheads="1"/>
          </p:cNvSpPr>
          <p:nvPr/>
        </p:nvSpPr>
        <p:spPr bwMode="auto">
          <a:xfrm>
            <a:off x="3402807" y="2237185"/>
            <a:ext cx="627460" cy="37742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endParaRPr lang="zh-CN" altLang="en-US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210991" y="2913460"/>
          <a:ext cx="2084828" cy="594122"/>
        </p:xfrm>
        <a:graphic>
          <a:graphicData uri="http://schemas.openxmlformats.org/drawingml/2006/table">
            <a:tbl>
              <a:tblPr/>
              <a:tblGrid>
                <a:gridCol w="20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15" marR="91415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4750594" y="2913460"/>
          <a:ext cx="2085972" cy="594122"/>
        </p:xfrm>
        <a:graphic>
          <a:graphicData uri="http://schemas.openxmlformats.org/drawingml/2006/table">
            <a:tbl>
              <a:tblPr/>
              <a:tblGrid>
                <a:gridCol w="208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202656" y="3885010"/>
          <a:ext cx="2085972" cy="594122"/>
        </p:xfrm>
        <a:graphic>
          <a:graphicData uri="http://schemas.openxmlformats.org/drawingml/2006/table">
            <a:tbl>
              <a:tblPr/>
              <a:tblGrid>
                <a:gridCol w="20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750594" y="3885010"/>
          <a:ext cx="2085972" cy="594122"/>
        </p:xfrm>
        <a:graphic>
          <a:graphicData uri="http://schemas.openxmlformats.org/drawingml/2006/table">
            <a:tbl>
              <a:tblPr/>
              <a:tblGrid>
                <a:gridCol w="208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9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3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68" marR="91468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70" name="文本框 17"/>
          <p:cNvSpPr txBox="1">
            <a:spLocks noChangeArrowheads="1"/>
          </p:cNvSpPr>
          <p:nvPr/>
        </p:nvSpPr>
        <p:spPr bwMode="auto">
          <a:xfrm>
            <a:off x="3596879" y="2219325"/>
            <a:ext cx="72032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100" b="1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1409556" y="1628799"/>
            <a:ext cx="302821" cy="2493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>
                <a:alpha val="13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B05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lIns="68580" tIns="34290" rIns="68580" bIns="34290"/>
          <a:lstStyle/>
          <a:p>
            <a:pPr>
              <a:defRPr/>
            </a:pP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Oval 20"/>
          <p:cNvSpPr>
            <a:spLocks noChangeArrowheads="1"/>
          </p:cNvSpPr>
          <p:nvPr/>
        </p:nvSpPr>
        <p:spPr bwMode="auto">
          <a:xfrm>
            <a:off x="8533210" y="4495800"/>
            <a:ext cx="86320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2290" name="Oval 21"/>
          <p:cNvSpPr>
            <a:spLocks noChangeArrowheads="1"/>
          </p:cNvSpPr>
          <p:nvPr/>
        </p:nvSpPr>
        <p:spPr bwMode="auto">
          <a:xfrm>
            <a:off x="8328423" y="4354117"/>
            <a:ext cx="330994" cy="2488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sp>
        <p:nvSpPr>
          <p:cNvPr id="12291" name="Oval 22"/>
          <p:cNvSpPr>
            <a:spLocks noChangeArrowheads="1"/>
          </p:cNvSpPr>
          <p:nvPr/>
        </p:nvSpPr>
        <p:spPr bwMode="auto">
          <a:xfrm>
            <a:off x="7972425" y="4627960"/>
            <a:ext cx="686991" cy="51554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endParaRPr lang="zh-CN" altLang="en-US"/>
          </a:p>
        </p:txBody>
      </p:sp>
      <p:pic>
        <p:nvPicPr>
          <p:cNvPr id="12292" name="图片 7" descr="1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3204" y="1045369"/>
            <a:ext cx="179189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7256" y="1420416"/>
            <a:ext cx="72913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421482" y="2943225"/>
            <a:ext cx="839509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乌龟、蚂蚁从小兔家回到自己家各需要多长时间？分别用竖式算一算，并说一说竖式中每一步的意思。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4356497" y="-10716"/>
            <a:ext cx="138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圆角矩形 15"/>
          <p:cNvSpPr>
            <a:spLocks noChangeArrowheads="1"/>
          </p:cNvSpPr>
          <p:nvPr/>
        </p:nvSpPr>
        <p:spPr bwMode="auto">
          <a:xfrm>
            <a:off x="481013" y="1264444"/>
            <a:ext cx="2039541" cy="3298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779860" y="2268141"/>
            <a:ext cx="809744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今天，我们一起学习了除数是小数的小数除法，是怎样转化成除数是整数的小数除法的？通过学习，你还有不明白的地方吗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 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全屏显示(16:9)</PresentationFormat>
  <Paragraphs>68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2023-01-17T01:07:25Z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937321FB7B7A48C9A443638C517D97E7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