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3" r:id="rId2"/>
    <p:sldId id="374" r:id="rId3"/>
    <p:sldId id="362" r:id="rId4"/>
    <p:sldId id="364" r:id="rId5"/>
    <p:sldId id="365" r:id="rId6"/>
    <p:sldId id="363" r:id="rId7"/>
    <p:sldId id="369" r:id="rId8"/>
    <p:sldId id="370" r:id="rId9"/>
    <p:sldId id="389" r:id="rId10"/>
    <p:sldId id="393" r:id="rId11"/>
    <p:sldId id="394" r:id="rId12"/>
    <p:sldId id="400" r:id="rId13"/>
    <p:sldId id="395" r:id="rId14"/>
    <p:sldId id="396" r:id="rId15"/>
    <p:sldId id="397" r:id="rId16"/>
    <p:sldId id="398" r:id="rId17"/>
    <p:sldId id="399" r:id="rId18"/>
    <p:sldId id="382" r:id="rId19"/>
    <p:sldId id="387" r:id="rId20"/>
    <p:sldId id="388" r:id="rId21"/>
    <p:sldId id="380" r:id="rId22"/>
    <p:sldId id="379" r:id="rId23"/>
    <p:sldId id="401" r:id="rId24"/>
  </p:sldIdLst>
  <p:sldSz cx="9144000" cy="6858000" type="screen4x3"/>
  <p:notesSz cx="9144000" cy="6858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0066CC"/>
    <a:srgbClr val="CCFFFF"/>
    <a:srgbClr val="FFCCCC"/>
    <a:srgbClr val="9900FF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1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310" y="-96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E4316E2-A86A-4D87-B5E6-AF569D08D89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defRPr sz="1200" b="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DC4BD0C-3314-44DF-8BD5-DF80D3C8D4B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4BD0C-3314-44DF-8BD5-DF80D3C8D4B2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4BD0C-3314-44DF-8BD5-DF80D3C8D4B2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&#30446;&#24405;.ppt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T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33106" y="3154363"/>
            <a:ext cx="3030537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1328738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sz="6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 </a:t>
            </a:r>
            <a:r>
              <a:rPr kumimoji="0" lang="zh-CN" altLang="en-US" sz="6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二次函数的应用 </a:t>
            </a:r>
            <a:endParaRPr kumimoji="0" lang="en-US" altLang="zh-CN" sz="6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0485" name="Picture 5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6738" y="-55563"/>
            <a:ext cx="222726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476601" y="6040095"/>
            <a:ext cx="4867299" cy="462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57213" y="1222375"/>
            <a:ext cx="7829550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（青海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中考）某水果批发商场经销一种水果，如果每千克盈利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元，每天可售出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千克，经市场调查发现，在进价不变的情况下，若每千克涨价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元，销售量将减少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千克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 eaLnBrk="0" hangingPunct="0">
              <a:lnSpc>
                <a:spcPct val="135000"/>
              </a:lnSpc>
            </a:pP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）现该商场要保证每天盈利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1 500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元，同时又要顾客得到实惠，那么每千克应涨价多少元？</a:t>
            </a:r>
            <a:endParaRPr lang="zh-CN" altLang="en-US" dirty="0">
              <a:solidFill>
                <a:srgbClr val="0000FF"/>
              </a:solidFill>
            </a:endParaRPr>
          </a:p>
          <a:p>
            <a:pPr eaLnBrk="0" hangingPunct="0">
              <a:lnSpc>
                <a:spcPct val="135000"/>
              </a:lnSpc>
            </a:pP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）若该商场单纯从经济利益角度考虑，这种水果每千克涨价多少元，能使商场获利最多？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517525" y="554038"/>
            <a:ext cx="8215313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）设每千克应涨价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元，列方程得：</a:t>
            </a:r>
          </a:p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(5+x)(200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10x)=1 500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6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解得：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=10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 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=5.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因为要顾客得到实惠，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</a:p>
          <a:p>
            <a:pPr>
              <a:lnSpc>
                <a:spcPct val="16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  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x=5.</a:t>
            </a:r>
          </a:p>
          <a:p>
            <a:pPr>
              <a:lnSpc>
                <a:spcPct val="16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答：每千克应涨价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）设商场每天获得的利润为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元，则根据题意，得</a:t>
            </a:r>
          </a:p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y=( x +5)(200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10x)= 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10x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+150x+1 000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6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                  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,y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有最大值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349375" y="4735513"/>
          <a:ext cx="25209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公式" r:id="rId3" imgW="2006600" imgH="520700" progId="Equation.3">
                  <p:embed/>
                </p:oleObj>
              </mc:Choice>
              <mc:Fallback>
                <p:oleObj name="公式" r:id="rId3" imgW="20066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735513"/>
                        <a:ext cx="25209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4500" y="5608638"/>
            <a:ext cx="8256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因此，这种水果每千克涨价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7.5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元，能使商场获利最多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561975" y="1257300"/>
            <a:ext cx="7843838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00FF"/>
                </a:solidFill>
              </a:rPr>
              <a:t>1.</a:t>
            </a:r>
            <a:r>
              <a:rPr lang="zh-CN" altLang="en-US" dirty="0">
                <a:solidFill>
                  <a:srgbClr val="0000FF"/>
                </a:solidFill>
              </a:rPr>
              <a:t>（株洲</a:t>
            </a:r>
            <a:r>
              <a:rPr lang="en-US" altLang="zh-CN" dirty="0">
                <a:solidFill>
                  <a:srgbClr val="0000FF"/>
                </a:solidFill>
              </a:rPr>
              <a:t>·</a:t>
            </a:r>
            <a:r>
              <a:rPr lang="zh-CN" altLang="en-US" dirty="0">
                <a:solidFill>
                  <a:srgbClr val="0000FF"/>
                </a:solidFill>
              </a:rPr>
              <a:t>中考）某广场有一喷水池，水从地面喷出，如图，以水平地面为轴，出水点为原点，建立平面直角坐标系，水在空中划出的曲线是抛物线</a:t>
            </a:r>
            <a:r>
              <a:rPr lang="en-US" altLang="zh-CN" dirty="0">
                <a:solidFill>
                  <a:srgbClr val="0000FF"/>
                </a:solidFill>
              </a:rPr>
              <a:t>y=-</a:t>
            </a:r>
            <a:r>
              <a:rPr lang="zh-CN" altLang="en-US" dirty="0">
                <a:solidFill>
                  <a:srgbClr val="0000FF"/>
                </a:solidFill>
              </a:rPr>
              <a:t>（</a:t>
            </a:r>
            <a:r>
              <a:rPr lang="en-US" altLang="zh-CN" dirty="0">
                <a:solidFill>
                  <a:srgbClr val="0000FF"/>
                </a:solidFill>
              </a:rPr>
              <a:t>x-2</a:t>
            </a:r>
            <a:r>
              <a:rPr lang="zh-CN" altLang="en-US" dirty="0">
                <a:solidFill>
                  <a:srgbClr val="0000FF"/>
                </a:solidFill>
              </a:rPr>
              <a:t>）</a:t>
            </a:r>
            <a:r>
              <a:rPr lang="en-US" altLang="zh-CN" baseline="30000" dirty="0">
                <a:solidFill>
                  <a:srgbClr val="0000FF"/>
                </a:solidFill>
              </a:rPr>
              <a:t>2</a:t>
            </a:r>
            <a:r>
              <a:rPr lang="en-US" altLang="zh-CN" dirty="0">
                <a:solidFill>
                  <a:srgbClr val="0000FF"/>
                </a:solidFill>
              </a:rPr>
              <a:t>+4</a:t>
            </a:r>
            <a:r>
              <a:rPr lang="zh-CN" altLang="en-US" dirty="0">
                <a:solidFill>
                  <a:srgbClr val="0000FF"/>
                </a:solidFill>
              </a:rPr>
              <a:t>（单位：米）的一部分，则水喷出的最大高度是</a:t>
            </a:r>
            <a:r>
              <a:rPr lang="en-US" altLang="zh-CN" dirty="0">
                <a:solidFill>
                  <a:srgbClr val="0000FF"/>
                </a:solidFill>
              </a:rPr>
              <a:t>(    )</a:t>
            </a:r>
          </a:p>
          <a:p>
            <a:pPr eaLnBrk="1" hangingPunct="1"/>
            <a:r>
              <a:rPr lang="en-US" altLang="zh-CN" dirty="0">
                <a:solidFill>
                  <a:srgbClr val="0000FF"/>
                </a:solidFill>
              </a:rPr>
              <a:t>A.4</a:t>
            </a:r>
            <a:r>
              <a:rPr lang="zh-CN" altLang="en-US" dirty="0">
                <a:solidFill>
                  <a:srgbClr val="0000FF"/>
                </a:solidFill>
              </a:rPr>
              <a:t>米        </a:t>
            </a:r>
            <a:r>
              <a:rPr lang="en-US" altLang="zh-CN" dirty="0">
                <a:solidFill>
                  <a:srgbClr val="0000FF"/>
                </a:solidFill>
              </a:rPr>
              <a:t>B.3</a:t>
            </a:r>
            <a:r>
              <a:rPr lang="zh-CN" altLang="en-US" dirty="0">
                <a:solidFill>
                  <a:srgbClr val="0000FF"/>
                </a:solidFill>
              </a:rPr>
              <a:t>米	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C.2</a:t>
            </a:r>
            <a:r>
              <a:rPr lang="zh-CN" altLang="en-US" dirty="0">
                <a:solidFill>
                  <a:srgbClr val="0000FF"/>
                </a:solidFill>
              </a:rPr>
              <a:t>米        </a:t>
            </a:r>
            <a:r>
              <a:rPr lang="en-US" altLang="zh-CN" dirty="0">
                <a:solidFill>
                  <a:srgbClr val="0000FF"/>
                </a:solidFill>
              </a:rPr>
              <a:t>D.1</a:t>
            </a:r>
            <a:r>
              <a:rPr lang="zh-CN" altLang="en-US" dirty="0">
                <a:solidFill>
                  <a:srgbClr val="0000FF"/>
                </a:solidFill>
              </a:rPr>
              <a:t>米</a:t>
            </a:r>
            <a:endParaRPr lang="zh-CN" altLang="en-US" i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A. 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抛物线的顶点坐标为（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2,4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），所以水喷出的最大高度是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米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en-US" altLang="zh-CN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pSp>
        <p:nvGrpSpPr>
          <p:cNvPr id="31747" name="Group 5"/>
          <p:cNvGrpSpPr/>
          <p:nvPr/>
        </p:nvGrpSpPr>
        <p:grpSpPr bwMode="auto">
          <a:xfrm>
            <a:off x="5765800" y="3444875"/>
            <a:ext cx="2249488" cy="1811338"/>
            <a:chOff x="6709" y="6860"/>
            <a:chExt cx="3393" cy="2855"/>
          </a:xfrm>
        </p:grpSpPr>
        <p:sp>
          <p:nvSpPr>
            <p:cNvPr id="31749" name="Text Box 6"/>
            <p:cNvSpPr txBox="1">
              <a:spLocks noChangeArrowheads="1"/>
            </p:cNvSpPr>
            <p:nvPr/>
          </p:nvSpPr>
          <p:spPr bwMode="auto">
            <a:xfrm>
              <a:off x="7895" y="9190"/>
              <a:ext cx="1244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00000"/>
                </a:lnSpc>
              </a:pPr>
              <a:endParaRPr kumimoji="0" lang="zh-CN" altLang="zh-CN" sz="1800" b="0">
                <a:latin typeface="Arial" panose="020B0604020202020204" pitchFamily="34" charset="0"/>
              </a:endParaRPr>
            </a:p>
          </p:txBody>
        </p:sp>
        <p:grpSp>
          <p:nvGrpSpPr>
            <p:cNvPr id="31750" name="Group 7"/>
            <p:cNvGrpSpPr>
              <a:grpSpLocks noChangeAspect="1"/>
            </p:cNvGrpSpPr>
            <p:nvPr/>
          </p:nvGrpSpPr>
          <p:grpSpPr bwMode="auto">
            <a:xfrm>
              <a:off x="6709" y="6860"/>
              <a:ext cx="3393" cy="2326"/>
              <a:chOff x="2631" y="8160"/>
              <a:chExt cx="3393" cy="2326"/>
            </a:xfrm>
          </p:grpSpPr>
          <p:sp>
            <p:nvSpPr>
              <p:cNvPr id="31751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631" y="8160"/>
                <a:ext cx="3393" cy="2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baseline="-25000"/>
              </a:p>
            </p:txBody>
          </p:sp>
          <p:sp>
            <p:nvSpPr>
              <p:cNvPr id="31752" name="Line 9"/>
              <p:cNvSpPr>
                <a:spLocks noChangeShapeType="1"/>
              </p:cNvSpPr>
              <p:nvPr/>
            </p:nvSpPr>
            <p:spPr bwMode="auto">
              <a:xfrm>
                <a:off x="2711" y="10164"/>
                <a:ext cx="3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3" name="Line 10"/>
              <p:cNvSpPr>
                <a:spLocks noChangeShapeType="1"/>
              </p:cNvSpPr>
              <p:nvPr/>
            </p:nvSpPr>
            <p:spPr bwMode="auto">
              <a:xfrm flipH="1" flipV="1">
                <a:off x="2701" y="8376"/>
                <a:ext cx="10" cy="17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4" name="Text Box 11"/>
              <p:cNvSpPr txBox="1">
                <a:spLocks noChangeArrowheads="1"/>
              </p:cNvSpPr>
              <p:nvPr/>
            </p:nvSpPr>
            <p:spPr bwMode="auto">
              <a:xfrm>
                <a:off x="5400" y="10176"/>
                <a:ext cx="62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1000" b="0" i="1">
                    <a:latin typeface="Times New Roman" panose="02020603050405020304" pitchFamily="18" charset="0"/>
                  </a:rPr>
                  <a:t>x </a:t>
                </a:r>
                <a:r>
                  <a:rPr kumimoji="0" lang="en-US" altLang="zh-CN" sz="800" b="0" i="1">
                    <a:latin typeface="Times New Roman" panose="02020603050405020304" pitchFamily="18" charset="0"/>
                  </a:rPr>
                  <a:t> </a:t>
                </a:r>
                <a:r>
                  <a:rPr kumimoji="0" lang="en-US" altLang="zh-CN" sz="800" b="0">
                    <a:latin typeface="Times New Roman" panose="02020603050405020304" pitchFamily="18" charset="0"/>
                  </a:rPr>
                  <a:t>(</a:t>
                </a:r>
                <a:r>
                  <a:rPr kumimoji="0" lang="zh-CN" altLang="en-US" sz="800" b="0">
                    <a:latin typeface="Times New Roman" panose="02020603050405020304" pitchFamily="18" charset="0"/>
                  </a:rPr>
                  <a:t>米</a:t>
                </a:r>
                <a:r>
                  <a:rPr kumimoji="0" lang="en-US" altLang="zh-CN" sz="800" b="0">
                    <a:latin typeface="Times New Roman" panose="02020603050405020304" pitchFamily="18" charset="0"/>
                  </a:rPr>
                  <a:t>)</a:t>
                </a:r>
                <a:endParaRPr kumimoji="0" lang="en-US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1755" name="Text Box 12"/>
              <p:cNvSpPr txBox="1">
                <a:spLocks noChangeArrowheads="1"/>
              </p:cNvSpPr>
              <p:nvPr/>
            </p:nvSpPr>
            <p:spPr bwMode="auto">
              <a:xfrm>
                <a:off x="2799" y="8310"/>
                <a:ext cx="109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1000" b="0" i="1">
                    <a:latin typeface="Times New Roman" panose="02020603050405020304" pitchFamily="18" charset="0"/>
                  </a:rPr>
                  <a:t>y </a:t>
                </a:r>
                <a:r>
                  <a:rPr kumimoji="0" lang="en-US" altLang="zh-CN" sz="1000" b="0">
                    <a:latin typeface="Times New Roman" panose="02020603050405020304" pitchFamily="18" charset="0"/>
                  </a:rPr>
                  <a:t>(</a:t>
                </a:r>
                <a:r>
                  <a:rPr kumimoji="0" lang="zh-CN" altLang="en-US" sz="1000" b="0">
                    <a:latin typeface="Times New Roman" panose="02020603050405020304" pitchFamily="18" charset="0"/>
                  </a:rPr>
                  <a:t>米</a:t>
                </a:r>
                <a:r>
                  <a:rPr kumimoji="0" lang="en-US" altLang="zh-CN" sz="1000" b="0">
                    <a:latin typeface="Times New Roman" panose="02020603050405020304" pitchFamily="18" charset="0"/>
                  </a:rPr>
                  <a:t>)</a:t>
                </a:r>
                <a:endParaRPr kumimoji="0" lang="en-US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1756" name="Freeform 13"/>
              <p:cNvSpPr/>
              <p:nvPr/>
            </p:nvSpPr>
            <p:spPr bwMode="auto">
              <a:xfrm>
                <a:off x="2700" y="8832"/>
                <a:ext cx="2455" cy="1344"/>
              </a:xfrm>
              <a:custGeom>
                <a:avLst/>
                <a:gdLst>
                  <a:gd name="T0" fmla="*/ 0 w 2745"/>
                  <a:gd name="T1" fmla="*/ 2868 h 1112"/>
                  <a:gd name="T2" fmla="*/ 412 w 2745"/>
                  <a:gd name="T3" fmla="*/ 856 h 1112"/>
                  <a:gd name="T4" fmla="*/ 927 w 2745"/>
                  <a:gd name="T5" fmla="*/ 51 h 1112"/>
                  <a:gd name="T6" fmla="*/ 1373 w 2745"/>
                  <a:gd name="T7" fmla="*/ 1174 h 1112"/>
                  <a:gd name="T8" fmla="*/ 1571 w 2745"/>
                  <a:gd name="T9" fmla="*/ 2099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45"/>
                  <a:gd name="T16" fmla="*/ 0 h 1112"/>
                  <a:gd name="T17" fmla="*/ 2745 w 2745"/>
                  <a:gd name="T18" fmla="*/ 1112 h 1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45" h="1112">
                    <a:moveTo>
                      <a:pt x="0" y="1112"/>
                    </a:moveTo>
                    <a:cubicBezTo>
                      <a:pt x="225" y="813"/>
                      <a:pt x="450" y="514"/>
                      <a:pt x="720" y="332"/>
                    </a:cubicBezTo>
                    <a:cubicBezTo>
                      <a:pt x="990" y="150"/>
                      <a:pt x="1340" y="0"/>
                      <a:pt x="1620" y="20"/>
                    </a:cubicBezTo>
                    <a:cubicBezTo>
                      <a:pt x="1900" y="40"/>
                      <a:pt x="2213" y="322"/>
                      <a:pt x="2400" y="454"/>
                    </a:cubicBezTo>
                    <a:cubicBezTo>
                      <a:pt x="2587" y="586"/>
                      <a:pt x="2688" y="754"/>
                      <a:pt x="2745" y="814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757" name="Group 14"/>
              <p:cNvGrpSpPr/>
              <p:nvPr/>
            </p:nvGrpSpPr>
            <p:grpSpPr bwMode="auto">
              <a:xfrm>
                <a:off x="5155" y="9861"/>
                <a:ext cx="246" cy="331"/>
                <a:chOff x="5421" y="9823"/>
                <a:chExt cx="246" cy="331"/>
              </a:xfrm>
            </p:grpSpPr>
            <p:sp>
              <p:nvSpPr>
                <p:cNvPr id="31759" name="Freeform 15"/>
                <p:cNvSpPr/>
                <p:nvPr/>
              </p:nvSpPr>
              <p:spPr bwMode="auto">
                <a:xfrm>
                  <a:off x="5481" y="9922"/>
                  <a:ext cx="118" cy="115"/>
                </a:xfrm>
                <a:custGeom>
                  <a:avLst/>
                  <a:gdLst>
                    <a:gd name="T0" fmla="*/ 2 w 118"/>
                    <a:gd name="T1" fmla="*/ 25 h 115"/>
                    <a:gd name="T2" fmla="*/ 47 w 118"/>
                    <a:gd name="T3" fmla="*/ 115 h 115"/>
                    <a:gd name="T4" fmla="*/ 77 w 118"/>
                    <a:gd name="T5" fmla="*/ 108 h 115"/>
                    <a:gd name="T6" fmla="*/ 2 w 118"/>
                    <a:gd name="T7" fmla="*/ 25 h 1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15"/>
                    <a:gd name="T14" fmla="*/ 118 w 118"/>
                    <a:gd name="T15" fmla="*/ 115 h 1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15">
                      <a:moveTo>
                        <a:pt x="2" y="25"/>
                      </a:moveTo>
                      <a:cubicBezTo>
                        <a:pt x="8" y="73"/>
                        <a:pt x="0" y="101"/>
                        <a:pt x="47" y="115"/>
                      </a:cubicBezTo>
                      <a:cubicBezTo>
                        <a:pt x="57" y="113"/>
                        <a:pt x="69" y="114"/>
                        <a:pt x="77" y="108"/>
                      </a:cubicBezTo>
                      <a:cubicBezTo>
                        <a:pt x="118" y="75"/>
                        <a:pt x="27" y="0"/>
                        <a:pt x="2" y="25"/>
                      </a:cubicBezTo>
                      <a:close/>
                    </a:path>
                  </a:pathLst>
                </a:custGeom>
                <a:solidFill>
                  <a:srgbClr val="CCFFFF"/>
                </a:solidFill>
                <a:ln w="63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0" name="Freeform 16"/>
                <p:cNvSpPr/>
                <p:nvPr/>
              </p:nvSpPr>
              <p:spPr bwMode="auto">
                <a:xfrm>
                  <a:off x="5549" y="10039"/>
                  <a:ext cx="118" cy="115"/>
                </a:xfrm>
                <a:custGeom>
                  <a:avLst/>
                  <a:gdLst>
                    <a:gd name="T0" fmla="*/ 2 w 118"/>
                    <a:gd name="T1" fmla="*/ 25 h 115"/>
                    <a:gd name="T2" fmla="*/ 47 w 118"/>
                    <a:gd name="T3" fmla="*/ 115 h 115"/>
                    <a:gd name="T4" fmla="*/ 77 w 118"/>
                    <a:gd name="T5" fmla="*/ 108 h 115"/>
                    <a:gd name="T6" fmla="*/ 2 w 118"/>
                    <a:gd name="T7" fmla="*/ 25 h 1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15"/>
                    <a:gd name="T14" fmla="*/ 118 w 118"/>
                    <a:gd name="T15" fmla="*/ 115 h 1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15">
                      <a:moveTo>
                        <a:pt x="2" y="25"/>
                      </a:moveTo>
                      <a:cubicBezTo>
                        <a:pt x="8" y="73"/>
                        <a:pt x="0" y="101"/>
                        <a:pt x="47" y="115"/>
                      </a:cubicBezTo>
                      <a:cubicBezTo>
                        <a:pt x="57" y="113"/>
                        <a:pt x="69" y="114"/>
                        <a:pt x="77" y="108"/>
                      </a:cubicBezTo>
                      <a:cubicBezTo>
                        <a:pt x="118" y="75"/>
                        <a:pt x="27" y="0"/>
                        <a:pt x="2" y="25"/>
                      </a:cubicBezTo>
                      <a:close/>
                    </a:path>
                  </a:pathLst>
                </a:custGeom>
                <a:solidFill>
                  <a:srgbClr val="CCFFFF"/>
                </a:solidFill>
                <a:ln w="63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1" name="Freeform 17"/>
                <p:cNvSpPr/>
                <p:nvPr/>
              </p:nvSpPr>
              <p:spPr bwMode="auto">
                <a:xfrm>
                  <a:off x="5421" y="9823"/>
                  <a:ext cx="118" cy="115"/>
                </a:xfrm>
                <a:custGeom>
                  <a:avLst/>
                  <a:gdLst>
                    <a:gd name="T0" fmla="*/ 2 w 118"/>
                    <a:gd name="T1" fmla="*/ 25 h 115"/>
                    <a:gd name="T2" fmla="*/ 47 w 118"/>
                    <a:gd name="T3" fmla="*/ 115 h 115"/>
                    <a:gd name="T4" fmla="*/ 77 w 118"/>
                    <a:gd name="T5" fmla="*/ 108 h 115"/>
                    <a:gd name="T6" fmla="*/ 2 w 118"/>
                    <a:gd name="T7" fmla="*/ 25 h 1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15"/>
                    <a:gd name="T14" fmla="*/ 118 w 118"/>
                    <a:gd name="T15" fmla="*/ 115 h 1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15">
                      <a:moveTo>
                        <a:pt x="2" y="25"/>
                      </a:moveTo>
                      <a:cubicBezTo>
                        <a:pt x="8" y="73"/>
                        <a:pt x="0" y="101"/>
                        <a:pt x="47" y="115"/>
                      </a:cubicBezTo>
                      <a:cubicBezTo>
                        <a:pt x="57" y="113"/>
                        <a:pt x="69" y="114"/>
                        <a:pt x="77" y="108"/>
                      </a:cubicBezTo>
                      <a:cubicBezTo>
                        <a:pt x="118" y="75"/>
                        <a:pt x="27" y="0"/>
                        <a:pt x="2" y="25"/>
                      </a:cubicBezTo>
                      <a:close/>
                    </a:path>
                  </a:pathLst>
                </a:custGeom>
                <a:solidFill>
                  <a:srgbClr val="CCFFFF"/>
                </a:solidFill>
                <a:ln w="635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758" name="Freeform 18"/>
              <p:cNvSpPr/>
              <p:nvPr/>
            </p:nvSpPr>
            <p:spPr bwMode="auto">
              <a:xfrm>
                <a:off x="2700" y="10020"/>
                <a:ext cx="96" cy="151"/>
              </a:xfrm>
              <a:custGeom>
                <a:avLst/>
                <a:gdLst>
                  <a:gd name="T0" fmla="*/ 71 w 96"/>
                  <a:gd name="T1" fmla="*/ 0 h 151"/>
                  <a:gd name="T2" fmla="*/ 19 w 96"/>
                  <a:gd name="T3" fmla="*/ 53 h 151"/>
                  <a:gd name="T4" fmla="*/ 19 w 96"/>
                  <a:gd name="T5" fmla="*/ 143 h 151"/>
                  <a:gd name="T6" fmla="*/ 79 w 96"/>
                  <a:gd name="T7" fmla="*/ 135 h 151"/>
                  <a:gd name="T8" fmla="*/ 71 w 96"/>
                  <a:gd name="T9" fmla="*/ 90 h 151"/>
                  <a:gd name="T10" fmla="*/ 71 w 96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1"/>
                  <a:gd name="T20" fmla="*/ 96 w 96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1">
                    <a:moveTo>
                      <a:pt x="71" y="0"/>
                    </a:moveTo>
                    <a:cubicBezTo>
                      <a:pt x="60" y="35"/>
                      <a:pt x="56" y="43"/>
                      <a:pt x="19" y="53"/>
                    </a:cubicBezTo>
                    <a:cubicBezTo>
                      <a:pt x="19" y="54"/>
                      <a:pt x="0" y="135"/>
                      <a:pt x="19" y="143"/>
                    </a:cubicBezTo>
                    <a:cubicBezTo>
                      <a:pt x="37" y="151"/>
                      <a:pt x="59" y="138"/>
                      <a:pt x="79" y="135"/>
                    </a:cubicBezTo>
                    <a:cubicBezTo>
                      <a:pt x="76" y="120"/>
                      <a:pt x="71" y="105"/>
                      <a:pt x="71" y="90"/>
                    </a:cubicBezTo>
                    <a:cubicBezTo>
                      <a:pt x="71" y="43"/>
                      <a:pt x="96" y="38"/>
                      <a:pt x="71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31748" name="Picture 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57538" y="576263"/>
            <a:ext cx="27320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41313" y="939800"/>
            <a:ext cx="8574087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（德州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中考）为迎接第四届世界太阳城大会，德州市把主要路段路灯更换为太阳能路灯．已知太阳能路灯售价为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5 000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个，目前两个商家有此产品．甲商家用如下方法促销：若购买路灯不超过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个，按原价付款；若一次性购买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个以上，则购买的个数每增加一个，其价格减少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元，但太阳能路灯的售价不得低于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3 500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个．乙商家一律按原价的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80℅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销售．现购买太阳能路灯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个，如果全部在甲商家购买，则所需金额为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zh-CN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元；如果全部在乙商家购买，则所需金额为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zh-CN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 eaLnBrk="0" hangingPunct="0">
              <a:lnSpc>
                <a:spcPct val="140000"/>
              </a:lnSpc>
            </a:pP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）分别求出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zh-CN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zh-CN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之间的函数关系式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 eaLnBrk="0" hangingPunct="0">
              <a:lnSpc>
                <a:spcPct val="140000"/>
              </a:lnSpc>
            </a:pP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）若市政府投资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140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万元，最多能购买多少个太阳能路灯？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2"/>
          <p:cNvGrpSpPr/>
          <p:nvPr/>
        </p:nvGrpSpPr>
        <p:grpSpPr bwMode="auto">
          <a:xfrm>
            <a:off x="441325" y="1704975"/>
            <a:ext cx="8032750" cy="1227138"/>
            <a:chOff x="194" y="1067"/>
            <a:chExt cx="5060" cy="773"/>
          </a:xfrm>
        </p:grpSpPr>
        <p:sp>
          <p:nvSpPr>
            <p:cNvPr id="2059" name="Rectangle 3"/>
            <p:cNvSpPr>
              <a:spLocks noChangeArrowheads="1"/>
            </p:cNvSpPr>
            <p:nvPr/>
          </p:nvSpPr>
          <p:spPr bwMode="auto">
            <a:xfrm>
              <a:off x="194" y="1067"/>
              <a:ext cx="5060" cy="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当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x&gt;100</a:t>
              </a: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时，因为购买个数每增加一个，其价格减少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元但售价不得低于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3 500</a:t>
              </a: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元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/</a:t>
              </a: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个，所以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x</a:t>
              </a:r>
              <a:r>
                <a:rPr lang="en-US" altLang="zh-CN" i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≤</a:t>
              </a:r>
              <a:endPara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53" name="Object 4"/>
            <p:cNvGraphicFramePr>
              <a:graphicFrameLocks noChangeAspect="1"/>
            </p:cNvGraphicFramePr>
            <p:nvPr/>
          </p:nvGraphicFramePr>
          <p:xfrm>
            <a:off x="3272" y="1363"/>
            <a:ext cx="1977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Equation" r:id="rId3" imgW="2133600" imgH="482600" progId="Equation.DSMT4">
                    <p:embed/>
                  </p:oleObj>
                </mc:Choice>
                <mc:Fallback>
                  <p:oleObj name="Equation" r:id="rId3" imgW="2133600" imgH="482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2" y="1363"/>
                          <a:ext cx="1977" cy="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14400" y="4129088"/>
          <a:ext cx="3722688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" imgW="2146300" imgH="977900" progId="Equation.DSMT4">
                  <p:embed/>
                </p:oleObj>
              </mc:Choice>
              <mc:Fallback>
                <p:oleObj name="Equation" r:id="rId5" imgW="2146300" imgH="977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29088"/>
                        <a:ext cx="3722688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772025" y="4202113"/>
          <a:ext cx="190341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7" imgW="1892300" imgH="1333500" progId="Equation.DSMT4">
                  <p:embed/>
                </p:oleObj>
              </mc:Choice>
              <mc:Fallback>
                <p:oleObj name="Equation" r:id="rId7" imgW="1892300" imgH="1333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4202113"/>
                        <a:ext cx="1903413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00075" y="5764213"/>
          <a:ext cx="40036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9" imgW="1993900" imgH="254000" progId="Equation.DSMT4">
                  <p:embed/>
                </p:oleObj>
              </mc:Choice>
              <mc:Fallback>
                <p:oleObj name="Equation" r:id="rId9" imgW="19939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5764213"/>
                        <a:ext cx="40036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23875" y="2701925"/>
            <a:ext cx="82248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100&lt;x≤250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时，购买一个需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5 000-10(x-100)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元，故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baseline="-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=</a:t>
            </a:r>
          </a:p>
          <a:p>
            <a:pPr eaLnBrk="0" hangingPunct="0">
              <a:lnSpc>
                <a:spcPct val="125000"/>
              </a:lnSpc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6 000x-10x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；</a:t>
            </a:r>
            <a:endParaRPr lang="zh-CN" altLang="en-US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493713" y="463550"/>
            <a:ext cx="7648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）由题意可知，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≤100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时，购买一个需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元，故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=5 000x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592138" y="3625850"/>
            <a:ext cx="71342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x&gt;250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时，购买一个需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3 500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元，故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=3 500x;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006475" y="1417638"/>
            <a:ext cx="813752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(2) 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0≤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≤100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时，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baseline="-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=5 000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≤500 000&lt;1 400 000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；</a:t>
            </a:r>
          </a:p>
          <a:p>
            <a:pPr eaLnBrk="0" hangingPunct="0">
              <a:lnSpc>
                <a:spcPct val="155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100&lt;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≤250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时， </a:t>
            </a:r>
          </a:p>
          <a:p>
            <a:pPr eaLnBrk="0" hangingPunct="0">
              <a:lnSpc>
                <a:spcPct val="155000"/>
              </a:lnSpc>
            </a:pP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baseline="-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=6 000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-10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=-10(</a:t>
            </a:r>
            <a:r>
              <a:rPr lang="en-US" altLang="zh-CN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-300)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+900 000&lt;1 400 000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006475" y="4756150"/>
            <a:ext cx="726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故选择甲商家，最多能购买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400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个太阳能路灯．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420813" y="4233863"/>
          <a:ext cx="2706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1371600" imgH="165100" progId="Equation.DSMT4">
                  <p:embed/>
                </p:oleObj>
              </mc:Choice>
              <mc:Fallback>
                <p:oleObj name="Equation" r:id="rId3" imgW="1371600" imgH="165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4233863"/>
                        <a:ext cx="27066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4519613" y="4237038"/>
          <a:ext cx="18145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965200" imgH="165100" progId="Equation.DSMT4">
                  <p:embed/>
                </p:oleObj>
              </mc:Choice>
              <mc:Fallback>
                <p:oleObj name="Equation" r:id="rId5" imgW="9652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4237038"/>
                        <a:ext cx="18145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4067175" y="4183063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得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1006475" y="4029075"/>
            <a:ext cx="4905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</a:t>
            </a:r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2363788" y="3509963"/>
          <a:ext cx="26860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1346200" imgH="165100" progId="Equation.DSMT4">
                  <p:embed/>
                </p:oleObj>
              </mc:Choice>
              <mc:Fallback>
                <p:oleObj name="Equation" r:id="rId7" imgW="1346200" imgH="165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509963"/>
                        <a:ext cx="26860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537200" y="3440113"/>
          <a:ext cx="12065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9" imgW="609600" imgH="203200" progId="Equation.DSMT4">
                  <p:embed/>
                </p:oleObj>
              </mc:Choice>
              <mc:Fallback>
                <p:oleObj name="Equation" r:id="rId9" imgW="609600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440113"/>
                        <a:ext cx="12065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5097463" y="343852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得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1006475" y="3302000"/>
            <a:ext cx="14097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所以，由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42925" y="673100"/>
            <a:ext cx="8099425" cy="55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  <a:tabLst>
                <a:tab pos="457200" algn="l"/>
              </a:tabLst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（武汉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中考）某宾馆有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50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个房间供游客住宿，当每个房间的房价为每天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180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元时，房间会全部住满．当每个房间每天的房价每增加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元时，就会有一个房间空闲．宾馆需对游客居住的每个房间每天支出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元的各种费用．根据规定，每个房间每天的房价不得高于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340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元．设每个房间的房价每天增加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元（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的整数倍）．</a:t>
            </a:r>
            <a:endParaRPr lang="zh-CN" altLang="en-US" dirty="0">
              <a:solidFill>
                <a:srgbClr val="0000FF"/>
              </a:solidFill>
            </a:endParaRPr>
          </a:p>
          <a:p>
            <a:pPr eaLnBrk="0" hangingPunct="0">
              <a:lnSpc>
                <a:spcPct val="135000"/>
              </a:lnSpc>
              <a:tabLst>
                <a:tab pos="457200" algn="l"/>
              </a:tabLst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设一天订住的房间数为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，直接写出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的函数关系式及自变量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的取值范围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 eaLnBrk="0" hangingPunct="0">
              <a:lnSpc>
                <a:spcPct val="135000"/>
              </a:lnSpc>
              <a:tabLst>
                <a:tab pos="457200" algn="l"/>
              </a:tabLst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设宾馆一天的利润为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w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元，求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w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的函数关系式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 eaLnBrk="0" hangingPunct="0">
              <a:lnSpc>
                <a:spcPct val="135000"/>
              </a:lnSpc>
              <a:tabLst>
                <a:tab pos="457200" algn="l"/>
              </a:tabLst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(3)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一天订住多少个房间时，宾馆的利润最大？最大利润是多少元？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4" name="Group 2"/>
          <p:cNvGrpSpPr/>
          <p:nvPr/>
        </p:nvGrpSpPr>
        <p:grpSpPr bwMode="auto">
          <a:xfrm>
            <a:off x="1846263" y="2265363"/>
            <a:ext cx="2724150" cy="879475"/>
            <a:chOff x="1163" y="1350"/>
            <a:chExt cx="1716" cy="554"/>
          </a:xfrm>
        </p:grpSpPr>
        <p:graphicFrame>
          <p:nvGraphicFramePr>
            <p:cNvPr id="4103" name="Object 3"/>
            <p:cNvGraphicFramePr>
              <a:graphicFrameLocks noChangeAspect="1"/>
            </p:cNvGraphicFramePr>
            <p:nvPr/>
          </p:nvGraphicFramePr>
          <p:xfrm>
            <a:off x="1361" y="1350"/>
            <a:ext cx="1518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Equation" r:id="rId3" imgW="1612900" imgH="558800" progId="Equation.DSMT4">
                    <p:embed/>
                  </p:oleObj>
                </mc:Choice>
                <mc:Fallback>
                  <p:oleObj name="Equation" r:id="rId3" imgW="1612900" imgH="558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1" y="1350"/>
                          <a:ext cx="1518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4" name="Rectangle 4"/>
            <p:cNvSpPr>
              <a:spLocks noChangeArrowheads="1"/>
            </p:cNvSpPr>
            <p:nvPr/>
          </p:nvSpPr>
          <p:spPr bwMode="auto">
            <a:xfrm>
              <a:off x="1163" y="1508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4105" name="Group 5"/>
          <p:cNvGrpSpPr/>
          <p:nvPr/>
        </p:nvGrpSpPr>
        <p:grpSpPr bwMode="auto">
          <a:xfrm>
            <a:off x="855663" y="3178175"/>
            <a:ext cx="4200525" cy="879475"/>
            <a:chOff x="539" y="1925"/>
            <a:chExt cx="2646" cy="554"/>
          </a:xfrm>
        </p:grpSpPr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1651" y="1925"/>
            <a:ext cx="1534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name="Equation" r:id="rId5" imgW="1625600" imgH="558800" progId="Equation.DSMT4">
                    <p:embed/>
                  </p:oleObj>
                </mc:Choice>
                <mc:Fallback>
                  <p:oleObj name="Equation" r:id="rId5" imgW="1625600" imgH="558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1" y="1925"/>
                          <a:ext cx="1534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3" name="Rectangle 7"/>
            <p:cNvSpPr>
              <a:spLocks noChangeArrowheads="1"/>
            </p:cNvSpPr>
            <p:nvPr/>
          </p:nvSpPr>
          <p:spPr bwMode="auto">
            <a:xfrm>
              <a:off x="539" y="2037"/>
              <a:ext cx="11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（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3</a:t>
              </a:r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）因为</a:t>
              </a:r>
              <a:r>
                <a:rPr lang="en-US" altLang="zh-CN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w=</a:t>
              </a:r>
            </a:p>
          </p:txBody>
        </p:sp>
      </p:grp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3787775" y="850900"/>
          <a:ext cx="404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公式" r:id="rId7" imgW="228600" imgH="482600" progId="Equation.3">
                  <p:embed/>
                </p:oleObj>
              </mc:Choice>
              <mc:Fallback>
                <p:oleObj name="公式" r:id="rId7" imgW="228600" imgH="482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850900"/>
                        <a:ext cx="404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4"/>
          <p:cNvSpPr>
            <a:spLocks noChangeArrowheads="1"/>
          </p:cNvSpPr>
          <p:nvPr/>
        </p:nvSpPr>
        <p:spPr bwMode="auto">
          <a:xfrm>
            <a:off x="842963" y="989013"/>
            <a:ext cx="433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y=50-</a:t>
            </a:r>
          </a:p>
        </p:txBody>
      </p:sp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3957638" y="873125"/>
            <a:ext cx="29511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0≤x≤160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）；</a:t>
            </a:r>
          </a:p>
        </p:txBody>
      </p:sp>
      <p:grpSp>
        <p:nvGrpSpPr>
          <p:cNvPr id="4108" name="Group 16"/>
          <p:cNvGrpSpPr/>
          <p:nvPr/>
        </p:nvGrpSpPr>
        <p:grpSpPr bwMode="auto">
          <a:xfrm>
            <a:off x="858838" y="1446213"/>
            <a:ext cx="7518400" cy="1047750"/>
            <a:chOff x="541" y="834"/>
            <a:chExt cx="4736" cy="660"/>
          </a:xfrm>
        </p:grpSpPr>
        <p:grpSp>
          <p:nvGrpSpPr>
            <p:cNvPr id="4110" name="Group 17"/>
            <p:cNvGrpSpPr/>
            <p:nvPr/>
          </p:nvGrpSpPr>
          <p:grpSpPr bwMode="auto">
            <a:xfrm>
              <a:off x="541" y="834"/>
              <a:ext cx="4541" cy="660"/>
              <a:chOff x="541" y="834"/>
              <a:chExt cx="4541" cy="660"/>
            </a:xfrm>
          </p:grpSpPr>
          <p:graphicFrame>
            <p:nvGraphicFramePr>
              <p:cNvPr id="4101" name="Object 18"/>
              <p:cNvGraphicFramePr>
                <a:graphicFrameLocks noChangeAspect="1"/>
              </p:cNvGraphicFramePr>
              <p:nvPr/>
            </p:nvGraphicFramePr>
            <p:xfrm>
              <a:off x="4257" y="834"/>
              <a:ext cx="374" cy="6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9" name="公式" r:id="rId9" imgW="228600" imgH="482600" progId="Equation.3">
                      <p:embed/>
                    </p:oleObj>
                  </mc:Choice>
                  <mc:Fallback>
                    <p:oleObj name="公式" r:id="rId9" imgW="228600" imgH="482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57" y="834"/>
                            <a:ext cx="374" cy="6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12" name="Rectangle 19"/>
              <p:cNvSpPr>
                <a:spLocks noChangeArrowheads="1"/>
              </p:cNvSpPr>
              <p:nvPr/>
            </p:nvSpPr>
            <p:spPr bwMode="auto">
              <a:xfrm>
                <a:off x="541" y="1011"/>
                <a:ext cx="454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w=</a:t>
                </a: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180+x-20</a:t>
                </a: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y=</a:t>
                </a: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180+x-20</a:t>
                </a:r>
                <a:r>
                  <a:rPr lang="zh-CN" altLang="en-US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）（</a:t>
                </a:r>
                <a:r>
                  <a:rPr lang="en-US" altLang="zh-CN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Times New Roman" panose="02020603050405020304" pitchFamily="18" charset="0"/>
                  </a:rPr>
                  <a:t>50-</a:t>
                </a:r>
              </a:p>
            </p:txBody>
          </p:sp>
        </p:grpSp>
        <p:sp>
          <p:nvSpPr>
            <p:cNvPr id="4111" name="Rectangle 20"/>
            <p:cNvSpPr>
              <a:spLocks noChangeArrowheads="1"/>
            </p:cNvSpPr>
            <p:nvPr/>
          </p:nvSpPr>
          <p:spPr bwMode="auto">
            <a:xfrm>
              <a:off x="4621" y="939"/>
              <a:ext cx="65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）</a:t>
              </a:r>
            </a:p>
          </p:txBody>
        </p:sp>
      </p:grp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982663" y="4067175"/>
            <a:ext cx="816133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    =170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有最大值，而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170&gt;160,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故由函数</a:t>
            </a: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性质知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x=160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时，利润最大，此时订房数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y=50-   =34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/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此时的利润为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10 880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4099" name="Object 26"/>
          <p:cNvGraphicFramePr>
            <a:graphicFrameLocks noChangeAspect="1"/>
          </p:cNvGraphicFramePr>
          <p:nvPr/>
        </p:nvGraphicFramePr>
        <p:xfrm>
          <a:off x="2071688" y="4132263"/>
          <a:ext cx="482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1" imgW="482600" imgH="673100" progId="Equation.DSMT4">
                  <p:embed/>
                </p:oleObj>
              </mc:Choice>
              <mc:Fallback>
                <p:oleObj name="Equation" r:id="rId11" imgW="482600" imgH="6731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132263"/>
                        <a:ext cx="482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7"/>
          <p:cNvGraphicFramePr>
            <a:graphicFrameLocks noChangeAspect="1"/>
          </p:cNvGraphicFramePr>
          <p:nvPr/>
        </p:nvGraphicFramePr>
        <p:xfrm>
          <a:off x="7296150" y="4656138"/>
          <a:ext cx="330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3" imgW="330200" imgH="673100" progId="Equation.DSMT4">
                  <p:embed/>
                </p:oleObj>
              </mc:Choice>
              <mc:Fallback>
                <p:oleObj name="Equation" r:id="rId13" imgW="330200" imgH="6731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4656138"/>
                        <a:ext cx="330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9"/>
          <p:cNvSpPr>
            <a:spLocks noChangeArrowheads="1"/>
          </p:cNvSpPr>
          <p:nvPr/>
        </p:nvSpPr>
        <p:spPr bwMode="auto">
          <a:xfrm>
            <a:off x="431800" y="730250"/>
            <a:ext cx="8396288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．（青岛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中考）某市政府大力扶持大学生创业．李明在政府的扶持下投资销售一种进价为每件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元的护眼台灯．销售过程中发现，每月销售量</a:t>
            </a:r>
            <a:r>
              <a:rPr lang="en-US" altLang="zh-CN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（件）与销售单价</a:t>
            </a:r>
            <a:r>
              <a:rPr lang="en-US" altLang="zh-CN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（元）之间的关系可近似地看作一次函数：</a:t>
            </a:r>
          </a:p>
          <a:p>
            <a:pPr>
              <a:lnSpc>
                <a:spcPct val="115000"/>
              </a:lnSpc>
            </a:pPr>
            <a:endParaRPr lang="zh-CN" altLang="en-US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0000FF"/>
                </a:solidFill>
              </a:rPr>
              <a:t>（</a:t>
            </a:r>
            <a:r>
              <a:rPr lang="en-US" altLang="zh-CN" dirty="0">
                <a:solidFill>
                  <a:srgbClr val="0000FF"/>
                </a:solidFill>
              </a:rPr>
              <a:t>1</a:t>
            </a:r>
            <a:r>
              <a:rPr lang="zh-CN" altLang="en-US" dirty="0">
                <a:solidFill>
                  <a:srgbClr val="0000FF"/>
                </a:solidFill>
              </a:rPr>
              <a:t>）设李明每月获得利润为</a:t>
            </a:r>
            <a:r>
              <a:rPr lang="en-US" altLang="zh-CN" i="1" dirty="0">
                <a:solidFill>
                  <a:srgbClr val="0000FF"/>
                </a:solidFill>
              </a:rPr>
              <a:t>w</a:t>
            </a:r>
            <a:r>
              <a:rPr lang="zh-CN" altLang="en-US" dirty="0">
                <a:solidFill>
                  <a:srgbClr val="0000FF"/>
                </a:solidFill>
              </a:rPr>
              <a:t>（元），当销售单价定为多少元时，每月可获得最大利润？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0000FF"/>
                </a:solidFill>
              </a:rPr>
              <a:t>（</a:t>
            </a:r>
            <a:r>
              <a:rPr lang="en-US" altLang="zh-CN" dirty="0">
                <a:solidFill>
                  <a:srgbClr val="0000FF"/>
                </a:solidFill>
              </a:rPr>
              <a:t>2</a:t>
            </a:r>
            <a:r>
              <a:rPr lang="zh-CN" altLang="en-US" dirty="0">
                <a:solidFill>
                  <a:srgbClr val="0000FF"/>
                </a:solidFill>
              </a:rPr>
              <a:t>）如果李明想要每月获得</a:t>
            </a:r>
            <a:r>
              <a:rPr lang="en-US" altLang="zh-CN" dirty="0">
                <a:solidFill>
                  <a:srgbClr val="0000FF"/>
                </a:solidFill>
              </a:rPr>
              <a:t>2 000</a:t>
            </a:r>
            <a:r>
              <a:rPr lang="zh-CN" altLang="en-US" dirty="0">
                <a:solidFill>
                  <a:srgbClr val="0000FF"/>
                </a:solidFill>
              </a:rPr>
              <a:t>元的利润，那么销售单价应定为多少元？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0000FF"/>
                </a:solidFill>
              </a:rPr>
              <a:t>（</a:t>
            </a:r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zh-CN" altLang="en-US" dirty="0">
                <a:solidFill>
                  <a:srgbClr val="0000FF"/>
                </a:solidFill>
              </a:rPr>
              <a:t>）根据物价部门规定，这种护眼台灯的销售单价不得高于</a:t>
            </a:r>
            <a:r>
              <a:rPr lang="en-US" altLang="zh-CN" dirty="0">
                <a:solidFill>
                  <a:srgbClr val="0000FF"/>
                </a:solidFill>
              </a:rPr>
              <a:t>32</a:t>
            </a:r>
            <a:r>
              <a:rPr lang="zh-CN" altLang="en-US" dirty="0">
                <a:solidFill>
                  <a:srgbClr val="0000FF"/>
                </a:solidFill>
              </a:rPr>
              <a:t>元，如果李明想要每月获得的利润不低于</a:t>
            </a:r>
            <a:r>
              <a:rPr lang="en-US" altLang="zh-CN" dirty="0">
                <a:solidFill>
                  <a:srgbClr val="0000FF"/>
                </a:solidFill>
              </a:rPr>
              <a:t>2 000</a:t>
            </a:r>
            <a:r>
              <a:rPr lang="zh-CN" altLang="en-US" dirty="0">
                <a:solidFill>
                  <a:srgbClr val="0000FF"/>
                </a:solidFill>
              </a:rPr>
              <a:t>元，那么他每月的成本最少需要多少元？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0000FF"/>
                </a:solidFill>
              </a:rPr>
              <a:t>（成本＝进价</a:t>
            </a:r>
            <a:r>
              <a:rPr lang="en-US" altLang="zh-CN" dirty="0">
                <a:solidFill>
                  <a:srgbClr val="0000FF"/>
                </a:solidFill>
              </a:rPr>
              <a:t>×</a:t>
            </a:r>
            <a:r>
              <a:rPr lang="zh-CN" altLang="en-US" dirty="0">
                <a:solidFill>
                  <a:srgbClr val="0000FF"/>
                </a:solidFill>
              </a:rPr>
              <a:t>销售量）</a:t>
            </a:r>
          </a:p>
        </p:txBody>
      </p:sp>
      <p:graphicFrame>
        <p:nvGraphicFramePr>
          <p:cNvPr id="5122" name="Object 35"/>
          <p:cNvGraphicFramePr>
            <a:graphicFrameLocks noChangeAspect="1"/>
          </p:cNvGraphicFramePr>
          <p:nvPr/>
        </p:nvGraphicFramePr>
        <p:xfrm>
          <a:off x="515938" y="2443163"/>
          <a:ext cx="22526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181100" imgH="254000" progId="Equation.DSMT4">
                  <p:embed/>
                </p:oleObj>
              </mc:Choice>
              <mc:Fallback>
                <p:oleObj name="Equation" r:id="rId3" imgW="1181100" imgH="2540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443163"/>
                        <a:ext cx="22526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0"/>
          <p:cNvSpPr>
            <a:spLocks noChangeArrowheads="1"/>
          </p:cNvSpPr>
          <p:nvPr/>
        </p:nvSpPr>
        <p:spPr bwMode="auto">
          <a:xfrm>
            <a:off x="714375" y="1000125"/>
            <a:ext cx="751363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）由题意，得：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w = (x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20)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·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</a:p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=(x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20)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·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(-10x+500)</a:t>
            </a:r>
          </a:p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=-10x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+700x-10 000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208088" y="2665413"/>
          <a:ext cx="181768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3" imgW="977900" imgH="431800" progId="Equation.DSMT4">
                  <p:embed/>
                </p:oleObj>
              </mc:Choice>
              <mc:Fallback>
                <p:oleObj r:id="rId3" imgW="9779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2665413"/>
                        <a:ext cx="181768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3198813" y="4060825"/>
          <a:ext cx="46037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5" imgW="2349500" imgH="266700" progId="Equation.DSMT4">
                  <p:embed/>
                </p:oleObj>
              </mc:Choice>
              <mc:Fallback>
                <p:oleObj name="Equation" r:id="rId5" imgW="2349500" imgH="266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4060825"/>
                        <a:ext cx="460375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32"/>
          <p:cNvSpPr>
            <a:spLocks noChangeArrowheads="1"/>
          </p:cNvSpPr>
          <p:nvPr/>
        </p:nvSpPr>
        <p:spPr bwMode="auto">
          <a:xfrm>
            <a:off x="714375" y="3303588"/>
            <a:ext cx="72326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答：当销售单价定为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元时，每月可获得最大利润．</a:t>
            </a:r>
          </a:p>
        </p:txBody>
      </p:sp>
      <p:sp>
        <p:nvSpPr>
          <p:cNvPr id="6150" name="Rectangle 33"/>
          <p:cNvSpPr>
            <a:spLocks noChangeArrowheads="1"/>
          </p:cNvSpPr>
          <p:nvPr/>
        </p:nvSpPr>
        <p:spPr bwMode="auto">
          <a:xfrm>
            <a:off x="714375" y="4125913"/>
            <a:ext cx="278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）由题意，得：</a:t>
            </a:r>
          </a:p>
        </p:txBody>
      </p:sp>
      <p:sp>
        <p:nvSpPr>
          <p:cNvPr id="6151" name="Rectangle 34"/>
          <p:cNvSpPr>
            <a:spLocks noChangeArrowheads="1"/>
          </p:cNvSpPr>
          <p:nvPr/>
        </p:nvSpPr>
        <p:spPr bwMode="auto">
          <a:xfrm>
            <a:off x="714375" y="4664075"/>
            <a:ext cx="7053263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解这个方程得：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= 30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= 40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答：李明想要每月获得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元的利润，销售单价应定为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元或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6152" name="Rectangle 41"/>
          <p:cNvSpPr>
            <a:spLocks noChangeArrowheads="1"/>
          </p:cNvSpPr>
          <p:nvPr/>
        </p:nvSpPr>
        <p:spPr bwMode="auto">
          <a:xfrm>
            <a:off x="812800" y="501650"/>
            <a:ext cx="14097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</a:p>
        </p:txBody>
      </p:sp>
      <p:sp>
        <p:nvSpPr>
          <p:cNvPr id="6153" name="Rectangle 42"/>
          <p:cNvSpPr>
            <a:spLocks noChangeArrowheads="1"/>
          </p:cNvSpPr>
          <p:nvPr/>
        </p:nvSpPr>
        <p:spPr bwMode="auto">
          <a:xfrm>
            <a:off x="714375" y="2665413"/>
            <a:ext cx="62960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             时，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有最大值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636588" y="1955800"/>
            <a:ext cx="77882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zh-CN" dirty="0">
                <a:solidFill>
                  <a:srgbClr val="0000FF"/>
                </a:solidFill>
              </a:rPr>
              <a:t>1.</a:t>
            </a:r>
            <a:r>
              <a:rPr kumimoji="0" lang="zh-CN" altLang="en-US" dirty="0">
                <a:solidFill>
                  <a:srgbClr val="0000FF"/>
                </a:solidFill>
              </a:rPr>
              <a:t>经历探索</a:t>
            </a:r>
            <a:r>
              <a:rPr kumimoji="0" lang="en-US" altLang="zh-CN" dirty="0">
                <a:solidFill>
                  <a:srgbClr val="0000FF"/>
                </a:solidFill>
              </a:rPr>
              <a:t>T</a:t>
            </a:r>
            <a:r>
              <a:rPr kumimoji="0" lang="zh-CN" altLang="en-US" dirty="0">
                <a:solidFill>
                  <a:srgbClr val="0000FF"/>
                </a:solidFill>
              </a:rPr>
              <a:t>恤衫销售过程中最大利润等问题的过程，体会二次函数是一类最优化问题的数学模型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感受数学的应用价值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0" lang="en-US" altLang="zh-CN" dirty="0">
                <a:solidFill>
                  <a:srgbClr val="0000FF"/>
                </a:solidFill>
              </a:rPr>
              <a:t>2.</a:t>
            </a:r>
            <a:r>
              <a:rPr kumimoji="0" lang="zh-CN" altLang="en-US" dirty="0">
                <a:solidFill>
                  <a:srgbClr val="0000FF"/>
                </a:solidFill>
              </a:rPr>
              <a:t>掌握实际问题中变量之间的二次函数关系，并运用二次函数的知识求出实际问题的最大值、最小值． </a:t>
            </a:r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181350" y="1196975"/>
            <a:ext cx="23574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79450" y="1254125"/>
            <a:ext cx="76485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抛物线开口向下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30≤x≤40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w≥2 000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x≤32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30≤x≤32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w≥2 000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．                          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设成本为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（元），由题意，得：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P=20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-10x+500)=</a:t>
            </a:r>
          </a:p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-200x+10 000, ∵k=-200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，∴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随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的增大而减小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 = 32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最小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3 600.</a:t>
            </a:r>
          </a:p>
          <a:p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答：想要每月获得的利润不低于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2 000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元，每月的成本最少需要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3 600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元．</a:t>
            </a:r>
          </a:p>
        </p:txBody>
      </p:sp>
      <p:grpSp>
        <p:nvGrpSpPr>
          <p:cNvPr id="7172" name="Group 9"/>
          <p:cNvGrpSpPr/>
          <p:nvPr/>
        </p:nvGrpSpPr>
        <p:grpSpPr bwMode="auto">
          <a:xfrm>
            <a:off x="661988" y="677863"/>
            <a:ext cx="3054350" cy="639762"/>
            <a:chOff x="321" y="313"/>
            <a:chExt cx="1924" cy="403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1202" y="431"/>
            <a:ext cx="1043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r:id="rId3" imgW="838200" imgH="177800" progId="Equation.DSMT4">
                    <p:embed/>
                  </p:oleObj>
                </mc:Choice>
                <mc:Fallback>
                  <p:oleObj r:id="rId3" imgW="838200" imgH="177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431"/>
                          <a:ext cx="1043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8"/>
            <p:cNvSpPr>
              <a:spLocks noChangeArrowheads="1"/>
            </p:cNvSpPr>
            <p:nvPr/>
          </p:nvSpPr>
          <p:spPr bwMode="auto">
            <a:xfrm>
              <a:off x="321" y="313"/>
              <a:ext cx="88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（</a:t>
              </a:r>
              <a:r>
                <a:rPr lang="en-US" altLang="zh-CN" b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US" b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） ∵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06400" y="1703388"/>
            <a:ext cx="82867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规律方法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先将实际问题转化为数学问题，再将所求的问题用二次函数关系式表达出来，然后利用顶点坐标公式或者配方法求出最值，有时必须考虑其自变量的取值范围，根据图象求出最值</a:t>
            </a:r>
            <a:r>
              <a:rPr lang="en-US" altLang="zh-CN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kumimoji="0" lang="en-US" altLang="zh-CN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/>
        </p:nvSpPr>
        <p:spPr bwMode="auto">
          <a:xfrm>
            <a:off x="552450" y="1890713"/>
            <a:ext cx="78105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</a:rPr>
              <a:t>“</a:t>
            </a:r>
            <a:r>
              <a:rPr kumimoji="0" lang="zh-CN" altLang="en-US" dirty="0">
                <a:solidFill>
                  <a:srgbClr val="0000FF"/>
                </a:solidFill>
              </a:rPr>
              <a:t>何时获得最大利润” 问题解决的基本思路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37933" name="Rectangle 13"/>
          <p:cNvSpPr>
            <a:spLocks noGrp="1" noChangeArrowheads="1"/>
          </p:cNvSpPr>
          <p:nvPr/>
        </p:nvSpPr>
        <p:spPr bwMode="auto">
          <a:xfrm>
            <a:off x="698500" y="2644775"/>
            <a:ext cx="643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</a:rPr>
              <a:t>1.</a:t>
            </a:r>
            <a:r>
              <a:rPr kumimoji="0" lang="zh-CN" altLang="en-US" dirty="0">
                <a:solidFill>
                  <a:srgbClr val="0000FF"/>
                </a:solidFill>
              </a:rPr>
              <a:t>根据实际问题列出二次函数关系式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37937" name="Rectangle 17"/>
          <p:cNvSpPr>
            <a:spLocks noGrp="1" noChangeArrowheads="1"/>
          </p:cNvSpPr>
          <p:nvPr/>
        </p:nvSpPr>
        <p:spPr bwMode="auto">
          <a:xfrm>
            <a:off x="698500" y="3232150"/>
            <a:ext cx="789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</a:rPr>
              <a:t>2.</a:t>
            </a:r>
            <a:r>
              <a:rPr kumimoji="0" lang="zh-CN" altLang="en-US" dirty="0">
                <a:solidFill>
                  <a:srgbClr val="0000FF"/>
                </a:solidFill>
              </a:rPr>
              <a:t>根据二次函数的最值问题求出最大利润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16263" y="1079500"/>
            <a:ext cx="2233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3" grpId="0" autoUpdateAnimBg="0"/>
      <p:bldP spid="33793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9"/>
          <p:cNvSpPr txBox="1">
            <a:spLocks noChangeArrowheads="1"/>
          </p:cNvSpPr>
          <p:nvPr/>
        </p:nvSpPr>
        <p:spPr bwMode="auto">
          <a:xfrm>
            <a:off x="1093788" y="2533650"/>
            <a:ext cx="70818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3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虽然言语的波浪永远在我们上面喧哗，而我们的深处却永远是沉默的</a:t>
            </a:r>
            <a:r>
              <a:rPr lang="en-US" altLang="zh-CN" sz="3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algn="r" eaLnBrk="1" hangingPunct="1">
              <a:lnSpc>
                <a:spcPct val="140000"/>
              </a:lnSpc>
            </a:pPr>
            <a:r>
              <a:rPr lang="en-US" altLang="zh-CN" sz="3000" dirty="0">
                <a:solidFill>
                  <a:srgbClr val="0000FF"/>
                </a:solidFill>
              </a:rPr>
              <a:t>——</a:t>
            </a:r>
            <a:r>
              <a:rPr lang="zh-CN" altLang="en-US" sz="3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纪伯</a:t>
            </a:r>
            <a:r>
              <a:rPr lang="zh-CN" altLang="en-US" sz="30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伦 </a:t>
            </a:r>
            <a:r>
              <a:rPr kumimoji="0" lang="zh-CN" altLang="en-US" sz="3000" b="0" dirty="0" smtClean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kumimoji="0" lang="zh-CN" altLang="en-US" sz="3000" b="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6867" name="Picture 7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98788" y="847725"/>
            <a:ext cx="30353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8">
            <a:hlinkClick r:id="rId3" tooltip="点击返回目录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31125" y="5856288"/>
            <a:ext cx="135890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4275" y="2419350"/>
            <a:ext cx="5453063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87450" y="3305175"/>
            <a:ext cx="648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</a:rPr>
              <a:t>顶点坐标为</a:t>
            </a:r>
            <a:r>
              <a:rPr lang="en-US" altLang="zh-CN" dirty="0">
                <a:solidFill>
                  <a:srgbClr val="0000FF"/>
                </a:solidFill>
              </a:rPr>
              <a:t>(</a:t>
            </a:r>
            <a:r>
              <a:rPr lang="en-US" altLang="zh-CN" dirty="0" err="1">
                <a:solidFill>
                  <a:srgbClr val="0000FF"/>
                </a:solidFill>
              </a:rPr>
              <a:t>h,k</a:t>
            </a:r>
            <a:r>
              <a:rPr lang="en-US" altLang="zh-CN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14438" y="4079875"/>
            <a:ext cx="648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①</a:t>
            </a:r>
            <a:r>
              <a:rPr lang="zh-CN" altLang="en-US" dirty="0">
                <a:solidFill>
                  <a:srgbClr val="0000FF"/>
                </a:solidFill>
              </a:rPr>
              <a:t>当</a:t>
            </a:r>
            <a:r>
              <a:rPr lang="en-US" altLang="zh-CN" dirty="0">
                <a:solidFill>
                  <a:srgbClr val="0000FF"/>
                </a:solidFill>
              </a:rPr>
              <a:t>a&gt;0</a:t>
            </a:r>
            <a:r>
              <a:rPr lang="zh-CN" altLang="en-US" dirty="0">
                <a:solidFill>
                  <a:srgbClr val="0000FF"/>
                </a:solidFill>
              </a:rPr>
              <a:t>时，</a:t>
            </a:r>
            <a:r>
              <a:rPr lang="en-US" altLang="zh-CN" dirty="0">
                <a:solidFill>
                  <a:srgbClr val="0000FF"/>
                </a:solidFill>
              </a:rPr>
              <a:t>y</a:t>
            </a:r>
            <a:r>
              <a:rPr lang="zh-CN" altLang="en-US" dirty="0">
                <a:solidFill>
                  <a:srgbClr val="0000FF"/>
                </a:solidFill>
              </a:rPr>
              <a:t>有最小值</a:t>
            </a:r>
            <a:r>
              <a:rPr lang="en-US" altLang="zh-CN" dirty="0">
                <a:solidFill>
                  <a:srgbClr val="0000FF"/>
                </a:solidFill>
              </a:rPr>
              <a:t>k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14438" y="4945063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②</a:t>
            </a:r>
            <a:r>
              <a:rPr lang="zh-CN" altLang="en-US" dirty="0">
                <a:solidFill>
                  <a:srgbClr val="0000FF"/>
                </a:solidFill>
              </a:rPr>
              <a:t>当</a:t>
            </a:r>
            <a:r>
              <a:rPr lang="en-US" altLang="zh-CN" dirty="0">
                <a:solidFill>
                  <a:srgbClr val="0000FF"/>
                </a:solidFill>
              </a:rPr>
              <a:t>a&lt;0</a:t>
            </a:r>
            <a:r>
              <a:rPr lang="zh-CN" altLang="en-US" dirty="0">
                <a:solidFill>
                  <a:srgbClr val="0000FF"/>
                </a:solidFill>
              </a:rPr>
              <a:t>时，</a:t>
            </a:r>
            <a:r>
              <a:rPr lang="en-US" altLang="zh-CN" dirty="0">
                <a:solidFill>
                  <a:srgbClr val="0000FF"/>
                </a:solidFill>
              </a:rPr>
              <a:t>y</a:t>
            </a:r>
            <a:r>
              <a:rPr lang="zh-CN" altLang="en-US" dirty="0">
                <a:solidFill>
                  <a:srgbClr val="0000FF"/>
                </a:solidFill>
              </a:rPr>
              <a:t>有最大值</a:t>
            </a:r>
            <a:r>
              <a:rPr lang="en-US" altLang="zh-CN" dirty="0">
                <a:solidFill>
                  <a:srgbClr val="0000FF"/>
                </a:solidFill>
              </a:rPr>
              <a:t>k</a:t>
            </a:r>
          </a:p>
        </p:txBody>
      </p:sp>
      <p:pic>
        <p:nvPicPr>
          <p:cNvPr id="2355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81413" y="914400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/>
        </p:nvSpPr>
        <p:spPr bwMode="auto">
          <a:xfrm>
            <a:off x="625475" y="1604963"/>
            <a:ext cx="81581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</a:rPr>
              <a:t>【</a:t>
            </a:r>
            <a:r>
              <a:rPr kumimoji="0" lang="zh-CN" altLang="en-US" dirty="0">
                <a:solidFill>
                  <a:srgbClr val="0000FF"/>
                </a:solidFill>
              </a:rPr>
              <a:t>例</a:t>
            </a:r>
            <a:r>
              <a:rPr kumimoji="0" lang="en-US" altLang="zh-CN" dirty="0">
                <a:solidFill>
                  <a:srgbClr val="0000FF"/>
                </a:solidFill>
              </a:rPr>
              <a:t>1】</a:t>
            </a:r>
            <a:r>
              <a:rPr kumimoji="0" lang="zh-CN" altLang="en-US" dirty="0">
                <a:solidFill>
                  <a:srgbClr val="0000FF"/>
                </a:solidFill>
              </a:rPr>
              <a:t>某商店经营</a:t>
            </a:r>
            <a:r>
              <a:rPr kumimoji="0" lang="en-US" altLang="zh-CN" dirty="0">
                <a:solidFill>
                  <a:srgbClr val="0000FF"/>
                </a:solidFill>
              </a:rPr>
              <a:t>T</a:t>
            </a:r>
            <a:r>
              <a:rPr kumimoji="0" lang="zh-CN" altLang="en-US" dirty="0">
                <a:solidFill>
                  <a:srgbClr val="0000FF"/>
                </a:solidFill>
              </a:rPr>
              <a:t>恤衫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已知成批购进时单价是</a:t>
            </a:r>
            <a:r>
              <a:rPr kumimoji="0" lang="en-US" altLang="zh-CN" dirty="0">
                <a:solidFill>
                  <a:srgbClr val="0000FF"/>
                </a:solidFill>
              </a:rPr>
              <a:t>2.5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  <a:r>
              <a:rPr kumimoji="0" lang="zh-CN" altLang="en-US" dirty="0">
                <a:solidFill>
                  <a:srgbClr val="0000FF"/>
                </a:solidFill>
              </a:rPr>
              <a:t>根据市场调查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销售量与销售单价满足如下关系</a:t>
            </a:r>
            <a:r>
              <a:rPr kumimoji="0" lang="en-US" altLang="zh-CN" dirty="0">
                <a:solidFill>
                  <a:srgbClr val="0000FF"/>
                </a:solidFill>
              </a:rPr>
              <a:t>:</a:t>
            </a:r>
            <a:r>
              <a:rPr kumimoji="0" lang="zh-CN" altLang="en-US" dirty="0">
                <a:solidFill>
                  <a:srgbClr val="0000FF"/>
                </a:solidFill>
              </a:rPr>
              <a:t>在一段时间内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单价是</a:t>
            </a:r>
            <a:r>
              <a:rPr kumimoji="0" lang="en-US" altLang="zh-CN" dirty="0">
                <a:solidFill>
                  <a:srgbClr val="0000FF"/>
                </a:solidFill>
              </a:rPr>
              <a:t>13.5</a:t>
            </a:r>
            <a:r>
              <a:rPr kumimoji="0" lang="zh-CN" altLang="en-US" dirty="0">
                <a:solidFill>
                  <a:srgbClr val="0000FF"/>
                </a:solidFill>
              </a:rPr>
              <a:t>元时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销售量是</a:t>
            </a:r>
            <a:r>
              <a:rPr kumimoji="0" lang="en-US" altLang="zh-CN" dirty="0">
                <a:solidFill>
                  <a:srgbClr val="0000FF"/>
                </a:solidFill>
              </a:rPr>
              <a:t>500</a:t>
            </a:r>
            <a:r>
              <a:rPr kumimoji="0" lang="zh-CN" altLang="en-US" dirty="0">
                <a:solidFill>
                  <a:srgbClr val="0000FF"/>
                </a:solidFill>
              </a:rPr>
              <a:t>件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而单价每降低</a:t>
            </a:r>
            <a:r>
              <a:rPr kumimoji="0" lang="en-US" altLang="zh-CN" dirty="0">
                <a:solidFill>
                  <a:srgbClr val="0000FF"/>
                </a:solidFill>
              </a:rPr>
              <a:t>1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就可以多售出</a:t>
            </a:r>
            <a:r>
              <a:rPr kumimoji="0" lang="en-US" altLang="zh-CN" dirty="0">
                <a:solidFill>
                  <a:srgbClr val="0000FF"/>
                </a:solidFill>
              </a:rPr>
              <a:t>200</a:t>
            </a:r>
            <a:r>
              <a:rPr kumimoji="0" lang="zh-CN" altLang="en-US" dirty="0">
                <a:solidFill>
                  <a:srgbClr val="0000FF"/>
                </a:solidFill>
              </a:rPr>
              <a:t>件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2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rgbClr val="0000FF"/>
                </a:solidFill>
              </a:rPr>
              <a:t>请你帮助分析，销售单价是多少时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可以获利最多</a:t>
            </a:r>
            <a:r>
              <a:rPr kumimoji="0" lang="en-US" altLang="zh-CN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582613" y="1019175"/>
            <a:ext cx="26654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例题</a:t>
            </a:r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kumimoji="0"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/>
        </p:nvSpPr>
        <p:spPr bwMode="auto">
          <a:xfrm>
            <a:off x="554038" y="1414463"/>
            <a:ext cx="68865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0" lang="zh-CN" altLang="en-US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0"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设销售单价为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 (x≤13.5)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那么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/>
        </p:nvSpPr>
        <p:spPr bwMode="auto">
          <a:xfrm>
            <a:off x="554038" y="1844675"/>
            <a:ext cx="72866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销售量可以表示为 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0" lang="en-US" altLang="zh-CN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      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件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/>
        </p:nvSpPr>
        <p:spPr bwMode="auto">
          <a:xfrm>
            <a:off x="554038" y="2406650"/>
            <a:ext cx="7829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每件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T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恤衫的利润为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0" lang="en-US" altLang="zh-CN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/>
        </p:nvSpPr>
        <p:spPr bwMode="auto">
          <a:xfrm>
            <a:off x="554038" y="2957513"/>
            <a:ext cx="8216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所获总利润可以表示为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0" lang="en-US" altLang="zh-CN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               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/>
        </p:nvSpPr>
        <p:spPr bwMode="auto">
          <a:xfrm>
            <a:off x="554038" y="3981450"/>
            <a:ext cx="820102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当销售单价为</a:t>
            </a:r>
            <a:r>
              <a:rPr kumimoji="0" lang="zh-CN" altLang="en-US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元时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可以获得最大利润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最大利润是</a:t>
            </a:r>
            <a:r>
              <a:rPr kumimoji="0" lang="zh-CN" altLang="en-US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       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pic>
        <p:nvPicPr>
          <p:cNvPr id="3123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7575" y="1809750"/>
            <a:ext cx="25209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3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4613" y="2927350"/>
            <a:ext cx="3860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3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4213" y="4032250"/>
            <a:ext cx="76676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576263" y="3305175"/>
            <a:ext cx="81962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即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y=-200x</a:t>
            </a:r>
            <a:r>
              <a:rPr lang="en-US" altLang="zh-CN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+3 700x-8 000=-200(x-9.25)</a:t>
            </a:r>
            <a:r>
              <a:rPr lang="en-US" altLang="zh-CN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+9 112.5</a:t>
            </a:r>
          </a:p>
        </p:txBody>
      </p:sp>
      <p:sp>
        <p:nvSpPr>
          <p:cNvPr id="312337" name="Rectangle 17"/>
          <p:cNvSpPr>
            <a:spLocks noChangeArrowheads="1"/>
          </p:cNvSpPr>
          <p:nvPr/>
        </p:nvSpPr>
        <p:spPr bwMode="auto">
          <a:xfrm>
            <a:off x="2533650" y="4264025"/>
            <a:ext cx="19446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9 112.5</a:t>
            </a:r>
          </a:p>
        </p:txBody>
      </p:sp>
      <p:sp>
        <p:nvSpPr>
          <p:cNvPr id="312338" name="Text Box 18"/>
          <p:cNvSpPr txBox="1">
            <a:spLocks noChangeArrowheads="1"/>
          </p:cNvSpPr>
          <p:nvPr/>
        </p:nvSpPr>
        <p:spPr bwMode="auto">
          <a:xfrm>
            <a:off x="3405188" y="2192338"/>
            <a:ext cx="26543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x-2.5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36" grpId="0"/>
      <p:bldP spid="312337" grpId="0"/>
      <p:bldP spid="312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35200" y="290433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57213" y="2182813"/>
            <a:ext cx="9115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solidFill>
                  <a:srgbClr val="0000FF"/>
                </a:solidFill>
              </a:rPr>
              <a:t>1.</a:t>
            </a:r>
            <a:r>
              <a:rPr kumimoji="0" lang="zh-CN" altLang="en-US" dirty="0">
                <a:solidFill>
                  <a:srgbClr val="0000FF"/>
                </a:solidFill>
              </a:rPr>
              <a:t>某商店经营衬衫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已知所获利润</a:t>
            </a:r>
            <a:r>
              <a:rPr kumimoji="0" lang="en-US" altLang="zh-CN" dirty="0">
                <a:solidFill>
                  <a:srgbClr val="0000FF"/>
                </a:solidFill>
              </a:rPr>
              <a:t>y(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)</a:t>
            </a:r>
            <a:r>
              <a:rPr kumimoji="0" lang="zh-CN" altLang="en-US" dirty="0">
                <a:solidFill>
                  <a:srgbClr val="0000FF"/>
                </a:solidFill>
              </a:rPr>
              <a:t>与销售的单价</a:t>
            </a:r>
            <a:r>
              <a:rPr kumimoji="0" lang="en-US" altLang="zh-CN" dirty="0">
                <a:solidFill>
                  <a:srgbClr val="0000FF"/>
                </a:solidFill>
              </a:rPr>
              <a:t>x(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kumimoji="0" lang="zh-CN" altLang="en-US" dirty="0">
                <a:solidFill>
                  <a:srgbClr val="0000FF"/>
                </a:solidFill>
              </a:rPr>
              <a:t>之间满足关系式</a:t>
            </a:r>
            <a:r>
              <a:rPr kumimoji="0" lang="en-US" altLang="zh-CN" dirty="0">
                <a:solidFill>
                  <a:srgbClr val="0000FF"/>
                </a:solidFill>
              </a:rPr>
              <a:t>y=</a:t>
            </a:r>
            <a:r>
              <a:rPr kumimoji="0" lang="en-US" altLang="zh-CN" dirty="0">
                <a:solidFill>
                  <a:srgbClr val="0000FF"/>
                </a:solidFill>
                <a:cs typeface="Arial" panose="020B0604020202020204" pitchFamily="34" charset="0"/>
              </a:rPr>
              <a:t>–x</a:t>
            </a:r>
            <a:r>
              <a:rPr kumimoji="0" lang="en-US" altLang="zh-CN" baseline="30000" dirty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kumimoji="0" lang="en-US" altLang="zh-CN" dirty="0">
                <a:solidFill>
                  <a:srgbClr val="0000FF"/>
                </a:solidFill>
                <a:cs typeface="Arial" panose="020B0604020202020204" pitchFamily="34" charset="0"/>
              </a:rPr>
              <a:t>+24x+2 956</a:t>
            </a:r>
            <a:r>
              <a:rPr kumimoji="0" lang="zh-CN" altLang="en-US" dirty="0">
                <a:solidFill>
                  <a:srgbClr val="0000FF"/>
                </a:solidFill>
                <a:cs typeface="Arial" panose="020B0604020202020204" pitchFamily="34" charset="0"/>
              </a:rPr>
              <a:t>，</a:t>
            </a:r>
            <a:r>
              <a:rPr kumimoji="0" lang="zh-CN" altLang="en-US" dirty="0">
                <a:solidFill>
                  <a:srgbClr val="0000FF"/>
                </a:solidFill>
              </a:rPr>
              <a:t>则获利最多为</a:t>
            </a:r>
            <a:r>
              <a:rPr kumimoji="0" lang="en-US" altLang="zh-CN" dirty="0">
                <a:solidFill>
                  <a:srgbClr val="0000FF"/>
                </a:solidFill>
              </a:rPr>
              <a:t>______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90550" y="3432175"/>
            <a:ext cx="901065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solidFill>
                  <a:srgbClr val="0000FF"/>
                </a:solidFill>
              </a:rPr>
              <a:t>2. </a:t>
            </a:r>
            <a:r>
              <a:rPr kumimoji="0" lang="zh-CN" altLang="en-US" dirty="0">
                <a:solidFill>
                  <a:srgbClr val="0000FF"/>
                </a:solidFill>
              </a:rPr>
              <a:t>某旅行社要组团去外地旅游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经计算所获利润</a:t>
            </a:r>
            <a:r>
              <a:rPr kumimoji="0" lang="en-US" altLang="zh-CN" dirty="0">
                <a:solidFill>
                  <a:srgbClr val="0000FF"/>
                </a:solidFill>
              </a:rPr>
              <a:t>y(</a:t>
            </a:r>
            <a:r>
              <a:rPr kumimoji="0" lang="zh-CN" altLang="en-US" dirty="0">
                <a:solidFill>
                  <a:srgbClr val="0000FF"/>
                </a:solidFill>
              </a:rPr>
              <a:t>元</a:t>
            </a:r>
            <a:r>
              <a:rPr kumimoji="0" lang="en-US" altLang="zh-CN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kumimoji="0" lang="zh-CN" altLang="en-US" dirty="0">
                <a:solidFill>
                  <a:srgbClr val="0000FF"/>
                </a:solidFill>
              </a:rPr>
              <a:t>与旅行团人员</a:t>
            </a:r>
            <a:r>
              <a:rPr kumimoji="0" lang="en-US" altLang="zh-CN" dirty="0">
                <a:solidFill>
                  <a:srgbClr val="0000FF"/>
                </a:solidFill>
              </a:rPr>
              <a:t>x(</a:t>
            </a:r>
            <a:r>
              <a:rPr kumimoji="0" lang="zh-CN" altLang="en-US" dirty="0">
                <a:solidFill>
                  <a:srgbClr val="0000FF"/>
                </a:solidFill>
              </a:rPr>
              <a:t>人</a:t>
            </a:r>
            <a:r>
              <a:rPr kumimoji="0" lang="en-US" altLang="zh-CN" dirty="0">
                <a:solidFill>
                  <a:srgbClr val="0000FF"/>
                </a:solidFill>
              </a:rPr>
              <a:t>)</a:t>
            </a:r>
            <a:r>
              <a:rPr kumimoji="0" lang="zh-CN" altLang="en-US" dirty="0">
                <a:solidFill>
                  <a:srgbClr val="0000FF"/>
                </a:solidFill>
              </a:rPr>
              <a:t>满足关系式</a:t>
            </a:r>
            <a:r>
              <a:rPr kumimoji="0" lang="en-US" altLang="zh-CN" dirty="0">
                <a:solidFill>
                  <a:srgbClr val="0000FF"/>
                </a:solidFill>
              </a:rPr>
              <a:t>y=</a:t>
            </a:r>
            <a:r>
              <a:rPr kumimoji="0" lang="en-US" altLang="zh-CN" dirty="0">
                <a:solidFill>
                  <a:srgbClr val="0000FF"/>
                </a:solidFill>
                <a:cs typeface="Arial" panose="020B0604020202020204" pitchFamily="34" charset="0"/>
              </a:rPr>
              <a:t>–2x</a:t>
            </a:r>
            <a:r>
              <a:rPr kumimoji="0" lang="en-US" altLang="zh-CN" baseline="30000" dirty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kumimoji="0" lang="en-US" altLang="zh-CN" dirty="0">
                <a:solidFill>
                  <a:srgbClr val="0000FF"/>
                </a:solidFill>
                <a:cs typeface="Arial" panose="020B0604020202020204" pitchFamily="34" charset="0"/>
              </a:rPr>
              <a:t>+80x+28 400</a:t>
            </a:r>
            <a:r>
              <a:rPr kumimoji="0" lang="zh-CN" altLang="en-US" dirty="0">
                <a:solidFill>
                  <a:srgbClr val="0000FF"/>
                </a:solidFill>
                <a:cs typeface="Arial" panose="020B0604020202020204" pitchFamily="34" charset="0"/>
              </a:rPr>
              <a:t>，</a:t>
            </a:r>
            <a:r>
              <a:rPr kumimoji="0" lang="zh-CN" altLang="en-US" dirty="0">
                <a:solidFill>
                  <a:srgbClr val="0000FF"/>
                </a:solidFill>
              </a:rPr>
              <a:t>要使</a:t>
            </a:r>
          </a:p>
          <a:p>
            <a:pPr eaLnBrk="1" hangingPunct="1"/>
            <a:r>
              <a:rPr kumimoji="0" lang="zh-CN" altLang="en-US" dirty="0">
                <a:solidFill>
                  <a:srgbClr val="0000FF"/>
                </a:solidFill>
              </a:rPr>
              <a:t>所获营业额最大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则此旅行团有</a:t>
            </a:r>
            <a:r>
              <a:rPr kumimoji="0" lang="en-US" altLang="zh-CN" dirty="0">
                <a:solidFill>
                  <a:srgbClr val="0000FF"/>
                </a:solidFill>
              </a:rPr>
              <a:t>_______</a:t>
            </a:r>
            <a:r>
              <a:rPr kumimoji="0" lang="zh-CN" altLang="en-US" dirty="0">
                <a:solidFill>
                  <a:srgbClr val="0000FF"/>
                </a:solidFill>
              </a:rPr>
              <a:t>人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5081588" y="4503738"/>
            <a:ext cx="14938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7343775" y="2705100"/>
            <a:ext cx="18573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3 100</a:t>
            </a:r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588963" y="1382713"/>
            <a:ext cx="3292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跟踪训练</a:t>
            </a:r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kumimoji="0"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9" grpId="0"/>
      <p:bldP spid="3102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/>
        </p:nvSpPr>
        <p:spPr bwMode="auto">
          <a:xfrm>
            <a:off x="720725" y="801688"/>
            <a:ext cx="7627938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</a:rPr>
              <a:t>【</a:t>
            </a:r>
            <a:r>
              <a:rPr kumimoji="0" lang="zh-CN" altLang="en-US" dirty="0">
                <a:solidFill>
                  <a:srgbClr val="0000FF"/>
                </a:solidFill>
              </a:rPr>
              <a:t>例</a:t>
            </a:r>
            <a:r>
              <a:rPr kumimoji="0" lang="en-US" altLang="zh-CN" dirty="0">
                <a:solidFill>
                  <a:srgbClr val="0000FF"/>
                </a:solidFill>
              </a:rPr>
              <a:t>2】</a:t>
            </a:r>
            <a:r>
              <a:rPr kumimoji="0" lang="zh-CN" altLang="en-US" dirty="0">
                <a:solidFill>
                  <a:srgbClr val="0000FF"/>
                </a:solidFill>
              </a:rPr>
              <a:t>桃河公园要建造圆形喷水池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  <a:r>
              <a:rPr kumimoji="0" lang="zh-CN" altLang="en-US" dirty="0">
                <a:solidFill>
                  <a:srgbClr val="0000FF"/>
                </a:solidFill>
              </a:rPr>
              <a:t>在水池中央垂直于水面处安装一个柱子</a:t>
            </a:r>
            <a:r>
              <a:rPr kumimoji="0" lang="en-US" altLang="zh-CN" dirty="0">
                <a:solidFill>
                  <a:srgbClr val="0000FF"/>
                </a:solidFill>
              </a:rPr>
              <a:t>OA,O</a:t>
            </a:r>
            <a:r>
              <a:rPr kumimoji="0" lang="zh-CN" altLang="en-US" dirty="0">
                <a:solidFill>
                  <a:srgbClr val="0000FF"/>
                </a:solidFill>
              </a:rPr>
              <a:t>恰在水面中心</a:t>
            </a:r>
            <a:r>
              <a:rPr kumimoji="0" lang="en-US" altLang="zh-CN" dirty="0">
                <a:solidFill>
                  <a:srgbClr val="0000FF"/>
                </a:solidFill>
              </a:rPr>
              <a:t>,OA=1.25m.</a:t>
            </a:r>
            <a:r>
              <a:rPr kumimoji="0" lang="zh-CN" altLang="en-US" dirty="0">
                <a:solidFill>
                  <a:srgbClr val="0000FF"/>
                </a:solidFill>
              </a:rPr>
              <a:t>由柱子顶端</a:t>
            </a:r>
            <a:r>
              <a:rPr kumimoji="0" lang="en-US" altLang="zh-CN" dirty="0">
                <a:solidFill>
                  <a:srgbClr val="0000FF"/>
                </a:solidFill>
              </a:rPr>
              <a:t>A</a:t>
            </a:r>
            <a:r>
              <a:rPr kumimoji="0" lang="zh-CN" altLang="en-US" dirty="0">
                <a:solidFill>
                  <a:srgbClr val="0000FF"/>
                </a:solidFill>
              </a:rPr>
              <a:t>处的喷头向外喷水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水流在各个方向沿形状相同的抛物线落下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为使水流形状较为漂亮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要求设计成水流在距离</a:t>
            </a:r>
            <a:r>
              <a:rPr kumimoji="0" lang="en-US" altLang="zh-CN" dirty="0">
                <a:solidFill>
                  <a:srgbClr val="0000FF"/>
                </a:solidFill>
              </a:rPr>
              <a:t>OA 1m</a:t>
            </a:r>
            <a:r>
              <a:rPr kumimoji="0" lang="zh-CN" altLang="en-US" dirty="0">
                <a:solidFill>
                  <a:srgbClr val="0000FF"/>
                </a:solidFill>
              </a:rPr>
              <a:t>处达到最大高度</a:t>
            </a:r>
            <a:r>
              <a:rPr kumimoji="0" lang="en-US" altLang="zh-CN" dirty="0">
                <a:solidFill>
                  <a:srgbClr val="0000FF"/>
                </a:solidFill>
              </a:rPr>
              <a:t>2.25m.</a:t>
            </a: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682625" y="3765550"/>
            <a:ext cx="42386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rgbClr val="0000FF"/>
                </a:solidFill>
              </a:rPr>
              <a:t>如果不计其他因素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那么水池的半径至少要多少米</a:t>
            </a:r>
            <a:r>
              <a:rPr kumimoji="0" lang="en-US" altLang="zh-CN" dirty="0">
                <a:solidFill>
                  <a:srgbClr val="0000FF"/>
                </a:solidFill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</a:rPr>
              <a:t>才能使喷出的水流不致落到池外？</a:t>
            </a:r>
          </a:p>
        </p:txBody>
      </p:sp>
      <p:pic>
        <p:nvPicPr>
          <p:cNvPr id="27652" name="Picture 4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8875" y="3722688"/>
            <a:ext cx="3529013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/>
        </p:nvSpPr>
        <p:spPr bwMode="auto">
          <a:xfrm>
            <a:off x="652463" y="3000375"/>
            <a:ext cx="707231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0" lang="zh-CN" altLang="en-US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0" lang="en-US" altLang="zh-CN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建立如图所示的坐标系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题意得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A(0,1.25),</a:t>
            </a:r>
            <a:r>
              <a:rPr kumimoji="0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顶点</a:t>
            </a:r>
            <a:r>
              <a:rPr kumimoji="0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B(1,2.25).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/>
        </p:nvSpPr>
        <p:spPr bwMode="auto">
          <a:xfrm>
            <a:off x="652463" y="4778375"/>
            <a:ext cx="80232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y=0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得点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C(2.5,0);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同理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D(-2.5,0).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根据对称性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那么水池的半径至少要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2.5m,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才能使喷出的水流不致落到池外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17445" name="Rectangle 5"/>
          <p:cNvSpPr>
            <a:spLocks noGrp="1" noChangeArrowheads="1"/>
          </p:cNvSpPr>
          <p:nvPr/>
        </p:nvSpPr>
        <p:spPr bwMode="auto">
          <a:xfrm>
            <a:off x="652463" y="3867150"/>
            <a:ext cx="77517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设抛物线的表达式为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y=a(x-h)</a:t>
            </a:r>
            <a:r>
              <a:rPr kumimoji="0"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+k,</a:t>
            </a:r>
            <a:r>
              <a:rPr kumimoji="0"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由待定系数法可求得抛物线表达式为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:y=-(x-1)</a:t>
            </a:r>
            <a:r>
              <a:rPr kumimoji="0" lang="en-US" altLang="zh-CN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+2.25.</a:t>
            </a:r>
          </a:p>
        </p:txBody>
      </p:sp>
      <p:grpSp>
        <p:nvGrpSpPr>
          <p:cNvPr id="28677" name="Group 7"/>
          <p:cNvGrpSpPr/>
          <p:nvPr/>
        </p:nvGrpSpPr>
        <p:grpSpPr bwMode="auto">
          <a:xfrm>
            <a:off x="3198813" y="1555750"/>
            <a:ext cx="2133600" cy="685800"/>
            <a:chOff x="1344" y="3456"/>
            <a:chExt cx="1344" cy="432"/>
          </a:xfrm>
        </p:grpSpPr>
        <p:sp>
          <p:nvSpPr>
            <p:cNvPr id="28705" name="AutoShape 8"/>
            <p:cNvSpPr>
              <a:spLocks noChangeArrowheads="1"/>
            </p:cNvSpPr>
            <p:nvPr/>
          </p:nvSpPr>
          <p:spPr bwMode="auto">
            <a:xfrm>
              <a:off x="1344" y="3696"/>
              <a:ext cx="1344" cy="192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aseline="-25000"/>
            </a:p>
          </p:txBody>
        </p:sp>
        <p:sp>
          <p:nvSpPr>
            <p:cNvPr id="28706" name="Text Box 9"/>
            <p:cNvSpPr txBox="1">
              <a:spLocks noChangeArrowheads="1"/>
            </p:cNvSpPr>
            <p:nvPr/>
          </p:nvSpPr>
          <p:spPr bwMode="auto">
            <a:xfrm>
              <a:off x="1584" y="345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kumimoji="0" lang="zh-CN" altLang="en-US" b="0">
                  <a:latin typeface="楷体_GB2312" pitchFamily="49" charset="-122"/>
                  <a:ea typeface="楷体_GB2312" pitchFamily="49" charset="-122"/>
                </a:rPr>
                <a:t>数学化</a:t>
              </a:r>
            </a:p>
          </p:txBody>
        </p:sp>
      </p:grpSp>
      <p:grpSp>
        <p:nvGrpSpPr>
          <p:cNvPr id="28678" name="Group 10"/>
          <p:cNvGrpSpPr/>
          <p:nvPr/>
        </p:nvGrpSpPr>
        <p:grpSpPr bwMode="auto">
          <a:xfrm>
            <a:off x="5087938" y="884238"/>
            <a:ext cx="3505200" cy="2200275"/>
            <a:chOff x="3408" y="1638"/>
            <a:chExt cx="2208" cy="1386"/>
          </a:xfrm>
        </p:grpSpPr>
        <p:sp>
          <p:nvSpPr>
            <p:cNvPr id="28700" name="Line 11"/>
            <p:cNvSpPr>
              <a:spLocks noChangeShapeType="1"/>
            </p:cNvSpPr>
            <p:nvPr/>
          </p:nvSpPr>
          <p:spPr bwMode="auto">
            <a:xfrm>
              <a:off x="4848" y="168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1" name="Line 12"/>
            <p:cNvSpPr>
              <a:spLocks noChangeShapeType="1"/>
            </p:cNvSpPr>
            <p:nvPr/>
          </p:nvSpPr>
          <p:spPr bwMode="auto">
            <a:xfrm>
              <a:off x="3408" y="26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2" name="Line 13"/>
            <p:cNvSpPr>
              <a:spLocks noChangeShapeType="1"/>
            </p:cNvSpPr>
            <p:nvPr/>
          </p:nvSpPr>
          <p:spPr bwMode="auto">
            <a:xfrm flipV="1">
              <a:off x="4512" y="168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5376" y="248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000">
                  <a:latin typeface="楷体_GB2312" pitchFamily="49" charset="-122"/>
                  <a:ea typeface="楷体_GB2312" pitchFamily="49" charset="-122"/>
                </a:rPr>
                <a:t>x</a:t>
              </a:r>
            </a:p>
          </p:txBody>
        </p:sp>
        <p:sp>
          <p:nvSpPr>
            <p:cNvPr id="28704" name="Text Box 15"/>
            <p:cNvSpPr txBox="1">
              <a:spLocks noChangeArrowheads="1"/>
            </p:cNvSpPr>
            <p:nvPr/>
          </p:nvSpPr>
          <p:spPr bwMode="auto">
            <a:xfrm>
              <a:off x="4287" y="163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kumimoji="0" lang="en-US" altLang="zh-CN" sz="1800">
                  <a:latin typeface="楷体_GB2312" pitchFamily="49" charset="-122"/>
                  <a:ea typeface="楷体_GB2312" pitchFamily="49" charset="-122"/>
                </a:rPr>
                <a:t>y</a:t>
              </a:r>
            </a:p>
          </p:txBody>
        </p:sp>
      </p:grpSp>
      <p:sp>
        <p:nvSpPr>
          <p:cNvPr id="28679" name="Line 17"/>
          <p:cNvSpPr>
            <a:spLocks noChangeShapeType="1"/>
          </p:cNvSpPr>
          <p:nvPr/>
        </p:nvSpPr>
        <p:spPr bwMode="auto">
          <a:xfrm flipV="1">
            <a:off x="5583238" y="2541588"/>
            <a:ext cx="2536825" cy="4762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18"/>
          <p:cNvSpPr>
            <a:spLocks noChangeShapeType="1"/>
          </p:cNvSpPr>
          <p:nvPr/>
        </p:nvSpPr>
        <p:spPr bwMode="auto">
          <a:xfrm>
            <a:off x="6837363" y="1663700"/>
            <a:ext cx="1587" cy="88265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Arc 19"/>
          <p:cNvSpPr/>
          <p:nvPr/>
        </p:nvSpPr>
        <p:spPr bwMode="auto">
          <a:xfrm>
            <a:off x="6843713" y="1231900"/>
            <a:ext cx="574675" cy="668338"/>
          </a:xfrm>
          <a:custGeom>
            <a:avLst/>
            <a:gdLst>
              <a:gd name="T0" fmla="*/ 0 w 20268"/>
              <a:gd name="T1" fmla="*/ 2147483647 h 21293"/>
              <a:gd name="T2" fmla="*/ 2147483647 w 20268"/>
              <a:gd name="T3" fmla="*/ 0 h 21293"/>
              <a:gd name="T4" fmla="*/ 2147483647 w 20268"/>
              <a:gd name="T5" fmla="*/ 2147483647 h 21293"/>
              <a:gd name="T6" fmla="*/ 0 60000 65536"/>
              <a:gd name="T7" fmla="*/ 0 60000 65536"/>
              <a:gd name="T8" fmla="*/ 0 60000 65536"/>
              <a:gd name="T9" fmla="*/ 0 w 20268"/>
              <a:gd name="T10" fmla="*/ 0 h 21293"/>
              <a:gd name="T11" fmla="*/ 20268 w 20268"/>
              <a:gd name="T12" fmla="*/ 21293 h 21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68" h="21293" fill="none" extrusionOk="0">
                <a:moveTo>
                  <a:pt x="-1" y="13825"/>
                </a:moveTo>
                <a:cubicBezTo>
                  <a:pt x="2672" y="6571"/>
                  <a:pt x="9018" y="1298"/>
                  <a:pt x="16639" y="0"/>
                </a:cubicBezTo>
              </a:path>
              <a:path w="20268" h="21293" stroke="0" extrusionOk="0">
                <a:moveTo>
                  <a:pt x="-1" y="13825"/>
                </a:moveTo>
                <a:cubicBezTo>
                  <a:pt x="2672" y="6571"/>
                  <a:pt x="9018" y="1298"/>
                  <a:pt x="16639" y="0"/>
                </a:cubicBezTo>
                <a:lnTo>
                  <a:pt x="20268" y="21293"/>
                </a:lnTo>
                <a:lnTo>
                  <a:pt x="-1" y="13825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2" name="Arc 20"/>
          <p:cNvSpPr/>
          <p:nvPr/>
        </p:nvSpPr>
        <p:spPr bwMode="auto">
          <a:xfrm>
            <a:off x="7315200" y="1228725"/>
            <a:ext cx="547688" cy="738188"/>
          </a:xfrm>
          <a:custGeom>
            <a:avLst/>
            <a:gdLst>
              <a:gd name="T0" fmla="*/ 0 w 17672"/>
              <a:gd name="T1" fmla="*/ 0 h 21600"/>
              <a:gd name="T2" fmla="*/ 2147483647 w 17672"/>
              <a:gd name="T3" fmla="*/ 2147483647 h 21600"/>
              <a:gd name="T4" fmla="*/ 2147483647 w 17672"/>
              <a:gd name="T5" fmla="*/ 2147483647 h 21600"/>
              <a:gd name="T6" fmla="*/ 0 60000 65536"/>
              <a:gd name="T7" fmla="*/ 0 60000 65536"/>
              <a:gd name="T8" fmla="*/ 0 60000 65536"/>
              <a:gd name="T9" fmla="*/ 0 w 17672"/>
              <a:gd name="T10" fmla="*/ 0 h 21600"/>
              <a:gd name="T11" fmla="*/ 17672 w 1767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72" h="21600" fill="none" extrusionOk="0">
                <a:moveTo>
                  <a:pt x="0" y="0"/>
                </a:moveTo>
                <a:cubicBezTo>
                  <a:pt x="32" y="0"/>
                  <a:pt x="64" y="-1"/>
                  <a:pt x="96" y="0"/>
                </a:cubicBezTo>
                <a:cubicBezTo>
                  <a:pt x="7071" y="0"/>
                  <a:pt x="13617" y="3368"/>
                  <a:pt x="17672" y="9044"/>
                </a:cubicBezTo>
              </a:path>
              <a:path w="17672" h="21600" stroke="0" extrusionOk="0">
                <a:moveTo>
                  <a:pt x="0" y="0"/>
                </a:moveTo>
                <a:cubicBezTo>
                  <a:pt x="32" y="0"/>
                  <a:pt x="64" y="-1"/>
                  <a:pt x="96" y="0"/>
                </a:cubicBezTo>
                <a:cubicBezTo>
                  <a:pt x="7071" y="0"/>
                  <a:pt x="13617" y="3368"/>
                  <a:pt x="17672" y="9044"/>
                </a:cubicBezTo>
                <a:lnTo>
                  <a:pt x="96" y="216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3" name="Arc 21"/>
          <p:cNvSpPr/>
          <p:nvPr/>
        </p:nvSpPr>
        <p:spPr bwMode="auto">
          <a:xfrm>
            <a:off x="6602413" y="1538288"/>
            <a:ext cx="1489075" cy="957262"/>
          </a:xfrm>
          <a:custGeom>
            <a:avLst/>
            <a:gdLst>
              <a:gd name="T0" fmla="*/ 2147483647 w 21049"/>
              <a:gd name="T1" fmla="*/ 0 h 12235"/>
              <a:gd name="T2" fmla="*/ 2147483647 w 21049"/>
              <a:gd name="T3" fmla="*/ 2147483647 h 12235"/>
              <a:gd name="T4" fmla="*/ 0 w 21049"/>
              <a:gd name="T5" fmla="*/ 2147483647 h 12235"/>
              <a:gd name="T6" fmla="*/ 0 60000 65536"/>
              <a:gd name="T7" fmla="*/ 0 60000 65536"/>
              <a:gd name="T8" fmla="*/ 0 60000 65536"/>
              <a:gd name="T9" fmla="*/ 0 w 21049"/>
              <a:gd name="T10" fmla="*/ 0 h 12235"/>
              <a:gd name="T11" fmla="*/ 21049 w 21049"/>
              <a:gd name="T12" fmla="*/ 12235 h 12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49" h="12235" fill="none" extrusionOk="0">
                <a:moveTo>
                  <a:pt x="17800" y="0"/>
                </a:moveTo>
                <a:cubicBezTo>
                  <a:pt x="19337" y="2236"/>
                  <a:pt x="20439" y="4742"/>
                  <a:pt x="21048" y="7387"/>
                </a:cubicBezTo>
              </a:path>
              <a:path w="21049" h="12235" stroke="0" extrusionOk="0">
                <a:moveTo>
                  <a:pt x="17800" y="0"/>
                </a:moveTo>
                <a:cubicBezTo>
                  <a:pt x="19337" y="2236"/>
                  <a:pt x="20439" y="4742"/>
                  <a:pt x="21048" y="7387"/>
                </a:cubicBezTo>
                <a:lnTo>
                  <a:pt x="0" y="12235"/>
                </a:lnTo>
                <a:lnTo>
                  <a:pt x="17800" y="0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4" name="Arc 22"/>
          <p:cNvSpPr/>
          <p:nvPr/>
        </p:nvSpPr>
        <p:spPr bwMode="auto">
          <a:xfrm>
            <a:off x="6669088" y="1803400"/>
            <a:ext cx="1455737" cy="738188"/>
          </a:xfrm>
          <a:custGeom>
            <a:avLst/>
            <a:gdLst>
              <a:gd name="T0" fmla="*/ 2147483647 w 21600"/>
              <a:gd name="T1" fmla="*/ 0 h 9900"/>
              <a:gd name="T2" fmla="*/ 2147483647 w 21600"/>
              <a:gd name="T3" fmla="*/ 2147483647 h 9900"/>
              <a:gd name="T4" fmla="*/ 0 w 21600"/>
              <a:gd name="T5" fmla="*/ 2147483647 h 9900"/>
              <a:gd name="T6" fmla="*/ 0 60000 65536"/>
              <a:gd name="T7" fmla="*/ 0 60000 65536"/>
              <a:gd name="T8" fmla="*/ 0 60000 65536"/>
              <a:gd name="T9" fmla="*/ 0 w 21600"/>
              <a:gd name="T10" fmla="*/ 0 h 9900"/>
              <a:gd name="T11" fmla="*/ 21600 w 21600"/>
              <a:gd name="T12" fmla="*/ 9900 h 9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9900" fill="none" extrusionOk="0">
                <a:moveTo>
                  <a:pt x="19658" y="-1"/>
                </a:moveTo>
                <a:cubicBezTo>
                  <a:pt x="20937" y="2810"/>
                  <a:pt x="21600" y="5862"/>
                  <a:pt x="21600" y="8951"/>
                </a:cubicBezTo>
                <a:cubicBezTo>
                  <a:pt x="21600" y="9267"/>
                  <a:pt x="21593" y="9583"/>
                  <a:pt x="21579" y="9900"/>
                </a:cubicBezTo>
              </a:path>
              <a:path w="21600" h="9900" stroke="0" extrusionOk="0">
                <a:moveTo>
                  <a:pt x="19658" y="-1"/>
                </a:moveTo>
                <a:cubicBezTo>
                  <a:pt x="20937" y="2810"/>
                  <a:pt x="21600" y="5862"/>
                  <a:pt x="21600" y="8951"/>
                </a:cubicBezTo>
                <a:cubicBezTo>
                  <a:pt x="21600" y="9267"/>
                  <a:pt x="21593" y="9583"/>
                  <a:pt x="21579" y="9900"/>
                </a:cubicBezTo>
                <a:lnTo>
                  <a:pt x="0" y="8951"/>
                </a:lnTo>
                <a:lnTo>
                  <a:pt x="19658" y="-1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5" name="Arc 23"/>
          <p:cNvSpPr/>
          <p:nvPr/>
        </p:nvSpPr>
        <p:spPr bwMode="auto">
          <a:xfrm>
            <a:off x="5816600" y="1235075"/>
            <a:ext cx="546100" cy="738188"/>
          </a:xfrm>
          <a:custGeom>
            <a:avLst/>
            <a:gdLst>
              <a:gd name="T0" fmla="*/ 0 w 17641"/>
              <a:gd name="T1" fmla="*/ 2147483647 h 21600"/>
              <a:gd name="T2" fmla="*/ 2147483647 w 17641"/>
              <a:gd name="T3" fmla="*/ 0 h 21600"/>
              <a:gd name="T4" fmla="*/ 2147483647 w 1764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41"/>
              <a:gd name="T10" fmla="*/ 0 h 21600"/>
              <a:gd name="T11" fmla="*/ 17641 w 1764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41" h="21600" fill="none" extrusionOk="0">
                <a:moveTo>
                  <a:pt x="-1" y="9135"/>
                </a:moveTo>
                <a:cubicBezTo>
                  <a:pt x="4028" y="3434"/>
                  <a:pt x="10563" y="31"/>
                  <a:pt x="17545" y="0"/>
                </a:cubicBezTo>
              </a:path>
              <a:path w="17641" h="21600" stroke="0" extrusionOk="0">
                <a:moveTo>
                  <a:pt x="-1" y="9135"/>
                </a:moveTo>
                <a:cubicBezTo>
                  <a:pt x="4028" y="3434"/>
                  <a:pt x="10563" y="31"/>
                  <a:pt x="17545" y="0"/>
                </a:cubicBezTo>
                <a:lnTo>
                  <a:pt x="17641" y="21600"/>
                </a:lnTo>
                <a:lnTo>
                  <a:pt x="-1" y="9135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6" name="Arc 24"/>
          <p:cNvSpPr/>
          <p:nvPr/>
        </p:nvSpPr>
        <p:spPr bwMode="auto">
          <a:xfrm>
            <a:off x="5594350" y="1549400"/>
            <a:ext cx="1490663" cy="946150"/>
          </a:xfrm>
          <a:custGeom>
            <a:avLst/>
            <a:gdLst>
              <a:gd name="T0" fmla="*/ 0 w 21074"/>
              <a:gd name="T1" fmla="*/ 2147483647 h 12102"/>
              <a:gd name="T2" fmla="*/ 2147483647 w 21074"/>
              <a:gd name="T3" fmla="*/ 0 h 12102"/>
              <a:gd name="T4" fmla="*/ 2147483647 w 21074"/>
              <a:gd name="T5" fmla="*/ 2147483647 h 12102"/>
              <a:gd name="T6" fmla="*/ 0 60000 65536"/>
              <a:gd name="T7" fmla="*/ 0 60000 65536"/>
              <a:gd name="T8" fmla="*/ 0 60000 65536"/>
              <a:gd name="T9" fmla="*/ 0 w 21074"/>
              <a:gd name="T10" fmla="*/ 0 h 12102"/>
              <a:gd name="T11" fmla="*/ 21074 w 21074"/>
              <a:gd name="T12" fmla="*/ 12102 h 12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74" h="12102" fill="none" extrusionOk="0">
                <a:moveTo>
                  <a:pt x="0" y="7364"/>
                </a:moveTo>
                <a:cubicBezTo>
                  <a:pt x="591" y="4732"/>
                  <a:pt x="1671" y="2234"/>
                  <a:pt x="3182" y="0"/>
                </a:cubicBezTo>
              </a:path>
              <a:path w="21074" h="12102" stroke="0" extrusionOk="0">
                <a:moveTo>
                  <a:pt x="0" y="7364"/>
                </a:moveTo>
                <a:cubicBezTo>
                  <a:pt x="591" y="4732"/>
                  <a:pt x="1671" y="2234"/>
                  <a:pt x="3182" y="0"/>
                </a:cubicBezTo>
                <a:lnTo>
                  <a:pt x="21074" y="12102"/>
                </a:lnTo>
                <a:lnTo>
                  <a:pt x="0" y="7364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7" name="Arc 25"/>
          <p:cNvSpPr/>
          <p:nvPr/>
        </p:nvSpPr>
        <p:spPr bwMode="auto">
          <a:xfrm>
            <a:off x="5556250" y="1811338"/>
            <a:ext cx="1455738" cy="735012"/>
          </a:xfrm>
          <a:custGeom>
            <a:avLst/>
            <a:gdLst>
              <a:gd name="T0" fmla="*/ 2147483647 w 21600"/>
              <a:gd name="T1" fmla="*/ 2147483647 h 9867"/>
              <a:gd name="T2" fmla="*/ 2147483647 w 21600"/>
              <a:gd name="T3" fmla="*/ 0 h 9867"/>
              <a:gd name="T4" fmla="*/ 2147483647 w 21600"/>
              <a:gd name="T5" fmla="*/ 2147483647 h 9867"/>
              <a:gd name="T6" fmla="*/ 0 60000 65536"/>
              <a:gd name="T7" fmla="*/ 0 60000 65536"/>
              <a:gd name="T8" fmla="*/ 0 60000 65536"/>
              <a:gd name="T9" fmla="*/ 0 w 21600"/>
              <a:gd name="T10" fmla="*/ 0 h 9867"/>
              <a:gd name="T11" fmla="*/ 21600 w 21600"/>
              <a:gd name="T12" fmla="*/ 9867 h 9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9867" fill="none" extrusionOk="0">
                <a:moveTo>
                  <a:pt x="24" y="9866"/>
                </a:moveTo>
                <a:cubicBezTo>
                  <a:pt x="8" y="9525"/>
                  <a:pt x="0" y="9183"/>
                  <a:pt x="0" y="8841"/>
                </a:cubicBezTo>
                <a:cubicBezTo>
                  <a:pt x="-1" y="5793"/>
                  <a:pt x="644" y="2780"/>
                  <a:pt x="1892" y="0"/>
                </a:cubicBezTo>
              </a:path>
              <a:path w="21600" h="9867" stroke="0" extrusionOk="0">
                <a:moveTo>
                  <a:pt x="24" y="9866"/>
                </a:moveTo>
                <a:cubicBezTo>
                  <a:pt x="8" y="9525"/>
                  <a:pt x="0" y="9183"/>
                  <a:pt x="0" y="8841"/>
                </a:cubicBezTo>
                <a:cubicBezTo>
                  <a:pt x="-1" y="5793"/>
                  <a:pt x="644" y="2780"/>
                  <a:pt x="1892" y="0"/>
                </a:cubicBezTo>
                <a:lnTo>
                  <a:pt x="21600" y="8841"/>
                </a:lnTo>
                <a:lnTo>
                  <a:pt x="24" y="9866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8" name="Arc 26"/>
          <p:cNvSpPr/>
          <p:nvPr/>
        </p:nvSpPr>
        <p:spPr bwMode="auto">
          <a:xfrm>
            <a:off x="6264275" y="1230313"/>
            <a:ext cx="574675" cy="669925"/>
          </a:xfrm>
          <a:custGeom>
            <a:avLst/>
            <a:gdLst>
              <a:gd name="T0" fmla="*/ 2147483647 w 20239"/>
              <a:gd name="T1" fmla="*/ 0 h 21332"/>
              <a:gd name="T2" fmla="*/ 2147483647 w 20239"/>
              <a:gd name="T3" fmla="*/ 2147483647 h 21332"/>
              <a:gd name="T4" fmla="*/ 0 w 20239"/>
              <a:gd name="T5" fmla="*/ 2147483647 h 21332"/>
              <a:gd name="T6" fmla="*/ 0 60000 65536"/>
              <a:gd name="T7" fmla="*/ 0 60000 65536"/>
              <a:gd name="T8" fmla="*/ 0 60000 65536"/>
              <a:gd name="T9" fmla="*/ 0 w 20239"/>
              <a:gd name="T10" fmla="*/ 0 h 21332"/>
              <a:gd name="T11" fmla="*/ 20239 w 20239"/>
              <a:gd name="T12" fmla="*/ 21332 h 21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39" h="21332" fill="none" extrusionOk="0">
                <a:moveTo>
                  <a:pt x="3391" y="-1"/>
                </a:moveTo>
                <a:cubicBezTo>
                  <a:pt x="11081" y="1222"/>
                  <a:pt x="17518" y="6489"/>
                  <a:pt x="20239" y="13785"/>
                </a:cubicBezTo>
              </a:path>
              <a:path w="20239" h="21332" stroke="0" extrusionOk="0">
                <a:moveTo>
                  <a:pt x="3391" y="-1"/>
                </a:moveTo>
                <a:cubicBezTo>
                  <a:pt x="11081" y="1222"/>
                  <a:pt x="17518" y="6489"/>
                  <a:pt x="20239" y="13785"/>
                </a:cubicBezTo>
                <a:lnTo>
                  <a:pt x="0" y="21332"/>
                </a:lnTo>
                <a:lnTo>
                  <a:pt x="3391" y="-1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9" name="Oval 27"/>
          <p:cNvSpPr>
            <a:spLocks noChangeArrowheads="1"/>
          </p:cNvSpPr>
          <p:nvPr/>
        </p:nvSpPr>
        <p:spPr bwMode="auto">
          <a:xfrm>
            <a:off x="8107363" y="2528888"/>
            <a:ext cx="28575" cy="3016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3300"/>
            </a:solidFill>
            <a:round/>
          </a:ln>
        </p:spPr>
        <p:txBody>
          <a:bodyPr/>
          <a:lstStyle/>
          <a:p>
            <a:endParaRPr lang="zh-CN" altLang="en-US" baseline="-25000"/>
          </a:p>
        </p:txBody>
      </p:sp>
      <p:sp>
        <p:nvSpPr>
          <p:cNvPr id="28690" name="Rectangle 28"/>
          <p:cNvSpPr>
            <a:spLocks noChangeArrowheads="1"/>
          </p:cNvSpPr>
          <p:nvPr/>
        </p:nvSpPr>
        <p:spPr bwMode="auto">
          <a:xfrm>
            <a:off x="6886575" y="2535238"/>
            <a:ext cx="1349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kumimoji="0" lang="en-US" altLang="zh-CN" sz="2100">
                <a:solidFill>
                  <a:srgbClr val="003300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endParaRPr kumimoji="0" lang="en-US" altLang="zh-CN" sz="2800">
              <a:solidFill>
                <a:srgbClr val="00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91" name="Oval 29"/>
          <p:cNvSpPr>
            <a:spLocks noChangeArrowheads="1"/>
          </p:cNvSpPr>
          <p:nvPr/>
        </p:nvSpPr>
        <p:spPr bwMode="auto">
          <a:xfrm>
            <a:off x="5545138" y="2533650"/>
            <a:ext cx="28575" cy="317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3300"/>
            </a:solidFill>
            <a:round/>
          </a:ln>
        </p:spPr>
        <p:txBody>
          <a:bodyPr/>
          <a:lstStyle/>
          <a:p>
            <a:endParaRPr lang="zh-CN" altLang="en-US" baseline="-25000"/>
          </a:p>
        </p:txBody>
      </p:sp>
      <p:sp>
        <p:nvSpPr>
          <p:cNvPr id="28692" name="Rectangle 30"/>
          <p:cNvSpPr>
            <a:spLocks noChangeArrowheads="1"/>
          </p:cNvSpPr>
          <p:nvPr/>
        </p:nvSpPr>
        <p:spPr bwMode="auto">
          <a:xfrm>
            <a:off x="6683375" y="1687513"/>
            <a:ext cx="14049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kumimoji="0" lang="en-US" altLang="zh-CN" sz="2100">
                <a:latin typeface="楷体_GB2312" pitchFamily="49" charset="-122"/>
                <a:ea typeface="楷体_GB2312" pitchFamily="49" charset="-122"/>
              </a:rPr>
              <a:t>A(0,1.25)</a:t>
            </a:r>
          </a:p>
        </p:txBody>
      </p:sp>
      <p:sp>
        <p:nvSpPr>
          <p:cNvPr id="28693" name="Text Box 32"/>
          <p:cNvSpPr txBox="1">
            <a:spLocks noChangeArrowheads="1"/>
          </p:cNvSpPr>
          <p:nvPr/>
        </p:nvSpPr>
        <p:spPr bwMode="auto">
          <a:xfrm>
            <a:off x="7405688" y="757238"/>
            <a:ext cx="147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2000">
                <a:latin typeface="楷体_GB2312" pitchFamily="49" charset="-122"/>
                <a:ea typeface="楷体_GB2312" pitchFamily="49" charset="-122"/>
              </a:rPr>
              <a:t>B(1,2.25)</a:t>
            </a:r>
          </a:p>
        </p:txBody>
      </p:sp>
      <p:sp>
        <p:nvSpPr>
          <p:cNvPr id="28694" name="Text Box 33"/>
          <p:cNvSpPr txBox="1">
            <a:spLocks noChangeArrowheads="1"/>
          </p:cNvSpPr>
          <p:nvPr/>
        </p:nvSpPr>
        <p:spPr bwMode="auto">
          <a:xfrm>
            <a:off x="6689725" y="1495425"/>
            <a:ext cx="48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100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●</a:t>
            </a:r>
            <a:endParaRPr kumimoji="0"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95" name="Text Box 34"/>
          <p:cNvSpPr txBox="1">
            <a:spLocks noChangeArrowheads="1"/>
          </p:cNvSpPr>
          <p:nvPr/>
        </p:nvSpPr>
        <p:spPr bwMode="auto">
          <a:xfrm>
            <a:off x="7734300" y="2433638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100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             </a:t>
            </a:r>
          </a:p>
          <a:p>
            <a:pPr>
              <a:lnSpc>
                <a:spcPct val="100000"/>
              </a:lnSpc>
            </a:pPr>
            <a:r>
              <a:rPr kumimoji="0" lang="en-US" altLang="zh-CN">
                <a:latin typeface="楷体_GB2312" pitchFamily="49" charset="-122"/>
                <a:ea typeface="楷体_GB2312" pitchFamily="49" charset="-122"/>
              </a:rPr>
              <a:t>C</a:t>
            </a:r>
            <a:r>
              <a:rPr kumimoji="0" lang="en-US" altLang="zh-CN" sz="1800">
                <a:latin typeface="楷体_GB2312" pitchFamily="49" charset="-122"/>
                <a:ea typeface="楷体_GB2312" pitchFamily="49" charset="-122"/>
              </a:rPr>
              <a:t>(2.5,0)</a:t>
            </a:r>
          </a:p>
        </p:txBody>
      </p:sp>
      <p:sp>
        <p:nvSpPr>
          <p:cNvPr id="28696" name="Text Box 35"/>
          <p:cNvSpPr txBox="1">
            <a:spLocks noChangeArrowheads="1"/>
          </p:cNvSpPr>
          <p:nvPr/>
        </p:nvSpPr>
        <p:spPr bwMode="auto">
          <a:xfrm>
            <a:off x="5389563" y="2439988"/>
            <a:ext cx="137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100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●</a:t>
            </a:r>
          </a:p>
          <a:p>
            <a:pPr>
              <a:lnSpc>
                <a:spcPct val="100000"/>
              </a:lnSpc>
            </a:pPr>
            <a:r>
              <a:rPr kumimoji="0" lang="en-US" altLang="zh-CN">
                <a:latin typeface="楷体_GB2312" pitchFamily="49" charset="-122"/>
                <a:ea typeface="楷体_GB2312" pitchFamily="49" charset="-122"/>
              </a:rPr>
              <a:t>D</a:t>
            </a:r>
            <a:r>
              <a:rPr kumimoji="0" lang="en-US" altLang="zh-CN" sz="1800">
                <a:latin typeface="楷体_GB2312" pitchFamily="49" charset="-122"/>
                <a:ea typeface="楷体_GB2312" pitchFamily="49" charset="-122"/>
              </a:rPr>
              <a:t>(-2.5,0)</a:t>
            </a:r>
          </a:p>
        </p:txBody>
      </p:sp>
      <p:pic>
        <p:nvPicPr>
          <p:cNvPr id="28697" name="Picture 38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725" y="990600"/>
            <a:ext cx="26924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8" name="Rectangle 40"/>
          <p:cNvSpPr>
            <a:spLocks noChangeArrowheads="1"/>
          </p:cNvSpPr>
          <p:nvPr/>
        </p:nvSpPr>
        <p:spPr bwMode="auto">
          <a:xfrm>
            <a:off x="7213600" y="1054100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100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●</a:t>
            </a:r>
          </a:p>
        </p:txBody>
      </p:sp>
      <p:sp>
        <p:nvSpPr>
          <p:cNvPr id="28699" name="Rectangle 42"/>
          <p:cNvSpPr>
            <a:spLocks noChangeArrowheads="1"/>
          </p:cNvSpPr>
          <p:nvPr/>
        </p:nvSpPr>
        <p:spPr bwMode="auto">
          <a:xfrm>
            <a:off x="7962900" y="2349500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100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autoUpdateAnimBg="0"/>
      <p:bldP spid="317444" grpId="0" autoUpdateAnimBg="0"/>
      <p:bldP spid="3174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2950" y="4144963"/>
            <a:ext cx="24542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649288" y="1276350"/>
            <a:ext cx="7777162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（兰州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中考） 如图，小明的父亲在相距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米的两棵树间拴了一根绳子，给小明做了一个简易的秋千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拴绳子的地方距地面高都是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2.5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米，绳子自然下垂呈抛物线状，身高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米的小明距较近的那棵树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0.5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米时，头部刚好接触到绳子，则绳子的最低点距地面的距离为</a:t>
            </a:r>
            <a:r>
              <a:rPr lang="zh-CN" altLang="en-US" u="sng" dirty="0">
                <a:solidFill>
                  <a:srgbClr val="0000FF"/>
                </a:solidFill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米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522288" y="4260850"/>
            <a:ext cx="258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0.5</a:t>
            </a: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652463" y="619125"/>
            <a:ext cx="30908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跟踪训练</a:t>
            </a:r>
            <a:r>
              <a:rPr kumimoji="0"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kumimoji="0"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7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2095</Words>
  <Application>Microsoft Office PowerPoint</Application>
  <PresentationFormat>全屏显示(4:3)</PresentationFormat>
  <Paragraphs>142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2001-09-13T10:59:00Z</cp:lastPrinted>
  <dcterms:created xsi:type="dcterms:W3CDTF">2022-01-10T05:46:24Z</dcterms:created>
  <dcterms:modified xsi:type="dcterms:W3CDTF">2023-01-17T01:07:30Z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59F21A52EAF94180BEBF9E3CC089CD74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