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341" r:id="rId4"/>
    <p:sldId id="342" r:id="rId5"/>
    <p:sldId id="392" r:id="rId6"/>
    <p:sldId id="394" r:id="rId7"/>
    <p:sldId id="393" r:id="rId8"/>
    <p:sldId id="396" r:id="rId9"/>
    <p:sldId id="401" r:id="rId10"/>
    <p:sldId id="412" r:id="rId11"/>
    <p:sldId id="413" r:id="rId12"/>
    <p:sldId id="414" r:id="rId13"/>
    <p:sldId id="415" r:id="rId14"/>
    <p:sldId id="416" r:id="rId15"/>
    <p:sldId id="353" r:id="rId16"/>
    <p:sldId id="398" r:id="rId17"/>
    <p:sldId id="399" r:id="rId18"/>
    <p:sldId id="400" r:id="rId19"/>
    <p:sldId id="417" r:id="rId20"/>
  </p:sldIdLst>
  <p:sldSz cx="9144000" cy="5143500" type="screen16x9"/>
  <p:notesSz cx="7104063" cy="10234613"/>
  <p:custDataLst>
    <p:tags r:id="rId2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DF7EE"/>
    <a:srgbClr val="E2F2E3"/>
    <a:srgbClr val="CC3300"/>
    <a:srgbClr val="F418C5"/>
    <a:srgbClr val="323232"/>
    <a:srgbClr val="4F855D"/>
    <a:srgbClr val="B2B2B2"/>
    <a:srgbClr val="20202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426" y="-804"/>
      </p:cViewPr>
      <p:guideLst>
        <p:guide orient="horz" pos="16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975" y="844550"/>
            <a:ext cx="6551613" cy="3686175"/>
          </a:xfrm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wrap="square" lIns="99075" tIns="49538" rIns="99075" bIns="49538" anchor="t"/>
          <a:lstStyle/>
          <a:p>
            <a:pPr lvl="0"/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347" y="9722882"/>
            <a:ext cx="3081716" cy="511731"/>
          </a:xfrm>
          <a:prstGeom prst="rect">
            <a:avLst/>
          </a:prstGeom>
          <a:noFill/>
          <a:ln w="9525">
            <a:noFill/>
          </a:ln>
        </p:spPr>
        <p:txBody>
          <a:bodyPr wrap="square" lIns="99075" tIns="49538" rIns="99075" bIns="49538" anchor="t"/>
          <a:lstStyle/>
          <a:p>
            <a:fld id="{9A0DB2DC-4C9A-4742-B13C-FB6460FD3503}" type="slidenum">
              <a:rPr lang="zh-CN" altLang="en-US" sz="1300" dirty="0"/>
              <a:t>14</a:t>
            </a:fld>
            <a:endParaRPr lang="zh-CN" alt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0975" y="844550"/>
            <a:ext cx="6551613" cy="3686175"/>
          </a:xfrm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wrap="square" lIns="99075" tIns="49538" rIns="99075" bIns="49538" anchor="t"/>
          <a:lstStyle/>
          <a:p>
            <a:pPr lvl="0"/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347" y="9722882"/>
            <a:ext cx="3081716" cy="511731"/>
          </a:xfrm>
          <a:prstGeom prst="rect">
            <a:avLst/>
          </a:prstGeom>
          <a:noFill/>
          <a:ln w="9525">
            <a:noFill/>
          </a:ln>
        </p:spPr>
        <p:txBody>
          <a:bodyPr wrap="square" lIns="99075" tIns="49538" rIns="99075" bIns="49538" anchor="t"/>
          <a:lstStyle/>
          <a:p>
            <a:fld id="{9A0DB2DC-4C9A-4742-B13C-FB6460FD3503}" type="slidenum">
              <a:rPr lang="zh-CN" altLang="en-US" sz="1300" dirty="0"/>
              <a:t>15</a:t>
            </a:fld>
            <a:endParaRPr lang="zh-CN" alt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63341" y="4906328"/>
            <a:ext cx="9273064" cy="2700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书本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42334" y="3945731"/>
            <a:ext cx="2075498" cy="128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7080" y="2877409"/>
            <a:ext cx="2678906" cy="2678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 flipV="1">
            <a:off x="5539740" y="422452"/>
            <a:ext cx="1467803" cy="57150"/>
            <a:chOff x="11867" y="1528"/>
            <a:chExt cx="3966" cy="12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flipV="1">
            <a:off x="1888331" y="422452"/>
            <a:ext cx="1467803" cy="57150"/>
            <a:chOff x="11867" y="1528"/>
            <a:chExt cx="3966" cy="120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4318" y="9027"/>
            <a:ext cx="85664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4318" y="9027"/>
            <a:ext cx="85664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堂训练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6192" y="-476"/>
            <a:ext cx="9157811" cy="516636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7841457" y="92392"/>
            <a:ext cx="1134904" cy="343853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8573" y="5018723"/>
            <a:ext cx="9159716" cy="146685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wmf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microsoft.com/office/2007/relationships/hdphoto" Target="../media/hdphoto1.wdp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81375" y="414091"/>
            <a:ext cx="2158365" cy="4385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 圆</a:t>
            </a:r>
          </a:p>
        </p:txBody>
      </p:sp>
      <p:grpSp>
        <p:nvGrpSpPr>
          <p:cNvPr id="29" name="组合 28"/>
          <p:cNvGrpSpPr/>
          <p:nvPr/>
        </p:nvGrpSpPr>
        <p:grpSpPr>
          <a:xfrm flipV="1">
            <a:off x="5564982" y="540536"/>
            <a:ext cx="1467803" cy="5715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1913573" y="540536"/>
            <a:ext cx="1467803" cy="57150"/>
            <a:chOff x="11867" y="1528"/>
            <a:chExt cx="3966" cy="120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1746619"/>
            <a:ext cx="9144000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</a:t>
            </a:r>
            <a:r>
              <a:rPr lang="zh-CN" altLang="en-US" sz="4400" b="1" dirty="0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切线长定理</a:t>
            </a:r>
          </a:p>
        </p:txBody>
      </p:sp>
      <p:sp>
        <p:nvSpPr>
          <p:cNvPr id="28" name="矩形 27"/>
          <p:cNvSpPr/>
          <p:nvPr/>
        </p:nvSpPr>
        <p:spPr>
          <a:xfrm>
            <a:off x="-24052" y="4191206"/>
            <a:ext cx="9168052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/>
          <p:nvPr/>
        </p:nvSpPr>
        <p:spPr>
          <a:xfrm>
            <a:off x="1239220" y="596653"/>
            <a:ext cx="6101953" cy="11763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例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：已知如图，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Rt△ABC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的两条直角边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AC=10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BC=24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，⊙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O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是△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ABC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的内切圆，切点分别为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D,E,F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，求⊙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O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的半径。</a:t>
            </a:r>
          </a:p>
        </p:txBody>
      </p:sp>
      <p:grpSp>
        <p:nvGrpSpPr>
          <p:cNvPr id="46083" name="Group 86"/>
          <p:cNvGrpSpPr/>
          <p:nvPr/>
        </p:nvGrpSpPr>
        <p:grpSpPr>
          <a:xfrm rot="-5400000">
            <a:off x="4007525" y="1220932"/>
            <a:ext cx="2087923" cy="3398044"/>
            <a:chOff x="3233" y="1508"/>
            <a:chExt cx="1286" cy="2022"/>
          </a:xfrm>
        </p:grpSpPr>
        <p:sp>
          <p:nvSpPr>
            <p:cNvPr id="46085" name="Line 72"/>
            <p:cNvSpPr/>
            <p:nvPr/>
          </p:nvSpPr>
          <p:spPr>
            <a:xfrm>
              <a:off x="3460" y="1786"/>
              <a:ext cx="55" cy="14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6" name="Line 73"/>
            <p:cNvSpPr/>
            <p:nvPr/>
          </p:nvSpPr>
          <p:spPr>
            <a:xfrm>
              <a:off x="3515" y="3249"/>
              <a:ext cx="77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7" name="Oval 74"/>
            <p:cNvSpPr/>
            <p:nvPr/>
          </p:nvSpPr>
          <p:spPr>
            <a:xfrm>
              <a:off x="3515" y="2693"/>
              <a:ext cx="576" cy="556"/>
            </a:xfrm>
            <a:prstGeom prst="ellipse">
              <a:avLst/>
            </a:prstGeom>
            <a:noFill/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300" dirty="0">
                <a:latin typeface="Calibri" panose="020F0502020204030204" pitchFamily="34" charset="0"/>
              </a:endParaRPr>
            </a:p>
          </p:txBody>
        </p:sp>
        <p:sp>
          <p:nvSpPr>
            <p:cNvPr id="46088" name="Line 75"/>
            <p:cNvSpPr/>
            <p:nvPr/>
          </p:nvSpPr>
          <p:spPr>
            <a:xfrm>
              <a:off x="3460" y="1790"/>
              <a:ext cx="826" cy="145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089" name="Group 77"/>
            <p:cNvGrpSpPr/>
            <p:nvPr/>
          </p:nvGrpSpPr>
          <p:grpSpPr>
            <a:xfrm>
              <a:off x="3726" y="2850"/>
              <a:ext cx="227" cy="278"/>
              <a:chOff x="2094" y="2364"/>
              <a:chExt cx="227" cy="278"/>
            </a:xfrm>
          </p:grpSpPr>
          <p:sp>
            <p:nvSpPr>
              <p:cNvPr id="46096" name="AutoShape 78"/>
              <p:cNvSpPr/>
              <p:nvPr/>
            </p:nvSpPr>
            <p:spPr>
              <a:xfrm>
                <a:off x="2128" y="2468"/>
                <a:ext cx="48" cy="48"/>
              </a:xfrm>
              <a:prstGeom prst="flowChartConnector">
                <a:avLst/>
              </a:pr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 sz="33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6097" name="Text Box 79"/>
              <p:cNvSpPr txBox="1"/>
              <p:nvPr/>
            </p:nvSpPr>
            <p:spPr>
              <a:xfrm rot="16028402">
                <a:off x="2069" y="2389"/>
                <a:ext cx="278" cy="2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46090" name="Text Box 80"/>
            <p:cNvSpPr txBox="1"/>
            <p:nvPr/>
          </p:nvSpPr>
          <p:spPr>
            <a:xfrm rot="5400000">
              <a:off x="3286" y="3146"/>
              <a:ext cx="263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46091" name="Text Box 81"/>
            <p:cNvSpPr txBox="1"/>
            <p:nvPr/>
          </p:nvSpPr>
          <p:spPr>
            <a:xfrm rot="5400000">
              <a:off x="3288" y="1526"/>
              <a:ext cx="263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46092" name="Text Box 82"/>
            <p:cNvSpPr txBox="1"/>
            <p:nvPr/>
          </p:nvSpPr>
          <p:spPr>
            <a:xfrm rot="5400000">
              <a:off x="4274" y="3285"/>
              <a:ext cx="263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46093" name="Text Box 83"/>
            <p:cNvSpPr txBox="1"/>
            <p:nvPr/>
          </p:nvSpPr>
          <p:spPr>
            <a:xfrm rot="5244846">
              <a:off x="3215" y="2799"/>
              <a:ext cx="263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46094" name="Text Box 84"/>
            <p:cNvSpPr txBox="1"/>
            <p:nvPr/>
          </p:nvSpPr>
          <p:spPr>
            <a:xfrm rot="5400000">
              <a:off x="3981" y="2694"/>
              <a:ext cx="263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46095" name="Text Box 85"/>
            <p:cNvSpPr txBox="1"/>
            <p:nvPr/>
          </p:nvSpPr>
          <p:spPr>
            <a:xfrm rot="5400000">
              <a:off x="3646" y="3249"/>
              <a:ext cx="263" cy="2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800" dirty="0">
                  <a:latin typeface="Calibri" panose="020F0502020204030204" pitchFamily="34" charset="0"/>
                </a:rPr>
                <a:t>F</a:t>
              </a:r>
            </a:p>
          </p:txBody>
        </p:sp>
      </p:grpSp>
      <p:sp>
        <p:nvSpPr>
          <p:cNvPr id="17" name="椭圆 16">
            <a:hlinkClick r:id="rId3" action="ppaction://hlinksldjump"/>
          </p:cNvPr>
          <p:cNvSpPr/>
          <p:nvPr/>
        </p:nvSpPr>
        <p:spPr>
          <a:xfrm>
            <a:off x="6968728" y="4414838"/>
            <a:ext cx="585788" cy="359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3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8326" y="2452688"/>
            <a:ext cx="2202656" cy="17216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Text Box 3"/>
          <p:cNvSpPr txBox="1"/>
          <p:nvPr/>
        </p:nvSpPr>
        <p:spPr>
          <a:xfrm>
            <a:off x="1450182" y="670323"/>
            <a:ext cx="6274594" cy="142446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变式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△ABC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的内切圆⊙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O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与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BC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CA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AB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分别相切于点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E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F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，且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AB=9cm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BC=14cm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CA=13cm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，求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AF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BD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CE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的长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236548" name="Text Box 4"/>
          <p:cNvSpPr txBox="1"/>
          <p:nvPr/>
        </p:nvSpPr>
        <p:spPr>
          <a:xfrm>
            <a:off x="1512094" y="2118122"/>
            <a:ext cx="1628775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C00FF"/>
                </a:solidFill>
                <a:latin typeface="Arial" panose="020B0604020202020204" pitchFamily="34" charset="0"/>
                <a:ea typeface="楷体_GB2312" pitchFamily="49" charset="-122"/>
              </a:rPr>
              <a:t>【</a:t>
            </a:r>
            <a:r>
              <a:rPr lang="zh-CN" altLang="en-US" sz="2100" b="1" dirty="0">
                <a:solidFill>
                  <a:srgbClr val="CC00FF"/>
                </a:solidFill>
                <a:latin typeface="Arial" panose="020B0604020202020204" pitchFamily="34" charset="0"/>
                <a:ea typeface="楷体_GB2312" pitchFamily="49" charset="-122"/>
              </a:rPr>
              <a:t>解析</a:t>
            </a:r>
            <a:r>
              <a:rPr lang="en-US" altLang="zh-CN" sz="2100" b="1" dirty="0">
                <a:solidFill>
                  <a:srgbClr val="CC00FF"/>
                </a:solidFill>
                <a:latin typeface="Arial" panose="020B0604020202020204" pitchFamily="34" charset="0"/>
                <a:ea typeface="楷体_GB2312" pitchFamily="49" charset="-122"/>
              </a:rPr>
              <a:t>】</a:t>
            </a:r>
          </a:p>
        </p:txBody>
      </p:sp>
      <p:sp>
        <p:nvSpPr>
          <p:cNvPr id="236549" name="Text Box 5"/>
          <p:cNvSpPr txBox="1"/>
          <p:nvPr/>
        </p:nvSpPr>
        <p:spPr>
          <a:xfrm>
            <a:off x="2571751" y="2114550"/>
            <a:ext cx="3070622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设</a:t>
            </a: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AF=x,</a:t>
            </a: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则</a:t>
            </a: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AE=x</a:t>
            </a:r>
          </a:p>
        </p:txBody>
      </p:sp>
      <p:sp>
        <p:nvSpPr>
          <p:cNvPr id="236550" name="Text Box 6"/>
          <p:cNvSpPr txBox="1"/>
          <p:nvPr/>
        </p:nvSpPr>
        <p:spPr>
          <a:xfrm>
            <a:off x="1512094" y="2516982"/>
            <a:ext cx="3107531" cy="84343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∴CD=CE=AC-AE=13-x</a:t>
            </a: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BD=BF=AB-AF=9-x.</a:t>
            </a:r>
          </a:p>
        </p:txBody>
      </p:sp>
      <p:sp>
        <p:nvSpPr>
          <p:cNvPr id="236551" name="Text Box 7"/>
          <p:cNvSpPr txBox="1"/>
          <p:nvPr/>
        </p:nvSpPr>
        <p:spPr>
          <a:xfrm>
            <a:off x="1512094" y="3363516"/>
            <a:ext cx="2868216" cy="84343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由</a:t>
            </a: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BD+CD=BC</a:t>
            </a: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可得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13-x+9-x=14</a:t>
            </a: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</a:p>
        </p:txBody>
      </p:sp>
      <p:sp>
        <p:nvSpPr>
          <p:cNvPr id="236552" name="Text Box 8"/>
          <p:cNvSpPr txBox="1"/>
          <p:nvPr/>
        </p:nvSpPr>
        <p:spPr>
          <a:xfrm>
            <a:off x="1512094" y="4221956"/>
            <a:ext cx="1757363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解得</a:t>
            </a: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x=4.</a:t>
            </a:r>
          </a:p>
        </p:txBody>
      </p:sp>
      <p:sp>
        <p:nvSpPr>
          <p:cNvPr id="236553" name="Text Box 9"/>
          <p:cNvSpPr txBox="1"/>
          <p:nvPr/>
        </p:nvSpPr>
        <p:spPr>
          <a:xfrm>
            <a:off x="1512094" y="4619625"/>
            <a:ext cx="4677966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∴ AF=4 cm, BD=5 cm, CE=9 cm.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49" grpId="0"/>
      <p:bldP spid="236550" grpId="0"/>
      <p:bldP spid="236551" grpId="0"/>
      <p:bldP spid="236552" grpId="0"/>
      <p:bldP spid="236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/>
          <p:nvPr/>
        </p:nvSpPr>
        <p:spPr>
          <a:xfrm>
            <a:off x="1478756" y="404813"/>
            <a:ext cx="6215063" cy="13277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变式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2  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已知：如图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,PA,PB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是⊙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O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的切线，切点分别是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A,B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Q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为⊙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O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上一点，过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Q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点作⊙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O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的切线，交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PA,PB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于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E,F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点，已知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PA=12cm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，求</a:t>
            </a:r>
            <a:r>
              <a:rPr lang="en-US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△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PEF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的周长</a:t>
            </a:r>
            <a:r>
              <a:rPr lang="en-US" altLang="zh-CN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220167" name="Text Box 7"/>
          <p:cNvSpPr txBox="1"/>
          <p:nvPr/>
        </p:nvSpPr>
        <p:spPr>
          <a:xfrm>
            <a:off x="1507331" y="3378994"/>
            <a:ext cx="5678091" cy="55292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</a:rPr>
              <a:t>【</a:t>
            </a:r>
            <a:r>
              <a:rPr lang="zh-CN" altLang="en-US" sz="2100" b="1" dirty="0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</a:rPr>
              <a:t>解析</a:t>
            </a:r>
            <a:r>
              <a:rPr lang="en-US" altLang="zh-CN" sz="2100" b="1" dirty="0">
                <a:solidFill>
                  <a:srgbClr val="CC00FF"/>
                </a:solidFill>
                <a:latin typeface="Times New Roman" panose="02020603050405020304" pitchFamily="18" charset="0"/>
                <a:ea typeface="楷体_GB2312" pitchFamily="49" charset="-122"/>
              </a:rPr>
              <a:t>】</a:t>
            </a: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易证</a:t>
            </a: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EQ=EA, FQ=FB,PA=PB.</a:t>
            </a:r>
          </a:p>
        </p:txBody>
      </p:sp>
      <p:sp>
        <p:nvSpPr>
          <p:cNvPr id="220168" name="Text Box 8"/>
          <p:cNvSpPr txBox="1"/>
          <p:nvPr/>
        </p:nvSpPr>
        <p:spPr>
          <a:xfrm>
            <a:off x="1507332" y="3937397"/>
            <a:ext cx="2878931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∴ PE+EQ=PA=12cm,</a:t>
            </a:r>
          </a:p>
        </p:txBody>
      </p:sp>
      <p:sp>
        <p:nvSpPr>
          <p:cNvPr id="220169" name="Text Box 9"/>
          <p:cNvSpPr txBox="1"/>
          <p:nvPr/>
        </p:nvSpPr>
        <p:spPr>
          <a:xfrm>
            <a:off x="1507331" y="4295775"/>
            <a:ext cx="2639616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PF+FQ=PB=PA=12cm.</a:t>
            </a:r>
          </a:p>
        </p:txBody>
      </p:sp>
      <p:sp>
        <p:nvSpPr>
          <p:cNvPr id="220170" name="Text Box 10"/>
          <p:cNvSpPr txBox="1"/>
          <p:nvPr/>
        </p:nvSpPr>
        <p:spPr>
          <a:xfrm>
            <a:off x="1507331" y="4656535"/>
            <a:ext cx="2349104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∴</a:t>
            </a:r>
            <a:r>
              <a:rPr lang="zh-CN" altLang="en-US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周长为</a:t>
            </a:r>
            <a:r>
              <a:rPr lang="en-US" altLang="zh-CN" sz="21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24cm.</a:t>
            </a:r>
          </a:p>
        </p:txBody>
      </p:sp>
      <p:pic>
        <p:nvPicPr>
          <p:cNvPr id="48135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5626"/>
          <a:stretch>
            <a:fillRect/>
          </a:stretch>
        </p:blipFill>
        <p:spPr>
          <a:xfrm>
            <a:off x="3303985" y="1844279"/>
            <a:ext cx="2127647" cy="15871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6" name="矩形 25615"/>
          <p:cNvSpPr/>
          <p:nvPr/>
        </p:nvSpPr>
        <p:spPr>
          <a:xfrm>
            <a:off x="4258866" y="3217069"/>
            <a:ext cx="177403" cy="16073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</a:pPr>
            <a:endParaRPr lang="zh-CN" altLang="en-US" sz="33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8137" name="文本框 25614"/>
          <p:cNvSpPr txBox="1"/>
          <p:nvPr/>
        </p:nvSpPr>
        <p:spPr>
          <a:xfrm>
            <a:off x="4248150" y="3177779"/>
            <a:ext cx="245901" cy="3000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500" dirty="0">
                <a:latin typeface="Times New Roman" panose="02020603050405020304" pitchFamily="18" charset="0"/>
              </a:rPr>
              <a:t>F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/>
      <p:bldP spid="220168" grpId="0"/>
      <p:bldP spid="220169" grpId="0"/>
      <p:bldP spid="220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/>
          <p:nvPr/>
        </p:nvSpPr>
        <p:spPr>
          <a:xfrm>
            <a:off x="1674019" y="1879997"/>
            <a:ext cx="800100" cy="7429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3300" dirty="0">
              <a:latin typeface="Calibri" panose="020F0502020204030204" pitchFamily="34" charset="0"/>
            </a:endParaRPr>
          </a:p>
        </p:txBody>
      </p:sp>
      <p:sp>
        <p:nvSpPr>
          <p:cNvPr id="45059" name="Line 3"/>
          <p:cNvSpPr/>
          <p:nvPr/>
        </p:nvSpPr>
        <p:spPr>
          <a:xfrm flipH="1">
            <a:off x="1502569" y="1822847"/>
            <a:ext cx="228600" cy="9715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0" name="Line 4"/>
          <p:cNvSpPr/>
          <p:nvPr/>
        </p:nvSpPr>
        <p:spPr>
          <a:xfrm flipV="1">
            <a:off x="1502569" y="2508647"/>
            <a:ext cx="1085850" cy="2857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1" name="Line 5"/>
          <p:cNvSpPr/>
          <p:nvPr/>
        </p:nvSpPr>
        <p:spPr>
          <a:xfrm>
            <a:off x="1731169" y="1822847"/>
            <a:ext cx="685800" cy="571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2" name="Line 6"/>
          <p:cNvSpPr/>
          <p:nvPr/>
        </p:nvSpPr>
        <p:spPr>
          <a:xfrm>
            <a:off x="2416969" y="1879997"/>
            <a:ext cx="171450" cy="685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3" name="Text Box 7"/>
          <p:cNvSpPr txBox="1"/>
          <p:nvPr/>
        </p:nvSpPr>
        <p:spPr>
          <a:xfrm>
            <a:off x="1331119" y="2680098"/>
            <a:ext cx="34290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5064" name="Text Box 8"/>
          <p:cNvSpPr txBox="1"/>
          <p:nvPr/>
        </p:nvSpPr>
        <p:spPr>
          <a:xfrm>
            <a:off x="2574131" y="2518173"/>
            <a:ext cx="62865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5065" name="Text Box 9"/>
          <p:cNvSpPr txBox="1"/>
          <p:nvPr/>
        </p:nvSpPr>
        <p:spPr>
          <a:xfrm>
            <a:off x="1559719" y="1594248"/>
            <a:ext cx="51435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5066" name="Text Box 10"/>
          <p:cNvSpPr txBox="1"/>
          <p:nvPr/>
        </p:nvSpPr>
        <p:spPr>
          <a:xfrm>
            <a:off x="2074069" y="2565798"/>
            <a:ext cx="22860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45067" name="Text Box 11"/>
          <p:cNvSpPr txBox="1"/>
          <p:nvPr/>
        </p:nvSpPr>
        <p:spPr>
          <a:xfrm>
            <a:off x="2474119" y="1994298"/>
            <a:ext cx="28575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5068" name="Text Box 12"/>
          <p:cNvSpPr txBox="1"/>
          <p:nvPr/>
        </p:nvSpPr>
        <p:spPr>
          <a:xfrm>
            <a:off x="1902619" y="1537098"/>
            <a:ext cx="34290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5069" name="Text Box 13"/>
          <p:cNvSpPr txBox="1"/>
          <p:nvPr/>
        </p:nvSpPr>
        <p:spPr>
          <a:xfrm>
            <a:off x="1445419" y="1937148"/>
            <a:ext cx="40005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45070" name="AutoShape 14"/>
          <p:cNvSpPr/>
          <p:nvPr/>
        </p:nvSpPr>
        <p:spPr>
          <a:xfrm>
            <a:off x="2016919" y="2165747"/>
            <a:ext cx="57150" cy="57150"/>
          </a:xfrm>
          <a:prstGeom prst="flowChartConnector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68580" tIns="34290" rIns="68580" bIns="34290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3300" dirty="0">
              <a:latin typeface="Calibri" panose="020F0502020204030204" pitchFamily="34" charset="0"/>
            </a:endParaRPr>
          </a:p>
        </p:txBody>
      </p:sp>
      <p:sp>
        <p:nvSpPr>
          <p:cNvPr id="45071" name="Text Box 15"/>
          <p:cNvSpPr txBox="1"/>
          <p:nvPr/>
        </p:nvSpPr>
        <p:spPr>
          <a:xfrm>
            <a:off x="2016919" y="2051448"/>
            <a:ext cx="34290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4352" name="Text Box 16"/>
          <p:cNvSpPr txBox="1"/>
          <p:nvPr/>
        </p:nvSpPr>
        <p:spPr>
          <a:xfrm>
            <a:off x="2303860" y="2796778"/>
            <a:ext cx="523875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结论：圆的外切四边形的两组对边和相等。</a:t>
            </a:r>
          </a:p>
        </p:txBody>
      </p:sp>
      <p:sp>
        <p:nvSpPr>
          <p:cNvPr id="45073" name="Text Box 17"/>
          <p:cNvSpPr txBox="1"/>
          <p:nvPr/>
        </p:nvSpPr>
        <p:spPr>
          <a:xfrm>
            <a:off x="1423987" y="675085"/>
            <a:ext cx="5778104" cy="62245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Times New Roman" panose="02020603050405020304" pitchFamily="18" charset="0"/>
              </a:rPr>
              <a:t>已知：四边形</a:t>
            </a:r>
            <a:r>
              <a:rPr lang="en-US" altLang="zh-CN" sz="1800" b="1" dirty="0">
                <a:latin typeface="Times New Roman" panose="02020603050405020304" pitchFamily="18" charset="0"/>
              </a:rPr>
              <a:t>ABCD</a:t>
            </a:r>
            <a:r>
              <a:rPr lang="zh-CN" altLang="en-US" sz="1800" b="1" dirty="0">
                <a:latin typeface="Times New Roman" panose="02020603050405020304" pitchFamily="18" charset="0"/>
              </a:rPr>
              <a:t>的边 </a:t>
            </a:r>
            <a:r>
              <a:rPr lang="en-US" altLang="zh-CN" sz="1800" b="1" dirty="0">
                <a:latin typeface="Times New Roman" panose="02020603050405020304" pitchFamily="18" charset="0"/>
              </a:rPr>
              <a:t>AB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en-US" altLang="zh-CN" sz="1800" b="1" dirty="0">
                <a:latin typeface="Times New Roman" panose="02020603050405020304" pitchFamily="18" charset="0"/>
              </a:rPr>
              <a:t>BC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en-US" altLang="zh-CN" sz="1800" b="1" dirty="0">
                <a:latin typeface="Times New Roman" panose="02020603050405020304" pitchFamily="18" charset="0"/>
              </a:rPr>
              <a:t>CD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en-US" altLang="zh-CN" sz="1800" b="1" dirty="0">
                <a:latin typeface="Times New Roman" panose="02020603050405020304" pitchFamily="18" charset="0"/>
              </a:rPr>
              <a:t>DA</a:t>
            </a:r>
            <a:r>
              <a:rPr lang="zh-CN" altLang="en-US" sz="1800" b="1" dirty="0">
                <a:latin typeface="Times New Roman" panose="02020603050405020304" pitchFamily="18" charset="0"/>
              </a:rPr>
              <a:t>和圆</a:t>
            </a:r>
            <a:r>
              <a:rPr lang="en-US" altLang="zh-CN" sz="1800" b="1" dirty="0">
                <a:latin typeface="Times New Roman" panose="02020603050405020304" pitchFamily="18" charset="0"/>
              </a:rPr>
              <a:t>O</a:t>
            </a:r>
            <a:r>
              <a:rPr lang="zh-CN" altLang="en-US" sz="1800" b="1" dirty="0">
                <a:latin typeface="Times New Roman" panose="02020603050405020304" pitchFamily="18" charset="0"/>
              </a:rPr>
              <a:t>分别相切于</a:t>
            </a:r>
            <a:r>
              <a:rPr lang="en-US" altLang="zh-CN" sz="1800" b="1" dirty="0">
                <a:latin typeface="Times New Roman" panose="02020603050405020304" pitchFamily="18" charset="0"/>
              </a:rPr>
              <a:t>L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en-US" altLang="zh-CN" sz="1800" b="1" dirty="0">
                <a:latin typeface="Times New Roman" panose="02020603050405020304" pitchFamily="18" charset="0"/>
              </a:rPr>
              <a:t>M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en-US" altLang="zh-CN" sz="1800" b="1" dirty="0">
                <a:latin typeface="Times New Roman" panose="02020603050405020304" pitchFamily="18" charset="0"/>
              </a:rPr>
              <a:t>N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en-US" altLang="zh-CN" sz="1800" b="1" dirty="0">
                <a:latin typeface="Times New Roman" panose="02020603050405020304" pitchFamily="18" charset="0"/>
              </a:rPr>
              <a:t>P</a:t>
            </a:r>
            <a:r>
              <a:rPr lang="zh-CN" altLang="en-US" sz="18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4354" name="Line 18"/>
          <p:cNvSpPr/>
          <p:nvPr/>
        </p:nvSpPr>
        <p:spPr>
          <a:xfrm>
            <a:off x="1731169" y="1822847"/>
            <a:ext cx="342900" cy="27873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Line 19"/>
          <p:cNvSpPr/>
          <p:nvPr/>
        </p:nvSpPr>
        <p:spPr>
          <a:xfrm flipH="1">
            <a:off x="1645444" y="1822847"/>
            <a:ext cx="85725" cy="3429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0"/>
          <p:cNvGrpSpPr/>
          <p:nvPr/>
        </p:nvGrpSpPr>
        <p:grpSpPr>
          <a:xfrm>
            <a:off x="1445419" y="2149079"/>
            <a:ext cx="742950" cy="645319"/>
            <a:chOff x="1056" y="2770"/>
            <a:chExt cx="624" cy="542"/>
          </a:xfrm>
        </p:grpSpPr>
        <p:sp>
          <p:nvSpPr>
            <p:cNvPr id="45102" name="Line 21"/>
            <p:cNvSpPr/>
            <p:nvPr/>
          </p:nvSpPr>
          <p:spPr>
            <a:xfrm flipV="1">
              <a:off x="1104" y="2770"/>
              <a:ext cx="118" cy="542"/>
            </a:xfrm>
            <a:prstGeom prst="line">
              <a:avLst/>
            </a:prstGeom>
            <a:ln w="38100" cap="flat" cmpd="sng">
              <a:solidFill>
                <a:srgbClr val="66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3" name="Line 22"/>
            <p:cNvSpPr/>
            <p:nvPr/>
          </p:nvSpPr>
          <p:spPr>
            <a:xfrm flipV="1">
              <a:off x="1056" y="3161"/>
              <a:ext cx="624" cy="151"/>
            </a:xfrm>
            <a:prstGeom prst="line">
              <a:avLst/>
            </a:prstGeom>
            <a:ln w="38100" cap="flat" cmpd="sng">
              <a:solidFill>
                <a:srgbClr val="66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2188369" y="2166941"/>
            <a:ext cx="390525" cy="456010"/>
            <a:chOff x="1680" y="2785"/>
            <a:chExt cx="328" cy="383"/>
          </a:xfrm>
        </p:grpSpPr>
        <p:sp>
          <p:nvSpPr>
            <p:cNvPr id="45100" name="Line 24"/>
            <p:cNvSpPr/>
            <p:nvPr/>
          </p:nvSpPr>
          <p:spPr>
            <a:xfrm flipH="1" flipV="1">
              <a:off x="1935" y="2785"/>
              <a:ext cx="73" cy="287"/>
            </a:xfrm>
            <a:prstGeom prst="line">
              <a:avLst/>
            </a:prstGeom>
            <a:ln w="38100" cap="flat" cmpd="sng">
              <a:solidFill>
                <a:srgbClr val="CCCC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01" name="Line 25"/>
            <p:cNvSpPr/>
            <p:nvPr/>
          </p:nvSpPr>
          <p:spPr>
            <a:xfrm flipH="1">
              <a:off x="1680" y="3080"/>
              <a:ext cx="324" cy="88"/>
            </a:xfrm>
            <a:prstGeom prst="line">
              <a:avLst/>
            </a:prstGeom>
            <a:ln w="57150" cap="flat" cmpd="sng">
              <a:solidFill>
                <a:srgbClr val="CCCC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6"/>
          <p:cNvGrpSpPr/>
          <p:nvPr/>
        </p:nvGrpSpPr>
        <p:grpSpPr>
          <a:xfrm rot="21220260">
            <a:off x="2091084" y="1829051"/>
            <a:ext cx="383382" cy="335756"/>
            <a:chOff x="1598" y="2502"/>
            <a:chExt cx="322" cy="282"/>
          </a:xfrm>
        </p:grpSpPr>
        <p:sp>
          <p:nvSpPr>
            <p:cNvPr id="45098" name="Line 27"/>
            <p:cNvSpPr/>
            <p:nvPr/>
          </p:nvSpPr>
          <p:spPr>
            <a:xfrm flipH="1" flipV="1">
              <a:off x="1598" y="2502"/>
              <a:ext cx="274" cy="42"/>
            </a:xfrm>
            <a:prstGeom prst="line">
              <a:avLst/>
            </a:prstGeom>
            <a:ln w="38100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9" name="Line 28"/>
            <p:cNvSpPr/>
            <p:nvPr/>
          </p:nvSpPr>
          <p:spPr>
            <a:xfrm>
              <a:off x="1872" y="2544"/>
              <a:ext cx="48" cy="240"/>
            </a:xfrm>
            <a:prstGeom prst="line">
              <a:avLst/>
            </a:prstGeom>
            <a:ln w="38100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79" name="Text Box 29"/>
          <p:cNvSpPr txBox="1"/>
          <p:nvPr/>
        </p:nvSpPr>
        <p:spPr>
          <a:xfrm>
            <a:off x="2359819" y="1708548"/>
            <a:ext cx="342900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5080" name="Text Box 34"/>
          <p:cNvSpPr txBox="1"/>
          <p:nvPr/>
        </p:nvSpPr>
        <p:spPr>
          <a:xfrm>
            <a:off x="3044428" y="1429941"/>
            <a:ext cx="4104084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</a:rPr>
              <a:t>1</a:t>
            </a:r>
            <a:r>
              <a:rPr lang="zh-CN" altLang="en-US" sz="1800" dirty="0">
                <a:latin typeface="Arial" panose="020B0604020202020204" pitchFamily="34" charset="0"/>
              </a:rPr>
              <a:t>）找出图中所有相等的线段</a:t>
            </a:r>
          </a:p>
        </p:txBody>
      </p:sp>
      <p:sp>
        <p:nvSpPr>
          <p:cNvPr id="45081" name="Text Box 35"/>
          <p:cNvSpPr txBox="1"/>
          <p:nvPr/>
        </p:nvSpPr>
        <p:spPr>
          <a:xfrm>
            <a:off x="3003947" y="2296717"/>
            <a:ext cx="4589859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</a:rPr>
              <a:t>2</a:t>
            </a:r>
            <a:r>
              <a:rPr lang="zh-CN" altLang="en-US" sz="1800" dirty="0">
                <a:latin typeface="Arial" panose="020B0604020202020204" pitchFamily="34" charset="0"/>
              </a:rPr>
              <a:t>）填空：</a:t>
            </a:r>
            <a:r>
              <a:rPr lang="en-US" altLang="zh-CN" sz="1800" dirty="0">
                <a:latin typeface="Arial" panose="020B0604020202020204" pitchFamily="34" charset="0"/>
              </a:rPr>
              <a:t>AB+CD            AD+BC</a:t>
            </a:r>
            <a:r>
              <a:rPr lang="zh-CN" altLang="en-US" sz="1800" dirty="0">
                <a:latin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</a:rPr>
              <a:t>&gt;,&lt;,=)</a:t>
            </a:r>
          </a:p>
        </p:txBody>
      </p:sp>
      <p:sp>
        <p:nvSpPr>
          <p:cNvPr id="45082" name="Line 37"/>
          <p:cNvSpPr/>
          <p:nvPr/>
        </p:nvSpPr>
        <p:spPr>
          <a:xfrm>
            <a:off x="5206604" y="2587228"/>
            <a:ext cx="53935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6" name="Text Box 40"/>
          <p:cNvSpPr txBox="1"/>
          <p:nvPr/>
        </p:nvSpPr>
        <p:spPr>
          <a:xfrm>
            <a:off x="5300663" y="2222897"/>
            <a:ext cx="378619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4378" name="Text Box 42"/>
          <p:cNvSpPr txBox="1"/>
          <p:nvPr/>
        </p:nvSpPr>
        <p:spPr>
          <a:xfrm>
            <a:off x="2978944" y="1835944"/>
            <a:ext cx="5022056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100" dirty="0">
                <a:latin typeface="Calibri" panose="020F0502020204030204" pitchFamily="34" charset="0"/>
              </a:rPr>
              <a:t>DN=DP</a:t>
            </a:r>
            <a:r>
              <a:rPr lang="zh-CN" altLang="en-US" sz="2100" dirty="0">
                <a:latin typeface="Calibri" panose="020F0502020204030204" pitchFamily="34" charset="0"/>
              </a:rPr>
              <a:t>，</a:t>
            </a:r>
            <a:r>
              <a:rPr lang="en-US" altLang="zh-CN" sz="2100" dirty="0">
                <a:latin typeface="Calibri" panose="020F0502020204030204" pitchFamily="34" charset="0"/>
              </a:rPr>
              <a:t>AP=AL</a:t>
            </a:r>
            <a:r>
              <a:rPr lang="zh-CN" altLang="en-US" sz="2100" dirty="0">
                <a:latin typeface="Calibri" panose="020F0502020204030204" pitchFamily="34" charset="0"/>
              </a:rPr>
              <a:t>，</a:t>
            </a:r>
            <a:r>
              <a:rPr lang="en-US" altLang="zh-CN" sz="2100" dirty="0">
                <a:latin typeface="Calibri" panose="020F0502020204030204" pitchFamily="34" charset="0"/>
              </a:rPr>
              <a:t>BL=BM</a:t>
            </a:r>
            <a:r>
              <a:rPr lang="zh-CN" altLang="en-US" sz="2100" dirty="0">
                <a:latin typeface="Calibri" panose="020F0502020204030204" pitchFamily="34" charset="0"/>
              </a:rPr>
              <a:t>，</a:t>
            </a:r>
            <a:r>
              <a:rPr lang="en-US" altLang="zh-CN" sz="2100" dirty="0">
                <a:latin typeface="Calibri" panose="020F0502020204030204" pitchFamily="34" charset="0"/>
              </a:rPr>
              <a:t>CN=CM</a:t>
            </a:r>
          </a:p>
        </p:txBody>
      </p:sp>
      <p:sp>
        <p:nvSpPr>
          <p:cNvPr id="14380" name="Text Box 44"/>
          <p:cNvSpPr txBox="1"/>
          <p:nvPr/>
        </p:nvSpPr>
        <p:spPr>
          <a:xfrm>
            <a:off x="2357437" y="3327797"/>
            <a:ext cx="5130404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100" dirty="0">
                <a:latin typeface="Calibri" panose="020F0502020204030204" pitchFamily="34" charset="0"/>
              </a:rPr>
              <a:t>比较圆的内接四边形的性质：</a:t>
            </a:r>
          </a:p>
        </p:txBody>
      </p:sp>
      <p:grpSp>
        <p:nvGrpSpPr>
          <p:cNvPr id="5" name="Group 49"/>
          <p:cNvGrpSpPr/>
          <p:nvPr/>
        </p:nvGrpSpPr>
        <p:grpSpPr>
          <a:xfrm>
            <a:off x="2789635" y="3868341"/>
            <a:ext cx="3780234" cy="971550"/>
            <a:chOff x="1565" y="3294"/>
            <a:chExt cx="3175" cy="816"/>
          </a:xfrm>
        </p:grpSpPr>
        <p:sp>
          <p:nvSpPr>
            <p:cNvPr id="45095" name="AutoShape 46"/>
            <p:cNvSpPr/>
            <p:nvPr/>
          </p:nvSpPr>
          <p:spPr>
            <a:xfrm>
              <a:off x="1565" y="3339"/>
              <a:ext cx="91" cy="771"/>
            </a:xfrm>
            <a:prstGeom prst="leftBrace">
              <a:avLst>
                <a:gd name="adj1" fmla="val 70604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300" dirty="0">
                <a:latin typeface="Calibri" panose="020F0502020204030204" pitchFamily="34" charset="0"/>
              </a:endParaRPr>
            </a:p>
          </p:txBody>
        </p:sp>
        <p:sp>
          <p:nvSpPr>
            <p:cNvPr id="45096" name="Text Box 47"/>
            <p:cNvSpPr txBox="1"/>
            <p:nvPr/>
          </p:nvSpPr>
          <p:spPr>
            <a:xfrm>
              <a:off x="1746" y="3294"/>
              <a:ext cx="2858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100" b="1" dirty="0">
                  <a:solidFill>
                    <a:srgbClr val="FF9933"/>
                  </a:solidFill>
                  <a:latin typeface="Calibri" panose="020F0502020204030204" pitchFamily="34" charset="0"/>
                </a:rPr>
                <a:t>圆的内接四边形：角的关系</a:t>
              </a:r>
            </a:p>
          </p:txBody>
        </p:sp>
        <p:sp>
          <p:nvSpPr>
            <p:cNvPr id="45097" name="Text Box 48"/>
            <p:cNvSpPr txBox="1"/>
            <p:nvPr/>
          </p:nvSpPr>
          <p:spPr>
            <a:xfrm>
              <a:off x="1746" y="3702"/>
              <a:ext cx="2994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100" b="1" dirty="0">
                  <a:solidFill>
                    <a:srgbClr val="FF9933"/>
                  </a:solidFill>
                  <a:latin typeface="Calibri" panose="020F0502020204030204" pitchFamily="34" charset="0"/>
                </a:rPr>
                <a:t>圆的外切四边形：边的关系</a:t>
              </a:r>
            </a:p>
          </p:txBody>
        </p:sp>
      </p:grpSp>
      <p:grpSp>
        <p:nvGrpSpPr>
          <p:cNvPr id="6" name="Group 55"/>
          <p:cNvGrpSpPr/>
          <p:nvPr/>
        </p:nvGrpSpPr>
        <p:grpSpPr>
          <a:xfrm>
            <a:off x="1385888" y="3436144"/>
            <a:ext cx="1028700" cy="1177529"/>
            <a:chOff x="204" y="2886"/>
            <a:chExt cx="816" cy="952"/>
          </a:xfrm>
        </p:grpSpPr>
        <p:sp>
          <p:nvSpPr>
            <p:cNvPr id="45090" name="Oval 50"/>
            <p:cNvSpPr/>
            <p:nvPr/>
          </p:nvSpPr>
          <p:spPr>
            <a:xfrm>
              <a:off x="204" y="3022"/>
              <a:ext cx="816" cy="81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300" dirty="0">
                <a:latin typeface="Calibri" panose="020F0502020204030204" pitchFamily="34" charset="0"/>
              </a:endParaRPr>
            </a:p>
          </p:txBody>
        </p:sp>
        <p:sp>
          <p:nvSpPr>
            <p:cNvPr id="45091" name="Line 51"/>
            <p:cNvSpPr/>
            <p:nvPr/>
          </p:nvSpPr>
          <p:spPr>
            <a:xfrm>
              <a:off x="431" y="3067"/>
              <a:ext cx="453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2" name="Line 52"/>
            <p:cNvSpPr/>
            <p:nvPr/>
          </p:nvSpPr>
          <p:spPr>
            <a:xfrm flipH="1">
              <a:off x="385" y="2886"/>
              <a:ext cx="46" cy="90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3" name="Line 53"/>
            <p:cNvSpPr/>
            <p:nvPr/>
          </p:nvSpPr>
          <p:spPr>
            <a:xfrm>
              <a:off x="385" y="3748"/>
              <a:ext cx="49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94" name="Line 54"/>
            <p:cNvSpPr/>
            <p:nvPr/>
          </p:nvSpPr>
          <p:spPr>
            <a:xfrm>
              <a:off x="884" y="3158"/>
              <a:ext cx="0" cy="5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088" name="TextBox 45"/>
          <p:cNvSpPr txBox="1"/>
          <p:nvPr/>
        </p:nvSpPr>
        <p:spPr>
          <a:xfrm>
            <a:off x="1319689" y="186929"/>
            <a:ext cx="946413" cy="4893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想一想</a:t>
            </a:r>
          </a:p>
        </p:txBody>
      </p:sp>
      <p:sp>
        <p:nvSpPr>
          <p:cNvPr id="45089" name="矩形 46"/>
          <p:cNvSpPr/>
          <p:nvPr/>
        </p:nvSpPr>
        <p:spPr>
          <a:xfrm>
            <a:off x="2645569" y="289559"/>
            <a:ext cx="3176588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探索圆外切四边形边的关系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76" grpId="0"/>
      <p:bldP spid="14378" grpId="0"/>
      <p:bldP spid="143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54024" y="168638"/>
            <a:ext cx="2316458" cy="647224"/>
            <a:chOff x="3327445" y="196489"/>
            <a:chExt cx="3088610" cy="1003300"/>
          </a:xfrm>
        </p:grpSpPr>
        <p:pic>
          <p:nvPicPr>
            <p:cNvPr id="36" name="图片 35" descr="标题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3491880" y="280035"/>
              <a:ext cx="2924175" cy="787400"/>
              <a:chOff x="1161" y="782"/>
              <a:chExt cx="4605" cy="1240"/>
            </a:xfrm>
          </p:grpSpPr>
          <p:sp>
            <p:nvSpPr>
              <p:cNvPr id="38" name="TextBox 2"/>
              <p:cNvSpPr txBox="1"/>
              <p:nvPr/>
            </p:nvSpPr>
            <p:spPr>
              <a:xfrm>
                <a:off x="1809" y="782"/>
                <a:ext cx="3296" cy="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课堂小结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1409950" y="998935"/>
            <a:ext cx="831056" cy="34647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切线长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1409950" y="1753417"/>
            <a:ext cx="914400" cy="62269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切线长定理</a:t>
            </a: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2686300" y="1596338"/>
            <a:ext cx="701278" cy="34647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作用</a:t>
            </a: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3819775" y="945356"/>
            <a:ext cx="1484709" cy="30003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latin typeface="黑体" panose="02010609060101010101" pitchFamily="2" charset="-122"/>
                <a:ea typeface="黑体" panose="02010609060101010101" pitchFamily="2" charset="-122"/>
              </a:rPr>
              <a:t>图形的轴对称性</a:t>
            </a: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2686300" y="987029"/>
            <a:ext cx="701278" cy="3452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依据</a:t>
            </a: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3961459" y="1425178"/>
            <a:ext cx="1591865" cy="526256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1500" dirty="0">
                <a:latin typeface="黑体" panose="02010609060101010101" pitchFamily="2" charset="-122"/>
                <a:ea typeface="黑体" panose="02010609060101010101" pitchFamily="2" charset="-122"/>
              </a:rPr>
              <a:t>提供了证线段和</a:t>
            </a:r>
            <a:endParaRPr lang="en-US" altLang="zh-CN" sz="15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dist"/>
            <a:r>
              <a:rPr lang="zh-CN" altLang="en-US" sz="1500" dirty="0">
                <a:latin typeface="黑体" panose="02010609060101010101" pitchFamily="2" charset="-122"/>
                <a:ea typeface="黑体" panose="02010609060101010101" pitchFamily="2" charset="-122"/>
              </a:rPr>
              <a:t>角相等的方法</a:t>
            </a:r>
          </a:p>
        </p:txBody>
      </p: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2686300" y="2312194"/>
            <a:ext cx="715565" cy="30003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latin typeface="黑体" panose="02010609060101010101" pitchFamily="2" charset="-122"/>
                <a:ea typeface="黑体" panose="02010609060101010101" pitchFamily="2" charset="-122"/>
              </a:rPr>
              <a:t>辅助线</a:t>
            </a:r>
          </a:p>
        </p:txBody>
      </p:sp>
      <p:sp>
        <p:nvSpPr>
          <p:cNvPr id="41" name="TextBox 27"/>
          <p:cNvSpPr txBox="1">
            <a:spLocks noChangeArrowheads="1"/>
          </p:cNvSpPr>
          <p:nvPr/>
        </p:nvSpPr>
        <p:spPr bwMode="auto">
          <a:xfrm>
            <a:off x="3961459" y="2060973"/>
            <a:ext cx="2569369" cy="754856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宋体" panose="02010600030101010101" pitchFamily="2" charset="-122"/>
              <a:buAutoNum type="circleNumDbPlain"/>
            </a:pPr>
            <a:r>
              <a:rPr lang="zh-CN" altLang="en-US" sz="15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分别连接圆心和切点；</a:t>
            </a:r>
            <a:endParaRPr lang="en-US" altLang="zh-CN" sz="1500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宋体" panose="02010600030101010101" pitchFamily="2" charset="-122"/>
              <a:buAutoNum type="circleNumDbPlain"/>
            </a:pPr>
            <a:r>
              <a:rPr lang="zh-CN" altLang="en-US" sz="15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连接两切点；</a:t>
            </a:r>
            <a:endParaRPr lang="en-US" altLang="zh-CN" sz="1500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宋体" panose="02010600030101010101" pitchFamily="2" charset="-122"/>
              <a:buAutoNum type="circleNumDbPlain"/>
            </a:pPr>
            <a:r>
              <a:rPr lang="zh-CN" altLang="en-US" sz="15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连接圆心和圆外一点</a:t>
            </a:r>
            <a:r>
              <a:rPr lang="en-US" altLang="zh-CN" sz="15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42" name="TextBox 29"/>
          <p:cNvSpPr txBox="1">
            <a:spLocks noChangeArrowheads="1"/>
          </p:cNvSpPr>
          <p:nvPr/>
        </p:nvSpPr>
        <p:spPr bwMode="auto">
          <a:xfrm>
            <a:off x="1395663" y="3417094"/>
            <a:ext cx="858440" cy="623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三角形内切圆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875735" y="3362258"/>
            <a:ext cx="4174484" cy="90024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运用切线长定理，将相等线段转化到某条边上，从而建立方程，求线段的长</a:t>
            </a: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2679156" y="2874169"/>
            <a:ext cx="1062038" cy="34647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有关概念</a:t>
            </a:r>
          </a:p>
        </p:txBody>
      </p:sp>
      <p:sp>
        <p:nvSpPr>
          <p:cNvPr id="45" name="TextBox 33"/>
          <p:cNvSpPr txBox="1">
            <a:spLocks noChangeArrowheads="1"/>
          </p:cNvSpPr>
          <p:nvPr/>
        </p:nvSpPr>
        <p:spPr bwMode="auto">
          <a:xfrm>
            <a:off x="4088855" y="2893443"/>
            <a:ext cx="4293483" cy="346249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内心、三角形的内切圆、圆的外切三角形</a:t>
            </a: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2699397" y="3558183"/>
            <a:ext cx="706040" cy="34647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1800">
                <a:latin typeface="黑体" panose="02010609060101010101" pitchFamily="2" charset="-122"/>
                <a:ea typeface="黑体" panose="02010609060101010101" pitchFamily="2" charset="-122"/>
              </a:rPr>
              <a:t>应用</a:t>
            </a:r>
          </a:p>
        </p:txBody>
      </p:sp>
      <p:sp>
        <p:nvSpPr>
          <p:cNvPr id="47" name="TextBox 35"/>
          <p:cNvSpPr txBox="1">
            <a:spLocks noChangeArrowheads="1"/>
          </p:cNvSpPr>
          <p:nvPr/>
        </p:nvSpPr>
        <p:spPr bwMode="auto">
          <a:xfrm>
            <a:off x="2699397" y="4305300"/>
            <a:ext cx="1026319" cy="30003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1500">
                <a:latin typeface="黑体" panose="02010609060101010101" pitchFamily="2" charset="-122"/>
                <a:ea typeface="黑体" panose="02010609060101010101" pitchFamily="2" charset="-122"/>
              </a:rPr>
              <a:t>重要结论</a:t>
            </a:r>
          </a:p>
        </p:txBody>
      </p:sp>
      <p:graphicFrame>
        <p:nvGraphicFramePr>
          <p:cNvPr id="48" name="Object 17"/>
          <p:cNvGraphicFramePr/>
          <p:nvPr/>
        </p:nvGraphicFramePr>
        <p:xfrm>
          <a:off x="4090046" y="4280297"/>
          <a:ext cx="846119" cy="46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8" r:id="rId6" imgW="839470" imgH="394335" progId="Equation.DSMT4">
                  <p:embed/>
                </p:oleObj>
              </mc:Choice>
              <mc:Fallback>
                <p:oleObj r:id="rId6" imgW="839470" imgH="394335" progId="Equation.DSMT4">
                  <p:embed/>
                  <p:pic>
                    <p:nvPicPr>
                      <p:cNvPr id="0" name="图片 3395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046" y="4280297"/>
                        <a:ext cx="846119" cy="464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下箭头 38"/>
          <p:cNvSpPr>
            <a:spLocks noChangeArrowheads="1"/>
          </p:cNvSpPr>
          <p:nvPr/>
        </p:nvSpPr>
        <p:spPr bwMode="auto">
          <a:xfrm>
            <a:off x="1758360" y="1400328"/>
            <a:ext cx="161925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/>
          </a:p>
        </p:txBody>
      </p:sp>
      <p:sp>
        <p:nvSpPr>
          <p:cNvPr id="50" name="下箭头 38"/>
          <p:cNvSpPr>
            <a:spLocks noChangeArrowheads="1"/>
          </p:cNvSpPr>
          <p:nvPr/>
        </p:nvSpPr>
        <p:spPr bwMode="auto">
          <a:xfrm>
            <a:off x="1768328" y="2438400"/>
            <a:ext cx="161925" cy="8709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/>
          </a:p>
        </p:txBody>
      </p:sp>
      <p:sp>
        <p:nvSpPr>
          <p:cNvPr id="51" name="左大括号 50"/>
          <p:cNvSpPr/>
          <p:nvPr/>
        </p:nvSpPr>
        <p:spPr bwMode="auto">
          <a:xfrm>
            <a:off x="2416027" y="1245394"/>
            <a:ext cx="196454" cy="1403747"/>
          </a:xfrm>
          <a:prstGeom prst="leftBrace">
            <a:avLst>
              <a:gd name="adj1" fmla="val 7972"/>
              <a:gd name="adj2" fmla="val 50000"/>
            </a:avLst>
          </a:prstGeom>
          <a:solidFill>
            <a:schemeClr val="accent3"/>
          </a:solidFill>
          <a:ln w="25400">
            <a:solidFill>
              <a:srgbClr val="0070C0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2" name="左大括号 51"/>
          <p:cNvSpPr/>
          <p:nvPr/>
        </p:nvSpPr>
        <p:spPr bwMode="auto">
          <a:xfrm>
            <a:off x="2416027" y="3093244"/>
            <a:ext cx="196454" cy="1403747"/>
          </a:xfrm>
          <a:prstGeom prst="leftBrace">
            <a:avLst>
              <a:gd name="adj1" fmla="val 7972"/>
              <a:gd name="adj2" fmla="val 50000"/>
            </a:avLst>
          </a:prstGeom>
          <a:solidFill>
            <a:schemeClr val="accent3"/>
          </a:solidFill>
          <a:ln w="25400">
            <a:solidFill>
              <a:srgbClr val="0070C0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3" name="右箭头 52"/>
          <p:cNvSpPr/>
          <p:nvPr/>
        </p:nvSpPr>
        <p:spPr bwMode="auto">
          <a:xfrm>
            <a:off x="3401865" y="1071383"/>
            <a:ext cx="377429" cy="107156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/>
          </a:p>
        </p:txBody>
      </p:sp>
      <p:sp>
        <p:nvSpPr>
          <p:cNvPr id="54" name="右箭头 53"/>
          <p:cNvSpPr/>
          <p:nvPr/>
        </p:nvSpPr>
        <p:spPr bwMode="auto">
          <a:xfrm>
            <a:off x="3442346" y="1670005"/>
            <a:ext cx="377429" cy="10834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右箭头 54"/>
          <p:cNvSpPr/>
          <p:nvPr/>
        </p:nvSpPr>
        <p:spPr bwMode="auto">
          <a:xfrm>
            <a:off x="3495925" y="2444353"/>
            <a:ext cx="378619" cy="108347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右箭头 55"/>
          <p:cNvSpPr/>
          <p:nvPr/>
        </p:nvSpPr>
        <p:spPr bwMode="auto">
          <a:xfrm>
            <a:off x="3766196" y="2984897"/>
            <a:ext cx="322660" cy="108369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右箭头 56"/>
          <p:cNvSpPr/>
          <p:nvPr/>
        </p:nvSpPr>
        <p:spPr bwMode="auto">
          <a:xfrm>
            <a:off x="3495926" y="3731419"/>
            <a:ext cx="379809" cy="16192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/>
          </a:p>
        </p:txBody>
      </p:sp>
      <p:sp>
        <p:nvSpPr>
          <p:cNvPr id="58" name="右箭头 57"/>
          <p:cNvSpPr/>
          <p:nvPr/>
        </p:nvSpPr>
        <p:spPr bwMode="auto">
          <a:xfrm>
            <a:off x="3799534" y="4361260"/>
            <a:ext cx="215504" cy="16192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59" name="组合 29"/>
          <p:cNvGrpSpPr/>
          <p:nvPr/>
        </p:nvGrpSpPr>
        <p:grpSpPr bwMode="auto">
          <a:xfrm>
            <a:off x="4954439" y="4335064"/>
            <a:ext cx="2578197" cy="425662"/>
            <a:chOff x="5940151" y="5805264"/>
            <a:chExt cx="3437763" cy="568473"/>
          </a:xfrm>
        </p:grpSpPr>
        <p:sp>
          <p:nvSpPr>
            <p:cNvPr id="60" name="TextBox 27"/>
            <p:cNvSpPr txBox="1">
              <a:spLocks noChangeArrowheads="1"/>
            </p:cNvSpPr>
            <p:nvPr/>
          </p:nvSpPr>
          <p:spPr bwMode="auto">
            <a:xfrm>
              <a:off x="7284932" y="5887223"/>
              <a:ext cx="2092982" cy="369933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rgbClr val="C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只适合于直角三角形</a:t>
              </a:r>
            </a:p>
          </p:txBody>
        </p:sp>
        <p:graphicFrame>
          <p:nvGraphicFramePr>
            <p:cNvPr id="61" name="Object 28"/>
            <p:cNvGraphicFramePr/>
            <p:nvPr/>
          </p:nvGraphicFramePr>
          <p:xfrm>
            <a:off x="5940151" y="5805264"/>
            <a:ext cx="1344781" cy="568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9" r:id="rId8" imgW="826770" imgH="394335" progId="Equation.DSMT4">
                    <p:embed/>
                  </p:oleObj>
                </mc:Choice>
                <mc:Fallback>
                  <p:oleObj r:id="rId8" imgW="826770" imgH="394335" progId="Equation.DSMT4">
                    <p:embed/>
                    <p:pic>
                      <p:nvPicPr>
                        <p:cNvPr id="0" name="图片 3395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151" y="5805264"/>
                          <a:ext cx="1344781" cy="5684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88789" y="228554"/>
            <a:ext cx="2316458" cy="647224"/>
            <a:chOff x="3327445" y="196489"/>
            <a:chExt cx="3088610" cy="1003300"/>
          </a:xfrm>
        </p:grpSpPr>
        <p:pic>
          <p:nvPicPr>
            <p:cNvPr id="32" name="图片 31" descr="标题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3491880" y="280035"/>
              <a:ext cx="2924175" cy="787400"/>
              <a:chOff x="1161" y="782"/>
              <a:chExt cx="4605" cy="1240"/>
            </a:xfrm>
          </p:grpSpPr>
          <p:sp>
            <p:nvSpPr>
              <p:cNvPr id="35" name="TextBox 2"/>
              <p:cNvSpPr txBox="1"/>
              <p:nvPr/>
            </p:nvSpPr>
            <p:spPr>
              <a:xfrm>
                <a:off x="1809" y="782"/>
                <a:ext cx="3296" cy="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当堂检测</a:t>
                </a: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73"/>
          <p:cNvSpPr>
            <a:spLocks noChangeArrowheads="1"/>
          </p:cNvSpPr>
          <p:nvPr/>
        </p:nvSpPr>
        <p:spPr bwMode="auto">
          <a:xfrm>
            <a:off x="3777680" y="4175491"/>
            <a:ext cx="716756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20 ° </a:t>
            </a:r>
            <a:endParaRPr lang="zh-CN" altLang="en-US" sz="1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4" name="矩形 74"/>
          <p:cNvSpPr>
            <a:spLocks noChangeArrowheads="1"/>
          </p:cNvSpPr>
          <p:nvPr/>
        </p:nvSpPr>
        <p:spPr bwMode="auto">
          <a:xfrm>
            <a:off x="5393262" y="4190169"/>
            <a:ext cx="253603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endParaRPr lang="zh-CN" altLang="en-US" sz="1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grpSp>
        <p:nvGrpSpPr>
          <p:cNvPr id="21" name="组合 76"/>
          <p:cNvGrpSpPr/>
          <p:nvPr/>
        </p:nvGrpSpPr>
        <p:grpSpPr bwMode="auto">
          <a:xfrm>
            <a:off x="4425436" y="1602522"/>
            <a:ext cx="2233257" cy="2024975"/>
            <a:chOff x="827860" y="2512195"/>
            <a:chExt cx="2749231" cy="2547494"/>
          </a:xfrm>
        </p:grpSpPr>
        <p:grpSp>
          <p:nvGrpSpPr>
            <p:cNvPr id="43" name="组合 72"/>
            <p:cNvGrpSpPr/>
            <p:nvPr/>
          </p:nvGrpSpPr>
          <p:grpSpPr bwMode="auto">
            <a:xfrm>
              <a:off x="827860" y="2512195"/>
              <a:ext cx="2749231" cy="2194588"/>
              <a:chOff x="5710508" y="2413028"/>
              <a:chExt cx="2749231" cy="2194588"/>
            </a:xfrm>
          </p:grpSpPr>
          <p:grpSp>
            <p:nvGrpSpPr>
              <p:cNvPr id="45" name="组合 18"/>
              <p:cNvGrpSpPr/>
              <p:nvPr/>
            </p:nvGrpSpPr>
            <p:grpSpPr bwMode="auto">
              <a:xfrm>
                <a:off x="5710508" y="2413028"/>
                <a:ext cx="2749231" cy="2194588"/>
                <a:chOff x="4140014" y="987084"/>
                <a:chExt cx="4392362" cy="3382394"/>
              </a:xfrm>
            </p:grpSpPr>
            <p:sp>
              <p:nvSpPr>
                <p:cNvPr id="48" name="Oval 2"/>
                <p:cNvSpPr>
                  <a:spLocks noChangeArrowheads="1"/>
                </p:cNvSpPr>
                <p:nvPr/>
              </p:nvSpPr>
              <p:spPr bwMode="auto">
                <a:xfrm>
                  <a:off x="4140014" y="1485100"/>
                  <a:ext cx="2239454" cy="2256365"/>
                </a:xfrm>
                <a:prstGeom prst="ellipse">
                  <a:avLst/>
                </a:prstGeom>
                <a:noFill/>
                <a:ln w="3810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5197604" y="2615730"/>
                  <a:ext cx="3106832" cy="0"/>
                </a:xfrm>
                <a:prstGeom prst="line">
                  <a:avLst/>
                </a:prstGeom>
                <a:noFill/>
                <a:ln w="38100" cmpd="sng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Line 4"/>
                <p:cNvSpPr>
                  <a:spLocks noChangeShapeType="1"/>
                </p:cNvSpPr>
                <p:nvPr/>
              </p:nvSpPr>
              <p:spPr bwMode="auto">
                <a:xfrm>
                  <a:off x="5103766" y="1343160"/>
                  <a:ext cx="3195598" cy="1272570"/>
                </a:xfrm>
                <a:prstGeom prst="line">
                  <a:avLst/>
                </a:prstGeom>
                <a:noFill/>
                <a:ln w="3810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5131663" y="2605941"/>
                  <a:ext cx="3157555" cy="1284807"/>
                </a:xfrm>
                <a:prstGeom prst="line">
                  <a:avLst/>
                </a:prstGeom>
                <a:noFill/>
                <a:ln w="3810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2" name="Oval 8"/>
                <p:cNvSpPr>
                  <a:spLocks noChangeArrowheads="1"/>
                </p:cNvSpPr>
                <p:nvPr/>
              </p:nvSpPr>
              <p:spPr bwMode="auto">
                <a:xfrm>
                  <a:off x="5200141" y="2566785"/>
                  <a:ext cx="88766" cy="70971"/>
                </a:xfrm>
                <a:prstGeom prst="ellipse">
                  <a:avLst/>
                </a:prstGeom>
                <a:solidFill>
                  <a:srgbClr val="FF0000"/>
                </a:solidFill>
                <a:ln w="0" cmpd="sng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8357695" y="2569233"/>
                  <a:ext cx="58333" cy="56286"/>
                </a:xfrm>
                <a:prstGeom prst="ellipse">
                  <a:avLst/>
                </a:prstGeom>
                <a:solidFill>
                  <a:srgbClr val="FFFFFF"/>
                </a:solidFill>
                <a:ln w="0" cmpd="sng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509555" y="3653365"/>
                  <a:ext cx="380428" cy="71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800" b="1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</a:rPr>
                    <a:t>B</a:t>
                  </a:r>
                  <a:endPara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151933" y="2140675"/>
                  <a:ext cx="380443" cy="71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P</a:t>
                  </a:r>
                  <a:endParaRPr lang="en-US" altLang="zh-CN" sz="18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53550" y="2354806"/>
                  <a:ext cx="382965" cy="7116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8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</a:rPr>
                    <a:t>O</a:t>
                  </a:r>
                  <a:endParaRPr lang="en-US" altLang="zh-CN" sz="1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3689" y="2601046"/>
                  <a:ext cx="451442" cy="1052318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681750" y="987084"/>
                  <a:ext cx="575716" cy="712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8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</a:rPr>
                    <a:t>A</a:t>
                  </a:r>
                  <a:endParaRPr lang="en-US" altLang="zh-CN" sz="1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6" name="直接连接符 56"/>
              <p:cNvCxnSpPr>
                <a:cxnSpLocks noChangeShapeType="1"/>
              </p:cNvCxnSpPr>
              <p:nvPr/>
            </p:nvCxnSpPr>
            <p:spPr bwMode="auto">
              <a:xfrm flipV="1">
                <a:off x="6408483" y="2779880"/>
                <a:ext cx="278294" cy="6729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直接连接符 64"/>
              <p:cNvCxnSpPr>
                <a:cxnSpLocks noChangeShapeType="1"/>
              </p:cNvCxnSpPr>
              <p:nvPr/>
            </p:nvCxnSpPr>
            <p:spPr bwMode="auto">
              <a:xfrm>
                <a:off x="6395313" y="3465090"/>
                <a:ext cx="273748" cy="6778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75"/>
            <p:cNvSpPr txBox="1">
              <a:spLocks noChangeArrowheads="1"/>
            </p:cNvSpPr>
            <p:nvPr/>
          </p:nvSpPr>
          <p:spPr bwMode="auto">
            <a:xfrm>
              <a:off x="1295428" y="4653135"/>
              <a:ext cx="819340" cy="40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第</a:t>
              </a:r>
              <a:r>
                <a:rPr lang="en-US" altLang="zh-CN" sz="15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2</a:t>
              </a:r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题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429685" y="831526"/>
            <a:ext cx="7366610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如图，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PA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切⊙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于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点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PB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切⊙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于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点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，下列结论中，错误的是（　　）</a:t>
            </a:r>
          </a:p>
          <a:p>
            <a:pPr>
              <a:defRPr/>
            </a:pP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  A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．∠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APO </a:t>
            </a: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BPO</a:t>
            </a: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    B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PA </a:t>
            </a: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= 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PB</a:t>
            </a: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zh-CN" sz="1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defRPr/>
            </a:pP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  C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AB 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⊥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OP</a:t>
            </a: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         D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PA </a:t>
            </a:r>
            <a:r>
              <a:rPr lang="en-US" altLang="zh-CN" sz="1800" b="1" dirty="0">
                <a:latin typeface="黑体" panose="02010609060101010101" pitchFamily="2" charset="-122"/>
                <a:ea typeface="黑体" panose="02010609060101010101" pitchFamily="2" charset="-122"/>
              </a:rPr>
              <a:t>= 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P0</a:t>
            </a:r>
            <a:endParaRPr lang="zh-CN" altLang="zh-CN" sz="1800" b="1" i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7247865" y="831524"/>
            <a:ext cx="432197" cy="346249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</a:p>
        </p:txBody>
      </p:sp>
      <p:grpSp>
        <p:nvGrpSpPr>
          <p:cNvPr id="76" name="组合 76"/>
          <p:cNvGrpSpPr/>
          <p:nvPr/>
        </p:nvGrpSpPr>
        <p:grpSpPr bwMode="auto">
          <a:xfrm>
            <a:off x="714488" y="1687995"/>
            <a:ext cx="2233257" cy="2005458"/>
            <a:chOff x="827860" y="2409597"/>
            <a:chExt cx="2749231" cy="2674519"/>
          </a:xfrm>
        </p:grpSpPr>
        <p:grpSp>
          <p:nvGrpSpPr>
            <p:cNvPr id="77" name="组合 72"/>
            <p:cNvGrpSpPr/>
            <p:nvPr/>
          </p:nvGrpSpPr>
          <p:grpSpPr bwMode="auto">
            <a:xfrm>
              <a:off x="827860" y="2409597"/>
              <a:ext cx="2749231" cy="2325101"/>
              <a:chOff x="5710508" y="2310430"/>
              <a:chExt cx="2749231" cy="2325101"/>
            </a:xfrm>
          </p:grpSpPr>
          <p:grpSp>
            <p:nvGrpSpPr>
              <p:cNvPr id="79" name="组合 18"/>
              <p:cNvGrpSpPr/>
              <p:nvPr/>
            </p:nvGrpSpPr>
            <p:grpSpPr bwMode="auto">
              <a:xfrm>
                <a:off x="5710508" y="2310430"/>
                <a:ext cx="2749231" cy="2325101"/>
                <a:chOff x="4140014" y="828955"/>
                <a:chExt cx="4392362" cy="3583546"/>
              </a:xfrm>
            </p:grpSpPr>
            <p:sp>
              <p:nvSpPr>
                <p:cNvPr id="82" name="Oval 2"/>
                <p:cNvSpPr>
                  <a:spLocks noChangeArrowheads="1"/>
                </p:cNvSpPr>
                <p:nvPr/>
              </p:nvSpPr>
              <p:spPr bwMode="auto">
                <a:xfrm>
                  <a:off x="4140014" y="1485100"/>
                  <a:ext cx="2239454" cy="2256365"/>
                </a:xfrm>
                <a:prstGeom prst="ellipse">
                  <a:avLst/>
                </a:prstGeom>
                <a:noFill/>
                <a:ln w="3810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5197604" y="2615730"/>
                  <a:ext cx="3106832" cy="0"/>
                </a:xfrm>
                <a:prstGeom prst="line">
                  <a:avLst/>
                </a:prstGeom>
                <a:noFill/>
                <a:ln w="38100" cmpd="sng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" name="Line 4"/>
                <p:cNvSpPr>
                  <a:spLocks noChangeShapeType="1"/>
                </p:cNvSpPr>
                <p:nvPr/>
              </p:nvSpPr>
              <p:spPr bwMode="auto">
                <a:xfrm>
                  <a:off x="5103766" y="1343160"/>
                  <a:ext cx="3195598" cy="1272570"/>
                </a:xfrm>
                <a:prstGeom prst="line">
                  <a:avLst/>
                </a:prstGeom>
                <a:noFill/>
                <a:ln w="3810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5131663" y="2605941"/>
                  <a:ext cx="3157555" cy="1284807"/>
                </a:xfrm>
                <a:prstGeom prst="line">
                  <a:avLst/>
                </a:prstGeom>
                <a:noFill/>
                <a:ln w="38100" cmpd="sng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" name="Oval 8"/>
                <p:cNvSpPr>
                  <a:spLocks noChangeArrowheads="1"/>
                </p:cNvSpPr>
                <p:nvPr/>
              </p:nvSpPr>
              <p:spPr bwMode="auto">
                <a:xfrm>
                  <a:off x="5200141" y="2566785"/>
                  <a:ext cx="88766" cy="70971"/>
                </a:xfrm>
                <a:prstGeom prst="ellipse">
                  <a:avLst/>
                </a:prstGeom>
                <a:solidFill>
                  <a:srgbClr val="FF0000"/>
                </a:solidFill>
                <a:ln w="0" cmpd="sng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" name="Oval 9"/>
                <p:cNvSpPr>
                  <a:spLocks noChangeArrowheads="1"/>
                </p:cNvSpPr>
                <p:nvPr/>
              </p:nvSpPr>
              <p:spPr bwMode="auto">
                <a:xfrm>
                  <a:off x="8357695" y="2569233"/>
                  <a:ext cx="58333" cy="56286"/>
                </a:xfrm>
                <a:prstGeom prst="ellipse">
                  <a:avLst/>
                </a:prstGeom>
                <a:solidFill>
                  <a:srgbClr val="FFFFFF"/>
                </a:solidFill>
                <a:ln w="0" cmpd="sng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509555" y="3653364"/>
                  <a:ext cx="380428" cy="759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800" b="1" i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</a:rPr>
                    <a:t>B</a:t>
                  </a:r>
                  <a:endPara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8151933" y="2140675"/>
                  <a:ext cx="380443" cy="759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800" b="1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P</a:t>
                  </a:r>
                  <a:endParaRPr lang="en-US" altLang="zh-CN" sz="18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53550" y="2354805"/>
                  <a:ext cx="382965" cy="759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8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</a:rPr>
                    <a:t>O</a:t>
                  </a:r>
                  <a:endParaRPr lang="en-US" altLang="zh-CN" sz="1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5273689" y="2601046"/>
                  <a:ext cx="451442" cy="1052318"/>
                </a:xfrm>
                <a:prstGeom prst="line">
                  <a:avLst/>
                </a:prstGeom>
                <a:noFill/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524442" y="828955"/>
                  <a:ext cx="575717" cy="759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18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</a:rPr>
                    <a:t>A</a:t>
                  </a:r>
                  <a:endParaRPr lang="en-US" altLang="zh-CN" sz="1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0" name="直接连接符 56"/>
              <p:cNvCxnSpPr>
                <a:cxnSpLocks noChangeShapeType="1"/>
              </p:cNvCxnSpPr>
              <p:nvPr/>
            </p:nvCxnSpPr>
            <p:spPr bwMode="auto">
              <a:xfrm flipV="1">
                <a:off x="6408483" y="2779880"/>
                <a:ext cx="278294" cy="6729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直接连接符 64"/>
              <p:cNvCxnSpPr>
                <a:cxnSpLocks noChangeShapeType="1"/>
              </p:cNvCxnSpPr>
              <p:nvPr/>
            </p:nvCxnSpPr>
            <p:spPr bwMode="auto">
              <a:xfrm>
                <a:off x="6395313" y="3465090"/>
                <a:ext cx="273748" cy="6778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8" name="TextBox 75"/>
            <p:cNvSpPr txBox="1">
              <a:spLocks noChangeArrowheads="1"/>
            </p:cNvSpPr>
            <p:nvPr/>
          </p:nvSpPr>
          <p:spPr bwMode="auto">
            <a:xfrm>
              <a:off x="1295428" y="4653137"/>
              <a:ext cx="819340" cy="430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第</a:t>
              </a:r>
              <a:r>
                <a:rPr lang="en-US" altLang="zh-CN" sz="1500" b="1" dirty="0">
                  <a:latin typeface="Times New Roman" panose="02020603050405020304" pitchFamily="18" charset="0"/>
                  <a:ea typeface="黑体" panose="02010609060101010101" pitchFamily="2" charset="-122"/>
                </a:rPr>
                <a:t>1</a:t>
              </a:r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题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1507532" y="2046235"/>
            <a:ext cx="0" cy="1022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512116" y="3714316"/>
            <a:ext cx="6772238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如图，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PA</a:t>
            </a:r>
            <a:r>
              <a:rPr lang="zh-CN" altLang="en-US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PB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是⊙</a:t>
            </a:r>
            <a:r>
              <a:rPr lang="en-US" altLang="zh-CN" sz="1800" i="1" dirty="0"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的两条切线，切点分别是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，如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AP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=4, ∠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APB 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= 40 ° ,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则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APO 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= </a:t>
            </a:r>
            <a:r>
              <a:rPr lang="en-US" altLang="zh-CN" sz="1800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, </a:t>
            </a:r>
            <a:r>
              <a:rPr lang="en-US" altLang="zh-CN" sz="1800" b="1" i="1" dirty="0">
                <a:latin typeface="黑体" panose="02010609060101010101" pitchFamily="2" charset="-122"/>
                <a:ea typeface="黑体" panose="02010609060101010101" pitchFamily="2" charset="-122"/>
              </a:rPr>
              <a:t>PB 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en-US" altLang="zh-CN" sz="1800" u="sng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 . </a:t>
            </a:r>
            <a:endParaRPr lang="zh-CN" altLang="en-US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845846" y="644266"/>
            <a:ext cx="7032879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3.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如图，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PA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PB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⊙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的两条切线，切点为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,∠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P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= 50 °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点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⊙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上异于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的点，则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ACB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=</a:t>
            </a:r>
            <a:r>
              <a:rPr lang="en-US" altLang="zh-CN" sz="1800" u="sng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              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. </a:t>
            </a:r>
            <a:endParaRPr lang="zh-CN" altLang="en-US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13"/>
          <p:cNvSpPr>
            <a:spLocks noChangeArrowheads="1"/>
          </p:cNvSpPr>
          <p:nvPr/>
        </p:nvSpPr>
        <p:spPr bwMode="auto">
          <a:xfrm>
            <a:off x="4370812" y="1090156"/>
            <a:ext cx="157261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65 °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或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115 ° </a:t>
            </a:r>
            <a:endParaRPr lang="zh-CN" altLang="en-US" sz="1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grpSp>
        <p:nvGrpSpPr>
          <p:cNvPr id="4" name="组合 14"/>
          <p:cNvGrpSpPr/>
          <p:nvPr/>
        </p:nvGrpSpPr>
        <p:grpSpPr bwMode="auto">
          <a:xfrm>
            <a:off x="1497713" y="1480169"/>
            <a:ext cx="2062163" cy="1999349"/>
            <a:chOff x="827584" y="2479463"/>
            <a:chExt cx="2749547" cy="2666188"/>
          </a:xfrm>
        </p:grpSpPr>
        <p:grpSp>
          <p:nvGrpSpPr>
            <p:cNvPr id="5" name="组合 18"/>
            <p:cNvGrpSpPr/>
            <p:nvPr/>
          </p:nvGrpSpPr>
          <p:grpSpPr bwMode="auto">
            <a:xfrm>
              <a:off x="827584" y="2479463"/>
              <a:ext cx="2749547" cy="2249836"/>
              <a:chOff x="4139573" y="936635"/>
              <a:chExt cx="4392867" cy="3467548"/>
            </a:xfrm>
          </p:grpSpPr>
          <p:sp>
            <p:nvSpPr>
              <p:cNvPr id="7" name="Oval 2"/>
              <p:cNvSpPr>
                <a:spLocks noChangeArrowheads="1"/>
              </p:cNvSpPr>
              <p:nvPr/>
            </p:nvSpPr>
            <p:spPr bwMode="auto">
              <a:xfrm>
                <a:off x="4139573" y="1484324"/>
                <a:ext cx="2239551" cy="2241528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5103366" y="1342393"/>
                <a:ext cx="3195735" cy="1267589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H="1">
                <a:off x="5131266" y="2600194"/>
                <a:ext cx="3157689" cy="1274929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5199745" y="2561040"/>
                <a:ext cx="88771" cy="70965"/>
              </a:xfrm>
              <a:prstGeom prst="ellipse">
                <a:avLst/>
              </a:prstGeom>
              <a:solidFill>
                <a:srgbClr val="FF0000"/>
              </a:solidFill>
              <a:ln w="0" cmpd="sng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8357436" y="2563487"/>
                <a:ext cx="58334" cy="56284"/>
              </a:xfrm>
              <a:prstGeom prst="ellipse">
                <a:avLst/>
              </a:prstGeom>
              <a:solidFill>
                <a:srgbClr val="FFFFFF"/>
              </a:solidFill>
              <a:ln w="0" cmpd="sng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5509174" y="3645098"/>
                <a:ext cx="380445" cy="75908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B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8151995" y="2140142"/>
                <a:ext cx="380445" cy="759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zh-CN" sz="18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839592" y="2524332"/>
                <a:ext cx="382982" cy="75908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O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H="1" flipV="1">
                <a:off x="5273299" y="2595300"/>
                <a:ext cx="451461" cy="1049798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5732368" y="1577313"/>
                <a:ext cx="73553" cy="70965"/>
              </a:xfrm>
              <a:prstGeom prst="ellipse">
                <a:avLst/>
              </a:prstGeom>
              <a:solidFill>
                <a:srgbClr val="FF0000"/>
              </a:solidFill>
              <a:ln w="9525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Oval 29"/>
              <p:cNvSpPr>
                <a:spLocks noChangeArrowheads="1"/>
              </p:cNvSpPr>
              <p:nvPr/>
            </p:nvSpPr>
            <p:spPr bwMode="auto">
              <a:xfrm>
                <a:off x="5770413" y="3557002"/>
                <a:ext cx="73552" cy="70966"/>
              </a:xfrm>
              <a:prstGeom prst="ellipse">
                <a:avLst/>
              </a:prstGeom>
              <a:solidFill>
                <a:srgbClr val="FF0000"/>
              </a:solidFill>
              <a:ln w="9525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 flipH="1">
                <a:off x="5769145" y="936635"/>
                <a:ext cx="609981" cy="75908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A</a:t>
                </a:r>
                <a:endParaRPr lang="en-US" altLang="zh-CN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1295427" y="4653136"/>
              <a:ext cx="1015661" cy="49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>
                  <a:latin typeface="黑体" panose="02010609060101010101" pitchFamily="2" charset="-122"/>
                  <a:ea typeface="黑体" panose="02010609060101010101" pitchFamily="2" charset="-122"/>
                </a:rPr>
                <a:t>第</a:t>
              </a:r>
              <a:r>
                <a:rPr lang="en-US" altLang="zh-CN" sz="1800" b="1">
                  <a:latin typeface="Times New Roman" panose="02020603050405020304" pitchFamily="18" charset="0"/>
                  <a:ea typeface="黑体" panose="02010609060101010101" pitchFamily="2" charset="-122"/>
                </a:rPr>
                <a:t>3</a:t>
              </a:r>
              <a:r>
                <a:rPr lang="zh-CN" altLang="en-US" sz="1800">
                  <a:latin typeface="黑体" panose="02010609060101010101" pitchFamily="2" charset="-122"/>
                  <a:ea typeface="黑体" panose="02010609060101010101" pitchFamily="2" charset="-122"/>
                </a:rPr>
                <a:t>题</a:t>
              </a:r>
            </a:p>
          </p:txBody>
        </p:sp>
      </p:grp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926383" y="3344466"/>
            <a:ext cx="7223473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4.△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ABC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的内切圆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⊙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与三边分别切于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zh-CN" altLang="en-US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E</a:t>
            </a:r>
            <a:r>
              <a:rPr lang="zh-CN" altLang="en-US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F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三点，如图，已知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AF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=3, 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BD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CE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=12, 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则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△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ABC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的周长是 </a:t>
            </a:r>
            <a:r>
              <a:rPr lang="zh-CN" altLang="en-US" sz="1800" u="sng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 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zh-CN" altLang="en-US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0" name="组合 58"/>
          <p:cNvGrpSpPr/>
          <p:nvPr/>
        </p:nvGrpSpPr>
        <p:grpSpPr bwMode="auto">
          <a:xfrm>
            <a:off x="4451655" y="1597819"/>
            <a:ext cx="1916906" cy="1794721"/>
            <a:chOff x="4374082" y="2095975"/>
            <a:chExt cx="2556076" cy="2392877"/>
          </a:xfrm>
        </p:grpSpPr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5291729" y="2095975"/>
              <a:ext cx="360390" cy="4924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A</a:t>
              </a:r>
              <a:endParaRPr lang="en-US" altLang="zh-CN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组合 57"/>
            <p:cNvGrpSpPr/>
            <p:nvPr/>
          </p:nvGrpSpPr>
          <p:grpSpPr bwMode="auto">
            <a:xfrm>
              <a:off x="4374082" y="2420888"/>
              <a:ext cx="2556076" cy="2067964"/>
              <a:chOff x="4374082" y="2420888"/>
              <a:chExt cx="2556076" cy="2067964"/>
            </a:xfrm>
          </p:grpSpPr>
          <p:cxnSp>
            <p:nvCxnSpPr>
              <p:cNvPr id="23" name="直接连接符 35"/>
              <p:cNvCxnSpPr>
                <a:cxnSpLocks noChangeShapeType="1"/>
              </p:cNvCxnSpPr>
              <p:nvPr/>
            </p:nvCxnSpPr>
            <p:spPr bwMode="auto">
              <a:xfrm flipH="1">
                <a:off x="4644008" y="2420888"/>
                <a:ext cx="648072" cy="1296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直接连接符 37"/>
              <p:cNvCxnSpPr>
                <a:cxnSpLocks noChangeShapeType="1"/>
              </p:cNvCxnSpPr>
              <p:nvPr/>
            </p:nvCxnSpPr>
            <p:spPr bwMode="auto">
              <a:xfrm>
                <a:off x="5292080" y="2420888"/>
                <a:ext cx="1368152" cy="1296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直接连接符 43"/>
              <p:cNvCxnSpPr>
                <a:cxnSpLocks noChangeShapeType="1"/>
              </p:cNvCxnSpPr>
              <p:nvPr/>
            </p:nvCxnSpPr>
            <p:spPr bwMode="auto">
              <a:xfrm>
                <a:off x="4644008" y="3698926"/>
                <a:ext cx="20162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椭圆 46"/>
              <p:cNvSpPr>
                <a:spLocks noChangeArrowheads="1"/>
              </p:cNvSpPr>
              <p:nvPr/>
            </p:nvSpPr>
            <p:spPr bwMode="auto">
              <a:xfrm>
                <a:off x="4941093" y="2762822"/>
                <a:ext cx="975893" cy="93610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椭圆 47"/>
              <p:cNvSpPr>
                <a:spLocks noChangeArrowheads="1"/>
              </p:cNvSpPr>
              <p:nvPr/>
            </p:nvSpPr>
            <p:spPr bwMode="auto">
              <a:xfrm>
                <a:off x="5409353" y="318623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4374082" y="3580236"/>
                <a:ext cx="360390" cy="492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B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6569767" y="3535789"/>
                <a:ext cx="360391" cy="492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C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11"/>
              <p:cNvSpPr txBox="1">
                <a:spLocks noChangeArrowheads="1"/>
              </p:cNvSpPr>
              <p:nvPr/>
            </p:nvSpPr>
            <p:spPr bwMode="auto">
              <a:xfrm>
                <a:off x="4626514" y="2718253"/>
                <a:ext cx="360391" cy="492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F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5733089" y="2553159"/>
                <a:ext cx="360390" cy="492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E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11"/>
              <p:cNvSpPr txBox="1">
                <a:spLocks noChangeArrowheads="1"/>
              </p:cNvSpPr>
              <p:nvPr/>
            </p:nvSpPr>
            <p:spPr bwMode="auto">
              <a:xfrm>
                <a:off x="5220286" y="3608810"/>
                <a:ext cx="360391" cy="492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D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5407625" y="2967483"/>
                <a:ext cx="360391" cy="492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O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55"/>
              <p:cNvSpPr txBox="1">
                <a:spLocks noChangeArrowheads="1"/>
              </p:cNvSpPr>
              <p:nvPr/>
            </p:nvSpPr>
            <p:spPr bwMode="auto">
              <a:xfrm>
                <a:off x="4968411" y="3996427"/>
                <a:ext cx="1015743" cy="49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800">
                    <a:latin typeface="黑体" panose="02010609060101010101" pitchFamily="2" charset="-122"/>
                    <a:ea typeface="黑体" panose="02010609060101010101" pitchFamily="2" charset="-122"/>
                  </a:rPr>
                  <a:t>第</a:t>
                </a:r>
                <a:r>
                  <a:rPr lang="en-US" altLang="zh-CN" sz="1800" b="1">
                    <a:latin typeface="Times New Roman" panose="02020603050405020304" pitchFamily="18" charset="0"/>
                    <a:ea typeface="黑体" panose="02010609060101010101" pitchFamily="2" charset="-122"/>
                  </a:rPr>
                  <a:t>4</a:t>
                </a:r>
                <a:r>
                  <a:rPr lang="zh-CN" altLang="en-US" sz="1800">
                    <a:latin typeface="黑体" panose="02010609060101010101" pitchFamily="2" charset="-122"/>
                    <a:ea typeface="黑体" panose="02010609060101010101" pitchFamily="2" charset="-122"/>
                  </a:rPr>
                  <a:t>题</a:t>
                </a:r>
              </a:p>
            </p:txBody>
          </p:sp>
        </p:grpSp>
      </p:grpSp>
      <p:sp>
        <p:nvSpPr>
          <p:cNvPr id="35" name="矩形 56"/>
          <p:cNvSpPr>
            <a:spLocks noChangeArrowheads="1"/>
          </p:cNvSpPr>
          <p:nvPr/>
        </p:nvSpPr>
        <p:spPr bwMode="auto">
          <a:xfrm>
            <a:off x="4217696" y="3812381"/>
            <a:ext cx="36576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24</a:t>
            </a:r>
            <a:endParaRPr lang="zh-CN" altLang="en-US" sz="18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8488" y="427103"/>
            <a:ext cx="7143209" cy="103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100" b="1" dirty="0"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如图</a:t>
            </a:r>
            <a:r>
              <a:rPr lang="zh-CN" altLang="en-US" sz="2100" dirty="0">
                <a:latin typeface="黑体" panose="02010609060101010101" pitchFamily="2" charset="-122"/>
                <a:ea typeface="黑体" panose="02010609060101010101" pitchFamily="2" charset="-122"/>
              </a:rPr>
              <a:t>，在△</a:t>
            </a:r>
            <a:r>
              <a:rPr lang="en-US" altLang="zh-CN" sz="2100" i="1" dirty="0">
                <a:latin typeface="黑体" panose="02010609060101010101" pitchFamily="2" charset="-122"/>
                <a:ea typeface="黑体" panose="02010609060101010101" pitchFamily="2" charset="-122"/>
              </a:rPr>
              <a:t>ABC 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中，∠</a:t>
            </a:r>
            <a:r>
              <a:rPr lang="en-US" altLang="zh-CN" sz="2100" i="1" dirty="0">
                <a:latin typeface="黑体" panose="02010609060101010101" pitchFamily="2" charset="-122"/>
                <a:ea typeface="黑体" panose="02010609060101010101" pitchFamily="2" charset="-122"/>
              </a:rPr>
              <a:t>ABC</a:t>
            </a:r>
            <a:r>
              <a:rPr lang="en-US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=50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zh-CN" altLang="en-US" sz="21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100" i="1" dirty="0">
                <a:latin typeface="黑体" panose="02010609060101010101" pitchFamily="2" charset="-122"/>
                <a:ea typeface="黑体" panose="02010609060101010101" pitchFamily="2" charset="-122"/>
              </a:rPr>
              <a:t>ACB</a:t>
            </a:r>
            <a:r>
              <a:rPr lang="en-US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=75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en-US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点</a:t>
            </a:r>
            <a:r>
              <a:rPr lang="en-US" altLang="zh-CN" sz="2100" i="1" dirty="0"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2100" dirty="0">
                <a:latin typeface="黑体" panose="02010609060101010101" pitchFamily="2" charset="-122"/>
                <a:ea typeface="黑体" panose="02010609060101010101" pitchFamily="2" charset="-122"/>
              </a:rPr>
              <a:t>△ </a:t>
            </a:r>
            <a:r>
              <a:rPr lang="en-US" altLang="zh-CN" sz="2100" i="1" dirty="0">
                <a:latin typeface="黑体" panose="02010609060101010101" pitchFamily="2" charset="-122"/>
                <a:ea typeface="黑体" panose="02010609060101010101" pitchFamily="2" charset="-122"/>
              </a:rPr>
              <a:t>ABC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的内心，求∠</a:t>
            </a:r>
            <a:r>
              <a:rPr lang="en-US" altLang="zh-CN" sz="2100" i="1" dirty="0">
                <a:latin typeface="黑体" panose="02010609060101010101" pitchFamily="2" charset="-122"/>
                <a:ea typeface="黑体" panose="02010609060101010101" pitchFamily="2" charset="-122"/>
              </a:rPr>
              <a:t>BOC</a:t>
            </a:r>
            <a:r>
              <a:rPr lang="zh-CN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的度数</a:t>
            </a:r>
            <a:r>
              <a:rPr lang="en-US" altLang="zh-CN" sz="21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zh-CN" sz="21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97913" y="1013444"/>
            <a:ext cx="1703785" cy="13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8488" y="1382399"/>
            <a:ext cx="6696075" cy="362331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解：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∵点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是△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ABC 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的内心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endParaRPr lang="zh-CN" altLang="en-US" sz="2100" b="1" dirty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∴</a:t>
            </a:r>
            <a:r>
              <a:rPr lang="zh-CN" altLang="en-US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OBC 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  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ABC 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  ×50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 25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OCB 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   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ACB 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   ×75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 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=37.5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△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OBC </a:t>
            </a:r>
            <a:r>
              <a:rPr lang="zh-CN" altLang="en-US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中，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BOC 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=180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 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 ∠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OBC 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 ∠</a:t>
            </a:r>
            <a:r>
              <a:rPr lang="en-US" altLang="zh-CN" sz="2100" b="1" i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OCB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=180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- 25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- 37.5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 117.5</a:t>
            </a:r>
            <a:r>
              <a:rPr lang="zh-CN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º</a:t>
            </a:r>
            <a:r>
              <a:rPr lang="en-US" altLang="zh-CN" sz="2100" b="1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 </a:t>
            </a:r>
          </a:p>
          <a:p>
            <a:pPr>
              <a:spcBef>
                <a:spcPct val="50000"/>
              </a:spcBef>
            </a:pPr>
            <a:endParaRPr lang="en-US" altLang="zh-CN" sz="2100" b="1" dirty="0">
              <a:solidFill>
                <a:srgbClr val="FF0066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609816" y="2046232"/>
          <a:ext cx="377429" cy="53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8" name="Equation" r:id="rId6" imgW="152400" imgH="393700" progId="Equation.DSMT4">
                  <p:embed/>
                </p:oleObj>
              </mc:Choice>
              <mc:Fallback>
                <p:oleObj name="Equation" r:id="rId6" imgW="152400" imgH="393700" progId="Equation.DSMT4">
                  <p:embed/>
                  <p:pic>
                    <p:nvPicPr>
                      <p:cNvPr id="0" name="图片 33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816" y="2046232"/>
                        <a:ext cx="377429" cy="537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2951115" y="2017737"/>
          <a:ext cx="377428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9" name="Equation" r:id="rId8" imgW="152400" imgH="393700" progId="Equation.DSMT4">
                  <p:embed/>
                </p:oleObj>
              </mc:Choice>
              <mc:Fallback>
                <p:oleObj name="Equation" r:id="rId8" imgW="152400" imgH="393700" progId="Equation.DSMT4">
                  <p:embed/>
                  <p:pic>
                    <p:nvPicPr>
                      <p:cNvPr id="0" name="图片 33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15" y="2017737"/>
                        <a:ext cx="377428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1458531" y="2703781"/>
          <a:ext cx="377428" cy="57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0" name="Equation" r:id="rId10" imgW="152400" imgH="393700" progId="Equation.DSMT4">
                  <p:embed/>
                </p:oleObj>
              </mc:Choice>
              <mc:Fallback>
                <p:oleObj name="Equation" r:id="rId10" imgW="152400" imgH="393700" progId="Equation.DSMT4">
                  <p:embed/>
                  <p:pic>
                    <p:nvPicPr>
                      <p:cNvPr id="0" name="图片 33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531" y="2703781"/>
                        <a:ext cx="377428" cy="574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2926081" y="2624348"/>
          <a:ext cx="269581" cy="61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1" name="Equation" r:id="rId12" imgW="152400" imgH="393700" progId="Equation.DSMT4">
                  <p:embed/>
                </p:oleObj>
              </mc:Choice>
              <mc:Fallback>
                <p:oleObj name="Equation" r:id="rId12" imgW="152400" imgH="393700" progId="Equation.DSMT4">
                  <p:embed/>
                  <p:pic>
                    <p:nvPicPr>
                      <p:cNvPr id="0" name="图片 33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081" y="2624348"/>
                        <a:ext cx="269581" cy="617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>
                <a:spLocks noChangeArrowheads="1"/>
              </p:cNvSpPr>
              <p:nvPr/>
            </p:nvSpPr>
            <p:spPr bwMode="auto">
              <a:xfrm>
                <a:off x="492790" y="406484"/>
                <a:ext cx="7582371" cy="715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6.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△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ABC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的内切圆半径为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r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，△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ABC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的周长为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/>
                        <a:ea typeface="Adobe 楷体 Std R" pitchFamily="18" charset="-122"/>
                      </a:rPr>
                      <m:t>𝑙</m:t>
                    </m:r>
                  </m:oMath>
                </a14:m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，求△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ABC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的面积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.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 （提示：设内心为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O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，连接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OA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、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OB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、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OC</a:t>
                </a:r>
                <a:r>
                  <a:rPr lang="zh-CN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）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790" y="406484"/>
                <a:ext cx="7582371" cy="715580"/>
              </a:xfrm>
              <a:prstGeom prst="rect">
                <a:avLst/>
              </a:prstGeom>
              <a:blipFill rotWithShape="1">
                <a:blip r:embed="rId3"/>
                <a:stretch>
                  <a:fillRect t="-12" r="7" b="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7"/>
              <p:cNvSpPr txBox="1">
                <a:spLocks noChangeArrowheads="1"/>
              </p:cNvSpPr>
              <p:nvPr/>
            </p:nvSpPr>
            <p:spPr bwMode="auto">
              <a:xfrm>
                <a:off x="599382" y="1181552"/>
                <a:ext cx="5640569" cy="35767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解：如图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, </a:t>
                </a:r>
                <a:r>
                  <a:rPr lang="zh-CN" altLang="en-US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设三个切点分别为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D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,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E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,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F.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连接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OD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, 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OE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, 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OF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.</a:t>
                </a:r>
                <a:endParaRPr lang="zh-CN" altLang="en-US" sz="2100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 </a:t>
                </a:r>
                <a:r>
                  <a:rPr lang="zh-CN" altLang="zh-CN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/>
                          </a:rPr>
                          <m:t>△</m:t>
                        </m:r>
                        <m:r>
                          <a:rPr lang="en-US" altLang="zh-CN" sz="2100" i="1">
                            <a:latin typeface="Cambria Math" panose="02040503050406030204"/>
                          </a:rPr>
                          <m:t>𝐴𝑂𝐵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/>
                      </a:rPr>
                      <m:t> </m:t>
                    </m:r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=</a:t>
                </a:r>
                <a:r>
                  <a:rPr lang="zh-CN" altLang="zh-CN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/>
                          </a:rPr>
                          <m:t>△</m:t>
                        </m:r>
                        <m:r>
                          <a:rPr lang="en-US" altLang="zh-CN" sz="2100" i="1">
                            <a:latin typeface="Cambria Math" panose="02040503050406030204"/>
                          </a:rPr>
                          <m:t>𝐴𝑂𝐵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/>
                      </a:rPr>
                      <m:t> </m:t>
                    </m:r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+</a:t>
                </a:r>
                <a:r>
                  <a:rPr lang="zh-CN" altLang="zh-CN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/>
                          </a:rPr>
                          <m:t>△</m:t>
                        </m:r>
                        <m:r>
                          <a:rPr lang="en-US" altLang="zh-CN" sz="2100" i="1">
                            <a:latin typeface="Cambria Math" panose="02040503050406030204"/>
                          </a:rPr>
                          <m:t>𝐵𝑂𝐶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/>
                      </a:rPr>
                      <m:t> </m:t>
                    </m:r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+</a:t>
                </a:r>
                <a:r>
                  <a:rPr lang="zh-CN" altLang="zh-CN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i="1">
                            <a:latin typeface="Cambria Math" panose="02040503050406030204"/>
                          </a:rPr>
                          <m:t>𝑆</m:t>
                        </m:r>
                      </m:e>
                      <m:sub>
                        <m:r>
                          <a:rPr lang="en-US" altLang="zh-CN" sz="2100" i="1">
                            <a:latin typeface="Cambria Math" panose="02040503050406030204"/>
                          </a:rPr>
                          <m:t>△</m:t>
                        </m:r>
                        <m:r>
                          <a:rPr lang="en-US" altLang="zh-CN" sz="2100" i="1">
                            <a:latin typeface="Cambria Math" panose="02040503050406030204"/>
                          </a:rPr>
                          <m:t>𝐴𝑂𝐶</m:t>
                        </m:r>
                      </m:sub>
                    </m:sSub>
                    <m:r>
                      <a:rPr lang="en-US" altLang="zh-CN" sz="2100" i="1">
                        <a:latin typeface="Cambria Math" panose="02040503050406030204"/>
                      </a:rPr>
                      <m:t> </m:t>
                    </m:r>
                  </m:oMath>
                </a14:m>
                <a:endParaRPr lang="en-US" altLang="zh-CN" sz="2100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×</a:t>
                </a:r>
                <a:r>
                  <a:rPr lang="en-US" altLang="zh-CN" sz="2100" i="1" dirty="0" err="1">
                    <a:latin typeface="黑体" panose="02010609060101010101" pitchFamily="2" charset="-122"/>
                    <a:ea typeface="黑体" panose="02010609060101010101" pitchFamily="2" charset="-122"/>
                  </a:rPr>
                  <a:t>AB</a:t>
                </a:r>
                <a:r>
                  <a:rPr lang="en-US" altLang="zh-CN" sz="2100" dirty="0" err="1">
                    <a:latin typeface="黑体" panose="02010609060101010101" pitchFamily="2" charset="-122"/>
                    <a:ea typeface="黑体" panose="02010609060101010101" pitchFamily="2" charset="-122"/>
                  </a:rPr>
                  <a:t>×r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×</a:t>
                </a:r>
                <a:r>
                  <a:rPr lang="en-US" altLang="zh-CN" sz="2100" i="1" dirty="0" err="1">
                    <a:latin typeface="黑体" panose="02010609060101010101" pitchFamily="2" charset="-122"/>
                    <a:ea typeface="黑体" panose="02010609060101010101" pitchFamily="2" charset="-122"/>
                  </a:rPr>
                  <a:t>BC</a:t>
                </a:r>
                <a:r>
                  <a:rPr lang="en-US" altLang="zh-CN" sz="2100" dirty="0" err="1">
                    <a:latin typeface="黑体" panose="02010609060101010101" pitchFamily="2" charset="-122"/>
                    <a:ea typeface="黑体" panose="02010609060101010101" pitchFamily="2" charset="-122"/>
                  </a:rPr>
                  <a:t>×r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×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AC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×r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×(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AB 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+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BC 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+</a:t>
                </a:r>
                <a:r>
                  <a:rPr lang="en-US" altLang="zh-CN" sz="2100" i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AC </a:t>
                </a: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)×r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100" i="1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US" altLang="zh-CN" sz="21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/>
                        <a:ea typeface="Adobe 楷体 Std R" pitchFamily="18" charset="-122"/>
                      </a:rPr>
                      <m:t>𝑙</m:t>
                    </m:r>
                    <m:r>
                      <a:rPr lang="en-US" altLang="zh-CN" sz="2100" i="1" dirty="0">
                        <a:latin typeface="Cambria Math" panose="02040503050406030204"/>
                        <a:ea typeface="Adobe 楷体 Std R" pitchFamily="18" charset="-122"/>
                      </a:rPr>
                      <m:t> </m:t>
                    </m:r>
                  </m:oMath>
                </a14:m>
                <a:r>
                  <a:rPr lang="en-US" altLang="zh-CN" sz="21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r </a:t>
                </a:r>
              </a:p>
            </p:txBody>
          </p:sp>
        </mc:Choice>
        <mc:Fallback xmlns="">
          <p:sp>
            <p:nvSpPr>
              <p:cNvPr id="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382" y="1181552"/>
                <a:ext cx="5640569" cy="3576749"/>
              </a:xfrm>
              <a:prstGeom prst="rect">
                <a:avLst/>
              </a:prstGeom>
              <a:blipFill rotWithShape="1">
                <a:blip r:embed="rId4"/>
                <a:stretch>
                  <a:fillRect l="-10" t="-13" r="-307" b="-348"/>
                </a:stretch>
              </a:blipFill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45"/>
          <p:cNvGrpSpPr/>
          <p:nvPr/>
        </p:nvGrpSpPr>
        <p:grpSpPr bwMode="auto">
          <a:xfrm>
            <a:off x="6157423" y="1333818"/>
            <a:ext cx="2812193" cy="2077566"/>
            <a:chOff x="492125" y="3559175"/>
            <a:chExt cx="4684713" cy="2981045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476017" y="4521200"/>
              <a:ext cx="1800400" cy="152697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0070C0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 rot="13540335">
              <a:off x="2254207" y="4523642"/>
              <a:ext cx="1047032" cy="61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</a:rPr>
                <a:t>┐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376216" y="4112535"/>
              <a:ext cx="17032" cy="11055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2376218" y="4804588"/>
              <a:ext cx="686297" cy="446807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376217" y="5218111"/>
              <a:ext cx="2052907" cy="9588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2376218" y="5218110"/>
              <a:ext cx="0" cy="850903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 flipV="1">
              <a:off x="1646702" y="4804588"/>
              <a:ext cx="710446" cy="413518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506413" y="5218111"/>
              <a:ext cx="1869805" cy="7429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506412" y="4080389"/>
              <a:ext cx="1869803" cy="18764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366962" y="4080391"/>
              <a:ext cx="2052446" cy="20810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92125" y="5961063"/>
              <a:ext cx="3937000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784351" y="3559175"/>
              <a:ext cx="1196975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979863" y="5935663"/>
              <a:ext cx="1196975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976194" y="4908291"/>
              <a:ext cx="1196975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998888" y="5615978"/>
              <a:ext cx="1063627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</a:rPr>
                <a:t>┐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8100711">
              <a:off x="1190792" y="4763023"/>
              <a:ext cx="1110221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</a:rPr>
                <a:t>┐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949738" y="4306495"/>
              <a:ext cx="1196975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782763" y="6010275"/>
              <a:ext cx="1198561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2981324" y="4411469"/>
              <a:ext cx="705479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2357152" y="5218111"/>
              <a:ext cx="57121" cy="665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5875026" y="2868928"/>
            <a:ext cx="289560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76966" y="2225501"/>
            <a:ext cx="1190069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41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再见</a:t>
            </a:r>
            <a:endParaRPr lang="zh-CN" altLang="en-US" sz="4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55294" y="512056"/>
            <a:ext cx="2079971" cy="647224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87400"/>
              <a:chOff x="1161" y="782"/>
              <a:chExt cx="4605" cy="1240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671" cy="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学习目标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143134" y="1407726"/>
            <a:ext cx="7038841" cy="27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indent="200025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掌握切线长定理，初步学会运用切线长定理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进行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计算与证明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（重点）</a:t>
            </a:r>
          </a:p>
          <a:p>
            <a:pPr indent="200025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了解三角形的内切圆和三角形的内心的概念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  <a:p>
            <a:pPr indent="200025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学会利用方程思想解决几何问题，体验数形结合思想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（难点）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/>
          <p:nvPr/>
        </p:nvSpPr>
        <p:spPr>
          <a:xfrm>
            <a:off x="611189" y="357189"/>
            <a:ext cx="7632700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175" name="Object 10"/>
          <p:cNvGraphicFramePr/>
          <p:nvPr/>
        </p:nvGraphicFramePr>
        <p:xfrm>
          <a:off x="6146800" y="2148446"/>
          <a:ext cx="9144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4" r:id="rId4" imgW="128270" imgH="199390" progId="Equation.DSMT4">
                  <p:embed/>
                </p:oleObj>
              </mc:Choice>
              <mc:Fallback>
                <p:oleObj r:id="rId4" imgW="128270" imgH="199390" progId="Equation.DSMT4">
                  <p:embed/>
                  <p:pic>
                    <p:nvPicPr>
                      <p:cNvPr id="0" name="图片 321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2148446"/>
                        <a:ext cx="914400" cy="1488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47427" y="244990"/>
            <a:ext cx="2316458" cy="647224"/>
            <a:chOff x="3327445" y="196489"/>
            <a:chExt cx="3088610" cy="1003300"/>
          </a:xfrm>
        </p:grpSpPr>
        <p:pic>
          <p:nvPicPr>
            <p:cNvPr id="12" name="图片 11" descr="标题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3491880" y="280035"/>
              <a:ext cx="2924175" cy="787400"/>
              <a:chOff x="1161" y="782"/>
              <a:chExt cx="4605" cy="1240"/>
            </a:xfrm>
          </p:grpSpPr>
          <p:sp>
            <p:nvSpPr>
              <p:cNvPr id="14" name="TextBox 2"/>
              <p:cNvSpPr txBox="1"/>
              <p:nvPr/>
            </p:nvSpPr>
            <p:spPr>
              <a:xfrm>
                <a:off x="1809" y="782"/>
                <a:ext cx="3296" cy="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新课导入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AutoShape 188" descr="https://timgsa.baidu.com/timg?image&amp;quality=80&amp;size=b9999_10000&amp;sec=1553687584493&amp;di=7b5297a63fe5d09b713128450f76e617&amp;imgtype=0&amp;src=http%3A%2F%2Fpic.51yuansu.com%2Fpic3%2Fcover%2F01%2F15%2F97%2F59047d3909bf1_610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1812541" y="3380192"/>
            <a:ext cx="432197" cy="27027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8" name="组合 67"/>
          <p:cNvGrpSpPr/>
          <p:nvPr/>
        </p:nvGrpSpPr>
        <p:grpSpPr bwMode="auto">
          <a:xfrm>
            <a:off x="1313670" y="3139685"/>
            <a:ext cx="1410890" cy="971550"/>
            <a:chOff x="1116013" y="3711872"/>
            <a:chExt cx="1881187" cy="1295400"/>
          </a:xfrm>
        </p:grpSpPr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116013" y="3711872"/>
              <a:ext cx="1327150" cy="1295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30"/>
            <p:cNvGrpSpPr/>
            <p:nvPr/>
          </p:nvGrpSpPr>
          <p:grpSpPr bwMode="auto">
            <a:xfrm>
              <a:off x="2320925" y="3782209"/>
              <a:ext cx="676275" cy="492369"/>
              <a:chOff x="1785" y="961"/>
              <a:chExt cx="426" cy="336"/>
            </a:xfrm>
          </p:grpSpPr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1837" y="961"/>
                <a:ext cx="37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zh-CN" sz="1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AutoShape 29"/>
              <p:cNvSpPr>
                <a:spLocks noChangeArrowheads="1"/>
              </p:cNvSpPr>
              <p:nvPr/>
            </p:nvSpPr>
            <p:spPr bwMode="auto">
              <a:xfrm>
                <a:off x="1785" y="1117"/>
                <a:ext cx="46" cy="45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32"/>
            <p:cNvGrpSpPr/>
            <p:nvPr/>
          </p:nvGrpSpPr>
          <p:grpSpPr bwMode="auto">
            <a:xfrm>
              <a:off x="1377950" y="4186656"/>
              <a:ext cx="449262" cy="492369"/>
              <a:chOff x="1191" y="1237"/>
              <a:chExt cx="283" cy="336"/>
            </a:xfrm>
          </p:grpSpPr>
          <p:sp>
            <p:nvSpPr>
              <p:cNvPr id="23" name="Text Box 13"/>
              <p:cNvSpPr txBox="1">
                <a:spLocks noChangeArrowheads="1"/>
              </p:cNvSpPr>
              <p:nvPr/>
            </p:nvSpPr>
            <p:spPr bwMode="auto">
              <a:xfrm>
                <a:off x="1191" y="1237"/>
                <a:ext cx="23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 dirty="0">
                    <a:latin typeface="Times New Roman" panose="02020603050405020304" pitchFamily="18" charset="0"/>
                  </a:rPr>
                  <a:t>O</a:t>
                </a:r>
                <a:endParaRPr lang="en-US" altLang="zh-CN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utoShape 31"/>
              <p:cNvSpPr>
                <a:spLocks noChangeArrowheads="1"/>
              </p:cNvSpPr>
              <p:nvPr/>
            </p:nvSpPr>
            <p:spPr bwMode="auto">
              <a:xfrm>
                <a:off x="1429" y="1344"/>
                <a:ext cx="45" cy="45"/>
              </a:xfrm>
              <a:prstGeom prst="flowChartConnector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Group 37"/>
          <p:cNvGrpSpPr/>
          <p:nvPr/>
        </p:nvGrpSpPr>
        <p:grpSpPr bwMode="auto">
          <a:xfrm>
            <a:off x="3966382" y="3170641"/>
            <a:ext cx="2369344" cy="1025129"/>
            <a:chOff x="3203" y="935"/>
            <a:chExt cx="1990" cy="907"/>
          </a:xfrm>
        </p:grpSpPr>
        <p:grpSp>
          <p:nvGrpSpPr>
            <p:cNvPr id="28" name="Group 34"/>
            <p:cNvGrpSpPr/>
            <p:nvPr/>
          </p:nvGrpSpPr>
          <p:grpSpPr bwMode="auto">
            <a:xfrm>
              <a:off x="3203" y="935"/>
              <a:ext cx="902" cy="907"/>
              <a:chOff x="3203" y="935"/>
              <a:chExt cx="902" cy="907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3203" y="935"/>
                <a:ext cx="902" cy="90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0"/>
              <p:cNvSpPr txBox="1">
                <a:spLocks noChangeArrowheads="1"/>
              </p:cNvSpPr>
              <p:nvPr/>
            </p:nvSpPr>
            <p:spPr bwMode="auto">
              <a:xfrm>
                <a:off x="3424" y="1161"/>
                <a:ext cx="37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500" b="1" i="1" dirty="0">
                    <a:latin typeface="Times New Roman" panose="02020603050405020304" pitchFamily="18" charset="0"/>
                  </a:rPr>
                  <a:t>O</a:t>
                </a:r>
                <a:r>
                  <a:rPr lang="en-US" altLang="zh-CN" sz="21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36"/>
            <p:cNvGrpSpPr/>
            <p:nvPr/>
          </p:nvGrpSpPr>
          <p:grpSpPr bwMode="auto">
            <a:xfrm>
              <a:off x="4967" y="1328"/>
              <a:ext cx="226" cy="286"/>
              <a:chOff x="4876" y="1797"/>
              <a:chExt cx="226" cy="286"/>
            </a:xfrm>
          </p:grpSpPr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4876" y="1797"/>
                <a:ext cx="226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500" b="1" i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zh-CN" sz="15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utoShape 35"/>
              <p:cNvSpPr>
                <a:spLocks noChangeArrowheads="1"/>
              </p:cNvSpPr>
              <p:nvPr/>
            </p:nvSpPr>
            <p:spPr bwMode="auto">
              <a:xfrm>
                <a:off x="4876" y="1842"/>
                <a:ext cx="29" cy="30"/>
              </a:xfrm>
              <a:prstGeom prst="flowChartConnector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42"/>
          <p:cNvGrpSpPr/>
          <p:nvPr/>
        </p:nvGrpSpPr>
        <p:grpSpPr bwMode="auto">
          <a:xfrm>
            <a:off x="2049475" y="2869414"/>
            <a:ext cx="985838" cy="1395413"/>
            <a:chOff x="1292" y="482"/>
            <a:chExt cx="828" cy="1172"/>
          </a:xfrm>
        </p:grpSpPr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 flipV="1">
              <a:off x="1292" y="618"/>
              <a:ext cx="499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1746" y="1344"/>
              <a:ext cx="37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1338" y="482"/>
              <a:ext cx="37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55"/>
          <p:cNvGrpSpPr/>
          <p:nvPr/>
        </p:nvGrpSpPr>
        <p:grpSpPr bwMode="auto">
          <a:xfrm>
            <a:off x="4445297" y="2894417"/>
            <a:ext cx="1638300" cy="1672828"/>
            <a:chOff x="2653" y="2454"/>
            <a:chExt cx="1376" cy="1405"/>
          </a:xfrm>
        </p:grpSpPr>
        <p:sp>
          <p:nvSpPr>
            <p:cNvPr id="39" name="Line 46"/>
            <p:cNvSpPr>
              <a:spLocks noChangeShapeType="1"/>
            </p:cNvSpPr>
            <p:nvPr/>
          </p:nvSpPr>
          <p:spPr bwMode="auto">
            <a:xfrm flipH="1" flipV="1">
              <a:off x="2834" y="2699"/>
              <a:ext cx="1195" cy="4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 flipH="1">
              <a:off x="2834" y="3145"/>
              <a:ext cx="1195" cy="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Text Box 48"/>
            <p:cNvSpPr txBox="1">
              <a:spLocks noChangeArrowheads="1"/>
            </p:cNvSpPr>
            <p:nvPr/>
          </p:nvSpPr>
          <p:spPr bwMode="auto">
            <a:xfrm>
              <a:off x="2744" y="2454"/>
              <a:ext cx="22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500" b="1" i="1">
                  <a:latin typeface="Times New Roman" panose="02020603050405020304" pitchFamily="18" charset="0"/>
                </a:rPr>
                <a:t>A</a:t>
              </a:r>
              <a:endParaRPr lang="en-US" altLang="zh-CN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49"/>
            <p:cNvSpPr txBox="1">
              <a:spLocks noChangeArrowheads="1"/>
            </p:cNvSpPr>
            <p:nvPr/>
          </p:nvSpPr>
          <p:spPr bwMode="auto">
            <a:xfrm>
              <a:off x="2653" y="3588"/>
              <a:ext cx="49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500" b="1" i="1">
                  <a:latin typeface="Times New Roman" panose="02020603050405020304" pitchFamily="18" charset="0"/>
                </a:rPr>
                <a:t>B</a:t>
              </a:r>
              <a:endParaRPr lang="en-US" altLang="zh-CN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50"/>
            <p:cNvSpPr>
              <a:spLocks noChangeArrowheads="1"/>
            </p:cNvSpPr>
            <p:nvPr/>
          </p:nvSpPr>
          <p:spPr bwMode="auto">
            <a:xfrm>
              <a:off x="2698" y="2698"/>
              <a:ext cx="150" cy="437"/>
            </a:xfrm>
            <a:custGeom>
              <a:avLst/>
              <a:gdLst>
                <a:gd name="T0" fmla="*/ 150 w 150"/>
                <a:gd name="T1" fmla="*/ 0 h 437"/>
                <a:gd name="T2" fmla="*/ 0 w 150"/>
                <a:gd name="T3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437">
                  <a:moveTo>
                    <a:pt x="150" y="0"/>
                  </a:moveTo>
                  <a:lnTo>
                    <a:pt x="0" y="43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51"/>
            <p:cNvSpPr>
              <a:spLocks noChangeArrowheads="1"/>
            </p:cNvSpPr>
            <p:nvPr/>
          </p:nvSpPr>
          <p:spPr bwMode="auto">
            <a:xfrm>
              <a:off x="2711" y="3104"/>
              <a:ext cx="137" cy="429"/>
            </a:xfrm>
            <a:custGeom>
              <a:avLst/>
              <a:gdLst>
                <a:gd name="T0" fmla="*/ 0 w 150"/>
                <a:gd name="T1" fmla="*/ 0 h 387"/>
                <a:gd name="T2" fmla="*/ 150 w 150"/>
                <a:gd name="T3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" h="387">
                  <a:moveTo>
                    <a:pt x="0" y="0"/>
                  </a:moveTo>
                  <a:lnTo>
                    <a:pt x="150" y="38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73125" y="892213"/>
            <a:ext cx="7073702" cy="1315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问题</a:t>
            </a:r>
            <a:r>
              <a:rPr lang="en-US" altLang="zh-CN" sz="18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上节课我们学习了过圆上一点作已知圆的切线，如果点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是圆外一点，又怎么作该圆的切线呢？</a:t>
            </a:r>
            <a:endParaRPr lang="en-US" altLang="zh-CN" sz="1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8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问题</a:t>
            </a:r>
            <a:r>
              <a:rPr lang="en-US" altLang="zh-CN" sz="18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18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过圆外一点作圆的切线，可以作几条？</a:t>
            </a: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 flipV="1">
            <a:off x="4480732" y="3682611"/>
            <a:ext cx="1603177" cy="19511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4496677" y="3667258"/>
            <a:ext cx="36881" cy="497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8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文本框 6151"/>
          <p:cNvSpPr txBox="1"/>
          <p:nvPr/>
        </p:nvSpPr>
        <p:spPr>
          <a:xfrm>
            <a:off x="780314" y="919684"/>
            <a:ext cx="1677383" cy="4385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anchor="t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一、切线长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86401" y="188070"/>
            <a:ext cx="2316458" cy="647224"/>
            <a:chOff x="3327445" y="196489"/>
            <a:chExt cx="3088610" cy="1003300"/>
          </a:xfrm>
        </p:grpSpPr>
        <p:pic>
          <p:nvPicPr>
            <p:cNvPr id="24" name="图片 23" descr="标题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3491880" y="280035"/>
              <a:ext cx="2924175" cy="787400"/>
              <a:chOff x="1161" y="782"/>
              <a:chExt cx="4605" cy="1240"/>
            </a:xfrm>
          </p:grpSpPr>
          <p:sp>
            <p:nvSpPr>
              <p:cNvPr id="26" name="TextBox 2"/>
              <p:cNvSpPr txBox="1"/>
              <p:nvPr/>
            </p:nvSpPr>
            <p:spPr>
              <a:xfrm>
                <a:off x="1809" y="782"/>
                <a:ext cx="3296" cy="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知识讲解</a:t>
                </a: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椭圆 59"/>
          <p:cNvSpPr>
            <a:spLocks noChangeArrowheads="1"/>
          </p:cNvSpPr>
          <p:nvPr/>
        </p:nvSpPr>
        <p:spPr bwMode="auto">
          <a:xfrm>
            <a:off x="4999434" y="2241947"/>
            <a:ext cx="1350169" cy="13501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tx1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9" name="Group 2"/>
          <p:cNvGrpSpPr/>
          <p:nvPr/>
        </p:nvGrpSpPr>
        <p:grpSpPr bwMode="auto">
          <a:xfrm>
            <a:off x="5148263" y="1828800"/>
            <a:ext cx="2344340" cy="1448991"/>
            <a:chOff x="297" y="176"/>
            <a:chExt cx="1969" cy="1217"/>
          </a:xfrm>
        </p:grpSpPr>
        <p:sp>
          <p:nvSpPr>
            <p:cNvPr id="31" name="Line 3"/>
            <p:cNvSpPr>
              <a:spLocks noChangeShapeType="1"/>
            </p:cNvSpPr>
            <p:nvPr/>
          </p:nvSpPr>
          <p:spPr bwMode="auto">
            <a:xfrm>
              <a:off x="297" y="176"/>
              <a:ext cx="1678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1930" y="1083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sz="1800" b="1" i="1">
                  <a:latin typeface="Times New Roman" panose="02020603050405020304" pitchFamily="18" charset="0"/>
                </a:rPr>
                <a:t>P</a:t>
              </a:r>
              <a:endParaRPr lang="zh-CN" altLang="zh-CN" sz="1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61625" y="1358264"/>
            <a:ext cx="4107078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切线长的定义</a:t>
            </a:r>
            <a:r>
              <a:rPr lang="zh-CN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endParaRPr lang="en-US" altLang="zh-CN" sz="18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过圆外一点画圆的切线，这点和切点之间的线段的长叫做这点到圆的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切线长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5970985" y="2282428"/>
            <a:ext cx="1175147" cy="6810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828109" y="1937147"/>
            <a:ext cx="40005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800" b="1" i="1">
                <a:latin typeface="Times New Roman" panose="02020603050405020304" pitchFamily="18" charset="0"/>
              </a:rPr>
              <a:t>A</a:t>
            </a:r>
            <a:endParaRPr lang="zh-CN" altLang="zh-CN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35"/>
          <p:cNvGrpSpPr/>
          <p:nvPr/>
        </p:nvGrpSpPr>
        <p:grpSpPr bwMode="auto">
          <a:xfrm>
            <a:off x="5913834" y="2225278"/>
            <a:ext cx="1285875" cy="790575"/>
            <a:chOff x="6283325" y="2543175"/>
            <a:chExt cx="1714500" cy="1054100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7845425" y="344487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Oval 13"/>
            <p:cNvSpPr>
              <a:spLocks noChangeArrowheads="1"/>
            </p:cNvSpPr>
            <p:nvPr/>
          </p:nvSpPr>
          <p:spPr bwMode="auto">
            <a:xfrm>
              <a:off x="6283325" y="254317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5641984" y="2864977"/>
            <a:ext cx="74594" cy="874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674518" y="2611816"/>
            <a:ext cx="40005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i="1" dirty="0">
                <a:latin typeface="Times New Roman" panose="02020603050405020304" pitchFamily="18" charset="0"/>
              </a:rPr>
              <a:t>O</a:t>
            </a:r>
            <a:endParaRPr lang="en-US" altLang="zh-CN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780315" y="3390008"/>
            <a:ext cx="27930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①切线是直线，不能度量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764381" y="3875733"/>
            <a:ext cx="49149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②切线长是线段的长，这条线段的两个端点分别是圆外一点和切点，可以度量．</a:t>
            </a:r>
          </a:p>
        </p:txBody>
      </p:sp>
      <p:sp>
        <p:nvSpPr>
          <p:cNvPr id="46" name="TextBox 67"/>
          <p:cNvSpPr txBox="1">
            <a:spLocks noChangeArrowheads="1"/>
          </p:cNvSpPr>
          <p:nvPr/>
        </p:nvSpPr>
        <p:spPr bwMode="auto">
          <a:xfrm>
            <a:off x="661625" y="2938989"/>
            <a:ext cx="238911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切线与切线长的区别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1"/>
          <p:cNvSpPr txBox="1"/>
          <p:nvPr/>
        </p:nvSpPr>
        <p:spPr>
          <a:xfrm>
            <a:off x="311667" y="371737"/>
            <a:ext cx="2652008" cy="500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2800" dirty="0" smtClean="0">
                <a:sym typeface="宋体" panose="02010600030101010101" pitchFamily="2" charset="-122"/>
              </a:rPr>
              <a:t>二、切</a:t>
            </a:r>
            <a:r>
              <a:rPr lang="zh-CN" altLang="en-US" sz="2800" dirty="0">
                <a:sym typeface="宋体" panose="02010600030101010101" pitchFamily="2" charset="-122"/>
              </a:rPr>
              <a:t>线长定理</a:t>
            </a:r>
          </a:p>
        </p:txBody>
      </p:sp>
      <p:sp>
        <p:nvSpPr>
          <p:cNvPr id="30" name="文本框 1"/>
          <p:cNvSpPr txBox="1"/>
          <p:nvPr/>
        </p:nvSpPr>
        <p:spPr>
          <a:xfrm>
            <a:off x="311666" y="764152"/>
            <a:ext cx="7567059" cy="12326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18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问题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在透明纸上画出下图，设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PA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，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PB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是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⊙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O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的两条切线，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，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B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是切点，沿直线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OP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对折图形，你能猜测一下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PA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与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PB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，</a:t>
            </a:r>
            <a:r>
              <a:rPr lang="en-US" altLang="zh-CN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∠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APO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与</a:t>
            </a:r>
            <a:r>
              <a:rPr lang="en-US" altLang="zh-CN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∠</a:t>
            </a:r>
            <a:r>
              <a:rPr lang="en-US" altLang="zh-CN" sz="1800" i="1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BPO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分别有什么关系吗？</a:t>
            </a:r>
            <a:endParaRPr lang="zh-CN" altLang="en-US" sz="1800" noProof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" name="文本框 2"/>
          <p:cNvSpPr txBox="1"/>
          <p:nvPr/>
        </p:nvSpPr>
        <p:spPr>
          <a:xfrm>
            <a:off x="3473849" y="1512207"/>
            <a:ext cx="2989184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/>
            <a:r>
              <a:rPr lang="en-US" altLang="zh-CN" sz="2100" i="1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PA</a:t>
            </a:r>
            <a:r>
              <a:rPr lang="en-US" altLang="zh-CN" sz="2100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=</a:t>
            </a:r>
            <a:r>
              <a:rPr lang="en-US" altLang="zh-CN" sz="2100" i="1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PB</a:t>
            </a:r>
            <a:r>
              <a:rPr lang="zh-CN" altLang="en-US" sz="2100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，</a:t>
            </a:r>
            <a:r>
              <a:rPr lang="en-US" altLang="zh-CN" sz="2100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∠</a:t>
            </a:r>
            <a:r>
              <a:rPr lang="en-US" altLang="zh-CN" sz="2100" i="1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APO</a:t>
            </a:r>
            <a:r>
              <a:rPr lang="en-US" altLang="zh-CN" sz="2100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=∠</a:t>
            </a:r>
            <a:r>
              <a:rPr lang="en-US" altLang="zh-CN" sz="2100" i="1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BPO.</a:t>
            </a:r>
          </a:p>
        </p:txBody>
      </p:sp>
      <p:sp>
        <p:nvSpPr>
          <p:cNvPr id="32" name="矩形 67"/>
          <p:cNvSpPr>
            <a:spLocks noChangeArrowheads="1"/>
          </p:cNvSpPr>
          <p:nvPr/>
        </p:nvSpPr>
        <p:spPr bwMode="auto">
          <a:xfrm>
            <a:off x="215475" y="2049368"/>
            <a:ext cx="4936000" cy="137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切线长定理的内容</a:t>
            </a:r>
            <a:endParaRPr lang="en-US" altLang="zh-CN" sz="18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过圆外一点画圆的两条切线，它们的切线长相等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15475" y="4032578"/>
            <a:ext cx="2642226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500" b="1" i="1" dirty="0">
                <a:latin typeface="Times New Roman" panose="02020603050405020304" pitchFamily="18" charset="0"/>
              </a:rPr>
              <a:t>P</a:t>
            </a:r>
            <a:r>
              <a:rPr lang="en-US" altLang="zh-CN" sz="15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15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PB</a:t>
            </a:r>
            <a:r>
              <a:rPr lang="zh-CN" altLang="en-US" sz="1500" dirty="0">
                <a:latin typeface="Times New Roman" panose="02020603050405020304" pitchFamily="18" charset="0"/>
                <a:ea typeface="黑体" panose="02010609060101010101" pitchFamily="2" charset="-122"/>
              </a:rPr>
              <a:t>分别切</a:t>
            </a:r>
            <a:r>
              <a:rPr lang="zh-CN" altLang="en-US" sz="15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⊙</a:t>
            </a:r>
            <a:r>
              <a:rPr lang="en-US" altLang="zh-CN" sz="15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500" dirty="0">
                <a:latin typeface="Times New Roman" panose="02020603050405020304" pitchFamily="18" charset="0"/>
                <a:ea typeface="黑体" panose="02010609060101010101" pitchFamily="2" charset="-122"/>
              </a:rPr>
              <a:t>于</a:t>
            </a:r>
            <a:r>
              <a:rPr lang="en-US" altLang="zh-CN" sz="15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15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15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2657676" y="4107610"/>
            <a:ext cx="400050" cy="150019"/>
          </a:xfrm>
          <a:prstGeom prst="rightArrow">
            <a:avLst>
              <a:gd name="adj1" fmla="val 50000"/>
              <a:gd name="adj2" fmla="val 43704"/>
            </a:avLst>
          </a:prstGeom>
          <a:solidFill>
            <a:srgbClr val="00B0F0"/>
          </a:solidFill>
          <a:ln w="38100">
            <a:solidFill>
              <a:srgbClr val="0070C0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473810" y="3991752"/>
            <a:ext cx="1032786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500" b="1" i="1" dirty="0">
                <a:latin typeface="Times New Roman" panose="02020603050405020304" pitchFamily="18" charset="0"/>
              </a:rPr>
              <a:t>PA</a:t>
            </a:r>
            <a:r>
              <a:rPr lang="en-US" altLang="zh-CN" sz="1500" b="1" dirty="0">
                <a:latin typeface="Times New Roman" panose="02020603050405020304" pitchFamily="18" charset="0"/>
              </a:rPr>
              <a:t> =  </a:t>
            </a:r>
            <a:r>
              <a:rPr lang="en-US" altLang="zh-CN" sz="1500" b="1" i="1" dirty="0">
                <a:latin typeface="Times New Roman" panose="02020603050405020304" pitchFamily="18" charset="0"/>
              </a:rPr>
              <a:t>PB</a:t>
            </a:r>
            <a:endParaRPr lang="en-US" altLang="zh-CN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215475" y="3571127"/>
            <a:ext cx="177165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几何语言</a:t>
            </a: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5264944" y="2612078"/>
            <a:ext cx="1678781" cy="1679972"/>
          </a:xfrm>
          <a:prstGeom prst="ellipse">
            <a:avLst/>
          </a:prstGeom>
          <a:noFill/>
          <a:ln w="38100" cmpd="sng">
            <a:solidFill>
              <a:srgbClr val="000000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6100763" y="3447898"/>
            <a:ext cx="2344341" cy="1190"/>
          </a:xfrm>
          <a:prstGeom prst="line">
            <a:avLst/>
          </a:prstGeom>
          <a:noFill/>
          <a:ln w="38100" cmpd="sng">
            <a:solidFill>
              <a:srgbClr val="000000"/>
            </a:solidFill>
            <a:prstDash val="dash"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5956698" y="2494206"/>
            <a:ext cx="2488406" cy="953691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H="1">
            <a:off x="6007894" y="3447897"/>
            <a:ext cx="2437210" cy="937022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V="1">
            <a:off x="6113860" y="2629937"/>
            <a:ext cx="269081" cy="810816"/>
          </a:xfrm>
          <a:prstGeom prst="line">
            <a:avLst/>
          </a:prstGeom>
          <a:noFill/>
          <a:ln w="38100" cmpd="sng">
            <a:solidFill>
              <a:srgbClr val="000000"/>
            </a:solidFill>
            <a:prstDash val="dash"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6100763" y="3447897"/>
            <a:ext cx="295275" cy="776288"/>
          </a:xfrm>
          <a:prstGeom prst="line">
            <a:avLst/>
          </a:prstGeom>
          <a:noFill/>
          <a:ln w="38100" cmpd="sng">
            <a:solidFill>
              <a:srgbClr val="000000"/>
            </a:solidFill>
            <a:prstDash val="dash"/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6059091" y="3419322"/>
            <a:ext cx="66675" cy="53578"/>
          </a:xfrm>
          <a:prstGeom prst="ellipse">
            <a:avLst/>
          </a:prstGeom>
          <a:solidFill>
            <a:srgbClr val="FF0000"/>
          </a:solidFill>
          <a:ln w="0" cmpd="sng">
            <a:solidFill>
              <a:srgbClr val="FFFFFF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428435" y="3420513"/>
            <a:ext cx="42863" cy="41672"/>
          </a:xfrm>
          <a:prstGeom prst="ellipse">
            <a:avLst/>
          </a:prstGeom>
          <a:solidFill>
            <a:srgbClr val="FFFFFF"/>
          </a:solidFill>
          <a:ln w="0" cmpd="sng">
            <a:solidFill>
              <a:srgbClr val="FFFFFF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6291263" y="4232519"/>
            <a:ext cx="285750" cy="346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en-US" altLang="zh-CN" sz="18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8273653" y="3103807"/>
            <a:ext cx="28575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endParaRPr lang="en-US" altLang="zh-CN" sz="18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790010" y="3224059"/>
            <a:ext cx="28575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zh-CN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14"/>
          <p:cNvSpPr/>
          <p:nvPr/>
        </p:nvSpPr>
        <p:spPr bwMode="auto">
          <a:xfrm>
            <a:off x="6382942" y="3440754"/>
            <a:ext cx="2069306" cy="807244"/>
          </a:xfrm>
          <a:custGeom>
            <a:avLst/>
            <a:gdLst/>
            <a:ahLst/>
            <a:cxnLst>
              <a:cxn ang="0">
                <a:pos x="1738" y="0"/>
              </a:cxn>
              <a:cxn ang="0">
                <a:pos x="0" y="678"/>
              </a:cxn>
            </a:cxnLst>
            <a:rect l="0" t="0" r="r" b="b"/>
            <a:pathLst>
              <a:path w="1738" h="678">
                <a:moveTo>
                  <a:pt x="1738" y="0"/>
                </a:moveTo>
                <a:lnTo>
                  <a:pt x="0" y="678"/>
                </a:lnTo>
              </a:path>
            </a:pathLst>
          </a:custGeom>
          <a:solidFill>
            <a:srgbClr val="FFFFFF"/>
          </a:solidFill>
          <a:ln w="28575" cmpd="sng">
            <a:solidFill>
              <a:srgbClr val="FFFF00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6382942" y="2629938"/>
            <a:ext cx="2088356" cy="837010"/>
          </a:xfrm>
          <a:prstGeom prst="line">
            <a:avLst/>
          </a:prstGeom>
          <a:noFill/>
          <a:ln w="28575" cmpd="sng">
            <a:solidFill>
              <a:srgbClr val="FFFF00"/>
            </a:solidFill>
            <a:round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46" name="Group 18"/>
          <p:cNvGrpSpPr/>
          <p:nvPr/>
        </p:nvGrpSpPr>
        <p:grpSpPr bwMode="auto">
          <a:xfrm>
            <a:off x="6113860" y="2629938"/>
            <a:ext cx="2321719" cy="1626394"/>
            <a:chOff x="0" y="0"/>
            <a:chExt cx="1996" cy="1366"/>
          </a:xfrm>
        </p:grpSpPr>
        <p:grpSp>
          <p:nvGrpSpPr>
            <p:cNvPr id="47" name="Group 19"/>
            <p:cNvGrpSpPr/>
            <p:nvPr/>
          </p:nvGrpSpPr>
          <p:grpSpPr bwMode="auto">
            <a:xfrm>
              <a:off x="0" y="0"/>
              <a:ext cx="1996" cy="681"/>
              <a:chOff x="0" y="0"/>
              <a:chExt cx="1996" cy="681"/>
            </a:xfrm>
          </p:grpSpPr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>
                <a:off x="227" y="0"/>
                <a:ext cx="1769" cy="681"/>
              </a:xfrm>
              <a:prstGeom prst="line">
                <a:avLst/>
              </a:prstGeom>
              <a:noFill/>
              <a:ln w="38100" cmpd="sng">
                <a:solidFill>
                  <a:srgbClr val="FF3399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26" cy="681"/>
              </a:xfrm>
              <a:prstGeom prst="line">
                <a:avLst/>
              </a:prstGeom>
              <a:noFill/>
              <a:ln w="38100" cmpd="sng">
                <a:solidFill>
                  <a:srgbClr val="FF3399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 flipH="1">
                <a:off x="1" y="680"/>
                <a:ext cx="1995" cy="0"/>
              </a:xfrm>
              <a:prstGeom prst="line">
                <a:avLst/>
              </a:prstGeom>
              <a:noFill/>
              <a:ln w="38100" cmpd="sng">
                <a:solidFill>
                  <a:srgbClr val="FF3399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8" name="Group 23"/>
            <p:cNvGrpSpPr/>
            <p:nvPr/>
          </p:nvGrpSpPr>
          <p:grpSpPr bwMode="auto">
            <a:xfrm flipV="1">
              <a:off x="0" y="685"/>
              <a:ext cx="1996" cy="681"/>
              <a:chOff x="0" y="0"/>
              <a:chExt cx="1996" cy="681"/>
            </a:xfrm>
          </p:grpSpPr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255" y="49"/>
                <a:ext cx="1741" cy="632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26" cy="681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 flipH="1">
                <a:off x="0" y="681"/>
                <a:ext cx="1995" cy="0"/>
              </a:xfrm>
              <a:prstGeom prst="line">
                <a:avLst/>
              </a:prstGeom>
              <a:noFill/>
              <a:ln w="38100" cmpd="sng">
                <a:solidFill>
                  <a:srgbClr val="FF3399"/>
                </a:solidFill>
                <a:prstDash val="dash"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55" name="Oval 27"/>
          <p:cNvSpPr>
            <a:spLocks noChangeArrowheads="1"/>
          </p:cNvSpPr>
          <p:nvPr/>
        </p:nvSpPr>
        <p:spPr bwMode="auto">
          <a:xfrm>
            <a:off x="6329363" y="2629937"/>
            <a:ext cx="54769" cy="53579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6" name="Oval 28"/>
          <p:cNvSpPr>
            <a:spLocks noChangeArrowheads="1"/>
          </p:cNvSpPr>
          <p:nvPr/>
        </p:nvSpPr>
        <p:spPr bwMode="auto">
          <a:xfrm>
            <a:off x="8382000" y="3440754"/>
            <a:ext cx="54769" cy="53578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7" name="Oval 29"/>
          <p:cNvSpPr>
            <a:spLocks noChangeArrowheads="1"/>
          </p:cNvSpPr>
          <p:nvPr/>
        </p:nvSpPr>
        <p:spPr bwMode="auto">
          <a:xfrm>
            <a:off x="6382941" y="4196800"/>
            <a:ext cx="54769" cy="53579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000000"/>
            </a:solidFill>
            <a:rou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6329363" y="2288228"/>
            <a:ext cx="285750" cy="346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A</a:t>
            </a:r>
            <a:endParaRPr lang="en-US" altLang="zh-CN" sz="18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0" grpId="0"/>
      <p:bldP spid="61" grpId="0" bldLvl="0" animBg="1"/>
      <p:bldP spid="63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8594" y="291537"/>
            <a:ext cx="4341766" cy="13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拓展结论</a:t>
            </a:r>
          </a:p>
          <a:p>
            <a:pPr>
              <a:lnSpc>
                <a:spcPct val="150000"/>
              </a:lnSpc>
            </a:pP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PA</a:t>
            </a:r>
            <a:r>
              <a:rPr lang="zh-CN" altLang="en-US" sz="1800" b="1" i="1" dirty="0"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PB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zh-CN" altLang="en-US" sz="1800" dirty="0">
                <a:latin typeface="Times New Roman" panose="02020603050405020304" pitchFamily="18" charset="0"/>
                <a:ea typeface="楷体_GB2312" pitchFamily="49" charset="-122"/>
              </a:rPr>
              <a:t>⊙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的两条切线</a:t>
            </a:r>
            <a:r>
              <a:rPr lang="zh-CN" altLang="en-US" sz="18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zh-CN" altLang="en-US" sz="1800" dirty="0"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为切点</a:t>
            </a:r>
            <a:r>
              <a:rPr lang="zh-CN" altLang="en-US" sz="18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直线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OP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交</a:t>
            </a:r>
            <a:r>
              <a:rPr lang="zh-CN" altLang="en-US" sz="1800" dirty="0">
                <a:latin typeface="Times New Roman" panose="02020603050405020304" pitchFamily="18" charset="0"/>
                <a:ea typeface="楷体_GB2312" pitchFamily="49" charset="-122"/>
              </a:rPr>
              <a:t>⊙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于点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r>
              <a:rPr lang="zh-CN" altLang="en-US" sz="1800" b="1" i="1" dirty="0">
                <a:latin typeface="Times New Roman" panose="02020603050405020304" pitchFamily="18" charset="0"/>
                <a:ea typeface="楷体_GB2312" pitchFamily="49" charset="-122"/>
              </a:rPr>
              <a:t>、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E</a:t>
            </a:r>
            <a:r>
              <a:rPr lang="zh-CN" altLang="en-US" sz="18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交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AB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于</a:t>
            </a:r>
            <a:r>
              <a:rPr lang="zh-CN" altLang="en-US" sz="1800" noProof="1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点</a:t>
            </a:r>
            <a:r>
              <a:rPr lang="en-US" altLang="zh-CN" sz="1800" b="1" i="1" dirty="0"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r>
              <a:rPr lang="en-US" altLang="en-US" sz="1800" dirty="0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en-US" dirty="0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796127" y="1858234"/>
            <a:ext cx="3493294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写出图中所有的垂直关系；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965598" y="2234112"/>
            <a:ext cx="358259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OA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⊥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OB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⊥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PB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AB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⊥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OP.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807244" y="3289947"/>
            <a:ext cx="3855244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）写出图中所有的全等三角形；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37464" y="3757391"/>
            <a:ext cx="6101953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△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AOP</a:t>
            </a:r>
            <a:r>
              <a:rPr lang="en-US" altLang="zh-CN" sz="1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≌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△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BOP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 △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AOC</a:t>
            </a:r>
            <a:r>
              <a:rPr lang="en-US" altLang="zh-CN" sz="1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≌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△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BOC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 △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ACP</a:t>
            </a:r>
            <a:r>
              <a:rPr lang="en-US" altLang="zh-CN" sz="1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≌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△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BCP.</a:t>
            </a:r>
            <a:endParaRPr lang="en-US" altLang="zh-CN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38200" y="4141423"/>
            <a:ext cx="4948238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写出图中所有的等腰三角形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965597" y="4520720"/>
            <a:ext cx="20931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△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APB 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△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AOB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796127" y="2585401"/>
            <a:ext cx="375206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写出图中与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OAC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相等的角；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965598" y="2929963"/>
            <a:ext cx="369689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OAC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=∠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OBC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=∠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APC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=∠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BPC.</a:t>
            </a:r>
          </a:p>
        </p:txBody>
      </p:sp>
      <p:grpSp>
        <p:nvGrpSpPr>
          <p:cNvPr id="11" name="组合 67"/>
          <p:cNvGrpSpPr/>
          <p:nvPr/>
        </p:nvGrpSpPr>
        <p:grpSpPr bwMode="auto">
          <a:xfrm>
            <a:off x="4780360" y="621339"/>
            <a:ext cx="2321718" cy="1708786"/>
            <a:chOff x="5364088" y="837135"/>
            <a:chExt cx="3096343" cy="2280384"/>
          </a:xfrm>
        </p:grpSpPr>
        <p:grpSp>
          <p:nvGrpSpPr>
            <p:cNvPr id="12" name="组合 18"/>
            <p:cNvGrpSpPr/>
            <p:nvPr/>
          </p:nvGrpSpPr>
          <p:grpSpPr bwMode="auto">
            <a:xfrm>
              <a:off x="5688013" y="837135"/>
              <a:ext cx="2772418" cy="2280384"/>
              <a:chOff x="4104065" y="890715"/>
              <a:chExt cx="4428375" cy="3512610"/>
            </a:xfrm>
          </p:grpSpPr>
          <p:sp>
            <p:nvSpPr>
              <p:cNvPr id="19" name="Oval 2"/>
              <p:cNvSpPr>
                <a:spLocks noChangeArrowheads="1"/>
              </p:cNvSpPr>
              <p:nvPr/>
            </p:nvSpPr>
            <p:spPr bwMode="auto">
              <a:xfrm>
                <a:off x="4139573" y="1483003"/>
                <a:ext cx="2239550" cy="2241882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Line 3"/>
              <p:cNvSpPr>
                <a:spLocks noChangeShapeType="1"/>
              </p:cNvSpPr>
              <p:nvPr/>
            </p:nvSpPr>
            <p:spPr bwMode="auto">
              <a:xfrm flipV="1">
                <a:off x="4104065" y="2596602"/>
                <a:ext cx="4212790" cy="9790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>
                <a:off x="5103366" y="1341049"/>
                <a:ext cx="3195736" cy="1267789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 flipH="1">
                <a:off x="5131265" y="2599049"/>
                <a:ext cx="3157692" cy="1275133"/>
              </a:xfrm>
              <a:prstGeom prst="line">
                <a:avLst/>
              </a:prstGeom>
              <a:noFill/>
              <a:ln w="38100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5199746" y="2559890"/>
                <a:ext cx="88770" cy="70977"/>
              </a:xfrm>
              <a:prstGeom prst="ellipse">
                <a:avLst/>
              </a:prstGeom>
              <a:solidFill>
                <a:srgbClr val="FF0000"/>
              </a:solidFill>
              <a:ln w="0" cmpd="sng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8357436" y="2562338"/>
                <a:ext cx="58336" cy="56291"/>
              </a:xfrm>
              <a:prstGeom prst="ellipse">
                <a:avLst/>
              </a:prstGeom>
              <a:solidFill>
                <a:srgbClr val="FFFFFF"/>
              </a:solidFill>
              <a:ln w="0" cmpd="sng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>
                <a:off x="5509173" y="3644120"/>
                <a:ext cx="380445" cy="7592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B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8151995" y="2139523"/>
                <a:ext cx="380445" cy="75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en-US" altLang="zh-CN" sz="18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13"/>
              <p:cNvSpPr txBox="1">
                <a:spLocks noChangeArrowheads="1"/>
              </p:cNvSpPr>
              <p:nvPr/>
            </p:nvSpPr>
            <p:spPr bwMode="auto">
              <a:xfrm>
                <a:off x="4839591" y="2523177"/>
                <a:ext cx="382980" cy="7592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O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 flipH="1" flipV="1">
                <a:off x="5273298" y="2594154"/>
                <a:ext cx="451461" cy="1049965"/>
              </a:xfrm>
              <a:prstGeom prst="line">
                <a:avLst/>
              </a:prstGeom>
              <a:noFill/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5630916" y="1534400"/>
                <a:ext cx="73552" cy="70976"/>
              </a:xfrm>
              <a:prstGeom prst="ellipse">
                <a:avLst/>
              </a:prstGeom>
              <a:solidFill>
                <a:srgbClr val="FF0000"/>
              </a:solidFill>
              <a:ln w="9525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5656279" y="3597617"/>
                <a:ext cx="73552" cy="70977"/>
              </a:xfrm>
              <a:prstGeom prst="ellipse">
                <a:avLst/>
              </a:prstGeom>
              <a:solidFill>
                <a:srgbClr val="FF0000"/>
              </a:solidFill>
              <a:ln w="9525" cmpd="sng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5676571" y="890715"/>
                <a:ext cx="910530" cy="7592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8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</a:rPr>
                  <a:t>A</a:t>
                </a:r>
                <a:endPara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615329" y="1896928"/>
              <a:ext cx="338216" cy="4928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C</a:t>
              </a:r>
              <a:endParaRPr lang="en-US" altLang="zh-CN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连接符 49"/>
            <p:cNvCxnSpPr>
              <a:cxnSpLocks noChangeShapeType="1"/>
            </p:cNvCxnSpPr>
            <p:nvPr/>
          </p:nvCxnSpPr>
          <p:spPr bwMode="auto">
            <a:xfrm>
              <a:off x="6650339" y="1280441"/>
              <a:ext cx="35948" cy="13564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364088" y="1772996"/>
              <a:ext cx="338216" cy="4928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E</a:t>
              </a:r>
              <a:endParaRPr lang="en-US" altLang="zh-CN" sz="1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042464" y="1833119"/>
              <a:ext cx="338217" cy="4928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</a:rPr>
                <a:t>D</a:t>
              </a:r>
              <a:endParaRPr lang="en-US" altLang="zh-CN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56"/>
            <p:cNvCxnSpPr>
              <a:cxnSpLocks noChangeShapeType="1"/>
            </p:cNvCxnSpPr>
            <p:nvPr/>
          </p:nvCxnSpPr>
          <p:spPr bwMode="auto">
            <a:xfrm flipV="1">
              <a:off x="6410151" y="1280441"/>
              <a:ext cx="244965" cy="6635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64"/>
            <p:cNvCxnSpPr>
              <a:cxnSpLocks noChangeShapeType="1"/>
              <a:stCxn id="28" idx="1"/>
              <a:endCxn id="30" idx="4"/>
            </p:cNvCxnSpPr>
            <p:nvPr/>
          </p:nvCxnSpPr>
          <p:spPr bwMode="auto">
            <a:xfrm>
              <a:off x="6419029" y="1944002"/>
              <a:ext cx="264148" cy="6966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" name="矩形 21"/>
          <p:cNvSpPr>
            <a:spLocks noChangeArrowheads="1"/>
          </p:cNvSpPr>
          <p:nvPr/>
        </p:nvSpPr>
        <p:spPr bwMode="auto">
          <a:xfrm>
            <a:off x="4840912" y="2212430"/>
            <a:ext cx="3396853" cy="323850"/>
          </a:xfrm>
          <a:prstGeom prst="rect">
            <a:avLst/>
          </a:prstGeom>
          <a:noFill/>
          <a:ln w="9525" algn="ctr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algn="ctr">
              <a:defRPr/>
            </a:pPr>
            <a:r>
              <a:rPr lang="zh-CN" altLang="en-US" sz="1800" b="1" dirty="0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★</a:t>
            </a:r>
            <a:r>
              <a:rPr lang="zh-CN" altLang="en-US" sz="1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切线长问题辅助线添加方法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4789248" y="3253693"/>
            <a:ext cx="2826322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连接圆心和圆外一点</a:t>
            </a: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4777453" y="2910793"/>
            <a:ext cx="2146032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连接两切点；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4780359" y="2577814"/>
            <a:ext cx="2943056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分别连接圆心和切点；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151"/>
          <p:cNvSpPr txBox="1"/>
          <p:nvPr/>
        </p:nvSpPr>
        <p:spPr>
          <a:xfrm>
            <a:off x="707311" y="437725"/>
            <a:ext cx="3831818" cy="43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 anchor="t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2400" dirty="0" smtClean="0">
                <a:sym typeface="宋体" panose="02010600030101010101" pitchFamily="2" charset="-122"/>
              </a:rPr>
              <a:t>三、三</a:t>
            </a:r>
            <a:r>
              <a:rPr lang="zh-CN" altLang="en-US" sz="2400" dirty="0">
                <a:sym typeface="宋体" panose="02010600030101010101" pitchFamily="2" charset="-122"/>
              </a:rPr>
              <a:t>角形的内切圆及内心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9011" y="922473"/>
            <a:ext cx="554235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问题</a:t>
            </a:r>
            <a:r>
              <a:rPr lang="zh-CN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：</a:t>
            </a:r>
            <a:r>
              <a:rPr lang="en-US" altLang="zh-CN" sz="1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如何作圆，使它和已知三角形的各边都相切？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9011" y="1372563"/>
            <a:ext cx="6057900" cy="7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已知：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△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ABC.</a:t>
            </a:r>
          </a:p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求作：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△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ABC</a:t>
            </a:r>
            <a:r>
              <a:rPr lang="zh-CN" altLang="en-US" sz="1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的各边都相切的圆</a:t>
            </a:r>
            <a:r>
              <a:rPr lang="en-US" altLang="zh-CN" sz="18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18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409" y="2148418"/>
            <a:ext cx="36004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077173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372790" y="2905723"/>
            <a:ext cx="2228850" cy="1714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972740" y="3381973"/>
            <a:ext cx="3213830" cy="12286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0" name="Group 8"/>
          <p:cNvGrpSpPr/>
          <p:nvPr/>
        </p:nvGrpSpPr>
        <p:grpSpPr bwMode="auto">
          <a:xfrm>
            <a:off x="1372790" y="3068839"/>
            <a:ext cx="2514600" cy="1703784"/>
            <a:chOff x="480" y="2393"/>
            <a:chExt cx="2112" cy="1431"/>
          </a:xfrm>
        </p:grpSpPr>
        <p:grpSp>
          <p:nvGrpSpPr>
            <p:cNvPr id="11" name="Group 9"/>
            <p:cNvGrpSpPr/>
            <p:nvPr/>
          </p:nvGrpSpPr>
          <p:grpSpPr bwMode="auto">
            <a:xfrm>
              <a:off x="480" y="2393"/>
              <a:ext cx="1802" cy="1431"/>
              <a:chOff x="480" y="2393"/>
              <a:chExt cx="1802" cy="1431"/>
            </a:xfrm>
          </p:grpSpPr>
          <p:sp>
            <p:nvSpPr>
              <p:cNvPr id="13" name="Arc 10"/>
              <p:cNvSpPr>
                <a:spLocks noChangeArrowheads="1"/>
              </p:cNvSpPr>
              <p:nvPr/>
            </p:nvSpPr>
            <p:spPr bwMode="auto">
              <a:xfrm>
                <a:off x="480" y="2793"/>
                <a:ext cx="407" cy="329"/>
              </a:xfrm>
              <a:custGeom>
                <a:avLst/>
                <a:gdLst>
                  <a:gd name="T0" fmla="*/ 4405 w 20374"/>
                  <a:gd name="T1" fmla="*/ -1 h 21146"/>
                  <a:gd name="T2" fmla="*/ 20374 w 20374"/>
                  <a:gd name="T3" fmla="*/ 13973 h 21146"/>
                  <a:gd name="T4" fmla="*/ 4405 w 20374"/>
                  <a:gd name="T5" fmla="*/ -1 h 21146"/>
                  <a:gd name="T6" fmla="*/ 20374 w 20374"/>
                  <a:gd name="T7" fmla="*/ 13973 h 21146"/>
                  <a:gd name="T8" fmla="*/ 0 w 20374"/>
                  <a:gd name="T9" fmla="*/ 21146 h 2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4" h="21146" fill="none">
                    <a:moveTo>
                      <a:pt x="4405" y="-1"/>
                    </a:moveTo>
                    <a:cubicBezTo>
                      <a:pt x="11807" y="1541"/>
                      <a:pt x="17863" y="6841"/>
                      <a:pt x="20374" y="13973"/>
                    </a:cubicBezTo>
                  </a:path>
                  <a:path w="20374" h="21146" stroke="0">
                    <a:moveTo>
                      <a:pt x="4405" y="-1"/>
                    </a:moveTo>
                    <a:cubicBezTo>
                      <a:pt x="11807" y="1541"/>
                      <a:pt x="17863" y="6841"/>
                      <a:pt x="20374" y="13973"/>
                    </a:cubicBezTo>
                    <a:lnTo>
                      <a:pt x="0" y="2114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Arc 11"/>
              <p:cNvSpPr>
                <a:spLocks noChangeArrowheads="1"/>
              </p:cNvSpPr>
              <p:nvPr/>
            </p:nvSpPr>
            <p:spPr bwMode="auto">
              <a:xfrm>
                <a:off x="960" y="3509"/>
                <a:ext cx="432" cy="315"/>
              </a:xfrm>
              <a:custGeom>
                <a:avLst/>
                <a:gdLst>
                  <a:gd name="T0" fmla="*/ 16628 w 21600"/>
                  <a:gd name="T1" fmla="*/ -1 h 20234"/>
                  <a:gd name="T2" fmla="*/ 21600 w 21600"/>
                  <a:gd name="T3" fmla="*/ 13786 h 20234"/>
                  <a:gd name="T4" fmla="*/ 20615 w 21600"/>
                  <a:gd name="T5" fmla="*/ 20234 h 20234"/>
                  <a:gd name="T6" fmla="*/ 16628 w 21600"/>
                  <a:gd name="T7" fmla="*/ -1 h 20234"/>
                  <a:gd name="T8" fmla="*/ 21600 w 21600"/>
                  <a:gd name="T9" fmla="*/ 13786 h 20234"/>
                  <a:gd name="T10" fmla="*/ 20615 w 21600"/>
                  <a:gd name="T11" fmla="*/ 20234 h 20234"/>
                  <a:gd name="T12" fmla="*/ 0 w 21600"/>
                  <a:gd name="T13" fmla="*/ 13786 h 20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0234" fill="none">
                    <a:moveTo>
                      <a:pt x="16628" y="-1"/>
                    </a:moveTo>
                    <a:cubicBezTo>
                      <a:pt x="19841" y="3875"/>
                      <a:pt x="21600" y="8751"/>
                      <a:pt x="21600" y="13786"/>
                    </a:cubicBezTo>
                    <a:cubicBezTo>
                      <a:pt x="21600" y="15972"/>
                      <a:pt x="21267" y="18146"/>
                      <a:pt x="20615" y="20234"/>
                    </a:cubicBezTo>
                  </a:path>
                  <a:path w="21600" h="20234" stroke="0">
                    <a:moveTo>
                      <a:pt x="16628" y="-1"/>
                    </a:moveTo>
                    <a:cubicBezTo>
                      <a:pt x="19841" y="3875"/>
                      <a:pt x="21600" y="8751"/>
                      <a:pt x="21600" y="13786"/>
                    </a:cubicBezTo>
                    <a:cubicBezTo>
                      <a:pt x="21600" y="15972"/>
                      <a:pt x="21267" y="18146"/>
                      <a:pt x="20615" y="20234"/>
                    </a:cubicBezTo>
                    <a:lnTo>
                      <a:pt x="0" y="1378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Arc 12"/>
              <p:cNvSpPr>
                <a:spLocks noChangeArrowheads="1"/>
              </p:cNvSpPr>
              <p:nvPr/>
            </p:nvSpPr>
            <p:spPr bwMode="auto">
              <a:xfrm>
                <a:off x="1920" y="2448"/>
                <a:ext cx="362" cy="336"/>
              </a:xfrm>
              <a:custGeom>
                <a:avLst/>
                <a:gdLst>
                  <a:gd name="T0" fmla="*/ 0 w 18098"/>
                  <a:gd name="T1" fmla="*/ 105 h 21600"/>
                  <a:gd name="T2" fmla="*/ 2130 w 18098"/>
                  <a:gd name="T3" fmla="*/ 0 h 21600"/>
                  <a:gd name="T4" fmla="*/ 18097 w 18098"/>
                  <a:gd name="T5" fmla="*/ 7054 h 21600"/>
                  <a:gd name="T6" fmla="*/ 0 w 18098"/>
                  <a:gd name="T7" fmla="*/ 105 h 21600"/>
                  <a:gd name="T8" fmla="*/ 2130 w 18098"/>
                  <a:gd name="T9" fmla="*/ 0 h 21600"/>
                  <a:gd name="T10" fmla="*/ 18097 w 18098"/>
                  <a:gd name="T11" fmla="*/ 7054 h 21600"/>
                  <a:gd name="T12" fmla="*/ 2130 w 18098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98" h="21600" fill="none">
                    <a:moveTo>
                      <a:pt x="0" y="105"/>
                    </a:moveTo>
                    <a:cubicBezTo>
                      <a:pt x="707" y="35"/>
                      <a:pt x="1418" y="-1"/>
                      <a:pt x="2130" y="0"/>
                    </a:cubicBezTo>
                    <a:cubicBezTo>
                      <a:pt x="8208" y="0"/>
                      <a:pt x="14004" y="2560"/>
                      <a:pt x="18097" y="7054"/>
                    </a:cubicBezTo>
                  </a:path>
                  <a:path w="18098" h="21600" stroke="0">
                    <a:moveTo>
                      <a:pt x="0" y="105"/>
                    </a:moveTo>
                    <a:cubicBezTo>
                      <a:pt x="707" y="35"/>
                      <a:pt x="1418" y="-1"/>
                      <a:pt x="2130" y="0"/>
                    </a:cubicBezTo>
                    <a:cubicBezTo>
                      <a:pt x="8208" y="0"/>
                      <a:pt x="14004" y="2560"/>
                      <a:pt x="18097" y="7054"/>
                    </a:cubicBezTo>
                    <a:lnTo>
                      <a:pt x="213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Arc 13"/>
              <p:cNvSpPr>
                <a:spLocks noChangeArrowheads="1"/>
              </p:cNvSpPr>
              <p:nvPr/>
            </p:nvSpPr>
            <p:spPr bwMode="auto">
              <a:xfrm>
                <a:off x="1728" y="2393"/>
                <a:ext cx="427" cy="263"/>
              </a:xfrm>
              <a:custGeom>
                <a:avLst/>
                <a:gdLst>
                  <a:gd name="T0" fmla="*/ 13368 w 21383"/>
                  <a:gd name="T1" fmla="*/ -1 h 16966"/>
                  <a:gd name="T2" fmla="*/ 21382 w 21383"/>
                  <a:gd name="T3" fmla="*/ 13911 h 16966"/>
                  <a:gd name="T4" fmla="*/ 13368 w 21383"/>
                  <a:gd name="T5" fmla="*/ -1 h 16966"/>
                  <a:gd name="T6" fmla="*/ 21382 w 21383"/>
                  <a:gd name="T7" fmla="*/ 13911 h 16966"/>
                  <a:gd name="T8" fmla="*/ 0 w 21383"/>
                  <a:gd name="T9" fmla="*/ 16966 h 16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83" h="16966" fill="none">
                    <a:moveTo>
                      <a:pt x="13368" y="-1"/>
                    </a:moveTo>
                    <a:cubicBezTo>
                      <a:pt x="17727" y="3434"/>
                      <a:pt x="20597" y="8416"/>
                      <a:pt x="21382" y="13911"/>
                    </a:cubicBezTo>
                  </a:path>
                  <a:path w="21383" h="16966" stroke="0">
                    <a:moveTo>
                      <a:pt x="13368" y="-1"/>
                    </a:moveTo>
                    <a:cubicBezTo>
                      <a:pt x="17727" y="3434"/>
                      <a:pt x="20597" y="8416"/>
                      <a:pt x="21382" y="13911"/>
                    </a:cubicBezTo>
                    <a:lnTo>
                      <a:pt x="0" y="16966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208" y="2496"/>
              <a:ext cx="38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7" name="Group 15"/>
          <p:cNvGrpSpPr/>
          <p:nvPr/>
        </p:nvGrpSpPr>
        <p:grpSpPr bwMode="auto">
          <a:xfrm>
            <a:off x="1029890" y="3077173"/>
            <a:ext cx="2857500" cy="1703785"/>
            <a:chOff x="192" y="2400"/>
            <a:chExt cx="2400" cy="1431"/>
          </a:xfrm>
        </p:grpSpPr>
        <p:grpSp>
          <p:nvGrpSpPr>
            <p:cNvPr id="18" name="Group 16"/>
            <p:cNvGrpSpPr/>
            <p:nvPr/>
          </p:nvGrpSpPr>
          <p:grpSpPr bwMode="auto">
            <a:xfrm>
              <a:off x="192" y="2592"/>
              <a:ext cx="2400" cy="1239"/>
              <a:chOff x="192" y="2592"/>
              <a:chExt cx="2400" cy="1239"/>
            </a:xfrm>
          </p:grpSpPr>
          <p:sp>
            <p:nvSpPr>
              <p:cNvPr id="20" name="Arc 17"/>
              <p:cNvSpPr>
                <a:spLocks noChangeArrowheads="1"/>
              </p:cNvSpPr>
              <p:nvPr/>
            </p:nvSpPr>
            <p:spPr bwMode="auto">
              <a:xfrm>
                <a:off x="192" y="2688"/>
                <a:ext cx="410" cy="199"/>
              </a:xfrm>
              <a:custGeom>
                <a:avLst/>
                <a:gdLst>
                  <a:gd name="T0" fmla="*/ 0 w 20498"/>
                  <a:gd name="T1" fmla="*/ 11636 h 21600"/>
                  <a:gd name="T2" fmla="*/ 19165 w 20498"/>
                  <a:gd name="T3" fmla="*/ 0 h 21600"/>
                  <a:gd name="T4" fmla="*/ 20497 w 20498"/>
                  <a:gd name="T5" fmla="*/ 41 h 21600"/>
                  <a:gd name="T6" fmla="*/ 0 w 20498"/>
                  <a:gd name="T7" fmla="*/ 11636 h 21600"/>
                  <a:gd name="T8" fmla="*/ 19165 w 20498"/>
                  <a:gd name="T9" fmla="*/ 0 h 21600"/>
                  <a:gd name="T10" fmla="*/ 20497 w 20498"/>
                  <a:gd name="T11" fmla="*/ 41 h 21600"/>
                  <a:gd name="T12" fmla="*/ 19165 w 20498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98" h="21600" fill="none">
                    <a:moveTo>
                      <a:pt x="0" y="11636"/>
                    </a:moveTo>
                    <a:cubicBezTo>
                      <a:pt x="3717" y="4486"/>
                      <a:pt x="11106" y="-1"/>
                      <a:pt x="19165" y="0"/>
                    </a:cubicBezTo>
                    <a:cubicBezTo>
                      <a:pt x="19609" y="0"/>
                      <a:pt x="20054" y="13"/>
                      <a:pt x="20497" y="41"/>
                    </a:cubicBezTo>
                  </a:path>
                  <a:path w="20498" h="21600" stroke="0">
                    <a:moveTo>
                      <a:pt x="0" y="11636"/>
                    </a:moveTo>
                    <a:cubicBezTo>
                      <a:pt x="3717" y="4486"/>
                      <a:pt x="11106" y="-1"/>
                      <a:pt x="19165" y="0"/>
                    </a:cubicBezTo>
                    <a:cubicBezTo>
                      <a:pt x="19609" y="0"/>
                      <a:pt x="20054" y="13"/>
                      <a:pt x="20497" y="41"/>
                    </a:cubicBezTo>
                    <a:lnTo>
                      <a:pt x="19165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Arc 18"/>
              <p:cNvSpPr>
                <a:spLocks noChangeArrowheads="1"/>
              </p:cNvSpPr>
              <p:nvPr/>
            </p:nvSpPr>
            <p:spPr bwMode="auto">
              <a:xfrm>
                <a:off x="2018" y="3487"/>
                <a:ext cx="432" cy="344"/>
              </a:xfrm>
              <a:custGeom>
                <a:avLst/>
                <a:gdLst>
                  <a:gd name="T0" fmla="*/ 3944 w 21600"/>
                  <a:gd name="T1" fmla="*/ 22147 h 22147"/>
                  <a:gd name="T2" fmla="*/ 0 w 21600"/>
                  <a:gd name="T3" fmla="*/ 9703 h 22147"/>
                  <a:gd name="T4" fmla="*/ 2302 w 21600"/>
                  <a:gd name="T5" fmla="*/ 0 h 22147"/>
                  <a:gd name="T6" fmla="*/ 3944 w 21600"/>
                  <a:gd name="T7" fmla="*/ 22147 h 22147"/>
                  <a:gd name="T8" fmla="*/ 0 w 21600"/>
                  <a:gd name="T9" fmla="*/ 9703 h 22147"/>
                  <a:gd name="T10" fmla="*/ 2302 w 21600"/>
                  <a:gd name="T11" fmla="*/ 0 h 22147"/>
                  <a:gd name="T12" fmla="*/ 21600 w 21600"/>
                  <a:gd name="T13" fmla="*/ 9703 h 22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2147" fill="none">
                    <a:moveTo>
                      <a:pt x="3944" y="22147"/>
                    </a:moveTo>
                    <a:cubicBezTo>
                      <a:pt x="1377" y="18505"/>
                      <a:pt x="0" y="14158"/>
                      <a:pt x="0" y="9703"/>
                    </a:cubicBezTo>
                    <a:cubicBezTo>
                      <a:pt x="-1" y="6333"/>
                      <a:pt x="788" y="3010"/>
                      <a:pt x="2302" y="0"/>
                    </a:cubicBezTo>
                  </a:path>
                  <a:path w="21600" h="22147" stroke="0">
                    <a:moveTo>
                      <a:pt x="3944" y="22147"/>
                    </a:moveTo>
                    <a:cubicBezTo>
                      <a:pt x="1377" y="18505"/>
                      <a:pt x="0" y="14158"/>
                      <a:pt x="0" y="9703"/>
                    </a:cubicBezTo>
                    <a:cubicBezTo>
                      <a:pt x="-1" y="6333"/>
                      <a:pt x="788" y="3010"/>
                      <a:pt x="2302" y="0"/>
                    </a:cubicBezTo>
                    <a:lnTo>
                      <a:pt x="21600" y="9703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Arc 19"/>
              <p:cNvSpPr>
                <a:spLocks noChangeArrowheads="1"/>
              </p:cNvSpPr>
              <p:nvPr/>
            </p:nvSpPr>
            <p:spPr bwMode="auto">
              <a:xfrm>
                <a:off x="240" y="2592"/>
                <a:ext cx="432" cy="338"/>
              </a:xfrm>
              <a:custGeom>
                <a:avLst/>
                <a:gdLst>
                  <a:gd name="T0" fmla="*/ 18 w 21600"/>
                  <a:gd name="T1" fmla="*/ 21707 h 21707"/>
                  <a:gd name="T2" fmla="*/ 0 w 21600"/>
                  <a:gd name="T3" fmla="*/ 20804 h 21707"/>
                  <a:gd name="T4" fmla="*/ 15789 w 21600"/>
                  <a:gd name="T5" fmla="*/ 0 h 21707"/>
                  <a:gd name="T6" fmla="*/ 18 w 21600"/>
                  <a:gd name="T7" fmla="*/ 21707 h 21707"/>
                  <a:gd name="T8" fmla="*/ 0 w 21600"/>
                  <a:gd name="T9" fmla="*/ 20804 h 21707"/>
                  <a:gd name="T10" fmla="*/ 15789 w 21600"/>
                  <a:gd name="T11" fmla="*/ 0 h 21707"/>
                  <a:gd name="T12" fmla="*/ 21600 w 21600"/>
                  <a:gd name="T13" fmla="*/ 20804 h 2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707" fill="none">
                    <a:moveTo>
                      <a:pt x="18" y="21707"/>
                    </a:moveTo>
                    <a:cubicBezTo>
                      <a:pt x="6" y="21406"/>
                      <a:pt x="0" y="21105"/>
                      <a:pt x="0" y="20804"/>
                    </a:cubicBezTo>
                    <a:cubicBezTo>
                      <a:pt x="-1" y="11112"/>
                      <a:pt x="6454" y="2607"/>
                      <a:pt x="15789" y="0"/>
                    </a:cubicBezTo>
                  </a:path>
                  <a:path w="21600" h="21707" stroke="0">
                    <a:moveTo>
                      <a:pt x="18" y="21707"/>
                    </a:moveTo>
                    <a:cubicBezTo>
                      <a:pt x="6" y="21406"/>
                      <a:pt x="0" y="21105"/>
                      <a:pt x="0" y="20804"/>
                    </a:cubicBezTo>
                    <a:cubicBezTo>
                      <a:pt x="-1" y="11112"/>
                      <a:pt x="6454" y="2607"/>
                      <a:pt x="15789" y="0"/>
                    </a:cubicBezTo>
                    <a:lnTo>
                      <a:pt x="21600" y="20804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Arc 20"/>
              <p:cNvSpPr>
                <a:spLocks noChangeArrowheads="1"/>
              </p:cNvSpPr>
              <p:nvPr/>
            </p:nvSpPr>
            <p:spPr bwMode="auto">
              <a:xfrm>
                <a:off x="2160" y="3024"/>
                <a:ext cx="432" cy="329"/>
              </a:xfrm>
              <a:custGeom>
                <a:avLst/>
                <a:gdLst>
                  <a:gd name="T0" fmla="*/ 197 w 21600"/>
                  <a:gd name="T1" fmla="*/ 21129 h 21129"/>
                  <a:gd name="T2" fmla="*/ 0 w 21600"/>
                  <a:gd name="T3" fmla="*/ 18212 h 21129"/>
                  <a:gd name="T4" fmla="*/ 9985 w 21600"/>
                  <a:gd name="T5" fmla="*/ 0 h 21129"/>
                  <a:gd name="T6" fmla="*/ 197 w 21600"/>
                  <a:gd name="T7" fmla="*/ 21129 h 21129"/>
                  <a:gd name="T8" fmla="*/ 0 w 21600"/>
                  <a:gd name="T9" fmla="*/ 18212 h 21129"/>
                  <a:gd name="T10" fmla="*/ 9985 w 21600"/>
                  <a:gd name="T11" fmla="*/ 0 h 21129"/>
                  <a:gd name="T12" fmla="*/ 21600 w 21600"/>
                  <a:gd name="T13" fmla="*/ 18212 h 2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129" fill="none">
                    <a:moveTo>
                      <a:pt x="197" y="21129"/>
                    </a:moveTo>
                    <a:cubicBezTo>
                      <a:pt x="66" y="20162"/>
                      <a:pt x="0" y="19187"/>
                      <a:pt x="0" y="18212"/>
                    </a:cubicBezTo>
                    <a:cubicBezTo>
                      <a:pt x="-1" y="10834"/>
                      <a:pt x="3765" y="3967"/>
                      <a:pt x="9985" y="0"/>
                    </a:cubicBezTo>
                  </a:path>
                  <a:path w="21600" h="21129" stroke="0">
                    <a:moveTo>
                      <a:pt x="197" y="21129"/>
                    </a:moveTo>
                    <a:cubicBezTo>
                      <a:pt x="66" y="20162"/>
                      <a:pt x="0" y="19187"/>
                      <a:pt x="0" y="18212"/>
                    </a:cubicBezTo>
                    <a:cubicBezTo>
                      <a:pt x="-1" y="10834"/>
                      <a:pt x="3765" y="3967"/>
                      <a:pt x="9985" y="0"/>
                    </a:cubicBezTo>
                    <a:lnTo>
                      <a:pt x="21600" y="18212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192" y="2400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24" name="Group 22"/>
          <p:cNvGrpSpPr/>
          <p:nvPr/>
        </p:nvGrpSpPr>
        <p:grpSpPr bwMode="auto">
          <a:xfrm>
            <a:off x="2122689" y="3877207"/>
            <a:ext cx="400050" cy="1102519"/>
            <a:chOff x="1104" y="3080"/>
            <a:chExt cx="336" cy="926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257" y="3080"/>
              <a:ext cx="0" cy="6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104" y="3696"/>
              <a:ext cx="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i="1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001690" y="2334223"/>
            <a:ext cx="211455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1800">
              <a:latin typeface="Times New Roman" panose="02020603050405020304" pitchFamily="18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433777" y="2152036"/>
            <a:ext cx="3947337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作法：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</a:rPr>
              <a:t>）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lang="zh-CN" altLang="en-US" sz="1800" b="1" dirty="0">
                <a:latin typeface="Times New Roman" panose="02020603050405020304" pitchFamily="18" charset="0"/>
              </a:rPr>
              <a:t>∠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1800" b="1" dirty="0">
                <a:latin typeface="Times New Roman" panose="02020603050405020304" pitchFamily="18" charset="0"/>
              </a:rPr>
              <a:t>和∠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的平分线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BM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CN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交点为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O</a:t>
            </a:r>
            <a:r>
              <a:rPr lang="en-US" altLang="zh-CN" sz="1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</a:rPr>
              <a:t>）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过点</a:t>
            </a:r>
            <a:r>
              <a:rPr lang="en-US" altLang="zh-CN" sz="1800" b="1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OD</a:t>
            </a:r>
            <a:r>
              <a:rPr lang="en-US" altLang="en-US" sz="1800" b="1" dirty="0">
                <a:latin typeface="Times New Roman" panose="02020603050405020304" pitchFamily="18" charset="0"/>
              </a:rPr>
              <a:t>⊥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BC</a:t>
            </a:r>
            <a:r>
              <a:rPr lang="en-US" altLang="zh-CN" sz="1800" b="1" dirty="0">
                <a:latin typeface="Times New Roman" panose="02020603050405020304" pitchFamily="18" charset="0"/>
              </a:rPr>
              <a:t>, </a:t>
            </a:r>
            <a:r>
              <a:rPr lang="zh-CN" altLang="en-US" sz="1800" b="1" dirty="0">
                <a:latin typeface="Times New Roman" panose="02020603050405020304" pitchFamily="18" charset="0"/>
              </a:rPr>
              <a:t>垂足为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D</a:t>
            </a:r>
            <a:r>
              <a:rPr lang="en-US" altLang="zh-CN" sz="1800" b="1" dirty="0">
                <a:latin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</a:rPr>
              <a:t>3</a:t>
            </a:r>
            <a:r>
              <a:rPr lang="zh-CN" altLang="en-US" sz="1800" b="1" dirty="0">
                <a:latin typeface="Times New Roman" panose="02020603050405020304" pitchFamily="18" charset="0"/>
              </a:rPr>
              <a:t>）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以点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O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为圆心</a:t>
            </a:r>
            <a:r>
              <a:rPr lang="zh-CN" altLang="en-US" sz="1800" b="1" dirty="0">
                <a:latin typeface="Times New Roman" panose="02020603050405020304" pitchFamily="18" charset="0"/>
              </a:rPr>
              <a:t>，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OD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为半径作圆</a:t>
            </a:r>
            <a:r>
              <a:rPr lang="en-US" altLang="zh-CN" sz="1800" b="1" i="1" dirty="0">
                <a:latin typeface="Times New Roman" panose="02020603050405020304" pitchFamily="18" charset="0"/>
              </a:rPr>
              <a:t>O</a:t>
            </a:r>
            <a:r>
              <a:rPr lang="en-US" altLang="zh-CN" sz="1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4607719" y="4298777"/>
            <a:ext cx="2290154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⊙</a:t>
            </a:r>
            <a:r>
              <a:rPr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就是所求作的圆</a:t>
            </a: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6800" y="2249032"/>
            <a:ext cx="210575" cy="345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i="1" dirty="0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endParaRPr lang="zh-CN" altLang="en-US" sz="1800" i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3202" y="4477055"/>
            <a:ext cx="421150" cy="345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i="1" dirty="0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endParaRPr lang="zh-CN" altLang="en-US" sz="1800" i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3393" y="4478472"/>
            <a:ext cx="210575" cy="345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i="1" dirty="0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endParaRPr lang="zh-CN" altLang="en-US" sz="1800" i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911101" y="431007"/>
            <a:ext cx="498276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与三角形各边都相切的圆叫做三角形的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内切圆</a:t>
            </a: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91933" y="4425813"/>
            <a:ext cx="89773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911101" y="926666"/>
            <a:ext cx="498276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三角形内切圆的圆心叫做三角形的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内心</a:t>
            </a: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911100" y="1506168"/>
            <a:ext cx="3911203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3.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这个三角形叫做圆的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外切三角形</a:t>
            </a: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911101" y="1926680"/>
            <a:ext cx="5840015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4.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三角形的内心就是三角形的三个内角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平分线的交点</a:t>
            </a: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grpSp>
        <p:nvGrpSpPr>
          <p:cNvPr id="9" name="组合 45"/>
          <p:cNvGrpSpPr/>
          <p:nvPr/>
        </p:nvGrpSpPr>
        <p:grpSpPr bwMode="auto">
          <a:xfrm>
            <a:off x="949558" y="2783682"/>
            <a:ext cx="2812193" cy="2077566"/>
            <a:chOff x="492125" y="3559175"/>
            <a:chExt cx="4684713" cy="2981045"/>
          </a:xfrm>
        </p:grpSpPr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1476017" y="4521200"/>
              <a:ext cx="1800400" cy="152697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0070C0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 rot="13540335">
              <a:off x="2254207" y="4523642"/>
              <a:ext cx="1047032" cy="61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</a:rPr>
                <a:t>┐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2376216" y="4112535"/>
              <a:ext cx="17032" cy="11055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376218" y="4804588"/>
              <a:ext cx="686297" cy="446807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2376217" y="5218111"/>
              <a:ext cx="2052907" cy="9588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2376218" y="5218110"/>
              <a:ext cx="0" cy="850903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1646702" y="4804588"/>
              <a:ext cx="710446" cy="413518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506413" y="5218111"/>
              <a:ext cx="1869805" cy="7429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506412" y="4080389"/>
              <a:ext cx="1869803" cy="18764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366962" y="4080391"/>
              <a:ext cx="2052446" cy="20810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92125" y="5961063"/>
              <a:ext cx="3937000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1784351" y="3559175"/>
              <a:ext cx="1196975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979863" y="5935663"/>
              <a:ext cx="1196975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976194" y="4908291"/>
              <a:ext cx="1196975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998888" y="5615978"/>
              <a:ext cx="1063627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</a:rPr>
                <a:t>┐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 rot="8100711">
              <a:off x="1190792" y="4763023"/>
              <a:ext cx="1110221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</a:rPr>
                <a:t>┐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949738" y="4306495"/>
              <a:ext cx="1196975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1782763" y="6010275"/>
              <a:ext cx="1198561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981324" y="4411469"/>
              <a:ext cx="705479" cy="5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357152" y="5218111"/>
              <a:ext cx="57121" cy="665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16034" y="2480558"/>
            <a:ext cx="510845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dirty="0">
                <a:solidFill>
                  <a:srgbClr val="0099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提示：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三角形的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内心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到三角形的三边的距离相等</a:t>
            </a:r>
            <a:r>
              <a:rPr lang="en-US" altLang="zh-CN" sz="18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4722342" y="3526755"/>
            <a:ext cx="2483644" cy="1006097"/>
          </a:xfrm>
          <a:prstGeom prst="wedgeRectCallout">
            <a:avLst>
              <a:gd name="adj1" fmla="val -83389"/>
              <a:gd name="adj2" fmla="val 26153"/>
            </a:avLst>
          </a:prstGeom>
          <a:solidFill>
            <a:srgbClr val="000000">
              <a:alpha val="0"/>
            </a:srgbClr>
          </a:solidFill>
          <a:ln w="38100">
            <a:solidFill>
              <a:srgbClr val="0070C0"/>
            </a:solidFill>
            <a:round/>
          </a:ln>
        </p:spPr>
        <p:txBody>
          <a:bodyPr lIns="68580" tIns="34290" rIns="68580" bIns="34290"/>
          <a:lstStyle/>
          <a:p>
            <a:r>
              <a:rPr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</a:rPr>
              <a:t>⊙</a:t>
            </a:r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是△</a:t>
            </a:r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ABC</a:t>
            </a:r>
            <a:r>
              <a:rPr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的内切圆，</a:t>
            </a:r>
            <a:endParaRPr lang="en-US" altLang="zh-CN" sz="1500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点</a:t>
            </a:r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是△</a:t>
            </a:r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ABC</a:t>
            </a:r>
            <a:r>
              <a:rPr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的内心，△</a:t>
            </a:r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ABC</a:t>
            </a:r>
            <a:r>
              <a:rPr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是⊙</a:t>
            </a:r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的外切三角形</a:t>
            </a:r>
            <a:r>
              <a:rPr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</a:t>
            </a:r>
          </a:p>
          <a:p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OD</a:t>
            </a:r>
            <a:r>
              <a:rPr lang="en-US" altLang="zh-CN" sz="15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</a:t>
            </a:r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OE</a:t>
            </a:r>
            <a:r>
              <a:rPr lang="en-US" altLang="zh-CN" sz="15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</a:t>
            </a:r>
            <a:r>
              <a:rPr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OF</a:t>
            </a:r>
            <a:r>
              <a:rPr lang="en-US" altLang="zh-CN" sz="15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</a:p>
          <a:p>
            <a:endParaRPr lang="en-US" altLang="zh-CN" sz="1500" i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0" grpId="0"/>
      <p:bldP spid="3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3"/>
          <p:cNvGraphicFramePr>
            <a:graphicFrameLocks noGrp="1"/>
          </p:cNvGraphicFramePr>
          <p:nvPr/>
        </p:nvGraphicFramePr>
        <p:xfrm>
          <a:off x="875338" y="669852"/>
          <a:ext cx="6834077" cy="3824982"/>
        </p:xfrm>
        <a:graphic>
          <a:graphicData uri="http://schemas.openxmlformats.org/drawingml/2006/table">
            <a:tbl>
              <a:tblPr/>
              <a:tblGrid>
                <a:gridCol w="131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名称</a:t>
                      </a:r>
                    </a:p>
                  </a:txBody>
                  <a:tcPr marL="68580" marR="68580" marT="34286" marB="342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确定方法</a:t>
                      </a: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图形</a:t>
                      </a: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性质</a:t>
                      </a: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外心：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三角形外接圆的圆心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34286" marB="342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内心：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三角形内切圆的圆心</a:t>
                      </a:r>
                    </a:p>
                  </a:txBody>
                  <a:tcPr marL="68580" marR="68580" marT="34286" marB="342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2440076" y="1308455"/>
            <a:ext cx="1285875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三角形三边</a:t>
            </a:r>
          </a:p>
          <a:p>
            <a:pPr>
              <a:spcBef>
                <a:spcPct val="20000"/>
              </a:spcBef>
            </a:pP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垂直平分线</a:t>
            </a:r>
            <a:r>
              <a:rPr lang="zh-CN" altLang="en-US" sz="1800" dirty="0">
                <a:latin typeface="黑体" panose="02010609060101010101" pitchFamily="2" charset="-122"/>
                <a:ea typeface="黑体" panose="02010609060101010101" pitchFamily="2" charset="-122"/>
              </a:rPr>
              <a:t>的交点</a:t>
            </a: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5882422" y="1200108"/>
            <a:ext cx="1620440" cy="1176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kumimoji="1"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kumimoji="1" lang="en-US" altLang="zh-CN" sz="18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OA=OB=OC</a:t>
            </a:r>
          </a:p>
          <a:p>
            <a:pPr>
              <a:defRPr/>
            </a:pPr>
            <a:r>
              <a:rPr kumimoji="1"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kumimoji="1"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外心不一定在三角形的内部．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368307" y="2887819"/>
            <a:ext cx="1280160" cy="10101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1" lang="zh-CN" altLang="en-US" sz="1800" dirty="0">
                <a:solidFill>
                  <a:schemeClr val="accent4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三角形三条</a:t>
            </a:r>
          </a:p>
          <a:p>
            <a:pPr>
              <a:spcBef>
                <a:spcPct val="20000"/>
              </a:spcBef>
              <a:defRPr/>
            </a:pPr>
            <a:r>
              <a:rPr kumimoji="1" lang="zh-CN" altLang="en-US" sz="1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角平分线</a:t>
            </a:r>
            <a:r>
              <a:rPr kumimoji="1" lang="zh-CN" altLang="en-US" sz="1800" dirty="0">
                <a:solidFill>
                  <a:schemeClr val="accent4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</a:p>
          <a:p>
            <a:pPr>
              <a:spcBef>
                <a:spcPct val="20000"/>
              </a:spcBef>
              <a:defRPr/>
            </a:pPr>
            <a:r>
              <a:rPr kumimoji="1" lang="zh-CN" altLang="en-US" sz="1800" dirty="0">
                <a:solidFill>
                  <a:schemeClr val="accent4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交点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5828844" y="2701486"/>
            <a:ext cx="1674019" cy="168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kumimoji="1" lang="zh-CN" altLang="en-US" sz="15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到三边的距离相等；</a:t>
            </a:r>
          </a:p>
          <a:p>
            <a:pPr>
              <a:defRPr/>
            </a:pPr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kumimoji="1"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OA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OB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OC</a:t>
            </a:r>
            <a:r>
              <a:rPr kumimoji="1" lang="zh-CN" altLang="en-US" sz="15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分别平分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∠</a:t>
            </a:r>
            <a:r>
              <a:rPr kumimoji="1"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BAC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、∠</a:t>
            </a:r>
            <a:r>
              <a:rPr kumimoji="1"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ABC</a:t>
            </a:r>
            <a:r>
              <a:rPr kumimoji="1" lang="zh-CN" altLang="en-US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、∠</a:t>
            </a:r>
            <a:r>
              <a:rPr kumimoji="1" lang="en-US" altLang="zh-CN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ACB</a:t>
            </a:r>
          </a:p>
          <a:p>
            <a:pPr>
              <a:defRPr/>
            </a:pPr>
            <a:r>
              <a:rPr kumimoji="1" lang="en-US" altLang="zh-CN" sz="15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kumimoji="1" lang="zh-CN" altLang="en-US" sz="15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内心在三角形内部．</a:t>
            </a: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874901" y="244118"/>
            <a:ext cx="222681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外心与内心的区别：</a:t>
            </a:r>
          </a:p>
        </p:txBody>
      </p:sp>
      <p:grpSp>
        <p:nvGrpSpPr>
          <p:cNvPr id="8" name="组合 41"/>
          <p:cNvGrpSpPr/>
          <p:nvPr/>
        </p:nvGrpSpPr>
        <p:grpSpPr bwMode="auto">
          <a:xfrm>
            <a:off x="4049483" y="1068071"/>
            <a:ext cx="1512094" cy="1471613"/>
            <a:chOff x="3779912" y="1322028"/>
            <a:chExt cx="2016224" cy="1962956"/>
          </a:xfrm>
        </p:grpSpPr>
        <p:grpSp>
          <p:nvGrpSpPr>
            <p:cNvPr id="9" name="组合 34"/>
            <p:cNvGrpSpPr/>
            <p:nvPr/>
          </p:nvGrpSpPr>
          <p:grpSpPr bwMode="auto">
            <a:xfrm>
              <a:off x="4022223" y="1628801"/>
              <a:ext cx="1773913" cy="1656183"/>
              <a:chOff x="1389063" y="1887538"/>
              <a:chExt cx="2160587" cy="2160587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1389779" y="1887199"/>
                <a:ext cx="2159871" cy="216092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57150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H="1">
                <a:off x="1476375" y="1916113"/>
                <a:ext cx="1152525" cy="13684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1476375" y="3284984"/>
                <a:ext cx="1368425" cy="6477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2628900" y="1916113"/>
                <a:ext cx="214908" cy="201694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椭圆 43"/>
            <p:cNvSpPr>
              <a:spLocks noChangeArrowheads="1"/>
            </p:cNvSpPr>
            <p:nvPr/>
          </p:nvSpPr>
          <p:spPr bwMode="auto">
            <a:xfrm>
              <a:off x="4860032" y="2393270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1" name="直接连接符 44"/>
            <p:cNvCxnSpPr>
              <a:cxnSpLocks noChangeShapeType="1"/>
            </p:cNvCxnSpPr>
            <p:nvPr/>
          </p:nvCxnSpPr>
          <p:spPr bwMode="auto">
            <a:xfrm flipH="1">
              <a:off x="4491114" y="2348880"/>
              <a:ext cx="432048" cy="936104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45"/>
            <p:cNvCxnSpPr>
              <a:cxnSpLocks noChangeShapeType="1"/>
            </p:cNvCxnSpPr>
            <p:nvPr/>
          </p:nvCxnSpPr>
          <p:spPr bwMode="auto">
            <a:xfrm flipV="1">
              <a:off x="4427984" y="2394254"/>
              <a:ext cx="1008112" cy="72008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46"/>
            <p:cNvCxnSpPr>
              <a:cxnSpLocks noChangeShapeType="1"/>
            </p:cNvCxnSpPr>
            <p:nvPr/>
          </p:nvCxnSpPr>
          <p:spPr bwMode="auto">
            <a:xfrm flipH="1" flipV="1">
              <a:off x="4355976" y="2024352"/>
              <a:ext cx="936104" cy="711202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47"/>
            <p:cNvSpPr txBox="1">
              <a:spLocks noChangeArrowheads="1"/>
            </p:cNvSpPr>
            <p:nvPr/>
          </p:nvSpPr>
          <p:spPr bwMode="auto">
            <a:xfrm>
              <a:off x="4978399" y="1322028"/>
              <a:ext cx="417228" cy="43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 i="1">
                  <a:latin typeface="Times New Roman" panose="02020603050405020304" pitchFamily="18" charset="0"/>
                </a:rPr>
                <a:t>A</a:t>
              </a:r>
              <a:endParaRPr lang="en-US" altLang="zh-CN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48"/>
            <p:cNvSpPr txBox="1">
              <a:spLocks noChangeArrowheads="1"/>
            </p:cNvSpPr>
            <p:nvPr/>
          </p:nvSpPr>
          <p:spPr bwMode="auto">
            <a:xfrm>
              <a:off x="3779912" y="2524833"/>
              <a:ext cx="417228" cy="43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 i="1">
                  <a:latin typeface="Times New Roman" panose="02020603050405020304" pitchFamily="18" charset="0"/>
                </a:rPr>
                <a:t>B</a:t>
              </a:r>
              <a:endParaRPr lang="zh-CN" altLang="en-US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49"/>
            <p:cNvSpPr txBox="1">
              <a:spLocks noChangeArrowheads="1"/>
            </p:cNvSpPr>
            <p:nvPr/>
          </p:nvSpPr>
          <p:spPr bwMode="auto">
            <a:xfrm>
              <a:off x="4716016" y="2380818"/>
              <a:ext cx="432192" cy="43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 i="1">
                  <a:latin typeface="Times New Roman" panose="02020603050405020304" pitchFamily="18" charset="0"/>
                </a:rPr>
                <a:t>O</a:t>
              </a:r>
              <a:endParaRPr lang="zh-CN" altLang="en-US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60"/>
          <p:cNvGrpSpPr/>
          <p:nvPr/>
        </p:nvGrpSpPr>
        <p:grpSpPr bwMode="auto">
          <a:xfrm>
            <a:off x="4003312" y="2412164"/>
            <a:ext cx="1760677" cy="2005273"/>
            <a:chOff x="4328358" y="2711585"/>
            <a:chExt cx="2946170" cy="3145908"/>
          </a:xfrm>
        </p:grpSpPr>
        <p:grpSp>
          <p:nvGrpSpPr>
            <p:cNvPr id="22" name="Group 10"/>
            <p:cNvGrpSpPr/>
            <p:nvPr/>
          </p:nvGrpSpPr>
          <p:grpSpPr bwMode="auto">
            <a:xfrm>
              <a:off x="4643438" y="3717131"/>
              <a:ext cx="2296279" cy="1734900"/>
              <a:chOff x="2925" y="709"/>
              <a:chExt cx="1772" cy="1224"/>
            </a:xfrm>
          </p:grpSpPr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3685" y="1062"/>
                <a:ext cx="929" cy="79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57150" algn="ctr">
                <a:solidFill>
                  <a:srgbClr val="FFC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33" name="Group 12"/>
              <p:cNvGrpSpPr/>
              <p:nvPr/>
            </p:nvGrpSpPr>
            <p:grpSpPr bwMode="auto">
              <a:xfrm>
                <a:off x="2925" y="709"/>
                <a:ext cx="1772" cy="1224"/>
                <a:chOff x="2925" y="709"/>
                <a:chExt cx="1772" cy="1224"/>
              </a:xfrm>
            </p:grpSpPr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>
                  <a:off x="4530" y="709"/>
                  <a:ext cx="167" cy="121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925" y="709"/>
                  <a:ext cx="1587" cy="104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>
                  <a:off x="2925" y="1752"/>
                  <a:ext cx="1769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3" name="椭圆 65"/>
            <p:cNvSpPr>
              <a:spLocks noChangeArrowheads="1"/>
            </p:cNvSpPr>
            <p:nvPr/>
          </p:nvSpPr>
          <p:spPr bwMode="auto">
            <a:xfrm>
              <a:off x="6228184" y="471528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4" name="直接连接符 66"/>
            <p:cNvCxnSpPr>
              <a:cxnSpLocks noChangeShapeType="1"/>
              <a:stCxn id="35" idx="0"/>
            </p:cNvCxnSpPr>
            <p:nvPr/>
          </p:nvCxnSpPr>
          <p:spPr bwMode="auto">
            <a:xfrm flipH="1">
              <a:off x="6156176" y="3717131"/>
              <a:ext cx="543805" cy="1296045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接连接符 67"/>
            <p:cNvCxnSpPr>
              <a:cxnSpLocks noChangeShapeType="1"/>
              <a:stCxn id="35" idx="0"/>
            </p:cNvCxnSpPr>
            <p:nvPr/>
          </p:nvCxnSpPr>
          <p:spPr bwMode="auto">
            <a:xfrm flipH="1" flipV="1">
              <a:off x="6024595" y="4509120"/>
              <a:ext cx="923669" cy="942912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68"/>
            <p:cNvCxnSpPr>
              <a:cxnSpLocks noChangeShapeType="1"/>
              <a:stCxn id="35" idx="0"/>
            </p:cNvCxnSpPr>
            <p:nvPr/>
          </p:nvCxnSpPr>
          <p:spPr bwMode="auto">
            <a:xfrm flipV="1">
              <a:off x="4644008" y="4679770"/>
              <a:ext cx="1872208" cy="504056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69"/>
            <p:cNvSpPr txBox="1">
              <a:spLocks noChangeArrowheads="1"/>
            </p:cNvSpPr>
            <p:nvPr/>
          </p:nvSpPr>
          <p:spPr bwMode="auto">
            <a:xfrm>
              <a:off x="6561590" y="3352435"/>
              <a:ext cx="523591" cy="50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 i="1">
                  <a:latin typeface="Times New Roman" panose="02020603050405020304" pitchFamily="18" charset="0"/>
                </a:rPr>
                <a:t>A</a:t>
              </a:r>
              <a:endParaRPr lang="en-US" altLang="zh-CN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70"/>
            <p:cNvSpPr txBox="1">
              <a:spLocks noChangeArrowheads="1"/>
            </p:cNvSpPr>
            <p:nvPr/>
          </p:nvSpPr>
          <p:spPr bwMode="auto">
            <a:xfrm>
              <a:off x="4328358" y="4973107"/>
              <a:ext cx="523591" cy="50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 i="1">
                  <a:latin typeface="Times New Roman" panose="02020603050405020304" pitchFamily="18" charset="0"/>
                </a:rPr>
                <a:t>B</a:t>
              </a:r>
              <a:endParaRPr lang="zh-CN" altLang="en-US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71"/>
            <p:cNvSpPr txBox="1">
              <a:spLocks noChangeArrowheads="1"/>
            </p:cNvSpPr>
            <p:nvPr/>
          </p:nvSpPr>
          <p:spPr bwMode="auto">
            <a:xfrm>
              <a:off x="6750937" y="5350506"/>
              <a:ext cx="523591" cy="50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 i="1">
                  <a:latin typeface="Times New Roman" panose="02020603050405020304" pitchFamily="18" charset="0"/>
                </a:rPr>
                <a:t>C</a:t>
              </a:r>
              <a:endParaRPr lang="en-US" altLang="zh-CN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72"/>
            <p:cNvSpPr txBox="1">
              <a:spLocks noChangeArrowheads="1"/>
            </p:cNvSpPr>
            <p:nvPr/>
          </p:nvSpPr>
          <p:spPr bwMode="auto">
            <a:xfrm>
              <a:off x="6072468" y="4757082"/>
              <a:ext cx="542369" cy="50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 i="1" dirty="0">
                  <a:latin typeface="Times New Roman" panose="02020603050405020304" pitchFamily="18" charset="0"/>
                </a:rPr>
                <a:t>O</a:t>
              </a:r>
              <a:endParaRPr lang="en-US" altLang="zh-CN" sz="15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71"/>
            <p:cNvSpPr txBox="1">
              <a:spLocks noChangeArrowheads="1"/>
            </p:cNvSpPr>
            <p:nvPr/>
          </p:nvSpPr>
          <p:spPr bwMode="auto">
            <a:xfrm>
              <a:off x="6190443" y="2711585"/>
              <a:ext cx="523591" cy="50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500" b="1" i="1">
                  <a:latin typeface="Times New Roman" panose="02020603050405020304" pitchFamily="18" charset="0"/>
                </a:rPr>
                <a:t>C</a:t>
              </a:r>
              <a:endParaRPr lang="en-US" altLang="zh-CN" sz="15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WWW.2PPT.COM&#10;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5400" cap="flat" cmpd="sng">
          <a:solidFill>
            <a:srgbClr val="0A21CC"/>
          </a:solidFill>
          <a:prstDash val="solid"/>
          <a:round/>
          <a:headEnd type="none" w="med" len="med"/>
          <a:tailEnd type="none" w="med" len="med"/>
        </a:ln>
      </a:spPr>
      <a:bodyPr anchor="t"/>
      <a:lstStyle>
        <a:defPPr>
          <a:defRPr dirty="0"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全屏显示(16:9)</PresentationFormat>
  <Paragraphs>243</Paragraphs>
  <Slides>19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Adobe 楷体 Std R</vt:lpstr>
      <vt:lpstr>等线</vt:lpstr>
      <vt:lpstr>黑体</vt:lpstr>
      <vt:lpstr>华文楷体</vt:lpstr>
      <vt:lpstr>楷体_GB2312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WWW.2PPT.COM
</vt:lpstr>
      <vt:lpstr>Equation.DSMT4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RubyTemplateID">
    <vt:lpwstr>2</vt:lpwstr>
  </property>
  <property fmtid="{D5CDD505-2E9C-101B-9397-08002B2CF9AE}" pid="4" name="ICV">
    <vt:lpwstr>1E147B518BC6495B9B0901F92C4B9B75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