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7" r:id="rId2"/>
    <p:sldId id="307" r:id="rId3"/>
    <p:sldId id="310" r:id="rId4"/>
    <p:sldId id="260" r:id="rId5"/>
    <p:sldId id="311" r:id="rId6"/>
    <p:sldId id="312" r:id="rId7"/>
    <p:sldId id="263" r:id="rId8"/>
    <p:sldId id="313" r:id="rId9"/>
    <p:sldId id="314" r:id="rId10"/>
    <p:sldId id="315" r:id="rId11"/>
    <p:sldId id="308" r:id="rId12"/>
    <p:sldId id="309" r:id="rId13"/>
    <p:sldId id="275" r:id="rId14"/>
    <p:sldId id="269" r:id="rId15"/>
    <p:sldId id="290" r:id="rId16"/>
    <p:sldId id="279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6600FF"/>
    <a:srgbClr val="0066FF"/>
    <a:srgbClr val="CC66FF"/>
    <a:srgbClr val="9933FF"/>
    <a:srgbClr val="CC0066"/>
    <a:srgbClr val="CC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96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F3FE8F9-2F5E-466E-9D4F-9FBA91CE9968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E8F9-2F5E-466E-9D4F-9FBA91CE9968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2B4771-31DD-4442-A521-C391FB3CD11F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8" name="Group 7"/>
          <p:cNvGrpSpPr/>
          <p:nvPr/>
        </p:nvGrpSpPr>
        <p:grpSpPr>
          <a:xfrm>
            <a:off x="1194101" y="3429001"/>
            <a:ext cx="6779110" cy="4278"/>
            <a:chOff x="1172584" y="1922930"/>
            <a:chExt cx="6779110" cy="4278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5DD7-6B59-4C41-BF26-AE7FAD653690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3511-849F-421F-AE26-6930EF57B980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BA8255-88AF-4731-ACBC-C743915FC65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8AB-6CCF-413B-8F87-7AB3CC45EB15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781-2ECD-4545-874F-7F262DE60F1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8687-74C0-4DBA-AEE3-7103E9D2030D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F3920-EF67-49E1-B469-9C0B1C97F69E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9FB6-F046-497F-B144-F31B4CE544FE}" type="slidenum">
              <a:rPr lang="zh-CN" altLang="en-US" smtClean="0"/>
              <a:t>‹#›</a:t>
            </a:fld>
            <a:endParaRPr lang="en-US" altLang="zh-C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EC37-02F9-4749-B15E-190717C29C5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73879-70A5-4260-AE4A-F69D222F28B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041F-6ADA-4E5B-8BB7-F56CD21494E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998CEC-3AAC-4FF3-8FB7-1725FBECF02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youxiwang123.51.net/drcture/picture2.htm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4"/>
          <p:cNvSpPr txBox="1">
            <a:spLocks noChangeArrowheads="1"/>
          </p:cNvSpPr>
          <p:nvPr/>
        </p:nvSpPr>
        <p:spPr bwMode="auto">
          <a:xfrm>
            <a:off x="1097915" y="1700530"/>
            <a:ext cx="7680325" cy="101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b="1" i="1" dirty="0" smtClean="0">
                <a:solidFill>
                  <a:schemeClr val="accent1"/>
                </a:solidFill>
                <a:latin typeface="方正中倩简体" pitchFamily="65" charset="-122"/>
                <a:ea typeface="方正中倩简体" pitchFamily="65" charset="-122"/>
              </a:rPr>
              <a:t>2</a:t>
            </a:r>
            <a:r>
              <a:rPr lang="en-US" sz="6000" b="1" i="1" dirty="0" smtClean="0">
                <a:solidFill>
                  <a:schemeClr val="accent1"/>
                </a:solidFill>
                <a:latin typeface="方正中倩简体" pitchFamily="65" charset="-122"/>
                <a:ea typeface="方正中倩简体" pitchFamily="65" charset="-122"/>
              </a:rPr>
              <a:t>.</a:t>
            </a:r>
            <a:r>
              <a:rPr lang="en-US" altLang="zh-CN" sz="6000" b="1" i="1" dirty="0" smtClean="0">
                <a:solidFill>
                  <a:schemeClr val="accent1"/>
                </a:solidFill>
                <a:latin typeface="方正中倩简体" pitchFamily="65" charset="-122"/>
                <a:ea typeface="方正中倩简体" pitchFamily="65" charset="-122"/>
              </a:rPr>
              <a:t>3 </a:t>
            </a:r>
            <a:r>
              <a:rPr lang="zh-CN" altLang="en-US" sz="6000" b="1" i="1" dirty="0" smtClean="0">
                <a:solidFill>
                  <a:schemeClr val="accent1"/>
                </a:solidFill>
                <a:latin typeface="方正中倩简体" pitchFamily="65" charset="-122"/>
                <a:ea typeface="方正中倩简体" pitchFamily="65" charset="-122"/>
              </a:rPr>
              <a:t>线</a:t>
            </a:r>
            <a:r>
              <a:rPr lang="zh-CN" altLang="en-US" sz="6000" b="1" i="1" dirty="0">
                <a:solidFill>
                  <a:schemeClr val="accent1"/>
                </a:solidFill>
                <a:latin typeface="方正中倩简体" pitchFamily="65" charset="-122"/>
                <a:ea typeface="方正中倩简体" pitchFamily="65" charset="-122"/>
              </a:rPr>
              <a:t>段长短的比较</a:t>
            </a:r>
          </a:p>
        </p:txBody>
      </p:sp>
      <p:sp>
        <p:nvSpPr>
          <p:cNvPr id="5" name="矩形 4"/>
          <p:cNvSpPr/>
          <p:nvPr/>
        </p:nvSpPr>
        <p:spPr>
          <a:xfrm>
            <a:off x="2720366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339975" y="361950"/>
            <a:ext cx="615156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1.(1) </a:t>
            </a:r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用刻度尺量出图中的三角形</a:t>
            </a:r>
          </a:p>
          <a:p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        三条边的长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:</a:t>
            </a:r>
          </a:p>
          <a:p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         AC=</a:t>
            </a:r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＿＿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cm;  BC=</a:t>
            </a:r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＿＿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cm;</a:t>
            </a:r>
          </a:p>
          <a:p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         AB=</a:t>
            </a:r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＿＿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cm.</a:t>
            </a:r>
          </a:p>
          <a:p>
            <a:endParaRPr lang="zh-CN" altLang="en-US" sz="3200" b="1" dirty="0">
              <a:solidFill>
                <a:srgbClr val="0000FF"/>
              </a:solidFill>
              <a:ea typeface="新宋体" panose="02010609030101010101" pitchFamily="49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679700" y="2805113"/>
            <a:ext cx="5683250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(2) </a:t>
            </a:r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用“＝”、“＜”或“＞”号填入</a:t>
            </a:r>
          </a:p>
          <a:p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     下面的空格：</a:t>
            </a:r>
          </a:p>
          <a:p>
            <a:r>
              <a:rPr lang="zh-CN" altLang="en-US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     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AC</a:t>
            </a:r>
            <a:r>
              <a:rPr lang="en-US" altLang="zh-CN" sz="3200" b="1" dirty="0">
                <a:solidFill>
                  <a:srgbClr val="0000FF"/>
                </a:solidFill>
                <a:cs typeface="Arial" panose="020B0604020202020204" pitchFamily="34" charset="0"/>
              </a:rPr>
              <a:t>___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BC,</a:t>
            </a:r>
          </a:p>
          <a:p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     AC</a:t>
            </a:r>
            <a:r>
              <a:rPr lang="en-US" altLang="zh-CN" sz="3200" b="1" dirty="0">
                <a:solidFill>
                  <a:srgbClr val="0000FF"/>
                </a:solidFill>
                <a:cs typeface="Arial" panose="020B0604020202020204" pitchFamily="34" charset="0"/>
              </a:rPr>
              <a:t>___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AB,</a:t>
            </a:r>
          </a:p>
          <a:p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     AB</a:t>
            </a:r>
            <a:r>
              <a:rPr lang="en-US" altLang="zh-CN" sz="3200" b="1" dirty="0">
                <a:solidFill>
                  <a:srgbClr val="0000FF"/>
                </a:solidFill>
                <a:cs typeface="Arial" panose="020B0604020202020204" pitchFamily="34" charset="0"/>
              </a:rPr>
              <a:t>___</a:t>
            </a:r>
            <a:r>
              <a:rPr lang="en-US" altLang="zh-CN" sz="3200" b="1" dirty="0">
                <a:solidFill>
                  <a:srgbClr val="0000FF"/>
                </a:solidFill>
                <a:ea typeface="新宋体" panose="02010609030101010101" pitchFamily="49" charset="-122"/>
              </a:rPr>
              <a:t>BC. 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755650" y="3427413"/>
            <a:ext cx="936625" cy="2592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755650" y="6019800"/>
            <a:ext cx="18716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692275" y="3427413"/>
            <a:ext cx="935038" cy="2592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95288" y="58674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590800" y="5791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5240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419600" y="1385888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a typeface="新宋体" panose="02010609030101010101" pitchFamily="49" charset="-122"/>
              </a:rPr>
              <a:t>2.5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7010400" y="1371600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a typeface="新宋体" panose="02010609030101010101" pitchFamily="49" charset="-122"/>
              </a:rPr>
              <a:t>2.5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425950" y="1843088"/>
            <a:ext cx="67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a typeface="新宋体" panose="02010609030101010101" pitchFamily="49" charset="-122"/>
              </a:rPr>
              <a:t>2.1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038600" y="3763963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cs typeface="Arial" panose="020B0604020202020204" pitchFamily="34" charset="0"/>
              </a:rPr>
              <a:t>=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038600" y="4267200"/>
            <a:ext cx="42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cs typeface="Arial" panose="020B0604020202020204" pitchFamily="34" charset="0"/>
              </a:rPr>
              <a:t>&gt;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038600" y="4754563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cs typeface="Arial" panose="020B0604020202020204" pitchFamily="34" charset="0"/>
              </a:rPr>
              <a:t>&lt;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33808" name="WordArt 16"/>
          <p:cNvSpPr>
            <a:spLocks noChangeArrowheads="1" noChangeShapeType="1" noTextEdit="1"/>
          </p:cNvSpPr>
          <p:nvPr/>
        </p:nvSpPr>
        <p:spPr bwMode="auto">
          <a:xfrm rot="5400000">
            <a:off x="-221456" y="1008856"/>
            <a:ext cx="2676525" cy="1249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7200" b="1" kern="10" dirty="0"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做一做</a:t>
            </a:r>
          </a:p>
        </p:txBody>
      </p:sp>
      <p:grpSp>
        <p:nvGrpSpPr>
          <p:cNvPr id="33809" name="Group 17"/>
          <p:cNvGrpSpPr/>
          <p:nvPr/>
        </p:nvGrpSpPr>
        <p:grpSpPr bwMode="auto">
          <a:xfrm>
            <a:off x="6019800" y="3810000"/>
            <a:ext cx="2762250" cy="2466975"/>
            <a:chOff x="2304" y="1584"/>
            <a:chExt cx="1740" cy="1554"/>
          </a:xfrm>
        </p:grpSpPr>
        <p:sp>
          <p:nvSpPr>
            <p:cNvPr id="33810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4960 w 21600"/>
                <a:gd name="T17" fmla="*/ 8129 h 21600"/>
                <a:gd name="T18" fmla="*/ 17079 w 21600"/>
                <a:gd name="T19" fmla="*/ 134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1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2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3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620713"/>
            <a:ext cx="883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例</a:t>
            </a:r>
            <a:r>
              <a:rPr lang="en-US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：如图</a:t>
            </a:r>
            <a:r>
              <a:rPr lang="en-US" sz="2800" b="1"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latin typeface="Times New Roman" panose="02020603050405020304" pitchFamily="18" charset="0"/>
              </a:rPr>
              <a:t>已知线段</a:t>
            </a:r>
            <a:r>
              <a:rPr lang="en-US" sz="2800" b="1">
                <a:latin typeface="Times New Roman" panose="02020603050405020304" pitchFamily="18" charset="0"/>
              </a:rPr>
              <a:t>a, </a:t>
            </a:r>
            <a:r>
              <a:rPr lang="zh-CN" altLang="en-US" sz="2800" b="1">
                <a:latin typeface="Times New Roman" panose="02020603050405020304" pitchFamily="18" charset="0"/>
              </a:rPr>
              <a:t>试画出线段</a:t>
            </a:r>
            <a:r>
              <a:rPr lang="en-US" sz="2800" b="1">
                <a:latin typeface="Times New Roman" panose="02020603050405020304" pitchFamily="18" charset="0"/>
              </a:rPr>
              <a:t>AB , </a:t>
            </a:r>
            <a:r>
              <a:rPr lang="zh-CN" altLang="en-US" sz="2800" b="1">
                <a:latin typeface="Times New Roman" panose="02020603050405020304" pitchFamily="18" charset="0"/>
              </a:rPr>
              <a:t>使得</a:t>
            </a:r>
            <a:r>
              <a:rPr lang="en-US" sz="2800" b="1">
                <a:latin typeface="Times New Roman" panose="02020603050405020304" pitchFamily="18" charset="0"/>
              </a:rPr>
              <a:t>AB=a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331913" y="1628775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</a:rPr>
              <a:t>1 </a:t>
            </a:r>
            <a:r>
              <a:rPr lang="zh-CN" altLang="en-US" sz="2800" b="1">
                <a:latin typeface="Times New Roman" panose="02020603050405020304" pitchFamily="18" charset="0"/>
              </a:rPr>
              <a:t>、画射线</a:t>
            </a:r>
            <a:r>
              <a:rPr lang="en-US" sz="2800" b="1">
                <a:latin typeface="Times New Roman" panose="02020603050405020304" pitchFamily="18" charset="0"/>
              </a:rPr>
              <a:t>AC;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31913" y="3500438"/>
            <a:ext cx="4032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</a:rPr>
              <a:t>2 </a:t>
            </a:r>
            <a:r>
              <a:rPr lang="zh-CN" altLang="en-US" sz="2800" b="1">
                <a:latin typeface="Times New Roman" panose="02020603050405020304" pitchFamily="18" charset="0"/>
              </a:rPr>
              <a:t>、在射线</a:t>
            </a:r>
            <a:r>
              <a:rPr lang="en-US" sz="2800" b="1">
                <a:latin typeface="Times New Roman" panose="02020603050405020304" pitchFamily="18" charset="0"/>
              </a:rPr>
              <a:t>AC</a:t>
            </a:r>
            <a:r>
              <a:rPr lang="zh-CN" altLang="en-US" sz="2800" b="1">
                <a:latin typeface="Times New Roman" panose="02020603050405020304" pitchFamily="18" charset="0"/>
              </a:rPr>
              <a:t>上截取</a:t>
            </a:r>
            <a:r>
              <a:rPr lang="en-US" sz="2800" b="1">
                <a:latin typeface="Times New Roman" panose="02020603050405020304" pitchFamily="18" charset="0"/>
              </a:rPr>
              <a:t>AB=a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27088" y="5157788"/>
            <a:ext cx="655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所以线段</a:t>
            </a:r>
            <a:r>
              <a:rPr lang="en-US" sz="2800" b="1">
                <a:latin typeface="Times New Roman" panose="02020603050405020304" pitchFamily="18" charset="0"/>
              </a:rPr>
              <a:t>AB</a:t>
            </a:r>
            <a:r>
              <a:rPr lang="zh-CN" altLang="en-US" sz="2800" b="1">
                <a:latin typeface="Times New Roman" panose="02020603050405020304" pitchFamily="18" charset="0"/>
              </a:rPr>
              <a:t>就是所要画的线段。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5813425" y="4149725"/>
            <a:ext cx="3330575" cy="1512888"/>
          </a:xfrm>
          <a:prstGeom prst="wedgeEllipseCallout">
            <a:avLst>
              <a:gd name="adj1" fmla="val -77838"/>
              <a:gd name="adj2" fmla="val -40134"/>
            </a:avLst>
          </a:prstGeom>
          <a:gradFill rotWithShape="1">
            <a:gsLst>
              <a:gs pos="0">
                <a:srgbClr val="FFCC99"/>
              </a:gs>
              <a:gs pos="100000">
                <a:srgbClr val="FFCC99">
                  <a:gamma/>
                  <a:tint val="85882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以点</a:t>
            </a:r>
            <a:r>
              <a:rPr 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为圆心，</a:t>
            </a:r>
            <a:r>
              <a:rPr 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为半径画弧，交射线</a:t>
            </a:r>
            <a:r>
              <a:rPr 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AC</a:t>
            </a:r>
            <a:r>
              <a:rPr lang="zh-CN" alt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于点</a:t>
            </a:r>
            <a:r>
              <a:rPr lang="en-US" sz="2400" b="1">
                <a:solidFill>
                  <a:srgbClr val="9966FF"/>
                </a:solidFill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20488" name="Group 8"/>
          <p:cNvGrpSpPr/>
          <p:nvPr/>
        </p:nvGrpSpPr>
        <p:grpSpPr bwMode="auto">
          <a:xfrm>
            <a:off x="6516688" y="1196975"/>
            <a:ext cx="1152525" cy="593725"/>
            <a:chOff x="0" y="0"/>
            <a:chExt cx="726" cy="374"/>
          </a:xfrm>
        </p:grpSpPr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36" y="0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grpSp>
          <p:nvGrpSpPr>
            <p:cNvPr id="20490" name="Group 10"/>
            <p:cNvGrpSpPr/>
            <p:nvPr/>
          </p:nvGrpSpPr>
          <p:grpSpPr bwMode="auto">
            <a:xfrm>
              <a:off x="0" y="318"/>
              <a:ext cx="726" cy="56"/>
              <a:chOff x="0" y="0"/>
              <a:chExt cx="726" cy="56"/>
            </a:xfrm>
          </p:grpSpPr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>
                <a:off x="0" y="46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492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5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726" y="0"/>
                <a:ext cx="0" cy="4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pic>
        <p:nvPicPr>
          <p:cNvPr id="20494" name="Picture 14" descr="k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848350"/>
            <a:ext cx="1295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00" name="Group 20"/>
          <p:cNvGrpSpPr/>
          <p:nvPr/>
        </p:nvGrpSpPr>
        <p:grpSpPr bwMode="auto">
          <a:xfrm>
            <a:off x="1258888" y="2636838"/>
            <a:ext cx="3746500" cy="438150"/>
            <a:chOff x="793" y="1661"/>
            <a:chExt cx="2360" cy="276"/>
          </a:xfrm>
        </p:grpSpPr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930" y="1661"/>
              <a:ext cx="222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793" y="1661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A</a:t>
              </a: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2608" y="170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/>
                <a:t>C</a:t>
              </a:r>
            </a:p>
          </p:txBody>
        </p:sp>
      </p:grp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916238" y="2492375"/>
            <a:ext cx="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771775" y="27082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utoUpdateAnimBg="0"/>
      <p:bldP spid="20487" grpId="0" animBg="1" autoUpdateAnimBg="0"/>
      <p:bldP spid="20498" grpId="0" animBg="1"/>
      <p:bldP spid="204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50913" y="587375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ea typeface="隶书" panose="02010509060101010101" pitchFamily="49" charset="-122"/>
              </a:rPr>
              <a:t>动手做一做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39838" y="1692275"/>
            <a:ext cx="55721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点</a:t>
            </a:r>
            <a:r>
              <a:rPr lang="en-US" altLang="zh-CN" sz="3200" dirty="0"/>
              <a:t>P</a:t>
            </a:r>
            <a:r>
              <a:rPr lang="zh-CN" altLang="en-US" sz="3200" dirty="0"/>
              <a:t>在线段</a:t>
            </a:r>
            <a:r>
              <a:rPr lang="en-US" altLang="zh-CN" sz="3200" dirty="0"/>
              <a:t>AB</a:t>
            </a:r>
            <a:r>
              <a:rPr lang="zh-CN" altLang="en-US" sz="3200" dirty="0"/>
              <a:t>上，</a:t>
            </a:r>
          </a:p>
          <a:p>
            <a:r>
              <a:rPr lang="zh-CN" altLang="en-US" sz="3200" dirty="0"/>
              <a:t>（</a:t>
            </a:r>
            <a:r>
              <a:rPr lang="en-US" altLang="zh-CN" sz="3200" dirty="0"/>
              <a:t>1</a:t>
            </a:r>
            <a:r>
              <a:rPr lang="zh-CN" altLang="en-US" sz="3200" dirty="0"/>
              <a:t>）在线段</a:t>
            </a:r>
            <a:r>
              <a:rPr lang="en-US" altLang="zh-CN" sz="3200" dirty="0"/>
              <a:t>BA</a:t>
            </a:r>
            <a:r>
              <a:rPr lang="zh-CN" altLang="en-US" sz="3200" dirty="0"/>
              <a:t>上截取</a:t>
            </a:r>
            <a:r>
              <a:rPr lang="en-US" altLang="zh-CN" sz="3200" dirty="0"/>
              <a:t>BQ=AP</a:t>
            </a:r>
          </a:p>
          <a:p>
            <a:r>
              <a:rPr lang="zh-CN" altLang="en-US" sz="3200" dirty="0"/>
              <a:t>（</a:t>
            </a:r>
            <a:r>
              <a:rPr lang="en-US" altLang="zh-CN" sz="3200" dirty="0"/>
              <a:t>2</a:t>
            </a:r>
            <a:r>
              <a:rPr lang="zh-CN" altLang="en-US" sz="3200" dirty="0"/>
              <a:t>）延长</a:t>
            </a:r>
            <a:r>
              <a:rPr lang="en-US" altLang="zh-CN" sz="3200" dirty="0"/>
              <a:t>AB</a:t>
            </a:r>
            <a:r>
              <a:rPr lang="zh-CN" altLang="en-US" sz="3200" dirty="0"/>
              <a:t>到</a:t>
            </a:r>
            <a:r>
              <a:rPr lang="en-US" altLang="zh-CN" sz="3200" dirty="0"/>
              <a:t>D</a:t>
            </a:r>
            <a:r>
              <a:rPr lang="zh-CN" altLang="en-US" sz="3200" dirty="0"/>
              <a:t>，使</a:t>
            </a:r>
            <a:r>
              <a:rPr lang="en-US" altLang="zh-CN" sz="3200" dirty="0"/>
              <a:t>BD=AP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619250" y="4365625"/>
            <a:ext cx="41052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 flipV="1">
            <a:off x="1619250" y="42211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2987675" y="42211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 flipV="1">
            <a:off x="5724525" y="42211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455738" y="4572000"/>
            <a:ext cx="455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/>
              <a:t>A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508625" y="4437063"/>
            <a:ext cx="455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/>
              <a:t>B</a:t>
            </a:r>
            <a:endParaRPr lang="zh-CN" altLang="en-US" sz="320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771775" y="4479925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/>
              <a:t>P</a:t>
            </a:r>
            <a:endParaRPr lang="zh-CN" altLang="en-US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1916113"/>
            <a:ext cx="1174750" cy="658812"/>
          </a:xfrm>
        </p:spPr>
        <p:txBody>
          <a:bodyPr/>
          <a:lstStyle/>
          <a:p>
            <a:r>
              <a:rPr lang="zh-CN" altLang="en-US" sz="2000"/>
              <a:t>（</a:t>
            </a:r>
            <a:r>
              <a:rPr lang="en-US" sz="2000"/>
              <a:t>1</a:t>
            </a:r>
            <a:r>
              <a:rPr lang="zh-CN" altLang="en-US" sz="2000"/>
              <a:t>）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738" y="674217"/>
            <a:ext cx="8820150" cy="522536"/>
          </a:xfrm>
        </p:spPr>
        <p:txBody>
          <a:bodyPr/>
          <a:lstStyle/>
          <a:p>
            <a:r>
              <a:rPr lang="zh-CN" altLang="en-US" b="1" dirty="0"/>
              <a:t>小明到小英家有三条路可走，如图，你认为走哪条路最近？</a:t>
            </a:r>
          </a:p>
        </p:txBody>
      </p:sp>
      <p:pic>
        <p:nvPicPr>
          <p:cNvPr id="13316" name="Picture 4" descr="82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084168" y="1939553"/>
            <a:ext cx="2781300" cy="16668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835150" y="3644900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未知"/>
          <p:cNvSpPr/>
          <p:nvPr/>
        </p:nvSpPr>
        <p:spPr bwMode="auto">
          <a:xfrm>
            <a:off x="1835150" y="2133600"/>
            <a:ext cx="3960813" cy="1511300"/>
          </a:xfrm>
          <a:custGeom>
            <a:avLst/>
            <a:gdLst>
              <a:gd name="T0" fmla="*/ 0 w 2495"/>
              <a:gd name="T1" fmla="*/ 408 h 408"/>
              <a:gd name="T2" fmla="*/ 1089 w 2495"/>
              <a:gd name="T3" fmla="*/ 0 h 408"/>
              <a:gd name="T4" fmla="*/ 2495 w 2495"/>
              <a:gd name="T5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95" h="408">
                <a:moveTo>
                  <a:pt x="0" y="408"/>
                </a:moveTo>
                <a:cubicBezTo>
                  <a:pt x="336" y="204"/>
                  <a:pt x="673" y="0"/>
                  <a:pt x="1089" y="0"/>
                </a:cubicBezTo>
                <a:cubicBezTo>
                  <a:pt x="1505" y="0"/>
                  <a:pt x="2261" y="340"/>
                  <a:pt x="2495" y="408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835150" y="3644900"/>
            <a:ext cx="23050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4140200" y="3644900"/>
            <a:ext cx="16557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132138" y="3357563"/>
            <a:ext cx="1081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000"/>
              <a:t>（</a:t>
            </a:r>
            <a:r>
              <a:rPr lang="en-US" sz="2000"/>
              <a:t>2</a:t>
            </a:r>
            <a:r>
              <a:rPr lang="zh-CN" altLang="en-US" sz="2000"/>
              <a:t>）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635375" y="4005263"/>
            <a:ext cx="83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000"/>
              <a:t>（</a:t>
            </a:r>
            <a:r>
              <a:rPr lang="en-US" sz="2000"/>
              <a:t>3</a:t>
            </a:r>
            <a:r>
              <a:rPr lang="zh-CN" altLang="en-US" sz="2000"/>
              <a:t>）</a:t>
            </a:r>
          </a:p>
        </p:txBody>
      </p:sp>
      <p:pic>
        <p:nvPicPr>
          <p:cNvPr id="13323" name="Picture 11" descr="MMj0286674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3812" y="2774951"/>
            <a:ext cx="197961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00113" y="4437063"/>
            <a:ext cx="5386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答：走第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(2)</a:t>
            </a:r>
            <a:r>
              <a:rPr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条路最短。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692275" y="5157788"/>
            <a:ext cx="4681538" cy="4667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两点之间的所有连线中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线段最短。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92275" y="5876925"/>
            <a:ext cx="4681538" cy="89376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两点之间线段的</a:t>
            </a:r>
            <a:r>
              <a:rPr lang="zh-CN" altLang="en-US" sz="2800" b="1" dirty="0">
                <a:solidFill>
                  <a:srgbClr val="66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长度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叫做这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两点之间的距离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476375" y="2925763"/>
            <a:ext cx="463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A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580063" y="3070225"/>
            <a:ext cx="593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 autoUpdateAnimBg="0"/>
      <p:bldP spid="13325" grpId="0" bldLvl="0" animBg="1" autoUpdateAnimBg="0"/>
      <p:bldP spid="13326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/>
          </p:cNvSpPr>
          <p:nvPr/>
        </p:nvSpPr>
        <p:spPr bwMode="auto">
          <a:xfrm rot="21024879">
            <a:off x="754063" y="696913"/>
            <a:ext cx="19113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FFCC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  <a:r>
              <a:rPr lang="en-US" altLang="zh-CN" sz="3600" kern="10" dirty="0">
                <a:ln w="19050">
                  <a:solidFill>
                    <a:srgbClr val="FFCC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3600" kern="10" dirty="0">
              <a:ln w="19050">
                <a:solidFill>
                  <a:srgbClr val="FFCC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6387" name="Picture 3" descr="k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333375"/>
            <a:ext cx="1295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31913" y="2636838"/>
            <a:ext cx="7561262" cy="329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/>
              <a:t>（</a:t>
            </a:r>
            <a:r>
              <a:rPr lang="en-US" sz="2800" b="1" dirty="0"/>
              <a:t>1</a:t>
            </a:r>
            <a:r>
              <a:rPr lang="zh-CN" altLang="en-US" sz="2800" b="1" dirty="0"/>
              <a:t>）两条线段能比较大小，而直线是不能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     比较大小的．        （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（</a:t>
            </a:r>
            <a:r>
              <a:rPr lang="en-US" sz="2800" b="1" dirty="0"/>
              <a:t>2</a:t>
            </a:r>
            <a:r>
              <a:rPr lang="zh-CN" altLang="en-US" sz="2800" b="1" dirty="0"/>
              <a:t>）线段是图形，而线段的长度是一个数                      量．                       （    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（</a:t>
            </a:r>
            <a:r>
              <a:rPr lang="en-US" sz="2800" b="1" dirty="0"/>
              <a:t>3</a:t>
            </a:r>
            <a:r>
              <a:rPr lang="zh-CN" altLang="en-US" sz="2800" b="1" dirty="0"/>
              <a:t>）线段的大小比较方法只有度量法一   种．                           （    ）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03350" y="1911350"/>
            <a:ext cx="2033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1、判断题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48263" y="3213100"/>
            <a:ext cx="657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66"/>
                </a:solidFill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076825" y="4221163"/>
            <a:ext cx="5715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66"/>
                </a:solidFill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435600" y="5300663"/>
            <a:ext cx="698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>
                <a:solidFill>
                  <a:srgbClr val="FF0066"/>
                </a:solidFill>
                <a:sym typeface="Arial" panose="020B0604020202020204" pitchFamily="34" charset="0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ldLvl="0" autoUpdateAnimBg="0"/>
      <p:bldP spid="16391" grpId="0" bldLvl="0" autoUpdateAnimBg="0"/>
      <p:bldP spid="16392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3738"/>
            <a:ext cx="8435975" cy="54324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试一试：</a:t>
            </a:r>
          </a:p>
          <a:p>
            <a:pPr>
              <a:buFontTx/>
              <a:buNone/>
            </a:pPr>
            <a:r>
              <a:rPr lang="zh-CN" altLang="en-US" dirty="0"/>
              <a:t>如图，在一条河的两岸有李庄和赵庄，两村协议，共同投资在河旁修建一个引水站向两村引水，为了省钱，需要使引水站到两村的距离和最小，请你确定引水站的位置，并说明理由                            </a:t>
            </a:r>
          </a:p>
          <a:p>
            <a:pPr>
              <a:buFontTx/>
              <a:buNone/>
            </a:pPr>
            <a:r>
              <a:rPr lang="zh-CN" altLang="en-US" dirty="0"/>
              <a:t>                                                       </a:t>
            </a:r>
            <a:r>
              <a:rPr lang="en-US" b="1" dirty="0">
                <a:sym typeface="宋体" panose="02010600030101010101" pitchFamily="2" charset="-122"/>
              </a:rPr>
              <a:t>·</a:t>
            </a:r>
            <a:r>
              <a:rPr lang="zh-CN" altLang="en-US" sz="2800" dirty="0">
                <a:sym typeface="宋体" panose="02010600030101010101" pitchFamily="2" charset="-122"/>
              </a:rPr>
              <a:t>李庄</a:t>
            </a:r>
          </a:p>
          <a:p>
            <a:pPr>
              <a:buFontTx/>
              <a:buNone/>
            </a:pPr>
            <a:r>
              <a:rPr lang="zh-CN" altLang="en-US" dirty="0">
                <a:sym typeface="宋体" panose="02010600030101010101" pitchFamily="2" charset="-122"/>
              </a:rPr>
              <a:t>                                      </a:t>
            </a:r>
            <a:r>
              <a:rPr lang="en-US" dirty="0">
                <a:sym typeface="宋体" panose="02010600030101010101" pitchFamily="2" charset="-122"/>
              </a:rPr>
              <a:t>·</a:t>
            </a:r>
            <a:endParaRPr lang="zh-CN" altLang="en-US" sz="2800" dirty="0">
              <a:sym typeface="宋体" panose="02010600030101010101" pitchFamily="2" charset="-122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4356100" y="4005263"/>
            <a:ext cx="3529013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4876800" y="4090988"/>
            <a:ext cx="1949450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434013" y="42703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ym typeface="宋体" panose="02010600030101010101" pitchFamily="2" charset="-122"/>
              </a:rPr>
              <a:t>·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435600" y="4005263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P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58888" y="5734050"/>
            <a:ext cx="4549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答：点P就是引水站的位置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197100" y="3357563"/>
            <a:ext cx="8763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解：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547813" y="57896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924300" y="3644900"/>
            <a:ext cx="563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m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924300" y="4724400"/>
            <a:ext cx="1290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赵庄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572000" y="4437063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732588" y="3644900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utoUpdateAnimBg="0"/>
      <p:bldP spid="14342" grpId="0" bldLvl="0" autoUpdateAnimBg="0"/>
      <p:bldP spid="14343" grpId="0" autoUpdateAnimBg="0"/>
      <p:bldP spid="14344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60350"/>
            <a:ext cx="183673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110000"/>
              </a:lnSpc>
            </a:pPr>
            <a:r>
              <a:rPr lang="en-US" sz="4000" b="1" dirty="0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小结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331913" y="765175"/>
            <a:ext cx="6148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本节课你最大的收获是什么？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87450" y="3716338"/>
            <a:ext cx="6477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两点之间的所有连线中，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线段最短。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58888" y="4508500"/>
            <a:ext cx="66992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两点之间线段的长度，叫做这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两点之间的距离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403350" y="1268413"/>
            <a:ext cx="60960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线段长短的比较方法：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(1)</a:t>
            </a:r>
            <a:r>
              <a:rPr lang="zh-CN" altLang="en-US" sz="2400" b="1" dirty="0">
                <a:solidFill>
                  <a:srgbClr val="FF0000"/>
                </a:solidFill>
              </a:rPr>
              <a:t>估测法</a:t>
            </a:r>
            <a:endParaRPr lang="zh-CN" altLang="en-US" sz="24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(2)</a:t>
            </a:r>
            <a:r>
              <a:rPr lang="zh-CN" altLang="en-US" sz="2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度量法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(3)</a:t>
            </a:r>
            <a:r>
              <a:rPr lang="zh-CN" altLang="en-US" sz="2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叠合法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79712" y="5733256"/>
            <a:ext cx="6192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作业</a:t>
            </a:r>
            <a:r>
              <a:rPr lang="zh-CN" altLang="en-US" sz="2000" dirty="0"/>
              <a:t>：</a:t>
            </a:r>
            <a:r>
              <a:rPr lang="en-US" altLang="zh-CN" sz="2400" dirty="0"/>
              <a:t>P</a:t>
            </a:r>
            <a:r>
              <a:rPr lang="en-US" altLang="zh-CN" sz="2000" dirty="0"/>
              <a:t>71   A</a:t>
            </a:r>
            <a:r>
              <a:rPr lang="zh-CN" altLang="en-US" sz="2000" dirty="0"/>
              <a:t>组</a:t>
            </a:r>
            <a:r>
              <a:rPr lang="en-US" altLang="zh-CN" sz="2000" dirty="0"/>
              <a:t>1</a:t>
            </a:r>
            <a:r>
              <a:rPr lang="zh-CN" altLang="en-US" sz="2000" dirty="0"/>
              <a:t>、</a:t>
            </a:r>
            <a:r>
              <a:rPr lang="en-US" altLang="zh-CN" sz="2000" dirty="0"/>
              <a:t>2</a:t>
            </a:r>
            <a:r>
              <a:rPr lang="zh-CN" altLang="en-US" sz="2000" dirty="0"/>
              <a:t>、  </a:t>
            </a:r>
            <a:r>
              <a:rPr lang="en-US" altLang="zh-CN" sz="2000" dirty="0"/>
              <a:t>B</a:t>
            </a:r>
            <a:r>
              <a:rPr lang="zh-CN" altLang="en-US" sz="2000" dirty="0"/>
              <a:t>组</a:t>
            </a:r>
            <a:r>
              <a:rPr lang="en-US" altLang="zh-CN" sz="2000" dirty="0"/>
              <a:t>1</a:t>
            </a:r>
            <a:r>
              <a:rPr lang="zh-CN" altLang="en-US" sz="2000" dirty="0"/>
              <a:t>、</a:t>
            </a:r>
            <a:r>
              <a:rPr lang="en-US" altLang="zh-CN" sz="2000" dirty="0" smtClean="0"/>
              <a:t>2   </a:t>
            </a:r>
            <a:endParaRPr lang="en-US" altLang="zh-C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1" bldLvl="0" autoUpdateAnimBg="0"/>
      <p:bldP spid="15365" grpId="0" autoUpdateAnimBg="0"/>
      <p:bldP spid="15366" grpId="0" autoUpdateAnimBg="0"/>
      <p:bldP spid="15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77209" y="536389"/>
            <a:ext cx="8199330" cy="1068767"/>
            <a:chOff x="111" y="369"/>
            <a:chExt cx="5390" cy="708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782" y="373"/>
              <a:ext cx="3719" cy="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chemeClr val="accent2"/>
                  </a:solidFill>
                </a:rPr>
                <a:t>下面图形中，哪些是直线、射线和线段</a:t>
              </a:r>
              <a:r>
                <a:rPr lang="en-US" sz="3200" b="1" dirty="0">
                  <a:solidFill>
                    <a:schemeClr val="accent2"/>
                  </a:solidFill>
                </a:rPr>
                <a:t>?</a:t>
              </a:r>
            </a:p>
          </p:txBody>
        </p:sp>
        <p:sp>
          <p:nvSpPr>
            <p:cNvPr id="4100" name="WordArt 4" descr="白色大理石"/>
            <p:cNvSpPr>
              <a:spLocks noChangeArrowheads="1" noChangeShapeType="1"/>
            </p:cNvSpPr>
            <p:nvPr/>
          </p:nvSpPr>
          <p:spPr bwMode="auto">
            <a:xfrm>
              <a:off x="111" y="369"/>
              <a:ext cx="1655" cy="635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3544"/>
                </a:avLst>
              </a:prstTxWarp>
              <a:scene3d>
                <a:camera prst="legacyObliqueRight"/>
                <a:lightRig rig="legacyFlat1" dir="r"/>
              </a:scene3d>
              <a:sp3d extrusionH="100000" prstMaterial="legacyMatte">
                <a:extrusionClr>
                  <a:srgbClr val="663300"/>
                </a:extrusionClr>
              </a:sp3d>
            </a:bodyPr>
            <a:lstStyle/>
            <a:p>
              <a:pPr algn="ctr"/>
              <a:r>
                <a:rPr lang="zh-CN" altLang="en-US" sz="3600" b="1" dirty="0">
                  <a:ln w="9525">
                    <a:rou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atin typeface="宋体" panose="02010600030101010101" pitchFamily="2" charset="-122"/>
                  <a:ea typeface="宋体" panose="02010600030101010101" pitchFamily="2" charset="-122"/>
                </a:rPr>
                <a:t>说一说</a:t>
              </a:r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431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(1) 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476375" y="2276475"/>
            <a:ext cx="44640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2700338" y="22050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4068763" y="2203450"/>
            <a:ext cx="15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555875" y="2276475"/>
            <a:ext cx="45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/>
              <a:t>A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943350" y="2324100"/>
            <a:ext cx="34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/>
              <a:t>B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900113" y="2781300"/>
            <a:ext cx="5635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(2)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403350" y="3141663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106738" y="321945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a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900113" y="3717925"/>
            <a:ext cx="6651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(3)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1476375" y="3933825"/>
            <a:ext cx="417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419475" y="3860800"/>
            <a:ext cx="15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260475" y="4076700"/>
            <a:ext cx="309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/>
              <a:t>O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308350" y="4029075"/>
            <a:ext cx="3270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/>
              <a:t>A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00113" y="4581525"/>
            <a:ext cx="390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(4)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1403350" y="4870450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1403350" y="4797425"/>
            <a:ext cx="15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5292725" y="479742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933700" y="5038725"/>
            <a:ext cx="48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b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28675" y="5518150"/>
            <a:ext cx="6492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(5)</a:t>
            </a: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1403350" y="5876925"/>
            <a:ext cx="34575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1403350" y="5805488"/>
            <a:ext cx="15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4860925" y="580548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260475" y="5949950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C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716463" y="59499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/>
              <a:t>D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1476375" y="38608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867400" y="2205038"/>
            <a:ext cx="33845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答：图（1）（2）是直线，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084888" y="3573463"/>
            <a:ext cx="2914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 smtClean="0"/>
              <a:t>图</a:t>
            </a:r>
            <a:r>
              <a:rPr lang="zh-CN" altLang="en-US" sz="2800" dirty="0"/>
              <a:t>（3）是射线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084888" y="4581525"/>
            <a:ext cx="29876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 smtClean="0"/>
              <a:t>图</a:t>
            </a:r>
            <a:r>
              <a:rPr lang="zh-CN" altLang="en-US" sz="2800" dirty="0"/>
              <a:t>（4）（5）是线段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 bldLvl="0" autoUpdateAnimBg="0"/>
      <p:bldP spid="4128" grpId="0" bldLvl="0" autoUpdateAnimBg="0"/>
      <p:bldP spid="4129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08225" y="660400"/>
            <a:ext cx="6419850" cy="177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线段、射线、直线的本质区别</a:t>
            </a:r>
          </a:p>
          <a:p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是</a:t>
            </a:r>
            <a:r>
              <a:rPr lang="en-US" altLang="zh-CN" sz="3600" b="1" dirty="0">
                <a:solidFill>
                  <a:srgbClr val="0000FF"/>
                </a:solidFill>
                <a:cs typeface="Arial" panose="020B0604020202020204" pitchFamily="34" charset="0"/>
              </a:rPr>
              <a:t>_____</a:t>
            </a:r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没有端点，</a:t>
            </a:r>
            <a:r>
              <a:rPr lang="en-US" altLang="zh-CN" sz="36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_____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只有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一个端点，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_____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有两个端点。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 rot="5400000">
            <a:off x="-1828800" y="2667000"/>
            <a:ext cx="59436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755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fontAlgn="auto"/>
            <a:r>
              <a:rPr lang="zh-CN" altLang="en-US" sz="5400" b="1" kern="10" spc="2700" dirty="0">
                <a:ln w="9525">
                  <a:rou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复习旧知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55925" y="11874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直线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768850" y="17970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线段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77000" y="11874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射线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286000" y="2886075"/>
            <a:ext cx="5761038" cy="1228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直线的基本性质是：</a:t>
            </a:r>
          </a:p>
          <a:p>
            <a:r>
              <a:rPr lang="en-US" altLang="zh-CN" sz="3600" b="1" dirty="0">
                <a:solidFill>
                  <a:srgbClr val="0000FF"/>
                </a:solidFill>
                <a:cs typeface="Arial" panose="020B0604020202020204" pitchFamily="34" charset="0"/>
              </a:rPr>
              <a:t>____________________</a:t>
            </a:r>
            <a:r>
              <a:rPr lang="zh-CN" altLang="en-US" sz="3600" b="1" dirty="0">
                <a:solidFill>
                  <a:srgbClr val="0000FF"/>
                </a:solidFill>
              </a:rPr>
              <a:t>。</a:t>
            </a:r>
            <a:endParaRPr lang="zh-CN" altLang="en-US" sz="3600" b="1" dirty="0">
              <a:solidFill>
                <a:srgbClr val="0000FF"/>
              </a:solidFill>
              <a:latin typeface="隶书" panose="02010509060101010101" pitchFamily="49" charset="-122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330450" y="350520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a typeface="华文行楷" panose="02010800040101010101" pitchFamily="2" charset="-122"/>
              </a:rPr>
              <a:t>经过两点有且只有一条直线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286000" y="4497388"/>
            <a:ext cx="6284913" cy="177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线段、射线、直线中</a:t>
            </a:r>
            <a:r>
              <a:rPr lang="en-US" altLang="zh-CN" sz="3600" b="1" dirty="0">
                <a:solidFill>
                  <a:srgbClr val="0000FF"/>
                </a:solidFill>
                <a:cs typeface="Arial" panose="020B0604020202020204" pitchFamily="34" charset="0"/>
              </a:rPr>
              <a:t>____</a:t>
            </a:r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可以</a:t>
            </a:r>
          </a:p>
          <a:p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度量长度，所以只有</a:t>
            </a:r>
            <a:r>
              <a:rPr lang="en-US" altLang="zh-CN" sz="3600" b="1" dirty="0">
                <a:solidFill>
                  <a:srgbClr val="0000FF"/>
                </a:solidFill>
                <a:cs typeface="Arial" panose="020B0604020202020204" pitchFamily="34" charset="0"/>
              </a:rPr>
              <a:t>____</a:t>
            </a:r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才可</a:t>
            </a:r>
          </a:p>
          <a:p>
            <a:r>
              <a:rPr lang="zh-CN" altLang="en-US" sz="3600" b="1" dirty="0">
                <a:solidFill>
                  <a:srgbClr val="0000FF"/>
                </a:solidFill>
                <a:ea typeface="隶书" panose="02010509060101010101" pitchFamily="49" charset="-122"/>
              </a:rPr>
              <a:t>以比较长短。</a:t>
            </a:r>
            <a:endParaRPr lang="zh-CN" altLang="en-US" sz="36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521450" y="44958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线段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521450" y="50292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a typeface="华文行楷" panose="02010800040101010101" pitchFamily="2" charset="-122"/>
              </a:rPr>
              <a:t>线段</a:t>
            </a:r>
          </a:p>
        </p:txBody>
      </p:sp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676" grpId="0" autoUpdateAnimBg="0"/>
      <p:bldP spid="28677" grpId="0" autoUpdateAnimBg="0"/>
      <p:bldP spid="28678" grpId="0" autoUpdateAnimBg="0"/>
      <p:bldP spid="28679" grpId="0" animBg="1" autoUpdateAnimBg="0"/>
      <p:bldP spid="28680" grpId="0" autoUpdateAnimBg="0"/>
      <p:bldP spid="28681" grpId="0" animBg="1" autoUpdateAnimBg="0"/>
      <p:bldP spid="28682" grpId="0" autoUpdateAnimBg="0"/>
      <p:bldP spid="286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011863" y="3860800"/>
            <a:ext cx="0" cy="2592388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23850" y="6308725"/>
            <a:ext cx="3851275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124" name="Group 4"/>
          <p:cNvGrpSpPr/>
          <p:nvPr/>
        </p:nvGrpSpPr>
        <p:grpSpPr bwMode="auto">
          <a:xfrm>
            <a:off x="0" y="3357563"/>
            <a:ext cx="4135438" cy="3024187"/>
            <a:chOff x="0" y="0"/>
            <a:chExt cx="4658" cy="2405"/>
          </a:xfrm>
        </p:grpSpPr>
        <p:grpSp>
          <p:nvGrpSpPr>
            <p:cNvPr id="5125" name="Group 5"/>
            <p:cNvGrpSpPr/>
            <p:nvPr/>
          </p:nvGrpSpPr>
          <p:grpSpPr bwMode="auto">
            <a:xfrm>
              <a:off x="923" y="0"/>
              <a:ext cx="3308" cy="2405"/>
              <a:chOff x="0" y="0"/>
              <a:chExt cx="3308" cy="2405"/>
            </a:xfrm>
          </p:grpSpPr>
          <p:pic>
            <p:nvPicPr>
              <p:cNvPr id="5126" name="Picture 6" descr="a23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0" y="318"/>
                <a:ext cx="1316" cy="208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7" name="Picture 7" descr="a283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996" y="0"/>
                <a:ext cx="1137" cy="2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724" y="2042"/>
                <a:ext cx="1584" cy="336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28575">
                <a:solidFill>
                  <a:srgbClr val="33333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0" y="817"/>
              <a:ext cx="757" cy="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3200" b="1"/>
                <a:t>小明</a:t>
              </a: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3902" y="862"/>
              <a:ext cx="756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3200" b="1"/>
                <a:t>小华</a:t>
              </a:r>
            </a:p>
          </p:txBody>
        </p:sp>
      </p:grp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916238" y="1844675"/>
            <a:ext cx="1584325" cy="936625"/>
          </a:xfrm>
          <a:prstGeom prst="wedgeEllipseCallout">
            <a:avLst>
              <a:gd name="adj1" fmla="val -40079"/>
              <a:gd name="adj2" fmla="val 112542"/>
            </a:avLst>
          </a:prstGeom>
          <a:solidFill>
            <a:srgbClr val="FFFF00">
              <a:alpha val="50000"/>
            </a:srgbClr>
          </a:solidFill>
          <a:ln w="28575">
            <a:solidFill>
              <a:srgbClr val="3333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我比你高</a:t>
            </a:r>
            <a:r>
              <a:rPr lang="en-US"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!</a:t>
            </a:r>
            <a:endParaRPr lang="en-US" sz="2400" b="1">
              <a:solidFill>
                <a:schemeClr val="accent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468313" y="2060575"/>
            <a:ext cx="1655762" cy="1223963"/>
          </a:xfrm>
          <a:prstGeom prst="wedgeEllipseCallout">
            <a:avLst>
              <a:gd name="adj1" fmla="val 27852"/>
              <a:gd name="adj2" fmla="val 95782"/>
            </a:avLst>
          </a:prstGeom>
          <a:solidFill>
            <a:srgbClr val="FFFF00">
              <a:alpha val="50000"/>
            </a:srgbClr>
          </a:solidFill>
          <a:ln w="28575">
            <a:solidFill>
              <a:srgbClr val="3333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 dirty="0">
                <a:solidFill>
                  <a:srgbClr val="FF0000"/>
                </a:solidFill>
                <a:ea typeface="幼圆" panose="02010509060101010101" pitchFamily="49" charset="-122"/>
              </a:rPr>
              <a:t>你哪有我高啊</a:t>
            </a:r>
            <a:r>
              <a:rPr lang="en-US" sz="2400" b="1" dirty="0">
                <a:solidFill>
                  <a:srgbClr val="FF0000"/>
                </a:solidFill>
                <a:ea typeface="幼圆" panose="02010509060101010101" pitchFamily="49" charset="-122"/>
              </a:rPr>
              <a:t>!</a:t>
            </a:r>
            <a:endParaRPr lang="en-US" sz="2400" b="1" dirty="0">
              <a:solidFill>
                <a:schemeClr val="accent2"/>
              </a:solidFill>
              <a:ea typeface="幼圆" panose="02010509060101010101" pitchFamily="49" charset="-122"/>
            </a:endParaRPr>
          </a:p>
        </p:txBody>
      </p:sp>
      <p:sp>
        <p:nvSpPr>
          <p:cNvPr id="5133" name="WordArt 13"/>
          <p:cNvSpPr>
            <a:spLocks noChangeArrowheads="1" noChangeShapeType="1"/>
          </p:cNvSpPr>
          <p:nvPr/>
        </p:nvSpPr>
        <p:spPr bwMode="auto">
          <a:xfrm>
            <a:off x="611188" y="260350"/>
            <a:ext cx="2303462" cy="1268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9713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440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隶书" panose="02010509060101010101" pitchFamily="49" charset="-122"/>
                <a:ea typeface="隶书" panose="02010509060101010101" pitchFamily="49" charset="-122"/>
              </a:rPr>
              <a:t>比一比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4932363" y="2636838"/>
            <a:ext cx="1584325" cy="1069975"/>
          </a:xfrm>
          <a:prstGeom prst="wedgeEllipseCallout">
            <a:avLst>
              <a:gd name="adj1" fmla="val 17838"/>
              <a:gd name="adj2" fmla="val 73889"/>
            </a:avLst>
          </a:prstGeom>
          <a:solidFill>
            <a:srgbClr val="FFFF00">
              <a:alpha val="50000"/>
            </a:srgbClr>
          </a:solidFill>
          <a:ln w="28575">
            <a:solidFill>
              <a:srgbClr val="3333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服了吧</a:t>
            </a:r>
            <a:r>
              <a:rPr lang="en-US"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!</a:t>
            </a:r>
          </a:p>
        </p:txBody>
      </p:sp>
      <p:grpSp>
        <p:nvGrpSpPr>
          <p:cNvPr id="5136" name="Group 16"/>
          <p:cNvGrpSpPr/>
          <p:nvPr/>
        </p:nvGrpSpPr>
        <p:grpSpPr bwMode="auto">
          <a:xfrm>
            <a:off x="5305425" y="3860800"/>
            <a:ext cx="3838575" cy="2592388"/>
            <a:chOff x="0" y="0"/>
            <a:chExt cx="2418" cy="1633"/>
          </a:xfrm>
        </p:grpSpPr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400" y="1633"/>
              <a:ext cx="18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5138" name="Picture 18" descr="a23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91" y="0"/>
              <a:ext cx="675" cy="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39" name="Group 19"/>
            <p:cNvGrpSpPr/>
            <p:nvPr/>
          </p:nvGrpSpPr>
          <p:grpSpPr bwMode="auto">
            <a:xfrm>
              <a:off x="0" y="97"/>
              <a:ext cx="2418" cy="1512"/>
              <a:chOff x="0" y="0"/>
              <a:chExt cx="2418" cy="1512"/>
            </a:xfrm>
          </p:grpSpPr>
          <p:sp>
            <p:nvSpPr>
              <p:cNvPr id="5140" name="Rectangle 20"/>
              <p:cNvSpPr>
                <a:spLocks noChangeArrowheads="1"/>
              </p:cNvSpPr>
              <p:nvPr/>
            </p:nvSpPr>
            <p:spPr bwMode="auto">
              <a:xfrm>
                <a:off x="1177" y="1265"/>
                <a:ext cx="1081" cy="247"/>
              </a:xfrm>
              <a:prstGeom prst="rect">
                <a:avLst/>
              </a:prstGeom>
              <a:solidFill>
                <a:srgbClr val="CCFFCC">
                  <a:alpha val="50000"/>
                </a:srgbClr>
              </a:solidFill>
              <a:ln w="28575">
                <a:solidFill>
                  <a:srgbClr val="33333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5141" name="Picture 21" descr="a283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1405" y="0"/>
                <a:ext cx="569" cy="1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42" name="Text Box 22"/>
              <p:cNvSpPr txBox="1">
                <a:spLocks noChangeArrowheads="1"/>
              </p:cNvSpPr>
              <p:nvPr/>
            </p:nvSpPr>
            <p:spPr bwMode="auto">
              <a:xfrm>
                <a:off x="0" y="493"/>
                <a:ext cx="423" cy="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3200" b="1"/>
                  <a:t>小明</a:t>
                </a:r>
              </a:p>
            </p:txBody>
          </p:sp>
          <p:sp>
            <p:nvSpPr>
              <p:cNvPr id="5143" name="Text Box 23"/>
              <p:cNvSpPr txBox="1">
                <a:spLocks noChangeArrowheads="1"/>
              </p:cNvSpPr>
              <p:nvPr/>
            </p:nvSpPr>
            <p:spPr bwMode="auto">
              <a:xfrm>
                <a:off x="1995" y="447"/>
                <a:ext cx="423" cy="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r>
                  <a:rPr lang="zh-CN" altLang="en-US" sz="3200" b="1"/>
                  <a:t>小华</a:t>
                </a:r>
              </a:p>
            </p:txBody>
          </p:sp>
        </p:grpSp>
      </p:grp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6732588" y="4005263"/>
            <a:ext cx="20177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851275" y="2852738"/>
            <a:ext cx="458788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50825" y="3716338"/>
            <a:ext cx="458788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2124075" y="3716338"/>
            <a:ext cx="0" cy="266382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7065963" y="4005263"/>
            <a:ext cx="458787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7380288" y="4076700"/>
            <a:ext cx="0" cy="23764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777038" y="3860800"/>
            <a:ext cx="458787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6877050" y="2205038"/>
            <a:ext cx="1692275" cy="1293812"/>
          </a:xfrm>
          <a:prstGeom prst="wedgeEllipseCallout">
            <a:avLst>
              <a:gd name="adj1" fmla="val -18384"/>
              <a:gd name="adj2" fmla="val 80921"/>
            </a:avLst>
          </a:prstGeom>
          <a:solidFill>
            <a:srgbClr val="FFFF00">
              <a:alpha val="50000"/>
            </a:srgbClr>
          </a:solidFill>
          <a:ln w="28575">
            <a:solidFill>
              <a:srgbClr val="333333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 b="1">
                <a:solidFill>
                  <a:srgbClr val="FF0000"/>
                </a:solidFill>
                <a:ea typeface="幼圆" panose="02010509060101010101" pitchFamily="49" charset="-122"/>
              </a:rPr>
              <a:t>喔，原来你比我高</a:t>
            </a:r>
            <a:r>
              <a:rPr lang="en-US" sz="2000" b="1">
                <a:solidFill>
                  <a:srgbClr val="FF0000"/>
                </a:solidFill>
                <a:ea typeface="幼圆" panose="02010509060101010101" pitchFamily="49" charset="-122"/>
              </a:rPr>
              <a:t>!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3492500" y="2997200"/>
            <a:ext cx="93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1.68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50825" y="32131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1.70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>
            <a:off x="2051050" y="5949950"/>
            <a:ext cx="792163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H="1">
            <a:off x="2051050" y="3429000"/>
            <a:ext cx="115252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V="1">
            <a:off x="2339975" y="3429000"/>
            <a:ext cx="0" cy="25209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1187450" y="3789363"/>
            <a:ext cx="9366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5724525" y="3860800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4643438" y="0"/>
            <a:ext cx="0" cy="6858000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-0.14965 0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31" grpId="0" animBg="1" autoUpdateAnimBg="0"/>
      <p:bldP spid="5132" grpId="0" animBg="1" autoUpdateAnimBg="0"/>
      <p:bldP spid="5134" grpId="0" bldLvl="0" animBg="1" autoUpdateAnimBg="0"/>
      <p:bldP spid="5144" grpId="0" animBg="1"/>
      <p:bldP spid="5149" grpId="0" animBg="1"/>
      <p:bldP spid="5149" grpId="1" animBg="1"/>
      <p:bldP spid="5151" grpId="0" bldLvl="0" animBg="1" autoUpdateAnimBg="0"/>
      <p:bldP spid="5152" grpId="0" autoUpdateAnimBg="0"/>
      <p:bldP spid="5153" grpId="0" autoUpdateAnimBg="0"/>
      <p:bldP spid="51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/>
          <p:nvPr/>
        </p:nvGrpSpPr>
        <p:grpSpPr bwMode="auto">
          <a:xfrm>
            <a:off x="3700463" y="2781300"/>
            <a:ext cx="2024062" cy="2749550"/>
            <a:chOff x="2331" y="2342"/>
            <a:chExt cx="1275" cy="1686"/>
          </a:xfrm>
        </p:grpSpPr>
        <p:pic>
          <p:nvPicPr>
            <p:cNvPr id="29699" name="Picture 3" descr="Pern0143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8" y="2989"/>
              <a:ext cx="628" cy="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700" name="Picture 4" descr="Pern0197[1]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31" y="2342"/>
              <a:ext cx="776" cy="1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701" name="Group 5"/>
          <p:cNvGrpSpPr/>
          <p:nvPr/>
        </p:nvGrpSpPr>
        <p:grpSpPr bwMode="auto">
          <a:xfrm>
            <a:off x="1309688" y="5373688"/>
            <a:ext cx="6791325" cy="401637"/>
            <a:chOff x="825" y="3916"/>
            <a:chExt cx="4278" cy="253"/>
          </a:xfrm>
        </p:grpSpPr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884" y="3929"/>
              <a:ext cx="4219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H="1">
              <a:off x="1292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1428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H="1">
              <a:off x="1538" y="3935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 flipH="1">
              <a:off x="1648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 flipH="1">
              <a:off x="1752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H="1">
              <a:off x="1888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 flipH="1">
              <a:off x="1998" y="3935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H="1">
              <a:off x="2108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H="1">
              <a:off x="2206" y="3922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 flipH="1">
              <a:off x="2342" y="3922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 flipH="1">
              <a:off x="2452" y="3928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 flipH="1">
              <a:off x="2562" y="3922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 flipH="1">
              <a:off x="2652" y="3936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 flipH="1">
              <a:off x="2788" y="3936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7" name="Line 21"/>
            <p:cNvSpPr>
              <a:spLocks noChangeShapeType="1"/>
            </p:cNvSpPr>
            <p:nvPr/>
          </p:nvSpPr>
          <p:spPr bwMode="auto">
            <a:xfrm flipH="1">
              <a:off x="2898" y="3942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 flipH="1">
              <a:off x="3008" y="3936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 flipH="1">
              <a:off x="3112" y="3936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 flipH="1">
              <a:off x="3248" y="3936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 flipH="1">
              <a:off x="3358" y="3942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 flipH="1">
              <a:off x="3468" y="3936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H="1">
              <a:off x="3566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 flipH="1">
              <a:off x="3702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 flipH="1">
              <a:off x="3812" y="3935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 flipH="1">
              <a:off x="3922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7" name="Line 31"/>
            <p:cNvSpPr>
              <a:spLocks noChangeShapeType="1"/>
            </p:cNvSpPr>
            <p:nvPr/>
          </p:nvSpPr>
          <p:spPr bwMode="auto">
            <a:xfrm flipH="1">
              <a:off x="4013" y="3923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8" name="Line 32"/>
            <p:cNvSpPr>
              <a:spLocks noChangeShapeType="1"/>
            </p:cNvSpPr>
            <p:nvPr/>
          </p:nvSpPr>
          <p:spPr bwMode="auto">
            <a:xfrm flipH="1">
              <a:off x="4149" y="3923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29" name="Line 33"/>
            <p:cNvSpPr>
              <a:spLocks noChangeShapeType="1"/>
            </p:cNvSpPr>
            <p:nvPr/>
          </p:nvSpPr>
          <p:spPr bwMode="auto">
            <a:xfrm flipH="1">
              <a:off x="4259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0" name="Line 34"/>
            <p:cNvSpPr>
              <a:spLocks noChangeShapeType="1"/>
            </p:cNvSpPr>
            <p:nvPr/>
          </p:nvSpPr>
          <p:spPr bwMode="auto">
            <a:xfrm flipH="1">
              <a:off x="4369" y="3923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 flipH="1">
              <a:off x="4473" y="3923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 flipH="1">
              <a:off x="4609" y="3923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3" name="Line 37"/>
            <p:cNvSpPr>
              <a:spLocks noChangeShapeType="1"/>
            </p:cNvSpPr>
            <p:nvPr/>
          </p:nvSpPr>
          <p:spPr bwMode="auto">
            <a:xfrm flipH="1">
              <a:off x="4719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4" name="Line 38"/>
            <p:cNvSpPr>
              <a:spLocks noChangeShapeType="1"/>
            </p:cNvSpPr>
            <p:nvPr/>
          </p:nvSpPr>
          <p:spPr bwMode="auto">
            <a:xfrm flipH="1">
              <a:off x="4829" y="3923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5" name="Line 39"/>
            <p:cNvSpPr>
              <a:spLocks noChangeShapeType="1"/>
            </p:cNvSpPr>
            <p:nvPr/>
          </p:nvSpPr>
          <p:spPr bwMode="auto">
            <a:xfrm flipH="1">
              <a:off x="4927" y="3916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6" name="Line 40"/>
            <p:cNvSpPr>
              <a:spLocks noChangeShapeType="1"/>
            </p:cNvSpPr>
            <p:nvPr/>
          </p:nvSpPr>
          <p:spPr bwMode="auto">
            <a:xfrm flipH="1">
              <a:off x="825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7" name="Line 41"/>
            <p:cNvSpPr>
              <a:spLocks noChangeShapeType="1"/>
            </p:cNvSpPr>
            <p:nvPr/>
          </p:nvSpPr>
          <p:spPr bwMode="auto">
            <a:xfrm flipH="1">
              <a:off x="961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8" name="Line 42"/>
            <p:cNvSpPr>
              <a:spLocks noChangeShapeType="1"/>
            </p:cNvSpPr>
            <p:nvPr/>
          </p:nvSpPr>
          <p:spPr bwMode="auto">
            <a:xfrm flipH="1">
              <a:off x="1071" y="3935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39" name="Line 43"/>
            <p:cNvSpPr>
              <a:spLocks noChangeShapeType="1"/>
            </p:cNvSpPr>
            <p:nvPr/>
          </p:nvSpPr>
          <p:spPr bwMode="auto">
            <a:xfrm flipH="1">
              <a:off x="1181" y="3929"/>
              <a:ext cx="137" cy="22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4500563" y="3860800"/>
            <a:ext cx="2303462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41" name="WordArt 45" descr="白色大理石"/>
          <p:cNvSpPr>
            <a:spLocks noChangeArrowheads="1" noChangeShapeType="1" noTextEdit="1"/>
          </p:cNvSpPr>
          <p:nvPr/>
        </p:nvSpPr>
        <p:spPr bwMode="auto">
          <a:xfrm>
            <a:off x="250825" y="764704"/>
            <a:ext cx="1800225" cy="122284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792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3600" kern="10" dirty="0" smtClean="0">
                <a:ln w="9525">
                  <a:rou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讨</a:t>
            </a:r>
            <a:r>
              <a:rPr lang="zh-CN" altLang="en-US" sz="3600" kern="10" dirty="0">
                <a:ln w="9525">
                  <a:rou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论</a:t>
            </a: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2392363" y="413866"/>
            <a:ext cx="5589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ea typeface="隶书" panose="02010509060101010101" pitchFamily="49" charset="-122"/>
              </a:rPr>
              <a:t>如何比较两个人的身高</a:t>
            </a:r>
            <a:r>
              <a:rPr lang="en-US" altLang="zh-CN" sz="4000" b="1" dirty="0">
                <a:solidFill>
                  <a:srgbClr val="0000FF"/>
                </a:solidFill>
                <a:ea typeface="隶书" panose="02010509060101010101" pitchFamily="49" charset="-122"/>
              </a:rPr>
              <a:t>?</a:t>
            </a: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2355851" y="1309405"/>
            <a:ext cx="6299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0000FF"/>
                </a:solidFill>
                <a:ea typeface="隶书" panose="02010509060101010101" pitchFamily="49" charset="-122"/>
              </a:rPr>
              <a:t>从中你得到什么启发来比较</a:t>
            </a:r>
          </a:p>
          <a:p>
            <a:r>
              <a:rPr lang="zh-CN" altLang="en-US" sz="4000" b="1" dirty="0">
                <a:solidFill>
                  <a:srgbClr val="0000FF"/>
                </a:solidFill>
                <a:ea typeface="隶书" panose="02010509060101010101" pitchFamily="49" charset="-122"/>
              </a:rPr>
              <a:t>两条线段的长短</a:t>
            </a:r>
            <a:r>
              <a:rPr lang="en-US" altLang="zh-CN" sz="4000" b="1" dirty="0">
                <a:solidFill>
                  <a:srgbClr val="0000FF"/>
                </a:solidFill>
                <a:ea typeface="隶书" panose="02010509060101010101" pitchFamily="49" charset="-122"/>
              </a:rPr>
              <a:t>?</a:t>
            </a:r>
            <a:endParaRPr lang="en-US" altLang="zh-CN" dirty="0">
              <a:solidFill>
                <a:srgbClr val="0000FF"/>
              </a:solidFill>
              <a:ea typeface="隶书" panose="02010509060101010101" pitchFamily="49" charset="-122"/>
            </a:endParaRPr>
          </a:p>
        </p:txBody>
      </p:sp>
      <p:sp>
        <p:nvSpPr>
          <p:cNvPr id="29744" name="Text Box 48"/>
          <p:cNvSpPr txBox="1">
            <a:spLocks noChangeArrowheads="1"/>
          </p:cNvSpPr>
          <p:nvPr/>
        </p:nvSpPr>
        <p:spPr bwMode="auto">
          <a:xfrm>
            <a:off x="1846263" y="3052763"/>
            <a:ext cx="854075" cy="174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ea typeface="新宋体" panose="02010609030101010101" pitchFamily="49" charset="-122"/>
              </a:rPr>
              <a:t>观察法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0" grpId="0" animBg="1"/>
      <p:bldP spid="29742" grpId="0" autoUpdateAnimBg="0"/>
      <p:bldP spid="29743" grpId="0" autoUpdateAnimBg="0"/>
      <p:bldP spid="2974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/>
          <p:nvPr/>
        </p:nvGrpSpPr>
        <p:grpSpPr bwMode="auto">
          <a:xfrm>
            <a:off x="-36513" y="0"/>
            <a:ext cx="9148763" cy="6858000"/>
            <a:chOff x="23" y="0"/>
            <a:chExt cx="5763" cy="4320"/>
          </a:xfrm>
        </p:grpSpPr>
        <p:pic>
          <p:nvPicPr>
            <p:cNvPr id="30723" name="Picture 3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" y="1599"/>
              <a:ext cx="576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24" name="Picture 4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" y="2143"/>
              <a:ext cx="576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25" name="Picture 5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" y="1054"/>
              <a:ext cx="576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26" name="Picture 6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" y="510"/>
              <a:ext cx="5734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27" name="Picture 7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3" y="0"/>
              <a:ext cx="576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28" name="Picture 8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" y="2676"/>
              <a:ext cx="576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29" name="Picture 9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" y="3221"/>
              <a:ext cx="576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30" name="Picture 10" descr="bear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" y="3720"/>
              <a:ext cx="5760" cy="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11188" y="836613"/>
            <a:ext cx="7319962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en-US" sz="32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第一种方法是：</a:t>
            </a: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度量法，</a:t>
            </a:r>
          </a:p>
          <a:p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        即用一把尺量出两条线段的长度，</a:t>
            </a:r>
          </a:p>
          <a:p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        再进行比较。</a:t>
            </a:r>
          </a:p>
          <a:p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1547813" y="3789363"/>
            <a:ext cx="31686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619250" y="5229225"/>
            <a:ext cx="41767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734" name="Group 14"/>
          <p:cNvGrpSpPr/>
          <p:nvPr/>
        </p:nvGrpSpPr>
        <p:grpSpPr bwMode="auto">
          <a:xfrm>
            <a:off x="625475" y="5445125"/>
            <a:ext cx="8420100" cy="1033463"/>
            <a:chOff x="385" y="2886"/>
            <a:chExt cx="5304" cy="651"/>
          </a:xfrm>
        </p:grpSpPr>
        <p:grpSp>
          <p:nvGrpSpPr>
            <p:cNvPr id="30735" name="Group 15"/>
            <p:cNvGrpSpPr/>
            <p:nvPr/>
          </p:nvGrpSpPr>
          <p:grpSpPr bwMode="auto">
            <a:xfrm>
              <a:off x="476" y="2886"/>
              <a:ext cx="5126" cy="651"/>
              <a:chOff x="634" y="2886"/>
              <a:chExt cx="5126" cy="651"/>
            </a:xfrm>
          </p:grpSpPr>
          <p:grpSp>
            <p:nvGrpSpPr>
              <p:cNvPr id="30736" name="Group 16"/>
              <p:cNvGrpSpPr/>
              <p:nvPr/>
            </p:nvGrpSpPr>
            <p:grpSpPr bwMode="auto">
              <a:xfrm>
                <a:off x="634" y="2886"/>
                <a:ext cx="5126" cy="635"/>
                <a:chOff x="308" y="2069"/>
                <a:chExt cx="5126" cy="635"/>
              </a:xfrm>
            </p:grpSpPr>
            <p:sp>
              <p:nvSpPr>
                <p:cNvPr id="30737" name="Rectangle 17"/>
                <p:cNvSpPr>
                  <a:spLocks noChangeArrowheads="1"/>
                </p:cNvSpPr>
                <p:nvPr/>
              </p:nvSpPr>
              <p:spPr bwMode="auto">
                <a:xfrm>
                  <a:off x="308" y="2069"/>
                  <a:ext cx="5125" cy="635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rgbClr val="FFCC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0738" name="Line 18"/>
                <p:cNvSpPr>
                  <a:spLocks noChangeShapeType="1"/>
                </p:cNvSpPr>
                <p:nvPr/>
              </p:nvSpPr>
              <p:spPr bwMode="auto">
                <a:xfrm>
                  <a:off x="36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39" name="Line 19"/>
                <p:cNvSpPr>
                  <a:spLocks noChangeShapeType="1"/>
                </p:cNvSpPr>
                <p:nvPr/>
              </p:nvSpPr>
              <p:spPr bwMode="auto">
                <a:xfrm>
                  <a:off x="43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0" name="Line 20"/>
                <p:cNvSpPr>
                  <a:spLocks noChangeShapeType="1"/>
                </p:cNvSpPr>
                <p:nvPr/>
              </p:nvSpPr>
              <p:spPr bwMode="auto">
                <a:xfrm>
                  <a:off x="612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1" name="Line 21"/>
                <p:cNvSpPr>
                  <a:spLocks noChangeShapeType="1"/>
                </p:cNvSpPr>
                <p:nvPr/>
              </p:nvSpPr>
              <p:spPr bwMode="auto">
                <a:xfrm>
                  <a:off x="55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2" name="Line 22"/>
                <p:cNvSpPr>
                  <a:spLocks noChangeShapeType="1"/>
                </p:cNvSpPr>
                <p:nvPr/>
              </p:nvSpPr>
              <p:spPr bwMode="auto">
                <a:xfrm>
                  <a:off x="48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3" name="Line 23"/>
                <p:cNvSpPr>
                  <a:spLocks noChangeShapeType="1"/>
                </p:cNvSpPr>
                <p:nvPr/>
              </p:nvSpPr>
              <p:spPr bwMode="auto">
                <a:xfrm>
                  <a:off x="67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4" name="Line 24"/>
                <p:cNvSpPr>
                  <a:spLocks noChangeShapeType="1"/>
                </p:cNvSpPr>
                <p:nvPr/>
              </p:nvSpPr>
              <p:spPr bwMode="auto">
                <a:xfrm>
                  <a:off x="73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5" name="Line 25"/>
                <p:cNvSpPr>
                  <a:spLocks noChangeShapeType="1"/>
                </p:cNvSpPr>
                <p:nvPr/>
              </p:nvSpPr>
              <p:spPr bwMode="auto">
                <a:xfrm>
                  <a:off x="930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6" name="Line 26"/>
                <p:cNvSpPr>
                  <a:spLocks noChangeShapeType="1"/>
                </p:cNvSpPr>
                <p:nvPr/>
              </p:nvSpPr>
              <p:spPr bwMode="auto">
                <a:xfrm>
                  <a:off x="85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7" name="Line 27"/>
                <p:cNvSpPr>
                  <a:spLocks noChangeShapeType="1"/>
                </p:cNvSpPr>
                <p:nvPr/>
              </p:nvSpPr>
              <p:spPr bwMode="auto">
                <a:xfrm>
                  <a:off x="79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8" name="Line 28"/>
                <p:cNvSpPr>
                  <a:spLocks noChangeShapeType="1"/>
                </p:cNvSpPr>
                <p:nvPr/>
              </p:nvSpPr>
              <p:spPr bwMode="auto">
                <a:xfrm>
                  <a:off x="99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49" name="Line 29"/>
                <p:cNvSpPr>
                  <a:spLocks noChangeShapeType="1"/>
                </p:cNvSpPr>
                <p:nvPr/>
              </p:nvSpPr>
              <p:spPr bwMode="auto">
                <a:xfrm>
                  <a:off x="106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0" name="Line 30"/>
                <p:cNvSpPr>
                  <a:spLocks noChangeShapeType="1"/>
                </p:cNvSpPr>
                <p:nvPr/>
              </p:nvSpPr>
              <p:spPr bwMode="auto">
                <a:xfrm>
                  <a:off x="1247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1" name="Line 31"/>
                <p:cNvSpPr>
                  <a:spLocks noChangeShapeType="1"/>
                </p:cNvSpPr>
                <p:nvPr/>
              </p:nvSpPr>
              <p:spPr bwMode="auto">
                <a:xfrm>
                  <a:off x="118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2" name="Line 32"/>
                <p:cNvSpPr>
                  <a:spLocks noChangeShapeType="1"/>
                </p:cNvSpPr>
                <p:nvPr/>
              </p:nvSpPr>
              <p:spPr bwMode="auto">
                <a:xfrm>
                  <a:off x="112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3" name="Line 33"/>
                <p:cNvSpPr>
                  <a:spLocks noChangeShapeType="1"/>
                </p:cNvSpPr>
                <p:nvPr/>
              </p:nvSpPr>
              <p:spPr bwMode="auto">
                <a:xfrm>
                  <a:off x="131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4" name="Line 34"/>
                <p:cNvSpPr>
                  <a:spLocks noChangeShapeType="1"/>
                </p:cNvSpPr>
                <p:nvPr/>
              </p:nvSpPr>
              <p:spPr bwMode="auto">
                <a:xfrm>
                  <a:off x="137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5" name="Line 35"/>
                <p:cNvSpPr>
                  <a:spLocks noChangeShapeType="1"/>
                </p:cNvSpPr>
                <p:nvPr/>
              </p:nvSpPr>
              <p:spPr bwMode="auto">
                <a:xfrm>
                  <a:off x="1565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6" name="Line 36"/>
                <p:cNvSpPr>
                  <a:spLocks noChangeShapeType="1"/>
                </p:cNvSpPr>
                <p:nvPr/>
              </p:nvSpPr>
              <p:spPr bwMode="auto">
                <a:xfrm>
                  <a:off x="149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7" name="Line 37"/>
                <p:cNvSpPr>
                  <a:spLocks noChangeShapeType="1"/>
                </p:cNvSpPr>
                <p:nvPr/>
              </p:nvSpPr>
              <p:spPr bwMode="auto">
                <a:xfrm>
                  <a:off x="142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8" name="Line 38"/>
                <p:cNvSpPr>
                  <a:spLocks noChangeShapeType="1"/>
                </p:cNvSpPr>
                <p:nvPr/>
              </p:nvSpPr>
              <p:spPr bwMode="auto">
                <a:xfrm>
                  <a:off x="164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9" name="Line 39"/>
                <p:cNvSpPr>
                  <a:spLocks noChangeShapeType="1"/>
                </p:cNvSpPr>
                <p:nvPr/>
              </p:nvSpPr>
              <p:spPr bwMode="auto">
                <a:xfrm>
                  <a:off x="170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0" name="Line 40"/>
                <p:cNvSpPr>
                  <a:spLocks noChangeShapeType="1"/>
                </p:cNvSpPr>
                <p:nvPr/>
              </p:nvSpPr>
              <p:spPr bwMode="auto">
                <a:xfrm>
                  <a:off x="1901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1" name="Line 41"/>
                <p:cNvSpPr>
                  <a:spLocks noChangeShapeType="1"/>
                </p:cNvSpPr>
                <p:nvPr/>
              </p:nvSpPr>
              <p:spPr bwMode="auto">
                <a:xfrm>
                  <a:off x="184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2" name="Line 42"/>
                <p:cNvSpPr>
                  <a:spLocks noChangeShapeType="1"/>
                </p:cNvSpPr>
                <p:nvPr/>
              </p:nvSpPr>
              <p:spPr bwMode="auto">
                <a:xfrm>
                  <a:off x="1765" y="2069"/>
                  <a:ext cx="13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3" name="Line 43"/>
                <p:cNvSpPr>
                  <a:spLocks noChangeShapeType="1"/>
                </p:cNvSpPr>
                <p:nvPr/>
              </p:nvSpPr>
              <p:spPr bwMode="auto">
                <a:xfrm>
                  <a:off x="196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4" name="Line 44"/>
                <p:cNvSpPr>
                  <a:spLocks noChangeShapeType="1"/>
                </p:cNvSpPr>
                <p:nvPr/>
              </p:nvSpPr>
              <p:spPr bwMode="auto">
                <a:xfrm>
                  <a:off x="202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5" name="Line 45"/>
                <p:cNvSpPr>
                  <a:spLocks noChangeShapeType="1"/>
                </p:cNvSpPr>
                <p:nvPr/>
              </p:nvSpPr>
              <p:spPr bwMode="auto">
                <a:xfrm>
                  <a:off x="2219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6" name="Line 46"/>
                <p:cNvSpPr>
                  <a:spLocks noChangeShapeType="1"/>
                </p:cNvSpPr>
                <p:nvPr/>
              </p:nvSpPr>
              <p:spPr bwMode="auto">
                <a:xfrm>
                  <a:off x="214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7" name="Line 47"/>
                <p:cNvSpPr>
                  <a:spLocks noChangeShapeType="1"/>
                </p:cNvSpPr>
                <p:nvPr/>
              </p:nvSpPr>
              <p:spPr bwMode="auto">
                <a:xfrm>
                  <a:off x="208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8" name="Line 48"/>
                <p:cNvSpPr>
                  <a:spLocks noChangeShapeType="1"/>
                </p:cNvSpPr>
                <p:nvPr/>
              </p:nvSpPr>
              <p:spPr bwMode="auto">
                <a:xfrm>
                  <a:off x="229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69" name="Line 49"/>
                <p:cNvSpPr>
                  <a:spLocks noChangeShapeType="1"/>
                </p:cNvSpPr>
                <p:nvPr/>
              </p:nvSpPr>
              <p:spPr bwMode="auto">
                <a:xfrm>
                  <a:off x="236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0" name="Line 50"/>
                <p:cNvSpPr>
                  <a:spLocks noChangeShapeType="1"/>
                </p:cNvSpPr>
                <p:nvPr/>
              </p:nvSpPr>
              <p:spPr bwMode="auto">
                <a:xfrm>
                  <a:off x="2542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1" name="Line 51"/>
                <p:cNvSpPr>
                  <a:spLocks noChangeShapeType="1"/>
                </p:cNvSpPr>
                <p:nvPr/>
              </p:nvSpPr>
              <p:spPr bwMode="auto">
                <a:xfrm>
                  <a:off x="248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2" name="Line 52"/>
                <p:cNvSpPr>
                  <a:spLocks noChangeShapeType="1"/>
                </p:cNvSpPr>
                <p:nvPr/>
              </p:nvSpPr>
              <p:spPr bwMode="auto">
                <a:xfrm>
                  <a:off x="241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3" name="Line 53"/>
                <p:cNvSpPr>
                  <a:spLocks noChangeShapeType="1"/>
                </p:cNvSpPr>
                <p:nvPr/>
              </p:nvSpPr>
              <p:spPr bwMode="auto">
                <a:xfrm>
                  <a:off x="260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4" name="Line 54"/>
                <p:cNvSpPr>
                  <a:spLocks noChangeShapeType="1"/>
                </p:cNvSpPr>
                <p:nvPr/>
              </p:nvSpPr>
              <p:spPr bwMode="auto">
                <a:xfrm>
                  <a:off x="266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5" name="Line 55"/>
                <p:cNvSpPr>
                  <a:spLocks noChangeShapeType="1"/>
                </p:cNvSpPr>
                <p:nvPr/>
              </p:nvSpPr>
              <p:spPr bwMode="auto">
                <a:xfrm>
                  <a:off x="2860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6" name="Line 56"/>
                <p:cNvSpPr>
                  <a:spLocks noChangeShapeType="1"/>
                </p:cNvSpPr>
                <p:nvPr/>
              </p:nvSpPr>
              <p:spPr bwMode="auto">
                <a:xfrm>
                  <a:off x="278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7" name="Line 57"/>
                <p:cNvSpPr>
                  <a:spLocks noChangeShapeType="1"/>
                </p:cNvSpPr>
                <p:nvPr/>
              </p:nvSpPr>
              <p:spPr bwMode="auto">
                <a:xfrm>
                  <a:off x="272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8" name="Line 58"/>
                <p:cNvSpPr>
                  <a:spLocks noChangeShapeType="1"/>
                </p:cNvSpPr>
                <p:nvPr/>
              </p:nvSpPr>
              <p:spPr bwMode="auto">
                <a:xfrm>
                  <a:off x="292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79" name="Line 59"/>
                <p:cNvSpPr>
                  <a:spLocks noChangeShapeType="1"/>
                </p:cNvSpPr>
                <p:nvPr/>
              </p:nvSpPr>
              <p:spPr bwMode="auto">
                <a:xfrm>
                  <a:off x="299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0" name="Line 60"/>
                <p:cNvSpPr>
                  <a:spLocks noChangeShapeType="1"/>
                </p:cNvSpPr>
                <p:nvPr/>
              </p:nvSpPr>
              <p:spPr bwMode="auto">
                <a:xfrm>
                  <a:off x="3177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1" name="Line 61"/>
                <p:cNvSpPr>
                  <a:spLocks noChangeShapeType="1"/>
                </p:cNvSpPr>
                <p:nvPr/>
              </p:nvSpPr>
              <p:spPr bwMode="auto">
                <a:xfrm>
                  <a:off x="311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2" name="Line 62"/>
                <p:cNvSpPr>
                  <a:spLocks noChangeShapeType="1"/>
                </p:cNvSpPr>
                <p:nvPr/>
              </p:nvSpPr>
              <p:spPr bwMode="auto">
                <a:xfrm>
                  <a:off x="305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3" name="Line 63"/>
                <p:cNvSpPr>
                  <a:spLocks noChangeShapeType="1"/>
                </p:cNvSpPr>
                <p:nvPr/>
              </p:nvSpPr>
              <p:spPr bwMode="auto">
                <a:xfrm>
                  <a:off x="324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4" name="Line 64"/>
                <p:cNvSpPr>
                  <a:spLocks noChangeShapeType="1"/>
                </p:cNvSpPr>
                <p:nvPr/>
              </p:nvSpPr>
              <p:spPr bwMode="auto">
                <a:xfrm>
                  <a:off x="330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5" name="Line 65"/>
                <p:cNvSpPr>
                  <a:spLocks noChangeShapeType="1"/>
                </p:cNvSpPr>
                <p:nvPr/>
              </p:nvSpPr>
              <p:spPr bwMode="auto">
                <a:xfrm>
                  <a:off x="3495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6" name="Line 66"/>
                <p:cNvSpPr>
                  <a:spLocks noChangeShapeType="1"/>
                </p:cNvSpPr>
                <p:nvPr/>
              </p:nvSpPr>
              <p:spPr bwMode="auto">
                <a:xfrm>
                  <a:off x="342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7" name="Line 67"/>
                <p:cNvSpPr>
                  <a:spLocks noChangeShapeType="1"/>
                </p:cNvSpPr>
                <p:nvPr/>
              </p:nvSpPr>
              <p:spPr bwMode="auto">
                <a:xfrm>
                  <a:off x="335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8" name="Line 68"/>
                <p:cNvSpPr>
                  <a:spLocks noChangeShapeType="1"/>
                </p:cNvSpPr>
                <p:nvPr/>
              </p:nvSpPr>
              <p:spPr bwMode="auto">
                <a:xfrm>
                  <a:off x="357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89" name="Line 69"/>
                <p:cNvSpPr>
                  <a:spLocks noChangeShapeType="1"/>
                </p:cNvSpPr>
                <p:nvPr/>
              </p:nvSpPr>
              <p:spPr bwMode="auto">
                <a:xfrm>
                  <a:off x="363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0" name="Line 70"/>
                <p:cNvSpPr>
                  <a:spLocks noChangeShapeType="1"/>
                </p:cNvSpPr>
                <p:nvPr/>
              </p:nvSpPr>
              <p:spPr bwMode="auto">
                <a:xfrm>
                  <a:off x="3831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1" name="Line 71"/>
                <p:cNvSpPr>
                  <a:spLocks noChangeShapeType="1"/>
                </p:cNvSpPr>
                <p:nvPr/>
              </p:nvSpPr>
              <p:spPr bwMode="auto">
                <a:xfrm>
                  <a:off x="377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2" name="Line 72"/>
                <p:cNvSpPr>
                  <a:spLocks noChangeShapeType="1"/>
                </p:cNvSpPr>
                <p:nvPr/>
              </p:nvSpPr>
              <p:spPr bwMode="auto">
                <a:xfrm>
                  <a:off x="3695" y="2069"/>
                  <a:ext cx="13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3" name="Line 73"/>
                <p:cNvSpPr>
                  <a:spLocks noChangeShapeType="1"/>
                </p:cNvSpPr>
                <p:nvPr/>
              </p:nvSpPr>
              <p:spPr bwMode="auto">
                <a:xfrm>
                  <a:off x="389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4" name="Line 74"/>
                <p:cNvSpPr>
                  <a:spLocks noChangeShapeType="1"/>
                </p:cNvSpPr>
                <p:nvPr/>
              </p:nvSpPr>
              <p:spPr bwMode="auto">
                <a:xfrm>
                  <a:off x="395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5" name="Line 75"/>
                <p:cNvSpPr>
                  <a:spLocks noChangeShapeType="1"/>
                </p:cNvSpPr>
                <p:nvPr/>
              </p:nvSpPr>
              <p:spPr bwMode="auto">
                <a:xfrm>
                  <a:off x="4149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6" name="Line 76"/>
                <p:cNvSpPr>
                  <a:spLocks noChangeShapeType="1"/>
                </p:cNvSpPr>
                <p:nvPr/>
              </p:nvSpPr>
              <p:spPr bwMode="auto">
                <a:xfrm>
                  <a:off x="407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7" name="Line 77"/>
                <p:cNvSpPr>
                  <a:spLocks noChangeShapeType="1"/>
                </p:cNvSpPr>
                <p:nvPr/>
              </p:nvSpPr>
              <p:spPr bwMode="auto">
                <a:xfrm>
                  <a:off x="401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8" name="Line 78"/>
                <p:cNvSpPr>
                  <a:spLocks noChangeShapeType="1"/>
                </p:cNvSpPr>
                <p:nvPr/>
              </p:nvSpPr>
              <p:spPr bwMode="auto">
                <a:xfrm>
                  <a:off x="422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99" name="Line 79"/>
                <p:cNvSpPr>
                  <a:spLocks noChangeShapeType="1"/>
                </p:cNvSpPr>
                <p:nvPr/>
              </p:nvSpPr>
              <p:spPr bwMode="auto">
                <a:xfrm>
                  <a:off x="430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0" name="Line 80"/>
                <p:cNvSpPr>
                  <a:spLocks noChangeShapeType="1"/>
                </p:cNvSpPr>
                <p:nvPr/>
              </p:nvSpPr>
              <p:spPr bwMode="auto">
                <a:xfrm>
                  <a:off x="4481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1" name="Line 81"/>
                <p:cNvSpPr>
                  <a:spLocks noChangeShapeType="1"/>
                </p:cNvSpPr>
                <p:nvPr/>
              </p:nvSpPr>
              <p:spPr bwMode="auto">
                <a:xfrm>
                  <a:off x="442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2" name="Line 82"/>
                <p:cNvSpPr>
                  <a:spLocks noChangeShapeType="1"/>
                </p:cNvSpPr>
                <p:nvPr/>
              </p:nvSpPr>
              <p:spPr bwMode="auto">
                <a:xfrm>
                  <a:off x="435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3" name="Line 83"/>
                <p:cNvSpPr>
                  <a:spLocks noChangeShapeType="1"/>
                </p:cNvSpPr>
                <p:nvPr/>
              </p:nvSpPr>
              <p:spPr bwMode="auto">
                <a:xfrm>
                  <a:off x="454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4" name="Line 84"/>
                <p:cNvSpPr>
                  <a:spLocks noChangeShapeType="1"/>
                </p:cNvSpPr>
                <p:nvPr/>
              </p:nvSpPr>
              <p:spPr bwMode="auto">
                <a:xfrm>
                  <a:off x="460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5" name="Line 85"/>
                <p:cNvSpPr>
                  <a:spLocks noChangeShapeType="1"/>
                </p:cNvSpPr>
                <p:nvPr/>
              </p:nvSpPr>
              <p:spPr bwMode="auto">
                <a:xfrm>
                  <a:off x="4799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6" name="Line 86"/>
                <p:cNvSpPr>
                  <a:spLocks noChangeShapeType="1"/>
                </p:cNvSpPr>
                <p:nvPr/>
              </p:nvSpPr>
              <p:spPr bwMode="auto">
                <a:xfrm>
                  <a:off x="472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7" name="Line 87"/>
                <p:cNvSpPr>
                  <a:spLocks noChangeShapeType="1"/>
                </p:cNvSpPr>
                <p:nvPr/>
              </p:nvSpPr>
              <p:spPr bwMode="auto">
                <a:xfrm>
                  <a:off x="466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8" name="Line 88"/>
                <p:cNvSpPr>
                  <a:spLocks noChangeShapeType="1"/>
                </p:cNvSpPr>
                <p:nvPr/>
              </p:nvSpPr>
              <p:spPr bwMode="auto">
                <a:xfrm>
                  <a:off x="486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09" name="Line 89"/>
                <p:cNvSpPr>
                  <a:spLocks noChangeShapeType="1"/>
                </p:cNvSpPr>
                <p:nvPr/>
              </p:nvSpPr>
              <p:spPr bwMode="auto">
                <a:xfrm>
                  <a:off x="493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0" name="Line 90"/>
                <p:cNvSpPr>
                  <a:spLocks noChangeShapeType="1"/>
                </p:cNvSpPr>
                <p:nvPr/>
              </p:nvSpPr>
              <p:spPr bwMode="auto">
                <a:xfrm>
                  <a:off x="5116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1" name="Line 91"/>
                <p:cNvSpPr>
                  <a:spLocks noChangeShapeType="1"/>
                </p:cNvSpPr>
                <p:nvPr/>
              </p:nvSpPr>
              <p:spPr bwMode="auto">
                <a:xfrm>
                  <a:off x="505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2" name="Line 92"/>
                <p:cNvSpPr>
                  <a:spLocks noChangeShapeType="1"/>
                </p:cNvSpPr>
                <p:nvPr/>
              </p:nvSpPr>
              <p:spPr bwMode="auto">
                <a:xfrm>
                  <a:off x="499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3" name="Line 93"/>
                <p:cNvSpPr>
                  <a:spLocks noChangeShapeType="1"/>
                </p:cNvSpPr>
                <p:nvPr/>
              </p:nvSpPr>
              <p:spPr bwMode="auto">
                <a:xfrm>
                  <a:off x="5182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4" name="Line 94"/>
                <p:cNvSpPr>
                  <a:spLocks noChangeShapeType="1"/>
                </p:cNvSpPr>
                <p:nvPr/>
              </p:nvSpPr>
              <p:spPr bwMode="auto">
                <a:xfrm>
                  <a:off x="524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5" name="Line 95"/>
                <p:cNvSpPr>
                  <a:spLocks noChangeShapeType="1"/>
                </p:cNvSpPr>
                <p:nvPr/>
              </p:nvSpPr>
              <p:spPr bwMode="auto">
                <a:xfrm>
                  <a:off x="5434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6" name="Line 96"/>
                <p:cNvSpPr>
                  <a:spLocks noChangeShapeType="1"/>
                </p:cNvSpPr>
                <p:nvPr/>
              </p:nvSpPr>
              <p:spPr bwMode="auto">
                <a:xfrm>
                  <a:off x="536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17" name="Line 97"/>
                <p:cNvSpPr>
                  <a:spLocks noChangeShapeType="1"/>
                </p:cNvSpPr>
                <p:nvPr/>
              </p:nvSpPr>
              <p:spPr bwMode="auto">
                <a:xfrm>
                  <a:off x="529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818" name="Text Box 98"/>
              <p:cNvSpPr txBox="1">
                <a:spLocks noChangeArrowheads="1"/>
              </p:cNvSpPr>
              <p:nvPr/>
            </p:nvSpPr>
            <p:spPr bwMode="auto">
              <a:xfrm>
                <a:off x="1163" y="3249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1</a:t>
                </a:r>
              </a:p>
            </p:txBody>
          </p:sp>
          <p:sp>
            <p:nvSpPr>
              <p:cNvPr id="30819" name="Text Box 99"/>
              <p:cNvSpPr txBox="1">
                <a:spLocks noChangeArrowheads="1"/>
              </p:cNvSpPr>
              <p:nvPr/>
            </p:nvSpPr>
            <p:spPr bwMode="auto">
              <a:xfrm>
                <a:off x="1800" y="3268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30820" name="Text Box 100"/>
              <p:cNvSpPr txBox="1">
                <a:spLocks noChangeArrowheads="1"/>
              </p:cNvSpPr>
              <p:nvPr/>
            </p:nvSpPr>
            <p:spPr bwMode="auto">
              <a:xfrm>
                <a:off x="2439" y="3262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3</a:t>
                </a:r>
              </a:p>
            </p:txBody>
          </p:sp>
          <p:sp>
            <p:nvSpPr>
              <p:cNvPr id="30821" name="Text Box 101"/>
              <p:cNvSpPr txBox="1">
                <a:spLocks noChangeArrowheads="1"/>
              </p:cNvSpPr>
              <p:nvPr/>
            </p:nvSpPr>
            <p:spPr bwMode="auto">
              <a:xfrm>
                <a:off x="3722" y="3281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5</a:t>
                </a:r>
              </a:p>
            </p:txBody>
          </p:sp>
          <p:sp>
            <p:nvSpPr>
              <p:cNvPr id="30822" name="Text Box 102"/>
              <p:cNvSpPr txBox="1">
                <a:spLocks noChangeArrowheads="1"/>
              </p:cNvSpPr>
              <p:nvPr/>
            </p:nvSpPr>
            <p:spPr bwMode="auto">
              <a:xfrm>
                <a:off x="3074" y="3255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4</a:t>
                </a:r>
              </a:p>
            </p:txBody>
          </p:sp>
          <p:sp>
            <p:nvSpPr>
              <p:cNvPr id="30823" name="Text Box 103"/>
              <p:cNvSpPr txBox="1">
                <a:spLocks noChangeArrowheads="1"/>
              </p:cNvSpPr>
              <p:nvPr/>
            </p:nvSpPr>
            <p:spPr bwMode="auto">
              <a:xfrm>
                <a:off x="4399" y="3249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6</a:t>
                </a:r>
              </a:p>
            </p:txBody>
          </p:sp>
          <p:sp>
            <p:nvSpPr>
              <p:cNvPr id="30824" name="Text Box 104"/>
              <p:cNvSpPr txBox="1">
                <a:spLocks noChangeArrowheads="1"/>
              </p:cNvSpPr>
              <p:nvPr/>
            </p:nvSpPr>
            <p:spPr bwMode="auto">
              <a:xfrm>
                <a:off x="5038" y="3255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7</a:t>
                </a:r>
              </a:p>
            </p:txBody>
          </p:sp>
        </p:grpSp>
        <p:sp>
          <p:nvSpPr>
            <p:cNvPr id="30825" name="Text Box 105"/>
            <p:cNvSpPr txBox="1">
              <a:spLocks noChangeArrowheads="1"/>
            </p:cNvSpPr>
            <p:nvPr/>
          </p:nvSpPr>
          <p:spPr bwMode="auto">
            <a:xfrm>
              <a:off x="5478" y="3245"/>
              <a:ext cx="211" cy="256"/>
            </a:xfrm>
            <a:prstGeom prst="rect">
              <a:avLst/>
            </a:prstGeom>
            <a:solidFill>
              <a:srgbClr val="33CC33"/>
            </a:solidFill>
            <a:ln w="9525" algn="ctr">
              <a:solidFill>
                <a:srgbClr val="FFCC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30826" name="Text Box 106"/>
            <p:cNvSpPr txBox="1">
              <a:spLocks noChangeArrowheads="1"/>
            </p:cNvSpPr>
            <p:nvPr/>
          </p:nvSpPr>
          <p:spPr bwMode="auto">
            <a:xfrm>
              <a:off x="385" y="3242"/>
              <a:ext cx="211" cy="256"/>
            </a:xfrm>
            <a:prstGeom prst="rect">
              <a:avLst/>
            </a:prstGeom>
            <a:solidFill>
              <a:srgbClr val="33CC33"/>
            </a:solidFill>
            <a:ln w="9525" algn="ctr">
              <a:solidFill>
                <a:srgbClr val="FFCC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0</a:t>
              </a:r>
            </a:p>
          </p:txBody>
        </p:sp>
      </p:grpSp>
      <p:sp>
        <p:nvSpPr>
          <p:cNvPr id="30827" name="Text Box 107"/>
          <p:cNvSpPr txBox="1">
            <a:spLocks noChangeArrowheads="1"/>
          </p:cNvSpPr>
          <p:nvPr/>
        </p:nvSpPr>
        <p:spPr bwMode="auto">
          <a:xfrm>
            <a:off x="5003800" y="3429000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3.1cm</a:t>
            </a:r>
          </a:p>
        </p:txBody>
      </p:sp>
      <p:sp>
        <p:nvSpPr>
          <p:cNvPr id="30828" name="Text Box 108"/>
          <p:cNvSpPr txBox="1">
            <a:spLocks noChangeArrowheads="1"/>
          </p:cNvSpPr>
          <p:nvPr/>
        </p:nvSpPr>
        <p:spPr bwMode="auto">
          <a:xfrm>
            <a:off x="5775325" y="4838700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4.1cm</a:t>
            </a:r>
          </a:p>
        </p:txBody>
      </p:sp>
      <p:grpSp>
        <p:nvGrpSpPr>
          <p:cNvPr id="30829" name="Group 109"/>
          <p:cNvGrpSpPr/>
          <p:nvPr/>
        </p:nvGrpSpPr>
        <p:grpSpPr bwMode="auto">
          <a:xfrm>
            <a:off x="723900" y="5445125"/>
            <a:ext cx="8420100" cy="1033463"/>
            <a:chOff x="385" y="2886"/>
            <a:chExt cx="5304" cy="651"/>
          </a:xfrm>
        </p:grpSpPr>
        <p:grpSp>
          <p:nvGrpSpPr>
            <p:cNvPr id="30830" name="Group 110"/>
            <p:cNvGrpSpPr/>
            <p:nvPr/>
          </p:nvGrpSpPr>
          <p:grpSpPr bwMode="auto">
            <a:xfrm>
              <a:off x="476" y="2886"/>
              <a:ext cx="5126" cy="651"/>
              <a:chOff x="634" y="2886"/>
              <a:chExt cx="5126" cy="651"/>
            </a:xfrm>
          </p:grpSpPr>
          <p:grpSp>
            <p:nvGrpSpPr>
              <p:cNvPr id="30831" name="Group 111"/>
              <p:cNvGrpSpPr/>
              <p:nvPr/>
            </p:nvGrpSpPr>
            <p:grpSpPr bwMode="auto">
              <a:xfrm>
                <a:off x="634" y="2886"/>
                <a:ext cx="5126" cy="635"/>
                <a:chOff x="308" y="2069"/>
                <a:chExt cx="5126" cy="635"/>
              </a:xfrm>
            </p:grpSpPr>
            <p:sp>
              <p:nvSpPr>
                <p:cNvPr id="30832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8" y="2069"/>
                  <a:ext cx="5125" cy="635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rgbClr val="FFCC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0833" name="Line 113"/>
                <p:cNvSpPr>
                  <a:spLocks noChangeShapeType="1"/>
                </p:cNvSpPr>
                <p:nvPr/>
              </p:nvSpPr>
              <p:spPr bwMode="auto">
                <a:xfrm>
                  <a:off x="36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34" name="Line 114"/>
                <p:cNvSpPr>
                  <a:spLocks noChangeShapeType="1"/>
                </p:cNvSpPr>
                <p:nvPr/>
              </p:nvSpPr>
              <p:spPr bwMode="auto">
                <a:xfrm>
                  <a:off x="43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35" name="Line 115"/>
                <p:cNvSpPr>
                  <a:spLocks noChangeShapeType="1"/>
                </p:cNvSpPr>
                <p:nvPr/>
              </p:nvSpPr>
              <p:spPr bwMode="auto">
                <a:xfrm>
                  <a:off x="612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36" name="Line 116"/>
                <p:cNvSpPr>
                  <a:spLocks noChangeShapeType="1"/>
                </p:cNvSpPr>
                <p:nvPr/>
              </p:nvSpPr>
              <p:spPr bwMode="auto">
                <a:xfrm>
                  <a:off x="55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37" name="Line 117"/>
                <p:cNvSpPr>
                  <a:spLocks noChangeShapeType="1"/>
                </p:cNvSpPr>
                <p:nvPr/>
              </p:nvSpPr>
              <p:spPr bwMode="auto">
                <a:xfrm>
                  <a:off x="48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38" name="Line 118"/>
                <p:cNvSpPr>
                  <a:spLocks noChangeShapeType="1"/>
                </p:cNvSpPr>
                <p:nvPr/>
              </p:nvSpPr>
              <p:spPr bwMode="auto">
                <a:xfrm>
                  <a:off x="67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39" name="Line 119"/>
                <p:cNvSpPr>
                  <a:spLocks noChangeShapeType="1"/>
                </p:cNvSpPr>
                <p:nvPr/>
              </p:nvSpPr>
              <p:spPr bwMode="auto">
                <a:xfrm>
                  <a:off x="73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0" name="Line 120"/>
                <p:cNvSpPr>
                  <a:spLocks noChangeShapeType="1"/>
                </p:cNvSpPr>
                <p:nvPr/>
              </p:nvSpPr>
              <p:spPr bwMode="auto">
                <a:xfrm>
                  <a:off x="930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1" name="Line 121"/>
                <p:cNvSpPr>
                  <a:spLocks noChangeShapeType="1"/>
                </p:cNvSpPr>
                <p:nvPr/>
              </p:nvSpPr>
              <p:spPr bwMode="auto">
                <a:xfrm>
                  <a:off x="85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2" name="Line 122"/>
                <p:cNvSpPr>
                  <a:spLocks noChangeShapeType="1"/>
                </p:cNvSpPr>
                <p:nvPr/>
              </p:nvSpPr>
              <p:spPr bwMode="auto">
                <a:xfrm>
                  <a:off x="79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3" name="Line 123"/>
                <p:cNvSpPr>
                  <a:spLocks noChangeShapeType="1"/>
                </p:cNvSpPr>
                <p:nvPr/>
              </p:nvSpPr>
              <p:spPr bwMode="auto">
                <a:xfrm>
                  <a:off x="99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4" name="Line 124"/>
                <p:cNvSpPr>
                  <a:spLocks noChangeShapeType="1"/>
                </p:cNvSpPr>
                <p:nvPr/>
              </p:nvSpPr>
              <p:spPr bwMode="auto">
                <a:xfrm>
                  <a:off x="106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5" name="Line 125"/>
                <p:cNvSpPr>
                  <a:spLocks noChangeShapeType="1"/>
                </p:cNvSpPr>
                <p:nvPr/>
              </p:nvSpPr>
              <p:spPr bwMode="auto">
                <a:xfrm>
                  <a:off x="1247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6" name="Line 126"/>
                <p:cNvSpPr>
                  <a:spLocks noChangeShapeType="1"/>
                </p:cNvSpPr>
                <p:nvPr/>
              </p:nvSpPr>
              <p:spPr bwMode="auto">
                <a:xfrm>
                  <a:off x="118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7" name="Line 127"/>
                <p:cNvSpPr>
                  <a:spLocks noChangeShapeType="1"/>
                </p:cNvSpPr>
                <p:nvPr/>
              </p:nvSpPr>
              <p:spPr bwMode="auto">
                <a:xfrm>
                  <a:off x="112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8" name="Line 128"/>
                <p:cNvSpPr>
                  <a:spLocks noChangeShapeType="1"/>
                </p:cNvSpPr>
                <p:nvPr/>
              </p:nvSpPr>
              <p:spPr bwMode="auto">
                <a:xfrm>
                  <a:off x="131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49" name="Line 129"/>
                <p:cNvSpPr>
                  <a:spLocks noChangeShapeType="1"/>
                </p:cNvSpPr>
                <p:nvPr/>
              </p:nvSpPr>
              <p:spPr bwMode="auto">
                <a:xfrm>
                  <a:off x="137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0" name="Line 130"/>
                <p:cNvSpPr>
                  <a:spLocks noChangeShapeType="1"/>
                </p:cNvSpPr>
                <p:nvPr/>
              </p:nvSpPr>
              <p:spPr bwMode="auto">
                <a:xfrm>
                  <a:off x="1565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1" name="Line 131"/>
                <p:cNvSpPr>
                  <a:spLocks noChangeShapeType="1"/>
                </p:cNvSpPr>
                <p:nvPr/>
              </p:nvSpPr>
              <p:spPr bwMode="auto">
                <a:xfrm>
                  <a:off x="149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2" name="Line 132"/>
                <p:cNvSpPr>
                  <a:spLocks noChangeShapeType="1"/>
                </p:cNvSpPr>
                <p:nvPr/>
              </p:nvSpPr>
              <p:spPr bwMode="auto">
                <a:xfrm>
                  <a:off x="142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3" name="Line 133"/>
                <p:cNvSpPr>
                  <a:spLocks noChangeShapeType="1"/>
                </p:cNvSpPr>
                <p:nvPr/>
              </p:nvSpPr>
              <p:spPr bwMode="auto">
                <a:xfrm>
                  <a:off x="164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4" name="Line 134"/>
                <p:cNvSpPr>
                  <a:spLocks noChangeShapeType="1"/>
                </p:cNvSpPr>
                <p:nvPr/>
              </p:nvSpPr>
              <p:spPr bwMode="auto">
                <a:xfrm>
                  <a:off x="170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5" name="Line 135"/>
                <p:cNvSpPr>
                  <a:spLocks noChangeShapeType="1"/>
                </p:cNvSpPr>
                <p:nvPr/>
              </p:nvSpPr>
              <p:spPr bwMode="auto">
                <a:xfrm>
                  <a:off x="1901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6" name="Line 136"/>
                <p:cNvSpPr>
                  <a:spLocks noChangeShapeType="1"/>
                </p:cNvSpPr>
                <p:nvPr/>
              </p:nvSpPr>
              <p:spPr bwMode="auto">
                <a:xfrm>
                  <a:off x="184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7" name="Line 137"/>
                <p:cNvSpPr>
                  <a:spLocks noChangeShapeType="1"/>
                </p:cNvSpPr>
                <p:nvPr/>
              </p:nvSpPr>
              <p:spPr bwMode="auto">
                <a:xfrm>
                  <a:off x="1765" y="2069"/>
                  <a:ext cx="13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8" name="Line 138"/>
                <p:cNvSpPr>
                  <a:spLocks noChangeShapeType="1"/>
                </p:cNvSpPr>
                <p:nvPr/>
              </p:nvSpPr>
              <p:spPr bwMode="auto">
                <a:xfrm>
                  <a:off x="196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59" name="Line 139"/>
                <p:cNvSpPr>
                  <a:spLocks noChangeShapeType="1"/>
                </p:cNvSpPr>
                <p:nvPr/>
              </p:nvSpPr>
              <p:spPr bwMode="auto">
                <a:xfrm>
                  <a:off x="202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0" name="Line 140"/>
                <p:cNvSpPr>
                  <a:spLocks noChangeShapeType="1"/>
                </p:cNvSpPr>
                <p:nvPr/>
              </p:nvSpPr>
              <p:spPr bwMode="auto">
                <a:xfrm>
                  <a:off x="2219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1" name="Line 141"/>
                <p:cNvSpPr>
                  <a:spLocks noChangeShapeType="1"/>
                </p:cNvSpPr>
                <p:nvPr/>
              </p:nvSpPr>
              <p:spPr bwMode="auto">
                <a:xfrm>
                  <a:off x="214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2" name="Line 142"/>
                <p:cNvSpPr>
                  <a:spLocks noChangeShapeType="1"/>
                </p:cNvSpPr>
                <p:nvPr/>
              </p:nvSpPr>
              <p:spPr bwMode="auto">
                <a:xfrm>
                  <a:off x="208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3" name="Line 143"/>
                <p:cNvSpPr>
                  <a:spLocks noChangeShapeType="1"/>
                </p:cNvSpPr>
                <p:nvPr/>
              </p:nvSpPr>
              <p:spPr bwMode="auto">
                <a:xfrm>
                  <a:off x="229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4" name="Line 144"/>
                <p:cNvSpPr>
                  <a:spLocks noChangeShapeType="1"/>
                </p:cNvSpPr>
                <p:nvPr/>
              </p:nvSpPr>
              <p:spPr bwMode="auto">
                <a:xfrm>
                  <a:off x="236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5" name="Line 145"/>
                <p:cNvSpPr>
                  <a:spLocks noChangeShapeType="1"/>
                </p:cNvSpPr>
                <p:nvPr/>
              </p:nvSpPr>
              <p:spPr bwMode="auto">
                <a:xfrm>
                  <a:off x="2542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6" name="Line 146"/>
                <p:cNvSpPr>
                  <a:spLocks noChangeShapeType="1"/>
                </p:cNvSpPr>
                <p:nvPr/>
              </p:nvSpPr>
              <p:spPr bwMode="auto">
                <a:xfrm>
                  <a:off x="248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7" name="Line 147"/>
                <p:cNvSpPr>
                  <a:spLocks noChangeShapeType="1"/>
                </p:cNvSpPr>
                <p:nvPr/>
              </p:nvSpPr>
              <p:spPr bwMode="auto">
                <a:xfrm>
                  <a:off x="241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8" name="Line 148"/>
                <p:cNvSpPr>
                  <a:spLocks noChangeShapeType="1"/>
                </p:cNvSpPr>
                <p:nvPr/>
              </p:nvSpPr>
              <p:spPr bwMode="auto">
                <a:xfrm>
                  <a:off x="260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69" name="Line 149"/>
                <p:cNvSpPr>
                  <a:spLocks noChangeShapeType="1"/>
                </p:cNvSpPr>
                <p:nvPr/>
              </p:nvSpPr>
              <p:spPr bwMode="auto">
                <a:xfrm>
                  <a:off x="266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0" name="Line 150"/>
                <p:cNvSpPr>
                  <a:spLocks noChangeShapeType="1"/>
                </p:cNvSpPr>
                <p:nvPr/>
              </p:nvSpPr>
              <p:spPr bwMode="auto">
                <a:xfrm>
                  <a:off x="2860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1" name="Line 151"/>
                <p:cNvSpPr>
                  <a:spLocks noChangeShapeType="1"/>
                </p:cNvSpPr>
                <p:nvPr/>
              </p:nvSpPr>
              <p:spPr bwMode="auto">
                <a:xfrm>
                  <a:off x="278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2" name="Line 152"/>
                <p:cNvSpPr>
                  <a:spLocks noChangeShapeType="1"/>
                </p:cNvSpPr>
                <p:nvPr/>
              </p:nvSpPr>
              <p:spPr bwMode="auto">
                <a:xfrm>
                  <a:off x="272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3" name="Line 153"/>
                <p:cNvSpPr>
                  <a:spLocks noChangeShapeType="1"/>
                </p:cNvSpPr>
                <p:nvPr/>
              </p:nvSpPr>
              <p:spPr bwMode="auto">
                <a:xfrm>
                  <a:off x="292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4" name="Line 154"/>
                <p:cNvSpPr>
                  <a:spLocks noChangeShapeType="1"/>
                </p:cNvSpPr>
                <p:nvPr/>
              </p:nvSpPr>
              <p:spPr bwMode="auto">
                <a:xfrm>
                  <a:off x="2996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5" name="Line 155"/>
                <p:cNvSpPr>
                  <a:spLocks noChangeShapeType="1"/>
                </p:cNvSpPr>
                <p:nvPr/>
              </p:nvSpPr>
              <p:spPr bwMode="auto">
                <a:xfrm>
                  <a:off x="3177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6" name="Line 156"/>
                <p:cNvSpPr>
                  <a:spLocks noChangeShapeType="1"/>
                </p:cNvSpPr>
                <p:nvPr/>
              </p:nvSpPr>
              <p:spPr bwMode="auto">
                <a:xfrm>
                  <a:off x="311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7" name="Line 157"/>
                <p:cNvSpPr>
                  <a:spLocks noChangeShapeType="1"/>
                </p:cNvSpPr>
                <p:nvPr/>
              </p:nvSpPr>
              <p:spPr bwMode="auto">
                <a:xfrm>
                  <a:off x="305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8" name="Line 158"/>
                <p:cNvSpPr>
                  <a:spLocks noChangeShapeType="1"/>
                </p:cNvSpPr>
                <p:nvPr/>
              </p:nvSpPr>
              <p:spPr bwMode="auto">
                <a:xfrm>
                  <a:off x="324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79" name="Line 159"/>
                <p:cNvSpPr>
                  <a:spLocks noChangeShapeType="1"/>
                </p:cNvSpPr>
                <p:nvPr/>
              </p:nvSpPr>
              <p:spPr bwMode="auto">
                <a:xfrm>
                  <a:off x="3301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0" name="Line 160"/>
                <p:cNvSpPr>
                  <a:spLocks noChangeShapeType="1"/>
                </p:cNvSpPr>
                <p:nvPr/>
              </p:nvSpPr>
              <p:spPr bwMode="auto">
                <a:xfrm>
                  <a:off x="3495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1" name="Line 161"/>
                <p:cNvSpPr>
                  <a:spLocks noChangeShapeType="1"/>
                </p:cNvSpPr>
                <p:nvPr/>
              </p:nvSpPr>
              <p:spPr bwMode="auto">
                <a:xfrm>
                  <a:off x="342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2" name="Line 162"/>
                <p:cNvSpPr>
                  <a:spLocks noChangeShapeType="1"/>
                </p:cNvSpPr>
                <p:nvPr/>
              </p:nvSpPr>
              <p:spPr bwMode="auto">
                <a:xfrm>
                  <a:off x="335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3" name="Line 163"/>
                <p:cNvSpPr>
                  <a:spLocks noChangeShapeType="1"/>
                </p:cNvSpPr>
                <p:nvPr/>
              </p:nvSpPr>
              <p:spPr bwMode="auto">
                <a:xfrm>
                  <a:off x="357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4" name="Line 164"/>
                <p:cNvSpPr>
                  <a:spLocks noChangeShapeType="1"/>
                </p:cNvSpPr>
                <p:nvPr/>
              </p:nvSpPr>
              <p:spPr bwMode="auto">
                <a:xfrm>
                  <a:off x="363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5" name="Line 165"/>
                <p:cNvSpPr>
                  <a:spLocks noChangeShapeType="1"/>
                </p:cNvSpPr>
                <p:nvPr/>
              </p:nvSpPr>
              <p:spPr bwMode="auto">
                <a:xfrm>
                  <a:off x="3831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6" name="Line 166"/>
                <p:cNvSpPr>
                  <a:spLocks noChangeShapeType="1"/>
                </p:cNvSpPr>
                <p:nvPr/>
              </p:nvSpPr>
              <p:spPr bwMode="auto">
                <a:xfrm>
                  <a:off x="377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7" name="Line 167"/>
                <p:cNvSpPr>
                  <a:spLocks noChangeShapeType="1"/>
                </p:cNvSpPr>
                <p:nvPr/>
              </p:nvSpPr>
              <p:spPr bwMode="auto">
                <a:xfrm>
                  <a:off x="3695" y="2069"/>
                  <a:ext cx="13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8" name="Line 168"/>
                <p:cNvSpPr>
                  <a:spLocks noChangeShapeType="1"/>
                </p:cNvSpPr>
                <p:nvPr/>
              </p:nvSpPr>
              <p:spPr bwMode="auto">
                <a:xfrm>
                  <a:off x="389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89" name="Line 169"/>
                <p:cNvSpPr>
                  <a:spLocks noChangeShapeType="1"/>
                </p:cNvSpPr>
                <p:nvPr/>
              </p:nvSpPr>
              <p:spPr bwMode="auto">
                <a:xfrm>
                  <a:off x="395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0" name="Line 170"/>
                <p:cNvSpPr>
                  <a:spLocks noChangeShapeType="1"/>
                </p:cNvSpPr>
                <p:nvPr/>
              </p:nvSpPr>
              <p:spPr bwMode="auto">
                <a:xfrm>
                  <a:off x="4149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1" name="Line 171"/>
                <p:cNvSpPr>
                  <a:spLocks noChangeShapeType="1"/>
                </p:cNvSpPr>
                <p:nvPr/>
              </p:nvSpPr>
              <p:spPr bwMode="auto">
                <a:xfrm>
                  <a:off x="407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2" name="Line 172"/>
                <p:cNvSpPr>
                  <a:spLocks noChangeShapeType="1"/>
                </p:cNvSpPr>
                <p:nvPr/>
              </p:nvSpPr>
              <p:spPr bwMode="auto">
                <a:xfrm>
                  <a:off x="401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3" name="Line 173"/>
                <p:cNvSpPr>
                  <a:spLocks noChangeShapeType="1"/>
                </p:cNvSpPr>
                <p:nvPr/>
              </p:nvSpPr>
              <p:spPr bwMode="auto">
                <a:xfrm>
                  <a:off x="4229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4" name="Line 174"/>
                <p:cNvSpPr>
                  <a:spLocks noChangeShapeType="1"/>
                </p:cNvSpPr>
                <p:nvPr/>
              </p:nvSpPr>
              <p:spPr bwMode="auto">
                <a:xfrm>
                  <a:off x="430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5" name="Line 175"/>
                <p:cNvSpPr>
                  <a:spLocks noChangeShapeType="1"/>
                </p:cNvSpPr>
                <p:nvPr/>
              </p:nvSpPr>
              <p:spPr bwMode="auto">
                <a:xfrm>
                  <a:off x="4481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6" name="Line 176"/>
                <p:cNvSpPr>
                  <a:spLocks noChangeShapeType="1"/>
                </p:cNvSpPr>
                <p:nvPr/>
              </p:nvSpPr>
              <p:spPr bwMode="auto">
                <a:xfrm>
                  <a:off x="442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7" name="Line 177"/>
                <p:cNvSpPr>
                  <a:spLocks noChangeShapeType="1"/>
                </p:cNvSpPr>
                <p:nvPr/>
              </p:nvSpPr>
              <p:spPr bwMode="auto">
                <a:xfrm>
                  <a:off x="435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8" name="Line 178"/>
                <p:cNvSpPr>
                  <a:spLocks noChangeShapeType="1"/>
                </p:cNvSpPr>
                <p:nvPr/>
              </p:nvSpPr>
              <p:spPr bwMode="auto">
                <a:xfrm>
                  <a:off x="4547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899" name="Line 179"/>
                <p:cNvSpPr>
                  <a:spLocks noChangeShapeType="1"/>
                </p:cNvSpPr>
                <p:nvPr/>
              </p:nvSpPr>
              <p:spPr bwMode="auto">
                <a:xfrm>
                  <a:off x="460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0" name="Line 180"/>
                <p:cNvSpPr>
                  <a:spLocks noChangeShapeType="1"/>
                </p:cNvSpPr>
                <p:nvPr/>
              </p:nvSpPr>
              <p:spPr bwMode="auto">
                <a:xfrm>
                  <a:off x="4799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1" name="Line 181"/>
                <p:cNvSpPr>
                  <a:spLocks noChangeShapeType="1"/>
                </p:cNvSpPr>
                <p:nvPr/>
              </p:nvSpPr>
              <p:spPr bwMode="auto">
                <a:xfrm>
                  <a:off x="472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2" name="Line 182"/>
                <p:cNvSpPr>
                  <a:spLocks noChangeShapeType="1"/>
                </p:cNvSpPr>
                <p:nvPr/>
              </p:nvSpPr>
              <p:spPr bwMode="auto">
                <a:xfrm>
                  <a:off x="466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3" name="Line 183"/>
                <p:cNvSpPr>
                  <a:spLocks noChangeShapeType="1"/>
                </p:cNvSpPr>
                <p:nvPr/>
              </p:nvSpPr>
              <p:spPr bwMode="auto">
                <a:xfrm>
                  <a:off x="4864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4" name="Line 184"/>
                <p:cNvSpPr>
                  <a:spLocks noChangeShapeType="1"/>
                </p:cNvSpPr>
                <p:nvPr/>
              </p:nvSpPr>
              <p:spPr bwMode="auto">
                <a:xfrm>
                  <a:off x="4935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5" name="Line 185"/>
                <p:cNvSpPr>
                  <a:spLocks noChangeShapeType="1"/>
                </p:cNvSpPr>
                <p:nvPr/>
              </p:nvSpPr>
              <p:spPr bwMode="auto">
                <a:xfrm>
                  <a:off x="5116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6" name="Line 186"/>
                <p:cNvSpPr>
                  <a:spLocks noChangeShapeType="1"/>
                </p:cNvSpPr>
                <p:nvPr/>
              </p:nvSpPr>
              <p:spPr bwMode="auto">
                <a:xfrm>
                  <a:off x="505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7" name="Line 187"/>
                <p:cNvSpPr>
                  <a:spLocks noChangeShapeType="1"/>
                </p:cNvSpPr>
                <p:nvPr/>
              </p:nvSpPr>
              <p:spPr bwMode="auto">
                <a:xfrm>
                  <a:off x="499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8" name="Line 188"/>
                <p:cNvSpPr>
                  <a:spLocks noChangeShapeType="1"/>
                </p:cNvSpPr>
                <p:nvPr/>
              </p:nvSpPr>
              <p:spPr bwMode="auto">
                <a:xfrm>
                  <a:off x="5182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09" name="Line 189"/>
                <p:cNvSpPr>
                  <a:spLocks noChangeShapeType="1"/>
                </p:cNvSpPr>
                <p:nvPr/>
              </p:nvSpPr>
              <p:spPr bwMode="auto">
                <a:xfrm>
                  <a:off x="5240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10" name="Line 190"/>
                <p:cNvSpPr>
                  <a:spLocks noChangeShapeType="1"/>
                </p:cNvSpPr>
                <p:nvPr/>
              </p:nvSpPr>
              <p:spPr bwMode="auto">
                <a:xfrm>
                  <a:off x="5434" y="2069"/>
                  <a:ext cx="0" cy="36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11" name="Line 191"/>
                <p:cNvSpPr>
                  <a:spLocks noChangeShapeType="1"/>
                </p:cNvSpPr>
                <p:nvPr/>
              </p:nvSpPr>
              <p:spPr bwMode="auto">
                <a:xfrm>
                  <a:off x="5363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912" name="Line 192"/>
                <p:cNvSpPr>
                  <a:spLocks noChangeShapeType="1"/>
                </p:cNvSpPr>
                <p:nvPr/>
              </p:nvSpPr>
              <p:spPr bwMode="auto">
                <a:xfrm>
                  <a:off x="5298" y="2069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rgbClr val="FFCC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913" name="Text Box 193"/>
              <p:cNvSpPr txBox="1">
                <a:spLocks noChangeArrowheads="1"/>
              </p:cNvSpPr>
              <p:nvPr/>
            </p:nvSpPr>
            <p:spPr bwMode="auto">
              <a:xfrm>
                <a:off x="1163" y="3249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1</a:t>
                </a:r>
              </a:p>
            </p:txBody>
          </p:sp>
          <p:sp>
            <p:nvSpPr>
              <p:cNvPr id="30914" name="Text Box 194"/>
              <p:cNvSpPr txBox="1">
                <a:spLocks noChangeArrowheads="1"/>
              </p:cNvSpPr>
              <p:nvPr/>
            </p:nvSpPr>
            <p:spPr bwMode="auto">
              <a:xfrm>
                <a:off x="1800" y="3268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30915" name="Text Box 195"/>
              <p:cNvSpPr txBox="1">
                <a:spLocks noChangeArrowheads="1"/>
              </p:cNvSpPr>
              <p:nvPr/>
            </p:nvSpPr>
            <p:spPr bwMode="auto">
              <a:xfrm>
                <a:off x="2439" y="3262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3</a:t>
                </a:r>
              </a:p>
            </p:txBody>
          </p:sp>
          <p:sp>
            <p:nvSpPr>
              <p:cNvPr id="30916" name="Text Box 196"/>
              <p:cNvSpPr txBox="1">
                <a:spLocks noChangeArrowheads="1"/>
              </p:cNvSpPr>
              <p:nvPr/>
            </p:nvSpPr>
            <p:spPr bwMode="auto">
              <a:xfrm>
                <a:off x="3722" y="3281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5</a:t>
                </a:r>
              </a:p>
            </p:txBody>
          </p:sp>
          <p:sp>
            <p:nvSpPr>
              <p:cNvPr id="30917" name="Text Box 197"/>
              <p:cNvSpPr txBox="1">
                <a:spLocks noChangeArrowheads="1"/>
              </p:cNvSpPr>
              <p:nvPr/>
            </p:nvSpPr>
            <p:spPr bwMode="auto">
              <a:xfrm>
                <a:off x="3074" y="3255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4</a:t>
                </a:r>
              </a:p>
            </p:txBody>
          </p:sp>
          <p:sp>
            <p:nvSpPr>
              <p:cNvPr id="30918" name="Text Box 198"/>
              <p:cNvSpPr txBox="1">
                <a:spLocks noChangeArrowheads="1"/>
              </p:cNvSpPr>
              <p:nvPr/>
            </p:nvSpPr>
            <p:spPr bwMode="auto">
              <a:xfrm>
                <a:off x="4399" y="3249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6</a:t>
                </a:r>
              </a:p>
            </p:txBody>
          </p:sp>
          <p:sp>
            <p:nvSpPr>
              <p:cNvPr id="30919" name="Text Box 199"/>
              <p:cNvSpPr txBox="1">
                <a:spLocks noChangeArrowheads="1"/>
              </p:cNvSpPr>
              <p:nvPr/>
            </p:nvSpPr>
            <p:spPr bwMode="auto">
              <a:xfrm>
                <a:off x="5038" y="3255"/>
                <a:ext cx="211" cy="256"/>
              </a:xfrm>
              <a:prstGeom prst="rect">
                <a:avLst/>
              </a:prstGeom>
              <a:solidFill>
                <a:srgbClr val="33CC33"/>
              </a:solidFill>
              <a:ln w="9525" algn="ctr">
                <a:solidFill>
                  <a:srgbClr val="FFCC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b="1">
                    <a:solidFill>
                      <a:srgbClr val="FF3300"/>
                    </a:solidFill>
                  </a:rPr>
                  <a:t>7</a:t>
                </a:r>
              </a:p>
            </p:txBody>
          </p:sp>
        </p:grpSp>
        <p:sp>
          <p:nvSpPr>
            <p:cNvPr id="30920" name="Text Box 200"/>
            <p:cNvSpPr txBox="1">
              <a:spLocks noChangeArrowheads="1"/>
            </p:cNvSpPr>
            <p:nvPr/>
          </p:nvSpPr>
          <p:spPr bwMode="auto">
            <a:xfrm>
              <a:off x="5478" y="3245"/>
              <a:ext cx="211" cy="256"/>
            </a:xfrm>
            <a:prstGeom prst="rect">
              <a:avLst/>
            </a:prstGeom>
            <a:solidFill>
              <a:srgbClr val="33CC33"/>
            </a:solidFill>
            <a:ln w="9525" algn="ctr">
              <a:solidFill>
                <a:srgbClr val="FFCC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30921" name="Text Box 201"/>
            <p:cNvSpPr txBox="1">
              <a:spLocks noChangeArrowheads="1"/>
            </p:cNvSpPr>
            <p:nvPr/>
          </p:nvSpPr>
          <p:spPr bwMode="auto">
            <a:xfrm>
              <a:off x="385" y="3242"/>
              <a:ext cx="211" cy="256"/>
            </a:xfrm>
            <a:prstGeom prst="rect">
              <a:avLst/>
            </a:prstGeom>
            <a:solidFill>
              <a:srgbClr val="33CC33"/>
            </a:solidFill>
            <a:ln w="9525" algn="ctr">
              <a:solidFill>
                <a:srgbClr val="FFCC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3300"/>
                  </a:solidFill>
                </a:rPr>
                <a:t>0</a:t>
              </a:r>
            </a:p>
          </p:txBody>
        </p:sp>
      </p:grpSp>
      <p:sp>
        <p:nvSpPr>
          <p:cNvPr id="30922" name="Text Box 202"/>
          <p:cNvSpPr txBox="1">
            <a:spLocks noChangeArrowheads="1"/>
          </p:cNvSpPr>
          <p:nvPr/>
        </p:nvSpPr>
        <p:spPr bwMode="auto">
          <a:xfrm>
            <a:off x="971550" y="549275"/>
            <a:ext cx="2327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FF3300"/>
                </a:solidFill>
              </a:rPr>
              <a:t>线段的比较：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91586E-6 L 0.08194 -0.231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-115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91586E-6 L 0.08368 -0.0219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0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3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/>
      <p:bldP spid="30827" grpId="0"/>
      <p:bldP spid="308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ac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49275"/>
            <a:ext cx="862012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 rot="20667957">
            <a:off x="0" y="692150"/>
            <a:ext cx="46434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考考你的眼力</a:t>
            </a:r>
            <a:endParaRPr lang="zh-CN" altLang="en-US" sz="3600" b="1">
              <a:solidFill>
                <a:srgbClr val="3333CC"/>
              </a:solidFill>
            </a:endParaRPr>
          </a:p>
        </p:txBody>
      </p:sp>
      <p:grpSp>
        <p:nvGrpSpPr>
          <p:cNvPr id="6148" name="Group 4"/>
          <p:cNvGrpSpPr/>
          <p:nvPr/>
        </p:nvGrpSpPr>
        <p:grpSpPr bwMode="auto">
          <a:xfrm>
            <a:off x="1835150" y="3789363"/>
            <a:ext cx="2663825" cy="144462"/>
            <a:chOff x="0" y="0"/>
            <a:chExt cx="1678" cy="91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0" y="91"/>
              <a:ext cx="16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rot="16200000">
              <a:off x="-46" y="46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rot="16200000">
              <a:off x="1623" y="46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52" name="Group 8"/>
          <p:cNvGrpSpPr/>
          <p:nvPr/>
        </p:nvGrpSpPr>
        <p:grpSpPr bwMode="auto">
          <a:xfrm>
            <a:off x="5076825" y="3789363"/>
            <a:ext cx="3384550" cy="144462"/>
            <a:chOff x="0" y="0"/>
            <a:chExt cx="2132" cy="91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rot="16200000">
              <a:off x="-46" y="46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rot="16200000">
              <a:off x="2077" y="46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0" y="90"/>
              <a:ext cx="21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619250" y="39338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211638" y="40052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B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859338" y="38608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C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8243888" y="38608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D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124075" y="2205038"/>
            <a:ext cx="5278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3333CC"/>
                </a:solidFill>
              </a:rPr>
              <a:t>线段</a:t>
            </a:r>
            <a:r>
              <a:rPr lang="en-US" sz="3200" b="1">
                <a:solidFill>
                  <a:srgbClr val="3333CC"/>
                </a:solidFill>
              </a:rPr>
              <a:t>AB</a:t>
            </a:r>
            <a:r>
              <a:rPr lang="zh-CN" altLang="en-US" sz="3200" b="1">
                <a:solidFill>
                  <a:srgbClr val="3333CC"/>
                </a:solidFill>
              </a:rPr>
              <a:t>和线段</a:t>
            </a:r>
            <a:r>
              <a:rPr lang="en-US" sz="3200" b="1">
                <a:solidFill>
                  <a:srgbClr val="3333CC"/>
                </a:solidFill>
              </a:rPr>
              <a:t>CD</a:t>
            </a:r>
            <a:r>
              <a:rPr lang="zh-CN" altLang="en-US" sz="3200" b="1">
                <a:solidFill>
                  <a:srgbClr val="3333CC"/>
                </a:solidFill>
              </a:rPr>
              <a:t>哪一条长</a:t>
            </a:r>
            <a:r>
              <a:rPr lang="en-US" sz="3200" b="1">
                <a:solidFill>
                  <a:srgbClr val="3333CC"/>
                </a:solidFill>
              </a:rPr>
              <a:t>?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411413" y="2852738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7</a:t>
            </a:r>
            <a:r>
              <a:rPr lang="zh-CN" altLang="en-US" sz="2400" b="1"/>
              <a:t>厘米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227763" y="2924175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10</a:t>
            </a:r>
            <a:r>
              <a:rPr lang="zh-CN" altLang="en-US" sz="2400" b="1"/>
              <a:t>厘米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utoUpdateAnimBg="0"/>
      <p:bldP spid="61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65125" y="447675"/>
            <a:ext cx="718498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第二种方法是：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叠合法</a:t>
            </a:r>
          </a:p>
          <a:p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先把两条线段的一端重合，另一端</a:t>
            </a:r>
          </a:p>
          <a:p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落在同侧，根据另一端落下的位置</a:t>
            </a:r>
          </a:p>
          <a:p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来比较长短</a:t>
            </a:r>
            <a:r>
              <a:rPr kumimoji="1"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kumimoji="1"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835770" y="4519861"/>
            <a:ext cx="36004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043608" y="4221411"/>
            <a:ext cx="541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①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43608" y="5023098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②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043608" y="5794623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③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1835770" y="5300911"/>
            <a:ext cx="36004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1835770" y="6031161"/>
            <a:ext cx="36004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826245" y="3861048"/>
            <a:ext cx="0" cy="2808288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5436220" y="3953123"/>
            <a:ext cx="0" cy="2808288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496045" y="431348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A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394945" y="428808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B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374308" y="580414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B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496045" y="504849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475408" y="5773986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A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404470" y="503897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B</a:t>
            </a:r>
          </a:p>
        </p:txBody>
      </p:sp>
      <p:grpSp>
        <p:nvGrpSpPr>
          <p:cNvPr id="31761" name="Group 17"/>
          <p:cNvGrpSpPr/>
          <p:nvPr/>
        </p:nvGrpSpPr>
        <p:grpSpPr bwMode="auto">
          <a:xfrm>
            <a:off x="3036888" y="2708275"/>
            <a:ext cx="3675062" cy="468313"/>
            <a:chOff x="1040" y="1706"/>
            <a:chExt cx="2315" cy="295"/>
          </a:xfrm>
        </p:grpSpPr>
        <p:sp>
          <p:nvSpPr>
            <p:cNvPr id="31762" name="Line 18"/>
            <p:cNvSpPr>
              <a:spLocks noChangeShapeType="1"/>
            </p:cNvSpPr>
            <p:nvPr/>
          </p:nvSpPr>
          <p:spPr bwMode="auto">
            <a:xfrm>
              <a:off x="1247" y="1869"/>
              <a:ext cx="1860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3" name="Text Box 19"/>
            <p:cNvSpPr txBox="1">
              <a:spLocks noChangeArrowheads="1"/>
            </p:cNvSpPr>
            <p:nvPr/>
          </p:nvSpPr>
          <p:spPr bwMode="auto">
            <a:xfrm>
              <a:off x="1040" y="170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/>
                <a:t>C</a:t>
              </a:r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3100" y="1713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/>
                <a:t>D</a:t>
              </a:r>
            </a:p>
          </p:txBody>
        </p:sp>
      </p:grpSp>
      <p:grpSp>
        <p:nvGrpSpPr>
          <p:cNvPr id="31765" name="Group 21"/>
          <p:cNvGrpSpPr/>
          <p:nvPr/>
        </p:nvGrpSpPr>
        <p:grpSpPr bwMode="auto">
          <a:xfrm>
            <a:off x="3005138" y="3141663"/>
            <a:ext cx="4330700" cy="466725"/>
            <a:chOff x="1020" y="1979"/>
            <a:chExt cx="2728" cy="294"/>
          </a:xfrm>
        </p:grpSpPr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1247" y="2141"/>
              <a:ext cx="2268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7" name="Text Box 23"/>
            <p:cNvSpPr txBox="1">
              <a:spLocks noChangeArrowheads="1"/>
            </p:cNvSpPr>
            <p:nvPr/>
          </p:nvSpPr>
          <p:spPr bwMode="auto">
            <a:xfrm>
              <a:off x="1020" y="1985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/>
                <a:t>E</a:t>
              </a:r>
            </a:p>
          </p:txBody>
        </p:sp>
        <p:sp>
          <p:nvSpPr>
            <p:cNvPr id="31768" name="Text Box 24"/>
            <p:cNvSpPr txBox="1">
              <a:spLocks noChangeArrowheads="1"/>
            </p:cNvSpPr>
            <p:nvPr/>
          </p:nvSpPr>
          <p:spPr bwMode="auto">
            <a:xfrm>
              <a:off x="3515" y="1979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/>
                <a:t>F</a:t>
              </a:r>
            </a:p>
          </p:txBody>
        </p:sp>
      </p:grpSp>
      <p:grpSp>
        <p:nvGrpSpPr>
          <p:cNvPr id="31769" name="Group 25"/>
          <p:cNvGrpSpPr/>
          <p:nvPr/>
        </p:nvGrpSpPr>
        <p:grpSpPr bwMode="auto">
          <a:xfrm>
            <a:off x="2986088" y="3521075"/>
            <a:ext cx="5834062" cy="488950"/>
            <a:chOff x="1008" y="2218"/>
            <a:chExt cx="3675" cy="308"/>
          </a:xfrm>
        </p:grpSpPr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>
              <a:off x="1247" y="2368"/>
              <a:ext cx="322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1008" y="2238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/>
                <a:t>M</a:t>
              </a:r>
            </a:p>
          </p:txBody>
        </p:sp>
        <p:sp>
          <p:nvSpPr>
            <p:cNvPr id="31772" name="Text Box 28"/>
            <p:cNvSpPr txBox="1">
              <a:spLocks noChangeArrowheads="1"/>
            </p:cNvSpPr>
            <p:nvPr/>
          </p:nvSpPr>
          <p:spPr bwMode="auto">
            <a:xfrm>
              <a:off x="4428" y="221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/>
                <a:t>N</a:t>
              </a:r>
            </a:p>
          </p:txBody>
        </p:sp>
      </p:grp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6083920" y="4261098"/>
            <a:ext cx="1373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AB</a:t>
            </a:r>
            <a:r>
              <a:rPr lang="zh-CN" altLang="en-US" sz="2400" b="1">
                <a:solidFill>
                  <a:srgbClr val="FF0000"/>
                </a:solidFill>
              </a:rPr>
              <a:t>＞</a:t>
            </a:r>
            <a:r>
              <a:rPr lang="en-US" altLang="zh-CN" sz="2400" b="1">
                <a:solidFill>
                  <a:srgbClr val="FF0000"/>
                </a:solidFill>
              </a:rPr>
              <a:t>CD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145833" y="5126286"/>
            <a:ext cx="1192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AB=EF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125195" y="5845423"/>
            <a:ext cx="140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AB</a:t>
            </a:r>
            <a:r>
              <a:rPr lang="zh-CN" altLang="en-US" sz="2400" b="1">
                <a:solidFill>
                  <a:srgbClr val="FF0000"/>
                </a:solidFill>
              </a:rPr>
              <a:t>＜</a:t>
            </a:r>
            <a:r>
              <a:rPr lang="en-US" altLang="zh-CN" sz="2400" b="1">
                <a:solidFill>
                  <a:srgbClr val="FF0000"/>
                </a:solidFill>
              </a:rPr>
              <a:t>MN</a:t>
            </a:r>
          </a:p>
        </p:txBody>
      </p:sp>
    </p:spTree>
  </p:cSld>
  <p:clrMapOvr>
    <a:masterClrMapping/>
  </p:clrMapOvr>
  <p:transition spd="slow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14887E-7 L -0.09444 0.27254 " pathEditMode="relative" ptsTypes="AA">
                                      <p:cBhvr>
                                        <p:cTn id="6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45539E-7 L -0.09444 0.32501 " pathEditMode="relative" ptsTypes="AA">
                                      <p:cBhvr>
                                        <p:cTn id="15" dur="2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362E-6 L -0.09444 0.37748 " pathEditMode="relative" ptsTypes="AA">
                                      <p:cBhvr>
                                        <p:cTn id="24" dur="2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3" grpId="0"/>
      <p:bldP spid="31774" grpId="0"/>
      <p:bldP spid="317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994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dirty="0">
                <a:latin typeface="Times New Roman" panose="02020603050405020304" pitchFamily="18" charset="0"/>
              </a:rPr>
              <a:t>　　 </a:t>
            </a:r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画在黑板上的两条线段是无法移动的，在没有度</a:t>
            </a:r>
          </a:p>
          <a:p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量工具的情况下，请大家想想办法，如何来比较它们</a:t>
            </a:r>
          </a:p>
          <a:p>
            <a:r>
              <a:rPr kumimoji="1"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的长短？ 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3716338"/>
            <a:ext cx="3673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4221163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2773" name="Group 5"/>
          <p:cNvGrpSpPr/>
          <p:nvPr/>
        </p:nvGrpSpPr>
        <p:grpSpPr bwMode="auto">
          <a:xfrm>
            <a:off x="468313" y="3376613"/>
            <a:ext cx="1974850" cy="557212"/>
            <a:chOff x="295" y="2127"/>
            <a:chExt cx="1244" cy="351"/>
          </a:xfrm>
        </p:grpSpPr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295" y="2127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/>
                <a:t>①</a:t>
              </a:r>
            </a:p>
          </p:txBody>
        </p:sp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748" y="2151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/>
                <a:t>观察法</a:t>
              </a:r>
            </a:p>
          </p:txBody>
        </p:sp>
      </p:grp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68313" y="4652963"/>
            <a:ext cx="6615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/>
              <a:t>②   借助某一物体，如铅笔、小木棒等。</a:t>
            </a:r>
            <a:r>
              <a:rPr lang="zh-CN" altLang="en-US" dirty="0"/>
              <a:t> 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643438" y="5692775"/>
            <a:ext cx="2305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042988" y="5713413"/>
            <a:ext cx="24479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 rot="5400000">
            <a:off x="8338344" y="5922169"/>
            <a:ext cx="265113" cy="885825"/>
          </a:xfrm>
          <a:prstGeom prst="can">
            <a:avLst>
              <a:gd name="adj" fmla="val 8353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 rot="5400000">
            <a:off x="8328820" y="5495131"/>
            <a:ext cx="265112" cy="885825"/>
          </a:xfrm>
          <a:prstGeom prst="can">
            <a:avLst>
              <a:gd name="adj" fmla="val 8353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2781" name="Group 13"/>
          <p:cNvGrpSpPr/>
          <p:nvPr/>
        </p:nvGrpSpPr>
        <p:grpSpPr bwMode="auto">
          <a:xfrm>
            <a:off x="2914650" y="7224713"/>
            <a:ext cx="2479675" cy="266700"/>
            <a:chOff x="1143" y="3942"/>
            <a:chExt cx="1562" cy="168"/>
          </a:xfrm>
        </p:grpSpPr>
        <p:sp>
          <p:nvSpPr>
            <p:cNvPr id="32782" name="AutoShape 14"/>
            <p:cNvSpPr>
              <a:spLocks noChangeArrowheads="1"/>
            </p:cNvSpPr>
            <p:nvPr/>
          </p:nvSpPr>
          <p:spPr bwMode="auto">
            <a:xfrm rot="5400000">
              <a:off x="1338" y="3748"/>
              <a:ext cx="167" cy="558"/>
            </a:xfrm>
            <a:prstGeom prst="can">
              <a:avLst>
                <a:gd name="adj" fmla="val 835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3" name="AutoShape 15"/>
            <p:cNvSpPr>
              <a:spLocks noChangeArrowheads="1"/>
            </p:cNvSpPr>
            <p:nvPr/>
          </p:nvSpPr>
          <p:spPr bwMode="auto">
            <a:xfrm rot="5400000">
              <a:off x="1766" y="3748"/>
              <a:ext cx="167" cy="558"/>
            </a:xfrm>
            <a:prstGeom prst="can">
              <a:avLst>
                <a:gd name="adj" fmla="val 835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4" name="AutoShape 16"/>
            <p:cNvSpPr>
              <a:spLocks noChangeArrowheads="1"/>
            </p:cNvSpPr>
            <p:nvPr/>
          </p:nvSpPr>
          <p:spPr bwMode="auto">
            <a:xfrm rot="5400000">
              <a:off x="2199" y="3747"/>
              <a:ext cx="167" cy="558"/>
            </a:xfrm>
            <a:prstGeom prst="can">
              <a:avLst>
                <a:gd name="adj" fmla="val 835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5" name="AutoShape 17"/>
            <p:cNvSpPr>
              <a:spLocks noChangeArrowheads="1"/>
            </p:cNvSpPr>
            <p:nvPr/>
          </p:nvSpPr>
          <p:spPr bwMode="auto">
            <a:xfrm rot="16200000" flipV="1">
              <a:off x="2487" y="3888"/>
              <a:ext cx="164" cy="272"/>
            </a:xfrm>
            <a:prstGeom prst="can">
              <a:avLst>
                <a:gd name="adj" fmla="val 4146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786" name="Group 18"/>
          <p:cNvGrpSpPr/>
          <p:nvPr/>
        </p:nvGrpSpPr>
        <p:grpSpPr bwMode="auto">
          <a:xfrm>
            <a:off x="5940425" y="7173913"/>
            <a:ext cx="2305050" cy="268287"/>
            <a:chOff x="2925" y="3987"/>
            <a:chExt cx="1452" cy="169"/>
          </a:xfrm>
        </p:grpSpPr>
        <p:sp>
          <p:nvSpPr>
            <p:cNvPr id="32787" name="AutoShape 19"/>
            <p:cNvSpPr>
              <a:spLocks noChangeArrowheads="1"/>
            </p:cNvSpPr>
            <p:nvPr/>
          </p:nvSpPr>
          <p:spPr bwMode="auto">
            <a:xfrm rot="5400000">
              <a:off x="3120" y="3794"/>
              <a:ext cx="167" cy="558"/>
            </a:xfrm>
            <a:prstGeom prst="can">
              <a:avLst>
                <a:gd name="adj" fmla="val 835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8" name="AutoShape 20"/>
            <p:cNvSpPr>
              <a:spLocks noChangeArrowheads="1"/>
            </p:cNvSpPr>
            <p:nvPr/>
          </p:nvSpPr>
          <p:spPr bwMode="auto">
            <a:xfrm rot="5400000">
              <a:off x="3548" y="3794"/>
              <a:ext cx="167" cy="558"/>
            </a:xfrm>
            <a:prstGeom prst="can">
              <a:avLst>
                <a:gd name="adj" fmla="val 835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89" name="AutoShape 21"/>
            <p:cNvSpPr>
              <a:spLocks noChangeArrowheads="1"/>
            </p:cNvSpPr>
            <p:nvPr/>
          </p:nvSpPr>
          <p:spPr bwMode="auto">
            <a:xfrm rot="5400000">
              <a:off x="3981" y="3793"/>
              <a:ext cx="167" cy="558"/>
            </a:xfrm>
            <a:prstGeom prst="can">
              <a:avLst>
                <a:gd name="adj" fmla="val 8353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790" name="AutoShape 22"/>
            <p:cNvSpPr>
              <a:spLocks noChangeArrowheads="1"/>
            </p:cNvSpPr>
            <p:nvPr/>
          </p:nvSpPr>
          <p:spPr bwMode="auto">
            <a:xfrm rot="5400000">
              <a:off x="4214" y="3988"/>
              <a:ext cx="163" cy="162"/>
            </a:xfrm>
            <a:prstGeom prst="can">
              <a:avLst>
                <a:gd name="adj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2791" name="Group 23"/>
          <p:cNvGrpSpPr/>
          <p:nvPr/>
        </p:nvGrpSpPr>
        <p:grpSpPr bwMode="auto">
          <a:xfrm>
            <a:off x="4572000" y="0"/>
            <a:ext cx="2305050" cy="2060575"/>
            <a:chOff x="2199" y="0"/>
            <a:chExt cx="1452" cy="1298"/>
          </a:xfrm>
        </p:grpSpPr>
        <p:sp>
          <p:nvSpPr>
            <p:cNvPr id="32792" name="AutoShape 24"/>
            <p:cNvSpPr>
              <a:spLocks noChangeArrowheads="1"/>
            </p:cNvSpPr>
            <p:nvPr/>
          </p:nvSpPr>
          <p:spPr bwMode="auto">
            <a:xfrm>
              <a:off x="2199" y="0"/>
              <a:ext cx="1452" cy="1298"/>
            </a:xfrm>
            <a:prstGeom prst="cloudCallout">
              <a:avLst>
                <a:gd name="adj1" fmla="val -60398"/>
                <a:gd name="adj2" fmla="val 9337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32793" name="Rectangle 25"/>
            <p:cNvSpPr>
              <a:spLocks noChangeArrowheads="1"/>
            </p:cNvSpPr>
            <p:nvPr/>
          </p:nvSpPr>
          <p:spPr bwMode="auto">
            <a:xfrm>
              <a:off x="2365" y="436"/>
              <a:ext cx="1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可用圆规？</a:t>
              </a:r>
            </a:p>
          </p:txBody>
        </p:sp>
      </p:grpSp>
      <p:sp>
        <p:nvSpPr>
          <p:cNvPr id="32794" name="WordArt 26"/>
          <p:cNvSpPr>
            <a:spLocks noChangeArrowheads="1" noChangeShapeType="1" noTextEdit="1"/>
          </p:cNvSpPr>
          <p:nvPr/>
        </p:nvSpPr>
        <p:spPr bwMode="auto">
          <a:xfrm rot="-595063">
            <a:off x="539750" y="476250"/>
            <a:ext cx="2136775" cy="96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i="1" kern="10" dirty="0">
                <a:ln w="12700">
                  <a:solidFill>
                    <a:srgbClr val="FF0000"/>
                  </a:solidFill>
                  <a:rou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试一试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78 -0.04739 L -0.20642 -0.21105 " pathEditMode="relative" ptsTypes="AA">
                                      <p:cBhvr>
                                        <p:cTn id="24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2.52427E-6 L -0.14166 -0.20966 " pathEditMode="relative" ptsTypes="AA">
                                      <p:cBhvr>
                                        <p:cTn id="28" dur="2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/>
      <p:bldP spid="32779" grpId="0" animBg="1"/>
      <p:bldP spid="3278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精装书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装书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827</Words>
  <Application>Microsoft Office PowerPoint</Application>
  <PresentationFormat>全屏显示(4:3)</PresentationFormat>
  <Paragraphs>191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方正中倩简体</vt:lpstr>
      <vt:lpstr>华文彩云</vt:lpstr>
      <vt:lpstr>华文行楷</vt:lpstr>
      <vt:lpstr>华文新魏</vt:lpstr>
      <vt:lpstr>华文中宋</vt:lpstr>
      <vt:lpstr>隶书</vt:lpstr>
      <vt:lpstr>宋体</vt:lpstr>
      <vt:lpstr>微软雅黑</vt:lpstr>
      <vt:lpstr>新宋体</vt:lpstr>
      <vt:lpstr>幼圆</vt:lpstr>
      <vt:lpstr>Arial</vt:lpstr>
      <vt:lpstr>Book Antiqua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（1）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2005-11-18T23:02:00Z</dcterms:created>
  <dcterms:modified xsi:type="dcterms:W3CDTF">2023-01-17T01:07:53Z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715C1715ACD148E9A0BF3D7069F7AB19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