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78" y="-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2C3F3AA-48EA-4ED7-9BB2-CC8841C2A60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EAA1005-63AC-4B98-959E-C1E00A9F8E3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文本占位符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6FD4-E5B0-4D24-A2DD-DA4C73396A62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4AC0A-C3AC-42E5-B1BC-3F7B98B7D4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9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349B8-8CAF-4035-8CD6-E35150171AA4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0223F-5B6D-4829-9ED2-433A05D49A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515A6-4A0E-42F5-8585-4C1CD2498B9D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1166A-83F2-430D-8869-0977FB7C96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28650" y="1640584"/>
            <a:ext cx="7886700" cy="1862336"/>
          </a:xfrm>
        </p:spPr>
        <p:txBody>
          <a:bodyPr>
            <a:normAutofit/>
          </a:bodyPr>
          <a:lstStyle>
            <a:lvl1pPr algn="ctr">
              <a:defRPr sz="45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2E574-BC1C-45AE-83E1-E2FD213EE3A7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81BC5-B959-4D65-83F8-F155D9B57F3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581AF-2A33-4D97-B358-4A662734687D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17FFC-23BB-40A2-BA5A-CABB5E1450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61708"/>
            <a:ext cx="3868340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2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2" y="1961708"/>
            <a:ext cx="3887391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F57B5-AB58-47F0-9928-D1D206FCB761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7BEE6-B485-4480-B515-419F7495EBE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28875" y="1619251"/>
            <a:ext cx="4286250" cy="1036838"/>
          </a:xfrm>
        </p:spPr>
        <p:txBody>
          <a:bodyPr anchor="b">
            <a:normAutofit/>
          </a:bodyPr>
          <a:lstStyle>
            <a:lvl1pPr algn="ctr">
              <a:defRPr sz="6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2428875" y="2799902"/>
            <a:ext cx="4286250" cy="88945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B4F8D-34E3-4203-BF07-C9A6CE033EE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64E77-D550-4D80-9C17-556C9975654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0AB67-9A9D-4AE4-8CB9-4DF73BB15E3D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7FD77-85BB-46E7-888C-AE63853BED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2" y="535256"/>
            <a:ext cx="3511241" cy="1071121"/>
          </a:xfrm>
        </p:spPr>
        <p:txBody>
          <a:bodyPr anchor="t">
            <a:normAutofit/>
          </a:bodyPr>
          <a:lstStyle>
            <a:lvl1pPr>
              <a:defRPr sz="2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231888" y="535255"/>
            <a:ext cx="4283912" cy="40527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8652" y="1735406"/>
            <a:ext cx="3511241" cy="285869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0C813-AF9F-4DFA-99F7-5D8471E1DE9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4C278-873A-4E9E-B3A6-D7CA05F4A3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833674" y="273845"/>
            <a:ext cx="681676" cy="4358879"/>
          </a:xfrm>
        </p:spPr>
        <p:txBody>
          <a:bodyPr vert="eaVert">
            <a:normAutofit/>
          </a:bodyPr>
          <a:lstStyle>
            <a:lvl1pPr>
              <a:defRPr sz="33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7084832" cy="4358879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A9AA1-7FAA-472C-8C72-9D9DCB380B1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69532-6318-4E22-8B9D-98EDC14315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D62C1F8D-CD20-4771-B0B2-07BC077528FD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571D221D-FE83-4B49-9A3E-A8E0DE2ACAE1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446860" y="757574"/>
            <a:ext cx="2088356" cy="423193"/>
          </a:xfrm>
          <a:prstGeom prst="rect">
            <a:avLst/>
          </a:prstGeom>
          <a:noFill/>
        </p:spPr>
        <p:txBody>
          <a:bodyPr lIns="68580" tIns="34290" rIns="68580" bIns="34290" anchor="ctr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3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经典粗圆简" panose="02010609000101010101" charset="-122"/>
                <a:ea typeface="经典粗圆简" panose="02010609000101010101" charset="-122"/>
                <a:cs typeface="经典粗圆简" panose="02010609000101010101" charset="-122"/>
              </a:rPr>
              <a:t>数学五年级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755482" y="831057"/>
            <a:ext cx="600164" cy="346249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思源宋体 CN Heavy" panose="02020900000000000000" charset="-122"/>
                <a:ea typeface="思源宋体 CN Heavy" panose="02020900000000000000" charset="-122"/>
              </a:rPr>
              <a:t>上册</a:t>
            </a:r>
          </a:p>
        </p:txBody>
      </p:sp>
      <p:sp>
        <p:nvSpPr>
          <p:cNvPr id="9" name="流程图: 卡片 8"/>
          <p:cNvSpPr/>
          <p:nvPr/>
        </p:nvSpPr>
        <p:spPr>
          <a:xfrm>
            <a:off x="1569841" y="1479948"/>
            <a:ext cx="5842397" cy="2412206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922180" y="1600200"/>
            <a:ext cx="136960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第三单元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479864" y="2212182"/>
            <a:ext cx="2254463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300">
                <a:solidFill>
                  <a:srgbClr val="4F80BD"/>
                </a:solidFill>
                <a:latin typeface="华文细黑" panose="02010600040101010101" pitchFamily="2" charset="-122"/>
                <a:ea typeface="思源宋体 CN Heavy"/>
                <a:cs typeface="思源宋体 CN Heavy"/>
              </a:rPr>
              <a:t>倍数与因数</a:t>
            </a: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3167325" y="2825354"/>
            <a:ext cx="2880122" cy="27384"/>
            <a:chOff x="5045" y="5946"/>
            <a:chExt cx="4536" cy="56"/>
          </a:xfrm>
        </p:grpSpPr>
        <p:sp>
          <p:nvSpPr>
            <p:cNvPr id="2058" name="矩形 16"/>
            <p:cNvSpPr>
              <a:spLocks noChangeArrowheads="1"/>
            </p:cNvSpPr>
            <p:nvPr/>
          </p:nvSpPr>
          <p:spPr bwMode="auto"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59" name="矩形 17"/>
            <p:cNvSpPr>
              <a:spLocks noChangeArrowheads="1"/>
            </p:cNvSpPr>
            <p:nvPr/>
          </p:nvSpPr>
          <p:spPr bwMode="auto"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pic>
        <p:nvPicPr>
          <p:cNvPr id="8" name="图片 7" descr="C:\Users\Diy\Desktop\课件.png课件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488091" y="3242074"/>
            <a:ext cx="1912144" cy="2201465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14" name="文本框 10"/>
          <p:cNvSpPr txBox="1">
            <a:spLocks noChangeArrowheads="1"/>
          </p:cNvSpPr>
          <p:nvPr/>
        </p:nvSpPr>
        <p:spPr bwMode="auto">
          <a:xfrm>
            <a:off x="3162759" y="3084199"/>
            <a:ext cx="2889252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3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3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的倍数的特征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432977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975 0.078802 C -0.284975 0.040414 -0.407384 -0.072348 -0.546913 -0.115244 C -0.686443 -0.158141 -0.856952 -0.135512 -0.926560 -0.135765 " pathEditMode="relative" rAng="-1113980820" ptsTypes="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四、课堂小结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146700" y="1754982"/>
            <a:ext cx="5164931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700" dirty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本节课你有什么收获？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525317" y="2774156"/>
            <a:ext cx="2908489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700" dirty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  <a:sym typeface="+mn-ea"/>
              </a:rPr>
              <a:t>还有什什么困惑？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4" grpId="0"/>
      <p:bldP spid="4" grpId="1"/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288507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一、复习准备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056085" y="1113235"/>
            <a:ext cx="767834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前面学习了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的倍数的特征，请说出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的倍数的特征。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56085" y="2514600"/>
            <a:ext cx="466367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请说出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的倍数的特征。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056087" y="3081338"/>
            <a:ext cx="7153275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哪些数既是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的倍数又是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的倍数，它们有何特征？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7275" y="2030017"/>
            <a:ext cx="7771210" cy="692497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700" kern="1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请猜测一下3的倍数具有哪些特征呢？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65600" y="454820"/>
            <a:ext cx="7930753" cy="131574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700" kern="1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我们已经知道一个数是不是2或5的倍数，只要看这个数的个位。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2740819" y="3192066"/>
            <a:ext cx="4495800" cy="4847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700" kern="1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探索3的倍数的特征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6" grpId="1"/>
      <p:bldP spid="100" grpId="0"/>
      <p:bldP spid="10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二、探究新知</a:t>
            </a:r>
          </a:p>
        </p:txBody>
      </p:sp>
      <p:pic>
        <p:nvPicPr>
          <p:cNvPr id="5124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2238" y="1924051"/>
            <a:ext cx="4674394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906068" y="938212"/>
            <a:ext cx="7637859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请在百数表中圈出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的倍数，并与其它同学比较。</a:t>
            </a:r>
            <a:endParaRPr lang="zh-CN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2795590" y="2447926"/>
            <a:ext cx="344091" cy="257175"/>
          </a:xfrm>
          <a:prstGeom prst="ellipse">
            <a:avLst/>
          </a:prstGeo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300415" y="2207419"/>
            <a:ext cx="344091" cy="258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3712371" y="1980011"/>
            <a:ext cx="344091" cy="258365"/>
          </a:xfrm>
          <a:prstGeom prst="ellipse">
            <a:avLst/>
          </a:prstGeo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4158854" y="2447926"/>
            <a:ext cx="344090" cy="257175"/>
          </a:xfrm>
          <a:prstGeom prst="ellipse">
            <a:avLst/>
          </a:prstGeo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622008" y="2207419"/>
            <a:ext cx="344091" cy="258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050633" y="1980011"/>
            <a:ext cx="344091" cy="258365"/>
          </a:xfrm>
          <a:prstGeom prst="ellipse">
            <a:avLst/>
          </a:prstGeo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5505452" y="2447926"/>
            <a:ext cx="344091" cy="257175"/>
          </a:xfrm>
          <a:prstGeom prst="ellipse">
            <a:avLst/>
          </a:prstGeo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985273" y="2207419"/>
            <a:ext cx="344090" cy="258366"/>
          </a:xfrm>
          <a:prstGeom prst="ellipse">
            <a:avLst/>
          </a:prstGeo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6372227" y="1980011"/>
            <a:ext cx="344091" cy="258365"/>
          </a:xfrm>
          <a:prstGeom prst="ellipse">
            <a:avLst/>
          </a:prstGeo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6868717" y="2447926"/>
            <a:ext cx="344090" cy="257175"/>
          </a:xfrm>
          <a:prstGeom prst="ellipse">
            <a:avLst/>
          </a:prstGeo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00" grpId="0"/>
      <p:bldP spid="3" grpId="0" bldLvl="0" animBg="1"/>
      <p:bldP spid="3" grpId="1" animBg="1"/>
      <p:bldP spid="5" grpId="0" bldLvl="0" animBg="1"/>
      <p:bldP spid="5" grpId="1" animBg="1"/>
      <p:bldP spid="8" grpId="0" bldLvl="0" animBg="1"/>
      <p:bldP spid="8" grpId="1" animBg="1"/>
      <p:bldP spid="9" grpId="0" bldLvl="0" animBg="1"/>
      <p:bldP spid="9" grpId="1" animBg="1"/>
      <p:bldP spid="10" grpId="0" bldLvl="0" animBg="1"/>
      <p:bldP spid="10" grpId="1" animBg="1"/>
      <p:bldP spid="11" grpId="0" bldLvl="0" animBg="1"/>
      <p:bldP spid="11" grpId="1" animBg="1"/>
      <p:bldP spid="12" grpId="0" bldLvl="0" animBg="1"/>
      <p:bldP spid="12" grpId="1" animBg="1"/>
      <p:bldP spid="13" grpId="0" bldLvl="0" animBg="1"/>
      <p:bldP spid="13" grpId="1" animBg="1"/>
      <p:bldP spid="14" grpId="0" bldLvl="0" animBg="1"/>
      <p:bldP spid="14" grpId="1" animBg="1"/>
      <p:bldP spid="15" grpId="0" bldLvl="0" animBg="1"/>
      <p:bldP spid="1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946547" y="492919"/>
            <a:ext cx="560903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观察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的倍数，你发现了什么？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946547" y="1120379"/>
            <a:ext cx="560903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请斜着观察，你发现了什么？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95313" y="1525192"/>
            <a:ext cx="8217694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“6”</a:t>
            </a:r>
            <a:r>
              <a:rPr lang="zh-CN" altLang="en-US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的那条斜线上的数，两个数字加起来的和都等于</a:t>
            </a:r>
            <a:r>
              <a:rPr lang="en-US" altLang="zh-CN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6</a:t>
            </a:r>
            <a:r>
              <a:rPr lang="zh-CN" altLang="en-US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95313" y="2669383"/>
            <a:ext cx="8156972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“9”</a:t>
            </a:r>
            <a:r>
              <a:rPr lang="zh-CN" altLang="en-US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的那条斜线上的数，两个数字加起来的和都等于</a:t>
            </a:r>
            <a:r>
              <a:rPr lang="en-US" altLang="zh-CN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9</a:t>
            </a:r>
            <a:r>
              <a:rPr lang="zh-CN" altLang="en-US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2" grpId="0"/>
      <p:bldP spid="2" grpId="1"/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28640" y="450057"/>
            <a:ext cx="8308181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</a:t>
            </a:r>
            <a:r>
              <a:rPr lang="zh-CN" altLang="en-US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发现</a:t>
            </a:r>
            <a:r>
              <a:rPr lang="en-US" altLang="zh-CN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30</a:t>
            </a:r>
            <a:r>
              <a:rPr lang="zh-CN" altLang="en-US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</a:t>
            </a:r>
            <a:r>
              <a:rPr lang="en-US" altLang="zh-CN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60</a:t>
            </a:r>
            <a:r>
              <a:rPr lang="zh-CN" altLang="en-US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</a:t>
            </a:r>
            <a:r>
              <a:rPr lang="en-US" altLang="zh-CN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90</a:t>
            </a:r>
            <a:r>
              <a:rPr lang="zh-CN" altLang="en-US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两个数的和是</a:t>
            </a:r>
            <a:r>
              <a:rPr lang="en-US" altLang="zh-CN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altLang="en-US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</a:t>
            </a:r>
            <a:r>
              <a:rPr lang="en-US" altLang="zh-CN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6</a:t>
            </a:r>
            <a:r>
              <a:rPr lang="zh-CN" altLang="en-US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</a:t>
            </a:r>
            <a:r>
              <a:rPr lang="en-US" altLang="zh-CN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9</a:t>
            </a:r>
            <a:r>
              <a:rPr lang="zh-CN" altLang="en-US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，还有另外的两个数字的和是</a:t>
            </a:r>
            <a:r>
              <a:rPr lang="en-US" altLang="zh-CN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12</a:t>
            </a:r>
            <a:r>
              <a:rPr lang="zh-CN" altLang="en-US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</a:t>
            </a:r>
            <a:r>
              <a:rPr lang="en-US" altLang="zh-CN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15</a:t>
            </a:r>
            <a:r>
              <a:rPr lang="zh-CN" altLang="en-US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</a:t>
            </a:r>
            <a:r>
              <a:rPr lang="en-US" altLang="zh-CN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18</a:t>
            </a:r>
            <a:r>
              <a:rPr lang="zh-CN" altLang="en-US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。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534593" y="2544367"/>
            <a:ext cx="8303419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7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一个数各个数位上的数字之和是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的倍数，这个数就一定是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976313" y="2093119"/>
            <a:ext cx="200739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得出结论：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0" grpId="0"/>
      <p:bldP spid="100" grpId="1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26331" y="561975"/>
            <a:ext cx="200620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验证结论：</a:t>
            </a:r>
          </a:p>
        </p:txBody>
      </p:sp>
      <p:grpSp>
        <p:nvGrpSpPr>
          <p:cNvPr id="12" name="组合 11"/>
          <p:cNvGrpSpPr/>
          <p:nvPr/>
        </p:nvGrpSpPr>
        <p:grpSpPr bwMode="auto">
          <a:xfrm>
            <a:off x="1258494" y="2070499"/>
            <a:ext cx="5992415" cy="797719"/>
            <a:chOff x="1981" y="3105"/>
            <a:chExt cx="9437" cy="1674"/>
          </a:xfrm>
        </p:grpSpPr>
        <p:grpSp>
          <p:nvGrpSpPr>
            <p:cNvPr id="8198" name="组合 7"/>
            <p:cNvGrpSpPr/>
            <p:nvPr/>
          </p:nvGrpSpPr>
          <p:grpSpPr bwMode="auto">
            <a:xfrm>
              <a:off x="1981" y="3105"/>
              <a:ext cx="9437" cy="1674"/>
              <a:chOff x="1981" y="3105"/>
              <a:chExt cx="9437" cy="1674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1981" y="3105"/>
                <a:ext cx="1674" cy="1674"/>
              </a:xfrm>
              <a:prstGeom prst="ellipse">
                <a:avLst/>
              </a:prstGeom>
              <a:solidFill>
                <a:schemeClr val="bg1"/>
              </a:solidFill>
              <a:ln w="44450" cmpd="sng">
                <a:solidFill>
                  <a:schemeClr val="accent1">
                    <a:shade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4574" y="3105"/>
                <a:ext cx="1676" cy="1674"/>
              </a:xfrm>
              <a:prstGeom prst="ellipse">
                <a:avLst/>
              </a:prstGeom>
              <a:solidFill>
                <a:schemeClr val="bg1"/>
              </a:solidFill>
              <a:ln w="44450" cmpd="sng">
                <a:solidFill>
                  <a:schemeClr val="accent1">
                    <a:shade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7169" y="3105"/>
                <a:ext cx="1674" cy="1674"/>
              </a:xfrm>
              <a:prstGeom prst="ellipse">
                <a:avLst/>
              </a:prstGeom>
              <a:solidFill>
                <a:schemeClr val="bg1"/>
              </a:solidFill>
              <a:ln w="44450" cmpd="sng">
                <a:solidFill>
                  <a:schemeClr val="accent1">
                    <a:shade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9744" y="3105"/>
                <a:ext cx="1676" cy="1674"/>
              </a:xfrm>
              <a:prstGeom prst="ellipse">
                <a:avLst/>
              </a:prstGeom>
              <a:solidFill>
                <a:schemeClr val="bg1"/>
              </a:solidFill>
              <a:ln w="44450" cmpd="sng">
                <a:solidFill>
                  <a:schemeClr val="accent1">
                    <a:shade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8199" name="文本框 6"/>
            <p:cNvSpPr txBox="1">
              <a:spLocks noChangeArrowheads="1"/>
            </p:cNvSpPr>
            <p:nvPr/>
          </p:nvSpPr>
          <p:spPr bwMode="auto">
            <a:xfrm>
              <a:off x="2314" y="3435"/>
              <a:ext cx="1008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2700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33</a:t>
              </a:r>
              <a:endParaRPr lang="zh-CN" altLang="en-US" sz="27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8200" name="文本框 8"/>
            <p:cNvSpPr txBox="1">
              <a:spLocks noChangeArrowheads="1"/>
            </p:cNvSpPr>
            <p:nvPr/>
          </p:nvSpPr>
          <p:spPr bwMode="auto">
            <a:xfrm>
              <a:off x="4729" y="3434"/>
              <a:ext cx="1109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2700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102</a:t>
              </a:r>
              <a:endParaRPr lang="zh-CN" altLang="en-US" sz="27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8201" name="文本框 9"/>
            <p:cNvSpPr txBox="1">
              <a:spLocks noChangeArrowheads="1"/>
            </p:cNvSpPr>
            <p:nvPr/>
          </p:nvSpPr>
          <p:spPr bwMode="auto">
            <a:xfrm>
              <a:off x="7323" y="3434"/>
              <a:ext cx="1109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2700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120</a:t>
              </a:r>
              <a:endParaRPr lang="zh-CN" altLang="en-US" sz="27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8202" name="文本框 10"/>
            <p:cNvSpPr txBox="1">
              <a:spLocks noChangeArrowheads="1"/>
            </p:cNvSpPr>
            <p:nvPr/>
          </p:nvSpPr>
          <p:spPr bwMode="auto">
            <a:xfrm>
              <a:off x="9744" y="3434"/>
              <a:ext cx="1381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2700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1005</a:t>
              </a:r>
              <a:endParaRPr lang="zh-CN" altLang="en-US" sz="27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1126332" y="1208485"/>
            <a:ext cx="7013972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请验证下列数字是不是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的倍数。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1126333" y="3580210"/>
            <a:ext cx="6234113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  <a:sym typeface="+mn-ea"/>
              </a:rPr>
              <a:t>同学们互相写几个数进行验证。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3" grpId="0"/>
      <p:bldP spid="13" grpId="1"/>
      <p:bldP spid="14" grpId="0"/>
      <p:bldP spid="1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9785" y="519113"/>
            <a:ext cx="3455195" cy="486966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285752" y="542926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三、课堂练习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5296" y="2337198"/>
            <a:ext cx="8327231" cy="1044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671638" y="3771900"/>
            <a:ext cx="5299472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的倍数有：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36 54 45 48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2" name="椭圆 1"/>
          <p:cNvSpPr/>
          <p:nvPr/>
        </p:nvSpPr>
        <p:spPr>
          <a:xfrm>
            <a:off x="1496619" y="2421731"/>
            <a:ext cx="859631" cy="7143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726659" y="2430067"/>
            <a:ext cx="859631" cy="7143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779296" y="2474119"/>
            <a:ext cx="969169" cy="67032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991352" y="2474119"/>
            <a:ext cx="969169" cy="67032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26" name="文本框 10"/>
          <p:cNvSpPr txBox="1">
            <a:spLocks noChangeArrowheads="1"/>
          </p:cNvSpPr>
          <p:nvPr/>
        </p:nvSpPr>
        <p:spPr bwMode="auto">
          <a:xfrm>
            <a:off x="567931" y="1090612"/>
            <a:ext cx="8003381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请将编号是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的倍数的气球涂上颜色，并与同伴交流你是怎么判断的。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/>
      <p:bldP spid="8" grpId="1"/>
      <p:bldP spid="2" grpId="0" bldLvl="0" animBg="1"/>
      <p:bldP spid="2" grpId="1" animBg="1"/>
      <p:bldP spid="5" grpId="0" bldLvl="0" animBg="1"/>
      <p:bldP spid="5" grpId="1" animBg="1"/>
      <p:bldP spid="9" grpId="0" bldLvl="0" animBg="1"/>
      <p:bldP spid="9" grpId="1" animBg="1"/>
      <p:bldP spid="10" grpId="0" bldLvl="0" animBg="1"/>
      <p:bldP spid="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823" y="945357"/>
            <a:ext cx="8184356" cy="71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210992" y="1016794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4</a:t>
            </a:r>
            <a:endParaRPr lang="en-US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712369" y="1016794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4</a:t>
            </a:r>
            <a:endParaRPr lang="en-US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992291" y="1016794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</a:t>
            </a:r>
            <a:endParaRPr lang="en-US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453187" y="1016794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6</a:t>
            </a:r>
            <a:endParaRPr lang="en-US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914085" y="1016794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</a:t>
            </a:r>
            <a:endParaRPr lang="en-US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54832" y="1496617"/>
            <a:ext cx="823436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选出两个数字组成一个两位数，分别满足下面的条件。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06406" y="1997870"/>
            <a:ext cx="2028825" cy="93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3174208" y="2968230"/>
            <a:ext cx="40780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45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556024" y="2968230"/>
            <a:ext cx="340875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）是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的倍数    。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487468" y="2968230"/>
            <a:ext cx="445174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（</a:t>
            </a:r>
            <a:r>
              <a:rPr lang="en-US" altLang="zh-CN" sz="21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</a:t>
            </a:r>
            <a:r>
              <a:rPr lang="zh-CN" altLang="en-US" sz="21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）同时是</a:t>
            </a:r>
            <a:r>
              <a:rPr lang="en-US" altLang="zh-CN" sz="21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</a:t>
            </a:r>
            <a:r>
              <a:rPr lang="zh-CN" altLang="en-US" sz="21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和</a:t>
            </a:r>
            <a:r>
              <a:rPr lang="en-US" altLang="zh-CN" sz="21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altLang="en-US" sz="210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的倍数   。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554833" y="3424239"/>
            <a:ext cx="377411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（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）同时是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和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5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的倍数    。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54832" y="3920730"/>
            <a:ext cx="417806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（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4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）同时是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、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和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5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的倍数    。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8301039" y="2968230"/>
            <a:ext cx="40780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30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4374358" y="3424239"/>
            <a:ext cx="40780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45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4932760" y="3920730"/>
            <a:ext cx="40780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30</a:t>
            </a:r>
          </a:p>
        </p:txBody>
      </p:sp>
      <p:sp>
        <p:nvSpPr>
          <p:cNvPr id="10258" name="文本框 17"/>
          <p:cNvSpPr txBox="1">
            <a:spLocks noChangeArrowheads="1"/>
          </p:cNvSpPr>
          <p:nvPr/>
        </p:nvSpPr>
        <p:spPr bwMode="auto">
          <a:xfrm>
            <a:off x="554832" y="278606"/>
            <a:ext cx="82855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分别在   里填上一个数字，使这个两位数是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的倍数。</a:t>
            </a:r>
          </a:p>
        </p:txBody>
      </p:sp>
      <p:pic>
        <p:nvPicPr>
          <p:cNvPr id="10259" name="图片 18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27400" y="433059"/>
            <a:ext cx="483394" cy="348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3" grpId="0"/>
      <p:bldP spid="3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全屏显示(16:9)</PresentationFormat>
  <Paragraphs>50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黑体</vt:lpstr>
      <vt:lpstr>华文细黑</vt:lpstr>
      <vt:lpstr>经典粗圆简</vt:lpstr>
      <vt:lpstr>楷体</vt:lpstr>
      <vt:lpstr>思源宋体 CN Heavy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2023-01-17T01:07:58Z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9A8A03F251D9465D8D4A53BF6C79D5E1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