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568" r:id="rId5"/>
    <p:sldId id="569" r:id="rId6"/>
    <p:sldId id="260" r:id="rId7"/>
    <p:sldId id="451" r:id="rId8"/>
    <p:sldId id="518" r:id="rId9"/>
    <p:sldId id="570" r:id="rId10"/>
    <p:sldId id="571" r:id="rId11"/>
    <p:sldId id="572" r:id="rId12"/>
    <p:sldId id="532" r:id="rId13"/>
    <p:sldId id="535" r:id="rId14"/>
    <p:sldId id="533" r:id="rId15"/>
    <p:sldId id="534" r:id="rId16"/>
    <p:sldId id="261" r:id="rId17"/>
    <p:sldId id="293" r:id="rId18"/>
    <p:sldId id="433" r:id="rId19"/>
    <p:sldId id="435" r:id="rId20"/>
    <p:sldId id="436" r:id="rId21"/>
    <p:sldId id="262" r:id="rId22"/>
    <p:sldId id="575" r:id="rId23"/>
    <p:sldId id="257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44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2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>
        <p:guide pos="416"/>
        <p:guide pos="7256"/>
        <p:guide orient="horz" pos="744"/>
        <p:guide orient="horz" pos="3928"/>
        <p:guide orient="horz" pos="2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CF5568F-451C-4DE2-AF3F-3DB85AA2F67C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980A53A-1CD5-4ECF-B561-48D7BE7D40D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0B050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2.jpeg"/><Relationship Id="rId5" Type="http://schemas.openxmlformats.org/officeDocument/2006/relationships/tags" Target="../tags/tag24.xml"/><Relationship Id="rId10" Type="http://schemas.openxmlformats.org/officeDocument/2006/relationships/image" Target="../media/image1.jpeg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024313" y="3834946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983038" y="2590346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859020" y="426339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800" smtClean="0">
                <a:solidFill>
                  <a:schemeClr val="bg1"/>
                </a:solidFill>
                <a:cs typeface="+mn-ea"/>
                <a:sym typeface="+mn-lt"/>
              </a:rPr>
              <a:t>讲师：</a:t>
            </a:r>
            <a:r>
              <a:rPr lang="en-US" altLang="zh-CN" sz="18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副标题 2"/>
          <p:cNvSpPr>
            <a:spLocks noChangeArrowheads="1"/>
          </p:cNvSpPr>
          <p:nvPr/>
        </p:nvSpPr>
        <p:spPr bwMode="auto">
          <a:xfrm>
            <a:off x="4556920" y="2801734"/>
            <a:ext cx="4681674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dist">
              <a:lnSpc>
                <a:spcPct val="90000"/>
              </a:lnSpc>
              <a:spcBef>
                <a:spcPts val="1000"/>
              </a:spcBef>
            </a:pPr>
            <a:r>
              <a:rPr lang="en-US" altLang="zh-CN" sz="6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7.1 </a:t>
            </a:r>
            <a:r>
              <a:rPr lang="zh-CN" altLang="en-US" sz="6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轴对称</a:t>
            </a:r>
          </a:p>
        </p:txBody>
      </p:sp>
      <p:grpSp>
        <p:nvGrpSpPr>
          <p:cNvPr id="12" name="PA_组合 42"/>
          <p:cNvGrpSpPr/>
          <p:nvPr>
            <p:custDataLst>
              <p:tags r:id="rId1"/>
            </p:custDataLst>
          </p:nvPr>
        </p:nvGrpSpPr>
        <p:grpSpPr>
          <a:xfrm>
            <a:off x="6224992" y="1445759"/>
            <a:ext cx="540000" cy="540000"/>
            <a:chOff x="5309025" y="2094564"/>
            <a:chExt cx="1461661" cy="1461661"/>
          </a:xfrm>
        </p:grpSpPr>
        <p:sp>
          <p:nvSpPr>
            <p:cNvPr id="1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5" name="PA_组合 45"/>
          <p:cNvGrpSpPr/>
          <p:nvPr>
            <p:custDataLst>
              <p:tags r:id="rId2"/>
            </p:custDataLst>
          </p:nvPr>
        </p:nvGrpSpPr>
        <p:grpSpPr>
          <a:xfrm>
            <a:off x="6764992" y="1445759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8"/>
          <p:cNvGrpSpPr/>
          <p:nvPr>
            <p:custDataLst>
              <p:tags r:id="rId3"/>
            </p:custDataLst>
          </p:nvPr>
        </p:nvGrpSpPr>
        <p:grpSpPr>
          <a:xfrm>
            <a:off x="7261520" y="1445759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51"/>
          <p:cNvGrpSpPr/>
          <p:nvPr>
            <p:custDataLst>
              <p:tags r:id="rId4"/>
            </p:custDataLst>
          </p:nvPr>
        </p:nvGrpSpPr>
        <p:grpSpPr>
          <a:xfrm>
            <a:off x="7764096" y="1445759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PA_文本框 26"/>
          <p:cNvSpPr txBox="1"/>
          <p:nvPr>
            <p:custDataLst>
              <p:tags r:id="rId5"/>
            </p:custDataLst>
          </p:nvPr>
        </p:nvSpPr>
        <p:spPr>
          <a:xfrm>
            <a:off x="6198905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PA_文本框 26"/>
          <p:cNvSpPr txBox="1"/>
          <p:nvPr>
            <p:custDataLst>
              <p:tags r:id="rId6"/>
            </p:custDataLst>
          </p:nvPr>
        </p:nvSpPr>
        <p:spPr>
          <a:xfrm>
            <a:off x="6764992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6" name="PA_矩形 56"/>
          <p:cNvSpPr/>
          <p:nvPr>
            <p:custDataLst>
              <p:tags r:id="rId7"/>
            </p:custDataLst>
          </p:nvPr>
        </p:nvSpPr>
        <p:spPr>
          <a:xfrm>
            <a:off x="7248857" y="1469342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27" name="PA_矩形 57"/>
          <p:cNvSpPr/>
          <p:nvPr>
            <p:custDataLst>
              <p:tags r:id="rId8"/>
            </p:custDataLst>
          </p:nvPr>
        </p:nvSpPr>
        <p:spPr>
          <a:xfrm>
            <a:off x="7764096" y="1445759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28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49" y="1182234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"/>
          <p:cNvSpPr txBox="1">
            <a:spLocks noChangeArrowheads="1"/>
          </p:cNvSpPr>
          <p:nvPr/>
        </p:nvSpPr>
        <p:spPr bwMode="auto">
          <a:xfrm>
            <a:off x="857250" y="1102740"/>
            <a:ext cx="65659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solidFill>
                  <a:srgbClr val="000000"/>
                </a:solidFill>
                <a:cs typeface="+mn-ea"/>
                <a:sym typeface="+mn-lt"/>
              </a:rPr>
              <a:t>如果连接图中的点A与点A',你会发现什么?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2678113" y="3638442"/>
            <a:ext cx="230346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98600" y="1993793"/>
          <a:ext cx="4597400" cy="333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1399" name="组合 12"/>
          <p:cNvGrpSpPr/>
          <p:nvPr/>
        </p:nvGrpSpPr>
        <p:grpSpPr bwMode="auto">
          <a:xfrm>
            <a:off x="2647951" y="2146193"/>
            <a:ext cx="2303463" cy="2233613"/>
            <a:chOff x="4425302" y="2588442"/>
            <a:chExt cx="2303253" cy="2234241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4804680" y="2588442"/>
              <a:ext cx="768280" cy="7415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804680" y="3330013"/>
              <a:ext cx="371441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4425302" y="3330013"/>
              <a:ext cx="750820" cy="7510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4425302" y="3709532"/>
              <a:ext cx="750820" cy="3795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572960" y="2588442"/>
              <a:ext cx="766692" cy="751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5960275" y="3330013"/>
              <a:ext cx="396839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969799" y="3339541"/>
              <a:ext cx="758756" cy="7415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5960275" y="3709532"/>
              <a:ext cx="768280" cy="3715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193582" y="3709532"/>
              <a:ext cx="0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176122" y="4814743"/>
              <a:ext cx="784154" cy="79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960275" y="3709532"/>
              <a:ext cx="9524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直接连接符 25"/>
          <p:cNvCxnSpPr/>
          <p:nvPr/>
        </p:nvCxnSpPr>
        <p:spPr>
          <a:xfrm>
            <a:off x="3795713" y="1920768"/>
            <a:ext cx="0" cy="2830513"/>
          </a:xfrm>
          <a:prstGeom prst="line">
            <a:avLst/>
          </a:prstGeom>
          <a:ln w="34925" cmpd="sng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12" name="文本框 29"/>
          <p:cNvSpPr txBox="1">
            <a:spLocks noChangeArrowheads="1"/>
          </p:cNvSpPr>
          <p:nvPr/>
        </p:nvSpPr>
        <p:spPr bwMode="auto">
          <a:xfrm>
            <a:off x="2319338" y="3555893"/>
            <a:ext cx="4746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413" name="文本框 30"/>
          <p:cNvSpPr txBox="1">
            <a:spLocks noChangeArrowheads="1"/>
          </p:cNvSpPr>
          <p:nvPr/>
        </p:nvSpPr>
        <p:spPr bwMode="auto">
          <a:xfrm>
            <a:off x="4881564" y="3559067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A′</a:t>
            </a:r>
          </a:p>
        </p:txBody>
      </p:sp>
      <p:sp>
        <p:nvSpPr>
          <p:cNvPr id="11414" name="文本框 31"/>
          <p:cNvSpPr txBox="1">
            <a:spLocks noChangeArrowheads="1"/>
          </p:cNvSpPr>
          <p:nvPr/>
        </p:nvSpPr>
        <p:spPr bwMode="auto">
          <a:xfrm>
            <a:off x="2624139" y="2662130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1415" name="文本框 32"/>
          <p:cNvSpPr txBox="1">
            <a:spLocks noChangeArrowheads="1"/>
          </p:cNvSpPr>
          <p:nvPr/>
        </p:nvSpPr>
        <p:spPr bwMode="auto">
          <a:xfrm>
            <a:off x="4538664" y="2662130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B′</a:t>
            </a:r>
          </a:p>
        </p:txBody>
      </p:sp>
      <p:sp>
        <p:nvSpPr>
          <p:cNvPr id="11416" name="文本框 33"/>
          <p:cNvSpPr txBox="1">
            <a:spLocks noChangeArrowheads="1"/>
          </p:cNvSpPr>
          <p:nvPr/>
        </p:nvSpPr>
        <p:spPr bwMode="auto">
          <a:xfrm>
            <a:off x="3344863" y="2703405"/>
            <a:ext cx="474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1417" name="文本框 43"/>
          <p:cNvSpPr txBox="1">
            <a:spLocks noChangeArrowheads="1"/>
          </p:cNvSpPr>
          <p:nvPr/>
        </p:nvSpPr>
        <p:spPr bwMode="auto">
          <a:xfrm>
            <a:off x="3846514" y="2703405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C′</a:t>
            </a:r>
          </a:p>
        </p:txBody>
      </p:sp>
      <p:sp>
        <p:nvSpPr>
          <p:cNvPr id="11418" name="文本框 44"/>
          <p:cNvSpPr txBox="1">
            <a:spLocks noChangeArrowheads="1"/>
          </p:cNvSpPr>
          <p:nvPr/>
        </p:nvSpPr>
        <p:spPr bwMode="auto">
          <a:xfrm>
            <a:off x="3368676" y="3097105"/>
            <a:ext cx="474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11419" name="文本框 45"/>
          <p:cNvSpPr txBox="1">
            <a:spLocks noChangeArrowheads="1"/>
          </p:cNvSpPr>
          <p:nvPr/>
        </p:nvSpPr>
        <p:spPr bwMode="auto">
          <a:xfrm>
            <a:off x="3870326" y="3097105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D′</a:t>
            </a:r>
          </a:p>
        </p:txBody>
      </p:sp>
      <p:sp>
        <p:nvSpPr>
          <p:cNvPr id="11420" name="文本框 46"/>
          <p:cNvSpPr txBox="1">
            <a:spLocks noChangeArrowheads="1"/>
          </p:cNvSpPr>
          <p:nvPr/>
        </p:nvSpPr>
        <p:spPr bwMode="auto">
          <a:xfrm>
            <a:off x="3100388" y="4176605"/>
            <a:ext cx="4746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11421" name="文本框 50"/>
          <p:cNvSpPr txBox="1">
            <a:spLocks noChangeArrowheads="1"/>
          </p:cNvSpPr>
          <p:nvPr/>
        </p:nvSpPr>
        <p:spPr bwMode="auto">
          <a:xfrm>
            <a:off x="4248151" y="4176605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E′</a:t>
            </a: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6899276" y="2193211"/>
            <a:ext cx="4289425" cy="114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cs typeface="+mn-ea"/>
                <a:sym typeface="+mn-lt"/>
              </a:rPr>
              <a:t>点A与点A'的连线与对称轴垂直；且到对称轴的距离相等。</a:t>
            </a: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1047751" y="5721122"/>
            <a:ext cx="6981825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连接其它的对应点，还具有上述性质吗?</a:t>
            </a: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6899276" y="3698161"/>
            <a:ext cx="4162425" cy="169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这些对应点的连线都和对称轴互相垂直；且到对称轴的距离相等。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1824" y="1531633"/>
            <a:ext cx="428835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noProof="1">
                <a:ln w="0"/>
                <a:effectLst>
                  <a:reflection blurRad="6350" stA="53000" endA="300" endPos="35500" dir="5400000" sy="-90000" algn="bl" rotWithShape="0"/>
                </a:effectLst>
                <a:cs typeface="+mn-ea"/>
                <a:sym typeface="+mn-lt"/>
              </a:rPr>
              <a:t>轴对称图形的特征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42976" y="3135314"/>
            <a:ext cx="105759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cs typeface="+mn-ea"/>
                <a:sym typeface="+mn-lt"/>
              </a:rPr>
              <a:t>1</a:t>
            </a:r>
            <a:r>
              <a:rPr lang="zh-CN" altLang="en-US" sz="3200" dirty="0">
                <a:cs typeface="+mn-ea"/>
                <a:sym typeface="+mn-lt"/>
              </a:rPr>
              <a:t>、</a:t>
            </a:r>
            <a:r>
              <a:rPr lang="zh-CN" altLang="zh-CN" sz="3200" dirty="0">
                <a:cs typeface="+mn-ea"/>
                <a:sym typeface="+mn-lt"/>
              </a:rPr>
              <a:t>轴对称图形中每组对应点到对称轴的距离相等</a:t>
            </a:r>
            <a:r>
              <a:rPr lang="zh-CN" altLang="en-US" sz="3200" dirty="0"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42976" y="4648200"/>
            <a:ext cx="116479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cs typeface="+mn-ea"/>
                <a:sym typeface="+mn-lt"/>
              </a:rPr>
              <a:t>2</a:t>
            </a:r>
            <a:r>
              <a:rPr lang="zh-CN" altLang="en-US" sz="3200">
                <a:cs typeface="+mn-ea"/>
                <a:sym typeface="+mn-lt"/>
              </a:rPr>
              <a:t>、</a:t>
            </a:r>
            <a:r>
              <a:rPr lang="zh-CN" altLang="zh-CN" sz="3200">
                <a:cs typeface="+mn-ea"/>
                <a:sym typeface="+mn-lt"/>
              </a:rPr>
              <a:t>每组对应点的连线与对称轴垂直。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90" y="1159190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文本框 5"/>
          <p:cNvSpPr txBox="1">
            <a:spLocks noChangeArrowheads="1"/>
          </p:cNvSpPr>
          <p:nvPr/>
        </p:nvSpPr>
        <p:spPr bwMode="auto">
          <a:xfrm>
            <a:off x="1261097" y="1189680"/>
            <a:ext cx="179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4339" name="文本框 7"/>
          <p:cNvSpPr txBox="1">
            <a:spLocks noChangeArrowheads="1"/>
          </p:cNvSpPr>
          <p:nvPr/>
        </p:nvSpPr>
        <p:spPr bwMode="auto">
          <a:xfrm>
            <a:off x="3350869" y="1225070"/>
            <a:ext cx="7216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在方格中补画轴对称图形的另一半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228773" y="1779589"/>
            <a:ext cx="8856741" cy="1512887"/>
            <a:chOff x="1804" y="5218"/>
            <a:chExt cx="13943" cy="2381"/>
          </a:xfrm>
        </p:grpSpPr>
        <p:sp>
          <p:nvSpPr>
            <p:cNvPr id="10" name="对话气泡: 圆角矩形 9"/>
            <p:cNvSpPr/>
            <p:nvPr/>
          </p:nvSpPr>
          <p:spPr>
            <a:xfrm>
              <a:off x="1804" y="5518"/>
              <a:ext cx="10984" cy="907"/>
            </a:xfrm>
            <a:prstGeom prst="wedgeRoundRectCallout">
              <a:avLst>
                <a:gd name="adj1" fmla="val 52114"/>
                <a:gd name="adj2" fmla="val -12609"/>
                <a:gd name="adj3" fmla="val 16667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eaLnBrk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solidFill>
                    <a:srgbClr val="000000"/>
                  </a:solidFill>
                  <a:cs typeface="+mn-ea"/>
                  <a:sym typeface="+mn-lt"/>
                </a:rPr>
                <a:t>你能补全下面这个轴对称图形吗？</a:t>
              </a:r>
            </a:p>
          </p:txBody>
        </p:sp>
        <p:pic>
          <p:nvPicPr>
            <p:cNvPr id="14342" name="图片 2" descr="F:\陈慎龙\模板、图片\人物图片\数学PPT模板\6.jpg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89" t="-4852" r="-3571" b="-4167"/>
            <a:stretch>
              <a:fillRect/>
            </a:stretch>
          </p:blipFill>
          <p:spPr bwMode="auto">
            <a:xfrm>
              <a:off x="13593" y="5218"/>
              <a:ext cx="2154" cy="2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11"/>
          <p:cNvGrpSpPr/>
          <p:nvPr/>
        </p:nvGrpSpPr>
        <p:grpSpPr bwMode="auto">
          <a:xfrm>
            <a:off x="1240717" y="1970136"/>
            <a:ext cx="5913736" cy="4081629"/>
            <a:chOff x="1751" y="2556"/>
            <a:chExt cx="11193" cy="7724"/>
          </a:xfrm>
        </p:grpSpPr>
        <p:pic>
          <p:nvPicPr>
            <p:cNvPr id="14344" name="图片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4137"/>
              <a:ext cx="11193" cy="6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图片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" y="2556"/>
              <a:ext cx="1296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12"/>
          <p:cNvGrpSpPr/>
          <p:nvPr/>
        </p:nvGrpSpPr>
        <p:grpSpPr bwMode="auto">
          <a:xfrm>
            <a:off x="7464425" y="4098476"/>
            <a:ext cx="4290921" cy="1096523"/>
            <a:chOff x="1886137" y="3298865"/>
            <a:chExt cx="4291651" cy="1097619"/>
          </a:xfrm>
        </p:grpSpPr>
        <p:sp>
          <p:nvSpPr>
            <p:cNvPr id="14347" name="文本框 11"/>
            <p:cNvSpPr txBox="1">
              <a:spLocks noChangeArrowheads="1"/>
            </p:cNvSpPr>
            <p:nvPr/>
          </p:nvSpPr>
          <p:spPr bwMode="auto">
            <a:xfrm>
              <a:off x="1886137" y="3298865"/>
              <a:ext cx="1621233" cy="523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000000"/>
                  </a:solidFill>
                  <a:cs typeface="+mn-ea"/>
                  <a:sym typeface="+mn-lt"/>
                </a:rPr>
                <a:t>想一想：</a:t>
              </a:r>
            </a:p>
          </p:txBody>
        </p:sp>
        <p:sp>
          <p:nvSpPr>
            <p:cNvPr id="14348" name="矩形 12"/>
            <p:cNvSpPr>
              <a:spLocks noChangeArrowheads="1"/>
            </p:cNvSpPr>
            <p:nvPr/>
          </p:nvSpPr>
          <p:spPr bwMode="auto">
            <a:xfrm>
              <a:off x="2401753" y="3872741"/>
              <a:ext cx="3776035" cy="523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cs typeface="+mn-ea"/>
                  <a:sym typeface="+mn-lt"/>
                </a:rPr>
                <a:t>先画什么？再画什么？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1"/>
          <a:stretch>
            <a:fillRect/>
          </a:stretch>
        </p:blipFill>
        <p:spPr bwMode="auto">
          <a:xfrm>
            <a:off x="1204913" y="1528326"/>
            <a:ext cx="5216524" cy="355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019925" y="1364398"/>
            <a:ext cx="356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circleNumDbPlain"/>
            </a:pPr>
            <a:r>
              <a:rPr lang="zh-CN" altLang="en-US" sz="2400">
                <a:latin typeface="+mn-lt"/>
                <a:ea typeface="+mn-ea"/>
                <a:cs typeface="+mn-ea"/>
                <a:sym typeface="+mn-lt"/>
              </a:rPr>
              <a:t>找到</a:t>
            </a:r>
            <a:r>
              <a:rPr lang="zh-CN" altLang="zh-CN" sz="2400">
                <a:latin typeface="+mn-lt"/>
                <a:ea typeface="+mn-ea"/>
                <a:cs typeface="+mn-ea"/>
                <a:sym typeface="+mn-lt"/>
              </a:rPr>
              <a:t>关键点；</a:t>
            </a: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6981826" y="2400347"/>
            <a:ext cx="4132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②数出或量出关键点到对称轴的距离；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72314" y="3805628"/>
            <a:ext cx="4041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③在对称轴的另一侧找出关键点的对称点；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072314" y="5210910"/>
            <a:ext cx="4041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cs typeface="+mn-ea"/>
                <a:sym typeface="+mn-lt"/>
              </a:rPr>
              <a:t>④按照所给图形，顺次连接各点。</a:t>
            </a:r>
          </a:p>
        </p:txBody>
      </p:sp>
      <p:sp>
        <p:nvSpPr>
          <p:cNvPr id="26" name="椭圆 25"/>
          <p:cNvSpPr/>
          <p:nvPr/>
        </p:nvSpPr>
        <p:spPr>
          <a:xfrm>
            <a:off x="1204913" y="261620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2058988" y="34718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619250" y="47561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928938" y="132080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497138" y="262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2933700" y="389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2551113" y="2659063"/>
            <a:ext cx="449262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1292225" y="2668588"/>
            <a:ext cx="170815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2090739" y="3519488"/>
            <a:ext cx="909637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677989" y="4797425"/>
            <a:ext cx="1296987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2968626" y="2667000"/>
            <a:ext cx="449263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3348038" y="26146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2971800" y="2668588"/>
            <a:ext cx="170815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4618038" y="262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2974975" y="3519488"/>
            <a:ext cx="827088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759200" y="34655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2933700" y="4797425"/>
            <a:ext cx="129540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4189413" y="47434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2974975" y="1374775"/>
            <a:ext cx="1690688" cy="3429000"/>
          </a:xfrm>
          <a:custGeom>
            <a:avLst/>
            <a:gdLst>
              <a:gd name="connisteX0" fmla="*/ 0 w 1691640"/>
              <a:gd name="connsiteY0" fmla="*/ 0 h 3429000"/>
              <a:gd name="connisteX1" fmla="*/ 426720 w 1691640"/>
              <a:gd name="connsiteY1" fmla="*/ 1303020 h 3429000"/>
              <a:gd name="connisteX2" fmla="*/ 1691640 w 1691640"/>
              <a:gd name="connsiteY2" fmla="*/ 1295400 h 3429000"/>
              <a:gd name="connisteX3" fmla="*/ 830580 w 1691640"/>
              <a:gd name="connsiteY3" fmla="*/ 2141220 h 3429000"/>
              <a:gd name="connisteX4" fmla="*/ 1264920 w 1691640"/>
              <a:gd name="connsiteY4" fmla="*/ 3429000 h 3429000"/>
              <a:gd name="connisteX5" fmla="*/ 0 w 1691640"/>
              <a:gd name="connsiteY5" fmla="*/ 2560320 h 34290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691640" h="3429000">
                <a:moveTo>
                  <a:pt x="0" y="0"/>
                </a:moveTo>
                <a:lnTo>
                  <a:pt x="426720" y="1303020"/>
                </a:lnTo>
                <a:lnTo>
                  <a:pt x="1691640" y="1295400"/>
                </a:lnTo>
                <a:lnTo>
                  <a:pt x="830580" y="2141220"/>
                </a:lnTo>
                <a:lnTo>
                  <a:pt x="1264920" y="3429000"/>
                </a:lnTo>
                <a:lnTo>
                  <a:pt x="0" y="256032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5" grpId="0"/>
      <p:bldP spid="6" grpId="0"/>
      <p:bldP spid="26" grpId="0" bldLvl="0" animBg="1"/>
      <p:bldP spid="27" grpId="0" bldLvl="0" animBg="1"/>
      <p:bldP spid="28" grpId="0" bldLvl="0" animBg="1"/>
      <p:bldP spid="29" grpId="0" bldLvl="0" animBg="1"/>
      <p:bldP spid="29" grpId="1" bldLvl="0" animBg="1"/>
      <p:bldP spid="30" grpId="0" bldLvl="0" animBg="1"/>
      <p:bldP spid="31" grpId="0" bldLvl="0" animBg="1"/>
      <p:bldP spid="31" grpId="1" bldLvl="0" animBg="1"/>
      <p:bldP spid="43" grpId="0" bldLvl="0" animBg="1"/>
      <p:bldP spid="45" grpId="0" bldLvl="0" animBg="1"/>
      <p:bldP spid="47" grpId="0" bldLvl="0" animBg="1"/>
      <p:bldP spid="49" grpId="0" bldLvl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16000" y="1665289"/>
            <a:ext cx="9391650" cy="244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cs typeface="+mn-ea"/>
                <a:sym typeface="+mn-lt"/>
              </a:rPr>
              <a:t>补画轴对称图形另一半的方法：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2400" b="1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2400" b="1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6386" name="组合 1"/>
          <p:cNvGrpSpPr/>
          <p:nvPr/>
        </p:nvGrpSpPr>
        <p:grpSpPr bwMode="auto">
          <a:xfrm>
            <a:off x="671416" y="967584"/>
            <a:ext cx="2700337" cy="750887"/>
            <a:chOff x="1203" y="1365"/>
            <a:chExt cx="4252" cy="1182"/>
          </a:xfrm>
        </p:grpSpPr>
        <p:pic>
          <p:nvPicPr>
            <p:cNvPr id="16387" name="图片 1" descr="标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" y="1365"/>
              <a:ext cx="4252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文本框 2"/>
            <p:cNvSpPr txBox="1">
              <a:spLocks noChangeArrowheads="1"/>
            </p:cNvSpPr>
            <p:nvPr/>
          </p:nvSpPr>
          <p:spPr bwMode="auto">
            <a:xfrm>
              <a:off x="1760" y="1473"/>
              <a:ext cx="3248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知识提炼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44563" y="2525713"/>
            <a:ext cx="7680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>
                <a:cs typeface="+mn-ea"/>
                <a:sym typeface="+mn-lt"/>
              </a:rPr>
              <a:t>（1）确定所给图形的关键点。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44563" y="3470523"/>
            <a:ext cx="1019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（2）</a:t>
            </a:r>
            <a:r>
              <a:rPr lang="zh-CN" altLang="en-US" sz="2400" dirty="0">
                <a:cs typeface="+mn-ea"/>
                <a:sym typeface="+mn-lt"/>
              </a:rPr>
              <a:t>数出或量出关键点到对称轴的距离</a:t>
            </a:r>
            <a:r>
              <a:rPr lang="zh-CN" altLang="zh-CN" sz="2400" dirty="0">
                <a:cs typeface="+mn-ea"/>
                <a:sym typeface="+mn-lt"/>
              </a:rPr>
              <a:t>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44563" y="4415333"/>
            <a:ext cx="9197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>
                <a:cs typeface="+mn-ea"/>
                <a:sym typeface="+mn-lt"/>
              </a:rPr>
              <a:t>（3）</a:t>
            </a:r>
            <a:r>
              <a:rPr lang="zh-CN" altLang="en-US" sz="2400">
                <a:cs typeface="+mn-ea"/>
                <a:sym typeface="+mn-lt"/>
              </a:rPr>
              <a:t>在对称轴的另一侧找出关键点的对称点。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44563" y="5360142"/>
            <a:ext cx="8380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）按照所给图形，顺次连接各点。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887412" y="1290272"/>
            <a:ext cx="10417175" cy="81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试一试，画出下面这个轴对称图形的另一半。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2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2046287"/>
            <a:ext cx="6707188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任意多边形 2"/>
          <p:cNvSpPr/>
          <p:nvPr/>
        </p:nvSpPr>
        <p:spPr>
          <a:xfrm>
            <a:off x="5676900" y="2455861"/>
            <a:ext cx="1828800" cy="3244850"/>
          </a:xfrm>
          <a:custGeom>
            <a:avLst/>
            <a:gdLst>
              <a:gd name="connisteX0" fmla="*/ 0 w 1828800"/>
              <a:gd name="connsiteY0" fmla="*/ 723900 h 3244850"/>
              <a:gd name="connisteX1" fmla="*/ 1828800 w 1828800"/>
              <a:gd name="connsiteY1" fmla="*/ 0 h 3244850"/>
              <a:gd name="connisteX2" fmla="*/ 1111250 w 1828800"/>
              <a:gd name="connsiteY2" fmla="*/ 3244850 h 3244850"/>
              <a:gd name="connisteX3" fmla="*/ 0 w 1828800"/>
              <a:gd name="connsiteY3" fmla="*/ 2565400 h 32448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828800" h="3244850">
                <a:moveTo>
                  <a:pt x="0" y="723900"/>
                </a:moveTo>
                <a:lnTo>
                  <a:pt x="1828800" y="0"/>
                </a:lnTo>
                <a:lnTo>
                  <a:pt x="1111250" y="3244850"/>
                </a:lnTo>
                <a:lnTo>
                  <a:pt x="0" y="256540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2"/>
          <p:cNvSpPr txBox="1">
            <a:spLocks noChangeArrowheads="1"/>
          </p:cNvSpPr>
          <p:nvPr/>
        </p:nvSpPr>
        <p:spPr bwMode="auto">
          <a:xfrm>
            <a:off x="725486" y="1348331"/>
            <a:ext cx="10990263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1.剪下附页上的图形，先折一折，再画出下面图形的对称轴，看看能画几条。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871788"/>
            <a:ext cx="10612437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连接符 2"/>
          <p:cNvCxnSpPr/>
          <p:nvPr/>
        </p:nvCxnSpPr>
        <p:spPr>
          <a:xfrm flipV="1">
            <a:off x="725486" y="3860800"/>
            <a:ext cx="313213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2281236" y="2781300"/>
            <a:ext cx="0" cy="212725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310061" y="3889375"/>
            <a:ext cx="214153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4364037" y="2852739"/>
            <a:ext cx="2016125" cy="20161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400675" y="2781300"/>
            <a:ext cx="3175" cy="2159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376736" y="2879725"/>
            <a:ext cx="1943100" cy="19431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7896225" y="2708275"/>
            <a:ext cx="3175" cy="2160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7170736" y="3644901"/>
            <a:ext cx="1873250" cy="11525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710362" y="3644901"/>
            <a:ext cx="1901825" cy="11652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9218612" y="3860800"/>
            <a:ext cx="2206625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9475786" y="3357563"/>
            <a:ext cx="1728788" cy="10080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9836149" y="2924175"/>
            <a:ext cx="1079500" cy="187325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flipV="1">
            <a:off x="10393361" y="2871789"/>
            <a:ext cx="0" cy="1997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9836149" y="2862263"/>
            <a:ext cx="1079500" cy="19351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9475787" y="3284539"/>
            <a:ext cx="1800225" cy="11525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2"/>
          <p:cNvSpPr txBox="1">
            <a:spLocks noChangeArrowheads="1"/>
          </p:cNvSpPr>
          <p:nvPr/>
        </p:nvSpPr>
        <p:spPr bwMode="auto">
          <a:xfrm>
            <a:off x="812800" y="1227827"/>
            <a:ext cx="10887075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剪下附页上的脸谱，贴在下面的空白处。</a:t>
            </a:r>
          </a:p>
        </p:txBody>
      </p:sp>
      <p:sp>
        <p:nvSpPr>
          <p:cNvPr id="17418" name="Rectangle 51"/>
          <p:cNvSpPr>
            <a:spLocks noChangeArrowheads="1"/>
          </p:cNvSpPr>
          <p:nvPr/>
        </p:nvSpPr>
        <p:spPr bwMode="auto">
          <a:xfrm>
            <a:off x="812800" y="5630173"/>
            <a:ext cx="689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cs typeface="+mn-ea"/>
                <a:sym typeface="+mn-lt"/>
              </a:rPr>
              <a:t>请同学们自己动手做一做。</a:t>
            </a:r>
          </a:p>
        </p:txBody>
      </p:sp>
      <p:pic>
        <p:nvPicPr>
          <p:cNvPr id="19459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6" y="2473325"/>
            <a:ext cx="88265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2"/>
          <p:cNvSpPr txBox="1">
            <a:spLocks noChangeArrowheads="1"/>
          </p:cNvSpPr>
          <p:nvPr/>
        </p:nvSpPr>
        <p:spPr bwMode="auto">
          <a:xfrm>
            <a:off x="660400" y="1311952"/>
            <a:ext cx="10582275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3.像下面这样把一张纸连续对折 3 次，剪出的是什么图案？对折4 </a:t>
            </a:r>
            <a:r>
              <a:rPr lang="en-US" altLang="zh-CN" sz="2400" dirty="0" err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次呢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en-US" sz="24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1506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6" y="2622551"/>
            <a:ext cx="9021763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51"/>
          <p:cNvSpPr>
            <a:spLocks noChangeArrowheads="1"/>
          </p:cNvSpPr>
          <p:nvPr/>
        </p:nvSpPr>
        <p:spPr bwMode="auto">
          <a:xfrm>
            <a:off x="812800" y="5349875"/>
            <a:ext cx="6899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FF0000"/>
                </a:solidFill>
                <a:cs typeface="+mn-ea"/>
                <a:sym typeface="+mn-lt"/>
              </a:rPr>
              <a:t>请同学们自己动手做一做。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29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738031" y="164941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0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738031" y="2603501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1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6738031" y="3557588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2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738031" y="451326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3" name="MH_Text_1"/>
          <p:cNvSpPr/>
          <p:nvPr>
            <p:custDataLst>
              <p:tags r:id="rId5"/>
            </p:custDataLst>
          </p:nvPr>
        </p:nvSpPr>
        <p:spPr>
          <a:xfrm>
            <a:off x="7846113" y="175260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MH_Text_2"/>
          <p:cNvSpPr/>
          <p:nvPr>
            <p:custDataLst>
              <p:tags r:id="rId6"/>
            </p:custDataLst>
          </p:nvPr>
        </p:nvSpPr>
        <p:spPr>
          <a:xfrm>
            <a:off x="7846113" y="270668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MH_Text_3"/>
          <p:cNvSpPr/>
          <p:nvPr>
            <p:custDataLst>
              <p:tags r:id="rId7"/>
            </p:custDataLst>
          </p:nvPr>
        </p:nvSpPr>
        <p:spPr>
          <a:xfrm>
            <a:off x="7846113" y="36623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MH_Text_4"/>
          <p:cNvSpPr/>
          <p:nvPr>
            <p:custDataLst>
              <p:tags r:id="rId8"/>
            </p:custDataLst>
          </p:nvPr>
        </p:nvSpPr>
        <p:spPr>
          <a:xfrm>
            <a:off x="7846113" y="461645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MH_Others_1"/>
          <p:cNvSpPr txBox="1"/>
          <p:nvPr>
            <p:custDataLst>
              <p:tags r:id="rId9"/>
            </p:custDataLst>
          </p:nvPr>
        </p:nvSpPr>
        <p:spPr>
          <a:xfrm>
            <a:off x="4318681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bg1"/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8" name="MH_Others_2"/>
          <p:cNvSpPr txBox="1"/>
          <p:nvPr>
            <p:custDataLst>
              <p:tags r:id="rId10"/>
            </p:custDataLst>
          </p:nvPr>
        </p:nvSpPr>
        <p:spPr>
          <a:xfrm>
            <a:off x="4909123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2"/>
          <p:cNvSpPr txBox="1">
            <a:spLocks noChangeArrowheads="1"/>
          </p:cNvSpPr>
          <p:nvPr/>
        </p:nvSpPr>
        <p:spPr bwMode="auto">
          <a:xfrm>
            <a:off x="812800" y="1290516"/>
            <a:ext cx="9696450" cy="100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4.分别画出下面两个轴对称图形的另一半。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2530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9" y="2389189"/>
            <a:ext cx="10333037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任意多边形 7"/>
          <p:cNvSpPr/>
          <p:nvPr/>
        </p:nvSpPr>
        <p:spPr>
          <a:xfrm>
            <a:off x="3063875" y="3006725"/>
            <a:ext cx="1104900" cy="2255838"/>
          </a:xfrm>
          <a:custGeom>
            <a:avLst/>
            <a:gdLst>
              <a:gd name="connisteX0" fmla="*/ 0 w 1104900"/>
              <a:gd name="connsiteY0" fmla="*/ 0 h 2255520"/>
              <a:gd name="connisteX1" fmla="*/ 1104900 w 1104900"/>
              <a:gd name="connsiteY1" fmla="*/ 2255520 h 2255520"/>
              <a:gd name="connisteX2" fmla="*/ 7620 w 1104900"/>
              <a:gd name="connsiteY2" fmla="*/ 1135380 h 22555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1104900" h="2255520">
                <a:moveTo>
                  <a:pt x="0" y="0"/>
                </a:moveTo>
                <a:lnTo>
                  <a:pt x="1104900" y="2255520"/>
                </a:lnTo>
                <a:lnTo>
                  <a:pt x="7620" y="113538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7573963" y="3011489"/>
            <a:ext cx="1143000" cy="2255837"/>
          </a:xfrm>
          <a:custGeom>
            <a:avLst/>
            <a:gdLst>
              <a:gd name="connisteX0" fmla="*/ 0 w 1143000"/>
              <a:gd name="connsiteY0" fmla="*/ 7620 h 2255520"/>
              <a:gd name="connisteX1" fmla="*/ 586740 w 1143000"/>
              <a:gd name="connsiteY1" fmla="*/ 0 h 2255520"/>
              <a:gd name="connisteX2" fmla="*/ 579120 w 1143000"/>
              <a:gd name="connsiteY2" fmla="*/ 1143000 h 2255520"/>
              <a:gd name="connisteX3" fmla="*/ 1143000 w 1143000"/>
              <a:gd name="connsiteY3" fmla="*/ 2255520 h 2255520"/>
              <a:gd name="connisteX4" fmla="*/ 0 w 1143000"/>
              <a:gd name="connsiteY4" fmla="*/ 1714500 h 22555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143000" h="2255520">
                <a:moveTo>
                  <a:pt x="0" y="7620"/>
                </a:moveTo>
                <a:lnTo>
                  <a:pt x="586740" y="0"/>
                </a:lnTo>
                <a:lnTo>
                  <a:pt x="579120" y="1143000"/>
                </a:lnTo>
                <a:lnTo>
                  <a:pt x="1143000" y="2255520"/>
                </a:lnTo>
                <a:lnTo>
                  <a:pt x="0" y="171450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课堂小结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学而不思则惘，思而不学则殆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04670" y="2492191"/>
            <a:ext cx="34676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>
                <a:ln w="0"/>
                <a:effectLst>
                  <a:reflection blurRad="6350" stA="53000" endA="300" endPos="35500" dir="5400000" sy="-90000" algn="bl" rotWithShape="0"/>
                </a:effectLst>
                <a:cs typeface="+mn-ea"/>
                <a:sym typeface="+mn-lt"/>
              </a:rPr>
              <a:t>轴对称图形的特征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98676" y="3527011"/>
            <a:ext cx="7878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cs typeface="+mn-ea"/>
                <a:sym typeface="+mn-lt"/>
              </a:rPr>
              <a:t>1</a:t>
            </a:r>
            <a:r>
              <a:rPr lang="zh-CN" altLang="en-US" sz="2800">
                <a:cs typeface="+mn-ea"/>
                <a:sym typeface="+mn-lt"/>
              </a:rPr>
              <a:t>、</a:t>
            </a:r>
            <a:r>
              <a:rPr lang="zh-CN" altLang="zh-CN" sz="2800">
                <a:cs typeface="+mn-ea"/>
                <a:sym typeface="+mn-lt"/>
              </a:rPr>
              <a:t>轴对称图形中每组对应点到对称轴的距离相等</a:t>
            </a:r>
            <a:r>
              <a:rPr lang="zh-CN" altLang="en-US" sz="2800"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98676" y="4792663"/>
            <a:ext cx="6130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cs typeface="+mn-ea"/>
                <a:sym typeface="+mn-lt"/>
              </a:rPr>
              <a:t>2</a:t>
            </a:r>
            <a:r>
              <a:rPr lang="zh-CN" altLang="en-US" sz="2800">
                <a:cs typeface="+mn-ea"/>
                <a:sym typeface="+mn-lt"/>
              </a:rPr>
              <a:t>、</a:t>
            </a:r>
            <a:r>
              <a:rPr lang="zh-CN" altLang="zh-CN" sz="2800">
                <a:cs typeface="+mn-ea"/>
                <a:sym typeface="+mn-lt"/>
              </a:rPr>
              <a:t>每组对应点的连线与对称轴垂直。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44799" y="1237485"/>
            <a:ext cx="6040756" cy="561692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3200" b="1" noProof="1">
                <a:solidFill>
                  <a:srgbClr val="0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024313" y="3834946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983038" y="2590346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859020" y="426339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800" smtClean="0">
                <a:solidFill>
                  <a:schemeClr val="bg1"/>
                </a:solidFill>
                <a:cs typeface="+mn-ea"/>
                <a:sym typeface="+mn-lt"/>
              </a:rPr>
              <a:t>讲师：</a:t>
            </a:r>
            <a:r>
              <a:rPr lang="en-US" altLang="zh-CN" sz="18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副标题 2"/>
          <p:cNvSpPr>
            <a:spLocks noChangeArrowheads="1"/>
          </p:cNvSpPr>
          <p:nvPr/>
        </p:nvSpPr>
        <p:spPr bwMode="auto">
          <a:xfrm>
            <a:off x="3352800" y="2892746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2" name="PA_组合 42"/>
          <p:cNvGrpSpPr/>
          <p:nvPr>
            <p:custDataLst>
              <p:tags r:id="rId1"/>
            </p:custDataLst>
          </p:nvPr>
        </p:nvGrpSpPr>
        <p:grpSpPr>
          <a:xfrm>
            <a:off x="6224992" y="1445759"/>
            <a:ext cx="540000" cy="540000"/>
            <a:chOff x="5309025" y="2094564"/>
            <a:chExt cx="1461661" cy="1461661"/>
          </a:xfrm>
        </p:grpSpPr>
        <p:sp>
          <p:nvSpPr>
            <p:cNvPr id="1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5" name="PA_组合 45"/>
          <p:cNvGrpSpPr/>
          <p:nvPr>
            <p:custDataLst>
              <p:tags r:id="rId2"/>
            </p:custDataLst>
          </p:nvPr>
        </p:nvGrpSpPr>
        <p:grpSpPr>
          <a:xfrm>
            <a:off x="6764992" y="1445759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8"/>
          <p:cNvGrpSpPr/>
          <p:nvPr>
            <p:custDataLst>
              <p:tags r:id="rId3"/>
            </p:custDataLst>
          </p:nvPr>
        </p:nvGrpSpPr>
        <p:grpSpPr>
          <a:xfrm>
            <a:off x="7261520" y="1445759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51"/>
          <p:cNvGrpSpPr/>
          <p:nvPr>
            <p:custDataLst>
              <p:tags r:id="rId4"/>
            </p:custDataLst>
          </p:nvPr>
        </p:nvGrpSpPr>
        <p:grpSpPr>
          <a:xfrm>
            <a:off x="7764096" y="1445759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PA_文本框 26"/>
          <p:cNvSpPr txBox="1"/>
          <p:nvPr>
            <p:custDataLst>
              <p:tags r:id="rId5"/>
            </p:custDataLst>
          </p:nvPr>
        </p:nvSpPr>
        <p:spPr>
          <a:xfrm>
            <a:off x="6198905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PA_文本框 26"/>
          <p:cNvSpPr txBox="1"/>
          <p:nvPr>
            <p:custDataLst>
              <p:tags r:id="rId6"/>
            </p:custDataLst>
          </p:nvPr>
        </p:nvSpPr>
        <p:spPr>
          <a:xfrm>
            <a:off x="6764992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6" name="PA_矩形 56"/>
          <p:cNvSpPr/>
          <p:nvPr>
            <p:custDataLst>
              <p:tags r:id="rId7"/>
            </p:custDataLst>
          </p:nvPr>
        </p:nvSpPr>
        <p:spPr>
          <a:xfrm>
            <a:off x="7248857" y="1469342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27" name="PA_矩形 57"/>
          <p:cNvSpPr/>
          <p:nvPr>
            <p:custDataLst>
              <p:tags r:id="rId8"/>
            </p:custDataLst>
          </p:nvPr>
        </p:nvSpPr>
        <p:spPr>
          <a:xfrm>
            <a:off x="7764096" y="1445759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28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49" y="1182234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温故知新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812800" y="1211248"/>
            <a:ext cx="70104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观察情景图,你能发现这些图形有什么共同特征吗?</a:t>
            </a:r>
          </a:p>
        </p:txBody>
      </p:sp>
      <p:grpSp>
        <p:nvGrpSpPr>
          <p:cNvPr id="6147" name="组合 3"/>
          <p:cNvGrpSpPr/>
          <p:nvPr/>
        </p:nvGrpSpPr>
        <p:grpSpPr bwMode="auto">
          <a:xfrm>
            <a:off x="3392504" y="2221584"/>
            <a:ext cx="4548188" cy="2740025"/>
            <a:chOff x="2706" y="2625"/>
            <a:chExt cx="8175" cy="5572"/>
          </a:xfrm>
        </p:grpSpPr>
        <p:pic>
          <p:nvPicPr>
            <p:cNvPr id="6148" name="Picture 4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" y="2669"/>
              <a:ext cx="1432" cy="1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4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5" y="2775"/>
              <a:ext cx="1416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9" y="2625"/>
              <a:ext cx="1473" cy="1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5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" y="4837"/>
              <a:ext cx="1319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5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" y="4829"/>
              <a:ext cx="1313" cy="918"/>
            </a:xfrm>
            <a:prstGeom prst="rect">
              <a:avLst/>
            </a:prstGeom>
            <a:noFill/>
            <a:ln w="12700">
              <a:solidFill>
                <a:srgbClr val="F2F2F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3" name="Picture 5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" y="4828"/>
              <a:ext cx="1311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5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2" y="4828"/>
              <a:ext cx="1311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5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" y="6298"/>
              <a:ext cx="1825" cy="1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0" y="6297"/>
              <a:ext cx="2611" cy="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4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2716"/>
              <a:ext cx="1335" cy="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36241" y="5075345"/>
            <a:ext cx="10551338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50"/>
                </a:solidFill>
                <a:cs typeface="+mn-ea"/>
                <a:sym typeface="+mn-lt"/>
              </a:rPr>
              <a:t>如果一个图形沿着一条直线对折,两侧的图形能够完全重合,那么这个图形就是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轴对称图形,这条直线就是它的对称轴。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92350" y="1774558"/>
            <a:ext cx="7550150" cy="4501998"/>
            <a:chOff x="1801019" y="1481588"/>
            <a:chExt cx="8532812" cy="5087938"/>
          </a:xfrm>
        </p:grpSpPr>
        <p:grpSp>
          <p:nvGrpSpPr>
            <p:cNvPr id="7" name="组合 6"/>
            <p:cNvGrpSpPr/>
            <p:nvPr/>
          </p:nvGrpSpPr>
          <p:grpSpPr bwMode="auto">
            <a:xfrm>
              <a:off x="1858169" y="1600651"/>
              <a:ext cx="8475662" cy="4827587"/>
              <a:chOff x="1643346" y="2796908"/>
              <a:chExt cx="5357880" cy="3120555"/>
            </a:xfrm>
          </p:grpSpPr>
          <p:pic>
            <p:nvPicPr>
              <p:cNvPr id="7170" name="Picture 4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2650" y="2823018"/>
                <a:ext cx="893428" cy="903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1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886113"/>
                <a:ext cx="883334" cy="777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2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460" y="2796908"/>
                <a:ext cx="918666" cy="903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3" name="Picture 5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4757" y="3958459"/>
                <a:ext cx="822762" cy="53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4" name="Picture 5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1377" y="3953603"/>
                <a:ext cx="819107" cy="544482"/>
              </a:xfrm>
              <a:prstGeom prst="rect">
                <a:avLst/>
              </a:prstGeom>
              <a:noFill/>
              <a:ln w="12700">
                <a:solidFill>
                  <a:srgbClr val="F2F2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5" name="Picture 5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0406" y="3953412"/>
                <a:ext cx="817714" cy="54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6" name="Picture 5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8756" y="3953412"/>
                <a:ext cx="817714" cy="54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7" name="Picture 55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3346" y="4791496"/>
                <a:ext cx="1138414" cy="1121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56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6151" y="4791231"/>
                <a:ext cx="1628774" cy="112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9" name="Picture 47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0527" y="2850917"/>
                <a:ext cx="832496" cy="847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0" name="Picture 8"/>
              <p:cNvPicPr>
                <a:picLocks noChangeAspect="1" noChangeArrowheads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9" t="1917" r="1511" b="3957"/>
              <a:stretch>
                <a:fillRect/>
              </a:stretch>
            </p:blipFill>
            <p:spPr bwMode="auto">
              <a:xfrm>
                <a:off x="5590059" y="4837776"/>
                <a:ext cx="1411167" cy="977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0" name="直接连接符 19"/>
            <p:cNvCxnSpPr>
              <a:cxnSpLocks noChangeShapeType="1"/>
            </p:cNvCxnSpPr>
            <p:nvPr/>
          </p:nvCxnSpPr>
          <p:spPr bwMode="auto">
            <a:xfrm>
              <a:off x="2605881" y="1567313"/>
              <a:ext cx="12700" cy="15208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接连接符 20"/>
            <p:cNvCxnSpPr>
              <a:cxnSpLocks noChangeShapeType="1"/>
            </p:cNvCxnSpPr>
            <p:nvPr/>
          </p:nvCxnSpPr>
          <p:spPr bwMode="auto">
            <a:xfrm>
              <a:off x="4561681" y="1481588"/>
              <a:ext cx="0" cy="15525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接连接符 24"/>
            <p:cNvCxnSpPr>
              <a:cxnSpLocks noChangeShapeType="1"/>
            </p:cNvCxnSpPr>
            <p:nvPr/>
          </p:nvCxnSpPr>
          <p:spPr bwMode="auto">
            <a:xfrm>
              <a:off x="6847681" y="1656212"/>
              <a:ext cx="0" cy="14239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25"/>
            <p:cNvCxnSpPr>
              <a:cxnSpLocks noChangeShapeType="1"/>
              <a:stCxn id="7172" idx="0"/>
            </p:cNvCxnSpPr>
            <p:nvPr/>
          </p:nvCxnSpPr>
          <p:spPr bwMode="auto">
            <a:xfrm flipH="1">
              <a:off x="9181307" y="1600651"/>
              <a:ext cx="17463" cy="15001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接连接符 26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8428832" y="2299151"/>
              <a:ext cx="1497013" cy="9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接连接符 27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8539956" y="1824487"/>
              <a:ext cx="1193800" cy="9969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接连接符 28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8614570" y="1845126"/>
              <a:ext cx="1119187" cy="9667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直接连接符 29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1801020" y="3821562"/>
              <a:ext cx="157638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直接连接符 30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4569619" y="3175451"/>
              <a:ext cx="0" cy="11890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直接连接符 31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3860007" y="3818387"/>
              <a:ext cx="155416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直接连接符 32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6852444" y="3231012"/>
              <a:ext cx="0" cy="11890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直接连接符 33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9228931" y="3173862"/>
              <a:ext cx="0" cy="1187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直接连接符 34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2759869" y="4693101"/>
              <a:ext cx="0" cy="1735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直接连接符 35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1801019" y="5578925"/>
              <a:ext cx="1928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接连接符 36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2042319" y="4861375"/>
              <a:ext cx="1504950" cy="13525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直接连接符 37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2042319" y="4864551"/>
              <a:ext cx="1408112" cy="13112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直接连接符 38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6061869" y="4715325"/>
              <a:ext cx="0" cy="1854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接连接符 39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9217819" y="4685163"/>
              <a:ext cx="0" cy="1884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99" name="矩形 91"/>
          <p:cNvSpPr>
            <a:spLocks noChangeArrowheads="1"/>
          </p:cNvSpPr>
          <p:nvPr/>
        </p:nvSpPr>
        <p:spPr bwMode="auto">
          <a:xfrm>
            <a:off x="715156" y="1167203"/>
            <a:ext cx="3918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你们知道它们的对称轴在哪里吗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新知探究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学，然后知不足。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812800" y="1216142"/>
            <a:ext cx="912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cs typeface="+mn-ea"/>
                <a:sym typeface="+mn-lt"/>
              </a:rPr>
              <a:t>看一看，数一数，你发现了什么？</a:t>
            </a:r>
          </a:p>
        </p:txBody>
      </p:sp>
      <p:pic>
        <p:nvPicPr>
          <p:cNvPr id="8195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86" y="2226886"/>
            <a:ext cx="4829174" cy="367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959600" y="2005668"/>
            <a:ext cx="3616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）这幅图是轴对称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     图形吗？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959600" y="4102756"/>
            <a:ext cx="3616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）中间的一条直线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     表示什么？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432801" y="3204231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235950" y="5375930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对称轴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95" y="1593056"/>
            <a:ext cx="5020742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34165" y="2367427"/>
            <a:ext cx="4211636" cy="160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cs typeface="+mn-ea"/>
                <a:sym typeface="+mn-lt"/>
              </a:rPr>
              <a:t>（3）点A和A′在这幅图中是两个对应点，它们到对称轴的距离（            ）。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955088" y="3403600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2"/>
          <p:cNvSpPr txBox="1">
            <a:spLocks noChangeArrowheads="1"/>
          </p:cNvSpPr>
          <p:nvPr/>
        </p:nvSpPr>
        <p:spPr bwMode="auto">
          <a:xfrm>
            <a:off x="1004889" y="1316875"/>
            <a:ext cx="65659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solidFill>
                  <a:srgbClr val="000000"/>
                </a:solidFill>
                <a:cs typeface="+mn-ea"/>
                <a:sym typeface="+mn-lt"/>
              </a:rPr>
              <a:t>你还能找到图中其他的对应点吗?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797300" y="2336801"/>
          <a:ext cx="4597400" cy="333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374" name="组合 7"/>
          <p:cNvGrpSpPr/>
          <p:nvPr/>
        </p:nvGrpSpPr>
        <p:grpSpPr bwMode="auto">
          <a:xfrm>
            <a:off x="4946651" y="2489201"/>
            <a:ext cx="2303463" cy="2233613"/>
            <a:chOff x="4425302" y="2588442"/>
            <a:chExt cx="2303253" cy="2234241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4804680" y="2588442"/>
              <a:ext cx="768280" cy="7415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804680" y="3330013"/>
              <a:ext cx="371441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H="1">
              <a:off x="4425302" y="3330013"/>
              <a:ext cx="750820" cy="7510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4425302" y="3709532"/>
              <a:ext cx="750820" cy="3795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5572960" y="2588442"/>
              <a:ext cx="766692" cy="751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5960275" y="3330013"/>
              <a:ext cx="396839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5969799" y="3339541"/>
              <a:ext cx="758756" cy="7415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5960275" y="3709532"/>
              <a:ext cx="768280" cy="3715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5193582" y="3709532"/>
              <a:ext cx="0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5176122" y="4814743"/>
              <a:ext cx="784154" cy="79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5960275" y="3709532"/>
              <a:ext cx="9524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直接连接符 47"/>
          <p:cNvCxnSpPr/>
          <p:nvPr/>
        </p:nvCxnSpPr>
        <p:spPr>
          <a:xfrm>
            <a:off x="6094413" y="2263776"/>
            <a:ext cx="0" cy="2830513"/>
          </a:xfrm>
          <a:prstGeom prst="line">
            <a:avLst/>
          </a:prstGeom>
          <a:ln w="34925" cmpd="sng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387" name="文本框 48"/>
          <p:cNvSpPr txBox="1">
            <a:spLocks noChangeArrowheads="1"/>
          </p:cNvSpPr>
          <p:nvPr/>
        </p:nvSpPr>
        <p:spPr bwMode="auto">
          <a:xfrm>
            <a:off x="4618038" y="3898901"/>
            <a:ext cx="4746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0388" name="文本框 49"/>
          <p:cNvSpPr txBox="1">
            <a:spLocks noChangeArrowheads="1"/>
          </p:cNvSpPr>
          <p:nvPr/>
        </p:nvSpPr>
        <p:spPr bwMode="auto">
          <a:xfrm>
            <a:off x="7180264" y="3902075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A′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922839" y="3005138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837364" y="3005138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B′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43563" y="3046413"/>
            <a:ext cx="474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45214" y="3046413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C′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67376" y="3440113"/>
            <a:ext cx="474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169026" y="3440113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D′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399088" y="4519613"/>
            <a:ext cx="4746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546851" y="4519613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E′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" grpId="0"/>
      <p:bldP spid="4" grpId="0"/>
      <p:bldP spid="5" grpId="0"/>
      <p:bldP spid="6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m05ljj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宽屏</PresentationFormat>
  <Paragraphs>123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FandolFang R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48</cp:revision>
  <dcterms:created xsi:type="dcterms:W3CDTF">2020-07-05T15:35:00Z</dcterms:created>
  <dcterms:modified xsi:type="dcterms:W3CDTF">2023-01-17T01:08:08Z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3DD1983AC6E5486592EA85FB4CB76AF5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