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8" r:id="rId2"/>
    <p:sldId id="350" r:id="rId3"/>
    <p:sldId id="274" r:id="rId4"/>
    <p:sldId id="420" r:id="rId5"/>
    <p:sldId id="422" r:id="rId6"/>
    <p:sldId id="425" r:id="rId7"/>
    <p:sldId id="424" r:id="rId8"/>
    <p:sldId id="301" r:id="rId9"/>
    <p:sldId id="302" r:id="rId10"/>
    <p:sldId id="278" r:id="rId11"/>
    <p:sldId id="306" r:id="rId12"/>
    <p:sldId id="307" r:id="rId13"/>
    <p:sldId id="527" r:id="rId14"/>
    <p:sldId id="426" r:id="rId15"/>
    <p:sldId id="279" r:id="rId16"/>
    <p:sldId id="280" r:id="rId17"/>
    <p:sldId id="303" r:id="rId18"/>
    <p:sldId id="304" r:id="rId19"/>
    <p:sldId id="419" r:id="rId20"/>
    <p:sldId id="292" r:id="rId21"/>
    <p:sldId id="286" r:id="rId22"/>
    <p:sldId id="275" r:id="rId23"/>
    <p:sldId id="352" r:id="rId24"/>
    <p:sldId id="427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391" r:id="rId34"/>
    <p:sldId id="389" r:id="rId35"/>
    <p:sldId id="390" r:id="rId3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416" autoAdjust="0"/>
  </p:normalViewPr>
  <p:slideViewPr>
    <p:cSldViewPr>
      <p:cViewPr>
        <p:scale>
          <a:sx n="100" d="100"/>
          <a:sy n="100" d="100"/>
        </p:scale>
        <p:origin x="-180" y="-774"/>
      </p:cViewPr>
      <p:guideLst>
        <p:guide orient="horz" pos="1619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>
                <a:cs typeface="+mn-ea"/>
              </a:defRPr>
            </a:lvl1pPr>
          </a:lstStyle>
          <a:p>
            <a:pPr>
              <a:defRPr/>
            </a:pPr>
            <a:fld id="{E299FCAB-82BC-4951-8325-F64A6F654D0C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5B895119-50A6-4536-8087-FFB7E4B71602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922BF8E-0086-4442-8788-4D01FA8FF0BA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27690F-B35C-45B6-AE7F-AE5B3C1695D2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04C2-CCFE-43A8-9B04-9697E6360701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B1E1-6F05-4717-B6A1-1C07F0C8825A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A90-370D-40FA-8004-7C66F931E7B1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7F4-2440-4623-AF85-1133AC875866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731D-24F5-4A81-BD97-F83708615A9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2861F2-F422-4A69-99F3-1BF35F584F7C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C7AB8561-6B55-4360-968F-D43284F075B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DB8-086E-4F97-8C80-A611F004C1C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EAF7-EA42-4EF7-A076-8D3D928B4EE3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3A0-6CFE-4EE8-B8D3-B3CABBF448A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B1B1E1-6F05-4717-B6A1-1C07F0C8825A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051"/>
          <p:cNvSpPr txBox="1">
            <a:spLocks noChangeArrowheads="1"/>
          </p:cNvSpPr>
          <p:nvPr/>
        </p:nvSpPr>
        <p:spPr bwMode="auto">
          <a:xfrm>
            <a:off x="4068" y="1059582"/>
            <a:ext cx="9144000" cy="172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/>
              <a:t>Unit 6 </a:t>
            </a:r>
            <a:r>
              <a:rPr lang="en-US" altLang="zh-CN" sz="3200" dirty="0">
                <a:solidFill>
                  <a:srgbClr val="FF0000"/>
                </a:solidFill>
              </a:rPr>
              <a:t>Plan</a:t>
            </a:r>
            <a:r>
              <a:rPr lang="en-US" altLang="zh-CN" sz="3200" dirty="0"/>
              <a:t> for the </a:t>
            </a:r>
            <a:r>
              <a:rPr lang="en-US" altLang="zh-CN" sz="3200" dirty="0" smtClean="0"/>
              <a:t>Summer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 smtClean="0"/>
              <a:t>What </a:t>
            </a:r>
            <a:r>
              <a:rPr lang="en-US" altLang="zh-CN" sz="3200" dirty="0"/>
              <a:t>are you going to do this summer holiday?</a:t>
            </a:r>
          </a:p>
        </p:txBody>
      </p:sp>
      <p:sp>
        <p:nvSpPr>
          <p:cNvPr id="15364" name="日期占位符 1"/>
          <p:cNvSpPr>
            <a:spLocks noChangeArrowheads="1"/>
          </p:cNvSpPr>
          <p:nvPr/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400"/>
          </a:p>
        </p:txBody>
      </p:sp>
      <p:sp>
        <p:nvSpPr>
          <p:cNvPr id="5" name="矩形 4"/>
          <p:cNvSpPr/>
          <p:nvPr/>
        </p:nvSpPr>
        <p:spPr>
          <a:xfrm>
            <a:off x="0" y="41559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4577"/>
          <p:cNvSpPr txBox="1">
            <a:spLocks noChangeArrowheads="1"/>
          </p:cNvSpPr>
          <p:nvPr/>
        </p:nvSpPr>
        <p:spPr bwMode="auto">
          <a:xfrm>
            <a:off x="611189" y="78819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What about Li Ming?</a:t>
            </a:r>
          </a:p>
        </p:txBody>
      </p:sp>
      <p:sp>
        <p:nvSpPr>
          <p:cNvPr id="23555" name="文本框 24579"/>
          <p:cNvSpPr txBox="1">
            <a:spLocks noChangeArrowheads="1"/>
          </p:cNvSpPr>
          <p:nvPr/>
        </p:nvSpPr>
        <p:spPr bwMode="auto">
          <a:xfrm>
            <a:off x="1619250" y="1383507"/>
            <a:ext cx="705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I’ll go to  </a:t>
            </a:r>
          </a:p>
        </p:txBody>
      </p:sp>
      <p:sp>
        <p:nvSpPr>
          <p:cNvPr id="23556" name="文本框 24584"/>
          <p:cNvSpPr txBox="1">
            <a:spLocks noChangeArrowheads="1"/>
          </p:cNvSpPr>
          <p:nvPr/>
        </p:nvSpPr>
        <p:spPr bwMode="auto">
          <a:xfrm>
            <a:off x="1547814" y="2788444"/>
            <a:ext cx="74009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I’ll go to  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and </a:t>
            </a:r>
            <a:r>
              <a:rPr lang="en-US" altLang="zh-CN" sz="4000">
                <a:latin typeface="Times New Roman" panose="02020603050405020304" pitchFamily="18" charset="0"/>
                <a:sym typeface="Arial" panose="020B0604020202020204" pitchFamily="34" charset="0"/>
              </a:rPr>
              <a:t>visit some famous places.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/>
            </a:r>
            <a:br>
              <a:rPr lang="en-US" altLang="zh-CN" sz="4000">
                <a:latin typeface="Times New Roman" panose="02020603050405020304" pitchFamily="18" charset="0"/>
              </a:rPr>
            </a:br>
            <a:endParaRPr lang="en-US" altLang="zh-CN" sz="4000">
              <a:latin typeface="Times New Roman" panose="02020603050405020304" pitchFamily="18" charset="0"/>
            </a:endParaRPr>
          </a:p>
        </p:txBody>
      </p:sp>
      <p:pic>
        <p:nvPicPr>
          <p:cNvPr id="23557" name="图片 245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9" y="1815704"/>
            <a:ext cx="13668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245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1" y="627460"/>
            <a:ext cx="1584325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本框 24588"/>
          <p:cNvSpPr txBox="1">
            <a:spLocks noChangeArrowheads="1"/>
          </p:cNvSpPr>
          <p:nvPr/>
        </p:nvSpPr>
        <p:spPr bwMode="auto">
          <a:xfrm>
            <a:off x="2411414" y="1383507"/>
            <a:ext cx="691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         _____________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</a:rPr>
              <a:t>in Britain.</a:t>
            </a:r>
          </a:p>
        </p:txBody>
      </p:sp>
      <p:pic>
        <p:nvPicPr>
          <p:cNvPr id="23560" name="图片 245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2139554"/>
            <a:ext cx="2368550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563939" y="1383507"/>
            <a:ext cx="4338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 summer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camp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92501" y="2788444"/>
            <a:ext cx="3586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English classes</a:t>
            </a:r>
          </a:p>
        </p:txBody>
      </p:sp>
      <p:sp>
        <p:nvSpPr>
          <p:cNvPr id="23563" name="矩形 22534"/>
          <p:cNvSpPr>
            <a:spLocks noChangeArrowheads="1"/>
          </p:cNvSpPr>
          <p:nvPr/>
        </p:nvSpPr>
        <p:spPr bwMode="auto">
          <a:xfrm>
            <a:off x="179388" y="88106"/>
            <a:ext cx="4457700" cy="4964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 smtClean="0">
                <a:sym typeface="宋体" panose="02010600030101010101" pitchFamily="2" charset="-122"/>
              </a:rPr>
              <a:t>    Listen </a:t>
            </a:r>
            <a:r>
              <a:rPr lang="en-US" altLang="zh-CN" sz="4000" dirty="0">
                <a:sym typeface="宋体" panose="02010600030101010101" pitchFamily="2" charset="-122"/>
              </a:rPr>
              <a:t>and answer</a:t>
            </a:r>
            <a:r>
              <a:rPr lang="en-US" altLang="zh-CN" sz="4000" dirty="0" smtClean="0">
                <a:sym typeface="宋体" panose="02010600030101010101" pitchFamily="2" charset="-122"/>
              </a:rPr>
              <a:t>:</a:t>
            </a:r>
            <a:r>
              <a:rPr lang="en-US" altLang="zh-CN" sz="4000" dirty="0" smtClean="0"/>
              <a:t>   </a:t>
            </a:r>
            <a:endParaRPr lang="en-US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2051050" y="4030267"/>
            <a:ext cx="6370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 summer</a:t>
            </a:r>
            <a:r>
              <a:rPr lang="en-US" altLang="zh-CN" sz="400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camp</a:t>
            </a:r>
          </a:p>
        </p:txBody>
      </p:sp>
      <p:pic>
        <p:nvPicPr>
          <p:cNvPr id="24579" name="图片 14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164307"/>
            <a:ext cx="8283575" cy="36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4588"/>
          <p:cNvSpPr txBox="1">
            <a:spLocks noChangeArrowheads="1"/>
          </p:cNvSpPr>
          <p:nvPr/>
        </p:nvSpPr>
        <p:spPr bwMode="auto">
          <a:xfrm>
            <a:off x="682626" y="3543301"/>
            <a:ext cx="691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   I'm going to _____________.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06814" y="3598069"/>
            <a:ext cx="434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 winter</a:t>
            </a:r>
            <a:r>
              <a:rPr lang="en-US" altLang="zh-CN" sz="400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camp</a:t>
            </a:r>
          </a:p>
        </p:txBody>
      </p:sp>
      <p:pic>
        <p:nvPicPr>
          <p:cNvPr id="25604" name="图片 1" descr="冬令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6" y="195262"/>
            <a:ext cx="66722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0"/>
          <p:cNvSpPr txBox="1">
            <a:spLocks noChangeArrowheads="1"/>
          </p:cNvSpPr>
          <p:nvPr/>
        </p:nvSpPr>
        <p:spPr bwMode="auto">
          <a:xfrm>
            <a:off x="4183063" y="3796904"/>
            <a:ext cx="4932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famous places in Britain</a:t>
            </a:r>
          </a:p>
        </p:txBody>
      </p:sp>
      <p:pic>
        <p:nvPicPr>
          <p:cNvPr id="26627" name="图片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-20241"/>
            <a:ext cx="3989388" cy="2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1" y="-20241"/>
            <a:ext cx="5211763" cy="343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6" y="2493169"/>
            <a:ext cx="3940175" cy="26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44033"/>
          <p:cNvSpPr>
            <a:spLocks noGrp="1" noChangeArrowheads="1"/>
          </p:cNvSpPr>
          <p:nvPr>
            <p:ph type="title"/>
          </p:nvPr>
        </p:nvSpPr>
        <p:spPr>
          <a:xfrm>
            <a:off x="395289" y="141685"/>
            <a:ext cx="3108325" cy="857250"/>
          </a:xfrm>
        </p:spPr>
        <p:txBody>
          <a:bodyPr/>
          <a:lstStyle/>
          <a:p>
            <a:pPr algn="l" eaLnBrk="1" hangingPunct="1"/>
            <a:r>
              <a:rPr lang="zh-CN" altLang="en-US" b="1" dirty="0" smtClean="0"/>
              <a:t>小组学习</a:t>
            </a:r>
          </a:p>
        </p:txBody>
      </p:sp>
      <p:sp>
        <p:nvSpPr>
          <p:cNvPr id="27651" name="文本占位符 44034"/>
          <p:cNvSpPr>
            <a:spLocks noGrp="1" noChangeArrowheads="1"/>
          </p:cNvSpPr>
          <p:nvPr>
            <p:ph idx="1"/>
          </p:nvPr>
        </p:nvSpPr>
        <p:spPr>
          <a:xfrm>
            <a:off x="323528" y="1363265"/>
            <a:ext cx="8505825" cy="378023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1Read together(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齐读第三、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宋体" panose="02010600030101010101" pitchFamily="2" charset="-122"/>
              </a:rPr>
              <a:t>四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段一遍</a:t>
            </a:r>
            <a:r>
              <a:rPr lang="en-US" altLang="zh-CN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楷体_GB2312" charset="-122"/>
                <a:ea typeface="楷体_GB2312" charset="-122"/>
              </a:rPr>
              <a:t>2Role play(</a:t>
            </a: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分角色读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宋体" panose="02010600030101010101" pitchFamily="2" charset="-122"/>
              </a:rPr>
              <a:t>第三、四段</a:t>
            </a: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一遍</a:t>
            </a:r>
            <a:r>
              <a:rPr lang="en-US" altLang="zh-CN" sz="2400" b="1" dirty="0" smtClean="0">
                <a:latin typeface="楷体_GB2312" charset="-122"/>
                <a:ea typeface="楷体_GB2312" charset="-12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楷体_GB2312" charset="-122"/>
                <a:ea typeface="楷体_GB2312" charset="-122"/>
              </a:rPr>
              <a:t>3Dicuss(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讨论</a:t>
            </a:r>
            <a:r>
              <a:rPr lang="en-US" altLang="zh-CN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):What are their plans?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楷体_GB2312" charset="-122"/>
                <a:ea typeface="楷体_GB2312" charset="-122"/>
              </a:rPr>
              <a:t>4New word: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一起读生词三遍</a:t>
            </a:r>
            <a:r>
              <a:rPr lang="en-US" altLang="zh-CN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;</a:t>
            </a:r>
            <a:r>
              <a:rPr lang="zh-CN" altLang="en-US" sz="2400" b="1" dirty="0" smtClean="0">
                <a:latin typeface="楷体_GB2312" charset="-122"/>
                <a:ea typeface="楷体_GB2312" charset="-122"/>
                <a:sym typeface="Arial" panose="020B0604020202020204" pitchFamily="34" charset="0"/>
              </a:rPr>
              <a:t>组长开火车检查一遍生词。</a:t>
            </a:r>
            <a:endParaRPr lang="zh-CN" altLang="en-US" sz="2400" b="1" dirty="0" smtClean="0">
              <a:latin typeface="楷体_GB2312" charset="-122"/>
              <a:ea typeface="楷体_GB2312" charset="-122"/>
            </a:endParaRPr>
          </a:p>
        </p:txBody>
      </p:sp>
      <p:pic>
        <p:nvPicPr>
          <p:cNvPr id="27652" name="图片 25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-20241"/>
            <a:ext cx="1314450" cy="118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266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1" y="86917"/>
            <a:ext cx="1584325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276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86916"/>
            <a:ext cx="1485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5601"/>
          <p:cNvSpPr txBox="1">
            <a:spLocks noChangeArrowheads="1"/>
          </p:cNvSpPr>
          <p:nvPr/>
        </p:nvSpPr>
        <p:spPr bwMode="auto">
          <a:xfrm>
            <a:off x="468314" y="519113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What is Peter going to do this summer holiday?</a:t>
            </a:r>
          </a:p>
        </p:txBody>
      </p:sp>
      <p:sp>
        <p:nvSpPr>
          <p:cNvPr id="28675" name="文本框 25602"/>
          <p:cNvSpPr txBox="1">
            <a:spLocks noChangeArrowheads="1"/>
          </p:cNvSpPr>
          <p:nvPr/>
        </p:nvSpPr>
        <p:spPr bwMode="auto">
          <a:xfrm>
            <a:off x="1619250" y="1937148"/>
            <a:ext cx="752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I’m going to  _________________.</a:t>
            </a:r>
          </a:p>
        </p:txBody>
      </p:sp>
      <p:sp>
        <p:nvSpPr>
          <p:cNvPr id="28676" name="文本框 25603"/>
          <p:cNvSpPr txBox="1">
            <a:spLocks noChangeArrowheads="1"/>
          </p:cNvSpPr>
          <p:nvPr/>
        </p:nvSpPr>
        <p:spPr bwMode="auto">
          <a:xfrm>
            <a:off x="315094" y="4155926"/>
            <a:ext cx="882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Then I’ll </a:t>
            </a:r>
            <a:r>
              <a:rPr lang="en-US" altLang="zh-CN" sz="3200" dirty="0">
                <a:latin typeface="Times New Roman" panose="02020603050405020304" pitchFamily="18" charset="0"/>
                <a:sym typeface="Arial" panose="020B0604020202020204" pitchFamily="34" charset="0"/>
              </a:rPr>
              <a:t>go back to Canada with my parents.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5607" name="文本框 25606"/>
          <p:cNvSpPr txBox="1">
            <a:spLocks noChangeArrowheads="1"/>
          </p:cNvSpPr>
          <p:nvPr/>
        </p:nvSpPr>
        <p:spPr bwMode="auto">
          <a:xfrm>
            <a:off x="4500563" y="1991917"/>
            <a:ext cx="4392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travel </a:t>
            </a:r>
            <a:r>
              <a:rPr lang="en-US" altLang="zh-CN" sz="4000">
                <a:latin typeface="Times New Roman" panose="02020603050405020304" pitchFamily="18" charset="0"/>
              </a:rPr>
              <a:t>around China</a:t>
            </a:r>
          </a:p>
        </p:txBody>
      </p:sp>
      <p:pic>
        <p:nvPicPr>
          <p:cNvPr id="28678" name="图片 25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5704"/>
            <a:ext cx="1314450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256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651756"/>
            <a:ext cx="40338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6625"/>
          <p:cNvSpPr txBox="1">
            <a:spLocks noChangeArrowheads="1"/>
          </p:cNvSpPr>
          <p:nvPr/>
        </p:nvSpPr>
        <p:spPr bwMode="auto">
          <a:xfrm>
            <a:off x="106364" y="627460"/>
            <a:ext cx="8351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What is  Wang Hong  going to do this summer holiday?</a:t>
            </a:r>
          </a:p>
        </p:txBody>
      </p:sp>
      <p:sp>
        <p:nvSpPr>
          <p:cNvPr id="29699" name="文本框 26626"/>
          <p:cNvSpPr txBox="1">
            <a:spLocks noChangeArrowheads="1"/>
          </p:cNvSpPr>
          <p:nvPr/>
        </p:nvSpPr>
        <p:spPr bwMode="auto">
          <a:xfrm>
            <a:off x="2195513" y="2301479"/>
            <a:ext cx="7524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I'm going to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I’m going to  _______.</a:t>
            </a:r>
          </a:p>
        </p:txBody>
      </p:sp>
      <p:sp>
        <p:nvSpPr>
          <p:cNvPr id="26629" name="文本框 26628"/>
          <p:cNvSpPr txBox="1">
            <a:spLocks noChangeArrowheads="1"/>
          </p:cNvSpPr>
          <p:nvPr/>
        </p:nvSpPr>
        <p:spPr bwMode="auto">
          <a:xfrm>
            <a:off x="5075238" y="2963467"/>
            <a:ext cx="4392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Harbin</a:t>
            </a:r>
          </a:p>
        </p:txBody>
      </p:sp>
      <p:pic>
        <p:nvPicPr>
          <p:cNvPr id="29701" name="图片 26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4051"/>
            <a:ext cx="1584325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266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1364" y="2571751"/>
            <a:ext cx="1874837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87901" y="2356248"/>
            <a:ext cx="1985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5602"/>
          <p:cNvSpPr txBox="1">
            <a:spLocks noChangeArrowheads="1"/>
          </p:cNvSpPr>
          <p:nvPr/>
        </p:nvSpPr>
        <p:spPr bwMode="auto">
          <a:xfrm>
            <a:off x="2051050" y="3921919"/>
            <a:ext cx="752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  <a:sym typeface="Arial" panose="020B0604020202020204" pitchFamily="34" charset="0"/>
              </a:rPr>
              <a:t>travel around China</a:t>
            </a:r>
            <a:r>
              <a:rPr lang="en-US" altLang="zh-CN" sz="40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072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2888" y="202407"/>
            <a:ext cx="6108700" cy="34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280988"/>
            <a:ext cx="7353300" cy="39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4"/>
          <p:cNvSpPr txBox="1">
            <a:spLocks noChangeArrowheads="1"/>
          </p:cNvSpPr>
          <p:nvPr/>
        </p:nvSpPr>
        <p:spPr bwMode="auto">
          <a:xfrm>
            <a:off x="2341564" y="4192192"/>
            <a:ext cx="4784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travel to Shanghai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33796" name="标题 1"/>
          <p:cNvSpPr>
            <a:spLocks noGrp="1" noChangeArrowheads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tx2"/>
                </a:solidFill>
              </a:rPr>
              <a:t>Read and show in groups</a:t>
            </a:r>
          </a:p>
        </p:txBody>
      </p:sp>
      <p:sp>
        <p:nvSpPr>
          <p:cNvPr id="33797" name="内容占位符 2"/>
          <p:cNvSpPr>
            <a:spLocks noGrp="1" noChangeArrowheads="1"/>
          </p:cNvSpPr>
          <p:nvPr/>
        </p:nvSpPr>
        <p:spPr bwMode="auto">
          <a:xfrm>
            <a:off x="887413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/>
              <a:t>Tips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（选择你喜欢的方式）</a:t>
            </a:r>
            <a:r>
              <a:rPr lang="en-US" altLang="zh-CN" sz="2400" b="1" dirty="0"/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/>
              <a:t>1 Read together (</a:t>
            </a:r>
            <a:r>
              <a:rPr lang="zh-CN" altLang="en-US" sz="2400" b="1" dirty="0"/>
              <a:t>齐读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；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400" b="1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/>
              <a:t>2 follow (</a:t>
            </a:r>
            <a:r>
              <a:rPr lang="zh-CN" altLang="en-US" sz="2400" b="1" dirty="0"/>
              <a:t>组长领读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；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400" b="1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/>
              <a:t>3 Role play (</a:t>
            </a:r>
            <a:r>
              <a:rPr lang="zh-CN" altLang="en-US" sz="2400" b="1" dirty="0"/>
              <a:t>分角色朗读课文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100013" y="3651648"/>
            <a:ext cx="9009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 This summer holiday, </a:t>
            </a:r>
          </a:p>
          <a:p>
            <a:pPr eaLnBrk="1" hangingPunct="1"/>
            <a:r>
              <a:rPr lang="en-US" altLang="zh-CN" sz="3600" dirty="0"/>
              <a:t>                    I </a:t>
            </a:r>
            <a:r>
              <a:rPr lang="en-US" altLang="zh-CN" sz="3600" dirty="0">
                <a:solidFill>
                  <a:srgbClr val="FF0000"/>
                </a:solidFill>
              </a:rPr>
              <a:t>'m going to</a:t>
            </a:r>
            <a:r>
              <a:rPr lang="en-US" altLang="zh-CN" sz="3600" dirty="0"/>
              <a:t> Beijing.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2534"/>
          <p:cNvSpPr>
            <a:spLocks noChangeArrowheads="1"/>
          </p:cNvSpPr>
          <p:nvPr/>
        </p:nvSpPr>
        <p:spPr bwMode="auto">
          <a:xfrm>
            <a:off x="1" y="88106"/>
            <a:ext cx="6257925" cy="4964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4000" dirty="0"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ym typeface="Arial" panose="020B0604020202020204" pitchFamily="34" charset="0"/>
              </a:rPr>
              <a:t> Read and fill in the blanks:</a:t>
            </a:r>
            <a:endParaRPr lang="en-US" altLang="zh-CN" sz="4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/>
              <a:t>   </a:t>
            </a:r>
          </a:p>
        </p:txBody>
      </p:sp>
      <p:sp>
        <p:nvSpPr>
          <p:cNvPr id="35843" name="文本框 38913"/>
          <p:cNvSpPr txBox="1">
            <a:spLocks noChangeArrowheads="1"/>
          </p:cNvSpPr>
          <p:nvPr/>
        </p:nvSpPr>
        <p:spPr bwMode="auto">
          <a:xfrm>
            <a:off x="250825" y="788675"/>
            <a:ext cx="84963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In the summer holiday,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Jenny is going to __________________________. </a:t>
            </a:r>
          </a:p>
          <a:p>
            <a:pPr eaLnBrk="1" hangingPunct="1">
              <a:spcBef>
                <a:spcPts val="600"/>
              </a:spcBef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And she wants to __________________________.</a:t>
            </a:r>
          </a:p>
          <a:p>
            <a:pPr eaLnBrk="1" hangingPunct="1">
              <a:spcBef>
                <a:spcPts val="600"/>
              </a:spcBef>
            </a:pPr>
            <a:endParaRPr lang="en-US" altLang="zh-CN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zh-CN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Li Ming will _____________________ in Britain. </a:t>
            </a:r>
          </a:p>
          <a:p>
            <a:pPr eaLnBrk="1" hangingPunct="1">
              <a:spcBef>
                <a:spcPts val="600"/>
              </a:spcBef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He will __________________ and </a:t>
            </a:r>
          </a:p>
          <a:p>
            <a:pPr eaLnBrk="1" hangingPunct="1">
              <a:spcBef>
                <a:spcPts val="600"/>
              </a:spcBef>
            </a:pPr>
            <a:endParaRPr lang="en-US" altLang="zh-CN" sz="1400" dirty="0">
              <a:latin typeface="Times New Roman" panose="02020603050405020304" pitchFamily="18" charset="0"/>
            </a:endParaRPr>
          </a:p>
        </p:txBody>
      </p:sp>
      <p:grpSp>
        <p:nvGrpSpPr>
          <p:cNvPr id="38915" name="组合 38914"/>
          <p:cNvGrpSpPr/>
          <p:nvPr/>
        </p:nvGrpSpPr>
        <p:grpSpPr bwMode="auto">
          <a:xfrm>
            <a:off x="4511676" y="801292"/>
            <a:ext cx="1584325" cy="782240"/>
            <a:chOff x="4105" y="981"/>
            <a:chExt cx="1655" cy="817"/>
          </a:xfrm>
        </p:grpSpPr>
        <p:pic>
          <p:nvPicPr>
            <p:cNvPr id="35855" name="图片 3891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105" y="981"/>
              <a:ext cx="564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图片 389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71" y="981"/>
              <a:ext cx="48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图片 3891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94" y="1026"/>
              <a:ext cx="498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9" name="图片 389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1" y="1762125"/>
            <a:ext cx="1547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文本框 38919"/>
          <p:cNvSpPr txBox="1">
            <a:spLocks noChangeArrowheads="1"/>
          </p:cNvSpPr>
          <p:nvPr/>
        </p:nvSpPr>
        <p:spPr bwMode="auto">
          <a:xfrm>
            <a:off x="3203576" y="1166812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read some Chinese storybooks</a:t>
            </a:r>
          </a:p>
        </p:txBody>
      </p:sp>
      <p:sp>
        <p:nvSpPr>
          <p:cNvPr id="38921" name="文本框 38920"/>
          <p:cNvSpPr txBox="1">
            <a:spLocks noChangeArrowheads="1"/>
          </p:cNvSpPr>
          <p:nvPr/>
        </p:nvSpPr>
        <p:spPr bwMode="auto">
          <a:xfrm>
            <a:off x="3276601" y="2085975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take Chinese painting classes</a:t>
            </a:r>
          </a:p>
        </p:txBody>
      </p:sp>
      <p:sp>
        <p:nvSpPr>
          <p:cNvPr id="38922" name="文本框 38921"/>
          <p:cNvSpPr txBox="1">
            <a:spLocks noChangeArrowheads="1"/>
          </p:cNvSpPr>
          <p:nvPr/>
        </p:nvSpPr>
        <p:spPr bwMode="auto">
          <a:xfrm>
            <a:off x="2700339" y="3327798"/>
            <a:ext cx="3743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go to a summer camp</a:t>
            </a:r>
          </a:p>
        </p:txBody>
      </p:sp>
      <p:pic>
        <p:nvPicPr>
          <p:cNvPr id="38923" name="图片 389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1" y="2787254"/>
            <a:ext cx="1439863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文本框 38923"/>
          <p:cNvSpPr txBox="1">
            <a:spLocks noChangeArrowheads="1"/>
          </p:cNvSpPr>
          <p:nvPr/>
        </p:nvSpPr>
        <p:spPr bwMode="auto">
          <a:xfrm>
            <a:off x="1763714" y="4245769"/>
            <a:ext cx="3743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go to English classes</a:t>
            </a:r>
          </a:p>
        </p:txBody>
      </p:sp>
      <p:pic>
        <p:nvPicPr>
          <p:cNvPr id="38925" name="图片 389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3868341"/>
            <a:ext cx="1655762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文本框 38925"/>
          <p:cNvSpPr txBox="1">
            <a:spLocks noChangeArrowheads="1"/>
          </p:cNvSpPr>
          <p:nvPr/>
        </p:nvSpPr>
        <p:spPr bwMode="auto">
          <a:xfrm>
            <a:off x="6083301" y="3868341"/>
            <a:ext cx="3095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visit some famous places.</a:t>
            </a:r>
          </a:p>
        </p:txBody>
      </p:sp>
      <p:pic>
        <p:nvPicPr>
          <p:cNvPr id="35853" name="图片 3892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3706416"/>
            <a:ext cx="781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图片 3892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2264" y="1599010"/>
            <a:ext cx="72072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2" grpId="0"/>
      <p:bldP spid="38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1745"/>
          <p:cNvSpPr txBox="1">
            <a:spLocks noChangeArrowheads="1"/>
          </p:cNvSpPr>
          <p:nvPr/>
        </p:nvSpPr>
        <p:spPr bwMode="auto">
          <a:xfrm>
            <a:off x="250825" y="519112"/>
            <a:ext cx="8496300" cy="48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Peter is going to  __________________________.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altLang="zh-CN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Then he’ll </a:t>
            </a:r>
            <a:r>
              <a:rPr lang="en-US" altLang="zh-CN" sz="3200">
                <a:latin typeface="Times New Roman" panose="02020603050405020304" pitchFamily="18" charset="0"/>
                <a:sym typeface="Arial" panose="020B0604020202020204" pitchFamily="34" charset="0"/>
              </a:rPr>
              <a:t>go back to Canada with his parents</a:t>
            </a:r>
            <a:r>
              <a:rPr lang="en-US" altLang="zh-CN" sz="32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altLang="zh-CN" sz="1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altLang="zh-CN" sz="1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Wang Hong is going to  ____________.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altLang="zh-CN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  Danny  is going to________________.</a:t>
            </a:r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1752" name="文本框 31751"/>
          <p:cNvSpPr txBox="1">
            <a:spLocks noChangeArrowheads="1"/>
          </p:cNvSpPr>
          <p:nvPr/>
        </p:nvSpPr>
        <p:spPr bwMode="auto">
          <a:xfrm>
            <a:off x="3492501" y="572691"/>
            <a:ext cx="3673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travel around China</a:t>
            </a:r>
          </a:p>
        </p:txBody>
      </p:sp>
      <p:sp>
        <p:nvSpPr>
          <p:cNvPr id="36868" name="文本框 31752"/>
          <p:cNvSpPr txBox="1">
            <a:spLocks noChangeArrowheads="1"/>
          </p:cNvSpPr>
          <p:nvPr/>
        </p:nvSpPr>
        <p:spPr bwMode="auto">
          <a:xfrm>
            <a:off x="2482850" y="1545431"/>
            <a:ext cx="6192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32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文本框 31753"/>
          <p:cNvSpPr txBox="1">
            <a:spLocks noChangeArrowheads="1"/>
          </p:cNvSpPr>
          <p:nvPr/>
        </p:nvSpPr>
        <p:spPr bwMode="auto">
          <a:xfrm>
            <a:off x="4572001" y="2732485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Harbin</a:t>
            </a:r>
          </a:p>
        </p:txBody>
      </p:sp>
      <p:pic>
        <p:nvPicPr>
          <p:cNvPr id="31760" name="图片 317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1" y="195263"/>
            <a:ext cx="352901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图片 31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9" y="2139554"/>
            <a:ext cx="17287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31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112294"/>
            <a:ext cx="971550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图片 317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9" y="4192191"/>
            <a:ext cx="935037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图片 317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1" y="1006078"/>
            <a:ext cx="6572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79839" y="3705225"/>
            <a:ext cx="288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go with Li Ming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9" y="3274219"/>
            <a:ext cx="1285875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图片 31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112294"/>
            <a:ext cx="971550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图片 317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1" y="1006078"/>
            <a:ext cx="6572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图片 31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112294"/>
            <a:ext cx="971550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图片 317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1" y="1006078"/>
            <a:ext cx="6572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图片 317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9" y="4192191"/>
            <a:ext cx="935037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图片 31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112294"/>
            <a:ext cx="971550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图片 317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1" y="1006078"/>
            <a:ext cx="6572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22534"/>
          <p:cNvSpPr>
            <a:spLocks noChangeArrowheads="1"/>
          </p:cNvSpPr>
          <p:nvPr/>
        </p:nvSpPr>
        <p:spPr bwMode="auto">
          <a:xfrm>
            <a:off x="323851" y="0"/>
            <a:ext cx="3527425" cy="46553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/>
              <a:t>Let’s talk:   </a:t>
            </a:r>
          </a:p>
        </p:txBody>
      </p:sp>
      <p:pic>
        <p:nvPicPr>
          <p:cNvPr id="37891" name="图片 22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1" y="1924050"/>
            <a:ext cx="5256213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22539"/>
          <p:cNvSpPr txBox="1">
            <a:spLocks noChangeArrowheads="1"/>
          </p:cNvSpPr>
          <p:nvPr/>
        </p:nvSpPr>
        <p:spPr bwMode="auto">
          <a:xfrm>
            <a:off x="0" y="57388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A</a:t>
            </a:r>
            <a:r>
              <a:rPr lang="en-US" altLang="zh-CN" sz="3200" dirty="0">
                <a:latin typeface="Times New Roman" panose="02020603050405020304" pitchFamily="18" charset="0"/>
              </a:rPr>
              <a:t>:What are you going to do this summer holiday?</a:t>
            </a:r>
          </a:p>
        </p:txBody>
      </p:sp>
      <p:sp>
        <p:nvSpPr>
          <p:cNvPr id="37893" name="文本框 22540"/>
          <p:cNvSpPr txBox="1">
            <a:spLocks noChangeArrowheads="1"/>
          </p:cNvSpPr>
          <p:nvPr/>
        </p:nvSpPr>
        <p:spPr bwMode="auto">
          <a:xfrm>
            <a:off x="57150" y="127516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B</a:t>
            </a:r>
            <a:r>
              <a:rPr lang="en-US" altLang="zh-CN" sz="3200" dirty="0">
                <a:latin typeface="Times New Roman" panose="02020603050405020304" pitchFamily="18" charset="0"/>
              </a:rPr>
              <a:t>: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I’m going to_________________________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32139" y="1276351"/>
            <a:ext cx="7926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  <a:sym typeface="Arial" panose="020B0604020202020204" pitchFamily="34" charset="0"/>
              </a:rPr>
              <a:t>take Chinese painting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22534"/>
          <p:cNvSpPr>
            <a:spLocks noChangeArrowheads="1"/>
          </p:cNvSpPr>
          <p:nvPr/>
        </p:nvSpPr>
        <p:spPr bwMode="auto">
          <a:xfrm>
            <a:off x="250825" y="53579"/>
            <a:ext cx="3816350" cy="46553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/>
              <a:t>Let’s talk in pairs </a:t>
            </a:r>
          </a:p>
        </p:txBody>
      </p:sp>
      <p:pic>
        <p:nvPicPr>
          <p:cNvPr id="38915" name="图片 22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1924050"/>
            <a:ext cx="2517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22539"/>
          <p:cNvSpPr txBox="1">
            <a:spLocks noChangeArrowheads="1"/>
          </p:cNvSpPr>
          <p:nvPr/>
        </p:nvSpPr>
        <p:spPr bwMode="auto">
          <a:xfrm>
            <a:off x="287338" y="57388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dirty="0">
                <a:latin typeface="Times New Roman" panose="02020603050405020304" pitchFamily="18" charset="0"/>
              </a:rPr>
              <a:t>:What are you going to do this 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summer </a:t>
            </a:r>
            <a:r>
              <a:rPr lang="en-US" altLang="zh-CN" sz="3200" dirty="0">
                <a:latin typeface="Times New Roman" panose="02020603050405020304" pitchFamily="18" charset="0"/>
              </a:rPr>
              <a:t>holiday?</a:t>
            </a:r>
          </a:p>
        </p:txBody>
      </p:sp>
      <p:sp>
        <p:nvSpPr>
          <p:cNvPr id="38917" name="文本框 22540"/>
          <p:cNvSpPr txBox="1">
            <a:spLocks noChangeArrowheads="1"/>
          </p:cNvSpPr>
          <p:nvPr/>
        </p:nvSpPr>
        <p:spPr bwMode="auto">
          <a:xfrm>
            <a:off x="323850" y="138350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600" dirty="0">
                <a:latin typeface="Times New Roman" panose="02020603050405020304" pitchFamily="18" charset="0"/>
              </a:rPr>
              <a:t>: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I’m going to...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8918" name="图片 348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977628"/>
            <a:ext cx="2535238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35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9" y="3489722"/>
            <a:ext cx="2605087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368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6" y="3598069"/>
            <a:ext cx="2530475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22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1974056"/>
            <a:ext cx="2517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图片 348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027635"/>
            <a:ext cx="2535238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图片 35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9" y="3539728"/>
            <a:ext cx="2605087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图片 368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6" y="3598069"/>
            <a:ext cx="2530475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图片 22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1974056"/>
            <a:ext cx="2517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图片 348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027635"/>
            <a:ext cx="2535238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图片 35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9" y="3539728"/>
            <a:ext cx="2605087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68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1" y="3492103"/>
            <a:ext cx="2746375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25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590925"/>
            <a:ext cx="2517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348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4" y="1924051"/>
            <a:ext cx="2535237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358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6" y="3504010"/>
            <a:ext cx="2663825" cy="16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文本框 32769"/>
          <p:cNvSpPr txBox="1">
            <a:spLocks noChangeArrowheads="1"/>
          </p:cNvSpPr>
          <p:nvPr/>
        </p:nvSpPr>
        <p:spPr bwMode="auto">
          <a:xfrm>
            <a:off x="1" y="519113"/>
            <a:ext cx="10050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3200" dirty="0">
                <a:latin typeface="Times New Roman" panose="02020603050405020304" pitchFamily="18" charset="0"/>
              </a:rPr>
              <a:t>What are you going to do this summer holiday?</a:t>
            </a:r>
          </a:p>
        </p:txBody>
      </p:sp>
      <p:sp>
        <p:nvSpPr>
          <p:cNvPr id="39943" name="矩形 32770"/>
          <p:cNvSpPr>
            <a:spLocks noChangeArrowheads="1"/>
          </p:cNvSpPr>
          <p:nvPr/>
        </p:nvSpPr>
        <p:spPr bwMode="auto">
          <a:xfrm>
            <a:off x="0" y="0"/>
            <a:ext cx="5113338" cy="46553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/>
              <a:t>Let’s talk in groups  </a:t>
            </a:r>
          </a:p>
        </p:txBody>
      </p:sp>
      <p:sp>
        <p:nvSpPr>
          <p:cNvPr id="39944" name="文本框 32771"/>
          <p:cNvSpPr txBox="1">
            <a:spLocks noChangeArrowheads="1"/>
          </p:cNvSpPr>
          <p:nvPr/>
        </p:nvSpPr>
        <p:spPr bwMode="auto">
          <a:xfrm>
            <a:off x="-36513" y="1006079"/>
            <a:ext cx="727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I’m going to</a:t>
            </a:r>
            <a:r>
              <a:rPr lang="en-US" altLang="zh-CN" sz="3600" dirty="0">
                <a:latin typeface="Times New Roman" panose="02020603050405020304" pitchFamily="18" charset="0"/>
              </a:rPr>
              <a:t> ________.</a:t>
            </a:r>
          </a:p>
        </p:txBody>
      </p:sp>
      <p:sp>
        <p:nvSpPr>
          <p:cNvPr id="39945" name="文本框 32772"/>
          <p:cNvSpPr txBox="1">
            <a:spLocks noChangeArrowheads="1"/>
          </p:cNvSpPr>
          <p:nvPr/>
        </p:nvSpPr>
        <p:spPr bwMode="auto">
          <a:xfrm>
            <a:off x="-36513" y="1491854"/>
            <a:ext cx="727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3333FF"/>
                </a:solidFill>
                <a:latin typeface="Times New Roman" panose="02020603050405020304" pitchFamily="18" charset="0"/>
              </a:rPr>
              <a:t>C: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I want to</a:t>
            </a:r>
            <a:r>
              <a:rPr lang="en-US" altLang="zh-CN" sz="3600">
                <a:latin typeface="Times New Roman" panose="02020603050405020304" pitchFamily="18" charset="0"/>
              </a:rPr>
              <a:t> ________.</a:t>
            </a:r>
          </a:p>
        </p:txBody>
      </p:sp>
      <p:sp>
        <p:nvSpPr>
          <p:cNvPr id="39946" name="文本框 32773"/>
          <p:cNvSpPr txBox="1">
            <a:spLocks noChangeArrowheads="1"/>
          </p:cNvSpPr>
          <p:nvPr/>
        </p:nvSpPr>
        <p:spPr bwMode="auto">
          <a:xfrm>
            <a:off x="0" y="2031207"/>
            <a:ext cx="727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3333FF"/>
                </a:solidFill>
                <a:latin typeface="Times New Roman" panose="02020603050405020304" pitchFamily="18" charset="0"/>
              </a:rPr>
              <a:t>D: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I’ll</a:t>
            </a:r>
            <a:r>
              <a:rPr lang="en-US" altLang="zh-CN" sz="3600">
                <a:latin typeface="Times New Roman" panose="02020603050405020304" pitchFamily="18" charset="0"/>
              </a:rPr>
              <a:t> ________.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本框 31746"/>
          <p:cNvSpPr txBox="1"/>
          <p:nvPr/>
        </p:nvSpPr>
        <p:spPr>
          <a:xfrm>
            <a:off x="971600" y="1491630"/>
            <a:ext cx="7397115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7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cs typeface="+mn-ea"/>
              </a:rPr>
              <a:t>My weekend plan</a:t>
            </a:r>
            <a:endParaRPr lang="en-US" altLang="zh-CN" sz="7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 descr="Sn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" y="339502"/>
            <a:ext cx="4546600" cy="48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3"/>
          <p:cNvSpPr txBox="1">
            <a:spLocks noChangeArrowheads="1"/>
          </p:cNvSpPr>
          <p:nvPr/>
        </p:nvSpPr>
        <p:spPr bwMode="auto">
          <a:xfrm>
            <a:off x="4845051" y="552451"/>
            <a:ext cx="40878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  </a:t>
            </a:r>
            <a:r>
              <a:rPr lang="en-US" altLang="zh-CN" sz="3200" b="1" dirty="0"/>
              <a:t>  My name is Jack. Tomorrow is the weekend. my parents </a:t>
            </a:r>
            <a:r>
              <a:rPr lang="en-US" altLang="zh-CN" sz="3200" b="1" dirty="0">
                <a:solidFill>
                  <a:srgbClr val="FF0000"/>
                </a:solidFill>
              </a:rPr>
              <a:t>aren't going to</a:t>
            </a:r>
            <a:r>
              <a:rPr lang="en-US" altLang="zh-CN" sz="3200" b="1" dirty="0"/>
              <a:t> work. But we </a:t>
            </a:r>
            <a:r>
              <a:rPr lang="en-US" altLang="zh-CN" sz="3200" b="1" dirty="0">
                <a:solidFill>
                  <a:srgbClr val="FF0000"/>
                </a:solidFill>
              </a:rPr>
              <a:t>are going to</a:t>
            </a:r>
            <a:r>
              <a:rPr lang="en-US" altLang="zh-CN" sz="3200" b="1" dirty="0"/>
              <a:t> be very busy tomorrow.</a:t>
            </a:r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   </a:t>
            </a:r>
            <a:r>
              <a:rPr lang="en-US" altLang="zh-CN" sz="3600" b="1" dirty="0"/>
              <a:t> My mother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is going to</a:t>
            </a:r>
            <a:r>
              <a:rPr lang="en-US" altLang="zh-CN" sz="3600" b="1" dirty="0"/>
              <a:t> buy something for next week.</a:t>
            </a:r>
          </a:p>
        </p:txBody>
      </p:sp>
      <p:pic>
        <p:nvPicPr>
          <p:cNvPr id="43011" name="图片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1" y="-11906"/>
            <a:ext cx="45386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</a:t>
            </a:r>
            <a:r>
              <a:rPr lang="en-US" altLang="zh-CN" sz="4000" b="1"/>
              <a:t>  My father</a:t>
            </a:r>
          </a:p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is going to</a:t>
            </a:r>
            <a:r>
              <a:rPr lang="en-US" altLang="zh-CN" sz="4000" b="1"/>
              <a:t> visit my aunt and uncle. </a:t>
            </a:r>
          </a:p>
        </p:txBody>
      </p:sp>
      <p:pic>
        <p:nvPicPr>
          <p:cNvPr id="44035" name="图片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4" y="1"/>
            <a:ext cx="4319587" cy="51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   </a:t>
            </a:r>
          </a:p>
        </p:txBody>
      </p:sp>
      <p:pic>
        <p:nvPicPr>
          <p:cNvPr id="45059" name="图片 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1" y="-19050"/>
            <a:ext cx="4397375" cy="5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文本框 4"/>
          <p:cNvSpPr txBox="1">
            <a:spLocks noChangeArrowheads="1"/>
          </p:cNvSpPr>
          <p:nvPr/>
        </p:nvSpPr>
        <p:spPr bwMode="auto">
          <a:xfrm>
            <a:off x="5011739" y="1114426"/>
            <a:ext cx="37798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</a:t>
            </a:r>
            <a:r>
              <a:rPr lang="en-US" altLang="zh-CN" sz="4000" b="1"/>
              <a:t>   I'</a:t>
            </a:r>
            <a:r>
              <a:rPr lang="en-US" altLang="zh-CN" sz="4000" b="1">
                <a:solidFill>
                  <a:srgbClr val="FF0000"/>
                </a:solidFill>
              </a:rPr>
              <a:t>m going to</a:t>
            </a:r>
            <a:r>
              <a:rPr lang="en-US" altLang="zh-CN" sz="4000" b="1"/>
              <a:t> play computer games with my cousin.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3553"/>
          <p:cNvSpPr txBox="1">
            <a:spLocks noChangeArrowheads="1"/>
          </p:cNvSpPr>
          <p:nvPr/>
        </p:nvSpPr>
        <p:spPr bwMode="auto">
          <a:xfrm>
            <a:off x="144463" y="919847"/>
            <a:ext cx="8351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What is Jenny going to do this summer holiday?</a:t>
            </a:r>
          </a:p>
        </p:txBody>
      </p:sp>
      <p:pic>
        <p:nvPicPr>
          <p:cNvPr id="16387" name="图片 235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3132"/>
            <a:ext cx="1368425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3555"/>
          <p:cNvSpPr txBox="1">
            <a:spLocks noChangeArrowheads="1"/>
          </p:cNvSpPr>
          <p:nvPr/>
        </p:nvSpPr>
        <p:spPr bwMode="auto">
          <a:xfrm>
            <a:off x="1619250" y="1900238"/>
            <a:ext cx="568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I’m going to 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________________.</a:t>
            </a:r>
          </a:p>
        </p:txBody>
      </p:sp>
      <p:grpSp>
        <p:nvGrpSpPr>
          <p:cNvPr id="16389" name="组合 23559"/>
          <p:cNvGrpSpPr/>
          <p:nvPr/>
        </p:nvGrpSpPr>
        <p:grpSpPr bwMode="auto">
          <a:xfrm>
            <a:off x="6156326" y="2463404"/>
            <a:ext cx="2627313" cy="972740"/>
            <a:chOff x="4105" y="981"/>
            <a:chExt cx="1655" cy="817"/>
          </a:xfrm>
        </p:grpSpPr>
        <p:pic>
          <p:nvPicPr>
            <p:cNvPr id="16395" name="图片 2355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05" y="981"/>
              <a:ext cx="564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图片 2355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271" y="981"/>
              <a:ext cx="48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图片 2355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94" y="1026"/>
              <a:ext cx="498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文本框 23560"/>
          <p:cNvSpPr txBox="1">
            <a:spLocks noChangeArrowheads="1"/>
          </p:cNvSpPr>
          <p:nvPr/>
        </p:nvSpPr>
        <p:spPr bwMode="auto">
          <a:xfrm>
            <a:off x="1763713" y="3489723"/>
            <a:ext cx="568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 want to 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______________.</a:t>
            </a:r>
          </a:p>
        </p:txBody>
      </p:sp>
      <p:pic>
        <p:nvPicPr>
          <p:cNvPr id="16391" name="图片 235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3651648"/>
            <a:ext cx="1847850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文本框 23562"/>
          <p:cNvSpPr txBox="1">
            <a:spLocks noChangeArrowheads="1"/>
          </p:cNvSpPr>
          <p:nvPr/>
        </p:nvSpPr>
        <p:spPr bwMode="auto">
          <a:xfrm>
            <a:off x="1692276" y="1924051"/>
            <a:ext cx="52562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                    read some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Chinese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storybook</a:t>
            </a:r>
            <a:r>
              <a:rPr lang="en-US" altLang="zh-CN" sz="4000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63714" y="3519488"/>
            <a:ext cx="5254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  <a:sym typeface="Arial" panose="020B0604020202020204" pitchFamily="34" charset="0"/>
              </a:rPr>
              <a:t>                take Chinese </a:t>
            </a:r>
            <a:endParaRPr lang="en-US" altLang="zh-CN" sz="4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painting</a:t>
            </a:r>
            <a:r>
              <a:rPr lang="en-US" altLang="zh-CN" sz="4000" dirty="0">
                <a:latin typeface="Times New Roman" panose="02020603050405020304" pitchFamily="18" charset="0"/>
                <a:sym typeface="Arial" panose="020B0604020202020204" pitchFamily="34" charset="0"/>
              </a:rPr>
              <a:t> classes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6394" name="矩形 22534"/>
          <p:cNvSpPr>
            <a:spLocks noChangeArrowheads="1"/>
          </p:cNvSpPr>
          <p:nvPr/>
        </p:nvSpPr>
        <p:spPr bwMode="auto">
          <a:xfrm>
            <a:off x="179388" y="88106"/>
            <a:ext cx="4457700" cy="49649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 smtClean="0">
                <a:sym typeface="宋体" panose="02010600030101010101" pitchFamily="2" charset="-122"/>
              </a:rPr>
              <a:t>Listen </a:t>
            </a:r>
            <a:r>
              <a:rPr lang="en-US" altLang="zh-CN" sz="4000" dirty="0">
                <a:sym typeface="宋体" panose="02010600030101010101" pitchFamily="2" charset="-122"/>
              </a:rPr>
              <a:t>and </a:t>
            </a:r>
            <a:r>
              <a:rPr lang="en-US" altLang="zh-CN" sz="4000" dirty="0" smtClean="0">
                <a:sym typeface="宋体" panose="02010600030101010101" pitchFamily="2" charset="-122"/>
              </a:rPr>
              <a:t>answer</a:t>
            </a:r>
            <a:r>
              <a:rPr lang="en-US" altLang="zh-CN" sz="4000" dirty="0" smtClean="0"/>
              <a:t> </a:t>
            </a:r>
            <a:endParaRPr lang="en-US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   </a:t>
            </a:r>
          </a:p>
        </p:txBody>
      </p:sp>
      <p:sp>
        <p:nvSpPr>
          <p:cNvPr id="46083" name="文本框 4"/>
          <p:cNvSpPr txBox="1">
            <a:spLocks noChangeArrowheads="1"/>
          </p:cNvSpPr>
          <p:nvPr/>
        </p:nvSpPr>
        <p:spPr bwMode="auto">
          <a:xfrm>
            <a:off x="5011739" y="1114426"/>
            <a:ext cx="37798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</a:t>
            </a:r>
            <a:r>
              <a:rPr lang="en-US" altLang="zh-CN" sz="4000" b="1"/>
              <a:t>  Tomorrow evening we </a:t>
            </a:r>
            <a:r>
              <a:rPr lang="en-US" altLang="zh-CN" sz="4000" b="1">
                <a:solidFill>
                  <a:srgbClr val="FF0000"/>
                </a:solidFill>
              </a:rPr>
              <a:t>are going to</a:t>
            </a:r>
            <a:r>
              <a:rPr lang="en-US" altLang="zh-CN" sz="4000" b="1"/>
              <a:t> have a big dinner.</a:t>
            </a:r>
          </a:p>
        </p:txBody>
      </p:sp>
      <p:pic>
        <p:nvPicPr>
          <p:cNvPr id="46084" name="图片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0241"/>
            <a:ext cx="4400550" cy="50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   </a:t>
            </a:r>
          </a:p>
        </p:txBody>
      </p:sp>
      <p:sp>
        <p:nvSpPr>
          <p:cNvPr id="47107" name="文本框 4"/>
          <p:cNvSpPr txBox="1">
            <a:spLocks noChangeArrowheads="1"/>
          </p:cNvSpPr>
          <p:nvPr/>
        </p:nvSpPr>
        <p:spPr bwMode="auto">
          <a:xfrm>
            <a:off x="5011739" y="1114425"/>
            <a:ext cx="3779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</a:t>
            </a:r>
            <a:endParaRPr lang="en-US" altLang="zh-CN" sz="3600"/>
          </a:p>
        </p:txBody>
      </p:sp>
      <p:pic>
        <p:nvPicPr>
          <p:cNvPr id="47108" name="图片 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4"/>
            <a:ext cx="4610100" cy="51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文本框 6"/>
          <p:cNvSpPr txBox="1">
            <a:spLocks noChangeArrowheads="1"/>
          </p:cNvSpPr>
          <p:nvPr/>
        </p:nvSpPr>
        <p:spPr bwMode="auto">
          <a:xfrm>
            <a:off x="5399089" y="1026319"/>
            <a:ext cx="34623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  <a:r>
              <a:rPr lang="en-US" altLang="zh-CN" sz="4000" b="1"/>
              <a:t>   After that we </a:t>
            </a:r>
            <a:r>
              <a:rPr lang="en-US" altLang="zh-CN" sz="4000" b="1">
                <a:solidFill>
                  <a:srgbClr val="FF0000"/>
                </a:solidFill>
              </a:rPr>
              <a:t>are going to </a:t>
            </a:r>
            <a:r>
              <a:rPr lang="en-US" altLang="zh-CN" sz="4000" b="1"/>
              <a:t>the cinema.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787901" y="1438276"/>
            <a:ext cx="428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   </a:t>
            </a:r>
          </a:p>
        </p:txBody>
      </p:sp>
      <p:sp>
        <p:nvSpPr>
          <p:cNvPr id="48131" name="文本框 4"/>
          <p:cNvSpPr txBox="1">
            <a:spLocks noChangeArrowheads="1"/>
          </p:cNvSpPr>
          <p:nvPr/>
        </p:nvSpPr>
        <p:spPr bwMode="auto">
          <a:xfrm>
            <a:off x="5011739" y="1114425"/>
            <a:ext cx="3779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</a:t>
            </a:r>
            <a:endParaRPr lang="en-US" altLang="zh-CN" sz="3600"/>
          </a:p>
        </p:txBody>
      </p:sp>
      <p:sp>
        <p:nvSpPr>
          <p:cNvPr id="48132" name="文本框 6"/>
          <p:cNvSpPr txBox="1">
            <a:spLocks noChangeArrowheads="1"/>
          </p:cNvSpPr>
          <p:nvPr/>
        </p:nvSpPr>
        <p:spPr bwMode="auto">
          <a:xfrm>
            <a:off x="5399089" y="1026319"/>
            <a:ext cx="346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</a:t>
            </a:r>
            <a:r>
              <a:rPr lang="en-US" altLang="zh-CN" sz="3600"/>
              <a:t>  </a:t>
            </a:r>
          </a:p>
        </p:txBody>
      </p:sp>
      <p:pic>
        <p:nvPicPr>
          <p:cNvPr id="48133" name="图片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9" y="5954"/>
            <a:ext cx="4522787" cy="51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文本框 5"/>
          <p:cNvSpPr txBox="1">
            <a:spLocks noChangeArrowheads="1"/>
          </p:cNvSpPr>
          <p:nvPr/>
        </p:nvSpPr>
        <p:spPr bwMode="auto">
          <a:xfrm>
            <a:off x="4716464" y="1168004"/>
            <a:ext cx="41735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  </a:t>
            </a:r>
            <a:r>
              <a:rPr lang="en-US" altLang="zh-CN" sz="4000" b="1"/>
              <a:t> I think we </a:t>
            </a:r>
            <a:r>
              <a:rPr lang="en-US" altLang="zh-CN" sz="4000" b="1">
                <a:solidFill>
                  <a:srgbClr val="FF0000"/>
                </a:solidFill>
              </a:rPr>
              <a:t>are going to</a:t>
            </a:r>
            <a:r>
              <a:rPr lang="en-US" altLang="zh-CN" sz="4000" b="1"/>
              <a:t> have a nice weekend.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/>
          <p:nvPr/>
        </p:nvGrpSpPr>
        <p:grpSpPr bwMode="auto">
          <a:xfrm>
            <a:off x="-1588" y="3219451"/>
            <a:ext cx="8245476" cy="1918097"/>
            <a:chOff x="-1" y="2709"/>
            <a:chExt cx="5194" cy="1611"/>
          </a:xfrm>
        </p:grpSpPr>
        <p:pic>
          <p:nvPicPr>
            <p:cNvPr id="4916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709"/>
              <a:ext cx="5193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4" descr="u=1200137863,3043742340&amp;fm=21&amp;gp=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237439">
              <a:off x="-1" y="3166"/>
              <a:ext cx="144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6504">
            <a:off x="847725" y="1452563"/>
            <a:ext cx="8053388" cy="2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0" name="Group 6"/>
          <p:cNvGrpSpPr/>
          <p:nvPr/>
        </p:nvGrpSpPr>
        <p:grpSpPr bwMode="auto">
          <a:xfrm>
            <a:off x="-323850" y="0"/>
            <a:ext cx="9005888" cy="2405063"/>
            <a:chOff x="-144" y="0"/>
            <a:chExt cx="5673" cy="2020"/>
          </a:xfrm>
        </p:grpSpPr>
        <p:grpSp>
          <p:nvGrpSpPr>
            <p:cNvPr id="49158" name="Group 7"/>
            <p:cNvGrpSpPr/>
            <p:nvPr/>
          </p:nvGrpSpPr>
          <p:grpSpPr bwMode="auto">
            <a:xfrm>
              <a:off x="-144" y="0"/>
              <a:ext cx="5673" cy="2020"/>
              <a:chOff x="0" y="144"/>
              <a:chExt cx="5673" cy="2020"/>
            </a:xfrm>
          </p:grpSpPr>
          <p:pic>
            <p:nvPicPr>
              <p:cNvPr id="49160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144"/>
                <a:ext cx="5673" cy="2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1" name="Picture 9" descr="837951~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-404358">
                <a:off x="0" y="912"/>
                <a:ext cx="1489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2" name="Picture 10" descr="240508~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-524769">
                <a:off x="2880" y="579"/>
                <a:ext cx="1393" cy="1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159" name="Picture 11" descr="6437-1~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461913">
              <a:off x="4128" y="240"/>
              <a:ext cx="1344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971868" y="2031727"/>
            <a:ext cx="6688129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Holiday life is </a:t>
            </a:r>
            <a:r>
              <a:rPr lang="en-US" altLang="zh-CN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colourful</a:t>
            </a:r>
            <a:r>
              <a:rPr lang="en-US" altLang="zh-CN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zh-CN" alt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95289" y="735806"/>
            <a:ext cx="841057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3"/>
          <p:cNvSpPr/>
          <p:nvPr/>
        </p:nvSpPr>
        <p:spPr>
          <a:xfrm>
            <a:off x="0" y="4905375"/>
            <a:ext cx="9144000" cy="258366"/>
          </a:xfrm>
          <a:custGeom>
            <a:avLst/>
            <a:gdLst>
              <a:gd name="connsiteX0" fmla="*/ 0 w 9144000"/>
              <a:gd name="connsiteY0" fmla="*/ 0 h 344962"/>
              <a:gd name="connsiteX1" fmla="*/ 9144000 w 9144000"/>
              <a:gd name="connsiteY1" fmla="*/ 0 h 344962"/>
              <a:gd name="connsiteX2" fmla="*/ 9144000 w 9144000"/>
              <a:gd name="connsiteY2" fmla="*/ 344962 h 344962"/>
              <a:gd name="connsiteX3" fmla="*/ 0 w 9144000"/>
              <a:gd name="connsiteY3" fmla="*/ 344962 h 344962"/>
              <a:gd name="connsiteX4" fmla="*/ 0 w 9144000"/>
              <a:gd name="connsiteY4" fmla="*/ 0 h 344962"/>
              <a:gd name="connsiteX0-1" fmla="*/ 522514 w 9144000"/>
              <a:gd name="connsiteY0-2" fmla="*/ 29028 h 344962"/>
              <a:gd name="connsiteX1-3" fmla="*/ 9144000 w 9144000"/>
              <a:gd name="connsiteY1-4" fmla="*/ 0 h 344962"/>
              <a:gd name="connsiteX2-5" fmla="*/ 9144000 w 9144000"/>
              <a:gd name="connsiteY2-6" fmla="*/ 344962 h 344962"/>
              <a:gd name="connsiteX3-7" fmla="*/ 0 w 9144000"/>
              <a:gd name="connsiteY3-8" fmla="*/ 344962 h 344962"/>
              <a:gd name="connsiteX4-9" fmla="*/ 522514 w 9144000"/>
              <a:gd name="connsiteY4-10" fmla="*/ 29028 h 344962"/>
              <a:gd name="connsiteX0-11" fmla="*/ 522514 w 9144000"/>
              <a:gd name="connsiteY0-12" fmla="*/ 29028 h 344962"/>
              <a:gd name="connsiteX1-13" fmla="*/ 8461829 w 9144000"/>
              <a:gd name="connsiteY1-14" fmla="*/ 0 h 344962"/>
              <a:gd name="connsiteX2-15" fmla="*/ 9144000 w 9144000"/>
              <a:gd name="connsiteY2-16" fmla="*/ 344962 h 344962"/>
              <a:gd name="connsiteX3-17" fmla="*/ 0 w 9144000"/>
              <a:gd name="connsiteY3-18" fmla="*/ 344962 h 344962"/>
              <a:gd name="connsiteX4-19" fmla="*/ 522514 w 9144000"/>
              <a:gd name="connsiteY4-20" fmla="*/ 29028 h 344962"/>
              <a:gd name="connsiteX0-21" fmla="*/ 522514 w 9144000"/>
              <a:gd name="connsiteY0-22" fmla="*/ 29028 h 344962"/>
              <a:gd name="connsiteX1-23" fmla="*/ 8505372 w 9144000"/>
              <a:gd name="connsiteY1-24" fmla="*/ 0 h 344962"/>
              <a:gd name="connsiteX2-25" fmla="*/ 9144000 w 9144000"/>
              <a:gd name="connsiteY2-26" fmla="*/ 344962 h 344962"/>
              <a:gd name="connsiteX3-27" fmla="*/ 0 w 9144000"/>
              <a:gd name="connsiteY3-28" fmla="*/ 344962 h 344962"/>
              <a:gd name="connsiteX4-29" fmla="*/ 522514 w 9144000"/>
              <a:gd name="connsiteY4-30" fmla="*/ 29028 h 344962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9144000" h="344962">
                <a:moveTo>
                  <a:pt x="522514" y="29028"/>
                </a:moveTo>
                <a:lnTo>
                  <a:pt x="8505372" y="0"/>
                </a:lnTo>
                <a:lnTo>
                  <a:pt x="9144000" y="344962"/>
                </a:lnTo>
                <a:lnTo>
                  <a:pt x="0" y="344962"/>
                </a:lnTo>
                <a:lnTo>
                  <a:pt x="522514" y="29028"/>
                </a:lnTo>
                <a:close/>
              </a:path>
            </a:pathLst>
          </a:custGeom>
          <a:solidFill>
            <a:srgbClr val="008BD6"/>
          </a:solidFill>
          <a:ln>
            <a:solidFill>
              <a:srgbClr val="008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0180" name="AutoShape 10" descr="http://img1.imgtn.bdimg.com/it/u=3195767,288234656&amp;fm=21&amp;gp=0.jpg"/>
          <p:cNvSpPr>
            <a:spLocks noChangeAspect="1" noChangeArrowheads="1"/>
          </p:cNvSpPr>
          <p:nvPr/>
        </p:nvSpPr>
        <p:spPr bwMode="auto">
          <a:xfrm>
            <a:off x="63500" y="-102394"/>
            <a:ext cx="952500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7596" y="797272"/>
            <a:ext cx="840165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Arrange your holiday,</a:t>
            </a:r>
          </a:p>
          <a:p>
            <a:pPr algn="ctr" eaLnBrk="1" hangingPunct="1">
              <a:defRPr/>
            </a:pP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make your life </a:t>
            </a:r>
            <a:r>
              <a:rPr lang="en-US" altLang="zh-CN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colourful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and meaningful!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018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78907"/>
            <a:ext cx="7924800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1" y="285750"/>
            <a:ext cx="37753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635646"/>
            <a:ext cx="7560840" cy="19303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1 Listen and read the text.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2 Make a family plan about your holiday.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为自己的假期制作一个家庭计划。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7892" descr="WPOAZ)A63JJ]K~951]3LW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8575"/>
            <a:ext cx="3810000" cy="36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37893"/>
          <p:cNvSpPr txBox="1">
            <a:spLocks noChangeArrowheads="1"/>
          </p:cNvSpPr>
          <p:nvPr/>
        </p:nvSpPr>
        <p:spPr bwMode="auto">
          <a:xfrm>
            <a:off x="1581150" y="3759994"/>
            <a:ext cx="5956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/>
              <a:t>a storybook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994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8435" name="文本框 39945"/>
          <p:cNvSpPr txBox="1">
            <a:spLocks noChangeArrowheads="1"/>
          </p:cNvSpPr>
          <p:nvPr/>
        </p:nvSpPr>
        <p:spPr bwMode="auto">
          <a:xfrm>
            <a:off x="182564" y="3975497"/>
            <a:ext cx="79914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/>
              <a:t>    a  picture book</a:t>
            </a:r>
          </a:p>
        </p:txBody>
      </p:sp>
      <p:pic>
        <p:nvPicPr>
          <p:cNvPr id="18436" name="图片 39946" descr="%X``8~Y{X0%}BCJ06}OZE@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1" y="710803"/>
            <a:ext cx="691197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3012" descr="笔记本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9459" name="矩形 43014" descr="笔记本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9460" name="矩形 43016" descr="笔记本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9461" name="矩形 43018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19462" name="图片 43022" descr="tukuchina_21749270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95263"/>
            <a:ext cx="3810000" cy="32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43023"/>
          <p:cNvSpPr txBox="1">
            <a:spLocks noChangeArrowheads="1"/>
          </p:cNvSpPr>
          <p:nvPr/>
        </p:nvSpPr>
        <p:spPr bwMode="auto">
          <a:xfrm>
            <a:off x="1908176" y="3543301"/>
            <a:ext cx="59039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/>
              <a:t>a notebook</a:t>
            </a:r>
          </a:p>
        </p:txBody>
      </p:sp>
      <p:pic>
        <p:nvPicPr>
          <p:cNvPr id="43026" name="图片 43025" descr="3970232_144033981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186929"/>
            <a:ext cx="4787900" cy="32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1988" descr="s_95c09607c1079566908cde5ceeda6b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"/>
            <a:ext cx="5689600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41989"/>
          <p:cNvSpPr txBox="1">
            <a:spLocks noChangeArrowheads="1"/>
          </p:cNvSpPr>
          <p:nvPr/>
        </p:nvSpPr>
        <p:spPr bwMode="auto">
          <a:xfrm>
            <a:off x="2484439" y="3975497"/>
            <a:ext cx="54006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/>
              <a:t>a  painting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3563"/>
          <p:cNvSpPr txBox="1">
            <a:spLocks noChangeArrowheads="1"/>
          </p:cNvSpPr>
          <p:nvPr/>
        </p:nvSpPr>
        <p:spPr bwMode="auto">
          <a:xfrm>
            <a:off x="319088" y="3800475"/>
            <a:ext cx="8501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latin typeface="Times New Roman" panose="02020603050405020304" pitchFamily="18" charset="0"/>
              </a:rPr>
              <a:t>a Chinese painting</a:t>
            </a:r>
          </a:p>
        </p:txBody>
      </p:sp>
      <p:pic>
        <p:nvPicPr>
          <p:cNvPr id="21507" name="图片 1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9" y="33338"/>
            <a:ext cx="7812087" cy="37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3563"/>
          <p:cNvSpPr txBox="1">
            <a:spLocks noChangeArrowheads="1"/>
          </p:cNvSpPr>
          <p:nvPr/>
        </p:nvSpPr>
        <p:spPr bwMode="auto">
          <a:xfrm>
            <a:off x="179388" y="3003948"/>
            <a:ext cx="8801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zh-CN" sz="4000">
              <a:latin typeface="Times New Roman" panose="02020603050405020304" pitchFamily="18" charset="0"/>
            </a:endParaRPr>
          </a:p>
        </p:txBody>
      </p:sp>
      <p:sp>
        <p:nvSpPr>
          <p:cNvPr id="22531" name="文本框 6"/>
          <p:cNvSpPr txBox="1">
            <a:spLocks noChangeArrowheads="1"/>
          </p:cNvSpPr>
          <p:nvPr/>
        </p:nvSpPr>
        <p:spPr bwMode="auto">
          <a:xfrm>
            <a:off x="207964" y="3919538"/>
            <a:ext cx="889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sym typeface="Arial" panose="020B0604020202020204" pitchFamily="34" charset="0"/>
              </a:rPr>
              <a:t>take Chinese </a:t>
            </a: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painting</a:t>
            </a:r>
            <a:r>
              <a:rPr lang="en-US" altLang="zh-CN" sz="5400" b="1">
                <a:latin typeface="Times New Roman" panose="02020603050405020304" pitchFamily="18" charset="0"/>
                <a:sym typeface="宋体" panose="02010600030101010101" pitchFamily="2" charset="-122"/>
              </a:rPr>
              <a:t> classes</a:t>
            </a:r>
          </a:p>
        </p:txBody>
      </p:sp>
      <p:pic>
        <p:nvPicPr>
          <p:cNvPr id="22532" name="图片 2"/>
          <p:cNvPicPr>
            <a:picLocks noChangeAspect="1" noChangeArrowheads="1"/>
          </p:cNvPicPr>
          <p:nvPr/>
        </p:nvPicPr>
        <p:blipFill>
          <a:blip r:embed="rId2" cstate="email"/>
          <a:srcRect l="2" r="250" b="14525"/>
          <a:stretch>
            <a:fillRect/>
          </a:stretch>
        </p:blipFill>
        <p:spPr bwMode="auto">
          <a:xfrm>
            <a:off x="896939" y="229792"/>
            <a:ext cx="7204075" cy="293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全屏显示(16:9)</PresentationFormat>
  <Paragraphs>124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方正姚体</vt:lpstr>
      <vt:lpstr>楷体_GB2312</vt:lpstr>
      <vt:lpstr>宋体</vt:lpstr>
      <vt:lpstr>微软雅黑</vt:lpstr>
      <vt:lpstr>Arial</vt:lpstr>
      <vt:lpstr>Calibri</vt:lpstr>
      <vt:lpstr>Comic Sans MS</vt:lpstr>
      <vt:lpstr>Georgia</vt:lpstr>
      <vt:lpstr>Times New Roman</vt:lpstr>
      <vt:lpstr>Trebuchet MS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小组学习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2015-05-12T03:06:00Z</dcterms:created>
  <dcterms:modified xsi:type="dcterms:W3CDTF">2023-01-17T01:08:13Z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CF8E564A3CA447F08CA97FAC6753D15A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