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57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2122C4B-2DCE-40C2-9A1D-6EC0D615A1B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C617B42-42CE-4B16-8645-AEAE6CFD53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Users\Administrator\Desktop\8&#19979;-2175\&#31532;&#20845;&#21333;&#20803;\&#21776;&#35799;&#19977;&#39318;\&#12298;&#33541;&#23627;&#20026;&#31179;&#39118;&#25152;&#30772;&#27468;&#12299;\24.2&#12298;%20&#27743;&#27827;&#27700;&#12299;&#37197;&#20048;&#38899;&#20048;.mp3" TargetMode="Externa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file:///C:\Users\Administrator\Desktop\8&#19979;-2175\&#31532;&#20845;&#21333;&#20803;\&#21776;&#35799;&#19977;&#39318;\&#12298;&#33541;&#23627;&#20026;&#31179;&#39118;&#25152;&#30772;&#27468;&#12299;\24.2&#12298;%20&#27743;&#27827;&#27700;&#12299;&#37197;&#20048;&#38899;&#20048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083" y="2199570"/>
            <a:ext cx="5828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000780"/>
            <a:ext cx="514096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THATCHED COTTAGE IS BROKEN BY THE AUTUMN WIND"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74300" y="112960"/>
            <a:ext cx="677108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、读出语气</a:t>
            </a:r>
          </a:p>
        </p:txBody>
      </p:sp>
      <p:sp>
        <p:nvSpPr>
          <p:cNvPr id="24" name="文本框 1"/>
          <p:cNvSpPr/>
          <p:nvPr>
            <p:custDataLst>
              <p:tags r:id="rId2"/>
            </p:custDataLst>
          </p:nvPr>
        </p:nvSpPr>
        <p:spPr>
          <a:xfrm>
            <a:off x="570053" y="3510915"/>
            <a:ext cx="10148103" cy="2248501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第一节：深沉，悲痛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第二节：无赖，悲伤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第三节：难过、凄凉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第四节：希望，决心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0054" y="2381745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、读出情感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925685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、结合文中注释，小组合作讨论，理解诗意，教师指导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861149" y="2396422"/>
            <a:ext cx="5929828" cy="31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秋高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风怒号，卷我屋上三重茅。</a:t>
            </a:r>
          </a:p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茅飞渡江洒江郊，高者挂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罥长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林梢，</a:t>
            </a:r>
          </a:p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下者飘转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沉塘坳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4633049" y="3574347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juàn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712424" y="443953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1184999" y="5520622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沉到池塘水中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583462" y="3437822"/>
            <a:ext cx="992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秋深</a:t>
            </a:r>
          </a:p>
        </p:txBody>
      </p:sp>
      <p:sp>
        <p:nvSpPr>
          <p:cNvPr id="20" name="文本框 9"/>
          <p:cNvSpPr txBox="1">
            <a:spLocks noChangeArrowheads="1"/>
          </p:cNvSpPr>
          <p:nvPr/>
        </p:nvSpPr>
        <p:spPr bwMode="auto">
          <a:xfrm>
            <a:off x="5288687" y="4439534"/>
            <a:ext cx="67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172093"/>
            <a:ext cx="9048509" cy="2202334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译文：八月秋深，狂风怒号，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卷走了我屋顶上的好几层茅草。茅草乱飞，渡过江水，散落在江的对岸。飞得高的茅草悬挂在高高的树梢上，飞得低的飘飘洒洒沉落到低洼的水塘里。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译读感知诗意美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10159680" cy="3679662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明确：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秋风破屋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群童抱茅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彻夜难眠   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祈求广厦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300479"/>
            <a:ext cx="11051895" cy="95410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、细读课文，初步感知诗歌的大意，并给每个自然段拟写四字小标题，体会作者当时的复杂心情。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2729857" y="38027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焦灼苦痛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2729857" y="44520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愤懑无奈</a:t>
            </a: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2729857" y="515939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忧思不绝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2729857" y="586915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忧国忧民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赏读品诗语言美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8400328" cy="3356496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我认为“怒号”一词用得好。因为作者用“怒号”一词描写秋风，将秋风拟人化，说明风之大，富有强烈的感情色彩。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我认为“卷”字用得好，因为这个“卷”字，更突出风之大，风之猛烈和无情。“卷”字好在很形象化，有力度。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我认为作者用一系列动词，如“飞”“洒”“挂”“飘转”“沉”等用得好，这些动词刻画了茅草飞扬的动感画面。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300479"/>
            <a:ext cx="11051895" cy="95410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、你觉得这段哪些词语写得美？为什么？请你用“我认为    词用得好，因为        。”句式说话。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赏读品诗语言美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570052" y="2731095"/>
            <a:ext cx="8400328" cy="2802498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讨论明确：一个穿着单薄、破旧衣衫的干瘦老人拄着拐杖，立在屋外，眼巴巴地望着怒吼的秋风把他屋上的茅草一层又一层地卷了起来，吹过江去，稀里哗啦地洒在江郊的各处。焦灼和怨愤使他不住的颤栗着。他托着瘦弱的身体，到处去捡那些被吹走的野茅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053" y="1407604"/>
            <a:ext cx="11051895" cy="83099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、你能想象出看到茅屋被吹破，茅草飘飘扬扬挂在树梢上、洒落到低洼积水处时，作者是什么心情？诗人站在茅屋面前的神态动作吗？请描述一下。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82223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小结：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940924" y="1897718"/>
            <a:ext cx="10310151" cy="3679662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诗为事作，屋凭人传，如今成都杜甫草堂依在，而现在草堂的浣花溪畔已是一排排平房鳞次栉比，一幢幢高楼拔地而起，诗人追求的“大庇天下寒士俱欢颜”的理想已经在社会主义改革开放的年代变为现实，如果诗人在天有灵，他定会感到欣慰了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2202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　草堂留后世，诗圣著千秋。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1" name="文本框 1"/>
          <p:cNvSpPr/>
          <p:nvPr>
            <p:custDataLst>
              <p:tags r:id="rId2"/>
            </p:custDataLst>
          </p:nvPr>
        </p:nvSpPr>
        <p:spPr>
          <a:xfrm>
            <a:off x="639983" y="1243293"/>
            <a:ext cx="9291095" cy="3333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1、背诵并默写这首诗</a:t>
            </a:r>
          </a:p>
          <a:p>
            <a:pPr>
              <a:lnSpc>
                <a:spcPct val="250000"/>
              </a:lnSpc>
            </a:pPr>
            <a:r>
              <a:rPr lang="zh-CN" altLang="en-US" sz="2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2、假如你是一位电视剧编剧（导演），打算写（导）一部有关杜甫的历史剧，结合此诗，你准备设计一些情节和画面，请进行合理的想象，把有关的画面描写出来，并适当加入主人公动作、神态的描写。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7559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6958" y="2203229"/>
            <a:ext cx="371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THATCHED COTTAGE IS BROKEN BY THE AUTUMN WIND"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74300" y="112960"/>
            <a:ext cx="677108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茅屋为秋风所破歌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4560" y="1503680"/>
            <a:ext cx="10759440" cy="480567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258252" y="2002668"/>
            <a:ext cx="10009188" cy="30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（配乐《江河水》，语速缓慢，感情低沉，涕泪满襟。）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一千二百多年前的一个深秋，成都西郊浣花溪畔。北风凛冽的吹着，吹得江边万木凋零，吹得树叶飘飘洒洒，吹得草屋七零八落。大风过后，乌云密布，一场暴雨倾盆而泻。一位老人从茅屋中蹒跚走出，看着被风卷走的茅草，看着被雨淋湿的小屋，不禁悲从中来，时局动荡，风雨成灾，孤苦无依，面对这一切，老人百感千愁涌上心头。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1258252" y="5464452"/>
            <a:ext cx="713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（在音乐声中深情朗诵《茅屋为秋风所破歌》。）</a:t>
            </a:r>
          </a:p>
        </p:txBody>
      </p:sp>
      <p:pic>
        <p:nvPicPr>
          <p:cNvPr id="12" name="24.2《 江河水》配乐音乐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66" y="22019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813602" y="2496505"/>
            <a:ext cx="10373971" cy="33368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八月秋高风怒号，卷我屋上三重茅。茅飞渡江洒江郊，高者挂罥长林梢，下者飘转沉塘坳。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南村群童欺我老无力，忍能对面为盗贼。公然抱茅入竹去，唇焦口燥呼不得，归来倚杖自叹息。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俄顷风定云墨色，秋天漠漠向昏黑。布衾多年冷似铁，娇儿恶卧踏里裂。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床头屋漏无干处，雨脚如麻未断绝。自经丧乱少睡眠，长夜沾湿何由彻！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安得广厦千万间，大庇天下寒士俱欢颜。风雨不动安如山！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呜呼，何时眼前突兀见此屋，吾庐独破受冻死亦足！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053" y="2172092"/>
            <a:ext cx="10861071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3361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茅屋为秋风所破歌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913275" y="2514187"/>
            <a:ext cx="6818485" cy="3043334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杜甫，字子美，自号少陵野老，唐代伟大的现实主义诗人。因任工部校检郎，而又被称杜工部。杜甫生活在唐王朝由盛到衰的转折时期，一生坎坷，终不得志。他的诗被后人公认为“诗史”，诗人被尊称为“诗圣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．走近作者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0" y="2493020"/>
            <a:ext cx="2893060" cy="3064501"/>
          </a:xfrm>
          <a:prstGeom prst="rect">
            <a:avLst/>
          </a:prstGeom>
          <a:ln>
            <a:solidFill>
              <a:srgbClr val="A2202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3570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．背景资料</a:t>
            </a:r>
          </a:p>
        </p:txBody>
      </p:sp>
      <p:pic>
        <p:nvPicPr>
          <p:cNvPr id="12" name="Picture 1" descr="C:\Users\Administrator\Desktop\课件图片\黑板与纸张\u=3219698849,401487938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" y="2387002"/>
            <a:ext cx="102250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425411" y="2515117"/>
            <a:ext cx="9212110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759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岁末，杜甫一家辗转流浪到了成都，在亲友的帮助下，在成都西郊的浣花溪畔盖了一所茅屋。两年后的一个秋天，一场大风把茅草给卷走了。杜甫一家只好在风雨淋漓中度过了一个难堪的不眠之夜。此情此景，杜甫感慨万端，写下了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茅屋为秋风所破歌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这首不朽的诗篇。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、诗歌体裁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28875"/>
            <a:ext cx="7318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487488" y="2687638"/>
            <a:ext cx="65325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这首诗歌的体裁称为歌行体。歌，能唱的诗。本是古代歌曲的一种形式，后成为古诗的一种体裁，称为“歌行体”。这种古诗，朗朗上口，体现“歌”的特点；用长短句，有“行”的动感。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3" y="27368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、读准字音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3" y="2736850"/>
            <a:ext cx="2667000" cy="3581400"/>
          </a:xfrm>
          <a:prstGeom prst="rect">
            <a:avLst/>
          </a:prstGeom>
        </p:spPr>
      </p:pic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007110" y="2346679"/>
            <a:ext cx="5586413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挂罥（        )     俄顷（      ）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丧乱（       ）    大厦（      ）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塘坳 (         )     布衾（      ）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大庇（       ）    突兀（      ）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2215088" y="2736850"/>
            <a:ext cx="712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juàn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4688997" y="273685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qǐng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2173409" y="3570287"/>
            <a:ext cx="795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sāng</a:t>
            </a:r>
          </a:p>
        </p:txBody>
      </p:sp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4740293" y="3570287"/>
            <a:ext cx="623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2320885" y="4432300"/>
            <a:ext cx="500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</a:p>
        </p:txBody>
      </p:sp>
      <p:sp>
        <p:nvSpPr>
          <p:cNvPr id="21" name="文本框 8"/>
          <p:cNvSpPr txBox="1">
            <a:spLocks noChangeArrowheads="1"/>
          </p:cNvSpPr>
          <p:nvPr/>
        </p:nvSpPr>
        <p:spPr bwMode="auto">
          <a:xfrm>
            <a:off x="4767543" y="4432300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</a:t>
            </a:r>
          </a:p>
        </p:txBody>
      </p:sp>
      <p:sp>
        <p:nvSpPr>
          <p:cNvPr id="22" name="文本框 9"/>
          <p:cNvSpPr txBox="1">
            <a:spLocks noChangeArrowheads="1"/>
          </p:cNvSpPr>
          <p:nvPr/>
        </p:nvSpPr>
        <p:spPr bwMode="auto">
          <a:xfrm>
            <a:off x="2364968" y="5246687"/>
            <a:ext cx="412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bì</a:t>
            </a:r>
          </a:p>
        </p:txBody>
      </p: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4781971" y="5246687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23067" y="3167390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345866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、读准停顿</a:t>
            </a:r>
          </a:p>
        </p:txBody>
      </p:sp>
      <p:sp>
        <p:nvSpPr>
          <p:cNvPr id="24" name="文本框 1"/>
          <p:cNvSpPr/>
          <p:nvPr>
            <p:custDataLst>
              <p:tags r:id="rId2"/>
            </p:custDataLst>
          </p:nvPr>
        </p:nvSpPr>
        <p:spPr>
          <a:xfrm>
            <a:off x="570054" y="2375291"/>
            <a:ext cx="9064102" cy="3735831"/>
          </a:xfrm>
          <a:prstGeom prst="rect">
            <a:avLst/>
          </a:prstGeom>
          <a:noFill/>
          <a:ln>
            <a:solidFill>
              <a:srgbClr val="A22026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八月秋高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风怒号，卷我屋上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三重茅。茅飞渡江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洒江郊，高者挂罥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长林梢，下者飘转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沉塘坳。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群童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欺我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老无力，忍能对面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为盗贼。公然抱茅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入竹去，唇焦口燥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呼不得，归来倚杖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自叹息。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俄顷风定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云墨色，秋天漠漠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向昏黑。布衾多年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冷似铁，娇儿恶卧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踏里裂。床头屋漏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无干处，雨脚如麻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未断绝。自经丧乱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少睡眠，长夜沾湿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何由彻！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安得广厦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千万间，大庇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天下寒士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俱、欢、颜。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风雨不动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安如山！呜呼，何时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眼前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突兀见此屋，吾庐独破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受冻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死、亦、足！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2527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宽屏</PresentationFormat>
  <Paragraphs>116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2023-01-11T01:48:04Z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9A26F0C778B44082A7509F3441F4F302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