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49" r:id="rId2"/>
    <p:sldId id="510" r:id="rId3"/>
    <p:sldId id="472" r:id="rId4"/>
    <p:sldId id="544" r:id="rId5"/>
    <p:sldId id="545" r:id="rId6"/>
    <p:sldId id="527" r:id="rId7"/>
    <p:sldId id="547" r:id="rId8"/>
    <p:sldId id="542" r:id="rId9"/>
    <p:sldId id="546" r:id="rId10"/>
    <p:sldId id="548" r:id="rId11"/>
    <p:sldId id="507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华文楷体" panose="02010600040101010101" pitchFamily="2" charset="-122"/>
      <p:regular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9139" autoAdjust="0"/>
  </p:normalViewPr>
  <p:slideViewPr>
    <p:cSldViewPr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2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平移、旋转和轴对称 认识图轴对称图形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.png"/><Relationship Id="rId7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四年级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07" y="1435155"/>
            <a:ext cx="9141493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轴对称图形</a:t>
            </a:r>
            <a:endParaRPr lang="zh-CN" altLang="en-US" sz="5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36206" y="660235"/>
            <a:ext cx="290848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平移、旋转和轴对称</a:t>
            </a:r>
            <a:endParaRPr lang="zh-CN" altLang="en-US" sz="24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1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4244" y="429412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10" name="图片 12293" descr="952c708fab717a5ba37ac6738e_5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46313" y="542214"/>
            <a:ext cx="20161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2294" descr="getimage?image=-129731788077805075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4613" y="509294"/>
            <a:ext cx="201771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getimage?image=-1297317880778050758"/>
          <p:cNvPicPr>
            <a:picLocks noChangeAspect="1" noChangeArrowheads="1"/>
          </p:cNvPicPr>
          <p:nvPr/>
        </p:nvPicPr>
        <p:blipFill>
          <a:blip r:embed="rId4" cstate="email">
            <a:grayscl/>
            <a:lum contrast="42000"/>
          </a:blip>
          <a:srcRect/>
          <a:stretch>
            <a:fillRect/>
          </a:stretch>
        </p:blipFill>
        <p:spPr bwMode="auto">
          <a:xfrm>
            <a:off x="5148263" y="2114549"/>
            <a:ext cx="2659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952c708fab717a5ba37ac6738e_560"/>
          <p:cNvPicPr>
            <a:picLocks noChangeAspect="1" noChangeArrowheads="1"/>
          </p:cNvPicPr>
          <p:nvPr/>
        </p:nvPicPr>
        <p:blipFill>
          <a:blip r:embed="rId5" cstate="email">
            <a:grayscl/>
            <a:lum bright="6000" contrast="48000"/>
          </a:blip>
          <a:srcRect/>
          <a:stretch>
            <a:fillRect/>
          </a:stretch>
        </p:blipFill>
        <p:spPr bwMode="auto">
          <a:xfrm>
            <a:off x="1476375" y="2043112"/>
            <a:ext cx="302418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2987675" y="1898649"/>
            <a:ext cx="0" cy="2879725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 flipH="1">
            <a:off x="1916113" y="2259012"/>
            <a:ext cx="1944687" cy="2663825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1428750" y="2932112"/>
            <a:ext cx="2998788" cy="982662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直接连接符 20"/>
          <p:cNvSpPr>
            <a:spLocks noChangeShapeType="1"/>
          </p:cNvSpPr>
          <p:nvPr/>
        </p:nvSpPr>
        <p:spPr bwMode="auto">
          <a:xfrm flipH="1" flipV="1">
            <a:off x="2246313" y="2401887"/>
            <a:ext cx="1728787" cy="2376487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 flipV="1">
            <a:off x="1763713" y="2860674"/>
            <a:ext cx="3024187" cy="1008063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71600" y="2147104"/>
            <a:ext cx="6840760" cy="1792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对折后能够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完全重合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的叫作轴对称图形。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画轴对称图形的方法：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先数格子，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找出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对应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的顶点，再连接这些点，画出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图形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另一半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059832" y="1203598"/>
            <a:ext cx="3456384" cy="25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课本：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页第</a:t>
            </a:r>
            <a:r>
              <a:rPr lang="en-US" altLang="zh-CN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题；</a:t>
            </a:r>
            <a:endParaRPr lang="en-US" altLang="zh-CN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1" descr="C:\Users\jinse\Desktop\课件样例\人物图\30.jpg"/>
          <p:cNvPicPr>
            <a:picLocks noChangeAspect="1" noChangeArrowheads="1"/>
          </p:cNvPicPr>
          <p:nvPr/>
        </p:nvPicPr>
        <p:blipFill rotWithShape="1">
          <a:blip r:embed="rId2" cstate="email"/>
          <a:srcRect l="34000" t="20746" r="27964" b="25224"/>
          <a:stretch>
            <a:fillRect/>
          </a:stretch>
        </p:blipFill>
        <p:spPr bwMode="auto">
          <a:xfrm>
            <a:off x="4698016" y="3662419"/>
            <a:ext cx="616801" cy="7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3" cstate="email"/>
          <a:srcRect l="30206" t="27094" r="24977" b="13070"/>
          <a:stretch>
            <a:fillRect/>
          </a:stretch>
        </p:blipFill>
        <p:spPr bwMode="auto">
          <a:xfrm>
            <a:off x="7524328" y="3850819"/>
            <a:ext cx="549847" cy="5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268098" y="516617"/>
            <a:ext cx="6311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113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页剪下长方形、正方形和平行四边形，折一折，哪些是轴对称图形？</a:t>
            </a:r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5284" y="1203598"/>
            <a:ext cx="6827837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 35"/>
          <p:cNvSpPr/>
          <p:nvPr/>
        </p:nvSpPr>
        <p:spPr>
          <a:xfrm>
            <a:off x="5436097" y="3075806"/>
            <a:ext cx="2663825" cy="1368425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059609" y="3075806"/>
            <a:ext cx="2376488" cy="1368425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27584" y="3075806"/>
            <a:ext cx="2232025" cy="1368425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圆角矩形标注 38"/>
          <p:cNvSpPr/>
          <p:nvPr/>
        </p:nvSpPr>
        <p:spPr>
          <a:xfrm>
            <a:off x="1223171" y="3147243"/>
            <a:ext cx="1836438" cy="792163"/>
          </a:xfrm>
          <a:prstGeom prst="wedgeRoundRectCallout">
            <a:avLst>
              <a:gd name="adj1" fmla="val -36765"/>
              <a:gd name="adj2" fmla="val 68258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长方形是轴对称图形。</a:t>
            </a:r>
          </a:p>
        </p:txBody>
      </p:sp>
      <p:sp>
        <p:nvSpPr>
          <p:cNvPr id="40" name="圆角矩形标注 39"/>
          <p:cNvSpPr/>
          <p:nvPr/>
        </p:nvSpPr>
        <p:spPr>
          <a:xfrm>
            <a:off x="5507534" y="3147243"/>
            <a:ext cx="2160588" cy="865188"/>
          </a:xfrm>
          <a:prstGeom prst="wedgeRoundRectCallout">
            <a:avLst>
              <a:gd name="adj1" fmla="val 25996"/>
              <a:gd name="adj2" fmla="val 59070"/>
              <a:gd name="adj3" fmla="val 1666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平行四边形不是轴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对称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图形。</a:t>
            </a:r>
          </a:p>
        </p:txBody>
      </p:sp>
      <p:sp>
        <p:nvSpPr>
          <p:cNvPr id="43" name="圆角矩形标注 42"/>
          <p:cNvSpPr/>
          <p:nvPr/>
        </p:nvSpPr>
        <p:spPr bwMode="auto">
          <a:xfrm>
            <a:off x="3132634" y="3147243"/>
            <a:ext cx="1873782" cy="720725"/>
          </a:xfrm>
          <a:prstGeom prst="wedgeRoundRectCallout">
            <a:avLst>
              <a:gd name="adj1" fmla="val 25089"/>
              <a:gd name="adj2" fmla="val 65356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正方形是轴对称图形。</a:t>
            </a:r>
          </a:p>
        </p:txBody>
      </p:sp>
      <p:pic>
        <p:nvPicPr>
          <p:cNvPr id="46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5" cstate="email"/>
          <a:srcRect l="29085" t="24289" r="32446" b="14004"/>
          <a:stretch>
            <a:fillRect/>
          </a:stretch>
        </p:blipFill>
        <p:spPr bwMode="auto">
          <a:xfrm>
            <a:off x="915284" y="3740660"/>
            <a:ext cx="523910" cy="6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3" cstate="email"/>
          <a:srcRect l="33567" t="18679" r="26844" b="15407"/>
          <a:stretch>
            <a:fillRect/>
          </a:stretch>
        </p:blipFill>
        <p:spPr bwMode="auto">
          <a:xfrm flipH="1">
            <a:off x="1619672" y="987574"/>
            <a:ext cx="75787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圆角矩形标注 33"/>
          <p:cNvSpPr/>
          <p:nvPr/>
        </p:nvSpPr>
        <p:spPr>
          <a:xfrm>
            <a:off x="2651596" y="987500"/>
            <a:ext cx="4584700" cy="792162"/>
          </a:xfrm>
          <a:prstGeom prst="wedgeRoundRectCallout">
            <a:avLst>
              <a:gd name="adj1" fmla="val -54054"/>
              <a:gd name="adj2" fmla="val 29236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把长方形纸对折，使折痕两边完全重合，有几种不同的折法？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03564" y="2064494"/>
            <a:ext cx="2879725" cy="172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47664" y="2064494"/>
            <a:ext cx="2759075" cy="172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圆角矩形标注 38"/>
          <p:cNvSpPr/>
          <p:nvPr/>
        </p:nvSpPr>
        <p:spPr>
          <a:xfrm>
            <a:off x="4419450" y="2207369"/>
            <a:ext cx="1736725" cy="431800"/>
          </a:xfrm>
          <a:prstGeom prst="wedgeRoundRectCallout">
            <a:avLst>
              <a:gd name="adj1" fmla="val 60174"/>
              <a:gd name="adj2" fmla="val 40624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我这样折。</a:t>
            </a:r>
          </a:p>
        </p:txBody>
      </p:sp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5626" y="2999532"/>
            <a:ext cx="25638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6426" y="2783632"/>
            <a:ext cx="30019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圆角矩形标注 50"/>
          <p:cNvSpPr/>
          <p:nvPr/>
        </p:nvSpPr>
        <p:spPr>
          <a:xfrm>
            <a:off x="2330300" y="2207369"/>
            <a:ext cx="1737643" cy="431800"/>
          </a:xfrm>
          <a:prstGeom prst="wedgeRoundRectCallout">
            <a:avLst>
              <a:gd name="adj1" fmla="val -50028"/>
              <a:gd name="adj2" fmla="val 64875"/>
              <a:gd name="adj3" fmla="val 16667"/>
            </a:avLst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我这样折。</a:t>
            </a:r>
          </a:p>
        </p:txBody>
      </p:sp>
      <p:sp>
        <p:nvSpPr>
          <p:cNvPr id="52" name="矩形 25"/>
          <p:cNvSpPr>
            <a:spLocks noChangeArrowheads="1"/>
          </p:cNvSpPr>
          <p:nvPr/>
        </p:nvSpPr>
        <p:spPr bwMode="auto">
          <a:xfrm>
            <a:off x="827584" y="3911575"/>
            <a:ext cx="765996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像这样对折，折痕所在的直线叫作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轴对称图形的对称轴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7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6" cstate="email"/>
          <a:srcRect l="29085" t="24289" r="32446" b="14004"/>
          <a:stretch>
            <a:fillRect/>
          </a:stretch>
        </p:blipFill>
        <p:spPr bwMode="auto">
          <a:xfrm>
            <a:off x="1755626" y="2402732"/>
            <a:ext cx="523910" cy="6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jinse\Desktop\课件样例\人物图\30.jpg"/>
          <p:cNvPicPr>
            <a:picLocks noChangeAspect="1" noChangeArrowheads="1"/>
          </p:cNvPicPr>
          <p:nvPr/>
        </p:nvPicPr>
        <p:blipFill rotWithShape="1">
          <a:blip r:embed="rId7" cstate="email"/>
          <a:srcRect l="34000" t="20746" r="27964" b="25224"/>
          <a:stretch>
            <a:fillRect/>
          </a:stretch>
        </p:blipFill>
        <p:spPr bwMode="auto">
          <a:xfrm>
            <a:off x="6410781" y="2289157"/>
            <a:ext cx="616801" cy="7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9" grpId="0" animBg="1"/>
      <p:bldP spid="51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95288" y="699542"/>
            <a:ext cx="82091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正方形有几条对称轴？你能折一折、画一画吗？</a:t>
            </a: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3779" y="1779414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接连接符 9"/>
          <p:cNvSpPr>
            <a:spLocks noChangeShapeType="1"/>
          </p:cNvSpPr>
          <p:nvPr/>
        </p:nvSpPr>
        <p:spPr bwMode="auto">
          <a:xfrm flipH="1">
            <a:off x="3149941" y="1563514"/>
            <a:ext cx="1944688" cy="1944688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3230904" y="1634952"/>
            <a:ext cx="1871662" cy="1871662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3015004" y="2525539"/>
            <a:ext cx="20891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127841" y="1347614"/>
            <a:ext cx="0" cy="244792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699792" y="3982293"/>
            <a:ext cx="321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正方形有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条对称轴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" grpId="0" animBg="1"/>
      <p:bldP spid="11" grpId="0" animBg="1"/>
      <p:bldP spid="12" grpId="0" animBg="1"/>
      <p:bldP spid="1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9552" y="555526"/>
            <a:ext cx="7758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把下面的图形补全，使它成为一个轴对称图形。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631" y="1131590"/>
            <a:ext cx="424815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2" cstate="email"/>
          <a:srcRect l="33567" t="18679" r="26844" b="15407"/>
          <a:stretch>
            <a:fillRect/>
          </a:stretch>
        </p:blipFill>
        <p:spPr bwMode="auto">
          <a:xfrm flipH="1">
            <a:off x="1660068" y="433773"/>
            <a:ext cx="712695" cy="9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212134" y="1635646"/>
            <a:ext cx="4105275" cy="2520950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7584" y="1635646"/>
            <a:ext cx="3384550" cy="2520950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 flipH="1">
            <a:off x="2637278" y="671244"/>
            <a:ext cx="4743033" cy="473075"/>
          </a:xfrm>
          <a:prstGeom prst="wedgeRoundRectCallout">
            <a:avLst>
              <a:gd name="adj1" fmla="val 54580"/>
              <a:gd name="adj2" fmla="val 36516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你是怎样画的？与同学交流。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1116509" y="1707083"/>
            <a:ext cx="2951162" cy="677863"/>
          </a:xfrm>
          <a:prstGeom prst="wedgeRoundRectCallout">
            <a:avLst>
              <a:gd name="adj1" fmla="val -39794"/>
              <a:gd name="adj2" fmla="val 66670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在对称轴右边依次画出与左边对称的另一半。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4356596" y="1707083"/>
            <a:ext cx="3168650" cy="1008063"/>
          </a:xfrm>
          <a:prstGeom prst="wedgeRoundRectCallout">
            <a:avLst>
              <a:gd name="adj1" fmla="val 53618"/>
              <a:gd name="adj2" fmla="val 235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先数格子，找出对应的顶点，再连接这些点，画出图形的另一半。</a:t>
            </a:r>
          </a:p>
        </p:txBody>
      </p:sp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E8F1"/>
              </a:clrFrom>
              <a:clrTo>
                <a:srgbClr val="FDE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771" y="2499246"/>
            <a:ext cx="18716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E8F1"/>
              </a:clrFrom>
              <a:clrTo>
                <a:srgbClr val="FDE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8034" y="2715146"/>
            <a:ext cx="165735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E8F1"/>
              </a:clrFrom>
              <a:clrTo>
                <a:srgbClr val="FDE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1284" y="2715146"/>
            <a:ext cx="17272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6" cstate="email"/>
          <a:srcRect l="29085" t="24289" r="32446" b="14004"/>
          <a:stretch>
            <a:fillRect/>
          </a:stretch>
        </p:blipFill>
        <p:spPr bwMode="auto">
          <a:xfrm>
            <a:off x="921831" y="2499246"/>
            <a:ext cx="523910" cy="6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jinse\Desktop\课件样例\人物图\30.jpg"/>
          <p:cNvPicPr>
            <a:picLocks noChangeAspect="1" noChangeArrowheads="1"/>
          </p:cNvPicPr>
          <p:nvPr/>
        </p:nvPicPr>
        <p:blipFill rotWithShape="1">
          <a:blip r:embed="rId7" cstate="email"/>
          <a:srcRect l="34000" t="20746" r="27964" b="25224"/>
          <a:stretch>
            <a:fillRect/>
          </a:stretch>
        </p:blipFill>
        <p:spPr bwMode="auto">
          <a:xfrm>
            <a:off x="7694400" y="1799222"/>
            <a:ext cx="616801" cy="7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40904"/>
            <a:ext cx="7632848" cy="34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339752" y="351696"/>
            <a:ext cx="66967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折一折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，看看哪些是轴对称图形，哪些不是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。是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轴对称图形的，请你分别画出它的对称轴。 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2149231" y="1428241"/>
            <a:ext cx="0" cy="1378244"/>
          </a:xfrm>
          <a:prstGeom prst="line">
            <a:avLst/>
          </a:prstGeom>
          <a:noFill/>
          <a:ln w="31750">
            <a:solidFill>
              <a:schemeClr val="tx1"/>
            </a:solidFill>
            <a:prstDash val="lgDash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3531567" y="3579862"/>
            <a:ext cx="2368898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lgDash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4552114" y="2806485"/>
            <a:ext cx="0" cy="1835247"/>
          </a:xfrm>
          <a:prstGeom prst="line">
            <a:avLst/>
          </a:prstGeom>
          <a:noFill/>
          <a:ln w="31750">
            <a:solidFill>
              <a:schemeClr val="tx1"/>
            </a:solidFill>
            <a:prstDash val="lgDash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5900465" y="2096921"/>
            <a:ext cx="242938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lgDash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6" name="文本框 14"/>
          <p:cNvSpPr txBox="1"/>
          <p:nvPr/>
        </p:nvSpPr>
        <p:spPr>
          <a:xfrm>
            <a:off x="614231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3528" y="542214"/>
            <a:ext cx="55964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画出下面轴对称图形的对称轴。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63688"/>
            <a:ext cx="90249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接连接符 26"/>
          <p:cNvCxnSpPr/>
          <p:nvPr/>
        </p:nvCxnSpPr>
        <p:spPr>
          <a:xfrm>
            <a:off x="1547813" y="1779588"/>
            <a:ext cx="0" cy="1871662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4500563" y="1306512"/>
            <a:ext cx="0" cy="2879725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7416007" y="1486693"/>
            <a:ext cx="0" cy="2519363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451725" y="1851025"/>
            <a:ext cx="0" cy="187325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3" cstate="email"/>
          <a:srcRect l="33567" t="18679" r="26844" b="15407"/>
          <a:stretch>
            <a:fillRect/>
          </a:stretch>
        </p:blipFill>
        <p:spPr bwMode="auto">
          <a:xfrm flipH="1">
            <a:off x="1537837" y="411510"/>
            <a:ext cx="868396" cy="115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474340" y="454663"/>
            <a:ext cx="619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圆角矩形标注 35"/>
          <p:cNvSpPr/>
          <p:nvPr/>
        </p:nvSpPr>
        <p:spPr>
          <a:xfrm>
            <a:off x="2843808" y="427914"/>
            <a:ext cx="4850804" cy="1036638"/>
          </a:xfrm>
          <a:prstGeom prst="wedgeRoundRectCallout">
            <a:avLst>
              <a:gd name="adj1" fmla="val -59713"/>
              <a:gd name="adj2" fmla="val 4999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把下边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的图形补全，使它成为一个轴对称图形吗？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77827" y="1852017"/>
            <a:ext cx="47704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椭圆 38"/>
          <p:cNvSpPr/>
          <p:nvPr/>
        </p:nvSpPr>
        <p:spPr>
          <a:xfrm>
            <a:off x="3371627" y="3796704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5706839" y="379670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097364" y="3425229"/>
            <a:ext cx="7143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478364" y="379670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48" name="直接连接符 47"/>
          <p:cNvCxnSpPr/>
          <p:nvPr/>
        </p:nvCxnSpPr>
        <p:spPr>
          <a:xfrm>
            <a:off x="2633439" y="3075979"/>
            <a:ext cx="790575" cy="78105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endCxn id="44" idx="3"/>
          </p:cNvCxnSpPr>
          <p:nvPr/>
        </p:nvCxnSpPr>
        <p:spPr>
          <a:xfrm>
            <a:off x="3417664" y="3845917"/>
            <a:ext cx="22987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5713189" y="3490317"/>
            <a:ext cx="427038" cy="36988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endCxn id="47" idx="2"/>
          </p:cNvCxnSpPr>
          <p:nvPr/>
        </p:nvCxnSpPr>
        <p:spPr>
          <a:xfrm>
            <a:off x="6138639" y="3507779"/>
            <a:ext cx="339725" cy="32385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rot="16200000">
            <a:off x="6120382" y="3433961"/>
            <a:ext cx="79216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4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全屏显示(16:9)</PresentationFormat>
  <Paragraphs>61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2023-01-17T01:08:41Z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89D0DE483E6D49E18D0536339D95FB68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