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6"/>
  </p:notesMasterIdLst>
  <p:sldIdLst>
    <p:sldId id="307" r:id="rId3"/>
    <p:sldId id="256" r:id="rId4"/>
    <p:sldId id="257" r:id="rId5"/>
    <p:sldId id="263" r:id="rId6"/>
    <p:sldId id="264" r:id="rId7"/>
    <p:sldId id="265" r:id="rId8"/>
    <p:sldId id="266" r:id="rId9"/>
    <p:sldId id="267" r:id="rId10"/>
    <p:sldId id="268" r:id="rId11"/>
    <p:sldId id="269" r:id="rId12"/>
    <p:sldId id="277" r:id="rId13"/>
    <p:sldId id="270" r:id="rId14"/>
    <p:sldId id="271" r:id="rId15"/>
    <p:sldId id="272" r:id="rId16"/>
    <p:sldId id="278" r:id="rId17"/>
    <p:sldId id="273" r:id="rId18"/>
    <p:sldId id="274" r:id="rId19"/>
    <p:sldId id="275" r:id="rId20"/>
    <p:sldId id="279" r:id="rId21"/>
    <p:sldId id="280" r:id="rId22"/>
    <p:sldId id="281" r:id="rId23"/>
    <p:sldId id="282" r:id="rId24"/>
    <p:sldId id="296" r:id="rId25"/>
    <p:sldId id="297" r:id="rId26"/>
    <p:sldId id="283" r:id="rId27"/>
    <p:sldId id="295" r:id="rId28"/>
    <p:sldId id="304" r:id="rId29"/>
    <p:sldId id="276" r:id="rId30"/>
    <p:sldId id="298" r:id="rId31"/>
    <p:sldId id="284" r:id="rId32"/>
    <p:sldId id="299" r:id="rId33"/>
    <p:sldId id="285" r:id="rId34"/>
    <p:sldId id="286" r:id="rId35"/>
    <p:sldId id="287" r:id="rId36"/>
    <p:sldId id="288" r:id="rId37"/>
    <p:sldId id="300" r:id="rId38"/>
    <p:sldId id="289" r:id="rId39"/>
    <p:sldId id="301" r:id="rId40"/>
    <p:sldId id="305" r:id="rId41"/>
    <p:sldId id="306" r:id="rId42"/>
    <p:sldId id="302" r:id="rId43"/>
    <p:sldId id="303" r:id="rId44"/>
    <p:sldId id="294" r:id="rId45"/>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0A8"/>
    <a:srgbClr val="005EA4"/>
    <a:srgbClr val="FFE181"/>
    <a:srgbClr val="FFCF37"/>
    <a:srgbClr val="E1E3A1"/>
    <a:srgbClr val="CC9900"/>
    <a:srgbClr val="001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248" autoAdjust="0"/>
  </p:normalViewPr>
  <p:slideViewPr>
    <p:cSldViewPr snapToGrid="0" showGuides="1">
      <p:cViewPr varScale="1">
        <p:scale>
          <a:sx n="94" d="100"/>
          <a:sy n="94" d="100"/>
        </p:scale>
        <p:origin x="123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pie3DChart>
        <c:varyColors val="1"/>
        <c:ser>
          <c:idx val="0"/>
          <c:order val="0"/>
          <c:tx>
            <c:strRef>
              <c:f>Sheet1!$B$1</c:f>
              <c:strCache>
                <c:ptCount val="1"/>
                <c:pt idx="0">
                  <c:v>销售额</c:v>
                </c:pt>
              </c:strCache>
            </c:strRef>
          </c:tx>
          <c:spPr>
            <a:ln w="25400">
              <a:noFill/>
            </a:ln>
          </c:spPr>
          <c:dPt>
            <c:idx val="0"/>
            <c:bubble3D val="0"/>
            <c:spPr>
              <a:solidFill>
                <a:schemeClr val="accent5">
                  <a:lumMod val="60000"/>
                  <a:lumOff val="40000"/>
                </a:schemeClr>
              </a:solidFill>
              <a:ln w="25400">
                <a:noFill/>
              </a:ln>
              <a:effectLst/>
              <a:scene3d>
                <a:camera prst="orthographicFront"/>
                <a:lightRig rig="threePt" dir="t"/>
              </a:scene3d>
              <a:sp3d/>
            </c:spPr>
            <c:extLst>
              <c:ext xmlns:c16="http://schemas.microsoft.com/office/drawing/2014/chart" uri="{C3380CC4-5D6E-409C-BE32-E72D297353CC}">
                <c16:uniqueId val="{00000001-0C6A-4A6D-8E6D-E4AD6B973EC5}"/>
              </c:ext>
            </c:extLst>
          </c:dPt>
          <c:dPt>
            <c:idx val="1"/>
            <c:bubble3D val="0"/>
            <c:spPr>
              <a:solidFill>
                <a:srgbClr val="FFCF37"/>
              </a:solidFill>
              <a:ln w="25400">
                <a:noFill/>
              </a:ln>
              <a:effectLst/>
              <a:scene3d>
                <a:camera prst="orthographicFront"/>
                <a:lightRig rig="threePt" dir="t"/>
              </a:scene3d>
              <a:sp3d/>
            </c:spPr>
            <c:extLst>
              <c:ext xmlns:c16="http://schemas.microsoft.com/office/drawing/2014/chart" uri="{C3380CC4-5D6E-409C-BE32-E72D297353CC}">
                <c16:uniqueId val="{00000003-0C6A-4A6D-8E6D-E4AD6B973EC5}"/>
              </c:ext>
            </c:extLst>
          </c:dPt>
          <c:dPt>
            <c:idx val="2"/>
            <c:bubble3D val="0"/>
            <c:spPr>
              <a:solidFill>
                <a:srgbClr val="92D050"/>
              </a:solidFill>
              <a:ln w="25400">
                <a:noFill/>
              </a:ln>
              <a:effectLst/>
              <a:scene3d>
                <a:camera prst="orthographicFront"/>
                <a:lightRig rig="threePt" dir="t"/>
              </a:scene3d>
              <a:sp3d/>
            </c:spPr>
            <c:extLst>
              <c:ext xmlns:c16="http://schemas.microsoft.com/office/drawing/2014/chart" uri="{C3380CC4-5D6E-409C-BE32-E72D297353CC}">
                <c16:uniqueId val="{00000005-0C6A-4A6D-8E6D-E4AD6B973EC5}"/>
              </c:ext>
            </c:extLst>
          </c:dPt>
          <c:dPt>
            <c:idx val="3"/>
            <c:bubble3D val="0"/>
            <c:spPr>
              <a:solidFill>
                <a:srgbClr val="FF0000"/>
              </a:solidFill>
              <a:ln w="25400">
                <a:noFill/>
              </a:ln>
              <a:effectLst/>
              <a:scene3d>
                <a:camera prst="orthographicFront"/>
                <a:lightRig rig="threePt" dir="t"/>
              </a:scene3d>
              <a:sp3d/>
            </c:spPr>
            <c:extLst>
              <c:ext xmlns:c16="http://schemas.microsoft.com/office/drawing/2014/chart" uri="{C3380CC4-5D6E-409C-BE32-E72D297353CC}">
                <c16:uniqueId val="{00000007-0C6A-4A6D-8E6D-E4AD6B973EC5}"/>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C6A-4A6D-8E6D-E4AD6B973EC5}"/>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5">
                <a:lumMod val="60000"/>
                <a:lumOff val="40000"/>
              </a:schemeClr>
            </a:solidFill>
            <a:ln>
              <a:noFill/>
            </a:ln>
            <a:effectLst/>
            <a:sp3d/>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4D3-482B-A14C-AD714A0032AD}"/>
            </c:ext>
          </c:extLst>
        </c:ser>
        <c:ser>
          <c:idx val="1"/>
          <c:order val="1"/>
          <c:tx>
            <c:strRef>
              <c:f>Sheet1!$C$1</c:f>
              <c:strCache>
                <c:ptCount val="1"/>
                <c:pt idx="0">
                  <c:v>系列 2</c:v>
                </c:pt>
              </c:strCache>
            </c:strRef>
          </c:tx>
          <c:spPr>
            <a:solidFill>
              <a:srgbClr val="FFCF37"/>
            </a:solidFill>
            <a:ln>
              <a:noFill/>
            </a:ln>
            <a:effectLst/>
            <a:sp3d/>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4D3-482B-A14C-AD714A0032AD}"/>
            </c:ext>
          </c:extLst>
        </c:ser>
        <c:ser>
          <c:idx val="2"/>
          <c:order val="2"/>
          <c:tx>
            <c:strRef>
              <c:f>Sheet1!$D$1</c:f>
              <c:strCache>
                <c:ptCount val="1"/>
                <c:pt idx="0">
                  <c:v>系列 3</c:v>
                </c:pt>
              </c:strCache>
            </c:strRef>
          </c:tx>
          <c:spPr>
            <a:solidFill>
              <a:schemeClr val="bg1">
                <a:lumMod val="85000"/>
              </a:schemeClr>
            </a:solidFill>
            <a:ln>
              <a:noFill/>
            </a:ln>
            <a:effectLst/>
            <a:sp3d/>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4D3-482B-A14C-AD714A0032AD}"/>
            </c:ext>
          </c:extLst>
        </c:ser>
        <c:dLbls>
          <c:showLegendKey val="0"/>
          <c:showVal val="0"/>
          <c:showCatName val="0"/>
          <c:showSerName val="0"/>
          <c:showPercent val="0"/>
          <c:showBubbleSize val="0"/>
        </c:dLbls>
        <c:gapWidth val="150"/>
        <c:axId val="1072626960"/>
        <c:axId val="1149026912"/>
      </c:barChart>
      <c:catAx>
        <c:axId val="10726269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49026912"/>
        <c:crosses val="autoZero"/>
        <c:auto val="1"/>
        <c:lblAlgn val="ctr"/>
        <c:lblOffset val="100"/>
        <c:noMultiLvlLbl val="0"/>
      </c:catAx>
      <c:valAx>
        <c:axId val="114902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0726269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54BA-431C-8D9E-C6C85DA20045}"/>
              </c:ext>
            </c:extLst>
          </c:dPt>
          <c:dPt>
            <c:idx val="1"/>
            <c:invertIfNegative val="0"/>
            <c:bubble3D val="0"/>
            <c:spPr>
              <a:solidFill>
                <a:srgbClr val="C00000"/>
              </a:solidFill>
              <a:ln>
                <a:noFill/>
              </a:ln>
              <a:effectLst/>
            </c:spPr>
            <c:extLst>
              <c:ext xmlns:c16="http://schemas.microsoft.com/office/drawing/2014/chart" uri="{C3380CC4-5D6E-409C-BE32-E72D297353CC}">
                <c16:uniqueId val="{00000003-54BA-431C-8D9E-C6C85DA20045}"/>
              </c:ext>
            </c:extLst>
          </c:dPt>
          <c:dPt>
            <c:idx val="2"/>
            <c:invertIfNegative val="0"/>
            <c:bubble3D val="0"/>
            <c:spPr>
              <a:solidFill>
                <a:srgbClr val="FFC000"/>
              </a:solidFill>
              <a:ln>
                <a:noFill/>
              </a:ln>
              <a:effectLst/>
            </c:spPr>
            <c:extLst>
              <c:ext xmlns:c16="http://schemas.microsoft.com/office/drawing/2014/chart" uri="{C3380CC4-5D6E-409C-BE32-E72D297353CC}">
                <c16:uniqueId val="{00000005-54BA-431C-8D9E-C6C85DA20045}"/>
              </c:ext>
            </c:extLst>
          </c:dPt>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活动前</c:v>
                </c:pt>
                <c:pt idx="1">
                  <c:v>目标值</c:v>
                </c:pt>
                <c:pt idx="2">
                  <c:v>活动后</c:v>
                </c:pt>
              </c:strCache>
            </c:strRef>
          </c:cat>
          <c:val>
            <c:numRef>
              <c:f>Sheet1!$B$2:$B$4</c:f>
              <c:numCache>
                <c:formatCode>General</c:formatCode>
                <c:ptCount val="3"/>
                <c:pt idx="0">
                  <c:v>4.5999999999999996</c:v>
                </c:pt>
                <c:pt idx="1">
                  <c:v>5</c:v>
                </c:pt>
                <c:pt idx="2">
                  <c:v>5.2</c:v>
                </c:pt>
              </c:numCache>
            </c:numRef>
          </c:val>
          <c:extLst>
            <c:ext xmlns:c16="http://schemas.microsoft.com/office/drawing/2014/chart" uri="{C3380CC4-5D6E-409C-BE32-E72D297353CC}">
              <c16:uniqueId val="{00000006-54BA-431C-8D9E-C6C85DA20045}"/>
            </c:ext>
          </c:extLst>
        </c:ser>
        <c:dLbls>
          <c:showLegendKey val="0"/>
          <c:showVal val="0"/>
          <c:showCatName val="0"/>
          <c:showSerName val="0"/>
          <c:showPercent val="0"/>
          <c:showBubbleSize val="0"/>
        </c:dLbls>
        <c:gapWidth val="225"/>
        <c:overlap val="38"/>
        <c:axId val="1078936656"/>
        <c:axId val="1078947536"/>
      </c:barChart>
      <c:catAx>
        <c:axId val="107893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078947536"/>
        <c:crosses val="autoZero"/>
        <c:auto val="1"/>
        <c:lblAlgn val="ctr"/>
        <c:lblOffset val="100"/>
        <c:noMultiLvlLbl val="0"/>
      </c:catAx>
      <c:valAx>
        <c:axId val="1078947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7893665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00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r>
              <a:rPr lang="zh-CN" altLang="en-US" sz="2000" b="1">
                <a:solidFill>
                  <a:schemeClr val="tx1"/>
                </a:solidFill>
                <a:latin typeface="微软雅黑" panose="020B0503020204020204" pitchFamily="34" charset="-122"/>
                <a:ea typeface="微软雅黑" panose="020B0503020204020204" pitchFamily="34" charset="-122"/>
              </a:rPr>
              <a:t>负荷调节速率折线图</a:t>
            </a:r>
          </a:p>
        </c:rich>
      </c:tx>
      <c:overlay val="0"/>
      <c:spPr>
        <a:noFill/>
        <a:ln>
          <a:noFill/>
        </a:ln>
        <a:effectLst/>
      </c:spPr>
      <c:txPr>
        <a:bodyPr rot="0" spcFirstLastPara="1" vertOverflow="ellipsis" vert="horz" wrap="square" anchor="ctr" anchorCtr="1"/>
        <a:lstStyle/>
        <a:p>
          <a:pPr>
            <a:defRPr lang="zh-CN" sz="200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4.4401474400820803E-2"/>
          <c:y val="0.195289847125655"/>
          <c:w val="0.939205081052499"/>
          <c:h val="0.52843243480358804"/>
        </c:manualLayout>
      </c:layout>
      <c:lineChart>
        <c:grouping val="standard"/>
        <c:varyColors val="0"/>
        <c:ser>
          <c:idx val="0"/>
          <c:order val="0"/>
          <c:tx>
            <c:strRef>
              <c:f>Sheet1!$A$3</c:f>
              <c:strCache>
                <c:ptCount val="1"/>
                <c:pt idx="0">
                  <c:v>波度</c:v>
                </c:pt>
              </c:strCache>
            </c:strRef>
          </c:tx>
          <c:spPr>
            <a:ln w="28575" cap="rnd">
              <a:solidFill>
                <a:srgbClr val="0060A8"/>
              </a:solidFill>
              <a:round/>
            </a:ln>
            <a:effectLst/>
          </c:spPr>
          <c:marker>
            <c:symbol val="circle"/>
            <c:size val="5"/>
            <c:spPr>
              <a:noFill/>
              <a:ln w="9525">
                <a:solidFill>
                  <a:srgbClr val="0060A8"/>
                </a:solidFill>
              </a:ln>
              <a:effectLst/>
            </c:spPr>
          </c:marker>
          <c:dLbls>
            <c:spPr>
              <a:noFill/>
              <a:ln w="15875" cap="sq">
                <a:solidFill>
                  <a:schemeClr val="bg1"/>
                </a:solid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Sheet1!$B$1:$I$2</c:f>
              <c:multiLvlStrCache>
                <c:ptCount val="8"/>
                <c:lvl>
                  <c:pt idx="0">
                    <c:v>2015.3.1</c:v>
                  </c:pt>
                  <c:pt idx="1">
                    <c:v>2015.3.2</c:v>
                  </c:pt>
                  <c:pt idx="2">
                    <c:v>2015.3.3</c:v>
                  </c:pt>
                  <c:pt idx="3">
                    <c:v>2015.3.4</c:v>
                  </c:pt>
                  <c:pt idx="4">
                    <c:v>2015.3.5</c:v>
                  </c:pt>
                  <c:pt idx="5">
                    <c:v>2015.3.6</c:v>
                  </c:pt>
                  <c:pt idx="6">
                    <c:v>2015.3.7</c:v>
                  </c:pt>
                  <c:pt idx="7">
                    <c:v>2015.3.8</c:v>
                  </c:pt>
                </c:lvl>
                <c:lvl>
                  <c:pt idx="0">
                    <c:v>活动前</c:v>
                  </c:pt>
                  <c:pt idx="4">
                    <c:v>活动后</c:v>
                  </c:pt>
                </c:lvl>
              </c:multiLvlStrCache>
            </c:multiLvlStrRef>
          </c:cat>
          <c:val>
            <c:numRef>
              <c:f>Sheet1!$B$3:$I$3</c:f>
              <c:numCache>
                <c:formatCode>General</c:formatCode>
                <c:ptCount val="8"/>
                <c:pt idx="0">
                  <c:v>6.4</c:v>
                </c:pt>
                <c:pt idx="1">
                  <c:v>7.2</c:v>
                </c:pt>
                <c:pt idx="2">
                  <c:v>6.1</c:v>
                </c:pt>
                <c:pt idx="3">
                  <c:v>6.2</c:v>
                </c:pt>
                <c:pt idx="4">
                  <c:v>4.7</c:v>
                </c:pt>
                <c:pt idx="5">
                  <c:v>4.8</c:v>
                </c:pt>
                <c:pt idx="6">
                  <c:v>4.4000000000000004</c:v>
                </c:pt>
                <c:pt idx="7">
                  <c:v>5.2</c:v>
                </c:pt>
              </c:numCache>
            </c:numRef>
          </c:val>
          <c:smooth val="0"/>
          <c:extLst>
            <c:ext xmlns:c16="http://schemas.microsoft.com/office/drawing/2014/chart" uri="{C3380CC4-5D6E-409C-BE32-E72D297353CC}">
              <c16:uniqueId val="{00000000-8128-49DB-8782-9486DD59BBD4}"/>
            </c:ext>
          </c:extLst>
        </c:ser>
        <c:ser>
          <c:idx val="1"/>
          <c:order val="1"/>
          <c:tx>
            <c:strRef>
              <c:f>Sheet1!$A$4</c:f>
              <c:strCache>
                <c:ptCount val="1"/>
                <c:pt idx="0">
                  <c:v>目标</c:v>
                </c:pt>
              </c:strCache>
            </c:strRef>
          </c:tx>
          <c:spPr>
            <a:ln w="19050" cap="sq">
              <a:solidFill>
                <a:srgbClr val="C00000"/>
              </a:solidFill>
              <a:prstDash val="dash"/>
              <a:miter lim="800000"/>
            </a:ln>
            <a:effectLst/>
          </c:spPr>
          <c:marker>
            <c:symbol val="circle"/>
            <c:size val="5"/>
            <c:spPr>
              <a:solidFill>
                <a:schemeClr val="accent2"/>
              </a:solidFill>
              <a:ln w="19050">
                <a:solidFill>
                  <a:srgbClr val="C00000"/>
                </a:solidFill>
                <a:prstDash val="dash"/>
              </a:ln>
              <a:effectLst/>
            </c:spPr>
          </c:marker>
          <c:cat>
            <c:multiLvlStrRef>
              <c:f>Sheet1!$B$1:$I$2</c:f>
              <c:multiLvlStrCache>
                <c:ptCount val="8"/>
                <c:lvl>
                  <c:pt idx="0">
                    <c:v>2015.3.1</c:v>
                  </c:pt>
                  <c:pt idx="1">
                    <c:v>2015.3.2</c:v>
                  </c:pt>
                  <c:pt idx="2">
                    <c:v>2015.3.3</c:v>
                  </c:pt>
                  <c:pt idx="3">
                    <c:v>2015.3.4</c:v>
                  </c:pt>
                  <c:pt idx="4">
                    <c:v>2015.3.5</c:v>
                  </c:pt>
                  <c:pt idx="5">
                    <c:v>2015.3.6</c:v>
                  </c:pt>
                  <c:pt idx="6">
                    <c:v>2015.3.7</c:v>
                  </c:pt>
                  <c:pt idx="7">
                    <c:v>2015.3.8</c:v>
                  </c:pt>
                </c:lvl>
                <c:lvl>
                  <c:pt idx="0">
                    <c:v>活动前</c:v>
                  </c:pt>
                  <c:pt idx="4">
                    <c:v>活动后</c:v>
                  </c:pt>
                </c:lvl>
              </c:multiLvlStrCache>
            </c:multiLvlStrRef>
          </c:cat>
          <c:val>
            <c:numRef>
              <c:f>Sheet1!$B$4:$I$4</c:f>
              <c:numCache>
                <c:formatCode>General</c:formatCode>
                <c:ptCount val="8"/>
                <c:pt idx="0">
                  <c:v>5</c:v>
                </c:pt>
                <c:pt idx="1">
                  <c:v>5</c:v>
                </c:pt>
                <c:pt idx="2">
                  <c:v>5</c:v>
                </c:pt>
                <c:pt idx="3">
                  <c:v>5</c:v>
                </c:pt>
                <c:pt idx="4">
                  <c:v>5</c:v>
                </c:pt>
                <c:pt idx="5">
                  <c:v>5</c:v>
                </c:pt>
                <c:pt idx="6">
                  <c:v>5</c:v>
                </c:pt>
                <c:pt idx="7">
                  <c:v>5</c:v>
                </c:pt>
              </c:numCache>
            </c:numRef>
          </c:val>
          <c:smooth val="0"/>
          <c:extLst>
            <c:ext xmlns:c16="http://schemas.microsoft.com/office/drawing/2014/chart" uri="{C3380CC4-5D6E-409C-BE32-E72D297353CC}">
              <c16:uniqueId val="{00000001-8128-49DB-8782-9486DD59BBD4}"/>
            </c:ext>
          </c:extLst>
        </c:ser>
        <c:dLbls>
          <c:showLegendKey val="0"/>
          <c:showVal val="0"/>
          <c:showCatName val="0"/>
          <c:showSerName val="0"/>
          <c:showPercent val="0"/>
          <c:showBubbleSize val="0"/>
        </c:dLbls>
        <c:marker val="1"/>
        <c:smooth val="0"/>
        <c:axId val="1041889984"/>
        <c:axId val="1041888896"/>
      </c:lineChart>
      <c:catAx>
        <c:axId val="104188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3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041888896"/>
        <c:crossesAt val="0"/>
        <c:auto val="1"/>
        <c:lblAlgn val="ctr"/>
        <c:lblOffset val="100"/>
        <c:noMultiLvlLbl val="0"/>
      </c:catAx>
      <c:valAx>
        <c:axId val="1041888896"/>
        <c:scaling>
          <c:orientation val="minMax"/>
          <c:max val="12"/>
        </c:scaling>
        <c:delete val="0"/>
        <c:axPos val="l"/>
        <c:numFmt formatCode="General"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crossAx val="104188998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711CF-5EF0-490E-B5D0-7C6A8231E0E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9230F-1FC4-425C-93A6-6D346DE1412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43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B9230F-1FC4-425C-93A6-6D346DE1412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23F63A1-59E3-4A1E-8415-68CFA66344A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B2777-F185-45EA-9214-23D7996CCCF8}" type="slidenum">
              <a:rPr lang="zh-CN" altLang="en-US" smtClean="0"/>
              <a:t>‹#›</a:t>
            </a:fld>
            <a:endParaRPr lang="zh-CN" altLang="en-US"/>
          </a:p>
        </p:txBody>
      </p:sp>
      <p:grpSp>
        <p:nvGrpSpPr>
          <p:cNvPr id="7" name="组合 6"/>
          <p:cNvGrpSpPr/>
          <p:nvPr userDrawn="1"/>
        </p:nvGrpSpPr>
        <p:grpSpPr>
          <a:xfrm>
            <a:off x="0" y="238425"/>
            <a:ext cx="12204000" cy="1128919"/>
            <a:chOff x="0" y="238425"/>
            <a:chExt cx="12204000" cy="1128919"/>
          </a:xfrm>
        </p:grpSpPr>
        <p:sp>
          <p:nvSpPr>
            <p:cNvPr id="8" name="矩形 50"/>
            <p:cNvSpPr>
              <a:spLocks noChangeArrowheads="1"/>
            </p:cNvSpPr>
            <p:nvPr/>
          </p:nvSpPr>
          <p:spPr bwMode="auto">
            <a:xfrm>
              <a:off x="8075361" y="954410"/>
              <a:ext cx="4048399" cy="412934"/>
            </a:xfrm>
            <a:prstGeom prst="rect">
              <a:avLst/>
            </a:prstGeom>
            <a:noFill/>
            <a:ln w="9525">
              <a:noFill/>
              <a:miter lim="800000"/>
            </a:ln>
          </p:spPr>
          <p:txBody>
            <a:bodyPr wrap="square">
              <a:spAutoFit/>
            </a:bodyPr>
            <a:lstStyle/>
            <a:p>
              <a:pPr algn="r">
                <a:lnSpc>
                  <a:spcPts val="2500"/>
                </a:lnSpc>
                <a:defRPr/>
              </a:pPr>
              <a:r>
                <a:rPr lang="zh-CN" altLang="zh-CN" sz="1100" dirty="0">
                  <a:latin typeface="微软雅黑" panose="020B0503020204020204" pitchFamily="34" charset="-122"/>
                  <a:ea typeface="微软雅黑" panose="020B0503020204020204" pitchFamily="34" charset="-122"/>
                </a:rPr>
                <a:t>提高</a:t>
              </a:r>
              <a:r>
                <a:rPr lang="en-US" altLang="zh-CN" sz="1100" dirty="0">
                  <a:latin typeface="微软雅黑" panose="020B0503020204020204" pitchFamily="34" charset="-122"/>
                  <a:ea typeface="微软雅黑" panose="020B0503020204020204" pitchFamily="34" charset="-122"/>
                </a:rPr>
                <a:t>#3</a:t>
              </a:r>
              <a:r>
                <a:rPr lang="zh-CN" altLang="zh-CN" sz="1100" dirty="0">
                  <a:latin typeface="微软雅黑" panose="020B0503020204020204" pitchFamily="34" charset="-122"/>
                  <a:ea typeface="微软雅黑" panose="020B0503020204020204" pitchFamily="34" charset="-122"/>
                </a:rPr>
                <a:t>机组</a:t>
              </a:r>
              <a:r>
                <a:rPr lang="en-US" altLang="zh-CN" sz="1100" dirty="0">
                  <a:latin typeface="微软雅黑" panose="020B0503020204020204" pitchFamily="34" charset="-122"/>
                  <a:ea typeface="微软雅黑" panose="020B0503020204020204" pitchFamily="34" charset="-122"/>
                </a:rPr>
                <a:t>AGC</a:t>
              </a:r>
              <a:r>
                <a:rPr lang="zh-CN" altLang="zh-CN" sz="1100" dirty="0">
                  <a:latin typeface="微软雅黑" panose="020B0503020204020204" pitchFamily="34" charset="-122"/>
                  <a:ea typeface="微软雅黑" panose="020B0503020204020204" pitchFamily="34" charset="-122"/>
                </a:rPr>
                <a:t>方式下有功负荷调节速率</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bwMode="auto">
            <a:xfrm>
              <a:off x="0" y="1004888"/>
              <a:ext cx="12204000" cy="158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770763" y="238425"/>
              <a:ext cx="2156360" cy="523220"/>
            </a:xfrm>
            <a:prstGeom prst="rect">
              <a:avLst/>
            </a:prstGeom>
            <a:noFill/>
          </p:spPr>
          <p:txBody>
            <a:bodyPr wrap="none" rtlCol="0">
              <a:spAutoFit/>
            </a:bodyPr>
            <a:lstStyle/>
            <a:p>
              <a:pPr algn="r"/>
              <a:r>
                <a:rPr lang="en-US" altLang="zh-CN" sz="2800" dirty="0" smtClean="0">
                  <a:solidFill>
                    <a:srgbClr val="0070C0"/>
                  </a:solidFill>
                  <a:latin typeface="微软雅黑" panose="020B0503020204020204" pitchFamily="34" charset="-122"/>
                  <a:ea typeface="微软雅黑" panose="020B0503020204020204" pitchFamily="34" charset="-122"/>
                </a:rPr>
                <a:t>QC</a:t>
              </a:r>
              <a:r>
                <a:rPr lang="zh-CN" altLang="en-US" sz="2800" dirty="0" smtClean="0">
                  <a:solidFill>
                    <a:srgbClr val="0070C0"/>
                  </a:solidFill>
                  <a:latin typeface="微软雅黑" panose="020B0503020204020204" pitchFamily="34" charset="-122"/>
                  <a:ea typeface="微软雅黑" panose="020B0503020204020204" pitchFamily="34" charset="-122"/>
                </a:rPr>
                <a:t>成果发布</a:t>
              </a:r>
              <a:endParaRPr lang="zh-CN" altLang="en-US" sz="2800" dirty="0">
                <a:solidFill>
                  <a:srgbClr val="0070C0"/>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0" y="908050"/>
              <a:ext cx="12204000" cy="73025"/>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b="1">
                <a:solidFill>
                  <a:prstClr val="white"/>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0" y="6523626"/>
            <a:ext cx="12192000" cy="334373"/>
            <a:chOff x="0" y="6523626"/>
            <a:chExt cx="12192000" cy="334373"/>
          </a:xfrm>
        </p:grpSpPr>
        <p:sp>
          <p:nvSpPr>
            <p:cNvPr id="16" name="矩形 3"/>
            <p:cNvSpPr/>
            <p:nvPr/>
          </p:nvSpPr>
          <p:spPr>
            <a:xfrm flipV="1">
              <a:off x="0" y="6523626"/>
              <a:ext cx="12192000" cy="288000"/>
            </a:xfrm>
            <a:custGeom>
              <a:avLst/>
              <a:gdLst>
                <a:gd name="connsiteX0" fmla="*/ 0 w 12192000"/>
                <a:gd name="connsiteY0" fmla="*/ 0 h 108000"/>
                <a:gd name="connsiteX1" fmla="*/ 12192000 w 12192000"/>
                <a:gd name="connsiteY1" fmla="*/ 0 h 108000"/>
                <a:gd name="connsiteX2" fmla="*/ 12192000 w 12192000"/>
                <a:gd name="connsiteY2" fmla="*/ 108000 h 108000"/>
                <a:gd name="connsiteX3" fmla="*/ 0 w 12192000"/>
                <a:gd name="connsiteY3" fmla="*/ 108000 h 108000"/>
                <a:gd name="connsiteX4" fmla="*/ 0 w 12192000"/>
                <a:gd name="connsiteY4" fmla="*/ 0 h 108000"/>
                <a:gd name="connsiteX0-1" fmla="*/ 0 w 12192000"/>
                <a:gd name="connsiteY0-2" fmla="*/ 0 h 174722"/>
                <a:gd name="connsiteX1-3" fmla="*/ 12192000 w 12192000"/>
                <a:gd name="connsiteY1-4" fmla="*/ 0 h 174722"/>
                <a:gd name="connsiteX2-5" fmla="*/ 12192000 w 12192000"/>
                <a:gd name="connsiteY2-6" fmla="*/ 108000 h 174722"/>
                <a:gd name="connsiteX3-7" fmla="*/ 0 w 12192000"/>
                <a:gd name="connsiteY3-8" fmla="*/ 108000 h 174722"/>
                <a:gd name="connsiteX4-9" fmla="*/ 0 w 12192000"/>
                <a:gd name="connsiteY4-10" fmla="*/ 0 h 174722"/>
                <a:gd name="connsiteX0-11" fmla="*/ 0 w 12192000"/>
                <a:gd name="connsiteY0-12" fmla="*/ 0 h 252910"/>
                <a:gd name="connsiteX1-13" fmla="*/ 12192000 w 12192000"/>
                <a:gd name="connsiteY1-14" fmla="*/ 0 h 252910"/>
                <a:gd name="connsiteX2-15" fmla="*/ 12192000 w 12192000"/>
                <a:gd name="connsiteY2-16" fmla="*/ 108000 h 252910"/>
                <a:gd name="connsiteX3-17" fmla="*/ 0 w 12192000"/>
                <a:gd name="connsiteY3-18" fmla="*/ 108000 h 252910"/>
                <a:gd name="connsiteX4-19" fmla="*/ 0 w 12192000"/>
                <a:gd name="connsiteY4-20" fmla="*/ 0 h 252910"/>
                <a:gd name="connsiteX0-21" fmla="*/ 0 w 12192000"/>
                <a:gd name="connsiteY0-22" fmla="*/ 0 h 267024"/>
                <a:gd name="connsiteX1-23" fmla="*/ 12192000 w 12192000"/>
                <a:gd name="connsiteY1-24" fmla="*/ 0 h 267024"/>
                <a:gd name="connsiteX2-25" fmla="*/ 12192000 w 12192000"/>
                <a:gd name="connsiteY2-26" fmla="*/ 108000 h 267024"/>
                <a:gd name="connsiteX3-27" fmla="*/ 0 w 12192000"/>
                <a:gd name="connsiteY3-28" fmla="*/ 108000 h 267024"/>
                <a:gd name="connsiteX4-29" fmla="*/ 0 w 12192000"/>
                <a:gd name="connsiteY4-30" fmla="*/ 0 h 2670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267024">
                  <a:moveTo>
                    <a:pt x="0" y="0"/>
                  </a:moveTo>
                  <a:lnTo>
                    <a:pt x="12192000" y="0"/>
                  </a:lnTo>
                  <a:lnTo>
                    <a:pt x="12192000" y="108000"/>
                  </a:lnTo>
                  <a:cubicBezTo>
                    <a:pt x="8018818" y="340012"/>
                    <a:pt x="4214125" y="299068"/>
                    <a:pt x="0" y="108000"/>
                  </a:cubicBezTo>
                  <a:lnTo>
                    <a:pt x="0" y="0"/>
                  </a:lnTo>
                  <a:close/>
                </a:path>
              </a:pathLst>
            </a:custGeom>
            <a:solidFill>
              <a:schemeClr val="bg1"/>
            </a:solidFill>
            <a:ln w="28575">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3"/>
            <p:cNvSpPr/>
            <p:nvPr/>
          </p:nvSpPr>
          <p:spPr>
            <a:xfrm flipV="1">
              <a:off x="0" y="6578220"/>
              <a:ext cx="12192000" cy="279779"/>
            </a:xfrm>
            <a:custGeom>
              <a:avLst/>
              <a:gdLst>
                <a:gd name="connsiteX0" fmla="*/ 0 w 12192000"/>
                <a:gd name="connsiteY0" fmla="*/ 0 h 108000"/>
                <a:gd name="connsiteX1" fmla="*/ 12192000 w 12192000"/>
                <a:gd name="connsiteY1" fmla="*/ 0 h 108000"/>
                <a:gd name="connsiteX2" fmla="*/ 12192000 w 12192000"/>
                <a:gd name="connsiteY2" fmla="*/ 108000 h 108000"/>
                <a:gd name="connsiteX3" fmla="*/ 0 w 12192000"/>
                <a:gd name="connsiteY3" fmla="*/ 108000 h 108000"/>
                <a:gd name="connsiteX4" fmla="*/ 0 w 12192000"/>
                <a:gd name="connsiteY4" fmla="*/ 0 h 108000"/>
                <a:gd name="connsiteX0-1" fmla="*/ 0 w 12192000"/>
                <a:gd name="connsiteY0-2" fmla="*/ 0 h 174722"/>
                <a:gd name="connsiteX1-3" fmla="*/ 12192000 w 12192000"/>
                <a:gd name="connsiteY1-4" fmla="*/ 0 h 174722"/>
                <a:gd name="connsiteX2-5" fmla="*/ 12192000 w 12192000"/>
                <a:gd name="connsiteY2-6" fmla="*/ 108000 h 174722"/>
                <a:gd name="connsiteX3-7" fmla="*/ 0 w 12192000"/>
                <a:gd name="connsiteY3-8" fmla="*/ 108000 h 174722"/>
                <a:gd name="connsiteX4-9" fmla="*/ 0 w 12192000"/>
                <a:gd name="connsiteY4-10" fmla="*/ 0 h 174722"/>
                <a:gd name="connsiteX0-11" fmla="*/ 0 w 12192000"/>
                <a:gd name="connsiteY0-12" fmla="*/ 0 h 252910"/>
                <a:gd name="connsiteX1-13" fmla="*/ 12192000 w 12192000"/>
                <a:gd name="connsiteY1-14" fmla="*/ 0 h 252910"/>
                <a:gd name="connsiteX2-15" fmla="*/ 12192000 w 12192000"/>
                <a:gd name="connsiteY2-16" fmla="*/ 108000 h 252910"/>
                <a:gd name="connsiteX3-17" fmla="*/ 0 w 12192000"/>
                <a:gd name="connsiteY3-18" fmla="*/ 108000 h 252910"/>
                <a:gd name="connsiteX4-19" fmla="*/ 0 w 12192000"/>
                <a:gd name="connsiteY4-20" fmla="*/ 0 h 252910"/>
                <a:gd name="connsiteX0-21" fmla="*/ 0 w 12192000"/>
                <a:gd name="connsiteY0-22" fmla="*/ 0 h 267024"/>
                <a:gd name="connsiteX1-23" fmla="*/ 12192000 w 12192000"/>
                <a:gd name="connsiteY1-24" fmla="*/ 0 h 267024"/>
                <a:gd name="connsiteX2-25" fmla="*/ 12192000 w 12192000"/>
                <a:gd name="connsiteY2-26" fmla="*/ 108000 h 267024"/>
                <a:gd name="connsiteX3-27" fmla="*/ 0 w 12192000"/>
                <a:gd name="connsiteY3-28" fmla="*/ 108000 h 267024"/>
                <a:gd name="connsiteX4-29" fmla="*/ 0 w 12192000"/>
                <a:gd name="connsiteY4-30" fmla="*/ 0 h 2670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267024">
                  <a:moveTo>
                    <a:pt x="0" y="0"/>
                  </a:moveTo>
                  <a:lnTo>
                    <a:pt x="12192000" y="0"/>
                  </a:lnTo>
                  <a:lnTo>
                    <a:pt x="12192000" y="108000"/>
                  </a:lnTo>
                  <a:cubicBezTo>
                    <a:pt x="8018818" y="340012"/>
                    <a:pt x="4214125" y="299068"/>
                    <a:pt x="0" y="108000"/>
                  </a:cubicBezTo>
                  <a:lnTo>
                    <a:pt x="0" y="0"/>
                  </a:lnTo>
                  <a:close/>
                </a:path>
              </a:pathLst>
            </a:cu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3F63A1-59E3-4A1E-8415-68CFA66344A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B2777-F185-45EA-9214-23D7996CCC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3F63A1-59E3-4A1E-8415-68CFA66344A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B2777-F185-45EA-9214-23D7996CCC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7EC1576-B403-4924-BBAE-ABC6D85EC2F1}"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11F2A0F-A8BD-424B-B7B5-53072B40927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D958CE9-5630-411A-8203-99753622BFF4}"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6DA2045-7F1E-4BB9-93DE-7C8D6844101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7C4FC74-8F81-4C70-89F8-08D6F34305A9}"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78D2797-21DF-486D-978B-9F456233085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BBF9FC0-A699-40CB-8A8C-CE230D7EDA8D}" type="datetimeFigureOut">
              <a:rPr lang="zh-CN" altLang="en-US"/>
              <a:t>2023-01-10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900B605-F0CC-4659-B67B-8E670627020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94C0721-05F0-45CB-91AA-438B43ED5460}" type="datetimeFigureOut">
              <a:rPr lang="zh-CN" altLang="en-US"/>
              <a:t>2023-01-10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A4B01DD-0497-44A5-A063-B4710932E20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48ACD8A7-2CB8-4389-876F-A8B502E3E9A6}" type="datetimeFigureOut">
              <a:rPr lang="zh-CN" altLang="en-US"/>
              <a:t>2023-01-10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13B2C9D-3F1F-43A8-A6CE-E64097EC28D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8EBFE58-01DE-44B3-81BB-153B11B95D41}" type="datetimeFigureOut">
              <a:rPr lang="zh-CN" altLang="en-US"/>
              <a:t>2023-01-10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35326F7-8AF9-4F08-8F73-A30FE02E678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082AEDF-9F88-4DCB-B7FC-FC558B38D2D7}" type="datetimeFigureOut">
              <a:rPr lang="zh-CN" altLang="en-US"/>
              <a:t>2023-01-10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4E92ABD-FA1F-4862-AC8C-F392D5D1ED6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3F63A1-59E3-4A1E-8415-68CFA66344A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B2777-F185-45EA-9214-23D7996CCC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6B3ACEA-E4FF-4A69-B8BB-4A4C655DBB1A}" type="datetimeFigureOut">
              <a:rPr lang="zh-CN" altLang="en-US"/>
              <a:t>2023-01-10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1E6E5EB-25B2-4F07-AD7D-B2D21A7A184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9945A0F-29EB-423A-A127-D47E09E4EAA7}"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8B7475-3E66-4EF2-AC14-3F7B6A86DC5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05B3CE7-A3ED-4442-84ED-8D318BFA1767}"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D66B915-9037-49A0-80DC-B2C9FAF8CBD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23F63A1-59E3-4A1E-8415-68CFA66344A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5B2777-F185-45EA-9214-23D7996CCC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23F63A1-59E3-4A1E-8415-68CFA66344A1}"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5B2777-F185-45EA-9214-23D7996CCC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23F63A1-59E3-4A1E-8415-68CFA66344A1}"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5B2777-F185-45EA-9214-23D7996CCC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3F63A1-59E3-4A1E-8415-68CFA66344A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5B2777-F185-45EA-9214-23D7996CCC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23F63A1-59E3-4A1E-8415-68CFA66344A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5B2777-F185-45EA-9214-23D7996CCC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23F63A1-59E3-4A1E-8415-68CFA66344A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5B2777-F185-45EA-9214-23D7996CCC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F63A1-59E3-4A1E-8415-68CFA66344A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B2777-F185-45EA-9214-23D7996CCCF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051"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94AC042C-40C0-46EB-82FD-B0E194294AAE}" type="datetimeFigureOut">
              <a:rPr lang="zh-CN" altLang="en-US"/>
              <a:t>2023-01-10</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BAD3AB32-5698-4DFE-87D2-597145DADE49}"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14746" cy="6858001"/>
            <a:chOff x="0" y="0"/>
            <a:chExt cx="12214746" cy="6858001"/>
          </a:xfrm>
        </p:grpSpPr>
        <p:sp>
          <p:nvSpPr>
            <p:cNvPr id="10" name="矩形 9"/>
            <p:cNvSpPr/>
            <p:nvPr/>
          </p:nvSpPr>
          <p:spPr>
            <a:xfrm>
              <a:off x="0" y="1828801"/>
              <a:ext cx="12214746" cy="5029200"/>
            </a:xfrm>
            <a:prstGeom prst="rect">
              <a:avLst/>
            </a:prstGeom>
            <a:blipFill dpi="0" rotWithShape="1">
              <a:blip r:embed="rId5"/>
              <a:srcRect/>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0" y="0"/>
              <a:ext cx="12192000" cy="3429000"/>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
            <p:cNvSpPr/>
            <p:nvPr/>
          </p:nvSpPr>
          <p:spPr>
            <a:xfrm>
              <a:off x="0" y="1992573"/>
              <a:ext cx="12214746" cy="2743200"/>
            </a:xfrm>
            <a:custGeom>
              <a:avLst/>
              <a:gdLst>
                <a:gd name="connsiteX0" fmla="*/ 0 w 12214746"/>
                <a:gd name="connsiteY0" fmla="*/ 0 h 2279176"/>
                <a:gd name="connsiteX1" fmla="*/ 12214746 w 12214746"/>
                <a:gd name="connsiteY1" fmla="*/ 0 h 2279176"/>
                <a:gd name="connsiteX2" fmla="*/ 12214746 w 12214746"/>
                <a:gd name="connsiteY2" fmla="*/ 2279176 h 2279176"/>
                <a:gd name="connsiteX3" fmla="*/ 0 w 12214746"/>
                <a:gd name="connsiteY3" fmla="*/ 2279176 h 2279176"/>
                <a:gd name="connsiteX4" fmla="*/ 0 w 12214746"/>
                <a:gd name="connsiteY4" fmla="*/ 0 h 2279176"/>
                <a:gd name="connsiteX0-1" fmla="*/ 0 w 12214746"/>
                <a:gd name="connsiteY0-2" fmla="*/ 0 h 2279176"/>
                <a:gd name="connsiteX1-3" fmla="*/ 12214746 w 12214746"/>
                <a:gd name="connsiteY1-4" fmla="*/ 0 h 2279176"/>
                <a:gd name="connsiteX2-5" fmla="*/ 12214746 w 12214746"/>
                <a:gd name="connsiteY2-6" fmla="*/ 2279176 h 2279176"/>
                <a:gd name="connsiteX3-7" fmla="*/ 0 w 12214746"/>
                <a:gd name="connsiteY3-8" fmla="*/ 2279176 h 2279176"/>
                <a:gd name="connsiteX4-9" fmla="*/ 0 w 12214746"/>
                <a:gd name="connsiteY4-10" fmla="*/ 0 h 2279176"/>
                <a:gd name="connsiteX0-11" fmla="*/ 0 w 12214746"/>
                <a:gd name="connsiteY0-12" fmla="*/ 0 h 2279176"/>
                <a:gd name="connsiteX1-13" fmla="*/ 12214746 w 12214746"/>
                <a:gd name="connsiteY1-14" fmla="*/ 0 h 2279176"/>
                <a:gd name="connsiteX2-15" fmla="*/ 12214746 w 12214746"/>
                <a:gd name="connsiteY2-16" fmla="*/ 2279176 h 2279176"/>
                <a:gd name="connsiteX3-17" fmla="*/ 0 w 12214746"/>
                <a:gd name="connsiteY3-18" fmla="*/ 2279176 h 2279176"/>
                <a:gd name="connsiteX4-19" fmla="*/ 0 w 12214746"/>
                <a:gd name="connsiteY4-20" fmla="*/ 0 h 2279176"/>
                <a:gd name="connsiteX0-21" fmla="*/ 0 w 12214746"/>
                <a:gd name="connsiteY0-22" fmla="*/ 0 h 2279176"/>
                <a:gd name="connsiteX1-23" fmla="*/ 12214746 w 12214746"/>
                <a:gd name="connsiteY1-24" fmla="*/ 0 h 2279176"/>
                <a:gd name="connsiteX2-25" fmla="*/ 12214746 w 12214746"/>
                <a:gd name="connsiteY2-26" fmla="*/ 2279176 h 2279176"/>
                <a:gd name="connsiteX3-27" fmla="*/ 0 w 12214746"/>
                <a:gd name="connsiteY3-28" fmla="*/ 2279176 h 2279176"/>
                <a:gd name="connsiteX4-29" fmla="*/ 0 w 12214746"/>
                <a:gd name="connsiteY4-30" fmla="*/ 0 h 2279176"/>
                <a:gd name="connsiteX0-31" fmla="*/ 0 w 12214746"/>
                <a:gd name="connsiteY0-32" fmla="*/ 0 h 2279176"/>
                <a:gd name="connsiteX1-33" fmla="*/ 12214746 w 12214746"/>
                <a:gd name="connsiteY1-34" fmla="*/ 0 h 2279176"/>
                <a:gd name="connsiteX2-35" fmla="*/ 12214746 w 12214746"/>
                <a:gd name="connsiteY2-36" fmla="*/ 2279176 h 2279176"/>
                <a:gd name="connsiteX3-37" fmla="*/ 0 w 12214746"/>
                <a:gd name="connsiteY3-38" fmla="*/ 2279176 h 2279176"/>
                <a:gd name="connsiteX4-39" fmla="*/ 0 w 12214746"/>
                <a:gd name="connsiteY4-40" fmla="*/ 0 h 2279176"/>
                <a:gd name="connsiteX0-41" fmla="*/ 0 w 12214746"/>
                <a:gd name="connsiteY0-42" fmla="*/ 0 h 2279176"/>
                <a:gd name="connsiteX1-43" fmla="*/ 12214746 w 12214746"/>
                <a:gd name="connsiteY1-44" fmla="*/ 0 h 2279176"/>
                <a:gd name="connsiteX2-45" fmla="*/ 12214746 w 12214746"/>
                <a:gd name="connsiteY2-46" fmla="*/ 2279176 h 2279176"/>
                <a:gd name="connsiteX3-47" fmla="*/ 0 w 12214746"/>
                <a:gd name="connsiteY3-48" fmla="*/ 2279176 h 2279176"/>
                <a:gd name="connsiteX4-49" fmla="*/ 0 w 12214746"/>
                <a:gd name="connsiteY4-50" fmla="*/ 0 h 2279176"/>
                <a:gd name="connsiteX0-51" fmla="*/ 0 w 12214746"/>
                <a:gd name="connsiteY0-52" fmla="*/ 0 h 2279176"/>
                <a:gd name="connsiteX1-53" fmla="*/ 12214746 w 12214746"/>
                <a:gd name="connsiteY1-54" fmla="*/ 0 h 2279176"/>
                <a:gd name="connsiteX2-55" fmla="*/ 12214746 w 12214746"/>
                <a:gd name="connsiteY2-56" fmla="*/ 2279176 h 2279176"/>
                <a:gd name="connsiteX3-57" fmla="*/ 0 w 12214746"/>
                <a:gd name="connsiteY3-58" fmla="*/ 2279176 h 2279176"/>
                <a:gd name="connsiteX4-59" fmla="*/ 0 w 12214746"/>
                <a:gd name="connsiteY4-60" fmla="*/ 0 h 2279176"/>
                <a:gd name="connsiteX0-61" fmla="*/ 0 w 12214746"/>
                <a:gd name="connsiteY0-62" fmla="*/ 0 h 2279176"/>
                <a:gd name="connsiteX1-63" fmla="*/ 12214746 w 12214746"/>
                <a:gd name="connsiteY1-64" fmla="*/ 0 h 2279176"/>
                <a:gd name="connsiteX2-65" fmla="*/ 12214746 w 12214746"/>
                <a:gd name="connsiteY2-66" fmla="*/ 2279176 h 2279176"/>
                <a:gd name="connsiteX3-67" fmla="*/ 0 w 12214746"/>
                <a:gd name="connsiteY3-68" fmla="*/ 2279176 h 2279176"/>
                <a:gd name="connsiteX4-69" fmla="*/ 0 w 12214746"/>
                <a:gd name="connsiteY4-70" fmla="*/ 0 h 2279176"/>
                <a:gd name="connsiteX0-71" fmla="*/ 0 w 12214746"/>
                <a:gd name="connsiteY0-72" fmla="*/ 0 h 2279176"/>
                <a:gd name="connsiteX1-73" fmla="*/ 12214746 w 12214746"/>
                <a:gd name="connsiteY1-74" fmla="*/ 0 h 2279176"/>
                <a:gd name="connsiteX2-75" fmla="*/ 12214746 w 12214746"/>
                <a:gd name="connsiteY2-76" fmla="*/ 2279176 h 2279176"/>
                <a:gd name="connsiteX3-77" fmla="*/ 0 w 12214746"/>
                <a:gd name="connsiteY3-78" fmla="*/ 2279176 h 2279176"/>
                <a:gd name="connsiteX4-79" fmla="*/ 0 w 12214746"/>
                <a:gd name="connsiteY4-80" fmla="*/ 0 h 2279176"/>
                <a:gd name="connsiteX0-81" fmla="*/ 0 w 12214746"/>
                <a:gd name="connsiteY0-82" fmla="*/ 0 h 2279176"/>
                <a:gd name="connsiteX1-83" fmla="*/ 12214746 w 12214746"/>
                <a:gd name="connsiteY1-84" fmla="*/ 0 h 2279176"/>
                <a:gd name="connsiteX2-85" fmla="*/ 12214746 w 12214746"/>
                <a:gd name="connsiteY2-86" fmla="*/ 2279176 h 2279176"/>
                <a:gd name="connsiteX3-87" fmla="*/ 0 w 12214746"/>
                <a:gd name="connsiteY3-88" fmla="*/ 2279176 h 2279176"/>
                <a:gd name="connsiteX4-89" fmla="*/ 0 w 12214746"/>
                <a:gd name="connsiteY4-90" fmla="*/ 0 h 2279176"/>
                <a:gd name="connsiteX0-91" fmla="*/ 0 w 12214746"/>
                <a:gd name="connsiteY0-92" fmla="*/ 0 h 2279176"/>
                <a:gd name="connsiteX1-93" fmla="*/ 12214746 w 12214746"/>
                <a:gd name="connsiteY1-94" fmla="*/ 0 h 2279176"/>
                <a:gd name="connsiteX2-95" fmla="*/ 12214746 w 12214746"/>
                <a:gd name="connsiteY2-96" fmla="*/ 2279176 h 2279176"/>
                <a:gd name="connsiteX3-97" fmla="*/ 0 w 12214746"/>
                <a:gd name="connsiteY3-98" fmla="*/ 2279176 h 2279176"/>
                <a:gd name="connsiteX4-99" fmla="*/ 0 w 12214746"/>
                <a:gd name="connsiteY4-100" fmla="*/ 0 h 2279176"/>
                <a:gd name="connsiteX0-101" fmla="*/ 0 w 12214746"/>
                <a:gd name="connsiteY0-102" fmla="*/ 0 h 2279176"/>
                <a:gd name="connsiteX1-103" fmla="*/ 12214746 w 12214746"/>
                <a:gd name="connsiteY1-104" fmla="*/ 0 h 2279176"/>
                <a:gd name="connsiteX2-105" fmla="*/ 12214746 w 12214746"/>
                <a:gd name="connsiteY2-106" fmla="*/ 2279176 h 2279176"/>
                <a:gd name="connsiteX3-107" fmla="*/ 0 w 12214746"/>
                <a:gd name="connsiteY3-108" fmla="*/ 2279176 h 2279176"/>
                <a:gd name="connsiteX4-109" fmla="*/ 0 w 12214746"/>
                <a:gd name="connsiteY4-110" fmla="*/ 0 h 2279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4746" h="2279176">
                  <a:moveTo>
                    <a:pt x="0" y="0"/>
                  </a:moveTo>
                  <a:cubicBezTo>
                    <a:pt x="4112525" y="593607"/>
                    <a:pt x="8320585" y="509470"/>
                    <a:pt x="12214746" y="0"/>
                  </a:cubicBezTo>
                  <a:lnTo>
                    <a:pt x="12214746" y="2279176"/>
                  </a:lnTo>
                  <a:cubicBezTo>
                    <a:pt x="8238698" y="1781338"/>
                    <a:pt x="4057934" y="1740599"/>
                    <a:pt x="0" y="227917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238236"/>
              <a:ext cx="12214746" cy="2279176"/>
            </a:xfrm>
            <a:custGeom>
              <a:avLst/>
              <a:gdLst>
                <a:gd name="connsiteX0" fmla="*/ 0 w 12214746"/>
                <a:gd name="connsiteY0" fmla="*/ 0 h 2279176"/>
                <a:gd name="connsiteX1" fmla="*/ 12214746 w 12214746"/>
                <a:gd name="connsiteY1" fmla="*/ 0 h 2279176"/>
                <a:gd name="connsiteX2" fmla="*/ 12214746 w 12214746"/>
                <a:gd name="connsiteY2" fmla="*/ 2279176 h 2279176"/>
                <a:gd name="connsiteX3" fmla="*/ 0 w 12214746"/>
                <a:gd name="connsiteY3" fmla="*/ 2279176 h 2279176"/>
                <a:gd name="connsiteX4" fmla="*/ 0 w 12214746"/>
                <a:gd name="connsiteY4" fmla="*/ 0 h 2279176"/>
                <a:gd name="connsiteX0-1" fmla="*/ 0 w 12214746"/>
                <a:gd name="connsiteY0-2" fmla="*/ 0 h 2279176"/>
                <a:gd name="connsiteX1-3" fmla="*/ 12214746 w 12214746"/>
                <a:gd name="connsiteY1-4" fmla="*/ 0 h 2279176"/>
                <a:gd name="connsiteX2-5" fmla="*/ 12214746 w 12214746"/>
                <a:gd name="connsiteY2-6" fmla="*/ 2279176 h 2279176"/>
                <a:gd name="connsiteX3-7" fmla="*/ 0 w 12214746"/>
                <a:gd name="connsiteY3-8" fmla="*/ 2279176 h 2279176"/>
                <a:gd name="connsiteX4-9" fmla="*/ 0 w 12214746"/>
                <a:gd name="connsiteY4-10" fmla="*/ 0 h 2279176"/>
                <a:gd name="connsiteX0-11" fmla="*/ 0 w 12214746"/>
                <a:gd name="connsiteY0-12" fmla="*/ 0 h 2279176"/>
                <a:gd name="connsiteX1-13" fmla="*/ 12214746 w 12214746"/>
                <a:gd name="connsiteY1-14" fmla="*/ 0 h 2279176"/>
                <a:gd name="connsiteX2-15" fmla="*/ 12214746 w 12214746"/>
                <a:gd name="connsiteY2-16" fmla="*/ 2279176 h 2279176"/>
                <a:gd name="connsiteX3-17" fmla="*/ 0 w 12214746"/>
                <a:gd name="connsiteY3-18" fmla="*/ 2279176 h 2279176"/>
                <a:gd name="connsiteX4-19" fmla="*/ 0 w 12214746"/>
                <a:gd name="connsiteY4-20" fmla="*/ 0 h 2279176"/>
                <a:gd name="connsiteX0-21" fmla="*/ 0 w 12214746"/>
                <a:gd name="connsiteY0-22" fmla="*/ 0 h 2279176"/>
                <a:gd name="connsiteX1-23" fmla="*/ 12214746 w 12214746"/>
                <a:gd name="connsiteY1-24" fmla="*/ 0 h 2279176"/>
                <a:gd name="connsiteX2-25" fmla="*/ 12214746 w 12214746"/>
                <a:gd name="connsiteY2-26" fmla="*/ 2279176 h 2279176"/>
                <a:gd name="connsiteX3-27" fmla="*/ 0 w 12214746"/>
                <a:gd name="connsiteY3-28" fmla="*/ 2279176 h 2279176"/>
                <a:gd name="connsiteX4-29" fmla="*/ 0 w 12214746"/>
                <a:gd name="connsiteY4-30" fmla="*/ 0 h 2279176"/>
                <a:gd name="connsiteX0-31" fmla="*/ 0 w 12214746"/>
                <a:gd name="connsiteY0-32" fmla="*/ 0 h 2279176"/>
                <a:gd name="connsiteX1-33" fmla="*/ 12214746 w 12214746"/>
                <a:gd name="connsiteY1-34" fmla="*/ 0 h 2279176"/>
                <a:gd name="connsiteX2-35" fmla="*/ 12214746 w 12214746"/>
                <a:gd name="connsiteY2-36" fmla="*/ 2279176 h 2279176"/>
                <a:gd name="connsiteX3-37" fmla="*/ 0 w 12214746"/>
                <a:gd name="connsiteY3-38" fmla="*/ 2279176 h 2279176"/>
                <a:gd name="connsiteX4-39" fmla="*/ 0 w 12214746"/>
                <a:gd name="connsiteY4-40" fmla="*/ 0 h 2279176"/>
                <a:gd name="connsiteX0-41" fmla="*/ 0 w 12214746"/>
                <a:gd name="connsiteY0-42" fmla="*/ 0 h 2279176"/>
                <a:gd name="connsiteX1-43" fmla="*/ 12214746 w 12214746"/>
                <a:gd name="connsiteY1-44" fmla="*/ 0 h 2279176"/>
                <a:gd name="connsiteX2-45" fmla="*/ 12214746 w 12214746"/>
                <a:gd name="connsiteY2-46" fmla="*/ 2279176 h 2279176"/>
                <a:gd name="connsiteX3-47" fmla="*/ 0 w 12214746"/>
                <a:gd name="connsiteY3-48" fmla="*/ 2279176 h 2279176"/>
                <a:gd name="connsiteX4-49" fmla="*/ 0 w 12214746"/>
                <a:gd name="connsiteY4-50" fmla="*/ 0 h 2279176"/>
                <a:gd name="connsiteX0-51" fmla="*/ 0 w 12214746"/>
                <a:gd name="connsiteY0-52" fmla="*/ 0 h 2279176"/>
                <a:gd name="connsiteX1-53" fmla="*/ 12214746 w 12214746"/>
                <a:gd name="connsiteY1-54" fmla="*/ 0 h 2279176"/>
                <a:gd name="connsiteX2-55" fmla="*/ 12214746 w 12214746"/>
                <a:gd name="connsiteY2-56" fmla="*/ 2279176 h 2279176"/>
                <a:gd name="connsiteX3-57" fmla="*/ 0 w 12214746"/>
                <a:gd name="connsiteY3-58" fmla="*/ 2279176 h 2279176"/>
                <a:gd name="connsiteX4-59" fmla="*/ 0 w 12214746"/>
                <a:gd name="connsiteY4-60" fmla="*/ 0 h 2279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4746" h="2279176">
                  <a:moveTo>
                    <a:pt x="0" y="0"/>
                  </a:moveTo>
                  <a:cubicBezTo>
                    <a:pt x="4071582" y="382137"/>
                    <a:pt x="8170459" y="368490"/>
                    <a:pt x="12214746" y="0"/>
                  </a:cubicBezTo>
                  <a:lnTo>
                    <a:pt x="12214746" y="2279176"/>
                  </a:lnTo>
                  <a:cubicBezTo>
                    <a:pt x="8197754" y="1883391"/>
                    <a:pt x="4057934" y="1910687"/>
                    <a:pt x="0" y="2279176"/>
                  </a:cubicBezTo>
                  <a:lnTo>
                    <a:pt x="0" y="0"/>
                  </a:lnTo>
                  <a:close/>
                </a:path>
              </a:pathLst>
            </a:custGeom>
            <a:gradFill flip="none" rotWithShape="1">
              <a:gsLst>
                <a:gs pos="0">
                  <a:srgbClr val="00B0F0"/>
                </a:gs>
                <a:gs pos="50000">
                  <a:srgbClr val="005EA4"/>
                </a:gs>
                <a:gs pos="100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12"/>
          <p:cNvSpPr txBox="1"/>
          <p:nvPr/>
        </p:nvSpPr>
        <p:spPr>
          <a:xfrm>
            <a:off x="825068" y="2982222"/>
            <a:ext cx="10586360" cy="769441"/>
          </a:xfrm>
          <a:prstGeom prst="rect">
            <a:avLst/>
          </a:prstGeom>
          <a:noFill/>
        </p:spPr>
        <p:txBody>
          <a:bodyPr wrap="none">
            <a:spAutoFit/>
          </a:bodyPr>
          <a:lstStyle/>
          <a:p>
            <a:pPr algn="ctr" fontAlgn="base">
              <a:spcBef>
                <a:spcPct val="0"/>
              </a:spcBef>
              <a:spcAft>
                <a:spcPct val="0"/>
              </a:spcAft>
              <a:defRPr/>
            </a:pPr>
            <a:r>
              <a:rPr lang="zh-CN" altLang="zh-CN" sz="4400" b="1" dirty="0">
                <a:solidFill>
                  <a:schemeClr val="bg1"/>
                </a:solidFill>
                <a:latin typeface="微软雅黑" panose="020B0503020204020204" pitchFamily="34" charset="-122"/>
                <a:ea typeface="微软雅黑" panose="020B0503020204020204" pitchFamily="34" charset="-122"/>
              </a:rPr>
              <a:t>提高</a:t>
            </a:r>
            <a:r>
              <a:rPr lang="en-US" altLang="zh-CN" sz="4400" b="1" dirty="0">
                <a:solidFill>
                  <a:schemeClr val="bg1"/>
                </a:solidFill>
                <a:latin typeface="微软雅黑" panose="020B0503020204020204" pitchFamily="34" charset="-122"/>
                <a:ea typeface="微软雅黑" panose="020B0503020204020204" pitchFamily="34" charset="-122"/>
              </a:rPr>
              <a:t>#3</a:t>
            </a:r>
            <a:r>
              <a:rPr lang="zh-CN" altLang="zh-CN" sz="4400" b="1" dirty="0">
                <a:solidFill>
                  <a:schemeClr val="bg1"/>
                </a:solidFill>
                <a:latin typeface="微软雅黑" panose="020B0503020204020204" pitchFamily="34" charset="-122"/>
                <a:ea typeface="微软雅黑" panose="020B0503020204020204" pitchFamily="34" charset="-122"/>
              </a:rPr>
              <a:t>机组</a:t>
            </a:r>
            <a:r>
              <a:rPr lang="en-US" altLang="zh-CN" sz="4400" b="1" dirty="0">
                <a:solidFill>
                  <a:schemeClr val="bg1"/>
                </a:solidFill>
                <a:latin typeface="微软雅黑" panose="020B0503020204020204" pitchFamily="34" charset="-122"/>
                <a:ea typeface="微软雅黑" panose="020B0503020204020204" pitchFamily="34" charset="-122"/>
              </a:rPr>
              <a:t>AGC</a:t>
            </a:r>
            <a:r>
              <a:rPr lang="zh-CN" altLang="zh-CN" sz="4400" b="1" dirty="0">
                <a:solidFill>
                  <a:schemeClr val="bg1"/>
                </a:solidFill>
                <a:latin typeface="微软雅黑" panose="020B0503020204020204" pitchFamily="34" charset="-122"/>
                <a:ea typeface="微软雅黑" panose="020B0503020204020204" pitchFamily="34" charset="-122"/>
              </a:rPr>
              <a:t>方式下有功负荷调节速率</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313300" y="661706"/>
            <a:ext cx="3565400" cy="1569660"/>
          </a:xfrm>
          <a:prstGeom prst="rect">
            <a:avLst/>
          </a:prstGeom>
          <a:noFill/>
        </p:spPr>
        <p:txBody>
          <a:bodyPr wrap="none" rtlCol="0">
            <a:spAutoFit/>
          </a:bodyPr>
          <a:lstStyle/>
          <a:p>
            <a:pPr algn="ctr"/>
            <a:r>
              <a:rPr lang="zh-CN" altLang="en-US" sz="4800" b="1" dirty="0" smtClean="0">
                <a:ln w="9525">
                  <a:noFill/>
                  <a:prstDash val="solid"/>
                </a:ln>
                <a:effectLst>
                  <a:glow rad="139700">
                    <a:srgbClr val="FFFFFF"/>
                  </a:glow>
                </a:effectLst>
                <a:latin typeface="微软雅黑" panose="020B0503020204020204" pitchFamily="34" charset="-122"/>
                <a:ea typeface="微软雅黑" panose="020B0503020204020204" pitchFamily="34" charset="-122"/>
              </a:rPr>
              <a:t>电力企业</a:t>
            </a:r>
            <a:endParaRPr lang="en-US" altLang="zh-CN" sz="4800" b="1" dirty="0" smtClean="0">
              <a:ln w="9525">
                <a:noFill/>
                <a:prstDash val="solid"/>
              </a:ln>
              <a:effectLst>
                <a:glow rad="139700">
                  <a:srgbClr val="FFFFFF"/>
                </a:glow>
              </a:effectLst>
              <a:latin typeface="微软雅黑" panose="020B0503020204020204" pitchFamily="34" charset="-122"/>
              <a:ea typeface="微软雅黑" panose="020B0503020204020204" pitchFamily="34" charset="-122"/>
            </a:endParaRPr>
          </a:p>
          <a:p>
            <a:pPr algn="ctr"/>
            <a:r>
              <a:rPr lang="en-US" altLang="zh-CN" sz="4800" b="1" dirty="0" smtClean="0">
                <a:ln w="9525">
                  <a:noFill/>
                  <a:prstDash val="solid"/>
                </a:ln>
                <a:effectLst>
                  <a:glow rad="139700">
                    <a:srgbClr val="FFFFFF"/>
                  </a:glow>
                </a:effectLst>
                <a:latin typeface="微软雅黑" panose="020B0503020204020204" pitchFamily="34" charset="-122"/>
                <a:ea typeface="微软雅黑" panose="020B0503020204020204" pitchFamily="34" charset="-122"/>
              </a:rPr>
              <a:t>QC</a:t>
            </a:r>
            <a:r>
              <a:rPr lang="zh-CN" altLang="en-US" sz="4800" b="1" dirty="0" smtClean="0">
                <a:ln w="9525">
                  <a:noFill/>
                  <a:prstDash val="solid"/>
                </a:ln>
                <a:effectLst>
                  <a:glow rad="139700">
                    <a:srgbClr val="FFFFFF"/>
                  </a:glow>
                </a:effectLst>
                <a:latin typeface="微软雅黑" panose="020B0503020204020204" pitchFamily="34" charset="-122"/>
                <a:ea typeface="微软雅黑" panose="020B0503020204020204" pitchFamily="34" charset="-122"/>
              </a:rPr>
              <a:t>成果发布</a:t>
            </a:r>
            <a:endParaRPr lang="zh-CN" altLang="en-US" sz="4800" b="1" dirty="0">
              <a:ln w="9525">
                <a:noFill/>
                <a:prstDash val="solid"/>
              </a:ln>
              <a:effectLst>
                <a:glow rad="139700">
                  <a:srgbClr val="FFFFFF"/>
                </a:glow>
              </a:effectLst>
              <a:latin typeface="微软雅黑" panose="020B0503020204020204" pitchFamily="34" charset="-122"/>
              <a:ea typeface="微软雅黑" panose="020B0503020204020204" pitchFamily="34" charset="-122"/>
            </a:endParaRPr>
          </a:p>
        </p:txBody>
      </p:sp>
      <p:pic>
        <p:nvPicPr>
          <p:cNvPr id="3" name="El Dorado Dubstep Remi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7054516"/>
            <a:ext cx="609600" cy="609600"/>
          </a:xfrm>
          <a:prstGeom prst="rect">
            <a:avLst/>
          </a:prstGeom>
        </p:spPr>
      </p:pic>
      <p:sp>
        <p:nvSpPr>
          <p:cNvPr id="12" name="文本框 11"/>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
        <p:nvSpPr>
          <p:cNvPr id="5" name="矩形 4"/>
          <p:cNvSpPr/>
          <p:nvPr/>
        </p:nvSpPr>
        <p:spPr>
          <a:xfrm>
            <a:off x="0" y="5950424"/>
            <a:ext cx="12192000" cy="907576"/>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bwMode="auto">
          <a:xfrm>
            <a:off x="4547784" y="6093296"/>
            <a:ext cx="3096432" cy="605294"/>
          </a:xfrm>
          <a:prstGeom prst="rect">
            <a:avLst/>
          </a:prstGeom>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2000"/>
              </a:lnSpc>
              <a:defRPr/>
            </a:pPr>
            <a:r>
              <a:rPr lang="en-US" altLang="zh-CN" sz="1600" b="1" spc="50" dirty="0" smtClean="0">
                <a:ln w="11430"/>
                <a:solidFill>
                  <a:prstClr val="black"/>
                </a:solidFill>
                <a:latin typeface="微软雅黑" panose="020B0503020204020204" pitchFamily="34" charset="-122"/>
                <a:ea typeface="微软雅黑" panose="020B0503020204020204" pitchFamily="34" charset="-122"/>
              </a:rPr>
              <a:t>XX</a:t>
            </a:r>
            <a:r>
              <a:rPr lang="zh-CN" altLang="zh-CN" sz="1600" b="1" spc="50" dirty="0" smtClean="0">
                <a:ln w="11430"/>
                <a:solidFill>
                  <a:prstClr val="black"/>
                </a:solidFill>
                <a:latin typeface="微软雅黑" panose="020B0503020204020204" pitchFamily="34" charset="-122"/>
                <a:ea typeface="微软雅黑" panose="020B0503020204020204" pitchFamily="34" charset="-122"/>
              </a:rPr>
              <a:t>大坝发电有限责任公司</a:t>
            </a:r>
            <a:endParaRPr lang="en-US" altLang="zh-CN" sz="1600" b="1" spc="50" dirty="0">
              <a:ln w="11430"/>
              <a:solidFill>
                <a:prstClr val="black"/>
              </a:solidFill>
              <a:latin typeface="微软雅黑" panose="020B0503020204020204" pitchFamily="34" charset="-122"/>
              <a:ea typeface="微软雅黑" panose="020B0503020204020204" pitchFamily="34" charset="-122"/>
            </a:endParaRPr>
          </a:p>
          <a:p>
            <a:pPr algn="ctr">
              <a:lnSpc>
                <a:spcPts val="2000"/>
              </a:lnSpc>
              <a:defRPr/>
            </a:pPr>
            <a:r>
              <a:rPr lang="zh-CN" altLang="zh-CN" sz="1200" b="1" spc="50" dirty="0">
                <a:ln w="11430"/>
                <a:solidFill>
                  <a:prstClr val="black"/>
                </a:solidFill>
                <a:latin typeface="微软雅黑" panose="020B0503020204020204" pitchFamily="34" charset="-122"/>
                <a:ea typeface="微软雅黑" panose="020B0503020204020204" pitchFamily="34" charset="-122"/>
              </a:rPr>
              <a:t>发电部Ⅱ期四班</a:t>
            </a:r>
            <a:r>
              <a:rPr lang="en-US" altLang="zh-CN" sz="1200" b="1" spc="50" dirty="0">
                <a:ln w="11430"/>
                <a:solidFill>
                  <a:prstClr val="black"/>
                </a:solidFill>
                <a:latin typeface="微软雅黑" panose="020B0503020204020204" pitchFamily="34" charset="-122"/>
                <a:ea typeface="微软雅黑" panose="020B0503020204020204" pitchFamily="34" charset="-122"/>
              </a:rPr>
              <a:t> QC </a:t>
            </a:r>
            <a:r>
              <a:rPr lang="zh-CN" altLang="zh-CN" sz="1200" b="1" spc="50" dirty="0">
                <a:ln w="11430"/>
                <a:solidFill>
                  <a:prstClr val="black"/>
                </a:solidFill>
                <a:latin typeface="微软雅黑" panose="020B0503020204020204" pitchFamily="34" charset="-122"/>
                <a:ea typeface="微软雅黑" panose="020B0503020204020204" pitchFamily="34" charset="-122"/>
              </a:rPr>
              <a:t>小组</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2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2000"/>
                                        <p:tgtEl>
                                          <p:spTgt spid="6"/>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22" presetClass="entr" presetSubtype="8"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par>
                                <p:cTn id="18" presetID="53" presetClass="entr" presetSubtype="16" fill="hold" grpId="0" nodeType="withEffect">
                                  <p:stCondLst>
                                    <p:cond delay="15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400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79">
                <p:cTn id="31" fill="hold" display="0">
                  <p:stCondLst>
                    <p:cond delay="indefinite"/>
                  </p:stCondLst>
                  <p:endCondLst>
                    <p:cond evt="onStopAudio" delay="0">
                      <p:tgtEl>
                        <p:sldTgt/>
                      </p:tgtEl>
                    </p:cond>
                  </p:endCondLst>
                </p:cTn>
                <p:tgtEl>
                  <p:spTgt spid="3"/>
                </p:tgtEl>
              </p:cMediaNode>
            </p:audio>
          </p:childTnLst>
        </p:cTn>
      </p:par>
    </p:tnLst>
    <p:bldLst>
      <p:bldP spid="13" grpId="0"/>
      <p:bldP spid="11" grpId="0"/>
      <p:bldP spid="12" grpId="0"/>
      <p:bldP spid="5"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9352" y="1720163"/>
            <a:ext cx="2578100" cy="830997"/>
          </a:xfrm>
          <a:prstGeom prst="rect">
            <a:avLst/>
          </a:prstGeom>
        </p:spPr>
        <p:txBody>
          <a:bodyPr wrap="square">
            <a:spAutoFit/>
          </a:bodyPr>
          <a:lstStyle/>
          <a:p>
            <a:pPr algn="just">
              <a:lnSpc>
                <a:spcPct val="150000"/>
              </a:lnSpc>
              <a:spcAft>
                <a:spcPts val="0"/>
              </a:spcAft>
            </a:pPr>
            <a:r>
              <a:rPr lang="zh-CN" altLang="zh-CN" sz="3200" b="1" dirty="0">
                <a:latin typeface="微软雅黑" panose="020B0503020204020204" pitchFamily="34" charset="-122"/>
                <a:ea typeface="微软雅黑" panose="020B0503020204020204" pitchFamily="34" charset="-122"/>
                <a:cs typeface="宋体-18030"/>
              </a:rPr>
              <a:t>统计分析</a:t>
            </a:r>
            <a:r>
              <a:rPr lang="zh-CN" altLang="zh-CN" sz="3200" b="1" dirty="0" smtClean="0">
                <a:latin typeface="微软雅黑" panose="020B0503020204020204" pitchFamily="34" charset="-122"/>
                <a:ea typeface="微软雅黑" panose="020B0503020204020204" pitchFamily="34" charset="-122"/>
                <a:cs typeface="宋体-18030"/>
              </a:rPr>
              <a:t>：</a:t>
            </a:r>
            <a:endParaRPr lang="en-US" altLang="zh-CN" sz="3200" b="1" dirty="0" smtClean="0">
              <a:latin typeface="微软雅黑" panose="020B0503020204020204" pitchFamily="34" charset="-122"/>
              <a:ea typeface="微软雅黑" panose="020B0503020204020204" pitchFamily="34" charset="-122"/>
              <a:cs typeface="宋体-18030"/>
            </a:endParaRPr>
          </a:p>
        </p:txBody>
      </p:sp>
      <p:sp>
        <p:nvSpPr>
          <p:cNvPr id="4" name="矩形 3"/>
          <p:cNvSpPr/>
          <p:nvPr/>
        </p:nvSpPr>
        <p:spPr>
          <a:xfrm>
            <a:off x="300805" y="160089"/>
            <a:ext cx="3255195" cy="646331"/>
          </a:xfrm>
          <a:prstGeom prst="rect">
            <a:avLst/>
          </a:prstGeom>
        </p:spPr>
        <p:txBody>
          <a:bodyPr wrap="square">
            <a:spAutoFit/>
          </a:bodyPr>
          <a:lstStyle/>
          <a:p>
            <a:pPr lvl="0"/>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五、</a:t>
            </a:r>
            <a:r>
              <a:rPr lang="zh-CN" altLang="zh-CN" sz="3600" b="1" dirty="0">
                <a:solidFill>
                  <a:srgbClr val="005EA4"/>
                </a:solidFill>
                <a:latin typeface="微软雅黑" panose="020B0503020204020204" pitchFamily="34" charset="-122"/>
                <a:ea typeface="微软雅黑" panose="020B0503020204020204" pitchFamily="34" charset="-122"/>
              </a:rPr>
              <a:t>现状调查</a:t>
            </a:r>
          </a:p>
        </p:txBody>
      </p:sp>
      <p:sp>
        <p:nvSpPr>
          <p:cNvPr id="3" name="矩形 2"/>
          <p:cNvSpPr/>
          <p:nvPr/>
        </p:nvSpPr>
        <p:spPr>
          <a:xfrm>
            <a:off x="4254500" y="1797108"/>
            <a:ext cx="6705600" cy="338554"/>
          </a:xfrm>
          <a:prstGeom prst="rect">
            <a:avLst/>
          </a:prstGeom>
        </p:spPr>
        <p:txBody>
          <a:bodyPr wrap="square">
            <a:spAutoFit/>
          </a:bodyPr>
          <a:lstStyle/>
          <a:p>
            <a:pPr marL="304800" indent="266700" algn="just">
              <a:spcAft>
                <a:spcPts val="0"/>
              </a:spcAft>
            </a:pPr>
            <a:r>
              <a:rPr lang="zh-CN" altLang="zh-CN" sz="1600" b="1" dirty="0">
                <a:solidFill>
                  <a:srgbClr val="C00000"/>
                </a:solidFill>
                <a:latin typeface="微软雅黑" panose="020B0503020204020204" pitchFamily="34" charset="-122"/>
                <a:ea typeface="微软雅黑" panose="020B0503020204020204" pitchFamily="34" charset="-122"/>
                <a:cs typeface="宋体-18030"/>
              </a:rPr>
              <a:t>四班</a:t>
            </a:r>
            <a:r>
              <a:rPr lang="en-US" altLang="zh-CN" sz="1600" b="1" dirty="0">
                <a:solidFill>
                  <a:srgbClr val="C00000"/>
                </a:solidFill>
                <a:latin typeface="微软雅黑" panose="020B0503020204020204" pitchFamily="34" charset="-122"/>
                <a:ea typeface="微软雅黑" panose="020B0503020204020204" pitchFamily="34" charset="-122"/>
                <a:cs typeface="宋体-18030"/>
              </a:rPr>
              <a:t>#3</a:t>
            </a:r>
            <a:r>
              <a:rPr lang="zh-CN" altLang="zh-CN" sz="1600" b="1" dirty="0">
                <a:solidFill>
                  <a:srgbClr val="C00000"/>
                </a:solidFill>
                <a:latin typeface="微软雅黑" panose="020B0503020204020204" pitchFamily="34" charset="-122"/>
                <a:ea typeface="微软雅黑" panose="020B0503020204020204" pitchFamily="34" charset="-122"/>
                <a:cs typeface="宋体-18030"/>
              </a:rPr>
              <a:t>机组</a:t>
            </a:r>
            <a:r>
              <a:rPr lang="en-US" altLang="zh-CN" sz="1600" b="1" dirty="0" smtClean="0">
                <a:solidFill>
                  <a:srgbClr val="C00000"/>
                </a:solidFill>
                <a:latin typeface="微软雅黑" panose="020B0503020204020204" pitchFamily="34" charset="-122"/>
                <a:ea typeface="微软雅黑" panose="020B0503020204020204" pitchFamily="34" charset="-122"/>
                <a:cs typeface="宋体-18030"/>
              </a:rPr>
              <a:t>2016</a:t>
            </a:r>
            <a:r>
              <a:rPr lang="zh-CN" altLang="zh-CN" sz="1600" b="1" dirty="0" smtClean="0">
                <a:solidFill>
                  <a:srgbClr val="C00000"/>
                </a:solidFill>
                <a:latin typeface="微软雅黑" panose="020B0503020204020204" pitchFamily="34" charset="-122"/>
                <a:ea typeface="微软雅黑" panose="020B0503020204020204" pitchFamily="34" charset="-122"/>
                <a:cs typeface="宋体-18030"/>
              </a:rPr>
              <a:t>年</a:t>
            </a:r>
            <a:r>
              <a:rPr lang="en-US" altLang="zh-CN" sz="1600" b="1" dirty="0" smtClean="0">
                <a:solidFill>
                  <a:srgbClr val="C00000"/>
                </a:solidFill>
                <a:latin typeface="微软雅黑" panose="020B0503020204020204" pitchFamily="34" charset="-122"/>
                <a:ea typeface="微软雅黑" panose="020B0503020204020204" pitchFamily="34" charset="-122"/>
                <a:cs typeface="宋体-18030"/>
              </a:rPr>
              <a:t>1-9</a:t>
            </a:r>
            <a:r>
              <a:rPr lang="zh-CN" altLang="zh-CN" sz="1600" b="1" dirty="0" smtClean="0">
                <a:solidFill>
                  <a:srgbClr val="C00000"/>
                </a:solidFill>
                <a:latin typeface="微软雅黑" panose="020B0503020204020204" pitchFamily="34" charset="-122"/>
                <a:ea typeface="微软雅黑" panose="020B0503020204020204" pitchFamily="34" charset="-122"/>
                <a:cs typeface="宋体-18030"/>
              </a:rPr>
              <a:t>月</a:t>
            </a:r>
            <a:r>
              <a:rPr lang="en-US" altLang="zh-CN" sz="1600" b="1" dirty="0">
                <a:solidFill>
                  <a:srgbClr val="C00000"/>
                </a:solidFill>
                <a:latin typeface="微软雅黑" panose="020B0503020204020204" pitchFamily="34" charset="-122"/>
                <a:ea typeface="微软雅黑" panose="020B0503020204020204" pitchFamily="34" charset="-122"/>
                <a:cs typeface="宋体-18030"/>
              </a:rPr>
              <a:t>AGC</a:t>
            </a:r>
            <a:r>
              <a:rPr lang="zh-CN" altLang="zh-CN" sz="1600" b="1" dirty="0">
                <a:solidFill>
                  <a:srgbClr val="C00000"/>
                </a:solidFill>
                <a:latin typeface="微软雅黑" panose="020B0503020204020204" pitchFamily="34" charset="-122"/>
                <a:ea typeface="微软雅黑" panose="020B0503020204020204" pitchFamily="34" charset="-122"/>
                <a:cs typeface="宋体-18030"/>
              </a:rPr>
              <a:t>方式下有功负荷调节速率统计表</a:t>
            </a:r>
          </a:p>
        </p:txBody>
      </p:sp>
      <p:graphicFrame>
        <p:nvGraphicFramePr>
          <p:cNvPr id="5" name="表格 4"/>
          <p:cNvGraphicFramePr>
            <a:graphicFrameLocks noGrp="1"/>
          </p:cNvGraphicFramePr>
          <p:nvPr/>
        </p:nvGraphicFramePr>
        <p:xfrm>
          <a:off x="3708401" y="2247902"/>
          <a:ext cx="7988298" cy="3746496"/>
        </p:xfrm>
        <a:graphic>
          <a:graphicData uri="http://schemas.openxmlformats.org/drawingml/2006/table">
            <a:tbl>
              <a:tblPr firstRow="1" firstCol="1" bandRow="1">
                <a:tableStyleId>{E8B1032C-EA38-4F05-BA0D-38AFFFC7BED3}</a:tableStyleId>
              </a:tblPr>
              <a:tblGrid>
                <a:gridCol w="1307174">
                  <a:extLst>
                    <a:ext uri="{9D8B030D-6E8A-4147-A177-3AD203B41FA5}">
                      <a16:colId xmlns:a16="http://schemas.microsoft.com/office/drawing/2014/main" val="20000"/>
                    </a:ext>
                  </a:extLst>
                </a:gridCol>
                <a:gridCol w="971545">
                  <a:extLst>
                    <a:ext uri="{9D8B030D-6E8A-4147-A177-3AD203B41FA5}">
                      <a16:colId xmlns:a16="http://schemas.microsoft.com/office/drawing/2014/main" val="20001"/>
                    </a:ext>
                  </a:extLst>
                </a:gridCol>
                <a:gridCol w="1140957">
                  <a:extLst>
                    <a:ext uri="{9D8B030D-6E8A-4147-A177-3AD203B41FA5}">
                      <a16:colId xmlns:a16="http://schemas.microsoft.com/office/drawing/2014/main" val="20002"/>
                    </a:ext>
                  </a:extLst>
                </a:gridCol>
                <a:gridCol w="1142555">
                  <a:extLst>
                    <a:ext uri="{9D8B030D-6E8A-4147-A177-3AD203B41FA5}">
                      <a16:colId xmlns:a16="http://schemas.microsoft.com/office/drawing/2014/main" val="20003"/>
                    </a:ext>
                  </a:extLst>
                </a:gridCol>
                <a:gridCol w="1142555">
                  <a:extLst>
                    <a:ext uri="{9D8B030D-6E8A-4147-A177-3AD203B41FA5}">
                      <a16:colId xmlns:a16="http://schemas.microsoft.com/office/drawing/2014/main" val="20004"/>
                    </a:ext>
                  </a:extLst>
                </a:gridCol>
                <a:gridCol w="1142555">
                  <a:extLst>
                    <a:ext uri="{9D8B030D-6E8A-4147-A177-3AD203B41FA5}">
                      <a16:colId xmlns:a16="http://schemas.microsoft.com/office/drawing/2014/main" val="20005"/>
                    </a:ext>
                  </a:extLst>
                </a:gridCol>
                <a:gridCol w="1140957">
                  <a:extLst>
                    <a:ext uri="{9D8B030D-6E8A-4147-A177-3AD203B41FA5}">
                      <a16:colId xmlns:a16="http://schemas.microsoft.com/office/drawing/2014/main" val="20006"/>
                    </a:ext>
                  </a:extLst>
                </a:gridCol>
              </a:tblGrid>
              <a:tr h="624416">
                <a:tc>
                  <a:txBody>
                    <a:bodyPr/>
                    <a:lstStyle/>
                    <a:p>
                      <a:pPr indent="266700" algn="just">
                        <a:spcAft>
                          <a:spcPts val="0"/>
                        </a:spcAft>
                      </a:pPr>
                      <a:r>
                        <a:rPr lang="en-US" sz="1200" kern="1200" dirty="0">
                          <a:solidFill>
                            <a:schemeClr val="bg1"/>
                          </a:solidFill>
                          <a:effectLst/>
                          <a:latin typeface="微软雅黑" panose="020B0503020204020204" pitchFamily="34" charset="-122"/>
                          <a:ea typeface="微软雅黑" panose="020B0503020204020204" pitchFamily="34" charset="-122"/>
                        </a:rPr>
                        <a:t> </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kern="1200" dirty="0">
                          <a:solidFill>
                            <a:schemeClr val="bg1"/>
                          </a:solidFill>
                          <a:effectLst/>
                          <a:latin typeface="微软雅黑" panose="020B0503020204020204" pitchFamily="34" charset="-122"/>
                          <a:ea typeface="微软雅黑" panose="020B0503020204020204" pitchFamily="34" charset="-122"/>
                        </a:rPr>
                        <a:t>10</a:t>
                      </a:r>
                      <a:r>
                        <a:rPr lang="zh-CN" sz="1200" kern="1200" dirty="0">
                          <a:solidFill>
                            <a:schemeClr val="bg1"/>
                          </a:solidFill>
                          <a:effectLst/>
                          <a:latin typeface="微软雅黑" panose="020B0503020204020204" pitchFamily="34" charset="-122"/>
                          <a:ea typeface="微软雅黑" panose="020B0503020204020204" pitchFamily="34" charset="-122"/>
                        </a:rPr>
                        <a:t>月</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kern="1200" dirty="0">
                          <a:solidFill>
                            <a:schemeClr val="bg1"/>
                          </a:solidFill>
                          <a:effectLst/>
                          <a:latin typeface="微软雅黑" panose="020B0503020204020204" pitchFamily="34" charset="-122"/>
                          <a:ea typeface="微软雅黑" panose="020B0503020204020204" pitchFamily="34" charset="-122"/>
                        </a:rPr>
                        <a:t>11</a:t>
                      </a:r>
                      <a:r>
                        <a:rPr lang="zh-CN" sz="1200" kern="1200" dirty="0">
                          <a:solidFill>
                            <a:schemeClr val="bg1"/>
                          </a:solidFill>
                          <a:effectLst/>
                          <a:latin typeface="微软雅黑" panose="020B0503020204020204" pitchFamily="34" charset="-122"/>
                          <a:ea typeface="微软雅黑" panose="020B0503020204020204" pitchFamily="34" charset="-122"/>
                        </a:rPr>
                        <a:t>月</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kern="1200" dirty="0">
                          <a:solidFill>
                            <a:schemeClr val="bg1"/>
                          </a:solidFill>
                          <a:effectLst/>
                          <a:latin typeface="微软雅黑" panose="020B0503020204020204" pitchFamily="34" charset="-122"/>
                          <a:ea typeface="微软雅黑" panose="020B0503020204020204" pitchFamily="34" charset="-122"/>
                        </a:rPr>
                        <a:t>12</a:t>
                      </a:r>
                      <a:r>
                        <a:rPr lang="zh-CN" sz="1200" kern="1200" dirty="0">
                          <a:solidFill>
                            <a:schemeClr val="bg1"/>
                          </a:solidFill>
                          <a:effectLst/>
                          <a:latin typeface="微软雅黑" panose="020B0503020204020204" pitchFamily="34" charset="-122"/>
                          <a:ea typeface="微软雅黑" panose="020B0503020204020204" pitchFamily="34" charset="-122"/>
                        </a:rPr>
                        <a:t>月</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合计</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累计频数</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百分比</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extLst>
                  <a:ext uri="{0D108BD9-81ED-4DB2-BD59-A6C34878D82A}">
                    <a16:rowId xmlns:a16="http://schemas.microsoft.com/office/drawing/2014/main" val="10000"/>
                  </a:ext>
                </a:extLst>
              </a:tr>
              <a:tr h="624416">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主汽压力低</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1"/>
                  </a:ext>
                </a:extLst>
              </a:tr>
              <a:tr h="624416">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AGC</a:t>
                      </a:r>
                      <a:r>
                        <a:rPr lang="zh-CN" sz="1200" b="0" kern="1200" dirty="0" smtClean="0">
                          <a:effectLst/>
                          <a:latin typeface="微软雅黑" panose="020B0503020204020204" pitchFamily="34" charset="-122"/>
                          <a:ea typeface="微软雅黑" panose="020B0503020204020204" pitchFamily="34" charset="-122"/>
                        </a:rPr>
                        <a:t>调解</a:t>
                      </a:r>
                      <a:endParaRPr lang="en-US" altLang="zh-CN" sz="1200" b="0" kern="1200" dirty="0" smtClean="0">
                        <a:effectLst/>
                        <a:latin typeface="微软雅黑" panose="020B0503020204020204" pitchFamily="34" charset="-122"/>
                        <a:ea typeface="微软雅黑" panose="020B0503020204020204" pitchFamily="34" charset="-122"/>
                      </a:endParaRPr>
                    </a:p>
                    <a:p>
                      <a:pPr indent="0" algn="ctr">
                        <a:spcAft>
                          <a:spcPts val="0"/>
                        </a:spcAft>
                      </a:pPr>
                      <a:r>
                        <a:rPr lang="zh-CN" sz="1200" b="0" kern="1200" dirty="0" smtClean="0">
                          <a:effectLst/>
                          <a:latin typeface="微软雅黑" panose="020B0503020204020204" pitchFamily="34" charset="-122"/>
                          <a:ea typeface="微软雅黑" panose="020B0503020204020204" pitchFamily="34" charset="-122"/>
                        </a:rPr>
                        <a:t>品质</a:t>
                      </a:r>
                      <a:r>
                        <a:rPr lang="zh-CN" sz="1200" b="0" kern="1200" dirty="0">
                          <a:effectLst/>
                          <a:latin typeface="微软雅黑" panose="020B0503020204020204" pitchFamily="34" charset="-122"/>
                          <a:ea typeface="微软雅黑" panose="020B0503020204020204" pitchFamily="34" charset="-122"/>
                        </a:rPr>
                        <a:t>差</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2"/>
                  </a:ext>
                </a:extLst>
              </a:tr>
              <a:tr h="624416">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气温波动大</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3"/>
                  </a:ext>
                </a:extLst>
              </a:tr>
              <a:tr h="624416">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机炉</a:t>
                      </a:r>
                      <a:r>
                        <a:rPr lang="zh-CN" sz="1200" b="0" kern="1200" dirty="0" smtClean="0">
                          <a:effectLst/>
                          <a:latin typeface="微软雅黑" panose="020B0503020204020204" pitchFamily="34" charset="-122"/>
                          <a:ea typeface="微软雅黑" panose="020B0503020204020204" pitchFamily="34" charset="-122"/>
                        </a:rPr>
                        <a:t>配合</a:t>
                      </a:r>
                      <a:endParaRPr lang="en-US" altLang="zh-CN" sz="1200" b="0" kern="1200" dirty="0" smtClean="0">
                        <a:effectLst/>
                        <a:latin typeface="微软雅黑" panose="020B0503020204020204" pitchFamily="34" charset="-122"/>
                        <a:ea typeface="微软雅黑" panose="020B0503020204020204" pitchFamily="34" charset="-122"/>
                      </a:endParaRPr>
                    </a:p>
                    <a:p>
                      <a:pPr indent="0" algn="ctr">
                        <a:spcAft>
                          <a:spcPts val="0"/>
                        </a:spcAft>
                      </a:pPr>
                      <a:r>
                        <a:rPr lang="zh-CN" sz="1200" b="0" kern="1200" dirty="0" smtClean="0">
                          <a:effectLst/>
                          <a:latin typeface="微软雅黑" panose="020B0503020204020204" pitchFamily="34" charset="-122"/>
                          <a:ea typeface="微软雅黑" panose="020B0503020204020204" pitchFamily="34" charset="-122"/>
                        </a:rPr>
                        <a:t>不当</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4"/>
                  </a:ext>
                </a:extLst>
              </a:tr>
              <a:tr h="312208">
                <a:tc gridSpan="4">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合计</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5"/>
                  </a:ext>
                </a:extLst>
              </a:tr>
              <a:tr h="312208">
                <a:tc gridSpan="7">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时间：</a:t>
                      </a:r>
                      <a:r>
                        <a:rPr lang="en-US" sz="1200" b="0" kern="1200" dirty="0">
                          <a:effectLst/>
                          <a:latin typeface="微软雅黑" panose="020B0503020204020204" pitchFamily="34" charset="-122"/>
                          <a:ea typeface="微软雅黑" panose="020B0503020204020204" pitchFamily="34" charset="-122"/>
                        </a:rPr>
                        <a:t>                </a:t>
                      </a:r>
                      <a:r>
                        <a:rPr lang="zh-CN" sz="1200" b="0" kern="1200" dirty="0">
                          <a:effectLst/>
                          <a:latin typeface="微软雅黑" panose="020B0503020204020204" pitchFamily="34" charset="-122"/>
                          <a:ea typeface="微软雅黑" panose="020B0503020204020204" pitchFamily="34" charset="-122"/>
                        </a:rPr>
                        <a:t>统计人：</a:t>
                      </a:r>
                      <a:r>
                        <a:rPr lang="en-US" sz="1200" b="0" kern="1200" dirty="0">
                          <a:effectLst/>
                          <a:latin typeface="微软雅黑" panose="020B0503020204020204" pitchFamily="34" charset="-122"/>
                          <a:ea typeface="微软雅黑" panose="020B0503020204020204" pitchFamily="34" charset="-122"/>
                        </a:rPr>
                        <a:t>               </a:t>
                      </a:r>
                      <a:r>
                        <a:rPr lang="zh-CN" sz="1200" b="0" kern="1200" dirty="0">
                          <a:effectLst/>
                          <a:latin typeface="微软雅黑" panose="020B0503020204020204" pitchFamily="34" charset="-122"/>
                          <a:ea typeface="微软雅黑" panose="020B0503020204020204" pitchFamily="34" charset="-122"/>
                        </a:rPr>
                        <a:t>数据来源：</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bl>
          </a:graphicData>
        </a:graphic>
      </p:graphicFrame>
      <p:sp>
        <p:nvSpPr>
          <p:cNvPr id="8" name="矩形 7"/>
          <p:cNvSpPr/>
          <p:nvPr/>
        </p:nvSpPr>
        <p:spPr>
          <a:xfrm>
            <a:off x="673100" y="2578102"/>
            <a:ext cx="2413000" cy="2677656"/>
          </a:xfrm>
          <a:prstGeom prst="rect">
            <a:avLst/>
          </a:prstGeom>
        </p:spPr>
        <p:txBody>
          <a:bodyPr wrap="square">
            <a:spAutoFit/>
          </a:bodyPr>
          <a:lstStyle/>
          <a:p>
            <a:pPr algn="just">
              <a:lnSpc>
                <a:spcPct val="150000"/>
              </a:lnSpc>
              <a:spcAft>
                <a:spcPts val="0"/>
              </a:spcAft>
            </a:pPr>
            <a:r>
              <a:rPr lang="zh-CN" altLang="zh-CN" sz="1600" dirty="0">
                <a:latin typeface="微软雅黑" panose="020B0503020204020204" pitchFamily="34" charset="-122"/>
                <a:ea typeface="微软雅黑" panose="020B0503020204020204" pitchFamily="34" charset="-122"/>
                <a:cs typeface="宋体-18030"/>
              </a:rPr>
              <a:t>通过对我班在</a:t>
            </a:r>
            <a:r>
              <a:rPr lang="en-US" altLang="zh-CN" sz="1600" dirty="0">
                <a:latin typeface="微软雅黑" panose="020B0503020204020204" pitchFamily="34" charset="-122"/>
                <a:ea typeface="微软雅黑" panose="020B0503020204020204" pitchFamily="34" charset="-122"/>
                <a:cs typeface="宋体-18030"/>
              </a:rPr>
              <a:t>2014</a:t>
            </a:r>
            <a:r>
              <a:rPr lang="zh-CN" altLang="zh-CN" sz="1600" dirty="0">
                <a:latin typeface="微软雅黑" panose="020B0503020204020204" pitchFamily="34" charset="-122"/>
                <a:ea typeface="微软雅黑" panose="020B0503020204020204" pitchFamily="34" charset="-122"/>
                <a:cs typeface="宋体-18030"/>
              </a:rPr>
              <a:t>年</a:t>
            </a:r>
            <a:r>
              <a:rPr lang="en-US" altLang="zh-CN" sz="1600" dirty="0">
                <a:latin typeface="微软雅黑" panose="020B0503020204020204" pitchFamily="34" charset="-122"/>
                <a:ea typeface="微软雅黑" panose="020B0503020204020204" pitchFamily="34" charset="-122"/>
                <a:cs typeface="宋体-18030"/>
              </a:rPr>
              <a:t>10-12</a:t>
            </a:r>
            <a:r>
              <a:rPr lang="zh-CN" altLang="zh-CN" sz="1600" dirty="0">
                <a:latin typeface="微软雅黑" panose="020B0503020204020204" pitchFamily="34" charset="-122"/>
                <a:ea typeface="微软雅黑" panose="020B0503020204020204" pitchFamily="34" charset="-122"/>
                <a:cs typeface="宋体-18030"/>
              </a:rPr>
              <a:t>月</a:t>
            </a:r>
            <a:r>
              <a:rPr lang="en-US" altLang="zh-CN" sz="1600" dirty="0">
                <a:solidFill>
                  <a:srgbClr val="000000"/>
                </a:solidFill>
                <a:latin typeface="微软雅黑" panose="020B0503020204020204" pitchFamily="34" charset="-122"/>
                <a:ea typeface="微软雅黑" panose="020B0503020204020204" pitchFamily="34" charset="-122"/>
                <a:cs typeface="宋体-18030"/>
              </a:rPr>
              <a:t>AGC</a:t>
            </a:r>
            <a:r>
              <a:rPr lang="zh-CN" altLang="zh-CN" sz="1600" dirty="0">
                <a:solidFill>
                  <a:srgbClr val="000000"/>
                </a:solidFill>
                <a:latin typeface="微软雅黑" panose="020B0503020204020204" pitchFamily="34" charset="-122"/>
                <a:ea typeface="微软雅黑" panose="020B0503020204020204" pitchFamily="34" charset="-122"/>
                <a:cs typeface="宋体-18030"/>
              </a:rPr>
              <a:t>方式下有功负荷调节速率</a:t>
            </a:r>
            <a:r>
              <a:rPr lang="zh-CN" altLang="zh-CN" sz="1600" dirty="0">
                <a:latin typeface="微软雅黑" panose="020B0503020204020204" pitchFamily="34" charset="-122"/>
                <a:ea typeface="微软雅黑" panose="020B0503020204020204" pitchFamily="34" charset="-122"/>
                <a:cs typeface="宋体-18030"/>
              </a:rPr>
              <a:t>进行了统计，造成</a:t>
            </a:r>
            <a:r>
              <a:rPr lang="en-US" altLang="zh-CN" sz="1600" dirty="0">
                <a:solidFill>
                  <a:srgbClr val="000000"/>
                </a:solidFill>
                <a:latin typeface="微软雅黑" panose="020B0503020204020204" pitchFamily="34" charset="-122"/>
                <a:ea typeface="微软雅黑" panose="020B0503020204020204" pitchFamily="34" charset="-122"/>
                <a:cs typeface="宋体-18030"/>
              </a:rPr>
              <a:t>AGC</a:t>
            </a:r>
            <a:r>
              <a:rPr lang="zh-CN" altLang="zh-CN" sz="1600" dirty="0">
                <a:solidFill>
                  <a:srgbClr val="000000"/>
                </a:solidFill>
                <a:latin typeface="微软雅黑" panose="020B0503020204020204" pitchFamily="34" charset="-122"/>
                <a:ea typeface="微软雅黑" panose="020B0503020204020204" pitchFamily="34" charset="-122"/>
                <a:cs typeface="宋体-18030"/>
              </a:rPr>
              <a:t>方式下有功负荷调节速率低的</a:t>
            </a:r>
            <a:r>
              <a:rPr lang="zh-CN" altLang="zh-CN" sz="1600" dirty="0">
                <a:latin typeface="微软雅黑" panose="020B0503020204020204" pitchFamily="34" charset="-122"/>
                <a:ea typeface="微软雅黑" panose="020B0503020204020204" pitchFamily="34" charset="-122"/>
                <a:cs typeface="宋体-18030"/>
              </a:rPr>
              <a:t>主要有以下四个因素，绘制统计表如下</a:t>
            </a:r>
            <a:r>
              <a:rPr lang="en-US" altLang="zh-CN" sz="1600" dirty="0">
                <a:latin typeface="微软雅黑" panose="020B0503020204020204" pitchFamily="34" charset="-122"/>
                <a:ea typeface="微软雅黑" panose="020B0503020204020204" pitchFamily="34" charset="-122"/>
                <a:cs typeface="宋体-18030"/>
              </a:rPr>
              <a:t>:</a:t>
            </a:r>
            <a:r>
              <a:rPr lang="zh-CN" altLang="zh-CN"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cs typeface="宋体-18030"/>
              </a:rPr>
              <a:t> </a:t>
            </a:r>
            <a:endParaRPr lang="zh-CN" altLang="zh-CN" sz="1600" dirty="0">
              <a:latin typeface="微软雅黑" panose="020B0503020204020204" pitchFamily="34" charset="-122"/>
              <a:ea typeface="微软雅黑" panose="020B0503020204020204" pitchFamily="34" charset="-122"/>
              <a:cs typeface="宋体-18030"/>
            </a:endParaRPr>
          </a:p>
        </p:txBody>
      </p:sp>
      <p:sp>
        <p:nvSpPr>
          <p:cNvPr id="7" name="文本框 6"/>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150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6841" y="1932652"/>
            <a:ext cx="4554182" cy="338554"/>
          </a:xfrm>
          <a:prstGeom prst="rect">
            <a:avLst/>
          </a:prstGeom>
        </p:spPr>
        <p:txBody>
          <a:bodyPr wrap="square">
            <a:spAutoFit/>
          </a:bodyPr>
          <a:lstStyle/>
          <a:p>
            <a:pPr algn="just">
              <a:spcAft>
                <a:spcPts val="0"/>
              </a:spcAft>
            </a:pPr>
            <a:r>
              <a:rPr lang="zh-CN" altLang="zh-CN" sz="1600" b="1" dirty="0">
                <a:solidFill>
                  <a:srgbClr val="C00000"/>
                </a:solidFill>
                <a:latin typeface="微软雅黑" panose="020B0503020204020204" pitchFamily="34" charset="-122"/>
                <a:ea typeface="微软雅黑" panose="020B0503020204020204" pitchFamily="34" charset="-122"/>
                <a:cs typeface="宋体-18030"/>
              </a:rPr>
              <a:t>四班</a:t>
            </a:r>
            <a:r>
              <a:rPr lang="en-US" altLang="zh-CN" sz="1600" b="1" dirty="0">
                <a:solidFill>
                  <a:srgbClr val="C00000"/>
                </a:solidFill>
                <a:latin typeface="微软雅黑" panose="020B0503020204020204" pitchFamily="34" charset="-122"/>
                <a:ea typeface="微软雅黑" panose="020B0503020204020204" pitchFamily="34" charset="-122"/>
                <a:cs typeface="宋体-18030"/>
              </a:rPr>
              <a:t>#3</a:t>
            </a:r>
            <a:r>
              <a:rPr lang="zh-CN" altLang="zh-CN" sz="1600" b="1" dirty="0">
                <a:solidFill>
                  <a:srgbClr val="C00000"/>
                </a:solidFill>
                <a:latin typeface="微软雅黑" panose="020B0503020204020204" pitchFamily="34" charset="-122"/>
                <a:ea typeface="微软雅黑" panose="020B0503020204020204" pitchFamily="34" charset="-122"/>
                <a:cs typeface="宋体-18030"/>
              </a:rPr>
              <a:t>机组</a:t>
            </a:r>
            <a:r>
              <a:rPr lang="en-US" altLang="zh-CN" sz="1600" b="1" dirty="0">
                <a:solidFill>
                  <a:srgbClr val="C00000"/>
                </a:solidFill>
                <a:latin typeface="微软雅黑" panose="020B0503020204020204" pitchFamily="34" charset="-122"/>
                <a:ea typeface="微软雅黑" panose="020B0503020204020204" pitchFamily="34" charset="-122"/>
                <a:cs typeface="宋体-18030"/>
              </a:rPr>
              <a:t>AGC</a:t>
            </a:r>
            <a:r>
              <a:rPr lang="zh-CN" altLang="zh-CN" sz="1600" b="1" dirty="0">
                <a:solidFill>
                  <a:srgbClr val="C00000"/>
                </a:solidFill>
                <a:latin typeface="微软雅黑" panose="020B0503020204020204" pitchFamily="34" charset="-122"/>
                <a:ea typeface="微软雅黑" panose="020B0503020204020204" pitchFamily="34" charset="-122"/>
                <a:cs typeface="宋体-18030"/>
              </a:rPr>
              <a:t>方式下有功负荷调节速率饼分图</a:t>
            </a:r>
          </a:p>
        </p:txBody>
      </p:sp>
      <p:sp>
        <p:nvSpPr>
          <p:cNvPr id="4" name="矩形 3"/>
          <p:cNvSpPr/>
          <p:nvPr/>
        </p:nvSpPr>
        <p:spPr>
          <a:xfrm>
            <a:off x="6985000" y="2325243"/>
            <a:ext cx="4495800" cy="1938992"/>
          </a:xfrm>
          <a:prstGeom prst="rect">
            <a:avLst/>
          </a:prstGeom>
        </p:spPr>
        <p:txBody>
          <a:bodyPr wrap="square">
            <a:spAutoFit/>
          </a:bodyPr>
          <a:lstStyle/>
          <a:p>
            <a:pPr algn="just">
              <a:lnSpc>
                <a:spcPct val="150000"/>
              </a:lnSpc>
              <a:spcAft>
                <a:spcPts val="0"/>
              </a:spcAft>
            </a:pPr>
            <a:r>
              <a:rPr lang="zh-CN" altLang="zh-CN" sz="3200" b="1" dirty="0">
                <a:solidFill>
                  <a:srgbClr val="C00000"/>
                </a:solidFill>
                <a:latin typeface="微软雅黑" panose="020B0503020204020204" pitchFamily="34" charset="-122"/>
                <a:ea typeface="微软雅黑" panose="020B0503020204020204" pitchFamily="34" charset="-122"/>
                <a:cs typeface="宋体-18030"/>
              </a:rPr>
              <a:t>结论</a:t>
            </a:r>
            <a:r>
              <a:rPr lang="zh-CN" altLang="zh-CN" sz="32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3200" b="1" dirty="0" smtClean="0">
              <a:solidFill>
                <a:srgbClr val="C00000"/>
              </a:solidFill>
              <a:latin typeface="微软雅黑" panose="020B0503020204020204" pitchFamily="34" charset="-122"/>
              <a:ea typeface="微软雅黑" panose="020B0503020204020204" pitchFamily="34" charset="-122"/>
              <a:cs typeface="宋体-18030"/>
            </a:endParaRPr>
          </a:p>
          <a:p>
            <a:pPr>
              <a:lnSpc>
                <a:spcPct val="150000"/>
              </a:lnSpc>
            </a:pPr>
            <a:r>
              <a:rPr lang="en-US" altLang="zh-CN" sz="1600" dirty="0" smtClean="0">
                <a:solidFill>
                  <a:srgbClr val="C00000"/>
                </a:solidFill>
                <a:latin typeface="微软雅黑" panose="020B0503020204020204" pitchFamily="34" charset="-122"/>
                <a:ea typeface="微软雅黑" panose="020B0503020204020204" pitchFamily="34" charset="-122"/>
                <a:cs typeface="宋体-18030"/>
              </a:rPr>
              <a:t>       </a:t>
            </a:r>
            <a:r>
              <a:rPr lang="zh-CN" altLang="zh-CN" sz="1600" dirty="0" smtClean="0">
                <a:solidFill>
                  <a:srgbClr val="C00000"/>
                </a:solidFill>
                <a:latin typeface="微软雅黑" panose="020B0503020204020204" pitchFamily="34" charset="-122"/>
                <a:ea typeface="微软雅黑" panose="020B0503020204020204" pitchFamily="34" charset="-122"/>
                <a:cs typeface="宋体-18030"/>
              </a:rPr>
              <a:t>从</a:t>
            </a:r>
            <a:r>
              <a:rPr lang="zh-CN" altLang="zh-CN" sz="1600" dirty="0">
                <a:solidFill>
                  <a:srgbClr val="C00000"/>
                </a:solidFill>
                <a:latin typeface="微软雅黑" panose="020B0503020204020204" pitchFamily="34" charset="-122"/>
                <a:ea typeface="微软雅黑" panose="020B0503020204020204" pitchFamily="34" charset="-122"/>
                <a:cs typeface="宋体-18030"/>
              </a:rPr>
              <a:t>统计表和饼分图可以看出，主汽压力低占所统计加负荷次数的百分之</a:t>
            </a:r>
            <a:r>
              <a:rPr lang="en-US" altLang="zh-CN" sz="1600" dirty="0">
                <a:solidFill>
                  <a:srgbClr val="C00000"/>
                </a:solidFill>
                <a:latin typeface="微软雅黑" panose="020B0503020204020204" pitchFamily="34" charset="-122"/>
                <a:ea typeface="微软雅黑" panose="020B0503020204020204" pitchFamily="34" charset="-122"/>
                <a:cs typeface="宋体-18030"/>
              </a:rPr>
              <a:t>60</a:t>
            </a:r>
            <a:r>
              <a:rPr lang="zh-CN" altLang="zh-CN" sz="1600" dirty="0">
                <a:solidFill>
                  <a:srgbClr val="C00000"/>
                </a:solidFill>
                <a:latin typeface="微软雅黑" panose="020B0503020204020204" pitchFamily="34" charset="-122"/>
                <a:ea typeface="微软雅黑" panose="020B0503020204020204" pitchFamily="34" charset="-122"/>
                <a:cs typeface="宋体-18030"/>
              </a:rPr>
              <a:t>，是造成有功负荷调节速率低的主要症结所在</a:t>
            </a:r>
            <a:r>
              <a:rPr lang="zh-CN" altLang="zh-CN" sz="1600" dirty="0" smtClean="0">
                <a:solidFill>
                  <a:srgbClr val="C00000"/>
                </a:solidFill>
                <a:latin typeface="微软雅黑" panose="020B0503020204020204" pitchFamily="34" charset="-122"/>
                <a:ea typeface="微软雅黑" panose="020B0503020204020204" pitchFamily="34" charset="-122"/>
                <a:cs typeface="宋体-18030"/>
              </a:rPr>
              <a:t>。</a:t>
            </a:r>
            <a:endParaRPr lang="zh-CN" altLang="zh-CN" sz="1600" dirty="0"/>
          </a:p>
        </p:txBody>
      </p:sp>
      <p:graphicFrame>
        <p:nvGraphicFramePr>
          <p:cNvPr id="8" name="图表 7"/>
          <p:cNvGraphicFramePr/>
          <p:nvPr/>
        </p:nvGraphicFramePr>
        <p:xfrm>
          <a:off x="808523" y="2755900"/>
          <a:ext cx="4762500" cy="2937933"/>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接连接符 9"/>
          <p:cNvCxnSpPr/>
          <p:nvPr/>
        </p:nvCxnSpPr>
        <p:spPr>
          <a:xfrm>
            <a:off x="6375400" y="1932652"/>
            <a:ext cx="0" cy="3896648"/>
          </a:xfrm>
          <a:prstGeom prst="line">
            <a:avLst/>
          </a:prstGeom>
          <a:ln w="19050">
            <a:solidFill>
              <a:srgbClr val="005EA4"/>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4" cstate="email"/>
          <a:stretch>
            <a:fillRect/>
          </a:stretch>
        </p:blipFill>
        <p:spPr>
          <a:xfrm flipH="1">
            <a:off x="10020300" y="4597400"/>
            <a:ext cx="2171700" cy="2222500"/>
          </a:xfrm>
          <a:prstGeom prst="rect">
            <a:avLst/>
          </a:prstGeom>
        </p:spPr>
      </p:pic>
      <p:sp>
        <p:nvSpPr>
          <p:cNvPr id="13" name="矩形 12"/>
          <p:cNvSpPr/>
          <p:nvPr/>
        </p:nvSpPr>
        <p:spPr>
          <a:xfrm>
            <a:off x="300805" y="160089"/>
            <a:ext cx="3255195" cy="646331"/>
          </a:xfrm>
          <a:prstGeom prst="rect">
            <a:avLst/>
          </a:prstGeom>
        </p:spPr>
        <p:txBody>
          <a:bodyPr wrap="square">
            <a:spAutoFit/>
          </a:bodyPr>
          <a:lstStyle/>
          <a:p>
            <a:pPr lvl="0"/>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五、</a:t>
            </a:r>
            <a:r>
              <a:rPr lang="zh-CN" altLang="zh-CN" sz="3600" b="1" dirty="0">
                <a:solidFill>
                  <a:srgbClr val="005EA4"/>
                </a:solidFill>
                <a:latin typeface="微软雅黑" panose="020B0503020204020204" pitchFamily="34" charset="-122"/>
                <a:ea typeface="微软雅黑" panose="020B0503020204020204" pitchFamily="34" charset="-122"/>
              </a:rPr>
              <a:t>现状调查</a:t>
            </a:r>
          </a:p>
        </p:txBody>
      </p:sp>
      <p:sp>
        <p:nvSpPr>
          <p:cNvPr id="9" name="文本框 8"/>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150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8" grpId="0">
        <p:bldAsOne/>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95550" y="1454835"/>
            <a:ext cx="7200900" cy="338554"/>
          </a:xfrm>
          <a:prstGeom prst="rect">
            <a:avLst/>
          </a:prstGeom>
        </p:spPr>
        <p:txBody>
          <a:bodyPr wrap="square">
            <a:spAutoFit/>
          </a:bodyPr>
          <a:lstStyle/>
          <a:p>
            <a:pPr algn="ctr">
              <a:spcAft>
                <a:spcPts val="0"/>
              </a:spcAft>
            </a:pPr>
            <a:r>
              <a:rPr lang="zh-CN" altLang="zh-CN" sz="1600" b="1" dirty="0">
                <a:solidFill>
                  <a:srgbClr val="C00000"/>
                </a:solidFill>
                <a:latin typeface="微软雅黑" panose="020B0503020204020204" pitchFamily="34" charset="-122"/>
                <a:ea typeface="微软雅黑" panose="020B0503020204020204" pitchFamily="34" charset="-122"/>
                <a:cs typeface="宋体-18030"/>
              </a:rPr>
              <a:t>各班</a:t>
            </a:r>
            <a:r>
              <a:rPr lang="en-US" altLang="zh-CN" sz="1600" b="1" dirty="0">
                <a:solidFill>
                  <a:srgbClr val="C00000"/>
                </a:solidFill>
                <a:latin typeface="微软雅黑" panose="020B0503020204020204" pitchFamily="34" charset="-122"/>
                <a:ea typeface="微软雅黑" panose="020B0503020204020204" pitchFamily="34" charset="-122"/>
                <a:cs typeface="宋体-18030"/>
              </a:rPr>
              <a:t>#3</a:t>
            </a:r>
            <a:r>
              <a:rPr lang="zh-CN" altLang="zh-CN" sz="1600" b="1" dirty="0">
                <a:solidFill>
                  <a:srgbClr val="C00000"/>
                </a:solidFill>
                <a:latin typeface="微软雅黑" panose="020B0503020204020204" pitchFamily="34" charset="-122"/>
                <a:ea typeface="微软雅黑" panose="020B0503020204020204" pitchFamily="34" charset="-122"/>
                <a:cs typeface="宋体-18030"/>
              </a:rPr>
              <a:t>机组</a:t>
            </a:r>
            <a:r>
              <a:rPr lang="en-US" altLang="zh-CN" sz="1600" b="1" dirty="0" smtClean="0">
                <a:solidFill>
                  <a:srgbClr val="C00000"/>
                </a:solidFill>
                <a:latin typeface="微软雅黑" panose="020B0503020204020204" pitchFamily="34" charset="-122"/>
                <a:ea typeface="微软雅黑" panose="020B0503020204020204" pitchFamily="34" charset="-122"/>
                <a:cs typeface="宋体-18030"/>
              </a:rPr>
              <a:t>2016</a:t>
            </a:r>
            <a:r>
              <a:rPr lang="zh-CN" altLang="zh-CN" sz="1600" b="1" dirty="0" smtClean="0">
                <a:solidFill>
                  <a:srgbClr val="C00000"/>
                </a:solidFill>
                <a:latin typeface="微软雅黑" panose="020B0503020204020204" pitchFamily="34" charset="-122"/>
                <a:ea typeface="微软雅黑" panose="020B0503020204020204" pitchFamily="34" charset="-122"/>
                <a:cs typeface="宋体-18030"/>
              </a:rPr>
              <a:t>年</a:t>
            </a:r>
            <a:r>
              <a:rPr lang="en-US" altLang="zh-CN" sz="1600" b="1" dirty="0" smtClean="0">
                <a:solidFill>
                  <a:srgbClr val="C00000"/>
                </a:solidFill>
                <a:latin typeface="微软雅黑" panose="020B0503020204020204" pitchFamily="34" charset="-122"/>
                <a:ea typeface="微软雅黑" panose="020B0503020204020204" pitchFamily="34" charset="-122"/>
                <a:cs typeface="宋体-18030"/>
              </a:rPr>
              <a:t>1-9</a:t>
            </a:r>
            <a:r>
              <a:rPr lang="zh-CN" altLang="zh-CN" sz="1600" b="1" dirty="0" smtClean="0">
                <a:solidFill>
                  <a:srgbClr val="C00000"/>
                </a:solidFill>
                <a:latin typeface="微软雅黑" panose="020B0503020204020204" pitchFamily="34" charset="-122"/>
                <a:ea typeface="微软雅黑" panose="020B0503020204020204" pitchFamily="34" charset="-122"/>
                <a:cs typeface="宋体-18030"/>
              </a:rPr>
              <a:t>月</a:t>
            </a:r>
            <a:r>
              <a:rPr lang="en-US" altLang="zh-CN" sz="1600" b="1" dirty="0">
                <a:solidFill>
                  <a:srgbClr val="C00000"/>
                </a:solidFill>
                <a:latin typeface="微软雅黑" panose="020B0503020204020204" pitchFamily="34" charset="-122"/>
                <a:ea typeface="微软雅黑" panose="020B0503020204020204" pitchFamily="34" charset="-122"/>
                <a:cs typeface="宋体-18030"/>
              </a:rPr>
              <a:t>AGC</a:t>
            </a:r>
            <a:r>
              <a:rPr lang="zh-CN" altLang="zh-CN" sz="1600" b="1" dirty="0">
                <a:solidFill>
                  <a:srgbClr val="C00000"/>
                </a:solidFill>
                <a:latin typeface="微软雅黑" panose="020B0503020204020204" pitchFamily="34" charset="-122"/>
                <a:ea typeface="微软雅黑" panose="020B0503020204020204" pitchFamily="34" charset="-122"/>
                <a:cs typeface="宋体-18030"/>
              </a:rPr>
              <a:t>方式下有功负荷调节速率统计表</a:t>
            </a:r>
          </a:p>
        </p:txBody>
      </p:sp>
      <p:graphicFrame>
        <p:nvGraphicFramePr>
          <p:cNvPr id="4" name="表格 3"/>
          <p:cNvGraphicFramePr>
            <a:graphicFrameLocks noGrp="1"/>
          </p:cNvGraphicFramePr>
          <p:nvPr/>
        </p:nvGraphicFramePr>
        <p:xfrm>
          <a:off x="800098" y="1904997"/>
          <a:ext cx="10553702" cy="4114802"/>
        </p:xfrm>
        <a:graphic>
          <a:graphicData uri="http://schemas.openxmlformats.org/drawingml/2006/table">
            <a:tbl>
              <a:tblPr firstRow="1" firstCol="1" bandRow="1">
                <a:tableStyleId>{E8B1032C-EA38-4F05-BA0D-38AFFFC7BED3}</a:tableStyleId>
              </a:tblPr>
              <a:tblGrid>
                <a:gridCol w="1758247">
                  <a:extLst>
                    <a:ext uri="{9D8B030D-6E8A-4147-A177-3AD203B41FA5}">
                      <a16:colId xmlns:a16="http://schemas.microsoft.com/office/drawing/2014/main" val="20000"/>
                    </a:ext>
                  </a:extLst>
                </a:gridCol>
                <a:gridCol w="1758247">
                  <a:extLst>
                    <a:ext uri="{9D8B030D-6E8A-4147-A177-3AD203B41FA5}">
                      <a16:colId xmlns:a16="http://schemas.microsoft.com/office/drawing/2014/main" val="20001"/>
                    </a:ext>
                  </a:extLst>
                </a:gridCol>
                <a:gridCol w="1758247">
                  <a:extLst>
                    <a:ext uri="{9D8B030D-6E8A-4147-A177-3AD203B41FA5}">
                      <a16:colId xmlns:a16="http://schemas.microsoft.com/office/drawing/2014/main" val="20002"/>
                    </a:ext>
                  </a:extLst>
                </a:gridCol>
                <a:gridCol w="1760357">
                  <a:extLst>
                    <a:ext uri="{9D8B030D-6E8A-4147-A177-3AD203B41FA5}">
                      <a16:colId xmlns:a16="http://schemas.microsoft.com/office/drawing/2014/main" val="20003"/>
                    </a:ext>
                  </a:extLst>
                </a:gridCol>
                <a:gridCol w="1760357">
                  <a:extLst>
                    <a:ext uri="{9D8B030D-6E8A-4147-A177-3AD203B41FA5}">
                      <a16:colId xmlns:a16="http://schemas.microsoft.com/office/drawing/2014/main" val="20004"/>
                    </a:ext>
                  </a:extLst>
                </a:gridCol>
                <a:gridCol w="1758247">
                  <a:extLst>
                    <a:ext uri="{9D8B030D-6E8A-4147-A177-3AD203B41FA5}">
                      <a16:colId xmlns:a16="http://schemas.microsoft.com/office/drawing/2014/main" val="20005"/>
                    </a:ext>
                  </a:extLst>
                </a:gridCol>
              </a:tblGrid>
              <a:tr h="457202">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班组</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时间</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机组负荷</a:t>
                      </a:r>
                      <a:r>
                        <a:rPr lang="en-US" sz="1200" kern="1200" dirty="0">
                          <a:solidFill>
                            <a:schemeClr val="bg1"/>
                          </a:solidFill>
                          <a:effectLst/>
                          <a:latin typeface="微软雅黑" panose="020B0503020204020204" pitchFamily="34" charset="-122"/>
                          <a:ea typeface="微软雅黑" panose="020B0503020204020204" pitchFamily="34" charset="-122"/>
                        </a:rPr>
                        <a:t>MW</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kern="1200" dirty="0">
                          <a:solidFill>
                            <a:schemeClr val="bg1"/>
                          </a:solidFill>
                          <a:effectLst/>
                          <a:latin typeface="微软雅黑" panose="020B0503020204020204" pitchFamily="34" charset="-122"/>
                          <a:ea typeface="微软雅黑" panose="020B0503020204020204" pitchFamily="34" charset="-122"/>
                        </a:rPr>
                        <a:t>AGC</a:t>
                      </a:r>
                      <a:r>
                        <a:rPr lang="zh-CN" sz="1200" kern="1200" dirty="0">
                          <a:solidFill>
                            <a:schemeClr val="bg1"/>
                          </a:solidFill>
                          <a:effectLst/>
                          <a:latin typeface="微软雅黑" panose="020B0503020204020204" pitchFamily="34" charset="-122"/>
                          <a:ea typeface="微软雅黑" panose="020B0503020204020204" pitchFamily="34" charset="-122"/>
                        </a:rPr>
                        <a:t>指令</a:t>
                      </a:r>
                      <a:r>
                        <a:rPr lang="en-US" sz="1200" kern="1200" dirty="0">
                          <a:solidFill>
                            <a:schemeClr val="bg1"/>
                          </a:solidFill>
                          <a:effectLst/>
                          <a:latin typeface="微软雅黑" panose="020B0503020204020204" pitchFamily="34" charset="-122"/>
                          <a:ea typeface="微软雅黑" panose="020B0503020204020204" pitchFamily="34" charset="-122"/>
                        </a:rPr>
                        <a:t>MW</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负荷变化率</a:t>
                      </a:r>
                    </a:p>
                    <a:p>
                      <a:pPr indent="0" algn="ctr">
                        <a:spcAft>
                          <a:spcPts val="0"/>
                        </a:spcAft>
                      </a:pPr>
                      <a:r>
                        <a:rPr lang="en-US" sz="1200" kern="1200" dirty="0">
                          <a:solidFill>
                            <a:schemeClr val="bg1"/>
                          </a:solidFill>
                          <a:effectLst/>
                          <a:latin typeface="微软雅黑" panose="020B0503020204020204" pitchFamily="34" charset="-122"/>
                          <a:ea typeface="微软雅黑" panose="020B0503020204020204" pitchFamily="34" charset="-122"/>
                        </a:rPr>
                        <a:t>MW/MIN</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平均</a:t>
                      </a:r>
                      <a:r>
                        <a:rPr lang="en-US" sz="1200" kern="1200" dirty="0">
                          <a:solidFill>
                            <a:schemeClr val="bg1"/>
                          </a:solidFill>
                          <a:effectLst/>
                          <a:latin typeface="微软雅黑" panose="020B0503020204020204" pitchFamily="34" charset="-122"/>
                          <a:ea typeface="微软雅黑" panose="020B0503020204020204" pitchFamily="34" charset="-122"/>
                        </a:rPr>
                        <a:t>MW/MIN</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extLst>
                  <a:ext uri="{0D108BD9-81ED-4DB2-BD59-A6C34878D82A}">
                    <a16:rowId xmlns:a16="http://schemas.microsoft.com/office/drawing/2014/main" val="10000"/>
                  </a:ext>
                </a:extLst>
              </a:tr>
              <a:tr h="228600">
                <a:tc rowSpan="3">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一班</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rowSpan="3">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1"/>
                  </a:ext>
                </a:extLst>
              </a:tr>
              <a:tr h="228600">
                <a:tc vMerge="1">
                  <a:txBody>
                    <a:bodyPr/>
                    <a:lstStyle/>
                    <a:p>
                      <a:endParaRPr lang="zh-CN"/>
                    </a:p>
                  </a:txBody>
                  <a:tcP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vMerge="1">
                  <a:txBody>
                    <a:bodyPr/>
                    <a:lstStyle/>
                    <a:p>
                      <a:endParaRPr lang="zh-CN"/>
                    </a:p>
                  </a:txBody>
                  <a:tcPr/>
                </a:tc>
                <a:extLst>
                  <a:ext uri="{0D108BD9-81ED-4DB2-BD59-A6C34878D82A}">
                    <a16:rowId xmlns:a16="http://schemas.microsoft.com/office/drawing/2014/main" val="10002"/>
                  </a:ext>
                </a:extLst>
              </a:tr>
              <a:tr h="228600">
                <a:tc vMerge="1">
                  <a:txBody>
                    <a:bodyPr/>
                    <a:lstStyle/>
                    <a:p>
                      <a:endParaRPr lang="zh-CN"/>
                    </a:p>
                  </a:txBody>
                  <a:tcP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vMerge="1">
                  <a:txBody>
                    <a:bodyPr/>
                    <a:lstStyle/>
                    <a:p>
                      <a:endParaRPr lang="zh-CN"/>
                    </a:p>
                  </a:txBody>
                  <a:tcPr/>
                </a:tc>
                <a:extLst>
                  <a:ext uri="{0D108BD9-81ED-4DB2-BD59-A6C34878D82A}">
                    <a16:rowId xmlns:a16="http://schemas.microsoft.com/office/drawing/2014/main" val="10003"/>
                  </a:ext>
                </a:extLst>
              </a:tr>
              <a:tr h="228600">
                <a:tc rowSpan="3">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二班</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rowSpan="3">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4"/>
                  </a:ext>
                </a:extLst>
              </a:tr>
              <a:tr h="228600">
                <a:tc vMerge="1">
                  <a:txBody>
                    <a:bodyPr/>
                    <a:lstStyle/>
                    <a:p>
                      <a:endParaRPr lang="zh-CN"/>
                    </a:p>
                  </a:txBody>
                  <a:tcP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vMerge="1">
                  <a:txBody>
                    <a:bodyPr/>
                    <a:lstStyle/>
                    <a:p>
                      <a:endParaRPr lang="zh-CN"/>
                    </a:p>
                  </a:txBody>
                  <a:tcPr/>
                </a:tc>
                <a:extLst>
                  <a:ext uri="{0D108BD9-81ED-4DB2-BD59-A6C34878D82A}">
                    <a16:rowId xmlns:a16="http://schemas.microsoft.com/office/drawing/2014/main" val="10005"/>
                  </a:ext>
                </a:extLst>
              </a:tr>
              <a:tr h="228600">
                <a:tc vMerge="1">
                  <a:txBody>
                    <a:bodyPr/>
                    <a:lstStyle/>
                    <a:p>
                      <a:endParaRPr lang="zh-CN"/>
                    </a:p>
                  </a:txBody>
                  <a:tcP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vMerge="1">
                  <a:txBody>
                    <a:bodyPr/>
                    <a:lstStyle/>
                    <a:p>
                      <a:endParaRPr lang="zh-CN"/>
                    </a:p>
                  </a:txBody>
                  <a:tcPr/>
                </a:tc>
                <a:extLst>
                  <a:ext uri="{0D108BD9-81ED-4DB2-BD59-A6C34878D82A}">
                    <a16:rowId xmlns:a16="http://schemas.microsoft.com/office/drawing/2014/main" val="10006"/>
                  </a:ext>
                </a:extLst>
              </a:tr>
              <a:tr h="228600">
                <a:tc rowSpan="3">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三班</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rowSpan="3">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7"/>
                  </a:ext>
                </a:extLst>
              </a:tr>
              <a:tr h="228600">
                <a:tc vMerge="1">
                  <a:txBody>
                    <a:bodyPr/>
                    <a:lstStyle/>
                    <a:p>
                      <a:endParaRPr lang="zh-CN"/>
                    </a:p>
                  </a:txBody>
                  <a:tcP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vMerge="1">
                  <a:txBody>
                    <a:bodyPr/>
                    <a:lstStyle/>
                    <a:p>
                      <a:endParaRPr lang="zh-CN"/>
                    </a:p>
                  </a:txBody>
                  <a:tcPr/>
                </a:tc>
                <a:extLst>
                  <a:ext uri="{0D108BD9-81ED-4DB2-BD59-A6C34878D82A}">
                    <a16:rowId xmlns:a16="http://schemas.microsoft.com/office/drawing/2014/main" val="10008"/>
                  </a:ext>
                </a:extLst>
              </a:tr>
              <a:tr h="228600">
                <a:tc vMerge="1">
                  <a:txBody>
                    <a:bodyPr/>
                    <a:lstStyle/>
                    <a:p>
                      <a:endParaRPr lang="zh-CN"/>
                    </a:p>
                  </a:txBody>
                  <a:tcP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vMerge="1">
                  <a:txBody>
                    <a:bodyPr/>
                    <a:lstStyle/>
                    <a:p>
                      <a:endParaRPr lang="zh-CN"/>
                    </a:p>
                  </a:txBody>
                  <a:tcPr/>
                </a:tc>
                <a:extLst>
                  <a:ext uri="{0D108BD9-81ED-4DB2-BD59-A6C34878D82A}">
                    <a16:rowId xmlns:a16="http://schemas.microsoft.com/office/drawing/2014/main" val="10009"/>
                  </a:ext>
                </a:extLst>
              </a:tr>
              <a:tr h="228600">
                <a:tc rowSpan="3">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四班</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rowSpan="3">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10"/>
                  </a:ext>
                </a:extLst>
              </a:tr>
              <a:tr h="228600">
                <a:tc vMerge="1">
                  <a:txBody>
                    <a:bodyPr/>
                    <a:lstStyle/>
                    <a:p>
                      <a:endParaRPr lang="zh-CN"/>
                    </a:p>
                  </a:txBody>
                  <a:tcP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vMerge="1">
                  <a:txBody>
                    <a:bodyPr/>
                    <a:lstStyle/>
                    <a:p>
                      <a:endParaRPr lang="zh-CN"/>
                    </a:p>
                  </a:txBody>
                  <a:tcPr/>
                </a:tc>
                <a:extLst>
                  <a:ext uri="{0D108BD9-81ED-4DB2-BD59-A6C34878D82A}">
                    <a16:rowId xmlns:a16="http://schemas.microsoft.com/office/drawing/2014/main" val="10011"/>
                  </a:ext>
                </a:extLst>
              </a:tr>
              <a:tr h="228600">
                <a:tc vMerge="1">
                  <a:txBody>
                    <a:bodyPr/>
                    <a:lstStyle/>
                    <a:p>
                      <a:endParaRPr lang="zh-CN"/>
                    </a:p>
                  </a:txBody>
                  <a:tcP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vMerge="1">
                  <a:txBody>
                    <a:bodyPr/>
                    <a:lstStyle/>
                    <a:p>
                      <a:endParaRPr lang="zh-CN"/>
                    </a:p>
                  </a:txBody>
                  <a:tcPr/>
                </a:tc>
                <a:extLst>
                  <a:ext uri="{0D108BD9-81ED-4DB2-BD59-A6C34878D82A}">
                    <a16:rowId xmlns:a16="http://schemas.microsoft.com/office/drawing/2014/main" val="10012"/>
                  </a:ext>
                </a:extLst>
              </a:tr>
              <a:tr h="228600">
                <a:tc rowSpan="3">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五班</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rowSpan="3">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13"/>
                  </a:ext>
                </a:extLst>
              </a:tr>
              <a:tr h="228600">
                <a:tc vMerge="1">
                  <a:txBody>
                    <a:bodyPr/>
                    <a:lstStyle/>
                    <a:p>
                      <a:endParaRPr lang="zh-CN"/>
                    </a:p>
                  </a:txBody>
                  <a:tcP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vMerge="1">
                  <a:txBody>
                    <a:bodyPr/>
                    <a:lstStyle/>
                    <a:p>
                      <a:endParaRPr lang="zh-CN"/>
                    </a:p>
                  </a:txBody>
                  <a:tcPr/>
                </a:tc>
                <a:extLst>
                  <a:ext uri="{0D108BD9-81ED-4DB2-BD59-A6C34878D82A}">
                    <a16:rowId xmlns:a16="http://schemas.microsoft.com/office/drawing/2014/main" val="10014"/>
                  </a:ext>
                </a:extLst>
              </a:tr>
              <a:tr h="228600">
                <a:tc vMerge="1">
                  <a:txBody>
                    <a:bodyPr/>
                    <a:lstStyle/>
                    <a:p>
                      <a:endParaRPr lang="zh-CN"/>
                    </a:p>
                  </a:txBody>
                  <a:tcP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vMerge="1">
                  <a:txBody>
                    <a:bodyPr/>
                    <a:lstStyle/>
                    <a:p>
                      <a:endParaRPr lang="zh-CN"/>
                    </a:p>
                  </a:txBody>
                  <a:tcPr/>
                </a:tc>
                <a:extLst>
                  <a:ext uri="{0D108BD9-81ED-4DB2-BD59-A6C34878D82A}">
                    <a16:rowId xmlns:a16="http://schemas.microsoft.com/office/drawing/2014/main" val="10015"/>
                  </a:ext>
                </a:extLst>
              </a:tr>
              <a:tr h="228600">
                <a:tc gridSpan="6">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时间：</a:t>
                      </a:r>
                      <a:r>
                        <a:rPr lang="en-US" sz="1200" b="0" kern="1200" dirty="0">
                          <a:effectLst/>
                          <a:latin typeface="微软雅黑" panose="020B0503020204020204" pitchFamily="34" charset="-122"/>
                          <a:ea typeface="微软雅黑" panose="020B0503020204020204" pitchFamily="34" charset="-122"/>
                        </a:rPr>
                        <a:t>             </a:t>
                      </a:r>
                      <a:r>
                        <a:rPr lang="zh-CN" sz="1200" b="0" kern="1200" dirty="0">
                          <a:effectLst/>
                          <a:latin typeface="微软雅黑" panose="020B0503020204020204" pitchFamily="34" charset="-122"/>
                          <a:ea typeface="微软雅黑" panose="020B0503020204020204" pitchFamily="34" charset="-122"/>
                        </a:rPr>
                        <a:t>统计人：</a:t>
                      </a:r>
                      <a:r>
                        <a:rPr lang="en-US" sz="1200" b="0" kern="1200" dirty="0">
                          <a:effectLst/>
                          <a:latin typeface="微软雅黑" panose="020B0503020204020204" pitchFamily="34" charset="-122"/>
                          <a:ea typeface="微软雅黑" panose="020B0503020204020204" pitchFamily="34" charset="-122"/>
                        </a:rPr>
                        <a:t>             </a:t>
                      </a:r>
                      <a:r>
                        <a:rPr lang="zh-CN" sz="1200" b="0" kern="1200" dirty="0">
                          <a:effectLst/>
                          <a:latin typeface="微软雅黑" panose="020B0503020204020204" pitchFamily="34" charset="-122"/>
                          <a:ea typeface="微软雅黑" panose="020B0503020204020204" pitchFamily="34" charset="-122"/>
                        </a:rPr>
                        <a:t>数据来源：</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16"/>
                  </a:ext>
                </a:extLst>
              </a:tr>
            </a:tbl>
          </a:graphicData>
        </a:graphic>
      </p:graphicFrame>
      <p:sp>
        <p:nvSpPr>
          <p:cNvPr id="6" name="矩形 5"/>
          <p:cNvSpPr/>
          <p:nvPr/>
        </p:nvSpPr>
        <p:spPr>
          <a:xfrm>
            <a:off x="300805" y="160089"/>
            <a:ext cx="3255195" cy="646331"/>
          </a:xfrm>
          <a:prstGeom prst="rect">
            <a:avLst/>
          </a:prstGeom>
        </p:spPr>
        <p:txBody>
          <a:bodyPr wrap="square">
            <a:spAutoFit/>
          </a:bodyPr>
          <a:lstStyle/>
          <a:p>
            <a:pPr lvl="0"/>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五、</a:t>
            </a:r>
            <a:r>
              <a:rPr lang="zh-CN" altLang="zh-CN" sz="3600" b="1" dirty="0">
                <a:solidFill>
                  <a:srgbClr val="005EA4"/>
                </a:solidFill>
                <a:latin typeface="微软雅黑" panose="020B0503020204020204" pitchFamily="34" charset="-122"/>
                <a:ea typeface="微软雅黑" panose="020B0503020204020204" pitchFamily="34" charset="-122"/>
              </a:rPr>
              <a:t>现状调查</a:t>
            </a:r>
          </a:p>
        </p:txBody>
      </p:sp>
      <p:sp>
        <p:nvSpPr>
          <p:cNvPr id="5" name="文本框 4"/>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150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3339" y="1803519"/>
            <a:ext cx="4561185" cy="338554"/>
          </a:xfrm>
          <a:prstGeom prst="rect">
            <a:avLst/>
          </a:prstGeom>
        </p:spPr>
        <p:txBody>
          <a:bodyPr wrap="none">
            <a:spAutoFit/>
          </a:bodyPr>
          <a:lstStyle/>
          <a:p>
            <a:pPr algn="ctr">
              <a:spcAft>
                <a:spcPts val="0"/>
              </a:spcAft>
            </a:pPr>
            <a:r>
              <a:rPr lang="zh-CN" altLang="zh-CN" sz="1600" b="1" dirty="0">
                <a:solidFill>
                  <a:srgbClr val="C00000"/>
                </a:solidFill>
                <a:latin typeface="微软雅黑" panose="020B0503020204020204" pitchFamily="34" charset="-122"/>
                <a:ea typeface="微软雅黑" panose="020B0503020204020204" pitchFamily="34" charset="-122"/>
                <a:cs typeface="宋体-18030"/>
              </a:rPr>
              <a:t>各班</a:t>
            </a:r>
            <a:r>
              <a:rPr lang="en-US" altLang="zh-CN" sz="1600" b="1" dirty="0">
                <a:solidFill>
                  <a:srgbClr val="C00000"/>
                </a:solidFill>
                <a:latin typeface="微软雅黑" panose="020B0503020204020204" pitchFamily="34" charset="-122"/>
                <a:ea typeface="微软雅黑" panose="020B0503020204020204" pitchFamily="34" charset="-122"/>
                <a:cs typeface="宋体-18030"/>
              </a:rPr>
              <a:t>#3</a:t>
            </a:r>
            <a:r>
              <a:rPr lang="zh-CN" altLang="zh-CN" sz="1600" b="1" dirty="0">
                <a:solidFill>
                  <a:srgbClr val="C00000"/>
                </a:solidFill>
                <a:latin typeface="微软雅黑" panose="020B0503020204020204" pitchFamily="34" charset="-122"/>
                <a:ea typeface="微软雅黑" panose="020B0503020204020204" pitchFamily="34" charset="-122"/>
                <a:cs typeface="宋体-18030"/>
              </a:rPr>
              <a:t>机组</a:t>
            </a:r>
            <a:r>
              <a:rPr lang="en-US" altLang="zh-CN" sz="1600" b="1" dirty="0">
                <a:solidFill>
                  <a:srgbClr val="C00000"/>
                </a:solidFill>
                <a:latin typeface="微软雅黑" panose="020B0503020204020204" pitchFamily="34" charset="-122"/>
                <a:ea typeface="微软雅黑" panose="020B0503020204020204" pitchFamily="34" charset="-122"/>
                <a:cs typeface="宋体-18030"/>
              </a:rPr>
              <a:t>AGC</a:t>
            </a:r>
            <a:r>
              <a:rPr lang="zh-CN" altLang="zh-CN" sz="1600" b="1" dirty="0">
                <a:solidFill>
                  <a:srgbClr val="C00000"/>
                </a:solidFill>
                <a:latin typeface="微软雅黑" panose="020B0503020204020204" pitchFamily="34" charset="-122"/>
                <a:ea typeface="微软雅黑" panose="020B0503020204020204" pitchFamily="34" charset="-122"/>
                <a:cs typeface="宋体-18030"/>
              </a:rPr>
              <a:t>方式下有功负荷调节速率柱状图</a:t>
            </a:r>
          </a:p>
        </p:txBody>
      </p:sp>
      <p:graphicFrame>
        <p:nvGraphicFramePr>
          <p:cNvPr id="7" name="图表 6"/>
          <p:cNvGraphicFramePr/>
          <p:nvPr/>
        </p:nvGraphicFramePr>
        <p:xfrm>
          <a:off x="520410" y="2476500"/>
          <a:ext cx="5753390" cy="3141133"/>
        </p:xfrm>
        <a:graphic>
          <a:graphicData uri="http://schemas.openxmlformats.org/drawingml/2006/chart">
            <c:chart xmlns:c="http://schemas.openxmlformats.org/drawingml/2006/chart" xmlns:r="http://schemas.openxmlformats.org/officeDocument/2006/relationships" r:id="rId3"/>
          </a:graphicData>
        </a:graphic>
      </p:graphicFrame>
      <p:sp>
        <p:nvSpPr>
          <p:cNvPr id="8" name="矩形 7"/>
          <p:cNvSpPr/>
          <p:nvPr/>
        </p:nvSpPr>
        <p:spPr>
          <a:xfrm>
            <a:off x="6781800" y="1803519"/>
            <a:ext cx="3987800" cy="2908489"/>
          </a:xfrm>
          <a:prstGeom prst="rect">
            <a:avLst/>
          </a:prstGeom>
        </p:spPr>
        <p:txBody>
          <a:bodyPr wrap="square">
            <a:spAutoFit/>
          </a:bodyPr>
          <a:lstStyle/>
          <a:p>
            <a:pPr algn="just">
              <a:lnSpc>
                <a:spcPct val="150000"/>
              </a:lnSpc>
              <a:spcAft>
                <a:spcPts val="0"/>
              </a:spcAft>
            </a:pPr>
            <a:r>
              <a:rPr lang="zh-CN" altLang="zh-CN" sz="3200" b="1" dirty="0">
                <a:solidFill>
                  <a:srgbClr val="C00000"/>
                </a:solidFill>
                <a:latin typeface="微软雅黑" panose="020B0503020204020204" pitchFamily="34" charset="-122"/>
                <a:ea typeface="微软雅黑" panose="020B0503020204020204" pitchFamily="34" charset="-122"/>
                <a:cs typeface="宋体-18030"/>
              </a:rPr>
              <a:t>结论</a:t>
            </a:r>
            <a:r>
              <a:rPr lang="zh-CN" altLang="zh-CN" sz="32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3200" b="1" dirty="0" smtClean="0">
              <a:solidFill>
                <a:srgbClr val="C00000"/>
              </a:solidFill>
              <a:latin typeface="微软雅黑" panose="020B0503020204020204" pitchFamily="34" charset="-122"/>
              <a:ea typeface="微软雅黑" panose="020B0503020204020204" pitchFamily="34" charset="-122"/>
              <a:cs typeface="宋体-18030"/>
            </a:endParaRPr>
          </a:p>
          <a:p>
            <a:pPr algn="just">
              <a:lnSpc>
                <a:spcPct val="150000"/>
              </a:lnSpc>
              <a:spcAft>
                <a:spcPts val="0"/>
              </a:spcAft>
            </a:pPr>
            <a:r>
              <a:rPr lang="en-US" altLang="zh-CN" dirty="0" smtClean="0">
                <a:solidFill>
                  <a:srgbClr val="C00000"/>
                </a:solidFill>
                <a:latin typeface="微软雅黑" panose="020B0503020204020204" pitchFamily="34" charset="-122"/>
                <a:ea typeface="微软雅黑" panose="020B0503020204020204" pitchFamily="34" charset="-122"/>
                <a:cs typeface="宋体-18030"/>
              </a:rPr>
              <a:t>       </a:t>
            </a:r>
            <a:r>
              <a:rPr lang="zh-CN" altLang="zh-CN" dirty="0" smtClean="0">
                <a:solidFill>
                  <a:srgbClr val="C00000"/>
                </a:solidFill>
                <a:latin typeface="微软雅黑" panose="020B0503020204020204" pitchFamily="34" charset="-122"/>
                <a:ea typeface="微软雅黑" panose="020B0503020204020204" pitchFamily="34" charset="-122"/>
                <a:cs typeface="宋体-18030"/>
              </a:rPr>
              <a:t>小组</a:t>
            </a:r>
            <a:r>
              <a:rPr lang="zh-CN" altLang="zh-CN" dirty="0">
                <a:solidFill>
                  <a:srgbClr val="C00000"/>
                </a:solidFill>
                <a:latin typeface="微软雅黑" panose="020B0503020204020204" pitchFamily="34" charset="-122"/>
                <a:ea typeface="微软雅黑" panose="020B0503020204020204" pitchFamily="34" charset="-122"/>
                <a:cs typeface="宋体-18030"/>
              </a:rPr>
              <a:t>通过对</a:t>
            </a:r>
            <a:r>
              <a:rPr lang="en-US" altLang="zh-CN" dirty="0">
                <a:solidFill>
                  <a:srgbClr val="C00000"/>
                </a:solidFill>
                <a:latin typeface="微软雅黑" panose="020B0503020204020204" pitchFamily="34" charset="-122"/>
                <a:ea typeface="微软雅黑" panose="020B0503020204020204" pitchFamily="34" charset="-122"/>
                <a:cs typeface="宋体-18030"/>
              </a:rPr>
              <a:t>#3</a:t>
            </a:r>
            <a:r>
              <a:rPr lang="zh-CN" altLang="zh-CN" dirty="0">
                <a:solidFill>
                  <a:srgbClr val="C00000"/>
                </a:solidFill>
                <a:latin typeface="微软雅黑" panose="020B0503020204020204" pitchFamily="34" charset="-122"/>
                <a:ea typeface="微软雅黑" panose="020B0503020204020204" pitchFamily="34" charset="-122"/>
                <a:cs typeface="宋体-18030"/>
              </a:rPr>
              <a:t>机组各运行班组</a:t>
            </a:r>
            <a:r>
              <a:rPr lang="en-US" altLang="zh-CN" dirty="0">
                <a:solidFill>
                  <a:srgbClr val="C00000"/>
                </a:solidFill>
                <a:latin typeface="微软雅黑" panose="020B0503020204020204" pitchFamily="34" charset="-122"/>
                <a:ea typeface="微软雅黑" panose="020B0503020204020204" pitchFamily="34" charset="-122"/>
                <a:cs typeface="宋体-18030"/>
              </a:rPr>
              <a:t>AGC</a:t>
            </a:r>
            <a:r>
              <a:rPr lang="zh-CN" altLang="zh-CN" dirty="0">
                <a:solidFill>
                  <a:srgbClr val="C00000"/>
                </a:solidFill>
                <a:latin typeface="微软雅黑" panose="020B0503020204020204" pitchFamily="34" charset="-122"/>
                <a:ea typeface="微软雅黑" panose="020B0503020204020204" pitchFamily="34" charset="-122"/>
                <a:cs typeface="宋体-18030"/>
              </a:rPr>
              <a:t>方式下有功负荷调节速率进行调查、对比后发现一班在加负荷时</a:t>
            </a:r>
            <a:r>
              <a:rPr lang="en-US" altLang="zh-CN" dirty="0">
                <a:solidFill>
                  <a:srgbClr val="C00000"/>
                </a:solidFill>
                <a:latin typeface="微软雅黑" panose="020B0503020204020204" pitchFamily="34" charset="-122"/>
                <a:ea typeface="微软雅黑" panose="020B0503020204020204" pitchFamily="34" charset="-122"/>
                <a:cs typeface="宋体-18030"/>
              </a:rPr>
              <a:t>SCR</a:t>
            </a:r>
            <a:r>
              <a:rPr lang="zh-CN" altLang="zh-CN" dirty="0">
                <a:solidFill>
                  <a:srgbClr val="C00000"/>
                </a:solidFill>
                <a:latin typeface="微软雅黑" panose="020B0503020204020204" pitchFamily="34" charset="-122"/>
                <a:ea typeface="微软雅黑" panose="020B0503020204020204" pitchFamily="34" charset="-122"/>
                <a:cs typeface="宋体-18030"/>
              </a:rPr>
              <a:t>区出口</a:t>
            </a:r>
            <a:r>
              <a:rPr lang="en-US" altLang="zh-CN" dirty="0">
                <a:solidFill>
                  <a:srgbClr val="C00000"/>
                </a:solidFill>
                <a:latin typeface="微软雅黑" panose="020B0503020204020204" pitchFamily="34" charset="-122"/>
                <a:ea typeface="微软雅黑" panose="020B0503020204020204" pitchFamily="34" charset="-122"/>
                <a:cs typeface="宋体-18030"/>
              </a:rPr>
              <a:t>NOx</a:t>
            </a:r>
            <a:r>
              <a:rPr lang="zh-CN" altLang="zh-CN" dirty="0">
                <a:solidFill>
                  <a:srgbClr val="C00000"/>
                </a:solidFill>
                <a:latin typeface="微软雅黑" panose="020B0503020204020204" pitchFamily="34" charset="-122"/>
                <a:ea typeface="微软雅黑" panose="020B0503020204020204" pitchFamily="34" charset="-122"/>
                <a:cs typeface="宋体-18030"/>
              </a:rPr>
              <a:t>值平均波动幅度较小</a:t>
            </a:r>
            <a:r>
              <a:rPr lang="zh-CN" altLang="zh-CN" dirty="0" smtClean="0">
                <a:solidFill>
                  <a:srgbClr val="C00000"/>
                </a:solidFill>
                <a:latin typeface="微软雅黑" panose="020B0503020204020204" pitchFamily="34" charset="-122"/>
                <a:ea typeface="微软雅黑" panose="020B0503020204020204" pitchFamily="34" charset="-122"/>
                <a:cs typeface="宋体-18030"/>
              </a:rPr>
              <a:t>，为</a:t>
            </a:r>
            <a:r>
              <a:rPr lang="en-US" altLang="zh-CN" dirty="0" smtClean="0">
                <a:solidFill>
                  <a:srgbClr val="C00000"/>
                </a:solidFill>
                <a:latin typeface="微软雅黑" panose="020B0503020204020204" pitchFamily="34" charset="-122"/>
                <a:ea typeface="微软雅黑" panose="020B0503020204020204" pitchFamily="34" charset="-122"/>
                <a:cs typeface="宋体-18030"/>
              </a:rPr>
              <a:t>5 MW/MIN</a:t>
            </a:r>
            <a:r>
              <a:rPr lang="zh-CN" altLang="zh-CN" dirty="0" smtClean="0">
                <a:solidFill>
                  <a:srgbClr val="C00000"/>
                </a:solidFill>
                <a:latin typeface="微软雅黑" panose="020B0503020204020204" pitchFamily="34" charset="-122"/>
                <a:ea typeface="微软雅黑" panose="020B0503020204020204" pitchFamily="34" charset="-122"/>
                <a:cs typeface="宋体-18030"/>
              </a:rPr>
              <a:t>我</a:t>
            </a:r>
            <a:r>
              <a:rPr lang="zh-CN" altLang="zh-CN" dirty="0">
                <a:solidFill>
                  <a:srgbClr val="C00000"/>
                </a:solidFill>
                <a:latin typeface="微软雅黑" panose="020B0503020204020204" pitchFamily="34" charset="-122"/>
                <a:ea typeface="微软雅黑" panose="020B0503020204020204" pitchFamily="34" charset="-122"/>
                <a:cs typeface="宋体-18030"/>
              </a:rPr>
              <a:t>班为</a:t>
            </a:r>
            <a:r>
              <a:rPr lang="en-US" altLang="zh-CN" dirty="0">
                <a:solidFill>
                  <a:srgbClr val="C00000"/>
                </a:solidFill>
                <a:latin typeface="微软雅黑" panose="020B0503020204020204" pitchFamily="34" charset="-122"/>
                <a:ea typeface="微软雅黑" panose="020B0503020204020204" pitchFamily="34" charset="-122"/>
                <a:cs typeface="宋体-18030"/>
              </a:rPr>
              <a:t>4.2mg/Nm3</a:t>
            </a:r>
            <a:r>
              <a:rPr lang="zh-CN" altLang="zh-CN" dirty="0">
                <a:solidFill>
                  <a:srgbClr val="C00000"/>
                </a:solidFill>
                <a:latin typeface="微软雅黑" panose="020B0503020204020204" pitchFamily="34" charset="-122"/>
                <a:ea typeface="微软雅黑" panose="020B0503020204020204" pitchFamily="34" charset="-122"/>
                <a:cs typeface="宋体-18030"/>
              </a:rPr>
              <a:t>。</a:t>
            </a:r>
          </a:p>
        </p:txBody>
      </p:sp>
      <p:pic>
        <p:nvPicPr>
          <p:cNvPr id="10" name="图片 9"/>
          <p:cNvPicPr>
            <a:picLocks noChangeAspect="1"/>
          </p:cNvPicPr>
          <p:nvPr/>
        </p:nvPicPr>
        <p:blipFill>
          <a:blip r:embed="rId4" cstate="email"/>
          <a:stretch>
            <a:fillRect/>
          </a:stretch>
        </p:blipFill>
        <p:spPr>
          <a:xfrm flipH="1">
            <a:off x="10020300" y="4597400"/>
            <a:ext cx="2171700" cy="2222500"/>
          </a:xfrm>
          <a:prstGeom prst="rect">
            <a:avLst/>
          </a:prstGeom>
        </p:spPr>
      </p:pic>
      <p:cxnSp>
        <p:nvCxnSpPr>
          <p:cNvPr id="12" name="直接连接符 11"/>
          <p:cNvCxnSpPr/>
          <p:nvPr/>
        </p:nvCxnSpPr>
        <p:spPr>
          <a:xfrm>
            <a:off x="6477000" y="1932652"/>
            <a:ext cx="0" cy="3896648"/>
          </a:xfrm>
          <a:prstGeom prst="line">
            <a:avLst/>
          </a:prstGeom>
          <a:ln w="19050">
            <a:solidFill>
              <a:srgbClr val="005EA4"/>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00805" y="160089"/>
            <a:ext cx="3255195" cy="646331"/>
          </a:xfrm>
          <a:prstGeom prst="rect">
            <a:avLst/>
          </a:prstGeom>
        </p:spPr>
        <p:txBody>
          <a:bodyPr wrap="square">
            <a:spAutoFit/>
          </a:bodyPr>
          <a:lstStyle/>
          <a:p>
            <a:pPr lvl="0"/>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五、</a:t>
            </a:r>
            <a:r>
              <a:rPr lang="zh-CN" altLang="zh-CN" sz="3600" b="1" dirty="0">
                <a:solidFill>
                  <a:srgbClr val="005EA4"/>
                </a:solidFill>
                <a:latin typeface="微软雅黑" panose="020B0503020204020204" pitchFamily="34" charset="-122"/>
                <a:ea typeface="微软雅黑" panose="020B0503020204020204" pitchFamily="34" charset="-122"/>
              </a:rPr>
              <a:t>现状调查</a:t>
            </a:r>
          </a:p>
        </p:txBody>
      </p:sp>
      <p:sp>
        <p:nvSpPr>
          <p:cNvPr id="9" name="文本框 8"/>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150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0805" y="160089"/>
            <a:ext cx="2967479" cy="646331"/>
          </a:xfrm>
          <a:prstGeom prst="rect">
            <a:avLst/>
          </a:prstGeom>
        </p:spPr>
        <p:txBody>
          <a:bodyPr wrap="none">
            <a:spAutoFit/>
          </a:bodyPr>
          <a:lstStyle/>
          <a:p>
            <a:pPr lvl="0"/>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六、</a:t>
            </a:r>
            <a:r>
              <a:rPr lang="zh-CN" altLang="zh-CN" sz="3600" b="1" dirty="0">
                <a:solidFill>
                  <a:srgbClr val="005EA4"/>
                </a:solidFill>
                <a:latin typeface="微软雅黑" panose="020B0503020204020204" pitchFamily="34" charset="-122"/>
                <a:ea typeface="微软雅黑" panose="020B0503020204020204" pitchFamily="34" charset="-122"/>
              </a:rPr>
              <a:t>课题</a:t>
            </a:r>
            <a:r>
              <a:rPr lang="zh-CN" altLang="zh-CN" sz="3600" b="1" dirty="0" smtClean="0">
                <a:solidFill>
                  <a:srgbClr val="005EA4"/>
                </a:solidFill>
                <a:latin typeface="微软雅黑" panose="020B0503020204020204" pitchFamily="34" charset="-122"/>
                <a:ea typeface="微软雅黑" panose="020B0503020204020204" pitchFamily="34" charset="-122"/>
              </a:rPr>
              <a:t>目标</a:t>
            </a:r>
            <a:endParaRPr lang="zh-CN" altLang="zh-CN" sz="3600" b="1" dirty="0">
              <a:solidFill>
                <a:srgbClr val="005EA4"/>
              </a:solidFill>
              <a:latin typeface="微软雅黑" panose="020B0503020204020204" pitchFamily="34" charset="-122"/>
              <a:ea typeface="微软雅黑" panose="020B0503020204020204" pitchFamily="34" charset="-122"/>
            </a:endParaRPr>
          </a:p>
        </p:txBody>
      </p:sp>
      <p:sp>
        <p:nvSpPr>
          <p:cNvPr id="3" name="圆角矩形 2"/>
          <p:cNvSpPr/>
          <p:nvPr/>
        </p:nvSpPr>
        <p:spPr>
          <a:xfrm>
            <a:off x="812800" y="2057399"/>
            <a:ext cx="5969000" cy="3044133"/>
          </a:xfrm>
          <a:prstGeom prst="roundRect">
            <a:avLst>
              <a:gd name="adj" fmla="val 8308"/>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a:solidFill>
              <a:srgbClr val="00B0F0"/>
            </a:solidFill>
          </a:ln>
        </p:spPr>
        <p:txBody>
          <a:bodyPr wrap="square" anchor="ctr">
            <a:noAutofit/>
          </a:bodyPr>
          <a:lstStyle/>
          <a:p>
            <a:pPr>
              <a:lnSpc>
                <a:spcPts val="3000"/>
              </a:lnSpc>
            </a:pPr>
            <a:r>
              <a:rPr lang="en-US" altLang="zh-CN" sz="2400" b="1" i="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400" b="1" i="1" dirty="0" smtClean="0">
                <a:solidFill>
                  <a:schemeClr val="tx1">
                    <a:lumMod val="75000"/>
                    <a:lumOff val="25000"/>
                  </a:schemeClr>
                </a:solidFill>
                <a:latin typeface="微软雅黑" panose="020B0503020204020204" pitchFamily="34" charset="-122"/>
                <a:ea typeface="微软雅黑" panose="020B0503020204020204" pitchFamily="34" charset="-122"/>
              </a:rPr>
              <a:t>通过</a:t>
            </a:r>
            <a:r>
              <a:rPr lang="zh-CN" altLang="zh-CN" sz="2400" b="1" i="1" dirty="0">
                <a:solidFill>
                  <a:schemeClr val="tx1">
                    <a:lumMod val="75000"/>
                    <a:lumOff val="25000"/>
                  </a:schemeClr>
                </a:solidFill>
                <a:latin typeface="微软雅黑" panose="020B0503020204020204" pitchFamily="34" charset="-122"/>
                <a:ea typeface="微软雅黑" panose="020B0503020204020204" pitchFamily="34" charset="-122"/>
              </a:rPr>
              <a:t>对先进班组的学习，我们经过小组讨论后制定了活动目标</a:t>
            </a:r>
            <a:r>
              <a:rPr lang="zh-CN" altLang="zh-CN" sz="2400" b="1" i="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400" b="1" i="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3000"/>
              </a:lnSpc>
            </a:pPr>
            <a:endParaRPr lang="zh-CN" altLang="zh-CN" sz="2400" b="1" i="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3000"/>
              </a:lnSpc>
            </a:pPr>
            <a:r>
              <a:rPr lang="en-US" altLang="zh-CN" sz="2400" b="1" i="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400" b="1" i="1" dirty="0" smtClean="0">
                <a:solidFill>
                  <a:schemeClr val="tx1">
                    <a:lumMod val="75000"/>
                    <a:lumOff val="25000"/>
                  </a:schemeClr>
                </a:solidFill>
                <a:latin typeface="微软雅黑" panose="020B0503020204020204" pitchFamily="34" charset="-122"/>
                <a:ea typeface="微软雅黑" panose="020B0503020204020204" pitchFamily="34" charset="-122"/>
              </a:rPr>
              <a:t>将</a:t>
            </a:r>
            <a:r>
              <a:rPr lang="en-US" altLang="zh-CN" sz="2400" b="1" i="1" dirty="0">
                <a:solidFill>
                  <a:schemeClr val="tx1">
                    <a:lumMod val="75000"/>
                    <a:lumOff val="25000"/>
                  </a:schemeClr>
                </a:solidFill>
                <a:latin typeface="微软雅黑" panose="020B0503020204020204" pitchFamily="34" charset="-122"/>
                <a:ea typeface="微软雅黑" panose="020B0503020204020204" pitchFamily="34" charset="-122"/>
              </a:rPr>
              <a:t>AGC</a:t>
            </a:r>
            <a:r>
              <a:rPr lang="zh-CN" altLang="zh-CN" sz="2400" b="1" i="1" dirty="0">
                <a:solidFill>
                  <a:schemeClr val="tx1">
                    <a:lumMod val="75000"/>
                    <a:lumOff val="25000"/>
                  </a:schemeClr>
                </a:solidFill>
                <a:latin typeface="微软雅黑" panose="020B0503020204020204" pitchFamily="34" charset="-122"/>
                <a:ea typeface="微软雅黑" panose="020B0503020204020204" pitchFamily="34" charset="-122"/>
              </a:rPr>
              <a:t>方式下有功负荷调节速率，由活动前的</a:t>
            </a:r>
            <a:r>
              <a:rPr lang="en-US" altLang="zh-CN" sz="2400" b="1" i="1" dirty="0">
                <a:solidFill>
                  <a:schemeClr val="tx1">
                    <a:lumMod val="75000"/>
                    <a:lumOff val="25000"/>
                  </a:schemeClr>
                </a:solidFill>
                <a:latin typeface="微软雅黑" panose="020B0503020204020204" pitchFamily="34" charset="-122"/>
                <a:ea typeface="微软雅黑" panose="020B0503020204020204" pitchFamily="34" charset="-122"/>
              </a:rPr>
              <a:t>4.2MW/MIN</a:t>
            </a:r>
            <a:r>
              <a:rPr lang="zh-CN" altLang="zh-CN" sz="2400" b="1" i="1" dirty="0">
                <a:solidFill>
                  <a:schemeClr val="tx1">
                    <a:lumMod val="75000"/>
                    <a:lumOff val="25000"/>
                  </a:schemeClr>
                </a:solidFill>
                <a:latin typeface="微软雅黑" panose="020B0503020204020204" pitchFamily="34" charset="-122"/>
                <a:ea typeface="微软雅黑" panose="020B0503020204020204" pitchFamily="34" charset="-122"/>
              </a:rPr>
              <a:t>，提高到活动后的</a:t>
            </a:r>
            <a:r>
              <a:rPr lang="en-US" altLang="zh-CN" sz="2400" b="1" i="1" dirty="0">
                <a:solidFill>
                  <a:schemeClr val="tx1">
                    <a:lumMod val="75000"/>
                    <a:lumOff val="25000"/>
                  </a:schemeClr>
                </a:solidFill>
                <a:latin typeface="微软雅黑" panose="020B0503020204020204" pitchFamily="34" charset="-122"/>
                <a:ea typeface="微软雅黑" panose="020B0503020204020204" pitchFamily="34" charset="-122"/>
              </a:rPr>
              <a:t>5MW/MIN.</a:t>
            </a:r>
            <a:endParaRPr lang="zh-CN" altLang="zh-CN" sz="2400" b="1" i="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150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2197100" y="1957594"/>
            <a:ext cx="7823200" cy="4349607"/>
          </a:xfrm>
          <a:prstGeom prst="rect">
            <a:avLst/>
          </a:prstGeom>
        </p:spPr>
      </p:pic>
      <p:sp>
        <p:nvSpPr>
          <p:cNvPr id="13" name="椭圆 12"/>
          <p:cNvSpPr/>
          <p:nvPr/>
        </p:nvSpPr>
        <p:spPr>
          <a:xfrm>
            <a:off x="4362450" y="2384272"/>
            <a:ext cx="3467100" cy="3366046"/>
          </a:xfrm>
          <a:prstGeom prst="ellipse">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00805" y="160089"/>
            <a:ext cx="2967479" cy="646331"/>
          </a:xfrm>
          <a:prstGeom prst="rect">
            <a:avLst/>
          </a:prstGeom>
        </p:spPr>
        <p:txBody>
          <a:bodyPr wrap="none">
            <a:spAutoFit/>
          </a:bodyPr>
          <a:lstStyle/>
          <a:p>
            <a:pPr lvl="0"/>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六、</a:t>
            </a:r>
            <a:r>
              <a:rPr lang="zh-CN" altLang="zh-CN" sz="3600" b="1" dirty="0">
                <a:solidFill>
                  <a:srgbClr val="005EA4"/>
                </a:solidFill>
                <a:latin typeface="微软雅黑" panose="020B0503020204020204" pitchFamily="34" charset="-122"/>
                <a:ea typeface="微软雅黑" panose="020B0503020204020204" pitchFamily="34" charset="-122"/>
              </a:rPr>
              <a:t>课题</a:t>
            </a:r>
            <a:r>
              <a:rPr lang="zh-CN" altLang="zh-CN" sz="3600" b="1" dirty="0" smtClean="0">
                <a:solidFill>
                  <a:srgbClr val="005EA4"/>
                </a:solidFill>
                <a:latin typeface="微软雅黑" panose="020B0503020204020204" pitchFamily="34" charset="-122"/>
                <a:ea typeface="微软雅黑" panose="020B0503020204020204" pitchFamily="34" charset="-122"/>
              </a:rPr>
              <a:t>目标</a:t>
            </a:r>
            <a:endParaRPr lang="zh-CN" altLang="zh-CN" sz="3600" b="1" dirty="0">
              <a:solidFill>
                <a:srgbClr val="005EA4"/>
              </a:solidFill>
              <a:latin typeface="微软雅黑" panose="020B0503020204020204" pitchFamily="34" charset="-122"/>
              <a:ea typeface="微软雅黑" panose="020B0503020204020204" pitchFamily="34" charset="-122"/>
            </a:endParaRPr>
          </a:p>
        </p:txBody>
      </p:sp>
      <p:sp>
        <p:nvSpPr>
          <p:cNvPr id="2" name="圆角矩形 1"/>
          <p:cNvSpPr/>
          <p:nvPr/>
        </p:nvSpPr>
        <p:spPr>
          <a:xfrm>
            <a:off x="622300" y="4878320"/>
            <a:ext cx="5003800" cy="1079500"/>
          </a:xfrm>
          <a:prstGeom prst="roundRect">
            <a:avLst>
              <a:gd name="adj" fmla="val 6733"/>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w="19050">
            <a:solidFill>
              <a:schemeClr val="bg1"/>
            </a:solidFill>
          </a:ln>
        </p:spPr>
        <p:txBody>
          <a:bodyPr wrap="square" anchor="ctr">
            <a:noAutofit/>
          </a:bodyPr>
          <a:lstStyle/>
          <a:p>
            <a:pPr>
              <a:lnSpc>
                <a:spcPts val="2300"/>
              </a:lnSpc>
            </a:pPr>
            <a:r>
              <a:rPr lang="en-US" altLang="zh-CN" sz="1400" dirty="0" smtClean="0">
                <a:latin typeface="微软雅黑" panose="020B0503020204020204" pitchFamily="34" charset="-122"/>
                <a:ea typeface="微软雅黑" panose="020B0503020204020204" pitchFamily="34" charset="-122"/>
              </a:rPr>
              <a:t>       </a:t>
            </a:r>
            <a:r>
              <a:rPr lang="zh-CN" altLang="zh-CN" sz="1400" dirty="0" smtClean="0">
                <a:latin typeface="微软雅黑" panose="020B0503020204020204" pitchFamily="34" charset="-122"/>
                <a:ea typeface="微软雅黑" panose="020B0503020204020204" pitchFamily="34" charset="-122"/>
              </a:rPr>
              <a:t>通过</a:t>
            </a:r>
            <a:r>
              <a:rPr lang="zh-CN" altLang="zh-CN" sz="1400" dirty="0">
                <a:latin typeface="微软雅黑" panose="020B0503020204020204" pitchFamily="34" charset="-122"/>
                <a:ea typeface="微软雅黑" panose="020B0503020204020204" pitchFamily="34" charset="-122"/>
              </a:rPr>
              <a:t>对造成</a:t>
            </a:r>
            <a:r>
              <a:rPr lang="en-US" altLang="zh-CN" sz="1400" dirty="0">
                <a:latin typeface="微软雅黑" panose="020B0503020204020204" pitchFamily="34" charset="-122"/>
                <a:ea typeface="微软雅黑" panose="020B0503020204020204" pitchFamily="34" charset="-122"/>
              </a:rPr>
              <a:t>AGC</a:t>
            </a:r>
            <a:r>
              <a:rPr lang="zh-CN" altLang="zh-CN" sz="1400" dirty="0">
                <a:latin typeface="微软雅黑" panose="020B0503020204020204" pitchFamily="34" charset="-122"/>
                <a:ea typeface="微软雅黑" panose="020B0503020204020204" pitchFamily="34" charset="-122"/>
              </a:rPr>
              <a:t>方式下有功负荷调节速低的原因展开了大量分析和讨论。我们找到了问题的症结所在。</a:t>
            </a:r>
          </a:p>
        </p:txBody>
      </p:sp>
      <p:sp>
        <p:nvSpPr>
          <p:cNvPr id="4" name="圆角矩形 3"/>
          <p:cNvSpPr/>
          <p:nvPr/>
        </p:nvSpPr>
        <p:spPr>
          <a:xfrm>
            <a:off x="622300" y="2029054"/>
            <a:ext cx="5003800" cy="1200947"/>
          </a:xfrm>
          <a:prstGeom prst="roundRect">
            <a:avLst>
              <a:gd name="adj" fmla="val 6733"/>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w="19050">
            <a:solidFill>
              <a:schemeClr val="bg1"/>
            </a:solidFill>
          </a:ln>
        </p:spPr>
        <p:txBody>
          <a:bodyPr wrap="square" anchor="ctr">
            <a:noAutofit/>
          </a:bodyPr>
          <a:lstStyle/>
          <a:p>
            <a:pPr algn="just">
              <a:lnSpc>
                <a:spcPts val="1800"/>
              </a:lnSpc>
            </a:pPr>
            <a:r>
              <a:rPr lang="en-US" altLang="zh-CN" sz="1400" dirty="0" smtClean="0">
                <a:latin typeface="微软雅黑" panose="020B0503020204020204" pitchFamily="34" charset="-122"/>
                <a:ea typeface="微软雅黑" panose="020B0503020204020204" pitchFamily="34" charset="-122"/>
              </a:rPr>
              <a:t>      </a:t>
            </a:r>
            <a:r>
              <a:rPr lang="zh-CN" altLang="zh-CN" sz="1400" dirty="0" smtClean="0">
                <a:latin typeface="微软雅黑" panose="020B0503020204020204" pitchFamily="34" charset="-122"/>
                <a:ea typeface="微软雅黑" panose="020B0503020204020204" pitchFamily="34" charset="-122"/>
              </a:rPr>
              <a:t>通过</a:t>
            </a:r>
            <a:r>
              <a:rPr lang="zh-CN" altLang="zh-CN" sz="1400" dirty="0">
                <a:latin typeface="微软雅黑" panose="020B0503020204020204" pitchFamily="34" charset="-122"/>
                <a:ea typeface="微软雅黑" panose="020B0503020204020204" pitchFamily="34" charset="-122"/>
              </a:rPr>
              <a:t>调查分析可以看出：主汽压力低这个因素占所统计</a:t>
            </a:r>
            <a:r>
              <a:rPr lang="en-US" altLang="zh-CN" sz="1400" dirty="0">
                <a:latin typeface="微软雅黑" panose="020B0503020204020204" pitchFamily="34" charset="-122"/>
                <a:ea typeface="微软雅黑" panose="020B0503020204020204" pitchFamily="34" charset="-122"/>
              </a:rPr>
              <a:t>AGC</a:t>
            </a:r>
            <a:r>
              <a:rPr lang="zh-CN" altLang="zh-CN" sz="1400" dirty="0">
                <a:latin typeface="微软雅黑" panose="020B0503020204020204" pitchFamily="34" charset="-122"/>
                <a:ea typeface="微软雅黑" panose="020B0503020204020204" pitchFamily="34" charset="-122"/>
              </a:rPr>
              <a:t>方式下有功负荷调节速率低的</a:t>
            </a:r>
            <a:r>
              <a:rPr lang="en-US" altLang="zh-CN" sz="1400" dirty="0">
                <a:latin typeface="微软雅黑" panose="020B0503020204020204" pitchFamily="34" charset="-122"/>
                <a:ea typeface="微软雅黑" panose="020B0503020204020204" pitchFamily="34" charset="-122"/>
              </a:rPr>
              <a:t>50%</a:t>
            </a:r>
            <a:r>
              <a:rPr lang="zh-CN" altLang="zh-CN" sz="1400" dirty="0">
                <a:latin typeface="微软雅黑" panose="020B0503020204020204" pitchFamily="34" charset="-122"/>
                <a:ea typeface="微软雅黑" panose="020B0503020204020204" pitchFamily="34" charset="-122"/>
              </a:rPr>
              <a:t>，通过计算：（</a:t>
            </a:r>
            <a:r>
              <a:rPr lang="en-US" altLang="zh-CN" sz="1400" dirty="0">
                <a:latin typeface="微软雅黑" panose="020B0503020204020204" pitchFamily="34" charset="-122"/>
                <a:ea typeface="微软雅黑" panose="020B0503020204020204" pitchFamily="34" charset="-122"/>
              </a:rPr>
              <a:t>73-60÷73×100%=18%</a:t>
            </a:r>
            <a:r>
              <a:rPr lang="zh-CN" altLang="zh-CN" sz="1400" dirty="0">
                <a:latin typeface="微软雅黑" panose="020B0503020204020204" pitchFamily="34" charset="-122"/>
                <a:ea typeface="微软雅黑" panose="020B0503020204020204" pitchFamily="34" charset="-122"/>
              </a:rPr>
              <a:t>，小组只要解决症结的</a:t>
            </a:r>
            <a:r>
              <a:rPr lang="en-US" altLang="zh-CN" sz="1400" dirty="0">
                <a:latin typeface="微软雅黑" panose="020B0503020204020204" pitchFamily="34" charset="-122"/>
                <a:ea typeface="微软雅黑" panose="020B0503020204020204" pitchFamily="34" charset="-122"/>
              </a:rPr>
              <a:t>18%</a:t>
            </a:r>
            <a:r>
              <a:rPr lang="zh-CN" altLang="zh-CN" sz="1400" dirty="0">
                <a:latin typeface="微软雅黑" panose="020B0503020204020204" pitchFamily="34" charset="-122"/>
                <a:ea typeface="微软雅黑" panose="020B0503020204020204" pitchFamily="34" charset="-122"/>
              </a:rPr>
              <a:t>，就能达到目标。</a:t>
            </a:r>
            <a:endParaRPr lang="zh-CN" altLang="zh-CN" sz="1400" dirty="0">
              <a:latin typeface="微软雅黑" panose="020B0503020204020204" pitchFamily="34" charset="-122"/>
              <a:ea typeface="微软雅黑" panose="020B0503020204020204" pitchFamily="34" charset="-122"/>
              <a:cs typeface="宋体-18030"/>
            </a:endParaRPr>
          </a:p>
        </p:txBody>
      </p:sp>
      <p:sp>
        <p:nvSpPr>
          <p:cNvPr id="5" name="圆角矩形 4"/>
          <p:cNvSpPr/>
          <p:nvPr/>
        </p:nvSpPr>
        <p:spPr>
          <a:xfrm>
            <a:off x="6578599" y="4878320"/>
            <a:ext cx="4991100" cy="1079500"/>
          </a:xfrm>
          <a:prstGeom prst="roundRect">
            <a:avLst>
              <a:gd name="adj" fmla="val 7355"/>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w="19050">
            <a:solidFill>
              <a:schemeClr val="bg1"/>
            </a:solidFill>
          </a:ln>
        </p:spPr>
        <p:txBody>
          <a:bodyPr wrap="square" anchor="ctr">
            <a:noAutofit/>
          </a:bodyPr>
          <a:lstStyle/>
          <a:p>
            <a:pPr>
              <a:lnSpc>
                <a:spcPts val="2200"/>
              </a:lnSpc>
            </a:pPr>
            <a:r>
              <a:rPr lang="en-US" altLang="zh-CN" sz="1400" dirty="0" smtClean="0">
                <a:latin typeface="微软雅黑" panose="020B0503020204020204" pitchFamily="34" charset="-122"/>
                <a:ea typeface="微软雅黑" panose="020B0503020204020204" pitchFamily="34" charset="-122"/>
              </a:rPr>
              <a:t>      </a:t>
            </a:r>
            <a:r>
              <a:rPr lang="zh-CN" altLang="zh-CN" sz="1400" dirty="0" smtClean="0">
                <a:latin typeface="微软雅黑" panose="020B0503020204020204" pitchFamily="34" charset="-122"/>
                <a:ea typeface="微软雅黑" panose="020B0503020204020204" pitchFamily="34" charset="-122"/>
              </a:rPr>
              <a:t>班</a:t>
            </a:r>
            <a:r>
              <a:rPr lang="zh-CN" altLang="zh-CN" sz="1400" dirty="0">
                <a:latin typeface="微软雅黑" panose="020B0503020204020204" pitchFamily="34" charset="-122"/>
                <a:ea typeface="微软雅黑" panose="020B0503020204020204" pitchFamily="34" charset="-122"/>
              </a:rPr>
              <a:t>委的大力支持和部门领导的重视，并给予技术指导。</a:t>
            </a:r>
            <a:r>
              <a:rPr lang="en-US" altLang="zh-CN" sz="1400" dirty="0">
                <a:latin typeface="微软雅黑" panose="020B0503020204020204" pitchFamily="34" charset="-122"/>
                <a:ea typeface="微软雅黑" panose="020B0503020204020204" pitchFamily="34" charset="-122"/>
              </a:rPr>
              <a:t>  </a:t>
            </a:r>
            <a:endParaRPr lang="zh-CN" altLang="zh-CN" sz="1400" dirty="0">
              <a:latin typeface="微软雅黑" panose="020B0503020204020204" pitchFamily="34" charset="-122"/>
              <a:ea typeface="微软雅黑" panose="020B0503020204020204" pitchFamily="34" charset="-122"/>
            </a:endParaRPr>
          </a:p>
          <a:p>
            <a:pPr>
              <a:lnSpc>
                <a:spcPts val="2200"/>
              </a:lnSpc>
            </a:pPr>
            <a:r>
              <a:rPr lang="zh-CN" altLang="zh-CN" sz="1400" dirty="0">
                <a:latin typeface="微软雅黑" panose="020B0503020204020204" pitchFamily="34" charset="-122"/>
                <a:ea typeface="微软雅黑" panose="020B0503020204020204" pitchFamily="34" charset="-122"/>
              </a:rPr>
              <a:t>小组成员团结一致。利用丰富的理论知识和实践经验，对实现目标很有信心。</a:t>
            </a:r>
            <a:endParaRPr lang="zh-CN" altLang="en-US" sz="1400" dirty="0">
              <a:latin typeface="微软雅黑" panose="020B0503020204020204" pitchFamily="34" charset="-122"/>
              <a:ea typeface="微软雅黑" panose="020B0503020204020204" pitchFamily="34" charset="-122"/>
            </a:endParaRPr>
          </a:p>
        </p:txBody>
      </p:sp>
      <p:sp>
        <p:nvSpPr>
          <p:cNvPr id="12" name="圆角矩形 11"/>
          <p:cNvSpPr/>
          <p:nvPr/>
        </p:nvSpPr>
        <p:spPr>
          <a:xfrm>
            <a:off x="6578599" y="2029055"/>
            <a:ext cx="4991100" cy="1200946"/>
          </a:xfrm>
          <a:prstGeom prst="roundRect">
            <a:avLst>
              <a:gd name="adj" fmla="val 10451"/>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w="19050">
            <a:solidFill>
              <a:schemeClr val="bg1"/>
            </a:solidFill>
          </a:ln>
        </p:spPr>
        <p:txBody>
          <a:bodyPr wrap="square" anchor="ctr">
            <a:noAutofit/>
          </a:bodyPr>
          <a:lstStyle/>
          <a:p>
            <a:r>
              <a:rPr lang="en-US" altLang="zh-CN" sz="1400" dirty="0" smtClean="0">
                <a:latin typeface="微软雅黑" panose="020B0503020204020204" pitchFamily="34" charset="-122"/>
                <a:ea typeface="微软雅黑" panose="020B0503020204020204" pitchFamily="34" charset="-122"/>
              </a:rPr>
              <a:t>      </a:t>
            </a:r>
            <a:r>
              <a:rPr lang="zh-CN" altLang="zh-CN" sz="1400" dirty="0" smtClean="0">
                <a:latin typeface="微软雅黑" panose="020B0503020204020204" pitchFamily="34" charset="-122"/>
                <a:ea typeface="微软雅黑" panose="020B0503020204020204" pitchFamily="34" charset="-122"/>
              </a:rPr>
              <a:t>我</a:t>
            </a:r>
            <a:r>
              <a:rPr lang="zh-CN" altLang="zh-CN" sz="1400" dirty="0">
                <a:latin typeface="微软雅黑" panose="020B0503020204020204" pitchFamily="34" charset="-122"/>
                <a:ea typeface="微软雅黑" panose="020B0503020204020204" pitchFamily="34" charset="-122"/>
              </a:rPr>
              <a:t>班曾在</a:t>
            </a:r>
            <a:r>
              <a:rPr lang="en-US" altLang="zh-CN" sz="1400" dirty="0">
                <a:latin typeface="微软雅黑" panose="020B0503020204020204" pitchFamily="34" charset="-122"/>
                <a:ea typeface="微软雅黑" panose="020B0503020204020204" pitchFamily="34" charset="-122"/>
              </a:rPr>
              <a:t>2013</a:t>
            </a:r>
            <a:r>
              <a:rPr lang="zh-CN" altLang="zh-CN"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11</a:t>
            </a:r>
            <a:r>
              <a:rPr lang="zh-CN" altLang="zh-CN"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8</a:t>
            </a:r>
            <a:r>
              <a:rPr lang="zh-CN" altLang="zh-CN" sz="1400" dirty="0">
                <a:latin typeface="微软雅黑" panose="020B0503020204020204" pitchFamily="34" charset="-122"/>
                <a:ea typeface="微软雅黑" panose="020B0503020204020204" pitchFamily="34" charset="-122"/>
              </a:rPr>
              <a:t>日</a:t>
            </a:r>
            <a:r>
              <a:rPr lang="en-US" altLang="zh-CN" sz="1400" dirty="0">
                <a:latin typeface="微软雅黑" panose="020B0503020204020204" pitchFamily="34" charset="-122"/>
                <a:ea typeface="微软雅黑" panose="020B0503020204020204" pitchFamily="34" charset="-122"/>
              </a:rPr>
              <a:t>AGC</a:t>
            </a:r>
            <a:r>
              <a:rPr lang="zh-CN" altLang="zh-CN" sz="1400" dirty="0">
                <a:latin typeface="微软雅黑" panose="020B0503020204020204" pitchFamily="34" charset="-122"/>
                <a:ea typeface="微软雅黑" panose="020B0503020204020204" pitchFamily="34" charset="-122"/>
              </a:rPr>
              <a:t>方式下有功负荷调节速率达到</a:t>
            </a:r>
            <a:r>
              <a:rPr lang="en-US" altLang="zh-CN" sz="1400" dirty="0">
                <a:latin typeface="微软雅黑" panose="020B0503020204020204" pitchFamily="34" charset="-122"/>
                <a:ea typeface="微软雅黑" panose="020B0503020204020204" pitchFamily="34" charset="-122"/>
              </a:rPr>
              <a:t>5.3 </a:t>
            </a:r>
            <a:r>
              <a:rPr lang="en-US" altLang="zh-CN" sz="1400" dirty="0" smtClean="0">
                <a:latin typeface="微软雅黑" panose="020B0503020204020204" pitchFamily="34" charset="-122"/>
                <a:ea typeface="微软雅黑" panose="020B0503020204020204" pitchFamily="34" charset="-122"/>
              </a:rPr>
              <a:t>MW/MIN</a:t>
            </a:r>
            <a:r>
              <a:rPr lang="zh-CN" altLang="en-US" sz="1400" dirty="0" smtClean="0">
                <a:latin typeface="微软雅黑" panose="020B0503020204020204" pitchFamily="34" charset="-122"/>
                <a:ea typeface="微软雅黑" panose="020B0503020204020204" pitchFamily="34" charset="-122"/>
              </a:rPr>
              <a:t>。</a:t>
            </a:r>
            <a:endParaRPr lang="zh-CN" altLang="zh-CN" sz="1400" dirty="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     </a:t>
            </a:r>
            <a:r>
              <a:rPr lang="zh-CN" altLang="zh-CN" sz="1400" dirty="0" smtClean="0">
                <a:latin typeface="微软雅黑" panose="020B0503020204020204" pitchFamily="34" charset="-122"/>
                <a:ea typeface="微软雅黑" panose="020B0503020204020204" pitchFamily="34" charset="-122"/>
              </a:rPr>
              <a:t>本</a:t>
            </a:r>
            <a:r>
              <a:rPr lang="zh-CN" altLang="zh-CN" sz="1400" dirty="0">
                <a:latin typeface="微软雅黑" panose="020B0503020204020204" pitchFamily="34" charset="-122"/>
                <a:ea typeface="微软雅黑" panose="020B0503020204020204" pitchFamily="34" charset="-122"/>
              </a:rPr>
              <a:t>班组针对</a:t>
            </a:r>
            <a:r>
              <a:rPr lang="zh-CN" altLang="zh-CN" sz="1400" b="1" dirty="0">
                <a:solidFill>
                  <a:srgbClr val="C00000"/>
                </a:solidFill>
                <a:latin typeface="微软雅黑" panose="020B0503020204020204" pitchFamily="34" charset="-122"/>
                <a:ea typeface="微软雅黑" panose="020B0503020204020204" pitchFamily="34" charset="-122"/>
              </a:rPr>
              <a:t>提高</a:t>
            </a:r>
            <a:r>
              <a:rPr lang="en-US" altLang="zh-CN" sz="1400" b="1" dirty="0">
                <a:solidFill>
                  <a:srgbClr val="C00000"/>
                </a:solidFill>
                <a:latin typeface="微软雅黑" panose="020B0503020204020204" pitchFamily="34" charset="-122"/>
                <a:ea typeface="微软雅黑" panose="020B0503020204020204" pitchFamily="34" charset="-122"/>
              </a:rPr>
              <a:t>#3</a:t>
            </a:r>
            <a:r>
              <a:rPr lang="zh-CN" altLang="zh-CN" sz="1400" b="1" dirty="0">
                <a:solidFill>
                  <a:srgbClr val="C00000"/>
                </a:solidFill>
                <a:latin typeface="微软雅黑" panose="020B0503020204020204" pitchFamily="34" charset="-122"/>
                <a:ea typeface="微软雅黑" panose="020B0503020204020204" pitchFamily="34" charset="-122"/>
              </a:rPr>
              <a:t>机组</a:t>
            </a:r>
            <a:r>
              <a:rPr lang="en-US" altLang="zh-CN" sz="1400" b="1" dirty="0">
                <a:solidFill>
                  <a:srgbClr val="C00000"/>
                </a:solidFill>
                <a:latin typeface="微软雅黑" panose="020B0503020204020204" pitchFamily="34" charset="-122"/>
                <a:ea typeface="微软雅黑" panose="020B0503020204020204" pitchFamily="34" charset="-122"/>
              </a:rPr>
              <a:t>AGC</a:t>
            </a:r>
            <a:r>
              <a:rPr lang="zh-CN" altLang="zh-CN" sz="1400" b="1" dirty="0">
                <a:solidFill>
                  <a:srgbClr val="C00000"/>
                </a:solidFill>
                <a:latin typeface="微软雅黑" panose="020B0503020204020204" pitchFamily="34" charset="-122"/>
                <a:ea typeface="微软雅黑" panose="020B0503020204020204" pitchFamily="34" charset="-122"/>
              </a:rPr>
              <a:t>方式下有功负荷调节速率</a:t>
            </a:r>
            <a:r>
              <a:rPr lang="zh-CN" altLang="zh-CN" sz="1400" dirty="0">
                <a:latin typeface="微软雅黑" panose="020B0503020204020204" pitchFamily="34" charset="-122"/>
                <a:ea typeface="微软雅黑" panose="020B0503020204020204" pitchFamily="34" charset="-122"/>
              </a:rPr>
              <a:t>成立了攻关小组。 </a:t>
            </a:r>
            <a:r>
              <a:rPr lang="en-US" altLang="zh-CN" sz="1400" dirty="0">
                <a:latin typeface="微软雅黑" panose="020B0503020204020204" pitchFamily="34" charset="-122"/>
                <a:ea typeface="微软雅黑" panose="020B0503020204020204" pitchFamily="34" charset="-122"/>
              </a:rPr>
              <a:t> </a:t>
            </a:r>
            <a:endParaRPr lang="zh-CN" altLang="zh-CN" sz="1400" dirty="0">
              <a:latin typeface="微软雅黑" panose="020B0503020204020204" pitchFamily="34" charset="-122"/>
              <a:ea typeface="微软雅黑" panose="020B0503020204020204" pitchFamily="34" charset="-122"/>
            </a:endParaRPr>
          </a:p>
        </p:txBody>
      </p:sp>
      <p:sp>
        <p:nvSpPr>
          <p:cNvPr id="14" name="椭圆 13"/>
          <p:cNvSpPr/>
          <p:nvPr/>
        </p:nvSpPr>
        <p:spPr>
          <a:xfrm>
            <a:off x="863601" y="2384272"/>
            <a:ext cx="3467100" cy="3366046"/>
          </a:xfrm>
          <a:prstGeom prst="ellipse">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869575" y="2384272"/>
            <a:ext cx="3467100" cy="3366046"/>
          </a:xfrm>
          <a:prstGeom prst="ellipse">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080337" y="1197169"/>
            <a:ext cx="2031326" cy="646331"/>
          </a:xfrm>
          <a:prstGeom prst="rect">
            <a:avLst/>
          </a:prstGeom>
        </p:spPr>
        <p:txBody>
          <a:bodyPr wrap="none">
            <a:spAutoFit/>
          </a:bodyPr>
          <a:lstStyle/>
          <a:p>
            <a:pPr algn="ctr"/>
            <a:r>
              <a:rPr lang="zh-CN" altLang="zh-CN" sz="3600" b="1" dirty="0">
                <a:latin typeface="微软雅黑" panose="020B0503020204020204" pitchFamily="34" charset="-122"/>
                <a:ea typeface="微软雅黑" panose="020B0503020204020204" pitchFamily="34" charset="-122"/>
                <a:cs typeface="宋体-18030"/>
              </a:rPr>
              <a:t>目标依据</a:t>
            </a:r>
            <a:endParaRPr lang="zh-CN" altLang="en-US" sz="3600"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150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4" grpId="0" animBg="1"/>
      <p:bldP spid="5" grpId="0" animBg="1"/>
      <p:bldP spid="12" grpId="0" animBg="1"/>
      <p:bldP spid="14" grpId="0" animBg="1"/>
      <p:bldP spid="15" grpId="0" animBg="1"/>
      <p:bldP spid="17"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0" y="3111500"/>
            <a:ext cx="12192000" cy="2616200"/>
          </a:xfrm>
          <a:prstGeom prst="roundRect">
            <a:avLst>
              <a:gd name="adj" fmla="val 0"/>
            </a:avLst>
          </a:prstGeom>
          <a:blipFill dpi="0" rotWithShape="1">
            <a:blip r:embed="rId3"/>
            <a:srcRect/>
            <a:stretch>
              <a:fillRect/>
            </a:stretch>
          </a:blipFill>
          <a:ln>
            <a:solidFill>
              <a:srgbClr val="005E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七、</a:t>
            </a:r>
            <a:r>
              <a:rPr lang="zh-CN" altLang="zh-CN" sz="3600" b="1" dirty="0">
                <a:solidFill>
                  <a:srgbClr val="005EA4"/>
                </a:solidFill>
                <a:latin typeface="微软雅黑" panose="020B0503020204020204" pitchFamily="34" charset="-122"/>
                <a:ea typeface="微软雅黑" panose="020B0503020204020204" pitchFamily="34" charset="-122"/>
              </a:rPr>
              <a:t>原因分析</a:t>
            </a:r>
          </a:p>
        </p:txBody>
      </p:sp>
      <p:sp>
        <p:nvSpPr>
          <p:cNvPr id="4" name="矩形 3"/>
          <p:cNvSpPr/>
          <p:nvPr/>
        </p:nvSpPr>
        <p:spPr>
          <a:xfrm>
            <a:off x="717550" y="1632635"/>
            <a:ext cx="10756900" cy="499624"/>
          </a:xfrm>
          <a:prstGeom prst="rect">
            <a:avLst/>
          </a:prstGeom>
        </p:spPr>
        <p:txBody>
          <a:bodyPr wrap="square">
            <a:spAutoFit/>
          </a:bodyPr>
          <a:lstStyle/>
          <a:p>
            <a:pPr algn="ctr">
              <a:lnSpc>
                <a:spcPct val="150000"/>
              </a:lnSpc>
              <a:spcAft>
                <a:spcPts val="0"/>
              </a:spcAft>
            </a:pPr>
            <a:r>
              <a:rPr lang="zh-CN" altLang="zh-CN" sz="2000" b="1" dirty="0">
                <a:latin typeface="微软雅黑" panose="020B0503020204020204" pitchFamily="34" charset="-122"/>
                <a:ea typeface="微软雅黑" panose="020B0503020204020204" pitchFamily="34" charset="-122"/>
                <a:cs typeface="宋体-18030"/>
              </a:rPr>
              <a:t>小组全体成员运用“头脑风暴法”针对“主汽压力低</a:t>
            </a:r>
            <a:r>
              <a:rPr lang="en-US" altLang="zh-CN" sz="2000" b="1" dirty="0" smtClean="0">
                <a:latin typeface="微软雅黑" panose="020B0503020204020204" pitchFamily="34" charset="-122"/>
                <a:ea typeface="微软雅黑" panose="020B0503020204020204" pitchFamily="34" charset="-122"/>
                <a:cs typeface="宋体-18030"/>
              </a:rPr>
              <a:t>”</a:t>
            </a:r>
            <a:r>
              <a:rPr lang="zh-CN" altLang="zh-CN" sz="2000" b="1" dirty="0" smtClean="0">
                <a:latin typeface="微软雅黑" panose="020B0503020204020204" pitchFamily="34" charset="-122"/>
                <a:ea typeface="微软雅黑" panose="020B0503020204020204" pitchFamily="34" charset="-122"/>
                <a:cs typeface="宋体-18030"/>
              </a:rPr>
              <a:t>的</a:t>
            </a:r>
            <a:r>
              <a:rPr lang="zh-CN" altLang="zh-CN" sz="2000" b="1" dirty="0">
                <a:latin typeface="微软雅黑" panose="020B0503020204020204" pitchFamily="34" charset="-122"/>
                <a:ea typeface="微软雅黑" panose="020B0503020204020204" pitchFamily="34" charset="-122"/>
                <a:cs typeface="宋体-18030"/>
              </a:rPr>
              <a:t>问题分析原因</a:t>
            </a:r>
            <a:r>
              <a:rPr lang="zh-CN" altLang="zh-CN" sz="2000" b="1" dirty="0" smtClean="0">
                <a:latin typeface="微软雅黑" panose="020B0503020204020204" pitchFamily="34" charset="-122"/>
                <a:ea typeface="微软雅黑" panose="020B0503020204020204" pitchFamily="34" charset="-122"/>
                <a:cs typeface="宋体-18030"/>
              </a:rPr>
              <a:t>，</a:t>
            </a:r>
            <a:endParaRPr lang="en-US" altLang="zh-CN" sz="2000" b="1" dirty="0" smtClean="0">
              <a:latin typeface="微软雅黑" panose="020B0503020204020204" pitchFamily="34" charset="-122"/>
              <a:ea typeface="微软雅黑" panose="020B0503020204020204" pitchFamily="34" charset="-122"/>
              <a:cs typeface="宋体-18030"/>
            </a:endParaRPr>
          </a:p>
        </p:txBody>
      </p:sp>
      <p:grpSp>
        <p:nvGrpSpPr>
          <p:cNvPr id="2" name="组合 1"/>
          <p:cNvGrpSpPr/>
          <p:nvPr/>
        </p:nvGrpSpPr>
        <p:grpSpPr>
          <a:xfrm>
            <a:off x="635000" y="3842519"/>
            <a:ext cx="1420412" cy="1384300"/>
            <a:chOff x="635000" y="3842519"/>
            <a:chExt cx="1420412" cy="1384300"/>
          </a:xfrm>
        </p:grpSpPr>
        <p:sp>
          <p:nvSpPr>
            <p:cNvPr id="5" name="椭圆 4"/>
            <p:cNvSpPr/>
            <p:nvPr/>
          </p:nvSpPr>
          <p:spPr>
            <a:xfrm>
              <a:off x="635000" y="3842519"/>
              <a:ext cx="1420412" cy="1384300"/>
            </a:xfrm>
            <a:prstGeom prst="ellipse">
              <a:avLst/>
            </a:prstGeom>
            <a:solidFill>
              <a:srgbClr val="0070C0"/>
            </a:solidFill>
            <a:ln>
              <a:noFill/>
            </a:ln>
            <a:effectLst>
              <a:outerShdw blurRad="508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41500" y="4242281"/>
              <a:ext cx="1005403" cy="584775"/>
            </a:xfrm>
            <a:prstGeom prst="rect">
              <a:avLst/>
            </a:prstGeom>
          </p:spPr>
          <p:txBody>
            <a:bodyPr wrap="none">
              <a:spAutoFit/>
            </a:bodyPr>
            <a:lstStyle/>
            <a:p>
              <a:pPr lvl="0" algn="ctr">
                <a:spcAft>
                  <a:spcPts val="0"/>
                </a:spcAft>
              </a:pPr>
              <a:r>
                <a:rPr lang="zh-CN" altLang="zh-CN" sz="1600" dirty="0">
                  <a:solidFill>
                    <a:schemeClr val="bg1"/>
                  </a:solidFill>
                  <a:latin typeface="微软雅黑" panose="020B0503020204020204" pitchFamily="34" charset="-122"/>
                  <a:ea typeface="微软雅黑" panose="020B0503020204020204" pitchFamily="34" charset="-122"/>
                  <a:cs typeface="宋体-18030"/>
                </a:rPr>
                <a:t>专业</a:t>
              </a:r>
              <a:r>
                <a:rPr lang="zh-CN" altLang="zh-CN" sz="1600" dirty="0" smtClean="0">
                  <a:solidFill>
                    <a:schemeClr val="bg1"/>
                  </a:solidFill>
                  <a:latin typeface="微软雅黑" panose="020B0503020204020204" pitchFamily="34" charset="-122"/>
                  <a:ea typeface="微软雅黑" panose="020B0503020204020204" pitchFamily="34" charset="-122"/>
                  <a:cs typeface="宋体-18030"/>
                </a:rPr>
                <a:t>技术</a:t>
              </a:r>
              <a:endParaRPr lang="en-US" altLang="zh-CN" sz="1600" dirty="0" smtClean="0">
                <a:solidFill>
                  <a:schemeClr val="bg1"/>
                </a:solidFill>
                <a:latin typeface="微软雅黑" panose="020B0503020204020204" pitchFamily="34" charset="-122"/>
                <a:ea typeface="微软雅黑" panose="020B0503020204020204" pitchFamily="34" charset="-122"/>
                <a:cs typeface="宋体-18030"/>
              </a:endParaRPr>
            </a:p>
            <a:p>
              <a:pPr lvl="0" algn="ctr">
                <a:spcAft>
                  <a:spcPts val="0"/>
                </a:spcAft>
              </a:pPr>
              <a:r>
                <a:rPr lang="zh-CN" altLang="zh-CN" sz="1600" dirty="0" smtClean="0">
                  <a:solidFill>
                    <a:schemeClr val="bg1"/>
                  </a:solidFill>
                  <a:latin typeface="微软雅黑" panose="020B0503020204020204" pitchFamily="34" charset="-122"/>
                  <a:ea typeface="微软雅黑" panose="020B0503020204020204" pitchFamily="34" charset="-122"/>
                  <a:cs typeface="宋体-18030"/>
                </a:rPr>
                <a:t>培训</a:t>
              </a:r>
              <a:r>
                <a:rPr lang="zh-CN" altLang="zh-CN" sz="1600" dirty="0">
                  <a:solidFill>
                    <a:schemeClr val="bg1"/>
                  </a:solidFill>
                  <a:latin typeface="微软雅黑" panose="020B0503020204020204" pitchFamily="34" charset="-122"/>
                  <a:ea typeface="微软雅黑" panose="020B0503020204020204" pitchFamily="34" charset="-122"/>
                  <a:cs typeface="宋体-18030"/>
                </a:rPr>
                <a:t>不够</a:t>
              </a:r>
            </a:p>
          </p:txBody>
        </p:sp>
      </p:grpSp>
      <p:grpSp>
        <p:nvGrpSpPr>
          <p:cNvPr id="11" name="组合 10"/>
          <p:cNvGrpSpPr/>
          <p:nvPr/>
        </p:nvGrpSpPr>
        <p:grpSpPr>
          <a:xfrm>
            <a:off x="2232458" y="3842519"/>
            <a:ext cx="1420412" cy="1384300"/>
            <a:chOff x="2183649" y="3842519"/>
            <a:chExt cx="1420412" cy="1384300"/>
          </a:xfrm>
        </p:grpSpPr>
        <p:sp>
          <p:nvSpPr>
            <p:cNvPr id="12" name="椭圆 11"/>
            <p:cNvSpPr/>
            <p:nvPr/>
          </p:nvSpPr>
          <p:spPr>
            <a:xfrm>
              <a:off x="2183649" y="3842519"/>
              <a:ext cx="1420412" cy="1384300"/>
            </a:xfrm>
            <a:prstGeom prst="ellipse">
              <a:avLst/>
            </a:prstGeom>
            <a:solidFill>
              <a:srgbClr val="0070C0"/>
            </a:solidFill>
            <a:ln>
              <a:noFill/>
            </a:ln>
            <a:effectLst>
              <a:outerShdw blurRad="508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493745" y="4350002"/>
              <a:ext cx="800219" cy="338554"/>
            </a:xfrm>
            <a:prstGeom prst="rect">
              <a:avLst/>
            </a:prstGeom>
          </p:spPr>
          <p:txBody>
            <a:bodyPr wrap="none">
              <a:spAutoFit/>
            </a:bodyPr>
            <a:lstStyle/>
            <a:p>
              <a:pPr lvl="0" algn="just">
                <a:spcAft>
                  <a:spcPts val="0"/>
                </a:spcAft>
              </a:pPr>
              <a:r>
                <a:rPr lang="zh-CN" altLang="zh-CN" sz="1600" dirty="0">
                  <a:solidFill>
                    <a:schemeClr val="bg1"/>
                  </a:solidFill>
                  <a:latin typeface="微软雅黑" panose="020B0503020204020204" pitchFamily="34" charset="-122"/>
                  <a:ea typeface="微软雅黑" panose="020B0503020204020204" pitchFamily="34" charset="-122"/>
                  <a:cs typeface="宋体-18030"/>
                </a:rPr>
                <a:t>煤质差</a:t>
              </a:r>
            </a:p>
          </p:txBody>
        </p:sp>
      </p:grpSp>
      <p:grpSp>
        <p:nvGrpSpPr>
          <p:cNvPr id="29" name="组合 28"/>
          <p:cNvGrpSpPr/>
          <p:nvPr/>
        </p:nvGrpSpPr>
        <p:grpSpPr>
          <a:xfrm>
            <a:off x="3829916" y="3842519"/>
            <a:ext cx="1420412" cy="1384300"/>
            <a:chOff x="3833898" y="3842519"/>
            <a:chExt cx="1420412" cy="1384300"/>
          </a:xfrm>
        </p:grpSpPr>
        <p:sp>
          <p:nvSpPr>
            <p:cNvPr id="10" name="椭圆 9"/>
            <p:cNvSpPr/>
            <p:nvPr/>
          </p:nvSpPr>
          <p:spPr>
            <a:xfrm>
              <a:off x="3833898" y="3842519"/>
              <a:ext cx="1420412" cy="1384300"/>
            </a:xfrm>
            <a:prstGeom prst="ellipse">
              <a:avLst/>
            </a:prstGeom>
            <a:solidFill>
              <a:srgbClr val="0070C0"/>
            </a:solidFill>
            <a:ln>
              <a:noFill/>
            </a:ln>
            <a:effectLst>
              <a:outerShdw blurRad="508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33476" y="4356581"/>
              <a:ext cx="1210588" cy="338554"/>
            </a:xfrm>
            <a:prstGeom prst="rect">
              <a:avLst/>
            </a:prstGeom>
          </p:spPr>
          <p:txBody>
            <a:bodyPr wrap="none">
              <a:spAutoFit/>
            </a:bodyPr>
            <a:lstStyle/>
            <a:p>
              <a:pPr lvl="0" algn="ctr">
                <a:spcAft>
                  <a:spcPts val="0"/>
                </a:spcAft>
              </a:pPr>
              <a:r>
                <a:rPr lang="zh-CN" altLang="zh-CN" sz="1600" dirty="0">
                  <a:solidFill>
                    <a:schemeClr val="bg1"/>
                  </a:solidFill>
                  <a:latin typeface="微软雅黑" panose="020B0503020204020204" pitchFamily="34" charset="-122"/>
                  <a:ea typeface="微软雅黑" panose="020B0503020204020204" pitchFamily="34" charset="-122"/>
                  <a:cs typeface="宋体-18030"/>
                </a:rPr>
                <a:t>一次风量低</a:t>
              </a:r>
            </a:p>
          </p:txBody>
        </p:sp>
      </p:grpSp>
      <p:grpSp>
        <p:nvGrpSpPr>
          <p:cNvPr id="30" name="组合 29"/>
          <p:cNvGrpSpPr/>
          <p:nvPr/>
        </p:nvGrpSpPr>
        <p:grpSpPr>
          <a:xfrm>
            <a:off x="5427374" y="3842519"/>
            <a:ext cx="1420412" cy="1384300"/>
            <a:chOff x="5484147" y="3842519"/>
            <a:chExt cx="1420412" cy="1384300"/>
          </a:xfrm>
        </p:grpSpPr>
        <p:sp>
          <p:nvSpPr>
            <p:cNvPr id="9" name="椭圆 8"/>
            <p:cNvSpPr/>
            <p:nvPr/>
          </p:nvSpPr>
          <p:spPr>
            <a:xfrm>
              <a:off x="5484147" y="3842519"/>
              <a:ext cx="1420412" cy="1384300"/>
            </a:xfrm>
            <a:prstGeom prst="ellipse">
              <a:avLst/>
            </a:prstGeom>
            <a:solidFill>
              <a:srgbClr val="0070C0"/>
            </a:solidFill>
            <a:ln>
              <a:noFill/>
            </a:ln>
            <a:effectLst>
              <a:outerShdw blurRad="508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582486" y="4365758"/>
              <a:ext cx="1210588" cy="338554"/>
            </a:xfrm>
            <a:prstGeom prst="rect">
              <a:avLst/>
            </a:prstGeom>
          </p:spPr>
          <p:txBody>
            <a:bodyPr wrap="none">
              <a:spAutoFit/>
            </a:bodyPr>
            <a:lstStyle/>
            <a:p>
              <a:pPr lvl="0" algn="ctr">
                <a:spcAft>
                  <a:spcPts val="0"/>
                </a:spcAft>
              </a:pPr>
              <a:r>
                <a:rPr lang="zh-CN" altLang="zh-CN" sz="1600" dirty="0">
                  <a:solidFill>
                    <a:schemeClr val="bg1"/>
                  </a:solidFill>
                  <a:latin typeface="微软雅黑" panose="020B0503020204020204" pitchFamily="34" charset="-122"/>
                  <a:ea typeface="微软雅黑" panose="020B0503020204020204" pitchFamily="34" charset="-122"/>
                  <a:cs typeface="宋体-18030"/>
                </a:rPr>
                <a:t>周波波动大</a:t>
              </a:r>
            </a:p>
          </p:txBody>
        </p:sp>
      </p:grpSp>
      <p:grpSp>
        <p:nvGrpSpPr>
          <p:cNvPr id="31" name="组合 30"/>
          <p:cNvGrpSpPr/>
          <p:nvPr/>
        </p:nvGrpSpPr>
        <p:grpSpPr>
          <a:xfrm>
            <a:off x="7024832" y="3842519"/>
            <a:ext cx="1420412" cy="1384300"/>
            <a:chOff x="7134396" y="3842519"/>
            <a:chExt cx="1420412" cy="1384300"/>
          </a:xfrm>
        </p:grpSpPr>
        <p:sp>
          <p:nvSpPr>
            <p:cNvPr id="8" name="椭圆 7"/>
            <p:cNvSpPr/>
            <p:nvPr/>
          </p:nvSpPr>
          <p:spPr>
            <a:xfrm>
              <a:off x="7134396" y="3842519"/>
              <a:ext cx="1420412" cy="1384300"/>
            </a:xfrm>
            <a:prstGeom prst="ellipse">
              <a:avLst/>
            </a:prstGeom>
            <a:solidFill>
              <a:srgbClr val="0070C0"/>
            </a:solidFill>
            <a:ln>
              <a:noFill/>
            </a:ln>
            <a:effectLst>
              <a:outerShdw blurRad="508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444492" y="4361005"/>
              <a:ext cx="800219" cy="338554"/>
            </a:xfrm>
            <a:prstGeom prst="rect">
              <a:avLst/>
            </a:prstGeom>
          </p:spPr>
          <p:txBody>
            <a:bodyPr wrap="none">
              <a:spAutoFit/>
            </a:bodyPr>
            <a:lstStyle/>
            <a:p>
              <a:pPr lvl="0" algn="ctr">
                <a:spcAft>
                  <a:spcPts val="0"/>
                </a:spcAft>
              </a:pPr>
              <a:r>
                <a:rPr lang="zh-CN" altLang="zh-CN" sz="1600" dirty="0">
                  <a:solidFill>
                    <a:schemeClr val="bg1"/>
                  </a:solidFill>
                  <a:latin typeface="微软雅黑" panose="020B0503020204020204" pitchFamily="34" charset="-122"/>
                  <a:ea typeface="微软雅黑" panose="020B0503020204020204" pitchFamily="34" charset="-122"/>
                  <a:cs typeface="宋体-18030"/>
                </a:rPr>
                <a:t>氧量低</a:t>
              </a:r>
            </a:p>
          </p:txBody>
        </p:sp>
      </p:grpSp>
      <p:grpSp>
        <p:nvGrpSpPr>
          <p:cNvPr id="32" name="组合 31"/>
          <p:cNvGrpSpPr/>
          <p:nvPr/>
        </p:nvGrpSpPr>
        <p:grpSpPr>
          <a:xfrm>
            <a:off x="8622290" y="3842519"/>
            <a:ext cx="1420412" cy="1384300"/>
            <a:chOff x="8784646" y="3842519"/>
            <a:chExt cx="1420412" cy="1384300"/>
          </a:xfrm>
        </p:grpSpPr>
        <p:sp>
          <p:nvSpPr>
            <p:cNvPr id="7" name="椭圆 6"/>
            <p:cNvSpPr/>
            <p:nvPr/>
          </p:nvSpPr>
          <p:spPr>
            <a:xfrm>
              <a:off x="8784646" y="3842519"/>
              <a:ext cx="1420412" cy="1384300"/>
            </a:xfrm>
            <a:prstGeom prst="ellipse">
              <a:avLst/>
            </a:prstGeom>
            <a:solidFill>
              <a:srgbClr val="0070C0"/>
            </a:solidFill>
            <a:ln>
              <a:noFill/>
            </a:ln>
            <a:effectLst>
              <a:outerShdw blurRad="508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874165" y="4253394"/>
              <a:ext cx="1210588" cy="584775"/>
            </a:xfrm>
            <a:prstGeom prst="rect">
              <a:avLst/>
            </a:prstGeom>
          </p:spPr>
          <p:txBody>
            <a:bodyPr wrap="none">
              <a:spAutoFit/>
            </a:bodyPr>
            <a:lstStyle/>
            <a:p>
              <a:pPr lvl="0" algn="ctr">
                <a:spcAft>
                  <a:spcPts val="0"/>
                </a:spcAft>
              </a:pPr>
              <a:r>
                <a:rPr lang="zh-CN" altLang="zh-CN" sz="1600" dirty="0">
                  <a:solidFill>
                    <a:schemeClr val="bg1"/>
                  </a:solidFill>
                  <a:latin typeface="微软雅黑" panose="020B0503020204020204" pitchFamily="34" charset="-122"/>
                  <a:ea typeface="微软雅黑" panose="020B0503020204020204" pitchFamily="34" charset="-122"/>
                  <a:cs typeface="宋体-18030"/>
                </a:rPr>
                <a:t>变负荷</a:t>
              </a:r>
              <a:r>
                <a:rPr lang="zh-CN" altLang="zh-CN" sz="1600" dirty="0" smtClean="0">
                  <a:solidFill>
                    <a:schemeClr val="bg1"/>
                  </a:solidFill>
                  <a:latin typeface="微软雅黑" panose="020B0503020204020204" pitchFamily="34" charset="-122"/>
                  <a:ea typeface="微软雅黑" panose="020B0503020204020204" pitchFamily="34" charset="-122"/>
                  <a:cs typeface="宋体-18030"/>
                </a:rPr>
                <a:t>速率</a:t>
              </a:r>
              <a:endParaRPr lang="en-US" altLang="zh-CN" sz="1600" dirty="0" smtClean="0">
                <a:solidFill>
                  <a:schemeClr val="bg1"/>
                </a:solidFill>
                <a:latin typeface="微软雅黑" panose="020B0503020204020204" pitchFamily="34" charset="-122"/>
                <a:ea typeface="微软雅黑" panose="020B0503020204020204" pitchFamily="34" charset="-122"/>
                <a:cs typeface="宋体-18030"/>
              </a:endParaRPr>
            </a:p>
            <a:p>
              <a:pPr lvl="0" algn="ctr">
                <a:spcAft>
                  <a:spcPts val="0"/>
                </a:spcAft>
              </a:pPr>
              <a:r>
                <a:rPr lang="zh-CN" altLang="zh-CN" sz="1600" dirty="0" smtClean="0">
                  <a:solidFill>
                    <a:schemeClr val="bg1"/>
                  </a:solidFill>
                  <a:latin typeface="微软雅黑" panose="020B0503020204020204" pitchFamily="34" charset="-122"/>
                  <a:ea typeface="微软雅黑" panose="020B0503020204020204" pitchFamily="34" charset="-122"/>
                  <a:cs typeface="宋体-18030"/>
                </a:rPr>
                <a:t>设定值</a:t>
              </a:r>
              <a:r>
                <a:rPr lang="zh-CN" altLang="zh-CN" sz="1600" dirty="0">
                  <a:solidFill>
                    <a:schemeClr val="bg1"/>
                  </a:solidFill>
                  <a:latin typeface="微软雅黑" panose="020B0503020204020204" pitchFamily="34" charset="-122"/>
                  <a:ea typeface="微软雅黑" panose="020B0503020204020204" pitchFamily="34" charset="-122"/>
                  <a:cs typeface="宋体-18030"/>
                </a:rPr>
                <a:t>低</a:t>
              </a:r>
            </a:p>
          </p:txBody>
        </p:sp>
      </p:grpSp>
      <p:sp>
        <p:nvSpPr>
          <p:cNvPr id="19" name="文本框 18"/>
          <p:cNvSpPr txBox="1"/>
          <p:nvPr/>
        </p:nvSpPr>
        <p:spPr>
          <a:xfrm>
            <a:off x="1023440" y="3194095"/>
            <a:ext cx="641522" cy="707886"/>
          </a:xfrm>
          <a:prstGeom prst="rect">
            <a:avLst/>
          </a:prstGeom>
          <a:noFill/>
        </p:spPr>
        <p:txBody>
          <a:bodyPr wrap="none" rtlCol="0">
            <a:spAutoFit/>
          </a:bodyPr>
          <a:lstStyle/>
          <a:p>
            <a:pPr algn="ctr"/>
            <a:r>
              <a:rPr lang="zh-CN" altLang="en-US" sz="4000" dirty="0" smtClean="0">
                <a:solidFill>
                  <a:srgbClr val="0070C0"/>
                </a:solidFill>
                <a:sym typeface="Wingdings" panose="05000000000000000000" pitchFamily="2" charset="2"/>
              </a:rPr>
              <a:t></a:t>
            </a:r>
            <a:endParaRPr lang="zh-CN" altLang="en-US" sz="4000" dirty="0">
              <a:solidFill>
                <a:srgbClr val="0070C0"/>
              </a:solidFill>
            </a:endParaRPr>
          </a:p>
        </p:txBody>
      </p:sp>
      <p:sp>
        <p:nvSpPr>
          <p:cNvPr id="20" name="文本框 19"/>
          <p:cNvSpPr txBox="1"/>
          <p:nvPr/>
        </p:nvSpPr>
        <p:spPr>
          <a:xfrm>
            <a:off x="7413941" y="3194095"/>
            <a:ext cx="641521" cy="707886"/>
          </a:xfrm>
          <a:prstGeom prst="rect">
            <a:avLst/>
          </a:prstGeom>
          <a:noFill/>
        </p:spPr>
        <p:txBody>
          <a:bodyPr wrap="none" rtlCol="0">
            <a:spAutoFit/>
          </a:bodyPr>
          <a:lstStyle/>
          <a:p>
            <a:pPr algn="ctr"/>
            <a:r>
              <a:rPr lang="zh-CN" altLang="en-US" sz="4000" dirty="0" smtClean="0">
                <a:solidFill>
                  <a:srgbClr val="0070C0"/>
                </a:solidFill>
                <a:sym typeface="Wingdings" panose="05000000000000000000" pitchFamily="2" charset="2"/>
              </a:rPr>
              <a:t></a:t>
            </a:r>
            <a:endParaRPr lang="zh-CN" altLang="en-US" sz="4000" dirty="0">
              <a:solidFill>
                <a:srgbClr val="0070C0"/>
              </a:solidFill>
            </a:endParaRPr>
          </a:p>
        </p:txBody>
      </p:sp>
      <p:sp>
        <p:nvSpPr>
          <p:cNvPr id="21" name="文本框 20"/>
          <p:cNvSpPr txBox="1"/>
          <p:nvPr/>
        </p:nvSpPr>
        <p:spPr>
          <a:xfrm>
            <a:off x="5816316" y="3194095"/>
            <a:ext cx="641521" cy="707886"/>
          </a:xfrm>
          <a:prstGeom prst="rect">
            <a:avLst/>
          </a:prstGeom>
          <a:noFill/>
        </p:spPr>
        <p:txBody>
          <a:bodyPr wrap="none" rtlCol="0">
            <a:spAutoFit/>
          </a:bodyPr>
          <a:lstStyle/>
          <a:p>
            <a:pPr algn="ctr"/>
            <a:r>
              <a:rPr lang="zh-CN" altLang="en-US" sz="4000" dirty="0" smtClean="0">
                <a:solidFill>
                  <a:srgbClr val="0070C0"/>
                </a:solidFill>
                <a:sym typeface="Wingdings" panose="05000000000000000000" pitchFamily="2" charset="2"/>
              </a:rPr>
              <a:t></a:t>
            </a:r>
            <a:endParaRPr lang="zh-CN" altLang="en-US" sz="4000" dirty="0">
              <a:solidFill>
                <a:srgbClr val="0070C0"/>
              </a:solidFill>
            </a:endParaRPr>
          </a:p>
        </p:txBody>
      </p:sp>
      <p:sp>
        <p:nvSpPr>
          <p:cNvPr id="22" name="文本框 21"/>
          <p:cNvSpPr txBox="1"/>
          <p:nvPr/>
        </p:nvSpPr>
        <p:spPr>
          <a:xfrm>
            <a:off x="4218691" y="3194095"/>
            <a:ext cx="641521" cy="707886"/>
          </a:xfrm>
          <a:prstGeom prst="rect">
            <a:avLst/>
          </a:prstGeom>
          <a:noFill/>
        </p:spPr>
        <p:txBody>
          <a:bodyPr wrap="none" rtlCol="0">
            <a:spAutoFit/>
          </a:bodyPr>
          <a:lstStyle/>
          <a:p>
            <a:pPr algn="ctr"/>
            <a:r>
              <a:rPr lang="zh-CN" altLang="en-US" sz="4000" dirty="0" smtClean="0">
                <a:solidFill>
                  <a:srgbClr val="0070C0"/>
                </a:solidFill>
                <a:sym typeface="Wingdings" panose="05000000000000000000" pitchFamily="2" charset="2"/>
              </a:rPr>
              <a:t></a:t>
            </a:r>
            <a:endParaRPr lang="zh-CN" altLang="en-US" sz="4000" dirty="0">
              <a:solidFill>
                <a:srgbClr val="0070C0"/>
              </a:solidFill>
            </a:endParaRPr>
          </a:p>
        </p:txBody>
      </p:sp>
      <p:sp>
        <p:nvSpPr>
          <p:cNvPr id="23" name="文本框 22"/>
          <p:cNvSpPr txBox="1"/>
          <p:nvPr/>
        </p:nvSpPr>
        <p:spPr>
          <a:xfrm>
            <a:off x="2621066" y="3194095"/>
            <a:ext cx="641521" cy="707886"/>
          </a:xfrm>
          <a:prstGeom prst="rect">
            <a:avLst/>
          </a:prstGeom>
          <a:noFill/>
        </p:spPr>
        <p:txBody>
          <a:bodyPr wrap="none" rtlCol="0">
            <a:spAutoFit/>
          </a:bodyPr>
          <a:lstStyle/>
          <a:p>
            <a:pPr algn="ctr"/>
            <a:r>
              <a:rPr lang="zh-CN" altLang="en-US" sz="4000" dirty="0" smtClean="0">
                <a:solidFill>
                  <a:srgbClr val="0070C0"/>
                </a:solidFill>
                <a:sym typeface="Wingdings" panose="05000000000000000000" pitchFamily="2" charset="2"/>
              </a:rPr>
              <a:t></a:t>
            </a:r>
            <a:endParaRPr lang="zh-CN" altLang="en-US" sz="4000" dirty="0">
              <a:solidFill>
                <a:srgbClr val="0070C0"/>
              </a:solidFill>
            </a:endParaRPr>
          </a:p>
        </p:txBody>
      </p:sp>
      <p:sp>
        <p:nvSpPr>
          <p:cNvPr id="24" name="文本框 23"/>
          <p:cNvSpPr txBox="1"/>
          <p:nvPr/>
        </p:nvSpPr>
        <p:spPr>
          <a:xfrm>
            <a:off x="9011566" y="3194095"/>
            <a:ext cx="641521" cy="707886"/>
          </a:xfrm>
          <a:prstGeom prst="rect">
            <a:avLst/>
          </a:prstGeom>
          <a:noFill/>
        </p:spPr>
        <p:txBody>
          <a:bodyPr wrap="none" rtlCol="0">
            <a:spAutoFit/>
          </a:bodyPr>
          <a:lstStyle/>
          <a:p>
            <a:pPr algn="ctr"/>
            <a:r>
              <a:rPr lang="zh-CN" altLang="en-US" sz="4000" dirty="0" smtClean="0">
                <a:solidFill>
                  <a:srgbClr val="0070C0"/>
                </a:solidFill>
                <a:sym typeface="Wingdings" panose="05000000000000000000" pitchFamily="2" charset="2"/>
              </a:rPr>
              <a:t></a:t>
            </a:r>
            <a:endParaRPr lang="zh-CN" altLang="en-US" sz="4000" dirty="0">
              <a:solidFill>
                <a:srgbClr val="0070C0"/>
              </a:solidFill>
            </a:endParaRPr>
          </a:p>
        </p:txBody>
      </p:sp>
      <p:pic>
        <p:nvPicPr>
          <p:cNvPr id="25" name="图片 30" descr="9476339_085720570168_2.jpg"/>
          <p:cNvPicPr>
            <a:picLocks noChangeAspect="1"/>
          </p:cNvPicPr>
          <p:nvPr/>
        </p:nvPicPr>
        <p:blipFill>
          <a:blip r:embed="rId4" cstate="email"/>
          <a:srcRect/>
          <a:stretch>
            <a:fillRect/>
          </a:stretch>
        </p:blipFill>
        <p:spPr bwMode="auto">
          <a:xfrm>
            <a:off x="9881395" y="1913896"/>
            <a:ext cx="1879916" cy="120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组合 32"/>
          <p:cNvGrpSpPr/>
          <p:nvPr/>
        </p:nvGrpSpPr>
        <p:grpSpPr>
          <a:xfrm>
            <a:off x="10219746" y="3855219"/>
            <a:ext cx="1420412" cy="1384300"/>
            <a:chOff x="10219746" y="3855219"/>
            <a:chExt cx="1420412" cy="1384300"/>
          </a:xfrm>
        </p:grpSpPr>
        <p:sp>
          <p:nvSpPr>
            <p:cNvPr id="26" name="椭圆 25"/>
            <p:cNvSpPr/>
            <p:nvPr/>
          </p:nvSpPr>
          <p:spPr>
            <a:xfrm>
              <a:off x="10219746" y="3855219"/>
              <a:ext cx="1420412" cy="1384300"/>
            </a:xfrm>
            <a:prstGeom prst="ellipse">
              <a:avLst/>
            </a:prstGeom>
            <a:solidFill>
              <a:srgbClr val="0070C0"/>
            </a:solidFill>
            <a:ln>
              <a:noFill/>
            </a:ln>
            <a:effectLst>
              <a:outerShdw blurRad="508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309265" y="4266094"/>
              <a:ext cx="1210588" cy="584775"/>
            </a:xfrm>
            <a:prstGeom prst="rect">
              <a:avLst/>
            </a:prstGeom>
          </p:spPr>
          <p:txBody>
            <a:bodyPr wrap="none">
              <a:spAutoFit/>
            </a:bodyPr>
            <a:lstStyle/>
            <a:p>
              <a:pPr lvl="0" algn="ctr">
                <a:spcAft>
                  <a:spcPts val="0"/>
                </a:spcAft>
              </a:pPr>
              <a:r>
                <a:rPr lang="zh-CN" altLang="zh-CN" sz="1600" dirty="0">
                  <a:solidFill>
                    <a:schemeClr val="bg1"/>
                  </a:solidFill>
                  <a:latin typeface="微软雅黑" panose="020B0503020204020204" pitchFamily="34" charset="-122"/>
                  <a:ea typeface="微软雅黑" panose="020B0503020204020204" pitchFamily="34" charset="-122"/>
                  <a:cs typeface="宋体-18030"/>
                </a:rPr>
                <a:t>变负荷</a:t>
              </a:r>
              <a:r>
                <a:rPr lang="zh-CN" altLang="zh-CN" sz="1600" dirty="0" smtClean="0">
                  <a:solidFill>
                    <a:schemeClr val="bg1"/>
                  </a:solidFill>
                  <a:latin typeface="微软雅黑" panose="020B0503020204020204" pitchFamily="34" charset="-122"/>
                  <a:ea typeface="微软雅黑" panose="020B0503020204020204" pitchFamily="34" charset="-122"/>
                  <a:cs typeface="宋体-18030"/>
                </a:rPr>
                <a:t>速率</a:t>
              </a:r>
              <a:endParaRPr lang="en-US" altLang="zh-CN" sz="1600" dirty="0" smtClean="0">
                <a:solidFill>
                  <a:schemeClr val="bg1"/>
                </a:solidFill>
                <a:latin typeface="微软雅黑" panose="020B0503020204020204" pitchFamily="34" charset="-122"/>
                <a:ea typeface="微软雅黑" panose="020B0503020204020204" pitchFamily="34" charset="-122"/>
                <a:cs typeface="宋体-18030"/>
              </a:endParaRPr>
            </a:p>
            <a:p>
              <a:pPr lvl="0" algn="ctr">
                <a:spcAft>
                  <a:spcPts val="0"/>
                </a:spcAft>
              </a:pPr>
              <a:r>
                <a:rPr lang="zh-CN" altLang="zh-CN" sz="1600" dirty="0" smtClean="0">
                  <a:solidFill>
                    <a:schemeClr val="bg1"/>
                  </a:solidFill>
                  <a:latin typeface="微软雅黑" panose="020B0503020204020204" pitchFamily="34" charset="-122"/>
                  <a:ea typeface="微软雅黑" panose="020B0503020204020204" pitchFamily="34" charset="-122"/>
                  <a:cs typeface="宋体-18030"/>
                </a:rPr>
                <a:t>设定值</a:t>
              </a:r>
              <a:r>
                <a:rPr lang="zh-CN" altLang="zh-CN" sz="1600" dirty="0">
                  <a:solidFill>
                    <a:schemeClr val="bg1"/>
                  </a:solidFill>
                  <a:latin typeface="微软雅黑" panose="020B0503020204020204" pitchFamily="34" charset="-122"/>
                  <a:ea typeface="微软雅黑" panose="020B0503020204020204" pitchFamily="34" charset="-122"/>
                  <a:cs typeface="宋体-18030"/>
                </a:rPr>
                <a:t>低</a:t>
              </a:r>
            </a:p>
          </p:txBody>
        </p:sp>
      </p:grpSp>
      <p:sp>
        <p:nvSpPr>
          <p:cNvPr id="28" name="文本框 27"/>
          <p:cNvSpPr txBox="1"/>
          <p:nvPr/>
        </p:nvSpPr>
        <p:spPr>
          <a:xfrm>
            <a:off x="10609192" y="3206795"/>
            <a:ext cx="641521" cy="707886"/>
          </a:xfrm>
          <a:prstGeom prst="rect">
            <a:avLst/>
          </a:prstGeom>
          <a:noFill/>
        </p:spPr>
        <p:txBody>
          <a:bodyPr wrap="none" rtlCol="0">
            <a:spAutoFit/>
          </a:bodyPr>
          <a:lstStyle/>
          <a:p>
            <a:pPr algn="ctr"/>
            <a:r>
              <a:rPr lang="zh-CN" altLang="en-US" sz="4000" dirty="0" smtClean="0">
                <a:solidFill>
                  <a:srgbClr val="0070C0"/>
                </a:solidFill>
                <a:sym typeface="Wingdings" panose="05000000000000000000" pitchFamily="2" charset="2"/>
              </a:rPr>
              <a:t></a:t>
            </a:r>
            <a:endParaRPr lang="zh-CN" altLang="en-US" sz="4000" dirty="0">
              <a:solidFill>
                <a:srgbClr val="0070C0"/>
              </a:solidFill>
            </a:endParaRPr>
          </a:p>
        </p:txBody>
      </p:sp>
      <p:sp>
        <p:nvSpPr>
          <p:cNvPr id="34" name="矩形 33"/>
          <p:cNvSpPr/>
          <p:nvPr/>
        </p:nvSpPr>
        <p:spPr>
          <a:xfrm>
            <a:off x="3943808" y="1811635"/>
            <a:ext cx="4304384" cy="1338828"/>
          </a:xfrm>
          <a:prstGeom prst="rect">
            <a:avLst/>
          </a:prstGeom>
        </p:spPr>
        <p:txBody>
          <a:bodyPr wrap="none">
            <a:spAutoFit/>
          </a:bodyPr>
          <a:lstStyle/>
          <a:p>
            <a:pPr algn="ctr">
              <a:lnSpc>
                <a:spcPct val="150000"/>
              </a:lnSpc>
              <a:spcAft>
                <a:spcPts val="0"/>
              </a:spcAft>
            </a:pPr>
            <a:r>
              <a:rPr lang="zh-CN" altLang="zh-CN" sz="3600" b="1" i="1" dirty="0">
                <a:solidFill>
                  <a:srgbClr val="C00000"/>
                </a:solidFill>
                <a:latin typeface="微软雅黑" panose="020B0503020204020204" pitchFamily="34" charset="-122"/>
                <a:ea typeface="微软雅黑" panose="020B0503020204020204" pitchFamily="34" charset="-122"/>
                <a:cs typeface="宋体-18030"/>
              </a:rPr>
              <a:t>确定了</a:t>
            </a:r>
            <a:r>
              <a:rPr lang="en-US" altLang="zh-CN" sz="5400" b="1" i="1" dirty="0">
                <a:solidFill>
                  <a:srgbClr val="C00000"/>
                </a:solidFill>
                <a:latin typeface="微软雅黑" panose="020B0503020204020204" pitchFamily="34" charset="-122"/>
                <a:ea typeface="微软雅黑" panose="020B0503020204020204" pitchFamily="34" charset="-122"/>
                <a:cs typeface="宋体-18030"/>
              </a:rPr>
              <a:t>7</a:t>
            </a:r>
            <a:r>
              <a:rPr lang="zh-CN" altLang="zh-CN" sz="3600" b="1" i="1" dirty="0">
                <a:solidFill>
                  <a:srgbClr val="C00000"/>
                </a:solidFill>
                <a:latin typeface="微软雅黑" panose="020B0503020204020204" pitchFamily="34" charset="-122"/>
                <a:ea typeface="微软雅黑" panose="020B0503020204020204" pitchFamily="34" charset="-122"/>
                <a:cs typeface="宋体-18030"/>
              </a:rPr>
              <a:t>条末端因素</a:t>
            </a:r>
          </a:p>
        </p:txBody>
      </p:sp>
      <p:sp>
        <p:nvSpPr>
          <p:cNvPr id="35" name="文本框 34"/>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 fill="hold"/>
                                        <p:tgtEl>
                                          <p:spTgt spid="25"/>
                                        </p:tgtEl>
                                        <p:attrNameLst>
                                          <p:attrName>ppt_w</p:attrName>
                                        </p:attrNameLst>
                                      </p:cBhvr>
                                      <p:tavLst>
                                        <p:tav tm="0">
                                          <p:val>
                                            <p:fltVal val="0"/>
                                          </p:val>
                                        </p:tav>
                                        <p:tav tm="100000">
                                          <p:val>
                                            <p:strVal val="#ppt_w"/>
                                          </p:val>
                                        </p:tav>
                                      </p:tavLst>
                                    </p:anim>
                                    <p:anim calcmode="lin" valueType="num">
                                      <p:cBhvr>
                                        <p:cTn id="8" dur="3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par>
                                <p:cTn id="34" presetID="22" presetClass="entr" presetSubtype="8"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8"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par>
                                <p:cTn id="40" presetID="22" presetClass="entr" presetSubtype="8"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par>
                                <p:cTn id="61" presetID="22" presetClass="entr" presetSubtype="8"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150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19" grpId="0"/>
      <p:bldP spid="20" grpId="0"/>
      <p:bldP spid="21" grpId="0"/>
      <p:bldP spid="22" grpId="0"/>
      <p:bldP spid="23" grpId="0"/>
      <p:bldP spid="24" grpId="0"/>
      <p:bldP spid="28"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八、</a:t>
            </a:r>
            <a:r>
              <a:rPr lang="zh-CN" altLang="zh-CN" sz="3600" b="1" dirty="0">
                <a:solidFill>
                  <a:srgbClr val="0070C0"/>
                </a:solidFill>
                <a:latin typeface="微软雅黑" panose="020B0503020204020204" pitchFamily="34" charset="-122"/>
                <a:ea typeface="微软雅黑" panose="020B0503020204020204" pitchFamily="34" charset="-122"/>
              </a:rPr>
              <a:t>要因确认</a:t>
            </a:r>
          </a:p>
        </p:txBody>
      </p:sp>
      <p:sp>
        <p:nvSpPr>
          <p:cNvPr id="2" name="矩形 1"/>
          <p:cNvSpPr/>
          <p:nvPr/>
        </p:nvSpPr>
        <p:spPr>
          <a:xfrm>
            <a:off x="427805" y="1670735"/>
            <a:ext cx="5795195" cy="961289"/>
          </a:xfrm>
          <a:prstGeom prst="rect">
            <a:avLst/>
          </a:prstGeom>
        </p:spPr>
        <p:txBody>
          <a:bodyPr wrap="square">
            <a:spAutoFit/>
          </a:bodyPr>
          <a:lstStyle/>
          <a:p>
            <a:pPr algn="just">
              <a:lnSpc>
                <a:spcPct val="150000"/>
              </a:lnSpc>
              <a:spcAft>
                <a:spcPts val="0"/>
              </a:spcAft>
            </a:pPr>
            <a:r>
              <a:rPr lang="en-US" altLang="zh-CN" sz="2000" b="1" dirty="0" smtClean="0">
                <a:latin typeface="微软雅黑" panose="020B0503020204020204" pitchFamily="34" charset="-122"/>
                <a:ea typeface="微软雅黑" panose="020B0503020204020204" pitchFamily="34" charset="-122"/>
                <a:cs typeface="宋体-18030"/>
              </a:rPr>
              <a:t>      </a:t>
            </a:r>
            <a:r>
              <a:rPr lang="zh-CN" altLang="zh-CN" sz="2000" b="1" dirty="0" smtClean="0">
                <a:latin typeface="微软雅黑" panose="020B0503020204020204" pitchFamily="34" charset="-122"/>
                <a:ea typeface="微软雅黑" panose="020B0503020204020204" pitchFamily="34" charset="-122"/>
                <a:cs typeface="宋体-18030"/>
              </a:rPr>
              <a:t>小组</a:t>
            </a:r>
            <a:r>
              <a:rPr lang="zh-CN" altLang="zh-CN" sz="2000" b="1" dirty="0">
                <a:latin typeface="微软雅黑" panose="020B0503020204020204" pitchFamily="34" charset="-122"/>
                <a:ea typeface="微软雅黑" panose="020B0503020204020204" pitchFamily="34" charset="-122"/>
                <a:cs typeface="宋体-18030"/>
              </a:rPr>
              <a:t>成员运用现场调查、试验分析、检查考核</a:t>
            </a:r>
            <a:r>
              <a:rPr lang="zh-CN" altLang="zh-CN" sz="2000" b="1" dirty="0" smtClean="0">
                <a:latin typeface="微软雅黑" panose="020B0503020204020204" pitchFamily="34" charset="-122"/>
                <a:ea typeface="微软雅黑" panose="020B0503020204020204" pitchFamily="34" charset="-122"/>
                <a:cs typeface="宋体-18030"/>
              </a:rPr>
              <a:t>等验证</a:t>
            </a:r>
            <a:r>
              <a:rPr lang="zh-CN" altLang="zh-CN" sz="2000" b="1" dirty="0">
                <a:latin typeface="微软雅黑" panose="020B0503020204020204" pitchFamily="34" charset="-122"/>
                <a:ea typeface="微软雅黑" panose="020B0503020204020204" pitchFamily="34" charset="-122"/>
                <a:cs typeface="宋体-18030"/>
              </a:rPr>
              <a:t>方法，</a:t>
            </a:r>
            <a:r>
              <a:rPr lang="zh-CN" altLang="zh-CN" sz="2000" b="1" dirty="0" smtClean="0">
                <a:latin typeface="微软雅黑" panose="020B0503020204020204" pitchFamily="34" charset="-122"/>
                <a:ea typeface="微软雅黑" panose="020B0503020204020204" pitchFamily="34" charset="-122"/>
                <a:cs typeface="宋体-18030"/>
              </a:rPr>
              <a:t>对</a:t>
            </a:r>
            <a:r>
              <a:rPr lang="zh-CN" altLang="en-US" sz="2000" b="1" dirty="0" smtClean="0">
                <a:latin typeface="微软雅黑" panose="020B0503020204020204" pitchFamily="34" charset="-122"/>
                <a:ea typeface="微软雅黑" panose="020B0503020204020204" pitchFamily="34" charset="-122"/>
                <a:cs typeface="宋体-18030"/>
              </a:rPr>
              <a:t>以下</a:t>
            </a:r>
            <a:r>
              <a:rPr lang="zh-CN" altLang="zh-CN" sz="2000" b="1" dirty="0" smtClean="0">
                <a:latin typeface="微软雅黑" panose="020B0503020204020204" pitchFamily="34" charset="-122"/>
                <a:ea typeface="微软雅黑" panose="020B0503020204020204" pitchFamily="34" charset="-122"/>
                <a:cs typeface="宋体-18030"/>
              </a:rPr>
              <a:t>末端</a:t>
            </a:r>
            <a:r>
              <a:rPr lang="zh-CN" altLang="zh-CN" sz="2000" b="1" dirty="0">
                <a:latin typeface="微软雅黑" panose="020B0503020204020204" pitchFamily="34" charset="-122"/>
                <a:ea typeface="微软雅黑" panose="020B0503020204020204" pitchFamily="34" charset="-122"/>
                <a:cs typeface="宋体-18030"/>
              </a:rPr>
              <a:t>因素逐条进行了确认。</a:t>
            </a:r>
          </a:p>
        </p:txBody>
      </p:sp>
      <p:sp>
        <p:nvSpPr>
          <p:cNvPr id="6" name="TextBox 33"/>
          <p:cNvSpPr txBox="1"/>
          <p:nvPr/>
        </p:nvSpPr>
        <p:spPr>
          <a:xfrm>
            <a:off x="739397" y="1821301"/>
            <a:ext cx="2133918" cy="4708981"/>
          </a:xfrm>
          <a:prstGeom prst="rect">
            <a:avLst/>
          </a:prstGeom>
          <a:noFill/>
        </p:spPr>
        <p:txBody>
          <a:bodyPr wrap="none">
            <a:spAutoFit/>
          </a:bodyPr>
          <a:lstStyle/>
          <a:p>
            <a:pPr eaLnBrk="1" hangingPunct="1">
              <a:defRPr/>
            </a:pPr>
            <a:r>
              <a:rPr lang="en-US" altLang="zh-CN" sz="30000" b="1" dirty="0" smtClean="0">
                <a:ln w="38100">
                  <a:solidFill>
                    <a:srgbClr val="FFC000"/>
                  </a:solidFill>
                </a:ln>
                <a:blipFill dpi="0" rotWithShape="1">
                  <a:blip r:embed="rId3">
                    <a:extLst>
                      <a:ext uri="{28A0092B-C50C-407E-A947-70E740481C1C}">
                        <a14:useLocalDpi xmlns:a14="http://schemas.microsoft.com/office/drawing/2010/main" val="0"/>
                      </a:ext>
                    </a:extLst>
                  </a:blip>
                  <a:srcRect/>
                  <a:stretch>
                    <a:fillRect/>
                  </a:stretch>
                </a:blipFill>
                <a:effectLst>
                  <a:glow rad="139700">
                    <a:srgbClr val="FFFFFF"/>
                  </a:glow>
                </a:effectLst>
              </a:rPr>
              <a:t>7</a:t>
            </a:r>
            <a:endParaRPr lang="zh-CN" altLang="en-US" sz="30000" b="1" dirty="0">
              <a:ln w="38100">
                <a:solidFill>
                  <a:srgbClr val="FFC000"/>
                </a:solidFill>
              </a:ln>
              <a:blipFill dpi="0" rotWithShape="1">
                <a:blip r:embed="rId3">
                  <a:extLst>
                    <a:ext uri="{28A0092B-C50C-407E-A947-70E740481C1C}">
                      <a14:useLocalDpi xmlns:a14="http://schemas.microsoft.com/office/drawing/2010/main" val="0"/>
                    </a:ext>
                  </a:extLst>
                </a:blip>
                <a:srcRect/>
                <a:stretch>
                  <a:fillRect/>
                </a:stretch>
              </a:blipFill>
              <a:effectLst>
                <a:glow rad="139700">
                  <a:srgbClr val="FFFFFF"/>
                </a:glow>
              </a:effectLst>
            </a:endParaRPr>
          </a:p>
        </p:txBody>
      </p:sp>
      <p:sp>
        <p:nvSpPr>
          <p:cNvPr id="7" name="矩形 34"/>
          <p:cNvSpPr>
            <a:spLocks noChangeArrowheads="1"/>
          </p:cNvSpPr>
          <p:nvPr/>
        </p:nvSpPr>
        <p:spPr bwMode="auto">
          <a:xfrm>
            <a:off x="2200106" y="4660659"/>
            <a:ext cx="32624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4800" b="1" dirty="0">
                <a:solidFill>
                  <a:srgbClr val="C00000"/>
                </a:solidFill>
                <a:latin typeface="微软雅黑" panose="020B0503020204020204" pitchFamily="34" charset="-122"/>
                <a:ea typeface="微软雅黑" panose="020B0503020204020204" pitchFamily="34" charset="-122"/>
              </a:rPr>
              <a:t>条</a:t>
            </a:r>
            <a:r>
              <a:rPr lang="zh-CN" altLang="en-US" sz="4800" b="1" dirty="0" smtClean="0">
                <a:solidFill>
                  <a:srgbClr val="C00000"/>
                </a:solidFill>
                <a:latin typeface="微软雅黑" panose="020B0503020204020204" pitchFamily="34" charset="-122"/>
                <a:ea typeface="微软雅黑" panose="020B0503020204020204" pitchFamily="34" charset="-122"/>
              </a:rPr>
              <a:t>末端因素</a:t>
            </a:r>
            <a:endParaRPr lang="zh-CN" altLang="en-US" sz="4800" dirty="0">
              <a:solidFill>
                <a:srgbClr val="C00000"/>
              </a:solidFill>
              <a:latin typeface="Arial" panose="020B0604020202020204" pitchFamily="34" charset="0"/>
            </a:endParaRPr>
          </a:p>
        </p:txBody>
      </p:sp>
      <p:pic>
        <p:nvPicPr>
          <p:cNvPr id="5" name="图片 4"/>
          <p:cNvPicPr>
            <a:picLocks noChangeAspect="1"/>
          </p:cNvPicPr>
          <p:nvPr/>
        </p:nvPicPr>
        <p:blipFill>
          <a:blip r:embed="rId4" cstate="email"/>
          <a:stretch>
            <a:fillRect/>
          </a:stretch>
        </p:blipFill>
        <p:spPr>
          <a:xfrm>
            <a:off x="4389666" y="3703625"/>
            <a:ext cx="944334" cy="944334"/>
          </a:xfrm>
          <a:prstGeom prst="rect">
            <a:avLst/>
          </a:prstGeom>
        </p:spPr>
      </p:pic>
      <p:sp>
        <p:nvSpPr>
          <p:cNvPr id="8" name="文本框 7"/>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150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三十二角星 22"/>
          <p:cNvSpPr/>
          <p:nvPr/>
        </p:nvSpPr>
        <p:spPr>
          <a:xfrm>
            <a:off x="447180" y="1101344"/>
            <a:ext cx="3375520" cy="3280666"/>
          </a:xfrm>
          <a:prstGeom prst="star32">
            <a:avLst>
              <a:gd name="adj" fmla="val 47792"/>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a:solidFill>
              <a:srgbClr val="005E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213600" y="1651617"/>
            <a:ext cx="4978400" cy="412311"/>
          </a:xfrm>
          <a:custGeom>
            <a:avLst/>
            <a:gdLst>
              <a:gd name="connsiteX0" fmla="*/ 0 w 4978400"/>
              <a:gd name="connsiteY0" fmla="*/ 0 h 412311"/>
              <a:gd name="connsiteX1" fmla="*/ 4978400 w 4978400"/>
              <a:gd name="connsiteY1" fmla="*/ 0 h 412311"/>
              <a:gd name="connsiteX2" fmla="*/ 4978400 w 4978400"/>
              <a:gd name="connsiteY2" fmla="*/ 412311 h 412311"/>
              <a:gd name="connsiteX3" fmla="*/ 0 w 4978400"/>
              <a:gd name="connsiteY3" fmla="*/ 412311 h 412311"/>
              <a:gd name="connsiteX4" fmla="*/ 0 w 4978400"/>
              <a:gd name="connsiteY4" fmla="*/ 0 h 412311"/>
              <a:gd name="connsiteX0-1" fmla="*/ 482600 w 4978400"/>
              <a:gd name="connsiteY0-2" fmla="*/ 25400 h 412311"/>
              <a:gd name="connsiteX1-3" fmla="*/ 4978400 w 4978400"/>
              <a:gd name="connsiteY1-4" fmla="*/ 0 h 412311"/>
              <a:gd name="connsiteX2-5" fmla="*/ 4978400 w 4978400"/>
              <a:gd name="connsiteY2-6" fmla="*/ 412311 h 412311"/>
              <a:gd name="connsiteX3-7" fmla="*/ 0 w 4978400"/>
              <a:gd name="connsiteY3-8" fmla="*/ 412311 h 412311"/>
              <a:gd name="connsiteX4-9" fmla="*/ 482600 w 4978400"/>
              <a:gd name="connsiteY4-10" fmla="*/ 25400 h 412311"/>
              <a:gd name="connsiteX0-11" fmla="*/ 254000 w 4978400"/>
              <a:gd name="connsiteY0-12" fmla="*/ 12700 h 412311"/>
              <a:gd name="connsiteX1-13" fmla="*/ 4978400 w 4978400"/>
              <a:gd name="connsiteY1-14" fmla="*/ 0 h 412311"/>
              <a:gd name="connsiteX2-15" fmla="*/ 4978400 w 4978400"/>
              <a:gd name="connsiteY2-16" fmla="*/ 412311 h 412311"/>
              <a:gd name="connsiteX3-17" fmla="*/ 0 w 4978400"/>
              <a:gd name="connsiteY3-18" fmla="*/ 412311 h 412311"/>
              <a:gd name="connsiteX4-19" fmla="*/ 254000 w 4978400"/>
              <a:gd name="connsiteY4-20" fmla="*/ 12700 h 412311"/>
              <a:gd name="connsiteX0-21" fmla="*/ 266700 w 4978400"/>
              <a:gd name="connsiteY0-22" fmla="*/ 12700 h 412311"/>
              <a:gd name="connsiteX1-23" fmla="*/ 4978400 w 4978400"/>
              <a:gd name="connsiteY1-24" fmla="*/ 0 h 412311"/>
              <a:gd name="connsiteX2-25" fmla="*/ 4978400 w 4978400"/>
              <a:gd name="connsiteY2-26" fmla="*/ 412311 h 412311"/>
              <a:gd name="connsiteX3-27" fmla="*/ 0 w 4978400"/>
              <a:gd name="connsiteY3-28" fmla="*/ 412311 h 412311"/>
              <a:gd name="connsiteX4-29" fmla="*/ 266700 w 4978400"/>
              <a:gd name="connsiteY4-30" fmla="*/ 12700 h 412311"/>
              <a:gd name="connsiteX0-31" fmla="*/ 292100 w 4978400"/>
              <a:gd name="connsiteY0-32" fmla="*/ 0 h 412311"/>
              <a:gd name="connsiteX1-33" fmla="*/ 4978400 w 4978400"/>
              <a:gd name="connsiteY1-34" fmla="*/ 0 h 412311"/>
              <a:gd name="connsiteX2-35" fmla="*/ 4978400 w 4978400"/>
              <a:gd name="connsiteY2-36" fmla="*/ 412311 h 412311"/>
              <a:gd name="connsiteX3-37" fmla="*/ 0 w 4978400"/>
              <a:gd name="connsiteY3-38" fmla="*/ 412311 h 412311"/>
              <a:gd name="connsiteX4-39" fmla="*/ 292100 w 4978400"/>
              <a:gd name="connsiteY4-40" fmla="*/ 0 h 4123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78400" h="412311">
                <a:moveTo>
                  <a:pt x="292100" y="0"/>
                </a:moveTo>
                <a:lnTo>
                  <a:pt x="4978400" y="0"/>
                </a:lnTo>
                <a:lnTo>
                  <a:pt x="4978400" y="412311"/>
                </a:lnTo>
                <a:lnTo>
                  <a:pt x="0" y="412311"/>
                </a:lnTo>
                <a:lnTo>
                  <a:pt x="292100" y="0"/>
                </a:lnTo>
                <a:close/>
              </a:path>
            </a:pathLst>
          </a:custGeom>
          <a:gradFill flip="none" rotWithShape="1">
            <a:gsLst>
              <a:gs pos="0">
                <a:srgbClr val="005EA4">
                  <a:shade val="30000"/>
                  <a:satMod val="115000"/>
                </a:srgbClr>
              </a:gs>
              <a:gs pos="50000">
                <a:srgbClr val="005EA4">
                  <a:shade val="67500"/>
                  <a:satMod val="115000"/>
                </a:srgbClr>
              </a:gs>
              <a:gs pos="100000">
                <a:srgbClr val="005EA4">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2063929"/>
            <a:ext cx="12192000" cy="688012"/>
          </a:xfrm>
          <a:prstGeom prst="rect">
            <a:avLst/>
          </a:prstGeom>
          <a:solidFill>
            <a:schemeClr val="bg1">
              <a:lumMod val="95000"/>
            </a:schemeClr>
          </a:solidFill>
          <a:ln w="19050">
            <a:solidFill>
              <a:srgbClr val="005EA4"/>
            </a:solidFill>
          </a:ln>
        </p:spPr>
        <p:txBody>
          <a:bodyPr wrap="square" anchor="ctr">
            <a:noAutofit/>
          </a:bodyPr>
          <a:lstStyle/>
          <a:p>
            <a:pPr algn="just">
              <a:lnSpc>
                <a:spcPts val="2200"/>
              </a:lnSpc>
              <a:spcAft>
                <a:spcPts val="0"/>
              </a:spcAft>
            </a:pPr>
            <a:endParaRPr lang="zh-CN" altLang="zh-CN" sz="1600" dirty="0">
              <a:latin typeface="微软雅黑" panose="020B0503020204020204" pitchFamily="34" charset="-122"/>
              <a:ea typeface="微软雅黑" panose="020B0503020204020204" pitchFamily="34" charset="-122"/>
              <a:cs typeface="宋体-18030"/>
            </a:endParaRPr>
          </a:p>
        </p:txBody>
      </p:sp>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八、</a:t>
            </a:r>
            <a:r>
              <a:rPr lang="zh-CN" altLang="zh-CN" sz="3600" b="1" dirty="0">
                <a:solidFill>
                  <a:srgbClr val="0070C0"/>
                </a:solidFill>
                <a:latin typeface="微软雅黑" panose="020B0503020204020204" pitchFamily="34" charset="-122"/>
                <a:ea typeface="微软雅黑" panose="020B0503020204020204" pitchFamily="34" charset="-122"/>
              </a:rPr>
              <a:t>要因确认</a:t>
            </a:r>
          </a:p>
        </p:txBody>
      </p:sp>
      <p:sp>
        <p:nvSpPr>
          <p:cNvPr id="6" name="椭圆 5"/>
          <p:cNvSpPr/>
          <p:nvPr/>
        </p:nvSpPr>
        <p:spPr>
          <a:xfrm>
            <a:off x="714606" y="1330941"/>
            <a:ext cx="2840669" cy="2821472"/>
          </a:xfrm>
          <a:prstGeom prst="ellipse">
            <a:avLst/>
          </a:prstGeom>
          <a:solidFill>
            <a:srgbClr val="005EA4"/>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01002" y="1552323"/>
            <a:ext cx="2241319" cy="1191993"/>
          </a:xfrm>
          <a:prstGeom prst="rect">
            <a:avLst/>
          </a:prstGeom>
        </p:spPr>
        <p:txBody>
          <a:bodyPr wrap="none">
            <a:spAutoFit/>
          </a:bodyPr>
          <a:lstStyle/>
          <a:p>
            <a:pPr>
              <a:lnSpc>
                <a:spcPct val="150000"/>
              </a:lnSpc>
              <a:spcAft>
                <a:spcPts val="0"/>
              </a:spcAft>
            </a:pPr>
            <a:r>
              <a:rPr lang="zh-CN" altLang="zh-CN" sz="2400" b="1" dirty="0">
                <a:solidFill>
                  <a:schemeClr val="bg1"/>
                </a:solidFill>
                <a:latin typeface="微软雅黑" panose="020B0503020204020204" pitchFamily="34" charset="-122"/>
                <a:ea typeface="微软雅黑" panose="020B0503020204020204" pitchFamily="34" charset="-122"/>
                <a:cs typeface="宋体-18030"/>
              </a:rPr>
              <a:t>要因</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确认</a:t>
            </a:r>
            <a:r>
              <a:rPr lang="en-US" altLang="zh-CN" sz="2400" b="1" dirty="0" smtClean="0">
                <a:solidFill>
                  <a:schemeClr val="bg1"/>
                </a:solidFill>
                <a:latin typeface="微软雅黑" panose="020B0503020204020204" pitchFamily="34" charset="-122"/>
                <a:ea typeface="微软雅黑" panose="020B0503020204020204" pitchFamily="34" charset="-122"/>
                <a:cs typeface="宋体-18030"/>
              </a:rPr>
              <a:t> </a:t>
            </a:r>
            <a:r>
              <a:rPr lang="en-US" altLang="zh-CN" sz="5400" b="1" i="1" dirty="0" smtClean="0">
                <a:solidFill>
                  <a:schemeClr val="bg1"/>
                </a:solidFill>
                <a:latin typeface="微软雅黑" panose="020B0503020204020204" pitchFamily="34" charset="-122"/>
                <a:ea typeface="微软雅黑" panose="020B0503020204020204" pitchFamily="34" charset="-122"/>
                <a:cs typeface="宋体-18030"/>
              </a:rPr>
              <a:t>1</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a:t>
            </a:r>
            <a:endParaRPr lang="en-US" altLang="zh-CN" sz="2400" b="1" dirty="0" smtClean="0">
              <a:solidFill>
                <a:schemeClr val="bg1"/>
              </a:solidFill>
              <a:latin typeface="微软雅黑" panose="020B0503020204020204" pitchFamily="34" charset="-122"/>
              <a:ea typeface="微软雅黑" panose="020B0503020204020204" pitchFamily="34" charset="-122"/>
              <a:cs typeface="宋体-18030"/>
            </a:endParaRPr>
          </a:p>
        </p:txBody>
      </p:sp>
      <p:sp>
        <p:nvSpPr>
          <p:cNvPr id="7" name="矩形 6"/>
          <p:cNvSpPr/>
          <p:nvPr/>
        </p:nvSpPr>
        <p:spPr>
          <a:xfrm>
            <a:off x="4533899" y="2063929"/>
            <a:ext cx="6629401" cy="688012"/>
          </a:xfrm>
          <a:prstGeom prst="rect">
            <a:avLst/>
          </a:prstGeom>
          <a:noFill/>
          <a:ln w="19050">
            <a:noFill/>
          </a:ln>
        </p:spPr>
        <p:txBody>
          <a:bodyPr wrap="square" anchor="ctr">
            <a:noAutofit/>
          </a:bodyPr>
          <a:lstStyle/>
          <a:p>
            <a:pPr algn="just">
              <a:lnSpc>
                <a:spcPts val="2200"/>
              </a:lnSpc>
              <a:spcAft>
                <a:spcPts val="0"/>
              </a:spcAft>
            </a:pPr>
            <a:r>
              <a:rPr lang="en-US" altLang="zh-CN" sz="1400" b="1" i="1" dirty="0" smtClean="0">
                <a:latin typeface="微软雅黑" panose="020B0503020204020204" pitchFamily="34" charset="-122"/>
                <a:ea typeface="微软雅黑" panose="020B0503020204020204" pitchFamily="34" charset="-122"/>
                <a:cs typeface="宋体-18030"/>
              </a:rPr>
              <a:t>       </a:t>
            </a:r>
            <a:r>
              <a:rPr lang="zh-CN" altLang="zh-CN" sz="1400" b="1" i="1" dirty="0" smtClean="0">
                <a:latin typeface="微软雅黑" panose="020B0503020204020204" pitchFamily="34" charset="-122"/>
                <a:ea typeface="微软雅黑" panose="020B0503020204020204" pitchFamily="34" charset="-122"/>
                <a:cs typeface="宋体-18030"/>
              </a:rPr>
              <a:t>对</a:t>
            </a:r>
            <a:r>
              <a:rPr lang="zh-CN" altLang="zh-CN" sz="1400" b="1" i="1" dirty="0">
                <a:latin typeface="微软雅黑" panose="020B0503020204020204" pitchFamily="34" charset="-122"/>
                <a:ea typeface="微软雅黑" panose="020B0503020204020204" pitchFamily="34" charset="-122"/>
                <a:cs typeface="宋体-18030"/>
              </a:rPr>
              <a:t>集控运行监盘</a:t>
            </a:r>
            <a:r>
              <a:rPr lang="en-US" altLang="zh-CN" sz="1400" b="1" i="1" dirty="0">
                <a:latin typeface="微软雅黑" panose="020B0503020204020204" pitchFamily="34" charset="-122"/>
                <a:ea typeface="微软雅黑" panose="020B0503020204020204" pitchFamily="34" charset="-122"/>
                <a:cs typeface="宋体-18030"/>
              </a:rPr>
              <a:t>7</a:t>
            </a:r>
            <a:r>
              <a:rPr lang="zh-CN" altLang="zh-CN" sz="1400" b="1" i="1" dirty="0">
                <a:latin typeface="微软雅黑" panose="020B0503020204020204" pitchFamily="34" charset="-122"/>
                <a:ea typeface="微软雅黑" panose="020B0503020204020204" pitchFamily="34" charset="-122"/>
                <a:cs typeface="宋体-18030"/>
              </a:rPr>
              <a:t>人次进行摸底考试</a:t>
            </a:r>
            <a:r>
              <a:rPr lang="en-US" altLang="zh-CN" sz="1400" b="1" i="1" dirty="0">
                <a:latin typeface="微软雅黑" panose="020B0503020204020204" pitchFamily="34" charset="-122"/>
                <a:ea typeface="微软雅黑" panose="020B0503020204020204" pitchFamily="34" charset="-122"/>
                <a:cs typeface="宋体-18030"/>
              </a:rPr>
              <a:t>,</a:t>
            </a:r>
            <a:r>
              <a:rPr lang="zh-CN" altLang="zh-CN" sz="1400" b="1" i="1" dirty="0">
                <a:latin typeface="微软雅黑" panose="020B0503020204020204" pitchFamily="34" charset="-122"/>
                <a:ea typeface="微软雅黑" panose="020B0503020204020204" pitchFamily="34" charset="-122"/>
                <a:cs typeface="宋体-18030"/>
              </a:rPr>
              <a:t>其中理论</a:t>
            </a:r>
            <a:r>
              <a:rPr lang="zh-CN" altLang="zh-CN" sz="1400" b="1" i="1" dirty="0" smtClean="0">
                <a:latin typeface="微软雅黑" panose="020B0503020204020204" pitchFamily="34" charset="-122"/>
                <a:ea typeface="微软雅黑" panose="020B0503020204020204" pitchFamily="34" charset="-122"/>
                <a:cs typeface="宋体-18030"/>
              </a:rPr>
              <a:t>知识占</a:t>
            </a:r>
            <a:r>
              <a:rPr lang="en-US" altLang="zh-CN" sz="1400" b="1" i="1" dirty="0">
                <a:latin typeface="微软雅黑" panose="020B0503020204020204" pitchFamily="34" charset="-122"/>
                <a:ea typeface="微软雅黑" panose="020B0503020204020204" pitchFamily="34" charset="-122"/>
                <a:cs typeface="宋体-18030"/>
              </a:rPr>
              <a:t>40%,</a:t>
            </a:r>
            <a:r>
              <a:rPr lang="zh-CN" altLang="zh-CN" sz="1400" b="1" i="1" dirty="0">
                <a:latin typeface="微软雅黑" panose="020B0503020204020204" pitchFamily="34" charset="-122"/>
                <a:ea typeface="微软雅黑" panose="020B0503020204020204" pitchFamily="34" charset="-122"/>
                <a:cs typeface="宋体-18030"/>
              </a:rPr>
              <a:t>实操技能占</a:t>
            </a:r>
            <a:r>
              <a:rPr lang="en-US" altLang="zh-CN" sz="1400" b="1" i="1" dirty="0">
                <a:latin typeface="微软雅黑" panose="020B0503020204020204" pitchFamily="34" charset="-122"/>
                <a:ea typeface="微软雅黑" panose="020B0503020204020204" pitchFamily="34" charset="-122"/>
                <a:cs typeface="宋体-18030"/>
              </a:rPr>
              <a:t>60</a:t>
            </a:r>
            <a:r>
              <a:rPr lang="en-US" altLang="zh-CN" sz="1400" b="1" i="1" dirty="0" smtClean="0">
                <a:latin typeface="微软雅黑" panose="020B0503020204020204" pitchFamily="34" charset="-122"/>
                <a:ea typeface="微软雅黑" panose="020B0503020204020204" pitchFamily="34" charset="-122"/>
                <a:cs typeface="宋体-18030"/>
              </a:rPr>
              <a:t>%</a:t>
            </a:r>
            <a:r>
              <a:rPr lang="zh-CN" altLang="en-US" sz="1400" b="1" i="1" dirty="0" smtClean="0">
                <a:latin typeface="微软雅黑" panose="020B0503020204020204" pitchFamily="34" charset="-122"/>
                <a:ea typeface="微软雅黑" panose="020B0503020204020204" pitchFamily="34" charset="-122"/>
                <a:cs typeface="宋体-18030"/>
              </a:rPr>
              <a:t>，</a:t>
            </a:r>
            <a:r>
              <a:rPr lang="zh-CN" altLang="zh-CN" sz="1400" b="1" i="1" dirty="0" smtClean="0">
                <a:latin typeface="微软雅黑" panose="020B0503020204020204" pitchFamily="34" charset="-122"/>
                <a:ea typeface="微软雅黑" panose="020B0503020204020204" pitchFamily="34" charset="-122"/>
                <a:cs typeface="宋体-18030"/>
              </a:rPr>
              <a:t>成绩</a:t>
            </a:r>
            <a:r>
              <a:rPr lang="zh-CN" altLang="zh-CN" sz="1400" b="1" i="1" dirty="0">
                <a:latin typeface="微软雅黑" panose="020B0503020204020204" pitchFamily="34" charset="-122"/>
                <a:ea typeface="微软雅黑" panose="020B0503020204020204" pitchFamily="34" charset="-122"/>
                <a:cs typeface="宋体-18030"/>
              </a:rPr>
              <a:t>统计如下表</a:t>
            </a:r>
            <a:r>
              <a:rPr lang="en-US" altLang="zh-CN" sz="1400" b="1" i="1" dirty="0">
                <a:latin typeface="微软雅黑" panose="020B0503020204020204" pitchFamily="34" charset="-122"/>
                <a:ea typeface="微软雅黑" panose="020B0503020204020204" pitchFamily="34" charset="-122"/>
                <a:cs typeface="宋体-18030"/>
              </a:rPr>
              <a:t>:</a:t>
            </a:r>
            <a:endParaRPr lang="zh-CN" altLang="zh-CN" sz="1400" b="1" i="1" dirty="0">
              <a:latin typeface="微软雅黑" panose="020B0503020204020204" pitchFamily="34" charset="-122"/>
              <a:ea typeface="微软雅黑" panose="020B0503020204020204" pitchFamily="34" charset="-122"/>
              <a:cs typeface="宋体-18030"/>
            </a:endParaRPr>
          </a:p>
        </p:txBody>
      </p:sp>
      <p:graphicFrame>
        <p:nvGraphicFramePr>
          <p:cNvPr id="8" name="表格 7"/>
          <p:cNvGraphicFramePr>
            <a:graphicFrameLocks noGrp="1"/>
          </p:cNvGraphicFramePr>
          <p:nvPr/>
        </p:nvGraphicFramePr>
        <p:xfrm>
          <a:off x="4533896" y="2893127"/>
          <a:ext cx="5156202" cy="708302"/>
        </p:xfrm>
        <a:graphic>
          <a:graphicData uri="http://schemas.openxmlformats.org/drawingml/2006/table">
            <a:tbl>
              <a:tblPr firstRow="1" firstCol="1" bandRow="1">
                <a:effectLst/>
                <a:tableStyleId>{BDBED569-4797-4DF1-A0F4-6AAB3CD982D8}</a:tableStyleId>
              </a:tblPr>
              <a:tblGrid>
                <a:gridCol w="1288748">
                  <a:extLst>
                    <a:ext uri="{9D8B030D-6E8A-4147-A177-3AD203B41FA5}">
                      <a16:colId xmlns:a16="http://schemas.microsoft.com/office/drawing/2014/main" val="20000"/>
                    </a:ext>
                  </a:extLst>
                </a:gridCol>
                <a:gridCol w="1288748">
                  <a:extLst>
                    <a:ext uri="{9D8B030D-6E8A-4147-A177-3AD203B41FA5}">
                      <a16:colId xmlns:a16="http://schemas.microsoft.com/office/drawing/2014/main" val="20001"/>
                    </a:ext>
                  </a:extLst>
                </a:gridCol>
                <a:gridCol w="1289353">
                  <a:extLst>
                    <a:ext uri="{9D8B030D-6E8A-4147-A177-3AD203B41FA5}">
                      <a16:colId xmlns:a16="http://schemas.microsoft.com/office/drawing/2014/main" val="20002"/>
                    </a:ext>
                  </a:extLst>
                </a:gridCol>
                <a:gridCol w="1289353">
                  <a:extLst>
                    <a:ext uri="{9D8B030D-6E8A-4147-A177-3AD203B41FA5}">
                      <a16:colId xmlns:a16="http://schemas.microsoft.com/office/drawing/2014/main" val="20003"/>
                    </a:ext>
                  </a:extLst>
                </a:gridCol>
              </a:tblGrid>
              <a:tr h="354151">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确认时间</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200" b="0" kern="1200" dirty="0">
                          <a:solidFill>
                            <a:schemeClr val="tx1"/>
                          </a:solidFill>
                          <a:effectLst/>
                          <a:latin typeface="微软雅黑" panose="020B0503020204020204" pitchFamily="34" charset="-122"/>
                          <a:ea typeface="微软雅黑" panose="020B0503020204020204" pitchFamily="34" charset="-122"/>
                        </a:rPr>
                        <a:t> </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确认人</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李大东</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0"/>
                  </a:ext>
                </a:extLst>
              </a:tr>
              <a:tr h="354151">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确认方法</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确认标准</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表格 8"/>
          <p:cNvGraphicFramePr>
            <a:graphicFrameLocks noGrp="1"/>
          </p:cNvGraphicFramePr>
          <p:nvPr/>
        </p:nvGraphicFramePr>
        <p:xfrm>
          <a:off x="4533898" y="3751565"/>
          <a:ext cx="5156200" cy="1860044"/>
        </p:xfrm>
        <a:graphic>
          <a:graphicData uri="http://schemas.openxmlformats.org/drawingml/2006/table">
            <a:tbl>
              <a:tblPr firstRow="1" firstCol="1" bandRow="1">
                <a:tableStyleId>{BDBED569-4797-4DF1-A0F4-6AAB3CD982D8}</a:tableStyleId>
              </a:tblPr>
              <a:tblGrid>
                <a:gridCol w="1031240">
                  <a:extLst>
                    <a:ext uri="{9D8B030D-6E8A-4147-A177-3AD203B41FA5}">
                      <a16:colId xmlns:a16="http://schemas.microsoft.com/office/drawing/2014/main" val="20000"/>
                    </a:ext>
                  </a:extLst>
                </a:gridCol>
                <a:gridCol w="1031240">
                  <a:extLst>
                    <a:ext uri="{9D8B030D-6E8A-4147-A177-3AD203B41FA5}">
                      <a16:colId xmlns:a16="http://schemas.microsoft.com/office/drawing/2014/main" val="20001"/>
                    </a:ext>
                  </a:extLst>
                </a:gridCol>
                <a:gridCol w="1031240">
                  <a:extLst>
                    <a:ext uri="{9D8B030D-6E8A-4147-A177-3AD203B41FA5}">
                      <a16:colId xmlns:a16="http://schemas.microsoft.com/office/drawing/2014/main" val="20002"/>
                    </a:ext>
                  </a:extLst>
                </a:gridCol>
                <a:gridCol w="1031240">
                  <a:extLst>
                    <a:ext uri="{9D8B030D-6E8A-4147-A177-3AD203B41FA5}">
                      <a16:colId xmlns:a16="http://schemas.microsoft.com/office/drawing/2014/main" val="20003"/>
                    </a:ext>
                  </a:extLst>
                </a:gridCol>
                <a:gridCol w="1031240">
                  <a:extLst>
                    <a:ext uri="{9D8B030D-6E8A-4147-A177-3AD203B41FA5}">
                      <a16:colId xmlns:a16="http://schemas.microsoft.com/office/drawing/2014/main" val="20004"/>
                    </a:ext>
                  </a:extLst>
                </a:gridCol>
              </a:tblGrid>
              <a:tr h="696800">
                <a:tc>
                  <a:txBody>
                    <a:bodyPr/>
                    <a:lstStyle/>
                    <a:p>
                      <a:pPr indent="0" algn="ctr">
                        <a:spcAft>
                          <a:spcPts val="0"/>
                        </a:spcAft>
                      </a:pPr>
                      <a:r>
                        <a:rPr lang="en-US" sz="1200" kern="1200" dirty="0">
                          <a:solidFill>
                            <a:schemeClr val="bg1"/>
                          </a:solidFill>
                          <a:effectLst/>
                          <a:latin typeface="微软雅黑" panose="020B0503020204020204" pitchFamily="34" charset="-122"/>
                          <a:ea typeface="微软雅黑" panose="020B0503020204020204" pitchFamily="34" charset="-122"/>
                        </a:rPr>
                        <a:t>        </a:t>
                      </a:r>
                      <a:r>
                        <a:rPr lang="en-US" sz="1200" kern="1200" dirty="0" smtClean="0">
                          <a:solidFill>
                            <a:schemeClr val="bg1"/>
                          </a:solidFill>
                          <a:effectLst/>
                          <a:latin typeface="微软雅黑" panose="020B0503020204020204" pitchFamily="34" charset="-122"/>
                          <a:ea typeface="微软雅黑" panose="020B0503020204020204" pitchFamily="34" charset="-122"/>
                        </a:rPr>
                        <a:t>    </a:t>
                      </a:r>
                      <a:r>
                        <a:rPr lang="zh-CN" sz="1200" kern="1200" dirty="0" smtClean="0">
                          <a:solidFill>
                            <a:schemeClr val="bg1"/>
                          </a:solidFill>
                          <a:effectLst/>
                          <a:latin typeface="微软雅黑" panose="020B0503020204020204" pitchFamily="34" charset="-122"/>
                          <a:ea typeface="微软雅黑" panose="020B0503020204020204" pitchFamily="34" charset="-122"/>
                        </a:rPr>
                        <a:t>成绩</a:t>
                      </a:r>
                    </a:p>
                  </a:txBody>
                  <a:tcPr marL="68580" marR="68580" marT="0" marB="0" anchor="ctr">
                    <a:solidFill>
                      <a:srgbClr val="005EA4"/>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优≥</a:t>
                      </a:r>
                      <a:r>
                        <a:rPr lang="en-US" sz="1200" kern="1200" dirty="0">
                          <a:solidFill>
                            <a:schemeClr val="bg1"/>
                          </a:solidFill>
                          <a:effectLst/>
                          <a:latin typeface="微软雅黑" panose="020B0503020204020204" pitchFamily="34" charset="-122"/>
                          <a:ea typeface="微软雅黑" panose="020B0503020204020204" pitchFamily="34" charset="-122"/>
                        </a:rPr>
                        <a:t>90</a:t>
                      </a:r>
                      <a:r>
                        <a:rPr lang="zh-CN" sz="1200" kern="1200" dirty="0">
                          <a:solidFill>
                            <a:schemeClr val="bg1"/>
                          </a:solidFill>
                          <a:effectLst/>
                          <a:latin typeface="微软雅黑" panose="020B0503020204020204" pitchFamily="34" charset="-122"/>
                          <a:ea typeface="微软雅黑" panose="020B0503020204020204" pitchFamily="34" charset="-122"/>
                        </a:rPr>
                        <a:t>分</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良≥</a:t>
                      </a:r>
                      <a:r>
                        <a:rPr lang="en-US" sz="1200" kern="1200" dirty="0">
                          <a:solidFill>
                            <a:schemeClr val="bg1"/>
                          </a:solidFill>
                          <a:effectLst/>
                          <a:latin typeface="微软雅黑" panose="020B0503020204020204" pitchFamily="34" charset="-122"/>
                          <a:ea typeface="微软雅黑" panose="020B0503020204020204" pitchFamily="34" charset="-122"/>
                        </a:rPr>
                        <a:t>80</a:t>
                      </a:r>
                      <a:r>
                        <a:rPr lang="zh-CN" sz="1200" kern="1200" dirty="0">
                          <a:solidFill>
                            <a:schemeClr val="bg1"/>
                          </a:solidFill>
                          <a:effectLst/>
                          <a:latin typeface="微软雅黑" panose="020B0503020204020204" pitchFamily="34" charset="-122"/>
                          <a:ea typeface="微软雅黑" panose="020B0503020204020204" pitchFamily="34" charset="-122"/>
                        </a:rPr>
                        <a:t>分</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中≥</a:t>
                      </a:r>
                      <a:r>
                        <a:rPr lang="en-US" sz="1200" kern="1200" dirty="0">
                          <a:solidFill>
                            <a:schemeClr val="bg1"/>
                          </a:solidFill>
                          <a:effectLst/>
                          <a:latin typeface="微软雅黑" panose="020B0503020204020204" pitchFamily="34" charset="-122"/>
                          <a:ea typeface="微软雅黑" panose="020B0503020204020204" pitchFamily="34" charset="-122"/>
                        </a:rPr>
                        <a:t>70</a:t>
                      </a:r>
                      <a:r>
                        <a:rPr lang="zh-CN" sz="1200" kern="1200" dirty="0">
                          <a:solidFill>
                            <a:schemeClr val="bg1"/>
                          </a:solidFill>
                          <a:effectLst/>
                          <a:latin typeface="微软雅黑" panose="020B0503020204020204" pitchFamily="34" charset="-122"/>
                          <a:ea typeface="微软雅黑" panose="020B0503020204020204" pitchFamily="34" charset="-122"/>
                        </a:rPr>
                        <a:t>分</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差≥</a:t>
                      </a:r>
                      <a:r>
                        <a:rPr lang="en-US" sz="1200" kern="1200" dirty="0">
                          <a:solidFill>
                            <a:schemeClr val="bg1"/>
                          </a:solidFill>
                          <a:effectLst/>
                          <a:latin typeface="微软雅黑" panose="020B0503020204020204" pitchFamily="34" charset="-122"/>
                          <a:ea typeface="微软雅黑" panose="020B0503020204020204" pitchFamily="34" charset="-122"/>
                        </a:rPr>
                        <a:t>60</a:t>
                      </a:r>
                      <a:r>
                        <a:rPr lang="zh-CN" sz="1200" kern="1200" dirty="0">
                          <a:solidFill>
                            <a:schemeClr val="bg1"/>
                          </a:solidFill>
                          <a:effectLst/>
                          <a:latin typeface="微软雅黑" panose="020B0503020204020204" pitchFamily="34" charset="-122"/>
                          <a:ea typeface="微软雅黑" panose="020B0503020204020204" pitchFamily="34" charset="-122"/>
                        </a:rPr>
                        <a:t>分</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extLst>
                  <a:ext uri="{0D108BD9-81ED-4DB2-BD59-A6C34878D82A}">
                    <a16:rowId xmlns:a16="http://schemas.microsoft.com/office/drawing/2014/main" val="10000"/>
                  </a:ext>
                </a:extLst>
              </a:tr>
              <a:tr h="387748">
                <a:tc>
                  <a:txBody>
                    <a:bodyPr/>
                    <a:lstStyle/>
                    <a:p>
                      <a:pPr indent="0" algn="ctr">
                        <a:spcAft>
                          <a:spcPts val="0"/>
                        </a:spcAft>
                      </a:pPr>
                      <a:r>
                        <a:rPr lang="zh-CN" sz="1200" kern="1200" dirty="0">
                          <a:effectLst/>
                          <a:latin typeface="微软雅黑" panose="020B0503020204020204" pitchFamily="34" charset="-122"/>
                          <a:ea typeface="微软雅黑" panose="020B0503020204020204" pitchFamily="34" charset="-122"/>
                        </a:rPr>
                        <a:t>运规考试</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blipFill>
                      <a:blip r:embed="rId3"/>
                      <a:tile tx="0" ty="0" sx="100000" sy="100000" flip="none" algn="tl"/>
                    </a:blip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blipFill>
                      <a:blip r:embed="rId3"/>
                      <a:tile tx="0" ty="0" sx="100000" sy="100000" flip="none" algn="tl"/>
                    </a:blip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blipFill>
                      <a:blip r:embed="rId3"/>
                      <a:tile tx="0" ty="0" sx="100000" sy="100000" flip="none" algn="tl"/>
                    </a:blip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blipFill>
                      <a:blip r:embed="rId3"/>
                      <a:tile tx="0" ty="0" sx="100000" sy="100000" flip="none" algn="tl"/>
                    </a:blip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blipFill>
                      <a:blip r:embed="rId3"/>
                      <a:tile tx="0" ty="0" sx="100000" sy="100000" flip="none" algn="tl"/>
                    </a:blipFill>
                  </a:tcPr>
                </a:tc>
                <a:extLst>
                  <a:ext uri="{0D108BD9-81ED-4DB2-BD59-A6C34878D82A}">
                    <a16:rowId xmlns:a16="http://schemas.microsoft.com/office/drawing/2014/main" val="10001"/>
                  </a:ext>
                </a:extLst>
              </a:tr>
              <a:tr h="387748">
                <a:tc>
                  <a:txBody>
                    <a:bodyPr/>
                    <a:lstStyle/>
                    <a:p>
                      <a:pPr indent="0" algn="ctr">
                        <a:spcAft>
                          <a:spcPts val="0"/>
                        </a:spcAft>
                      </a:pPr>
                      <a:r>
                        <a:rPr lang="zh-CN" sz="1200" kern="1200" dirty="0">
                          <a:effectLst/>
                          <a:latin typeface="微软雅黑" panose="020B0503020204020204" pitchFamily="34" charset="-122"/>
                          <a:ea typeface="微软雅黑" panose="020B0503020204020204" pitchFamily="34" charset="-122"/>
                        </a:rPr>
                        <a:t>现场操作</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blipFill>
                      <a:blip r:embed="rId4"/>
                      <a:tile tx="0" ty="0" sx="100000" sy="100000" flip="none" algn="tl"/>
                    </a:blip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blipFill>
                      <a:blip r:embed="rId4"/>
                      <a:tile tx="0" ty="0" sx="100000" sy="100000" flip="none" algn="tl"/>
                    </a:blip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blipFill>
                      <a:blip r:embed="rId4"/>
                      <a:tile tx="0" ty="0" sx="100000" sy="100000" flip="none" algn="tl"/>
                    </a:blip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blipFill>
                      <a:blip r:embed="rId4"/>
                      <a:tile tx="0" ty="0" sx="100000" sy="100000" flip="none" algn="tl"/>
                    </a:blip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blipFill>
                      <a:blip r:embed="rId4"/>
                      <a:tile tx="0" ty="0" sx="100000" sy="100000" flip="none" algn="tl"/>
                    </a:blipFill>
                  </a:tcPr>
                </a:tc>
                <a:extLst>
                  <a:ext uri="{0D108BD9-81ED-4DB2-BD59-A6C34878D82A}">
                    <a16:rowId xmlns:a16="http://schemas.microsoft.com/office/drawing/2014/main" val="10002"/>
                  </a:ext>
                </a:extLst>
              </a:tr>
              <a:tr h="387748">
                <a:tc gridSpan="5">
                  <a:txBody>
                    <a:bodyPr/>
                    <a:lstStyle/>
                    <a:p>
                      <a:pPr indent="266700" algn="l">
                        <a:spcAft>
                          <a:spcPts val="0"/>
                        </a:spcAft>
                      </a:pPr>
                      <a:r>
                        <a:rPr lang="zh-CN" sz="1200" b="0" kern="1200" dirty="0">
                          <a:effectLst/>
                          <a:latin typeface="微软雅黑" panose="020B0503020204020204" pitchFamily="34" charset="-122"/>
                          <a:ea typeface="微软雅黑" panose="020B0503020204020204" pitchFamily="34" charset="-122"/>
                        </a:rPr>
                        <a:t>统计人：</a:t>
                      </a:r>
                      <a:r>
                        <a:rPr lang="en-US" sz="1200" b="0" kern="1200" dirty="0">
                          <a:effectLst/>
                          <a:latin typeface="微软雅黑" panose="020B0503020204020204" pitchFamily="34" charset="-122"/>
                          <a:ea typeface="微软雅黑" panose="020B0503020204020204" pitchFamily="34" charset="-122"/>
                        </a:rPr>
                        <a:t>    </a:t>
                      </a:r>
                      <a:r>
                        <a:rPr lang="en-US" sz="1200" b="0" kern="1200" dirty="0" smtClean="0">
                          <a:effectLst/>
                          <a:latin typeface="微软雅黑" panose="020B0503020204020204" pitchFamily="34" charset="-122"/>
                          <a:ea typeface="微软雅黑" panose="020B0503020204020204" pitchFamily="34" charset="-122"/>
                        </a:rPr>
                        <a:t>                                  </a:t>
                      </a:r>
                      <a:r>
                        <a:rPr lang="zh-CN" sz="1200" b="0" kern="1200" dirty="0">
                          <a:effectLst/>
                          <a:latin typeface="微软雅黑" panose="020B0503020204020204" pitchFamily="34" charset="-122"/>
                          <a:ea typeface="微软雅黑" panose="020B0503020204020204" pitchFamily="34" charset="-122"/>
                        </a:rPr>
                        <a:t>时间：</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CC9900">
                        <a:alpha val="20000"/>
                      </a:srgb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bl>
          </a:graphicData>
        </a:graphic>
      </p:graphicFrame>
      <p:sp>
        <p:nvSpPr>
          <p:cNvPr id="10" name="矩形 9"/>
          <p:cNvSpPr/>
          <p:nvPr/>
        </p:nvSpPr>
        <p:spPr>
          <a:xfrm>
            <a:off x="4288769" y="4149881"/>
            <a:ext cx="761747" cy="276999"/>
          </a:xfrm>
          <a:prstGeom prst="rect">
            <a:avLst/>
          </a:prstGeom>
        </p:spPr>
        <p:txBody>
          <a:bodyPr wrap="none">
            <a:spAutoFit/>
          </a:bodyPr>
          <a:lstStyle/>
          <a:p>
            <a:pPr indent="266700" algn="ctr">
              <a:spcAft>
                <a:spcPts val="0"/>
              </a:spcAft>
            </a:pPr>
            <a:r>
              <a:rPr lang="zh-CN" altLang="zh-CN" sz="1200" b="1" dirty="0">
                <a:solidFill>
                  <a:schemeClr val="bg1"/>
                </a:solidFill>
                <a:latin typeface="微软雅黑" panose="020B0503020204020204" pitchFamily="34" charset="-122"/>
                <a:ea typeface="微软雅黑" panose="020B0503020204020204" pitchFamily="34" charset="-122"/>
              </a:rPr>
              <a:t>类别</a:t>
            </a:r>
            <a:endParaRPr lang="zh-CN" altLang="zh-CN" sz="1200" b="1" dirty="0">
              <a:solidFill>
                <a:schemeClr val="bg1"/>
              </a:solidFill>
              <a:latin typeface="微软雅黑" panose="020B0503020204020204" pitchFamily="34" charset="-122"/>
              <a:ea typeface="微软雅黑" panose="020B0503020204020204" pitchFamily="34" charset="-122"/>
              <a:cs typeface="宋体-18030"/>
            </a:endParaRPr>
          </a:p>
        </p:txBody>
      </p:sp>
      <p:sp>
        <p:nvSpPr>
          <p:cNvPr id="14" name="矩形 13"/>
          <p:cNvSpPr/>
          <p:nvPr/>
        </p:nvSpPr>
        <p:spPr>
          <a:xfrm>
            <a:off x="484996" y="4330181"/>
            <a:ext cx="3746499" cy="2012675"/>
          </a:xfrm>
          <a:prstGeom prst="rect">
            <a:avLst/>
          </a:prstGeom>
        </p:spPr>
        <p:txBody>
          <a:bodyPr wrap="square" anchor="ctr">
            <a:noAutofit/>
          </a:bodyPr>
          <a:lstStyle/>
          <a:p>
            <a:pPr algn="just">
              <a:lnSpc>
                <a:spcPts val="3000"/>
              </a:lnSpc>
              <a:spcAft>
                <a:spcPts val="0"/>
              </a:spcAft>
            </a:pPr>
            <a:r>
              <a:rPr lang="zh-CN" altLang="zh-CN" sz="2800" b="1" dirty="0">
                <a:solidFill>
                  <a:srgbClr val="C00000"/>
                </a:solidFill>
                <a:latin typeface="微软雅黑" panose="020B0503020204020204" pitchFamily="34" charset="-122"/>
                <a:ea typeface="微软雅黑" panose="020B0503020204020204" pitchFamily="34" charset="-122"/>
                <a:cs typeface="宋体-18030"/>
              </a:rPr>
              <a:t>确认结果</a:t>
            </a:r>
            <a:r>
              <a:rPr lang="zh-CN" altLang="zh-CN" sz="28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2800" b="1" dirty="0" smtClean="0">
              <a:solidFill>
                <a:srgbClr val="C00000"/>
              </a:solidFill>
              <a:latin typeface="微软雅黑" panose="020B0503020204020204" pitchFamily="34" charset="-122"/>
              <a:ea typeface="微软雅黑" panose="020B0503020204020204" pitchFamily="34" charset="-122"/>
              <a:cs typeface="宋体-18030"/>
            </a:endParaRPr>
          </a:p>
          <a:p>
            <a:pPr algn="just">
              <a:lnSpc>
                <a:spcPts val="3000"/>
              </a:lnSpc>
              <a:spcAft>
                <a:spcPts val="0"/>
              </a:spcAft>
            </a:pPr>
            <a:r>
              <a:rPr lang="en-US" altLang="zh-CN" sz="1600" dirty="0" smtClean="0">
                <a:latin typeface="微软雅黑" panose="020B0503020204020204" pitchFamily="34" charset="-122"/>
                <a:ea typeface="微软雅黑" panose="020B0503020204020204" pitchFamily="34" charset="-122"/>
                <a:cs typeface="宋体-18030"/>
              </a:rPr>
              <a:t>       </a:t>
            </a:r>
            <a:r>
              <a:rPr lang="zh-CN" altLang="zh-CN" sz="1600" dirty="0" smtClean="0">
                <a:latin typeface="微软雅黑" panose="020B0503020204020204" pitchFamily="34" charset="-122"/>
                <a:ea typeface="微软雅黑" panose="020B0503020204020204" pitchFamily="34" charset="-122"/>
                <a:cs typeface="宋体-18030"/>
              </a:rPr>
              <a:t>所有</a:t>
            </a:r>
            <a:r>
              <a:rPr lang="zh-CN" altLang="zh-CN" sz="1600" dirty="0">
                <a:latin typeface="微软雅黑" panose="020B0503020204020204" pitchFamily="34" charset="-122"/>
                <a:ea typeface="微软雅黑" panose="020B0503020204020204" pitchFamily="34" charset="-122"/>
                <a:cs typeface="宋体-18030"/>
              </a:rPr>
              <a:t>运行岗位值班员理论知识扎实</a:t>
            </a:r>
            <a:r>
              <a:rPr lang="en-US" altLang="zh-CN" sz="1600" dirty="0">
                <a:latin typeface="微软雅黑" panose="020B0503020204020204" pitchFamily="34" charset="-122"/>
                <a:ea typeface="微软雅黑" panose="020B0503020204020204" pitchFamily="34" charset="-122"/>
                <a:cs typeface="宋体-18030"/>
              </a:rPr>
              <a:t>,</a:t>
            </a:r>
            <a:r>
              <a:rPr lang="zh-CN" altLang="zh-CN" sz="1600" dirty="0">
                <a:latin typeface="微软雅黑" panose="020B0503020204020204" pitchFamily="34" charset="-122"/>
                <a:ea typeface="微软雅黑" panose="020B0503020204020204" pitchFamily="34" charset="-122"/>
                <a:cs typeface="宋体-18030"/>
              </a:rPr>
              <a:t>操作技能熟练</a:t>
            </a:r>
            <a:r>
              <a:rPr lang="en-US" altLang="zh-CN" sz="1600" dirty="0">
                <a:latin typeface="微软雅黑" panose="020B0503020204020204" pitchFamily="34" charset="-122"/>
                <a:ea typeface="微软雅黑" panose="020B0503020204020204" pitchFamily="34" charset="-122"/>
                <a:cs typeface="宋体-18030"/>
              </a:rPr>
              <a:t>,</a:t>
            </a:r>
            <a:r>
              <a:rPr lang="zh-CN" altLang="zh-CN" sz="1600" dirty="0" smtClean="0">
                <a:latin typeface="微软雅黑" panose="020B0503020204020204" pitchFamily="34" charset="-122"/>
                <a:ea typeface="微软雅黑" panose="020B0503020204020204" pitchFamily="34" charset="-122"/>
                <a:cs typeface="宋体-18030"/>
              </a:rPr>
              <a:t>考核良好</a:t>
            </a:r>
            <a:r>
              <a:rPr lang="zh-CN" altLang="zh-CN" sz="1600" dirty="0">
                <a:latin typeface="微软雅黑" panose="020B0503020204020204" pitchFamily="34" charset="-122"/>
                <a:ea typeface="微软雅黑" panose="020B0503020204020204" pitchFamily="34" charset="-122"/>
                <a:cs typeface="宋体-18030"/>
              </a:rPr>
              <a:t>以上达到</a:t>
            </a:r>
            <a:r>
              <a:rPr lang="en-US" altLang="zh-CN" sz="1600" dirty="0">
                <a:latin typeface="微软雅黑" panose="020B0503020204020204" pitchFamily="34" charset="-122"/>
                <a:ea typeface="微软雅黑" panose="020B0503020204020204" pitchFamily="34" charset="-122"/>
                <a:cs typeface="宋体-18030"/>
              </a:rPr>
              <a:t>90%</a:t>
            </a:r>
            <a:r>
              <a:rPr lang="zh-CN" altLang="zh-CN" sz="1600" dirty="0">
                <a:latin typeface="微软雅黑" panose="020B0503020204020204" pitchFamily="34" charset="-122"/>
                <a:ea typeface="微软雅黑" panose="020B0503020204020204" pitchFamily="34" charset="-122"/>
                <a:cs typeface="宋体-18030"/>
              </a:rPr>
              <a:t>以上，人员技术水平均达到岗位要求。</a:t>
            </a:r>
          </a:p>
        </p:txBody>
      </p:sp>
      <p:sp>
        <p:nvSpPr>
          <p:cNvPr id="16" name="矩形 15"/>
          <p:cNvSpPr/>
          <p:nvPr/>
        </p:nvSpPr>
        <p:spPr>
          <a:xfrm>
            <a:off x="9984021" y="3714845"/>
            <a:ext cx="1723549" cy="1631216"/>
          </a:xfrm>
          <a:prstGeom prst="rect">
            <a:avLst/>
          </a:prstGeom>
        </p:spPr>
        <p:txBody>
          <a:bodyPr wrap="none">
            <a:spAutoFit/>
          </a:bodyPr>
          <a:lstStyle/>
          <a:p>
            <a:pPr algn="just">
              <a:lnSpc>
                <a:spcPts val="6000"/>
              </a:lnSpc>
              <a:spcAft>
                <a:spcPts val="0"/>
              </a:spcAft>
            </a:pPr>
            <a:r>
              <a:rPr lang="zh-CN" altLang="zh-CN" sz="4000" b="1" dirty="0">
                <a:solidFill>
                  <a:srgbClr val="C00000"/>
                </a:solidFill>
                <a:latin typeface="微软雅黑" panose="020B0503020204020204" pitchFamily="34" charset="-122"/>
                <a:ea typeface="微软雅黑" panose="020B0503020204020204" pitchFamily="34" charset="-122"/>
                <a:cs typeface="宋体-18030"/>
              </a:rPr>
              <a:t>结论</a:t>
            </a:r>
            <a:r>
              <a:rPr lang="zh-CN" altLang="zh-CN" sz="40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4000" b="1" dirty="0" smtClean="0">
              <a:solidFill>
                <a:srgbClr val="C00000"/>
              </a:solidFill>
              <a:latin typeface="微软雅黑" panose="020B0503020204020204" pitchFamily="34" charset="-122"/>
              <a:ea typeface="微软雅黑" panose="020B0503020204020204" pitchFamily="34" charset="-122"/>
              <a:cs typeface="宋体-18030"/>
            </a:endParaRPr>
          </a:p>
          <a:p>
            <a:pPr algn="just">
              <a:lnSpc>
                <a:spcPts val="6000"/>
              </a:lnSpc>
              <a:spcAft>
                <a:spcPts val="0"/>
              </a:spcAft>
            </a:pPr>
            <a:r>
              <a:rPr lang="zh-CN" altLang="zh-CN" sz="4000" b="1" dirty="0" smtClean="0">
                <a:latin typeface="微软雅黑" panose="020B0503020204020204" pitchFamily="34" charset="-122"/>
                <a:ea typeface="微软雅黑" panose="020B0503020204020204" pitchFamily="34" charset="-122"/>
                <a:cs typeface="宋体-18030"/>
              </a:rPr>
              <a:t>非要</a:t>
            </a:r>
            <a:r>
              <a:rPr lang="zh-CN" altLang="zh-CN" sz="4000" b="1" dirty="0">
                <a:latin typeface="微软雅黑" panose="020B0503020204020204" pitchFamily="34" charset="-122"/>
                <a:ea typeface="微软雅黑" panose="020B0503020204020204" pitchFamily="34" charset="-122"/>
                <a:cs typeface="宋体-18030"/>
              </a:rPr>
              <a:t>因</a:t>
            </a:r>
          </a:p>
        </p:txBody>
      </p:sp>
      <p:pic>
        <p:nvPicPr>
          <p:cNvPr id="17" name="图片 16"/>
          <p:cNvPicPr>
            <a:picLocks noChangeAspect="1"/>
          </p:cNvPicPr>
          <p:nvPr/>
        </p:nvPicPr>
        <p:blipFill>
          <a:blip r:embed="rId5" cstate="email"/>
          <a:stretch>
            <a:fillRect/>
          </a:stretch>
        </p:blipFill>
        <p:spPr>
          <a:xfrm flipH="1">
            <a:off x="10678014" y="5270500"/>
            <a:ext cx="1513985" cy="1549400"/>
          </a:xfrm>
          <a:prstGeom prst="rect">
            <a:avLst/>
          </a:prstGeom>
        </p:spPr>
      </p:pic>
      <p:sp>
        <p:nvSpPr>
          <p:cNvPr id="18" name="文本框 17"/>
          <p:cNvSpPr txBox="1"/>
          <p:nvPr/>
        </p:nvSpPr>
        <p:spPr>
          <a:xfrm>
            <a:off x="10200863" y="2999394"/>
            <a:ext cx="801823" cy="923330"/>
          </a:xfrm>
          <a:prstGeom prst="rect">
            <a:avLst/>
          </a:prstGeom>
          <a:noFill/>
        </p:spPr>
        <p:txBody>
          <a:bodyPr wrap="none" rtlCol="0">
            <a:spAutoFit/>
          </a:bodyPr>
          <a:lstStyle/>
          <a:p>
            <a:r>
              <a:rPr lang="zh-CN" altLang="en-US" sz="5400" dirty="0" smtClean="0">
                <a:solidFill>
                  <a:srgbClr val="C00000"/>
                </a:solidFill>
                <a:sym typeface="Wingdings" panose="05000000000000000000" pitchFamily="2" charset="2"/>
              </a:rPr>
              <a:t></a:t>
            </a:r>
            <a:endParaRPr lang="zh-CN" altLang="en-US" sz="5400" dirty="0">
              <a:solidFill>
                <a:srgbClr val="C00000"/>
              </a:solidFill>
            </a:endParaRPr>
          </a:p>
        </p:txBody>
      </p:sp>
      <p:sp>
        <p:nvSpPr>
          <p:cNvPr id="19" name="矩形 18"/>
          <p:cNvSpPr/>
          <p:nvPr/>
        </p:nvSpPr>
        <p:spPr>
          <a:xfrm>
            <a:off x="798222" y="2743984"/>
            <a:ext cx="2646878" cy="646331"/>
          </a:xfrm>
          <a:prstGeom prst="rect">
            <a:avLst/>
          </a:prstGeom>
        </p:spPr>
        <p:txBody>
          <a:bodyPr wrap="none">
            <a:spAutoFit/>
          </a:bodyPr>
          <a:lstStyle/>
          <a:p>
            <a:pPr algn="ctr">
              <a:lnSpc>
                <a:spcPct val="150000"/>
              </a:lnSpc>
              <a:spcAft>
                <a:spcPts val="0"/>
              </a:spcAft>
            </a:pPr>
            <a:r>
              <a:rPr lang="zh-CN" altLang="zh-CN" sz="2400" b="1" dirty="0">
                <a:solidFill>
                  <a:srgbClr val="FFFF00"/>
                </a:solidFill>
                <a:latin typeface="微软雅黑" panose="020B0503020204020204" pitchFamily="34" charset="-122"/>
                <a:ea typeface="微软雅黑" panose="020B0503020204020204" pitchFamily="34" charset="-122"/>
                <a:cs typeface="宋体-18030"/>
              </a:rPr>
              <a:t>专业技术培训不够</a:t>
            </a:r>
          </a:p>
        </p:txBody>
      </p:sp>
      <p:sp>
        <p:nvSpPr>
          <p:cNvPr id="24" name="矩形 26"/>
          <p:cNvSpPr>
            <a:spLocks noChangeArrowheads="1"/>
          </p:cNvSpPr>
          <p:nvPr/>
        </p:nvSpPr>
        <p:spPr bwMode="auto">
          <a:xfrm>
            <a:off x="3495900" y="1429464"/>
            <a:ext cx="376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i="1" dirty="0" smtClean="0">
                <a:latin typeface="微软雅黑" panose="020B0503020204020204" pitchFamily="34" charset="-122"/>
                <a:ea typeface="微软雅黑" panose="020B0503020204020204" pitchFamily="34" charset="-122"/>
              </a:rPr>
              <a:t>条末端因素确认</a:t>
            </a:r>
            <a:endParaRPr lang="zh-CN" altLang="en-US" sz="3600" b="1" i="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1"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2" presetClass="entr" presetSubtype="8"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150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12" grpId="0" animBg="1"/>
      <p:bldP spid="6" grpId="0" animBg="1"/>
      <p:bldP spid="2" grpId="0"/>
      <p:bldP spid="7" grpId="0"/>
      <p:bldP spid="14" grpId="0"/>
      <p:bldP spid="16" grpId="0"/>
      <p:bldP spid="18" grpId="0"/>
      <p:bldP spid="19" grpId="0"/>
      <p:bldP spid="19" grpId="1"/>
      <p:bldP spid="24"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格 19"/>
          <p:cNvGraphicFramePr>
            <a:graphicFrameLocks noGrp="1"/>
          </p:cNvGraphicFramePr>
          <p:nvPr/>
        </p:nvGraphicFramePr>
        <p:xfrm>
          <a:off x="3986268" y="3467173"/>
          <a:ext cx="5851463" cy="2616130"/>
        </p:xfrm>
        <a:graphic>
          <a:graphicData uri="http://schemas.openxmlformats.org/drawingml/2006/table">
            <a:tbl>
              <a:tblPr firstRow="1" firstCol="1" bandRow="1">
                <a:tableStyleId>{5C22544A-7EE6-4342-B048-85BDC9FD1C3A}</a:tableStyleId>
              </a:tblPr>
              <a:tblGrid>
                <a:gridCol w="648471">
                  <a:extLst>
                    <a:ext uri="{9D8B030D-6E8A-4147-A177-3AD203B41FA5}">
                      <a16:colId xmlns:a16="http://schemas.microsoft.com/office/drawing/2014/main" val="20000"/>
                    </a:ext>
                  </a:extLst>
                </a:gridCol>
                <a:gridCol w="650813">
                  <a:extLst>
                    <a:ext uri="{9D8B030D-6E8A-4147-A177-3AD203B41FA5}">
                      <a16:colId xmlns:a16="http://schemas.microsoft.com/office/drawing/2014/main" val="20001"/>
                    </a:ext>
                  </a:extLst>
                </a:gridCol>
                <a:gridCol w="650813">
                  <a:extLst>
                    <a:ext uri="{9D8B030D-6E8A-4147-A177-3AD203B41FA5}">
                      <a16:colId xmlns:a16="http://schemas.microsoft.com/office/drawing/2014/main" val="20002"/>
                    </a:ext>
                  </a:extLst>
                </a:gridCol>
                <a:gridCol w="650813">
                  <a:extLst>
                    <a:ext uri="{9D8B030D-6E8A-4147-A177-3AD203B41FA5}">
                      <a16:colId xmlns:a16="http://schemas.microsoft.com/office/drawing/2014/main" val="20003"/>
                    </a:ext>
                  </a:extLst>
                </a:gridCol>
                <a:gridCol w="650813">
                  <a:extLst>
                    <a:ext uri="{9D8B030D-6E8A-4147-A177-3AD203B41FA5}">
                      <a16:colId xmlns:a16="http://schemas.microsoft.com/office/drawing/2014/main" val="20004"/>
                    </a:ext>
                  </a:extLst>
                </a:gridCol>
                <a:gridCol w="650813">
                  <a:extLst>
                    <a:ext uri="{9D8B030D-6E8A-4147-A177-3AD203B41FA5}">
                      <a16:colId xmlns:a16="http://schemas.microsoft.com/office/drawing/2014/main" val="20005"/>
                    </a:ext>
                  </a:extLst>
                </a:gridCol>
                <a:gridCol w="650813">
                  <a:extLst>
                    <a:ext uri="{9D8B030D-6E8A-4147-A177-3AD203B41FA5}">
                      <a16:colId xmlns:a16="http://schemas.microsoft.com/office/drawing/2014/main" val="20006"/>
                    </a:ext>
                  </a:extLst>
                </a:gridCol>
                <a:gridCol w="650813">
                  <a:extLst>
                    <a:ext uri="{9D8B030D-6E8A-4147-A177-3AD203B41FA5}">
                      <a16:colId xmlns:a16="http://schemas.microsoft.com/office/drawing/2014/main" val="20007"/>
                    </a:ext>
                  </a:extLst>
                </a:gridCol>
                <a:gridCol w="647301">
                  <a:extLst>
                    <a:ext uri="{9D8B030D-6E8A-4147-A177-3AD203B41FA5}">
                      <a16:colId xmlns:a16="http://schemas.microsoft.com/office/drawing/2014/main" val="20008"/>
                    </a:ext>
                  </a:extLst>
                </a:gridCol>
              </a:tblGrid>
              <a:tr h="558077">
                <a:tc>
                  <a:txBody>
                    <a:bodyPr/>
                    <a:lstStyle/>
                    <a:p>
                      <a:pPr indent="0" algn="ctr">
                        <a:spcAft>
                          <a:spcPts val="0"/>
                        </a:spcAft>
                      </a:pPr>
                      <a:r>
                        <a:rPr lang="zh-CN" sz="1100" b="0" kern="1200" dirty="0">
                          <a:solidFill>
                            <a:schemeClr val="bg1"/>
                          </a:solidFill>
                          <a:effectLst/>
                          <a:latin typeface="微软雅黑" panose="020B0503020204020204" pitchFamily="34" charset="-122"/>
                          <a:ea typeface="微软雅黑" panose="020B0503020204020204" pitchFamily="34" charset="-122"/>
                        </a:rPr>
                        <a:t>日期</a:t>
                      </a:r>
                      <a:endParaRPr lang="zh-CN" sz="1100" b="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spcAft>
                          <a:spcPts val="0"/>
                        </a:spcAft>
                      </a:pPr>
                      <a:r>
                        <a:rPr lang="zh-CN" sz="1100" b="0" kern="1200" dirty="0">
                          <a:solidFill>
                            <a:schemeClr val="bg1"/>
                          </a:solidFill>
                          <a:effectLst/>
                          <a:latin typeface="微软雅黑" panose="020B0503020204020204" pitchFamily="34" charset="-122"/>
                          <a:ea typeface="微软雅黑" panose="020B0503020204020204" pitchFamily="34" charset="-122"/>
                        </a:rPr>
                        <a:t>挥发分</a:t>
                      </a:r>
                      <a:endParaRPr lang="zh-CN" sz="1100" b="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spcAft>
                          <a:spcPts val="0"/>
                        </a:spcAft>
                      </a:pPr>
                      <a:r>
                        <a:rPr lang="zh-CN" sz="1100" b="0" kern="1200" dirty="0">
                          <a:solidFill>
                            <a:schemeClr val="bg1"/>
                          </a:solidFill>
                          <a:effectLst/>
                          <a:latin typeface="微软雅黑" panose="020B0503020204020204" pitchFamily="34" charset="-122"/>
                          <a:ea typeface="微软雅黑" panose="020B0503020204020204" pitchFamily="34" charset="-122"/>
                        </a:rPr>
                        <a:t>低位发热量</a:t>
                      </a:r>
                      <a:endParaRPr lang="zh-CN" sz="1100" b="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spcAft>
                          <a:spcPts val="0"/>
                        </a:spcAft>
                      </a:pPr>
                      <a:r>
                        <a:rPr lang="zh-CN" sz="1100" b="0" kern="1200" dirty="0">
                          <a:solidFill>
                            <a:schemeClr val="bg1"/>
                          </a:solidFill>
                          <a:effectLst/>
                          <a:latin typeface="微软雅黑" panose="020B0503020204020204" pitchFamily="34" charset="-122"/>
                          <a:ea typeface="微软雅黑" panose="020B0503020204020204" pitchFamily="34" charset="-122"/>
                        </a:rPr>
                        <a:t>日期</a:t>
                      </a:r>
                      <a:endParaRPr lang="zh-CN" sz="1100" b="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spcAft>
                          <a:spcPts val="0"/>
                        </a:spcAft>
                      </a:pPr>
                      <a:r>
                        <a:rPr lang="zh-CN" sz="1100" b="0" kern="1200" dirty="0">
                          <a:solidFill>
                            <a:schemeClr val="bg1"/>
                          </a:solidFill>
                          <a:effectLst/>
                          <a:latin typeface="微软雅黑" panose="020B0503020204020204" pitchFamily="34" charset="-122"/>
                          <a:ea typeface="微软雅黑" panose="020B0503020204020204" pitchFamily="34" charset="-122"/>
                        </a:rPr>
                        <a:t>挥发分</a:t>
                      </a:r>
                      <a:endParaRPr lang="zh-CN" sz="1100" b="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spcAft>
                          <a:spcPts val="0"/>
                        </a:spcAft>
                      </a:pPr>
                      <a:r>
                        <a:rPr lang="zh-CN" sz="1100" b="0" kern="1200" dirty="0">
                          <a:solidFill>
                            <a:schemeClr val="bg1"/>
                          </a:solidFill>
                          <a:effectLst/>
                          <a:latin typeface="微软雅黑" panose="020B0503020204020204" pitchFamily="34" charset="-122"/>
                          <a:ea typeface="微软雅黑" panose="020B0503020204020204" pitchFamily="34" charset="-122"/>
                        </a:rPr>
                        <a:t>低位发热量</a:t>
                      </a:r>
                      <a:endParaRPr lang="zh-CN" sz="1100" b="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spcAft>
                          <a:spcPts val="0"/>
                        </a:spcAft>
                      </a:pPr>
                      <a:r>
                        <a:rPr lang="zh-CN" sz="1100" b="0" kern="1200" dirty="0">
                          <a:solidFill>
                            <a:schemeClr val="bg1"/>
                          </a:solidFill>
                          <a:effectLst/>
                          <a:latin typeface="微软雅黑" panose="020B0503020204020204" pitchFamily="34" charset="-122"/>
                          <a:ea typeface="微软雅黑" panose="020B0503020204020204" pitchFamily="34" charset="-122"/>
                        </a:rPr>
                        <a:t>日期</a:t>
                      </a:r>
                      <a:endParaRPr lang="zh-CN" sz="1100" b="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spcAft>
                          <a:spcPts val="0"/>
                        </a:spcAft>
                      </a:pPr>
                      <a:r>
                        <a:rPr lang="zh-CN" sz="1100" b="0" kern="1200" dirty="0">
                          <a:solidFill>
                            <a:schemeClr val="bg1"/>
                          </a:solidFill>
                          <a:effectLst/>
                          <a:latin typeface="微软雅黑" panose="020B0503020204020204" pitchFamily="34" charset="-122"/>
                          <a:ea typeface="微软雅黑" panose="020B0503020204020204" pitchFamily="34" charset="-122"/>
                        </a:rPr>
                        <a:t>挥发分</a:t>
                      </a:r>
                      <a:endParaRPr lang="zh-CN" sz="1100" b="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spcAft>
                          <a:spcPts val="0"/>
                        </a:spcAft>
                      </a:pPr>
                      <a:r>
                        <a:rPr lang="zh-CN" sz="1100" b="0" kern="1200" dirty="0">
                          <a:solidFill>
                            <a:schemeClr val="bg1"/>
                          </a:solidFill>
                          <a:effectLst/>
                          <a:latin typeface="微软雅黑" panose="020B0503020204020204" pitchFamily="34" charset="-122"/>
                          <a:ea typeface="微软雅黑" panose="020B0503020204020204" pitchFamily="34" charset="-122"/>
                        </a:rPr>
                        <a:t>低位发热量</a:t>
                      </a:r>
                      <a:endParaRPr lang="zh-CN" sz="1100" b="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extLst>
                  <a:ext uri="{0D108BD9-81ED-4DB2-BD59-A6C34878D82A}">
                    <a16:rowId xmlns:a16="http://schemas.microsoft.com/office/drawing/2014/main" val="10000"/>
                  </a:ext>
                </a:extLst>
              </a:tr>
              <a:tr h="282031">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1"/>
                  </a:ext>
                </a:extLst>
              </a:tr>
              <a:tr h="282031">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2"/>
                  </a:ext>
                </a:extLst>
              </a:tr>
              <a:tr h="282031">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3"/>
                  </a:ext>
                </a:extLst>
              </a:tr>
              <a:tr h="282031">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4"/>
                  </a:ext>
                </a:extLst>
              </a:tr>
              <a:tr h="282031">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100" b="0" kern="1200">
                          <a:effectLst/>
                          <a:latin typeface="微软雅黑" panose="020B0503020204020204" pitchFamily="34" charset="-122"/>
                          <a:ea typeface="微软雅黑" panose="020B0503020204020204" pitchFamily="34" charset="-122"/>
                        </a:rPr>
                        <a:t> </a:t>
                      </a:r>
                      <a:endParaRPr lang="zh-CN" sz="11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5"/>
                  </a:ext>
                </a:extLst>
              </a:tr>
              <a:tr h="282031">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 </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6"/>
                  </a:ext>
                </a:extLst>
              </a:tr>
              <a:tr h="365867">
                <a:tc gridSpan="9">
                  <a:txBody>
                    <a:bodyPr/>
                    <a:lstStyle/>
                    <a:p>
                      <a:pPr indent="0" algn="l">
                        <a:spcAft>
                          <a:spcPts val="0"/>
                        </a:spcAft>
                      </a:pPr>
                      <a:r>
                        <a:rPr lang="en-US" altLang="zh-CN" sz="1100" b="0" kern="1200" dirty="0" smtClean="0">
                          <a:effectLst/>
                          <a:latin typeface="微软雅黑" panose="020B0503020204020204" pitchFamily="34" charset="-122"/>
                          <a:ea typeface="微软雅黑" panose="020B0503020204020204" pitchFamily="34" charset="-122"/>
                        </a:rPr>
                        <a:t>     </a:t>
                      </a:r>
                      <a:r>
                        <a:rPr lang="zh-CN" sz="1100" b="0" kern="1200" dirty="0" smtClean="0">
                          <a:effectLst/>
                          <a:latin typeface="微软雅黑" panose="020B0503020204020204" pitchFamily="34" charset="-122"/>
                          <a:ea typeface="微软雅黑" panose="020B0503020204020204" pitchFamily="34" charset="-122"/>
                        </a:rPr>
                        <a:t>制表</a:t>
                      </a:r>
                      <a:r>
                        <a:rPr lang="zh-CN" sz="1100" b="0" kern="1200" dirty="0">
                          <a:effectLst/>
                          <a:latin typeface="微软雅黑" panose="020B0503020204020204" pitchFamily="34" charset="-122"/>
                          <a:ea typeface="微软雅黑" panose="020B0503020204020204" pitchFamily="34" charset="-122"/>
                        </a:rPr>
                        <a:t>人：孙志中</a:t>
                      </a:r>
                      <a:r>
                        <a:rPr lang="en-US" sz="1100" b="0" kern="1200" dirty="0">
                          <a:effectLst/>
                          <a:latin typeface="微软雅黑" panose="020B0503020204020204" pitchFamily="34" charset="-122"/>
                          <a:ea typeface="微软雅黑" panose="020B0503020204020204" pitchFamily="34" charset="-122"/>
                        </a:rPr>
                        <a:t>               </a:t>
                      </a:r>
                      <a:r>
                        <a:rPr lang="en-US" sz="1100" b="0" kern="1200" dirty="0" smtClean="0">
                          <a:effectLst/>
                          <a:latin typeface="微软雅黑" panose="020B0503020204020204" pitchFamily="34" charset="-122"/>
                          <a:ea typeface="微软雅黑" panose="020B0503020204020204" pitchFamily="34" charset="-122"/>
                        </a:rPr>
                        <a:t>              </a:t>
                      </a:r>
                      <a:r>
                        <a:rPr lang="zh-CN" sz="1100" b="0" kern="1200" dirty="0" smtClean="0">
                          <a:effectLst/>
                          <a:latin typeface="微软雅黑" panose="020B0503020204020204" pitchFamily="34" charset="-122"/>
                          <a:ea typeface="微软雅黑" panose="020B0503020204020204" pitchFamily="34" charset="-122"/>
                        </a:rPr>
                        <a:t>数据</a:t>
                      </a:r>
                      <a:r>
                        <a:rPr lang="zh-CN" sz="1100" b="0" kern="1200" dirty="0">
                          <a:effectLst/>
                          <a:latin typeface="微软雅黑" panose="020B0503020204020204" pitchFamily="34" charset="-122"/>
                          <a:ea typeface="微软雅黑" panose="020B0503020204020204" pitchFamily="34" charset="-122"/>
                        </a:rPr>
                        <a:t>来源：检验检测中心</a:t>
                      </a:r>
                      <a:endParaRPr lang="zh-CN" sz="11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7"/>
                  </a:ext>
                </a:extLst>
              </a:tr>
            </a:tbl>
          </a:graphicData>
        </a:graphic>
      </p:graphicFrame>
      <p:sp>
        <p:nvSpPr>
          <p:cNvPr id="22" name="三十二角星 21"/>
          <p:cNvSpPr/>
          <p:nvPr/>
        </p:nvSpPr>
        <p:spPr>
          <a:xfrm>
            <a:off x="447180" y="1101344"/>
            <a:ext cx="3375520" cy="3280666"/>
          </a:xfrm>
          <a:prstGeom prst="star32">
            <a:avLst>
              <a:gd name="adj" fmla="val 47792"/>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2063929"/>
            <a:ext cx="12192000" cy="688012"/>
          </a:xfrm>
          <a:prstGeom prst="rect">
            <a:avLst/>
          </a:prstGeom>
          <a:solidFill>
            <a:schemeClr val="bg1">
              <a:lumMod val="95000"/>
            </a:schemeClr>
          </a:solidFill>
          <a:ln w="19050">
            <a:solidFill>
              <a:srgbClr val="005EA4"/>
            </a:solidFill>
          </a:ln>
        </p:spPr>
        <p:txBody>
          <a:bodyPr wrap="square" anchor="ctr">
            <a:noAutofit/>
          </a:bodyPr>
          <a:lstStyle/>
          <a:p>
            <a:pPr algn="just">
              <a:lnSpc>
                <a:spcPts val="2200"/>
              </a:lnSpc>
              <a:spcAft>
                <a:spcPts val="0"/>
              </a:spcAft>
            </a:pPr>
            <a:endParaRPr lang="zh-CN" altLang="zh-CN" sz="1600" dirty="0">
              <a:latin typeface="微软雅黑" panose="020B0503020204020204" pitchFamily="34" charset="-122"/>
              <a:ea typeface="微软雅黑" panose="020B0503020204020204" pitchFamily="34" charset="-122"/>
              <a:cs typeface="宋体-18030"/>
            </a:endParaRPr>
          </a:p>
        </p:txBody>
      </p:sp>
      <p:sp>
        <p:nvSpPr>
          <p:cNvPr id="23" name="椭圆 22"/>
          <p:cNvSpPr/>
          <p:nvPr/>
        </p:nvSpPr>
        <p:spPr>
          <a:xfrm>
            <a:off x="714606" y="1330941"/>
            <a:ext cx="2840669" cy="2821472"/>
          </a:xfrm>
          <a:prstGeom prst="ellipse">
            <a:avLst/>
          </a:prstGeom>
          <a:solidFill>
            <a:schemeClr val="accent6">
              <a:lumMod val="75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0"/>
          <p:cNvSpPr/>
          <p:nvPr/>
        </p:nvSpPr>
        <p:spPr>
          <a:xfrm>
            <a:off x="7213600" y="1651617"/>
            <a:ext cx="4978400" cy="412311"/>
          </a:xfrm>
          <a:custGeom>
            <a:avLst/>
            <a:gdLst>
              <a:gd name="connsiteX0" fmla="*/ 0 w 4978400"/>
              <a:gd name="connsiteY0" fmla="*/ 0 h 412311"/>
              <a:gd name="connsiteX1" fmla="*/ 4978400 w 4978400"/>
              <a:gd name="connsiteY1" fmla="*/ 0 h 412311"/>
              <a:gd name="connsiteX2" fmla="*/ 4978400 w 4978400"/>
              <a:gd name="connsiteY2" fmla="*/ 412311 h 412311"/>
              <a:gd name="connsiteX3" fmla="*/ 0 w 4978400"/>
              <a:gd name="connsiteY3" fmla="*/ 412311 h 412311"/>
              <a:gd name="connsiteX4" fmla="*/ 0 w 4978400"/>
              <a:gd name="connsiteY4" fmla="*/ 0 h 412311"/>
              <a:gd name="connsiteX0-1" fmla="*/ 482600 w 4978400"/>
              <a:gd name="connsiteY0-2" fmla="*/ 25400 h 412311"/>
              <a:gd name="connsiteX1-3" fmla="*/ 4978400 w 4978400"/>
              <a:gd name="connsiteY1-4" fmla="*/ 0 h 412311"/>
              <a:gd name="connsiteX2-5" fmla="*/ 4978400 w 4978400"/>
              <a:gd name="connsiteY2-6" fmla="*/ 412311 h 412311"/>
              <a:gd name="connsiteX3-7" fmla="*/ 0 w 4978400"/>
              <a:gd name="connsiteY3-8" fmla="*/ 412311 h 412311"/>
              <a:gd name="connsiteX4-9" fmla="*/ 482600 w 4978400"/>
              <a:gd name="connsiteY4-10" fmla="*/ 25400 h 412311"/>
              <a:gd name="connsiteX0-11" fmla="*/ 254000 w 4978400"/>
              <a:gd name="connsiteY0-12" fmla="*/ 12700 h 412311"/>
              <a:gd name="connsiteX1-13" fmla="*/ 4978400 w 4978400"/>
              <a:gd name="connsiteY1-14" fmla="*/ 0 h 412311"/>
              <a:gd name="connsiteX2-15" fmla="*/ 4978400 w 4978400"/>
              <a:gd name="connsiteY2-16" fmla="*/ 412311 h 412311"/>
              <a:gd name="connsiteX3-17" fmla="*/ 0 w 4978400"/>
              <a:gd name="connsiteY3-18" fmla="*/ 412311 h 412311"/>
              <a:gd name="connsiteX4-19" fmla="*/ 254000 w 4978400"/>
              <a:gd name="connsiteY4-20" fmla="*/ 12700 h 412311"/>
              <a:gd name="connsiteX0-21" fmla="*/ 266700 w 4978400"/>
              <a:gd name="connsiteY0-22" fmla="*/ 12700 h 412311"/>
              <a:gd name="connsiteX1-23" fmla="*/ 4978400 w 4978400"/>
              <a:gd name="connsiteY1-24" fmla="*/ 0 h 412311"/>
              <a:gd name="connsiteX2-25" fmla="*/ 4978400 w 4978400"/>
              <a:gd name="connsiteY2-26" fmla="*/ 412311 h 412311"/>
              <a:gd name="connsiteX3-27" fmla="*/ 0 w 4978400"/>
              <a:gd name="connsiteY3-28" fmla="*/ 412311 h 412311"/>
              <a:gd name="connsiteX4-29" fmla="*/ 266700 w 4978400"/>
              <a:gd name="connsiteY4-30" fmla="*/ 12700 h 412311"/>
              <a:gd name="connsiteX0-31" fmla="*/ 292100 w 4978400"/>
              <a:gd name="connsiteY0-32" fmla="*/ 0 h 412311"/>
              <a:gd name="connsiteX1-33" fmla="*/ 4978400 w 4978400"/>
              <a:gd name="connsiteY1-34" fmla="*/ 0 h 412311"/>
              <a:gd name="connsiteX2-35" fmla="*/ 4978400 w 4978400"/>
              <a:gd name="connsiteY2-36" fmla="*/ 412311 h 412311"/>
              <a:gd name="connsiteX3-37" fmla="*/ 0 w 4978400"/>
              <a:gd name="connsiteY3-38" fmla="*/ 412311 h 412311"/>
              <a:gd name="connsiteX4-39" fmla="*/ 292100 w 4978400"/>
              <a:gd name="connsiteY4-40" fmla="*/ 0 h 4123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78400" h="412311">
                <a:moveTo>
                  <a:pt x="292100" y="0"/>
                </a:moveTo>
                <a:lnTo>
                  <a:pt x="4978400" y="0"/>
                </a:lnTo>
                <a:lnTo>
                  <a:pt x="4978400" y="412311"/>
                </a:lnTo>
                <a:lnTo>
                  <a:pt x="0" y="412311"/>
                </a:lnTo>
                <a:lnTo>
                  <a:pt x="292100" y="0"/>
                </a:lnTo>
                <a:close/>
              </a:path>
            </a:pathLst>
          </a:custGeom>
          <a:gradFill flip="none" rotWithShape="1">
            <a:gsLst>
              <a:gs pos="0">
                <a:srgbClr val="005EA4">
                  <a:shade val="30000"/>
                  <a:satMod val="115000"/>
                </a:srgbClr>
              </a:gs>
              <a:gs pos="50000">
                <a:srgbClr val="005EA4">
                  <a:shade val="67500"/>
                  <a:satMod val="115000"/>
                </a:srgbClr>
              </a:gs>
              <a:gs pos="100000">
                <a:srgbClr val="005EA4">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八、</a:t>
            </a:r>
            <a:r>
              <a:rPr lang="zh-CN" altLang="zh-CN" sz="3600" b="1" dirty="0">
                <a:solidFill>
                  <a:srgbClr val="0070C0"/>
                </a:solidFill>
                <a:latin typeface="微软雅黑" panose="020B0503020204020204" pitchFamily="34" charset="-122"/>
                <a:ea typeface="微软雅黑" panose="020B0503020204020204" pitchFamily="34" charset="-122"/>
              </a:rPr>
              <a:t>要因确认</a:t>
            </a:r>
          </a:p>
        </p:txBody>
      </p:sp>
      <p:sp>
        <p:nvSpPr>
          <p:cNvPr id="2" name="矩形 1"/>
          <p:cNvSpPr/>
          <p:nvPr/>
        </p:nvSpPr>
        <p:spPr>
          <a:xfrm>
            <a:off x="1001002" y="1552323"/>
            <a:ext cx="2241319" cy="1191993"/>
          </a:xfrm>
          <a:prstGeom prst="rect">
            <a:avLst/>
          </a:prstGeom>
        </p:spPr>
        <p:txBody>
          <a:bodyPr wrap="none">
            <a:spAutoFit/>
          </a:bodyPr>
          <a:lstStyle/>
          <a:p>
            <a:pPr>
              <a:lnSpc>
                <a:spcPct val="150000"/>
              </a:lnSpc>
              <a:spcAft>
                <a:spcPts val="0"/>
              </a:spcAft>
            </a:pPr>
            <a:r>
              <a:rPr lang="zh-CN" altLang="zh-CN" sz="2400" b="1" dirty="0">
                <a:solidFill>
                  <a:schemeClr val="bg1"/>
                </a:solidFill>
                <a:latin typeface="微软雅黑" panose="020B0503020204020204" pitchFamily="34" charset="-122"/>
                <a:ea typeface="微软雅黑" panose="020B0503020204020204" pitchFamily="34" charset="-122"/>
                <a:cs typeface="宋体-18030"/>
              </a:rPr>
              <a:t>要因</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确认</a:t>
            </a:r>
            <a:r>
              <a:rPr lang="en-US" altLang="zh-CN" sz="2400" b="1" dirty="0" smtClean="0">
                <a:solidFill>
                  <a:schemeClr val="bg1"/>
                </a:solidFill>
                <a:latin typeface="微软雅黑" panose="020B0503020204020204" pitchFamily="34" charset="-122"/>
                <a:ea typeface="微软雅黑" panose="020B0503020204020204" pitchFamily="34" charset="-122"/>
                <a:cs typeface="宋体-18030"/>
              </a:rPr>
              <a:t> </a:t>
            </a:r>
            <a:r>
              <a:rPr lang="en-US" altLang="zh-CN" sz="5400" b="1" i="1" dirty="0" smtClean="0">
                <a:solidFill>
                  <a:schemeClr val="bg1"/>
                </a:solidFill>
                <a:latin typeface="微软雅黑" panose="020B0503020204020204" pitchFamily="34" charset="-122"/>
                <a:ea typeface="微软雅黑" panose="020B0503020204020204" pitchFamily="34" charset="-122"/>
                <a:cs typeface="宋体-18030"/>
              </a:rPr>
              <a:t>2</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a:t>
            </a:r>
            <a:endParaRPr lang="en-US" altLang="zh-CN" sz="2400" b="1" dirty="0" smtClean="0">
              <a:solidFill>
                <a:schemeClr val="bg1"/>
              </a:solidFill>
              <a:latin typeface="微软雅黑" panose="020B0503020204020204" pitchFamily="34" charset="-122"/>
              <a:ea typeface="微软雅黑" panose="020B0503020204020204" pitchFamily="34" charset="-122"/>
              <a:cs typeface="宋体-18030"/>
            </a:endParaRPr>
          </a:p>
        </p:txBody>
      </p:sp>
      <p:graphicFrame>
        <p:nvGraphicFramePr>
          <p:cNvPr id="8" name="表格 7"/>
          <p:cNvGraphicFramePr>
            <a:graphicFrameLocks noGrp="1"/>
          </p:cNvGraphicFramePr>
          <p:nvPr/>
        </p:nvGraphicFramePr>
        <p:xfrm>
          <a:off x="3986268" y="2158240"/>
          <a:ext cx="5851462" cy="534944"/>
        </p:xfrm>
        <a:graphic>
          <a:graphicData uri="http://schemas.openxmlformats.org/drawingml/2006/table">
            <a:tbl>
              <a:tblPr firstRow="1" firstCol="1" bandRow="1">
                <a:effectLst/>
                <a:tableStyleId>{BDBED569-4797-4DF1-A0F4-6AAB3CD982D8}</a:tableStyleId>
              </a:tblPr>
              <a:tblGrid>
                <a:gridCol w="1462522">
                  <a:extLst>
                    <a:ext uri="{9D8B030D-6E8A-4147-A177-3AD203B41FA5}">
                      <a16:colId xmlns:a16="http://schemas.microsoft.com/office/drawing/2014/main" val="20000"/>
                    </a:ext>
                  </a:extLst>
                </a:gridCol>
                <a:gridCol w="1462522">
                  <a:extLst>
                    <a:ext uri="{9D8B030D-6E8A-4147-A177-3AD203B41FA5}">
                      <a16:colId xmlns:a16="http://schemas.microsoft.com/office/drawing/2014/main" val="20001"/>
                    </a:ext>
                  </a:extLst>
                </a:gridCol>
                <a:gridCol w="1463209">
                  <a:extLst>
                    <a:ext uri="{9D8B030D-6E8A-4147-A177-3AD203B41FA5}">
                      <a16:colId xmlns:a16="http://schemas.microsoft.com/office/drawing/2014/main" val="20002"/>
                    </a:ext>
                  </a:extLst>
                </a:gridCol>
                <a:gridCol w="1463209">
                  <a:extLst>
                    <a:ext uri="{9D8B030D-6E8A-4147-A177-3AD203B41FA5}">
                      <a16:colId xmlns:a16="http://schemas.microsoft.com/office/drawing/2014/main" val="20003"/>
                    </a:ext>
                  </a:extLst>
                </a:gridCol>
              </a:tblGrid>
              <a:tr h="267472">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确认时间</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solidFill>
                            <a:schemeClr val="tx1"/>
                          </a:solidFill>
                          <a:effectLst/>
                          <a:latin typeface="微软雅黑" panose="020B0503020204020204" pitchFamily="34" charset="-122"/>
                          <a:ea typeface="微软雅黑" panose="020B0503020204020204" pitchFamily="34" charset="-122"/>
                        </a:rPr>
                        <a:t> </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确认人</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李大东</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0"/>
                  </a:ext>
                </a:extLst>
              </a:tr>
              <a:tr h="267472">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确认方法</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确认标准</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bl>
          </a:graphicData>
        </a:graphic>
      </p:graphicFrame>
      <p:sp>
        <p:nvSpPr>
          <p:cNvPr id="14" name="矩形 13"/>
          <p:cNvSpPr/>
          <p:nvPr/>
        </p:nvSpPr>
        <p:spPr>
          <a:xfrm>
            <a:off x="484996" y="4419081"/>
            <a:ext cx="3301661" cy="2012675"/>
          </a:xfrm>
          <a:prstGeom prst="rect">
            <a:avLst/>
          </a:prstGeom>
        </p:spPr>
        <p:txBody>
          <a:bodyPr wrap="square" anchor="ctr">
            <a:noAutofit/>
          </a:bodyPr>
          <a:lstStyle/>
          <a:p>
            <a:pPr algn="just">
              <a:lnSpc>
                <a:spcPts val="3000"/>
              </a:lnSpc>
              <a:spcAft>
                <a:spcPts val="0"/>
              </a:spcAft>
            </a:pPr>
            <a:r>
              <a:rPr lang="zh-CN" altLang="zh-CN" sz="2800" b="1" dirty="0">
                <a:solidFill>
                  <a:srgbClr val="C00000"/>
                </a:solidFill>
                <a:latin typeface="微软雅黑" panose="020B0503020204020204" pitchFamily="34" charset="-122"/>
                <a:ea typeface="微软雅黑" panose="020B0503020204020204" pitchFamily="34" charset="-122"/>
                <a:cs typeface="宋体-18030"/>
              </a:rPr>
              <a:t>确认结果</a:t>
            </a:r>
            <a:r>
              <a:rPr lang="zh-CN" altLang="zh-CN" sz="28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2800" b="1" dirty="0" smtClean="0">
              <a:solidFill>
                <a:srgbClr val="C00000"/>
              </a:solidFill>
              <a:latin typeface="微软雅黑" panose="020B0503020204020204" pitchFamily="34" charset="-122"/>
              <a:ea typeface="微软雅黑" panose="020B0503020204020204" pitchFamily="34" charset="-122"/>
              <a:cs typeface="宋体-18030"/>
            </a:endParaRPr>
          </a:p>
          <a:p>
            <a:pPr algn="just">
              <a:lnSpc>
                <a:spcPts val="3000"/>
              </a:lnSpc>
              <a:spcAft>
                <a:spcPts val="0"/>
              </a:spcAft>
            </a:pP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经过</a:t>
            </a:r>
            <a:r>
              <a:rPr lang="zh-CN" altLang="zh-CN" sz="1600" dirty="0">
                <a:latin typeface="微软雅黑" panose="020B0503020204020204" pitchFamily="34" charset="-122"/>
                <a:ea typeface="微软雅黑" panose="020B0503020204020204" pitchFamily="34" charset="-122"/>
              </a:rPr>
              <a:t>对比，我们发现所调查燃煤挥发分与地位发热量均符合设计值，因此我们认为煤质差不是影响再热气温的主要因素。</a:t>
            </a:r>
            <a:endParaRPr lang="zh-CN" altLang="zh-CN" sz="1600" dirty="0">
              <a:latin typeface="微软雅黑" panose="020B0503020204020204" pitchFamily="34" charset="-122"/>
              <a:ea typeface="微软雅黑" panose="020B0503020204020204" pitchFamily="34" charset="-122"/>
              <a:cs typeface="宋体-18030"/>
            </a:endParaRPr>
          </a:p>
        </p:txBody>
      </p:sp>
      <p:sp>
        <p:nvSpPr>
          <p:cNvPr id="16" name="矩形 15"/>
          <p:cNvSpPr/>
          <p:nvPr/>
        </p:nvSpPr>
        <p:spPr>
          <a:xfrm>
            <a:off x="9984021" y="3714845"/>
            <a:ext cx="1723549" cy="1631216"/>
          </a:xfrm>
          <a:prstGeom prst="rect">
            <a:avLst/>
          </a:prstGeom>
        </p:spPr>
        <p:txBody>
          <a:bodyPr wrap="none">
            <a:spAutoFit/>
          </a:bodyPr>
          <a:lstStyle/>
          <a:p>
            <a:pPr algn="just">
              <a:lnSpc>
                <a:spcPts val="6000"/>
              </a:lnSpc>
              <a:spcAft>
                <a:spcPts val="0"/>
              </a:spcAft>
            </a:pPr>
            <a:r>
              <a:rPr lang="zh-CN" altLang="zh-CN" sz="4000" b="1" dirty="0">
                <a:solidFill>
                  <a:srgbClr val="C00000"/>
                </a:solidFill>
                <a:latin typeface="微软雅黑" panose="020B0503020204020204" pitchFamily="34" charset="-122"/>
                <a:ea typeface="微软雅黑" panose="020B0503020204020204" pitchFamily="34" charset="-122"/>
                <a:cs typeface="宋体-18030"/>
              </a:rPr>
              <a:t>结论</a:t>
            </a:r>
            <a:r>
              <a:rPr lang="zh-CN" altLang="zh-CN" sz="40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4000" b="1" dirty="0" smtClean="0">
              <a:solidFill>
                <a:srgbClr val="C00000"/>
              </a:solidFill>
              <a:latin typeface="微软雅黑" panose="020B0503020204020204" pitchFamily="34" charset="-122"/>
              <a:ea typeface="微软雅黑" panose="020B0503020204020204" pitchFamily="34" charset="-122"/>
              <a:cs typeface="宋体-18030"/>
            </a:endParaRPr>
          </a:p>
          <a:p>
            <a:pPr algn="just">
              <a:lnSpc>
                <a:spcPts val="6000"/>
              </a:lnSpc>
              <a:spcAft>
                <a:spcPts val="0"/>
              </a:spcAft>
            </a:pPr>
            <a:r>
              <a:rPr lang="zh-CN" altLang="zh-CN" sz="4000" b="1" dirty="0" smtClean="0">
                <a:latin typeface="微软雅黑" panose="020B0503020204020204" pitchFamily="34" charset="-122"/>
                <a:ea typeface="微软雅黑" panose="020B0503020204020204" pitchFamily="34" charset="-122"/>
                <a:cs typeface="宋体-18030"/>
              </a:rPr>
              <a:t>非要</a:t>
            </a:r>
            <a:r>
              <a:rPr lang="zh-CN" altLang="zh-CN" sz="4000" b="1" dirty="0">
                <a:latin typeface="微软雅黑" panose="020B0503020204020204" pitchFamily="34" charset="-122"/>
                <a:ea typeface="微软雅黑" panose="020B0503020204020204" pitchFamily="34" charset="-122"/>
                <a:cs typeface="宋体-18030"/>
              </a:rPr>
              <a:t>因</a:t>
            </a:r>
          </a:p>
        </p:txBody>
      </p:sp>
      <p:pic>
        <p:nvPicPr>
          <p:cNvPr id="17" name="图片 16"/>
          <p:cNvPicPr>
            <a:picLocks noChangeAspect="1"/>
          </p:cNvPicPr>
          <p:nvPr/>
        </p:nvPicPr>
        <p:blipFill>
          <a:blip r:embed="rId3" cstate="email"/>
          <a:stretch>
            <a:fillRect/>
          </a:stretch>
        </p:blipFill>
        <p:spPr>
          <a:xfrm flipH="1">
            <a:off x="10678014" y="5270500"/>
            <a:ext cx="1513985" cy="1549400"/>
          </a:xfrm>
          <a:prstGeom prst="rect">
            <a:avLst/>
          </a:prstGeom>
        </p:spPr>
      </p:pic>
      <p:sp>
        <p:nvSpPr>
          <p:cNvPr id="18" name="文本框 17"/>
          <p:cNvSpPr txBox="1"/>
          <p:nvPr/>
        </p:nvSpPr>
        <p:spPr>
          <a:xfrm>
            <a:off x="10200863" y="2999394"/>
            <a:ext cx="801823" cy="923330"/>
          </a:xfrm>
          <a:prstGeom prst="rect">
            <a:avLst/>
          </a:prstGeom>
          <a:noFill/>
        </p:spPr>
        <p:txBody>
          <a:bodyPr wrap="none" rtlCol="0">
            <a:spAutoFit/>
          </a:bodyPr>
          <a:lstStyle/>
          <a:p>
            <a:r>
              <a:rPr lang="zh-CN" altLang="en-US" sz="5400" dirty="0" smtClean="0">
                <a:solidFill>
                  <a:srgbClr val="C00000"/>
                </a:solidFill>
                <a:sym typeface="Wingdings" panose="05000000000000000000" pitchFamily="2" charset="2"/>
              </a:rPr>
              <a:t></a:t>
            </a:r>
            <a:endParaRPr lang="zh-CN" altLang="en-US" sz="5400" dirty="0">
              <a:solidFill>
                <a:srgbClr val="C00000"/>
              </a:solidFill>
            </a:endParaRPr>
          </a:p>
        </p:txBody>
      </p:sp>
      <p:sp>
        <p:nvSpPr>
          <p:cNvPr id="3" name="矩形 2"/>
          <p:cNvSpPr/>
          <p:nvPr/>
        </p:nvSpPr>
        <p:spPr>
          <a:xfrm>
            <a:off x="1503418" y="2705884"/>
            <a:ext cx="1261885" cy="738664"/>
          </a:xfrm>
          <a:prstGeom prst="rect">
            <a:avLst/>
          </a:prstGeom>
        </p:spPr>
        <p:txBody>
          <a:bodyPr wrap="none">
            <a:spAutoFit/>
          </a:bodyPr>
          <a:lstStyle/>
          <a:p>
            <a:pPr algn="ctr">
              <a:lnSpc>
                <a:spcPct val="150000"/>
              </a:lnSpc>
              <a:spcAft>
                <a:spcPts val="0"/>
              </a:spcAft>
            </a:pPr>
            <a:r>
              <a:rPr lang="zh-CN" altLang="en-US" sz="2800" b="1" dirty="0">
                <a:solidFill>
                  <a:srgbClr val="FFFF00"/>
                </a:solidFill>
                <a:latin typeface="微软雅黑" panose="020B0503020204020204" pitchFamily="34" charset="-122"/>
                <a:ea typeface="微软雅黑" panose="020B0503020204020204" pitchFamily="34" charset="-122"/>
                <a:cs typeface="宋体-18030"/>
              </a:rPr>
              <a:t>煤质差</a:t>
            </a:r>
            <a:endParaRPr lang="zh-CN" altLang="zh-CN" sz="2800" b="1" dirty="0">
              <a:solidFill>
                <a:srgbClr val="FFFF00"/>
              </a:solidFill>
              <a:latin typeface="微软雅黑" panose="020B0503020204020204" pitchFamily="34" charset="-122"/>
              <a:ea typeface="微软雅黑" panose="020B0503020204020204" pitchFamily="34" charset="-122"/>
              <a:cs typeface="宋体-18030"/>
            </a:endParaRPr>
          </a:p>
        </p:txBody>
      </p:sp>
      <p:sp>
        <p:nvSpPr>
          <p:cNvPr id="21" name="矩形 20"/>
          <p:cNvSpPr/>
          <p:nvPr/>
        </p:nvSpPr>
        <p:spPr>
          <a:xfrm>
            <a:off x="4748586" y="3001983"/>
            <a:ext cx="4326826" cy="400110"/>
          </a:xfrm>
          <a:prstGeom prst="rect">
            <a:avLst/>
          </a:prstGeom>
        </p:spPr>
        <p:txBody>
          <a:bodyPr wrap="none">
            <a:spAutoFit/>
          </a:bodyPr>
          <a:lstStyle/>
          <a:p>
            <a:pPr algn="just">
              <a:spcAft>
                <a:spcPts val="0"/>
              </a:spcAft>
            </a:pPr>
            <a:r>
              <a:rPr lang="en-US" altLang="zh-CN" sz="2000" b="1" dirty="0" smtClean="0">
                <a:latin typeface="微软雅黑" panose="020B0503020204020204" pitchFamily="34" charset="-122"/>
                <a:ea typeface="微软雅黑" panose="020B0503020204020204" pitchFamily="34" charset="-122"/>
                <a:cs typeface="宋体-18030"/>
              </a:rPr>
              <a:t>2016</a:t>
            </a:r>
            <a:r>
              <a:rPr lang="zh-CN" altLang="zh-CN" sz="2000" b="1" dirty="0" smtClean="0">
                <a:latin typeface="微软雅黑" panose="020B0503020204020204" pitchFamily="34" charset="-122"/>
                <a:ea typeface="微软雅黑" panose="020B0503020204020204" pitchFamily="34" charset="-122"/>
                <a:cs typeface="宋体-18030"/>
              </a:rPr>
              <a:t>年</a:t>
            </a:r>
            <a:r>
              <a:rPr lang="en-US" altLang="zh-CN" sz="2000" b="1" dirty="0" smtClean="0">
                <a:latin typeface="微软雅黑" panose="020B0503020204020204" pitchFamily="34" charset="-122"/>
                <a:ea typeface="微软雅黑" panose="020B0503020204020204" pitchFamily="34" charset="-122"/>
                <a:cs typeface="宋体-18030"/>
              </a:rPr>
              <a:t>1</a:t>
            </a:r>
            <a:r>
              <a:rPr lang="zh-CN" altLang="zh-CN" sz="2000" b="1" dirty="0" smtClean="0">
                <a:latin typeface="微软雅黑" panose="020B0503020204020204" pitchFamily="34" charset="-122"/>
                <a:ea typeface="微软雅黑" panose="020B0503020204020204" pitchFamily="34" charset="-122"/>
                <a:cs typeface="宋体-18030"/>
              </a:rPr>
              <a:t>月</a:t>
            </a:r>
            <a:r>
              <a:rPr lang="en-US" altLang="zh-CN" sz="2000" b="1" dirty="0" smtClean="0">
                <a:latin typeface="微软雅黑" panose="020B0503020204020204" pitchFamily="34" charset="-122"/>
                <a:ea typeface="微软雅黑" panose="020B0503020204020204" pitchFamily="34" charset="-122"/>
                <a:cs typeface="宋体-18030"/>
              </a:rPr>
              <a:t>-9</a:t>
            </a:r>
            <a:r>
              <a:rPr lang="zh-CN" altLang="zh-CN" sz="2000" b="1" dirty="0" smtClean="0">
                <a:latin typeface="微软雅黑" panose="020B0503020204020204" pitchFamily="34" charset="-122"/>
                <a:ea typeface="微软雅黑" panose="020B0503020204020204" pitchFamily="34" charset="-122"/>
                <a:cs typeface="宋体-18030"/>
              </a:rPr>
              <a:t>月</a:t>
            </a:r>
            <a:r>
              <a:rPr lang="zh-CN" altLang="zh-CN" sz="2000" b="1" dirty="0">
                <a:latin typeface="微软雅黑" panose="020B0503020204020204" pitchFamily="34" charset="-122"/>
                <a:ea typeface="微软雅黑" panose="020B0503020204020204" pitchFamily="34" charset="-122"/>
                <a:cs typeface="宋体-18030"/>
              </a:rPr>
              <a:t>四班燃煤煤质调查表</a:t>
            </a:r>
          </a:p>
        </p:txBody>
      </p:sp>
      <p:sp>
        <p:nvSpPr>
          <p:cNvPr id="25" name="矩形 26"/>
          <p:cNvSpPr>
            <a:spLocks noChangeArrowheads="1"/>
          </p:cNvSpPr>
          <p:nvPr/>
        </p:nvSpPr>
        <p:spPr bwMode="auto">
          <a:xfrm>
            <a:off x="3495900" y="1429464"/>
            <a:ext cx="376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i="1" dirty="0" smtClean="0">
                <a:latin typeface="微软雅黑" panose="020B0503020204020204" pitchFamily="34" charset="-122"/>
                <a:ea typeface="微软雅黑" panose="020B0503020204020204" pitchFamily="34" charset="-122"/>
              </a:rPr>
              <a:t>条末端因素确认</a:t>
            </a:r>
            <a:endParaRPr lang="zh-CN" altLang="en-US" sz="3600" b="1" i="1"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矩形 124"/>
          <p:cNvSpPr/>
          <p:nvPr/>
        </p:nvSpPr>
        <p:spPr>
          <a:xfrm>
            <a:off x="0" y="984737"/>
            <a:ext cx="12214746" cy="5873263"/>
          </a:xfrm>
          <a:prstGeom prst="rect">
            <a:avLst/>
          </a:prstGeom>
          <a:blipFill dpi="0" rotWithShape="1">
            <a:blip r:embed="rId3">
              <a:alphaModFix amt="15000"/>
              <a:duotone>
                <a:schemeClr val="accent5">
                  <a:shade val="45000"/>
                  <a:satMod val="135000"/>
                </a:schemeClr>
                <a:prstClr val="white"/>
              </a:duotone>
            </a:blip>
            <a:srcRect/>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9" name="矩形 18"/>
          <p:cNvSpPr/>
          <p:nvPr/>
        </p:nvSpPr>
        <p:spPr>
          <a:xfrm>
            <a:off x="232443" y="119145"/>
            <a:ext cx="1382110" cy="707886"/>
          </a:xfrm>
          <a:prstGeom prst="rect">
            <a:avLst/>
          </a:prstGeom>
        </p:spPr>
        <p:txBody>
          <a:bodyPr wrap="none">
            <a:spAutoFit/>
          </a:bodyPr>
          <a:lstStyle/>
          <a:p>
            <a:pPr algn="ctr">
              <a:defRPr/>
            </a:pPr>
            <a:r>
              <a:rPr lang="zh-CN" altLang="en-US" sz="4000" b="1" spc="50" dirty="0">
                <a:ln w="11430"/>
                <a:solidFill>
                  <a:srgbClr val="005EA4"/>
                </a:solidFill>
                <a:latin typeface="微软雅黑" panose="020B0503020204020204" pitchFamily="34" charset="-122"/>
                <a:ea typeface="微软雅黑" panose="020B0503020204020204" pitchFamily="34" charset="-122"/>
                <a:cs typeface="宋体-18030"/>
              </a:rPr>
              <a:t>目 录</a:t>
            </a:r>
            <a:endParaRPr lang="zh-CN" altLang="en-US" sz="4000" b="1" spc="50" dirty="0">
              <a:ln w="11430"/>
              <a:solidFill>
                <a:srgbClr val="005EA4"/>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3120826" y="1747919"/>
            <a:ext cx="2766552" cy="504967"/>
            <a:chOff x="2916107" y="1623981"/>
            <a:chExt cx="2766552" cy="504967"/>
          </a:xfrm>
        </p:grpSpPr>
        <p:grpSp>
          <p:nvGrpSpPr>
            <p:cNvPr id="20" name="组合 62"/>
            <p:cNvGrpSpPr/>
            <p:nvPr/>
          </p:nvGrpSpPr>
          <p:grpSpPr bwMode="auto">
            <a:xfrm>
              <a:off x="3109321" y="1642308"/>
              <a:ext cx="2573338" cy="468313"/>
              <a:chOff x="1403648" y="2328242"/>
              <a:chExt cx="2572970" cy="468437"/>
            </a:xfrm>
            <a:solidFill>
              <a:srgbClr val="005EA4"/>
            </a:solidFill>
          </p:grpSpPr>
          <p:sp>
            <p:nvSpPr>
              <p:cNvPr id="21" name="圆角矩形 20"/>
              <p:cNvSpPr/>
              <p:nvPr/>
            </p:nvSpPr>
            <p:spPr>
              <a:xfrm>
                <a:off x="1403648" y="2358413"/>
                <a:ext cx="2572970" cy="431914"/>
              </a:xfrm>
              <a:prstGeom prst="roundRect">
                <a:avLst>
                  <a:gd name="adj" fmla="val 50000"/>
                </a:avLst>
              </a:prstGeom>
              <a:grp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五边形 21"/>
              <p:cNvSpPr/>
              <p:nvPr/>
            </p:nvSpPr>
            <p:spPr bwMode="auto">
              <a:xfrm>
                <a:off x="1835386" y="2328242"/>
                <a:ext cx="2141232" cy="468437"/>
              </a:xfrm>
              <a:prstGeom prst="homePlate">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cs typeface="宋体-18030"/>
                  </a:rPr>
                  <a:t>课题</a:t>
                </a:r>
                <a:r>
                  <a:rPr lang="zh-CN" altLang="en-US" sz="2000" dirty="0">
                    <a:solidFill>
                      <a:schemeClr val="bg1"/>
                    </a:solidFill>
                    <a:latin typeface="微软雅黑" panose="020B0503020204020204" pitchFamily="34" charset="-122"/>
                    <a:ea typeface="微软雅黑" panose="020B0503020204020204" pitchFamily="34" charset="-122"/>
                    <a:cs typeface="宋体-18030"/>
                  </a:rPr>
                  <a:t>简介</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2916107" y="1623981"/>
              <a:ext cx="491319" cy="504967"/>
              <a:chOff x="1937982" y="1842448"/>
              <a:chExt cx="491319" cy="504967"/>
            </a:xfrm>
          </p:grpSpPr>
          <p:sp>
            <p:nvSpPr>
              <p:cNvPr id="65" name="椭圆 64"/>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6" name="文本框 65"/>
              <p:cNvSpPr txBox="1"/>
              <p:nvPr/>
            </p:nvSpPr>
            <p:spPr>
              <a:xfrm>
                <a:off x="1988804" y="1921193"/>
                <a:ext cx="368490" cy="338554"/>
              </a:xfrm>
              <a:prstGeom prst="rect">
                <a:avLst/>
              </a:prstGeom>
              <a:noFill/>
              <a:ln>
                <a:noFill/>
              </a:ln>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一</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11" name="组合 110"/>
          <p:cNvGrpSpPr/>
          <p:nvPr/>
        </p:nvGrpSpPr>
        <p:grpSpPr>
          <a:xfrm>
            <a:off x="3120826" y="2340498"/>
            <a:ext cx="2785602" cy="504967"/>
            <a:chOff x="2916107" y="2136350"/>
            <a:chExt cx="2785602" cy="504967"/>
          </a:xfrm>
        </p:grpSpPr>
        <p:grpSp>
          <p:nvGrpSpPr>
            <p:cNvPr id="23" name="组合 63"/>
            <p:cNvGrpSpPr/>
            <p:nvPr/>
          </p:nvGrpSpPr>
          <p:grpSpPr bwMode="auto">
            <a:xfrm>
              <a:off x="3109321" y="2154677"/>
              <a:ext cx="2592388" cy="468313"/>
              <a:chOff x="1403648" y="2867917"/>
              <a:chExt cx="2592018" cy="468437"/>
            </a:xfrm>
            <a:solidFill>
              <a:srgbClr val="005EA4"/>
            </a:solidFill>
          </p:grpSpPr>
          <p:sp>
            <p:nvSpPr>
              <p:cNvPr id="24" name="圆角矩形 23"/>
              <p:cNvSpPr/>
              <p:nvPr/>
            </p:nvSpPr>
            <p:spPr>
              <a:xfrm>
                <a:off x="1403648" y="2904440"/>
                <a:ext cx="2592018" cy="431914"/>
              </a:xfrm>
              <a:prstGeom prst="roundRect">
                <a:avLst>
                  <a:gd name="adj" fmla="val 50000"/>
                </a:avLst>
              </a:prstGeom>
              <a:grp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五边形 24"/>
              <p:cNvSpPr/>
              <p:nvPr/>
            </p:nvSpPr>
            <p:spPr bwMode="auto">
              <a:xfrm>
                <a:off x="1835386" y="2867917"/>
                <a:ext cx="2160279" cy="468437"/>
              </a:xfrm>
              <a:prstGeom prst="homePlate">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cs typeface="宋体-18030"/>
                  </a:rPr>
                  <a:t>小组</a:t>
                </a:r>
                <a:r>
                  <a:rPr lang="zh-CN" altLang="en-US" sz="2000" dirty="0">
                    <a:solidFill>
                      <a:schemeClr val="bg1"/>
                    </a:solidFill>
                    <a:latin typeface="微软雅黑" panose="020B0503020204020204" pitchFamily="34" charset="-122"/>
                    <a:ea typeface="微软雅黑" panose="020B0503020204020204" pitchFamily="34" charset="-122"/>
                    <a:cs typeface="宋体-18030"/>
                  </a:rPr>
                  <a:t>概况</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2916107" y="2136350"/>
              <a:ext cx="491319" cy="504967"/>
              <a:chOff x="1937982" y="1842448"/>
              <a:chExt cx="491319" cy="504967"/>
            </a:xfrm>
          </p:grpSpPr>
          <p:sp>
            <p:nvSpPr>
              <p:cNvPr id="69" name="椭圆 68"/>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0" name="文本框 69"/>
              <p:cNvSpPr txBox="1"/>
              <p:nvPr/>
            </p:nvSpPr>
            <p:spPr>
              <a:xfrm>
                <a:off x="1988804" y="1907545"/>
                <a:ext cx="368490" cy="338554"/>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二</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13" name="组合 112"/>
          <p:cNvGrpSpPr/>
          <p:nvPr/>
        </p:nvGrpSpPr>
        <p:grpSpPr>
          <a:xfrm>
            <a:off x="3120826" y="3561988"/>
            <a:ext cx="2857040" cy="504967"/>
            <a:chOff x="2916107" y="3197420"/>
            <a:chExt cx="2857040" cy="504967"/>
          </a:xfrm>
        </p:grpSpPr>
        <p:grpSp>
          <p:nvGrpSpPr>
            <p:cNvPr id="38" name="组合 63"/>
            <p:cNvGrpSpPr/>
            <p:nvPr/>
          </p:nvGrpSpPr>
          <p:grpSpPr bwMode="auto">
            <a:xfrm>
              <a:off x="3109321" y="3215747"/>
              <a:ext cx="2663826" cy="468313"/>
              <a:chOff x="1403648" y="2867917"/>
              <a:chExt cx="2663399" cy="468437"/>
            </a:xfrm>
            <a:solidFill>
              <a:srgbClr val="005EA4"/>
            </a:solidFill>
          </p:grpSpPr>
          <p:sp>
            <p:nvSpPr>
              <p:cNvPr id="39" name="圆角矩形 38"/>
              <p:cNvSpPr/>
              <p:nvPr/>
            </p:nvSpPr>
            <p:spPr>
              <a:xfrm>
                <a:off x="1403648" y="2904440"/>
                <a:ext cx="2591971" cy="431914"/>
              </a:xfrm>
              <a:prstGeom prst="roundRect">
                <a:avLst>
                  <a:gd name="adj" fmla="val 50000"/>
                </a:avLst>
              </a:prstGeom>
              <a:grp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0" name="五边形 39"/>
              <p:cNvSpPr/>
              <p:nvPr/>
            </p:nvSpPr>
            <p:spPr bwMode="auto">
              <a:xfrm>
                <a:off x="1835379" y="2867917"/>
                <a:ext cx="2231668" cy="468437"/>
              </a:xfrm>
              <a:prstGeom prst="homePlate">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cs typeface="宋体-18030"/>
                  </a:rPr>
                  <a:t>活动</a:t>
                </a:r>
                <a:r>
                  <a:rPr lang="zh-CN" altLang="en-US" sz="2000" dirty="0">
                    <a:solidFill>
                      <a:schemeClr val="bg1"/>
                    </a:solidFill>
                    <a:latin typeface="微软雅黑" panose="020B0503020204020204" pitchFamily="34" charset="-122"/>
                    <a:ea typeface="微软雅黑" panose="020B0503020204020204" pitchFamily="34" charset="-122"/>
                    <a:cs typeface="宋体-18030"/>
                  </a:rPr>
                  <a:t>计划于推进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2916107" y="3197420"/>
              <a:ext cx="491319" cy="504967"/>
              <a:chOff x="1937982" y="1842448"/>
              <a:chExt cx="491319" cy="504967"/>
            </a:xfrm>
          </p:grpSpPr>
          <p:sp>
            <p:nvSpPr>
              <p:cNvPr id="72" name="椭圆 71"/>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3" name="文本框 72"/>
              <p:cNvSpPr txBox="1"/>
              <p:nvPr/>
            </p:nvSpPr>
            <p:spPr>
              <a:xfrm>
                <a:off x="2002452" y="1934841"/>
                <a:ext cx="368490" cy="338554"/>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四</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14" name="组合 113"/>
          <p:cNvGrpSpPr/>
          <p:nvPr/>
        </p:nvGrpSpPr>
        <p:grpSpPr>
          <a:xfrm>
            <a:off x="3120826" y="4192508"/>
            <a:ext cx="2839576" cy="504967"/>
            <a:chOff x="2916107" y="3747730"/>
            <a:chExt cx="2839576" cy="504967"/>
          </a:xfrm>
        </p:grpSpPr>
        <p:grpSp>
          <p:nvGrpSpPr>
            <p:cNvPr id="29" name="组合 65"/>
            <p:cNvGrpSpPr/>
            <p:nvPr/>
          </p:nvGrpSpPr>
          <p:grpSpPr bwMode="auto">
            <a:xfrm>
              <a:off x="3109321" y="3766057"/>
              <a:ext cx="2646362" cy="468313"/>
              <a:chOff x="1403648" y="3943420"/>
              <a:chExt cx="2645984" cy="468437"/>
            </a:xfrm>
            <a:solidFill>
              <a:srgbClr val="005EA4"/>
            </a:solidFill>
          </p:grpSpPr>
          <p:sp>
            <p:nvSpPr>
              <p:cNvPr id="30" name="圆角矩形 29"/>
              <p:cNvSpPr/>
              <p:nvPr/>
            </p:nvSpPr>
            <p:spPr>
              <a:xfrm>
                <a:off x="1403648" y="3973591"/>
                <a:ext cx="2592016" cy="431914"/>
              </a:xfrm>
              <a:prstGeom prst="roundRect">
                <a:avLst>
                  <a:gd name="adj" fmla="val 50000"/>
                </a:avLst>
              </a:prstGeom>
              <a:grp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1" name="五边形 30"/>
              <p:cNvSpPr/>
              <p:nvPr/>
            </p:nvSpPr>
            <p:spPr bwMode="auto">
              <a:xfrm>
                <a:off x="1835386" y="3943420"/>
                <a:ext cx="2214246" cy="468437"/>
              </a:xfrm>
              <a:prstGeom prst="homePlate">
                <a:avLst>
                  <a:gd name="adj" fmla="val 1277"/>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现状</a:t>
                </a:r>
                <a:r>
                  <a:rPr lang="zh-CN" altLang="en-US" sz="2000" dirty="0">
                    <a:solidFill>
                      <a:schemeClr val="bg1"/>
                    </a:solidFill>
                    <a:latin typeface="微软雅黑" panose="020B0503020204020204" pitchFamily="34" charset="-122"/>
                    <a:ea typeface="微软雅黑" panose="020B0503020204020204" pitchFamily="34" charset="-122"/>
                  </a:rPr>
                  <a:t>调查</a:t>
                </a:r>
              </a:p>
            </p:txBody>
          </p:sp>
        </p:grpSp>
        <p:grpSp>
          <p:nvGrpSpPr>
            <p:cNvPr id="74" name="组合 73"/>
            <p:cNvGrpSpPr/>
            <p:nvPr/>
          </p:nvGrpSpPr>
          <p:grpSpPr>
            <a:xfrm>
              <a:off x="2916107" y="3747730"/>
              <a:ext cx="491319" cy="504967"/>
              <a:chOff x="1937982" y="1842448"/>
              <a:chExt cx="491319" cy="504967"/>
            </a:xfrm>
          </p:grpSpPr>
          <p:sp>
            <p:nvSpPr>
              <p:cNvPr id="75" name="椭圆 74"/>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6" name="文本框 75"/>
              <p:cNvSpPr txBox="1"/>
              <p:nvPr/>
            </p:nvSpPr>
            <p:spPr>
              <a:xfrm>
                <a:off x="2002452" y="1934841"/>
                <a:ext cx="368490" cy="338554"/>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五</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15" name="组合 114"/>
          <p:cNvGrpSpPr/>
          <p:nvPr/>
        </p:nvGrpSpPr>
        <p:grpSpPr>
          <a:xfrm>
            <a:off x="3120826" y="4791459"/>
            <a:ext cx="2839576" cy="504967"/>
            <a:chOff x="2916107" y="4266471"/>
            <a:chExt cx="2839576" cy="504967"/>
          </a:xfrm>
        </p:grpSpPr>
        <p:grpSp>
          <p:nvGrpSpPr>
            <p:cNvPr id="32" name="组合 66"/>
            <p:cNvGrpSpPr/>
            <p:nvPr/>
          </p:nvGrpSpPr>
          <p:grpSpPr bwMode="auto">
            <a:xfrm>
              <a:off x="3109321" y="4281623"/>
              <a:ext cx="2646362" cy="474662"/>
              <a:chOff x="1403648" y="4467934"/>
              <a:chExt cx="2645984" cy="473234"/>
            </a:xfrm>
            <a:solidFill>
              <a:srgbClr val="005EA4"/>
            </a:solidFill>
          </p:grpSpPr>
          <p:sp>
            <p:nvSpPr>
              <p:cNvPr id="33" name="圆角矩形 32"/>
              <p:cNvSpPr/>
              <p:nvPr/>
            </p:nvSpPr>
            <p:spPr>
              <a:xfrm>
                <a:off x="1403648" y="4509085"/>
                <a:ext cx="2592016" cy="432083"/>
              </a:xfrm>
              <a:prstGeom prst="roundRect">
                <a:avLst>
                  <a:gd name="adj" fmla="val 50000"/>
                </a:avLst>
              </a:prstGeom>
              <a:grp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4" name="五边形 33"/>
              <p:cNvSpPr/>
              <p:nvPr/>
            </p:nvSpPr>
            <p:spPr bwMode="auto">
              <a:xfrm>
                <a:off x="1835386" y="4467934"/>
                <a:ext cx="2214246" cy="468486"/>
              </a:xfrm>
              <a:prstGeom prst="homePlate">
                <a:avLst>
                  <a:gd name="adj" fmla="val 1277"/>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课题</a:t>
                </a:r>
                <a:r>
                  <a:rPr lang="zh-CN" altLang="en-US" sz="2000" dirty="0">
                    <a:solidFill>
                      <a:schemeClr val="bg1"/>
                    </a:solidFill>
                    <a:latin typeface="微软雅黑" panose="020B0503020204020204" pitchFamily="34" charset="-122"/>
                    <a:ea typeface="微软雅黑" panose="020B0503020204020204" pitchFamily="34" charset="-122"/>
                  </a:rPr>
                  <a:t>目标</a:t>
                </a:r>
              </a:p>
            </p:txBody>
          </p:sp>
        </p:grpSp>
        <p:grpSp>
          <p:nvGrpSpPr>
            <p:cNvPr id="77" name="组合 76"/>
            <p:cNvGrpSpPr/>
            <p:nvPr/>
          </p:nvGrpSpPr>
          <p:grpSpPr>
            <a:xfrm>
              <a:off x="2916107" y="4266471"/>
              <a:ext cx="491319" cy="504967"/>
              <a:chOff x="1937982" y="1842448"/>
              <a:chExt cx="491319" cy="504967"/>
            </a:xfrm>
          </p:grpSpPr>
          <p:sp>
            <p:nvSpPr>
              <p:cNvPr id="78" name="椭圆 77"/>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9" name="文本框 78"/>
              <p:cNvSpPr txBox="1"/>
              <p:nvPr/>
            </p:nvSpPr>
            <p:spPr>
              <a:xfrm>
                <a:off x="2002452" y="1922141"/>
                <a:ext cx="368490" cy="338554"/>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六</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17" name="组合 116"/>
          <p:cNvGrpSpPr/>
          <p:nvPr/>
        </p:nvGrpSpPr>
        <p:grpSpPr>
          <a:xfrm>
            <a:off x="3120826" y="5424214"/>
            <a:ext cx="2994116" cy="504967"/>
            <a:chOff x="2916107" y="5365116"/>
            <a:chExt cx="2994116" cy="504967"/>
          </a:xfrm>
        </p:grpSpPr>
        <p:grpSp>
          <p:nvGrpSpPr>
            <p:cNvPr id="41" name="组合 68"/>
            <p:cNvGrpSpPr/>
            <p:nvPr/>
          </p:nvGrpSpPr>
          <p:grpSpPr bwMode="auto">
            <a:xfrm>
              <a:off x="3108961" y="5397091"/>
              <a:ext cx="2801262" cy="468312"/>
              <a:chOff x="1403648" y="5575360"/>
              <a:chExt cx="2670971" cy="468469"/>
            </a:xfrm>
            <a:effectLst/>
          </p:grpSpPr>
          <p:sp>
            <p:nvSpPr>
              <p:cNvPr id="42" name="圆角矩形 41"/>
              <p:cNvSpPr/>
              <p:nvPr/>
            </p:nvSpPr>
            <p:spPr>
              <a:xfrm>
                <a:off x="1403648" y="5589343"/>
                <a:ext cx="2472153" cy="431945"/>
              </a:xfrm>
              <a:prstGeom prst="roundRect">
                <a:avLst>
                  <a:gd name="adj" fmla="val 50000"/>
                </a:avLst>
              </a:prstGeom>
              <a:solidFill>
                <a:srgbClr val="005EA4"/>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latin typeface="微软雅黑" panose="020B0503020204020204" pitchFamily="34" charset="-122"/>
                  <a:ea typeface="微软雅黑" panose="020B0503020204020204" pitchFamily="34" charset="-122"/>
                </a:endParaRPr>
              </a:p>
            </p:txBody>
          </p:sp>
          <p:sp>
            <p:nvSpPr>
              <p:cNvPr id="43" name="五边形 42"/>
              <p:cNvSpPr/>
              <p:nvPr/>
            </p:nvSpPr>
            <p:spPr bwMode="auto">
              <a:xfrm>
                <a:off x="1860373" y="5575360"/>
                <a:ext cx="2214246" cy="468469"/>
              </a:xfrm>
              <a:prstGeom prst="homePlate">
                <a:avLst>
                  <a:gd name="adj" fmla="val 1277"/>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原因</a:t>
                </a:r>
                <a:r>
                  <a:rPr lang="zh-CN" altLang="en-US" sz="2000" dirty="0">
                    <a:solidFill>
                      <a:schemeClr val="bg1"/>
                    </a:solidFill>
                    <a:latin typeface="微软雅黑" panose="020B0503020204020204" pitchFamily="34" charset="-122"/>
                    <a:ea typeface="微软雅黑" panose="020B0503020204020204" pitchFamily="34" charset="-122"/>
                  </a:rPr>
                  <a:t>分析</a:t>
                </a:r>
                <a:endParaRPr lang="zh-CN"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2916107" y="5365116"/>
              <a:ext cx="491319" cy="504967"/>
              <a:chOff x="1937982" y="1842448"/>
              <a:chExt cx="491319" cy="504967"/>
            </a:xfrm>
          </p:grpSpPr>
          <p:sp>
            <p:nvSpPr>
              <p:cNvPr id="84" name="椭圆 83"/>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5" name="文本框 84"/>
              <p:cNvSpPr txBox="1"/>
              <p:nvPr/>
            </p:nvSpPr>
            <p:spPr>
              <a:xfrm>
                <a:off x="2002452" y="1947541"/>
                <a:ext cx="368490" cy="338554"/>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七</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12" name="组合 111"/>
          <p:cNvGrpSpPr/>
          <p:nvPr/>
        </p:nvGrpSpPr>
        <p:grpSpPr>
          <a:xfrm>
            <a:off x="3120826" y="2980735"/>
            <a:ext cx="2857039" cy="504967"/>
            <a:chOff x="2916107" y="2696377"/>
            <a:chExt cx="2857039" cy="504967"/>
          </a:xfrm>
        </p:grpSpPr>
        <p:grpSp>
          <p:nvGrpSpPr>
            <p:cNvPr id="26" name="组合 64"/>
            <p:cNvGrpSpPr/>
            <p:nvPr/>
          </p:nvGrpSpPr>
          <p:grpSpPr bwMode="auto">
            <a:xfrm>
              <a:off x="3109320" y="2713910"/>
              <a:ext cx="2663826" cy="469900"/>
              <a:chOff x="1403647" y="3439274"/>
              <a:chExt cx="2663445" cy="468437"/>
            </a:xfrm>
            <a:solidFill>
              <a:srgbClr val="005EA4"/>
            </a:solidFill>
          </p:grpSpPr>
          <p:sp>
            <p:nvSpPr>
              <p:cNvPr id="27" name="圆角矩形 26"/>
              <p:cNvSpPr/>
              <p:nvPr/>
            </p:nvSpPr>
            <p:spPr>
              <a:xfrm>
                <a:off x="1403647" y="3439274"/>
                <a:ext cx="2592016" cy="432039"/>
              </a:xfrm>
              <a:prstGeom prst="roundRect">
                <a:avLst>
                  <a:gd name="adj" fmla="val 50000"/>
                </a:avLst>
              </a:prstGeom>
              <a:grp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8" name="五边形 27"/>
              <p:cNvSpPr/>
              <p:nvPr/>
            </p:nvSpPr>
            <p:spPr bwMode="auto">
              <a:xfrm>
                <a:off x="1835386" y="3439274"/>
                <a:ext cx="2231706" cy="468437"/>
              </a:xfrm>
              <a:prstGeom prst="homePlate">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选题</a:t>
                </a:r>
                <a:r>
                  <a:rPr lang="zh-CN" altLang="en-US" sz="2000" dirty="0">
                    <a:solidFill>
                      <a:schemeClr val="bg1"/>
                    </a:solidFill>
                    <a:latin typeface="微软雅黑" panose="020B0503020204020204" pitchFamily="34" charset="-122"/>
                    <a:ea typeface="微软雅黑" panose="020B0503020204020204" pitchFamily="34" charset="-122"/>
                  </a:rPr>
                  <a:t>理由</a:t>
                </a:r>
              </a:p>
            </p:txBody>
          </p:sp>
        </p:grpSp>
        <p:grpSp>
          <p:nvGrpSpPr>
            <p:cNvPr id="86" name="组合 85"/>
            <p:cNvGrpSpPr/>
            <p:nvPr/>
          </p:nvGrpSpPr>
          <p:grpSpPr>
            <a:xfrm>
              <a:off x="2916107" y="2696377"/>
              <a:ext cx="491319" cy="504967"/>
              <a:chOff x="1937982" y="1842448"/>
              <a:chExt cx="491319" cy="504967"/>
            </a:xfrm>
          </p:grpSpPr>
          <p:sp>
            <p:nvSpPr>
              <p:cNvPr id="87" name="椭圆 86"/>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8" name="文本框 87"/>
              <p:cNvSpPr txBox="1"/>
              <p:nvPr/>
            </p:nvSpPr>
            <p:spPr>
              <a:xfrm>
                <a:off x="2002452" y="1934841"/>
                <a:ext cx="368490" cy="338554"/>
              </a:xfrm>
              <a:prstGeom prst="rect">
                <a:avLst/>
              </a:prstGeom>
              <a:noFill/>
              <a:ln>
                <a:noFill/>
              </a:ln>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三</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18" name="组合 117"/>
          <p:cNvGrpSpPr/>
          <p:nvPr/>
        </p:nvGrpSpPr>
        <p:grpSpPr>
          <a:xfrm>
            <a:off x="6398567" y="1750192"/>
            <a:ext cx="2654296" cy="514654"/>
            <a:chOff x="6712467" y="1612606"/>
            <a:chExt cx="2654296" cy="514654"/>
          </a:xfrm>
        </p:grpSpPr>
        <p:grpSp>
          <p:nvGrpSpPr>
            <p:cNvPr id="44" name="组合 69"/>
            <p:cNvGrpSpPr/>
            <p:nvPr/>
          </p:nvGrpSpPr>
          <p:grpSpPr bwMode="auto">
            <a:xfrm>
              <a:off x="6859164" y="1624022"/>
              <a:ext cx="2507599" cy="503238"/>
              <a:chOff x="4716016" y="2328242"/>
              <a:chExt cx="2653328" cy="504056"/>
            </a:xfrm>
            <a:solidFill>
              <a:srgbClr val="005EA4"/>
            </a:solidFill>
            <a:effectLst/>
          </p:grpSpPr>
          <p:sp>
            <p:nvSpPr>
              <p:cNvPr id="45" name="圆角矩形 44"/>
              <p:cNvSpPr/>
              <p:nvPr/>
            </p:nvSpPr>
            <p:spPr>
              <a:xfrm>
                <a:off x="4716016" y="2369584"/>
                <a:ext cx="2653328" cy="432502"/>
              </a:xfrm>
              <a:prstGeom prst="roundRect">
                <a:avLst>
                  <a:gd name="adj" fmla="val 50000"/>
                </a:avLst>
              </a:prstGeom>
              <a:grp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6" name="五边形 45"/>
              <p:cNvSpPr/>
              <p:nvPr/>
            </p:nvSpPr>
            <p:spPr bwMode="auto">
              <a:xfrm>
                <a:off x="5200315" y="2328242"/>
                <a:ext cx="2169029" cy="504056"/>
              </a:xfrm>
              <a:prstGeom prst="homePlate">
                <a:avLst>
                  <a:gd name="adj" fmla="val 1277"/>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要</a:t>
                </a:r>
                <a:r>
                  <a:rPr lang="zh-CN" altLang="en-US" sz="2000" dirty="0">
                    <a:solidFill>
                      <a:schemeClr val="bg1"/>
                    </a:solidFill>
                    <a:latin typeface="微软雅黑" panose="020B0503020204020204" pitchFamily="34" charset="-122"/>
                    <a:ea typeface="微软雅黑" panose="020B0503020204020204" pitchFamily="34" charset="-122"/>
                  </a:rPr>
                  <a:t>因确认</a:t>
                </a:r>
                <a:endParaRPr lang="zh-CN"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6712467" y="1612606"/>
              <a:ext cx="491319" cy="504967"/>
              <a:chOff x="1937982" y="1842448"/>
              <a:chExt cx="491319" cy="504967"/>
            </a:xfrm>
          </p:grpSpPr>
          <p:sp>
            <p:nvSpPr>
              <p:cNvPr id="90" name="椭圆 89"/>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1" name="文本框 90"/>
              <p:cNvSpPr txBox="1"/>
              <p:nvPr/>
            </p:nvSpPr>
            <p:spPr>
              <a:xfrm>
                <a:off x="2015152" y="1934841"/>
                <a:ext cx="368490" cy="338554"/>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八</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19" name="组合 118"/>
          <p:cNvGrpSpPr/>
          <p:nvPr/>
        </p:nvGrpSpPr>
        <p:grpSpPr>
          <a:xfrm>
            <a:off x="6398567" y="2365693"/>
            <a:ext cx="2664801" cy="509341"/>
            <a:chOff x="6712467" y="2147897"/>
            <a:chExt cx="2664801" cy="509341"/>
          </a:xfrm>
        </p:grpSpPr>
        <p:grpSp>
          <p:nvGrpSpPr>
            <p:cNvPr id="47" name="组合 70"/>
            <p:cNvGrpSpPr/>
            <p:nvPr/>
          </p:nvGrpSpPr>
          <p:grpSpPr bwMode="auto">
            <a:xfrm>
              <a:off x="6859164" y="2147897"/>
              <a:ext cx="2518104" cy="504825"/>
              <a:chOff x="4716017" y="2852936"/>
              <a:chExt cx="2664444" cy="504056"/>
            </a:xfrm>
            <a:solidFill>
              <a:srgbClr val="005EA4"/>
            </a:solidFill>
          </p:grpSpPr>
          <p:sp>
            <p:nvSpPr>
              <p:cNvPr id="48" name="圆角矩形 47"/>
              <p:cNvSpPr/>
              <p:nvPr/>
            </p:nvSpPr>
            <p:spPr>
              <a:xfrm>
                <a:off x="4716017" y="2903659"/>
                <a:ext cx="2664444" cy="432728"/>
              </a:xfrm>
              <a:prstGeom prst="roundRect">
                <a:avLst>
                  <a:gd name="adj" fmla="val 50000"/>
                </a:avLst>
              </a:prstGeom>
              <a:grp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9" name="五边形 48"/>
              <p:cNvSpPr/>
              <p:nvPr/>
            </p:nvSpPr>
            <p:spPr bwMode="auto">
              <a:xfrm>
                <a:off x="5200315" y="2852936"/>
                <a:ext cx="2169029" cy="504056"/>
              </a:xfrm>
              <a:prstGeom prst="homePlate">
                <a:avLst>
                  <a:gd name="adj" fmla="val 1277"/>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制定</a:t>
                </a:r>
                <a:r>
                  <a:rPr lang="zh-CN" altLang="en-US" sz="2000" dirty="0">
                    <a:solidFill>
                      <a:schemeClr val="bg1"/>
                    </a:solidFill>
                    <a:latin typeface="微软雅黑" panose="020B0503020204020204" pitchFamily="34" charset="-122"/>
                    <a:ea typeface="微软雅黑" panose="020B0503020204020204" pitchFamily="34" charset="-122"/>
                  </a:rPr>
                  <a:t>对策</a:t>
                </a:r>
                <a:endParaRPr lang="zh-CN"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6712467" y="2152271"/>
              <a:ext cx="491319" cy="504967"/>
              <a:chOff x="1937982" y="1842448"/>
              <a:chExt cx="491319" cy="504967"/>
            </a:xfrm>
          </p:grpSpPr>
          <p:sp>
            <p:nvSpPr>
              <p:cNvPr id="93" name="椭圆 92"/>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4" name="文本框 93"/>
              <p:cNvSpPr txBox="1"/>
              <p:nvPr/>
            </p:nvSpPr>
            <p:spPr>
              <a:xfrm>
                <a:off x="2015152" y="1948489"/>
                <a:ext cx="368490" cy="338554"/>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九</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21" name="组合 120"/>
          <p:cNvGrpSpPr/>
          <p:nvPr/>
        </p:nvGrpSpPr>
        <p:grpSpPr>
          <a:xfrm>
            <a:off x="6346210" y="3586563"/>
            <a:ext cx="2717157" cy="523609"/>
            <a:chOff x="6660110" y="3208347"/>
            <a:chExt cx="2717157" cy="523609"/>
          </a:xfrm>
        </p:grpSpPr>
        <p:grpSp>
          <p:nvGrpSpPr>
            <p:cNvPr id="53" name="组合 72"/>
            <p:cNvGrpSpPr/>
            <p:nvPr/>
          </p:nvGrpSpPr>
          <p:grpSpPr bwMode="auto">
            <a:xfrm>
              <a:off x="6859163" y="3208347"/>
              <a:ext cx="2518104" cy="503238"/>
              <a:chOff x="4716016" y="3912508"/>
              <a:chExt cx="2664444" cy="504056"/>
            </a:xfrm>
            <a:solidFill>
              <a:srgbClr val="005EA4"/>
            </a:solidFill>
          </p:grpSpPr>
          <p:sp>
            <p:nvSpPr>
              <p:cNvPr id="54" name="圆角矩形 53"/>
              <p:cNvSpPr/>
              <p:nvPr/>
            </p:nvSpPr>
            <p:spPr>
              <a:xfrm>
                <a:off x="4716016" y="3963391"/>
                <a:ext cx="2664443" cy="432502"/>
              </a:xfrm>
              <a:prstGeom prst="roundRect">
                <a:avLst>
                  <a:gd name="adj" fmla="val 50000"/>
                </a:avLst>
              </a:prstGeom>
              <a:grp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5" name="五边形 54"/>
              <p:cNvSpPr/>
              <p:nvPr/>
            </p:nvSpPr>
            <p:spPr bwMode="auto">
              <a:xfrm>
                <a:off x="5209843" y="3912508"/>
                <a:ext cx="2170617" cy="504056"/>
              </a:xfrm>
              <a:prstGeom prst="homePlate">
                <a:avLst>
                  <a:gd name="adj" fmla="val 1277"/>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效果</a:t>
                </a:r>
                <a:r>
                  <a:rPr lang="zh-CN" altLang="en-US" sz="2000" dirty="0">
                    <a:solidFill>
                      <a:schemeClr val="bg1"/>
                    </a:solidFill>
                    <a:latin typeface="微软雅黑" panose="020B0503020204020204" pitchFamily="34" charset="-122"/>
                    <a:ea typeface="微软雅黑" panose="020B0503020204020204" pitchFamily="34" charset="-122"/>
                  </a:rPr>
                  <a:t>检查</a:t>
                </a:r>
                <a:endParaRPr lang="zh-CN"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95" name="组合 94"/>
            <p:cNvGrpSpPr/>
            <p:nvPr/>
          </p:nvGrpSpPr>
          <p:grpSpPr>
            <a:xfrm>
              <a:off x="6660110" y="3226989"/>
              <a:ext cx="593751" cy="504967"/>
              <a:chOff x="1885625" y="1842448"/>
              <a:chExt cx="593751" cy="504967"/>
            </a:xfrm>
          </p:grpSpPr>
          <p:sp>
            <p:nvSpPr>
              <p:cNvPr id="96" name="椭圆 95"/>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7" name="文本框 96"/>
              <p:cNvSpPr txBox="1"/>
              <p:nvPr/>
            </p:nvSpPr>
            <p:spPr>
              <a:xfrm>
                <a:off x="1885625" y="1935789"/>
                <a:ext cx="593751" cy="338554"/>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十一</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22" name="组合 121"/>
          <p:cNvGrpSpPr/>
          <p:nvPr/>
        </p:nvGrpSpPr>
        <p:grpSpPr>
          <a:xfrm>
            <a:off x="6285612" y="4194781"/>
            <a:ext cx="2807733" cy="521330"/>
            <a:chOff x="6599512" y="3736355"/>
            <a:chExt cx="2807733" cy="521330"/>
          </a:xfrm>
        </p:grpSpPr>
        <p:grpSp>
          <p:nvGrpSpPr>
            <p:cNvPr id="56" name="组合 73"/>
            <p:cNvGrpSpPr/>
            <p:nvPr/>
          </p:nvGrpSpPr>
          <p:grpSpPr bwMode="auto">
            <a:xfrm>
              <a:off x="6859164" y="3752860"/>
              <a:ext cx="2548081" cy="504825"/>
              <a:chOff x="4716016" y="4457750"/>
              <a:chExt cx="2696163" cy="504056"/>
            </a:xfrm>
            <a:solidFill>
              <a:srgbClr val="005EA4"/>
            </a:solidFill>
          </p:grpSpPr>
          <p:sp>
            <p:nvSpPr>
              <p:cNvPr id="57" name="圆角矩形 56"/>
              <p:cNvSpPr/>
              <p:nvPr/>
            </p:nvSpPr>
            <p:spPr>
              <a:xfrm>
                <a:off x="4716016" y="4498962"/>
                <a:ext cx="2696163" cy="431142"/>
              </a:xfrm>
              <a:prstGeom prst="roundRect">
                <a:avLst>
                  <a:gd name="adj" fmla="val 50000"/>
                </a:avLst>
              </a:prstGeom>
              <a:grp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8" name="五边形 57"/>
              <p:cNvSpPr/>
              <p:nvPr/>
            </p:nvSpPr>
            <p:spPr bwMode="auto">
              <a:xfrm>
                <a:off x="5209843" y="4457750"/>
                <a:ext cx="2170617" cy="504056"/>
              </a:xfrm>
              <a:prstGeom prst="homePlate">
                <a:avLst>
                  <a:gd name="adj" fmla="val 1277"/>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效益</a:t>
                </a:r>
                <a:r>
                  <a:rPr lang="zh-CN" altLang="en-US" sz="2000" dirty="0">
                    <a:solidFill>
                      <a:schemeClr val="bg1"/>
                    </a:solidFill>
                    <a:latin typeface="微软雅黑" panose="020B0503020204020204" pitchFamily="34" charset="-122"/>
                    <a:ea typeface="微软雅黑" panose="020B0503020204020204" pitchFamily="34" charset="-122"/>
                  </a:rPr>
                  <a:t>分析</a:t>
                </a:r>
                <a:endParaRPr lang="zh-CN"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6599512" y="3736355"/>
              <a:ext cx="702039" cy="504967"/>
              <a:chOff x="1825027" y="1842448"/>
              <a:chExt cx="702039" cy="504967"/>
            </a:xfrm>
          </p:grpSpPr>
          <p:sp>
            <p:nvSpPr>
              <p:cNvPr id="99" name="椭圆 98"/>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0" name="文本框 99"/>
              <p:cNvSpPr txBox="1"/>
              <p:nvPr/>
            </p:nvSpPr>
            <p:spPr>
              <a:xfrm>
                <a:off x="1825027" y="1935789"/>
                <a:ext cx="702039" cy="338554"/>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十二</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23" name="组合 122"/>
          <p:cNvGrpSpPr/>
          <p:nvPr/>
        </p:nvGrpSpPr>
        <p:grpSpPr>
          <a:xfrm>
            <a:off x="6326556" y="4826483"/>
            <a:ext cx="3027939" cy="513160"/>
            <a:chOff x="6640456" y="4287847"/>
            <a:chExt cx="3027939" cy="513160"/>
          </a:xfrm>
        </p:grpSpPr>
        <p:grpSp>
          <p:nvGrpSpPr>
            <p:cNvPr id="59" name="组合 74"/>
            <p:cNvGrpSpPr/>
            <p:nvPr/>
          </p:nvGrpSpPr>
          <p:grpSpPr bwMode="auto">
            <a:xfrm>
              <a:off x="6859164" y="4287847"/>
              <a:ext cx="2809231" cy="503238"/>
              <a:chOff x="4716016" y="4992538"/>
              <a:chExt cx="2971520" cy="504056"/>
            </a:xfrm>
            <a:solidFill>
              <a:srgbClr val="005EA4"/>
            </a:solidFill>
          </p:grpSpPr>
          <p:sp>
            <p:nvSpPr>
              <p:cNvPr id="60" name="圆角矩形 59"/>
              <p:cNvSpPr/>
              <p:nvPr/>
            </p:nvSpPr>
            <p:spPr>
              <a:xfrm>
                <a:off x="4716016" y="5043421"/>
                <a:ext cx="2695284" cy="432502"/>
              </a:xfrm>
              <a:prstGeom prst="roundRect">
                <a:avLst>
                  <a:gd name="adj" fmla="val 50000"/>
                </a:avLst>
              </a:prstGeom>
              <a:grp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1" name="五边形 60"/>
              <p:cNvSpPr/>
              <p:nvPr/>
            </p:nvSpPr>
            <p:spPr bwMode="auto">
              <a:xfrm>
                <a:off x="5211269" y="4992538"/>
                <a:ext cx="2476267" cy="504056"/>
              </a:xfrm>
              <a:prstGeom prst="homePlate">
                <a:avLst>
                  <a:gd name="adj" fmla="val 1277"/>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巩固</a:t>
                </a:r>
                <a:r>
                  <a:rPr lang="zh-CN" altLang="en-US" sz="2000" dirty="0">
                    <a:solidFill>
                      <a:schemeClr val="bg1"/>
                    </a:solidFill>
                    <a:latin typeface="微软雅黑" panose="020B0503020204020204" pitchFamily="34" charset="-122"/>
                    <a:ea typeface="微软雅黑" panose="020B0503020204020204" pitchFamily="34" charset="-122"/>
                  </a:rPr>
                  <a:t>措施</a:t>
                </a:r>
                <a:endParaRPr lang="zh-CN"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6640456" y="4296040"/>
              <a:ext cx="647449" cy="504967"/>
              <a:chOff x="1865971" y="1842448"/>
              <a:chExt cx="647449" cy="504967"/>
            </a:xfrm>
          </p:grpSpPr>
          <p:sp>
            <p:nvSpPr>
              <p:cNvPr id="102" name="椭圆 101"/>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3" name="文本框 102"/>
              <p:cNvSpPr txBox="1"/>
              <p:nvPr/>
            </p:nvSpPr>
            <p:spPr>
              <a:xfrm>
                <a:off x="1865971" y="1949437"/>
                <a:ext cx="647449" cy="338554"/>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十三</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24" name="组合 123"/>
          <p:cNvGrpSpPr/>
          <p:nvPr/>
        </p:nvGrpSpPr>
        <p:grpSpPr>
          <a:xfrm>
            <a:off x="6312908" y="5448031"/>
            <a:ext cx="3014601" cy="521119"/>
            <a:chOff x="6626808" y="4829185"/>
            <a:chExt cx="3014601" cy="521119"/>
          </a:xfrm>
        </p:grpSpPr>
        <p:grpSp>
          <p:nvGrpSpPr>
            <p:cNvPr id="62" name="组合 74"/>
            <p:cNvGrpSpPr/>
            <p:nvPr/>
          </p:nvGrpSpPr>
          <p:grpSpPr bwMode="auto">
            <a:xfrm>
              <a:off x="6832177" y="4829185"/>
              <a:ext cx="2809232" cy="503237"/>
              <a:chOff x="4716016" y="4992538"/>
              <a:chExt cx="2971520" cy="504056"/>
            </a:xfrm>
            <a:solidFill>
              <a:srgbClr val="005EA4"/>
            </a:solidFill>
          </p:grpSpPr>
          <p:sp>
            <p:nvSpPr>
              <p:cNvPr id="63" name="圆角矩形 62"/>
              <p:cNvSpPr/>
              <p:nvPr/>
            </p:nvSpPr>
            <p:spPr>
              <a:xfrm>
                <a:off x="4716016" y="5043421"/>
                <a:ext cx="2705228" cy="432503"/>
              </a:xfrm>
              <a:prstGeom prst="roundRect">
                <a:avLst>
                  <a:gd name="adj" fmla="val 50000"/>
                </a:avLst>
              </a:prstGeom>
              <a:grp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4" name="五边形 63"/>
              <p:cNvSpPr/>
              <p:nvPr/>
            </p:nvSpPr>
            <p:spPr bwMode="auto">
              <a:xfrm>
                <a:off x="5211269" y="4992538"/>
                <a:ext cx="2476267" cy="504056"/>
              </a:xfrm>
              <a:prstGeom prst="homePlate">
                <a:avLst>
                  <a:gd name="adj" fmla="val 1277"/>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体会</a:t>
                </a:r>
                <a:r>
                  <a:rPr lang="zh-CN" altLang="en-US" sz="2000" dirty="0">
                    <a:solidFill>
                      <a:schemeClr val="bg1"/>
                    </a:solidFill>
                    <a:latin typeface="微软雅黑" panose="020B0503020204020204" pitchFamily="34" charset="-122"/>
                    <a:ea typeface="微软雅黑" panose="020B0503020204020204" pitchFamily="34" charset="-122"/>
                  </a:rPr>
                  <a:t>及今后打算</a:t>
                </a:r>
                <a:endParaRPr lang="zh-CN"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6626808" y="4845337"/>
              <a:ext cx="661095" cy="504967"/>
              <a:chOff x="1852323" y="1842448"/>
              <a:chExt cx="661095" cy="504967"/>
            </a:xfrm>
          </p:grpSpPr>
          <p:sp>
            <p:nvSpPr>
              <p:cNvPr id="105" name="椭圆 104"/>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6" name="文本框 105"/>
              <p:cNvSpPr txBox="1"/>
              <p:nvPr/>
            </p:nvSpPr>
            <p:spPr>
              <a:xfrm>
                <a:off x="1852323" y="1949437"/>
                <a:ext cx="661095" cy="338554"/>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十四</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grpSp>
        <p:nvGrpSpPr>
          <p:cNvPr id="120" name="组合 119"/>
          <p:cNvGrpSpPr/>
          <p:nvPr/>
        </p:nvGrpSpPr>
        <p:grpSpPr>
          <a:xfrm>
            <a:off x="6398567" y="2969360"/>
            <a:ext cx="2664801" cy="504967"/>
            <a:chOff x="6712467" y="2671354"/>
            <a:chExt cx="2664801" cy="504967"/>
          </a:xfrm>
        </p:grpSpPr>
        <p:grpSp>
          <p:nvGrpSpPr>
            <p:cNvPr id="50" name="组合 71"/>
            <p:cNvGrpSpPr/>
            <p:nvPr/>
          </p:nvGrpSpPr>
          <p:grpSpPr bwMode="auto">
            <a:xfrm>
              <a:off x="6859164" y="2733685"/>
              <a:ext cx="2518104" cy="433387"/>
              <a:chOff x="4716017" y="3439274"/>
              <a:chExt cx="2664444" cy="432048"/>
            </a:xfrm>
            <a:solidFill>
              <a:srgbClr val="005EA4"/>
            </a:solidFill>
          </p:grpSpPr>
          <p:sp>
            <p:nvSpPr>
              <p:cNvPr id="51" name="圆角矩形 50"/>
              <p:cNvSpPr/>
              <p:nvPr/>
            </p:nvSpPr>
            <p:spPr>
              <a:xfrm>
                <a:off x="4716017" y="3439274"/>
                <a:ext cx="2664444" cy="432048"/>
              </a:xfrm>
              <a:prstGeom prst="roundRect">
                <a:avLst>
                  <a:gd name="adj" fmla="val 50000"/>
                </a:avLst>
              </a:prstGeom>
              <a:grp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2" name="五边形 51"/>
              <p:cNvSpPr/>
              <p:nvPr/>
            </p:nvSpPr>
            <p:spPr bwMode="auto">
              <a:xfrm>
                <a:off x="5209843" y="3480421"/>
                <a:ext cx="2170617" cy="340257"/>
              </a:xfrm>
              <a:prstGeom prst="homePlate">
                <a:avLst>
                  <a:gd name="adj" fmla="val 1277"/>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对策</a:t>
                </a:r>
                <a:r>
                  <a:rPr lang="zh-CN" altLang="en-US" sz="2000" dirty="0">
                    <a:solidFill>
                      <a:schemeClr val="bg1"/>
                    </a:solidFill>
                    <a:latin typeface="微软雅黑" panose="020B0503020204020204" pitchFamily="34" charset="-122"/>
                    <a:ea typeface="微软雅黑" panose="020B0503020204020204" pitchFamily="34" charset="-122"/>
                  </a:rPr>
                  <a:t>实施</a:t>
                </a:r>
                <a:endParaRPr lang="zh-CN"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107" name="组合 106"/>
            <p:cNvGrpSpPr/>
            <p:nvPr/>
          </p:nvGrpSpPr>
          <p:grpSpPr>
            <a:xfrm>
              <a:off x="6712467" y="2671354"/>
              <a:ext cx="501200" cy="504967"/>
              <a:chOff x="1937982" y="1842448"/>
              <a:chExt cx="501200" cy="504967"/>
            </a:xfrm>
          </p:grpSpPr>
          <p:sp>
            <p:nvSpPr>
              <p:cNvPr id="108" name="椭圆 107"/>
              <p:cNvSpPr/>
              <p:nvPr/>
            </p:nvSpPr>
            <p:spPr>
              <a:xfrm>
                <a:off x="1937982" y="1842448"/>
                <a:ext cx="491319" cy="504967"/>
              </a:xfrm>
              <a:prstGeom prst="ellipse">
                <a:avLst/>
              </a:prstGeom>
              <a:solidFill>
                <a:srgbClr val="005E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9" name="文本框 108"/>
              <p:cNvSpPr txBox="1"/>
              <p:nvPr/>
            </p:nvSpPr>
            <p:spPr>
              <a:xfrm>
                <a:off x="1947863" y="1950385"/>
                <a:ext cx="491319" cy="338554"/>
              </a:xfrm>
              <a:prstGeom prst="rect">
                <a:avLst/>
              </a:prstGeom>
              <a:noFill/>
              <a:ln>
                <a:noFill/>
              </a:ln>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十</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sp>
        <p:nvSpPr>
          <p:cNvPr id="2" name="文本框 1"/>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ppt_x"/>
                                          </p:val>
                                        </p:tav>
                                        <p:tav tm="100000">
                                          <p:val>
                                            <p:strVal val="#ppt_x"/>
                                          </p:val>
                                        </p:tav>
                                      </p:tavLst>
                                    </p:anim>
                                    <p:anim calcmode="lin" valueType="num">
                                      <p:cBhvr additive="base">
                                        <p:cTn id="8" dur="500" fill="hold"/>
                                        <p:tgtEl>
                                          <p:spTgt spid="1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ppt_x"/>
                                          </p:val>
                                        </p:tav>
                                        <p:tav tm="100000">
                                          <p:val>
                                            <p:strVal val="#ppt_x"/>
                                          </p:val>
                                        </p:tav>
                                      </p:tavLst>
                                    </p:anim>
                                    <p:anim calcmode="lin" valueType="num">
                                      <p:cBhvr additive="base">
                                        <p:cTn id="12" dur="500" fill="hold"/>
                                        <p:tgtEl>
                                          <p:spTgt spid="1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anim calcmode="lin" valueType="num">
                                      <p:cBhvr additive="base">
                                        <p:cTn id="15" dur="500" fill="hold"/>
                                        <p:tgtEl>
                                          <p:spTgt spid="113"/>
                                        </p:tgtEl>
                                        <p:attrNameLst>
                                          <p:attrName>ppt_x</p:attrName>
                                        </p:attrNameLst>
                                      </p:cBhvr>
                                      <p:tavLst>
                                        <p:tav tm="0">
                                          <p:val>
                                            <p:strVal val="#ppt_x"/>
                                          </p:val>
                                        </p:tav>
                                        <p:tav tm="100000">
                                          <p:val>
                                            <p:strVal val="#ppt_x"/>
                                          </p:val>
                                        </p:tav>
                                      </p:tavLst>
                                    </p:anim>
                                    <p:anim calcmode="lin" valueType="num">
                                      <p:cBhvr additive="base">
                                        <p:cTn id="16" dur="500" fill="hold"/>
                                        <p:tgtEl>
                                          <p:spTgt spid="1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4"/>
                                        </p:tgtEl>
                                        <p:attrNameLst>
                                          <p:attrName>style.visibility</p:attrName>
                                        </p:attrNameLst>
                                      </p:cBhvr>
                                      <p:to>
                                        <p:strVal val="visible"/>
                                      </p:to>
                                    </p:set>
                                    <p:anim calcmode="lin" valueType="num">
                                      <p:cBhvr additive="base">
                                        <p:cTn id="19" dur="500" fill="hold"/>
                                        <p:tgtEl>
                                          <p:spTgt spid="114"/>
                                        </p:tgtEl>
                                        <p:attrNameLst>
                                          <p:attrName>ppt_x</p:attrName>
                                        </p:attrNameLst>
                                      </p:cBhvr>
                                      <p:tavLst>
                                        <p:tav tm="0">
                                          <p:val>
                                            <p:strVal val="#ppt_x"/>
                                          </p:val>
                                        </p:tav>
                                        <p:tav tm="100000">
                                          <p:val>
                                            <p:strVal val="#ppt_x"/>
                                          </p:val>
                                        </p:tav>
                                      </p:tavLst>
                                    </p:anim>
                                    <p:anim calcmode="lin" valueType="num">
                                      <p:cBhvr additive="base">
                                        <p:cTn id="20" dur="500" fill="hold"/>
                                        <p:tgtEl>
                                          <p:spTgt spid="1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5"/>
                                        </p:tgtEl>
                                        <p:attrNameLst>
                                          <p:attrName>style.visibility</p:attrName>
                                        </p:attrNameLst>
                                      </p:cBhvr>
                                      <p:to>
                                        <p:strVal val="visible"/>
                                      </p:to>
                                    </p:set>
                                    <p:anim calcmode="lin" valueType="num">
                                      <p:cBhvr additive="base">
                                        <p:cTn id="23" dur="500" fill="hold"/>
                                        <p:tgtEl>
                                          <p:spTgt spid="115"/>
                                        </p:tgtEl>
                                        <p:attrNameLst>
                                          <p:attrName>ppt_x</p:attrName>
                                        </p:attrNameLst>
                                      </p:cBhvr>
                                      <p:tavLst>
                                        <p:tav tm="0">
                                          <p:val>
                                            <p:strVal val="#ppt_x"/>
                                          </p:val>
                                        </p:tav>
                                        <p:tav tm="100000">
                                          <p:val>
                                            <p:strVal val="#ppt_x"/>
                                          </p:val>
                                        </p:tav>
                                      </p:tavLst>
                                    </p:anim>
                                    <p:anim calcmode="lin" valueType="num">
                                      <p:cBhvr additive="base">
                                        <p:cTn id="24" dur="500" fill="hold"/>
                                        <p:tgtEl>
                                          <p:spTgt spid="1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7"/>
                                        </p:tgtEl>
                                        <p:attrNameLst>
                                          <p:attrName>style.visibility</p:attrName>
                                        </p:attrNameLst>
                                      </p:cBhvr>
                                      <p:to>
                                        <p:strVal val="visible"/>
                                      </p:to>
                                    </p:set>
                                    <p:anim calcmode="lin" valueType="num">
                                      <p:cBhvr additive="base">
                                        <p:cTn id="27" dur="500" fill="hold"/>
                                        <p:tgtEl>
                                          <p:spTgt spid="117"/>
                                        </p:tgtEl>
                                        <p:attrNameLst>
                                          <p:attrName>ppt_x</p:attrName>
                                        </p:attrNameLst>
                                      </p:cBhvr>
                                      <p:tavLst>
                                        <p:tav tm="0">
                                          <p:val>
                                            <p:strVal val="#ppt_x"/>
                                          </p:val>
                                        </p:tav>
                                        <p:tav tm="100000">
                                          <p:val>
                                            <p:strVal val="#ppt_x"/>
                                          </p:val>
                                        </p:tav>
                                      </p:tavLst>
                                    </p:anim>
                                    <p:anim calcmode="lin" valueType="num">
                                      <p:cBhvr additive="base">
                                        <p:cTn id="28" dur="500" fill="hold"/>
                                        <p:tgtEl>
                                          <p:spTgt spid="1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anim calcmode="lin" valueType="num">
                                      <p:cBhvr additive="base">
                                        <p:cTn id="31" dur="500" fill="hold"/>
                                        <p:tgtEl>
                                          <p:spTgt spid="112"/>
                                        </p:tgtEl>
                                        <p:attrNameLst>
                                          <p:attrName>ppt_x</p:attrName>
                                        </p:attrNameLst>
                                      </p:cBhvr>
                                      <p:tavLst>
                                        <p:tav tm="0">
                                          <p:val>
                                            <p:strVal val="#ppt_x"/>
                                          </p:val>
                                        </p:tav>
                                        <p:tav tm="100000">
                                          <p:val>
                                            <p:strVal val="#ppt_x"/>
                                          </p:val>
                                        </p:tav>
                                      </p:tavLst>
                                    </p:anim>
                                    <p:anim calcmode="lin" valueType="num">
                                      <p:cBhvr additive="base">
                                        <p:cTn id="32" dur="500" fill="hold"/>
                                        <p:tgtEl>
                                          <p:spTgt spid="1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additive="base">
                                        <p:cTn id="35" dur="500" fill="hold"/>
                                        <p:tgtEl>
                                          <p:spTgt spid="118"/>
                                        </p:tgtEl>
                                        <p:attrNameLst>
                                          <p:attrName>ppt_x</p:attrName>
                                        </p:attrNameLst>
                                      </p:cBhvr>
                                      <p:tavLst>
                                        <p:tav tm="0">
                                          <p:val>
                                            <p:strVal val="#ppt_x"/>
                                          </p:val>
                                        </p:tav>
                                        <p:tav tm="100000">
                                          <p:val>
                                            <p:strVal val="#ppt_x"/>
                                          </p:val>
                                        </p:tav>
                                      </p:tavLst>
                                    </p:anim>
                                    <p:anim calcmode="lin" valueType="num">
                                      <p:cBhvr additive="base">
                                        <p:cTn id="36" dur="500" fill="hold"/>
                                        <p:tgtEl>
                                          <p:spTgt spid="1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9"/>
                                        </p:tgtEl>
                                        <p:attrNameLst>
                                          <p:attrName>style.visibility</p:attrName>
                                        </p:attrNameLst>
                                      </p:cBhvr>
                                      <p:to>
                                        <p:strVal val="visible"/>
                                      </p:to>
                                    </p:set>
                                    <p:anim calcmode="lin" valueType="num">
                                      <p:cBhvr additive="base">
                                        <p:cTn id="39" dur="500" fill="hold"/>
                                        <p:tgtEl>
                                          <p:spTgt spid="119"/>
                                        </p:tgtEl>
                                        <p:attrNameLst>
                                          <p:attrName>ppt_x</p:attrName>
                                        </p:attrNameLst>
                                      </p:cBhvr>
                                      <p:tavLst>
                                        <p:tav tm="0">
                                          <p:val>
                                            <p:strVal val="#ppt_x"/>
                                          </p:val>
                                        </p:tav>
                                        <p:tav tm="100000">
                                          <p:val>
                                            <p:strVal val="#ppt_x"/>
                                          </p:val>
                                        </p:tav>
                                      </p:tavLst>
                                    </p:anim>
                                    <p:anim calcmode="lin" valueType="num">
                                      <p:cBhvr additive="base">
                                        <p:cTn id="40" dur="500" fill="hold"/>
                                        <p:tgtEl>
                                          <p:spTgt spid="11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additive="base">
                                        <p:cTn id="43" dur="500" fill="hold"/>
                                        <p:tgtEl>
                                          <p:spTgt spid="121"/>
                                        </p:tgtEl>
                                        <p:attrNameLst>
                                          <p:attrName>ppt_x</p:attrName>
                                        </p:attrNameLst>
                                      </p:cBhvr>
                                      <p:tavLst>
                                        <p:tav tm="0">
                                          <p:val>
                                            <p:strVal val="#ppt_x"/>
                                          </p:val>
                                        </p:tav>
                                        <p:tav tm="100000">
                                          <p:val>
                                            <p:strVal val="#ppt_x"/>
                                          </p:val>
                                        </p:tav>
                                      </p:tavLst>
                                    </p:anim>
                                    <p:anim calcmode="lin" valueType="num">
                                      <p:cBhvr additive="base">
                                        <p:cTn id="44" dur="500" fill="hold"/>
                                        <p:tgtEl>
                                          <p:spTgt spid="12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additive="base">
                                        <p:cTn id="47" dur="500" fill="hold"/>
                                        <p:tgtEl>
                                          <p:spTgt spid="122"/>
                                        </p:tgtEl>
                                        <p:attrNameLst>
                                          <p:attrName>ppt_x</p:attrName>
                                        </p:attrNameLst>
                                      </p:cBhvr>
                                      <p:tavLst>
                                        <p:tav tm="0">
                                          <p:val>
                                            <p:strVal val="#ppt_x"/>
                                          </p:val>
                                        </p:tav>
                                        <p:tav tm="100000">
                                          <p:val>
                                            <p:strVal val="#ppt_x"/>
                                          </p:val>
                                        </p:tav>
                                      </p:tavLst>
                                    </p:anim>
                                    <p:anim calcmode="lin" valueType="num">
                                      <p:cBhvr additive="base">
                                        <p:cTn id="48" dur="500" fill="hold"/>
                                        <p:tgtEl>
                                          <p:spTgt spid="12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3"/>
                                        </p:tgtEl>
                                        <p:attrNameLst>
                                          <p:attrName>style.visibility</p:attrName>
                                        </p:attrNameLst>
                                      </p:cBhvr>
                                      <p:to>
                                        <p:strVal val="visible"/>
                                      </p:to>
                                    </p:set>
                                    <p:anim calcmode="lin" valueType="num">
                                      <p:cBhvr additive="base">
                                        <p:cTn id="51" dur="500" fill="hold"/>
                                        <p:tgtEl>
                                          <p:spTgt spid="123"/>
                                        </p:tgtEl>
                                        <p:attrNameLst>
                                          <p:attrName>ppt_x</p:attrName>
                                        </p:attrNameLst>
                                      </p:cBhvr>
                                      <p:tavLst>
                                        <p:tav tm="0">
                                          <p:val>
                                            <p:strVal val="#ppt_x"/>
                                          </p:val>
                                        </p:tav>
                                        <p:tav tm="100000">
                                          <p:val>
                                            <p:strVal val="#ppt_x"/>
                                          </p:val>
                                        </p:tav>
                                      </p:tavLst>
                                    </p:anim>
                                    <p:anim calcmode="lin" valueType="num">
                                      <p:cBhvr additive="base">
                                        <p:cTn id="52" dur="500" fill="hold"/>
                                        <p:tgtEl>
                                          <p:spTgt spid="12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0"/>
                                        </p:tgtEl>
                                        <p:attrNameLst>
                                          <p:attrName>style.visibility</p:attrName>
                                        </p:attrNameLst>
                                      </p:cBhvr>
                                      <p:to>
                                        <p:strVal val="visible"/>
                                      </p:to>
                                    </p:set>
                                    <p:anim calcmode="lin" valueType="num">
                                      <p:cBhvr additive="base">
                                        <p:cTn id="55" dur="500" fill="hold"/>
                                        <p:tgtEl>
                                          <p:spTgt spid="120"/>
                                        </p:tgtEl>
                                        <p:attrNameLst>
                                          <p:attrName>ppt_x</p:attrName>
                                        </p:attrNameLst>
                                      </p:cBhvr>
                                      <p:tavLst>
                                        <p:tav tm="0">
                                          <p:val>
                                            <p:strVal val="#ppt_x"/>
                                          </p:val>
                                        </p:tav>
                                        <p:tav tm="100000">
                                          <p:val>
                                            <p:strVal val="#ppt_x"/>
                                          </p:val>
                                        </p:tav>
                                      </p:tavLst>
                                    </p:anim>
                                    <p:anim calcmode="lin" valueType="num">
                                      <p:cBhvr additive="base">
                                        <p:cTn id="56" dur="500" fill="hold"/>
                                        <p:tgtEl>
                                          <p:spTgt spid="12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4"/>
                                        </p:tgtEl>
                                        <p:attrNameLst>
                                          <p:attrName>style.visibility</p:attrName>
                                        </p:attrNameLst>
                                      </p:cBhvr>
                                      <p:to>
                                        <p:strVal val="visible"/>
                                      </p:to>
                                    </p:set>
                                    <p:anim calcmode="lin" valueType="num">
                                      <p:cBhvr additive="base">
                                        <p:cTn id="59" dur="500" fill="hold"/>
                                        <p:tgtEl>
                                          <p:spTgt spid="124"/>
                                        </p:tgtEl>
                                        <p:attrNameLst>
                                          <p:attrName>ppt_x</p:attrName>
                                        </p:attrNameLst>
                                      </p:cBhvr>
                                      <p:tavLst>
                                        <p:tav tm="0">
                                          <p:val>
                                            <p:strVal val="#ppt_x"/>
                                          </p:val>
                                        </p:tav>
                                        <p:tav tm="100000">
                                          <p:val>
                                            <p:strVal val="#ppt_x"/>
                                          </p:val>
                                        </p:tav>
                                      </p:tavLst>
                                    </p:anim>
                                    <p:anim calcmode="lin" valueType="num">
                                      <p:cBhvr additive="base">
                                        <p:cTn id="60"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1500"/>
                                  </p:stCondLst>
                                  <p:childTnLst>
                                    <p:animEffect transition="out" filter="fade">
                                      <p:cBhvr>
                                        <p:cTn id="64" dur="500"/>
                                        <p:tgtEl>
                                          <p:spTgt spid="2"/>
                                        </p:tgtEl>
                                      </p:cBhvr>
                                    </p:animEffect>
                                    <p:set>
                                      <p:cBhvr>
                                        <p:cTn id="6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4003117" y="2886007"/>
          <a:ext cx="5834612" cy="3336993"/>
        </p:xfrm>
        <a:graphic>
          <a:graphicData uri="http://schemas.openxmlformats.org/drawingml/2006/table">
            <a:tbl>
              <a:tblPr firstRow="1" firstCol="1" bandRow="1">
                <a:tableStyleId>{5DA37D80-6434-44D0-A028-1B22A696006F}</a:tableStyleId>
              </a:tblPr>
              <a:tblGrid>
                <a:gridCol w="802350">
                  <a:extLst>
                    <a:ext uri="{9D8B030D-6E8A-4147-A177-3AD203B41FA5}">
                      <a16:colId xmlns:a16="http://schemas.microsoft.com/office/drawing/2014/main" val="20000"/>
                    </a:ext>
                  </a:extLst>
                </a:gridCol>
                <a:gridCol w="1720267">
                  <a:extLst>
                    <a:ext uri="{9D8B030D-6E8A-4147-A177-3AD203B41FA5}">
                      <a16:colId xmlns:a16="http://schemas.microsoft.com/office/drawing/2014/main" val="20001"/>
                    </a:ext>
                  </a:extLst>
                </a:gridCol>
                <a:gridCol w="601627">
                  <a:extLst>
                    <a:ext uri="{9D8B030D-6E8A-4147-A177-3AD203B41FA5}">
                      <a16:colId xmlns:a16="http://schemas.microsoft.com/office/drawing/2014/main" val="20002"/>
                    </a:ext>
                  </a:extLst>
                </a:gridCol>
                <a:gridCol w="580518">
                  <a:extLst>
                    <a:ext uri="{9D8B030D-6E8A-4147-A177-3AD203B41FA5}">
                      <a16:colId xmlns:a16="http://schemas.microsoft.com/office/drawing/2014/main" val="20003"/>
                    </a:ext>
                  </a:extLst>
                </a:gridCol>
                <a:gridCol w="601627">
                  <a:extLst>
                    <a:ext uri="{9D8B030D-6E8A-4147-A177-3AD203B41FA5}">
                      <a16:colId xmlns:a16="http://schemas.microsoft.com/office/drawing/2014/main" val="20004"/>
                    </a:ext>
                  </a:extLst>
                </a:gridCol>
                <a:gridCol w="569076">
                  <a:extLst>
                    <a:ext uri="{9D8B030D-6E8A-4147-A177-3AD203B41FA5}">
                      <a16:colId xmlns:a16="http://schemas.microsoft.com/office/drawing/2014/main" val="20005"/>
                    </a:ext>
                  </a:extLst>
                </a:gridCol>
                <a:gridCol w="549602">
                  <a:extLst>
                    <a:ext uri="{9D8B030D-6E8A-4147-A177-3AD203B41FA5}">
                      <a16:colId xmlns:a16="http://schemas.microsoft.com/office/drawing/2014/main" val="20006"/>
                    </a:ext>
                  </a:extLst>
                </a:gridCol>
                <a:gridCol w="409545">
                  <a:extLst>
                    <a:ext uri="{9D8B030D-6E8A-4147-A177-3AD203B41FA5}">
                      <a16:colId xmlns:a16="http://schemas.microsoft.com/office/drawing/2014/main" val="20007"/>
                    </a:ext>
                  </a:extLst>
                </a:gridCol>
              </a:tblGrid>
              <a:tr h="261862">
                <a:tc gridSpan="2">
                  <a:txBody>
                    <a:bodyPr/>
                    <a:lstStyle/>
                    <a:p>
                      <a:pPr indent="0" algn="ctr">
                        <a:spcAft>
                          <a:spcPts val="0"/>
                        </a:spcAft>
                      </a:pPr>
                      <a:r>
                        <a:rPr lang="en-US" sz="1000" b="1" kern="1200" dirty="0">
                          <a:solidFill>
                            <a:schemeClr val="tx1"/>
                          </a:solidFill>
                          <a:effectLst/>
                          <a:latin typeface="微软雅黑" panose="020B0503020204020204" pitchFamily="34" charset="-122"/>
                          <a:ea typeface="微软雅黑" panose="020B0503020204020204" pitchFamily="34" charset="-122"/>
                        </a:rPr>
                        <a:t>    </a:t>
                      </a:r>
                      <a:r>
                        <a:rPr lang="zh-CN" sz="1000" b="1" kern="1200" dirty="0" smtClean="0">
                          <a:solidFill>
                            <a:schemeClr val="tx1"/>
                          </a:solidFill>
                          <a:effectLst/>
                          <a:latin typeface="微软雅黑" panose="020B0503020204020204" pitchFamily="34" charset="-122"/>
                          <a:ea typeface="微软雅黑" panose="020B0503020204020204" pitchFamily="34" charset="-122"/>
                        </a:rPr>
                        <a:t>日期</a:t>
                      </a:r>
                      <a:r>
                        <a:rPr lang="en-US" sz="1000" b="1" kern="1200" dirty="0">
                          <a:solidFill>
                            <a:schemeClr val="tx1"/>
                          </a:solidFill>
                          <a:effectLst/>
                          <a:latin typeface="微软雅黑" panose="020B0503020204020204" pitchFamily="34" charset="-122"/>
                          <a:ea typeface="微软雅黑" panose="020B0503020204020204" pitchFamily="34" charset="-122"/>
                        </a:rPr>
                        <a:t> </a:t>
                      </a:r>
                      <a:endParaRPr lang="zh-CN" sz="1000" b="1"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64" marR="68564" marT="0" marB="0" anchor="ctr">
                    <a:solidFill>
                      <a:srgbClr val="FFC000"/>
                    </a:solidFill>
                  </a:tcPr>
                </a:tc>
                <a:tc hMerge="1">
                  <a:txBody>
                    <a:bodyPr/>
                    <a:lstStyle/>
                    <a:p>
                      <a:endParaRPr lang="zh-CN"/>
                    </a:p>
                  </a:txBody>
                  <a:tcPr/>
                </a:tc>
                <a:tc gridSpan="3">
                  <a:txBody>
                    <a:bodyPr/>
                    <a:lstStyle/>
                    <a:p>
                      <a:pPr indent="0" algn="ctr">
                        <a:spcAft>
                          <a:spcPts val="0"/>
                        </a:spcAft>
                      </a:pPr>
                      <a:r>
                        <a:rPr lang="en-US" sz="1000" b="0" kern="1200" dirty="0">
                          <a:solidFill>
                            <a:schemeClr val="tx1"/>
                          </a:solidFill>
                          <a:effectLst/>
                          <a:latin typeface="微软雅黑" panose="020B0503020204020204" pitchFamily="34" charset="-122"/>
                          <a:ea typeface="微软雅黑" panose="020B0503020204020204" pitchFamily="34" charset="-122"/>
                        </a:rPr>
                        <a:t> </a:t>
                      </a:r>
                      <a:endParaRPr lang="zh-CN" sz="10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64" marR="68564" marT="0" marB="0" anchor="ctr">
                    <a:solidFill>
                      <a:srgbClr val="FFC000"/>
                    </a:solidFill>
                  </a:tcPr>
                </a:tc>
                <a:tc hMerge="1">
                  <a:txBody>
                    <a:bodyPr/>
                    <a:lstStyle/>
                    <a:p>
                      <a:endParaRPr lang="zh-CN"/>
                    </a:p>
                  </a:txBody>
                  <a:tcPr/>
                </a:tc>
                <a:tc hMerge="1">
                  <a:txBody>
                    <a:bodyPr/>
                    <a:lstStyle/>
                    <a:p>
                      <a:endParaRPr lang="zh-CN"/>
                    </a:p>
                  </a:txBody>
                  <a:tcPr/>
                </a:tc>
                <a:tc gridSpan="3">
                  <a:txBody>
                    <a:bodyPr/>
                    <a:lstStyle/>
                    <a:p>
                      <a:pPr indent="0" algn="ctr">
                        <a:spcAft>
                          <a:spcPts val="0"/>
                        </a:spcAft>
                      </a:pPr>
                      <a:r>
                        <a:rPr lang="en-US" sz="1000" b="0" kern="1200" dirty="0">
                          <a:solidFill>
                            <a:schemeClr val="tx1"/>
                          </a:solidFill>
                          <a:effectLst/>
                          <a:latin typeface="微软雅黑" panose="020B0503020204020204" pitchFamily="34" charset="-122"/>
                          <a:ea typeface="微软雅黑" panose="020B0503020204020204" pitchFamily="34" charset="-122"/>
                        </a:rPr>
                        <a:t> </a:t>
                      </a:r>
                      <a:endParaRPr lang="zh-CN" sz="10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64" marR="68564" marT="0" marB="0" anchor="ctr">
                    <a:solidFill>
                      <a:srgbClr val="FFC000"/>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61862">
                <a:tc rowSpan="2" gridSpan="2">
                  <a:txBody>
                    <a:bodyPr/>
                    <a:lstStyle/>
                    <a:p>
                      <a:pPr indent="0" algn="ctr">
                        <a:spcAft>
                          <a:spcPts val="0"/>
                        </a:spcAft>
                      </a:pPr>
                      <a:r>
                        <a:rPr lang="zh-CN" sz="1000" b="1" kern="1200" dirty="0">
                          <a:effectLst/>
                          <a:latin typeface="微软雅黑" panose="020B0503020204020204" pitchFamily="34" charset="-122"/>
                          <a:ea typeface="微软雅黑" panose="020B0503020204020204" pitchFamily="34" charset="-122"/>
                        </a:rPr>
                        <a:t>操作项目</a:t>
                      </a:r>
                      <a:endParaRPr lang="zh-CN" sz="1000" b="1" kern="1200" dirty="0">
                        <a:effectLst/>
                        <a:latin typeface="微软雅黑" panose="020B0503020204020204" pitchFamily="34" charset="-122"/>
                        <a:ea typeface="微软雅黑" panose="020B0503020204020204" pitchFamily="34" charset="-122"/>
                        <a:cs typeface="宋体-18030"/>
                      </a:endParaRPr>
                    </a:p>
                  </a:txBody>
                  <a:tcPr marL="68564" marR="68564" marT="0" marB="0" anchor="ctr">
                    <a:solidFill>
                      <a:schemeClr val="bg1">
                        <a:lumMod val="95000"/>
                      </a:schemeClr>
                    </a:solidFill>
                  </a:tcPr>
                </a:tc>
                <a:tc rowSpan="2" hMerge="1">
                  <a:txBody>
                    <a:bodyPr/>
                    <a:lstStyle/>
                    <a:p>
                      <a:endParaRPr lang="zh-CN"/>
                    </a:p>
                  </a:txBody>
                  <a:tcPr/>
                </a:tc>
                <a:tc gridSpan="3">
                  <a:txBody>
                    <a:bodyPr/>
                    <a:lstStyle/>
                    <a:p>
                      <a:pPr indent="0" algn="ctr">
                        <a:spcAft>
                          <a:spcPts val="0"/>
                        </a:spcAft>
                      </a:pPr>
                      <a:r>
                        <a:rPr lang="en-US" sz="1000" b="1" kern="1200" dirty="0">
                          <a:effectLst/>
                          <a:latin typeface="微软雅黑" panose="020B0503020204020204" pitchFamily="34" charset="-122"/>
                          <a:ea typeface="微软雅黑" panose="020B0503020204020204" pitchFamily="34" charset="-122"/>
                        </a:rPr>
                        <a:t> </a:t>
                      </a:r>
                      <a:r>
                        <a:rPr lang="zh-CN" sz="1000" b="1" kern="1200" dirty="0">
                          <a:effectLst/>
                          <a:latin typeface="微软雅黑" panose="020B0503020204020204" pitchFamily="34" charset="-122"/>
                          <a:ea typeface="微软雅黑" panose="020B0503020204020204" pitchFamily="34" charset="-122"/>
                        </a:rPr>
                        <a:t>负荷</a:t>
                      </a:r>
                      <a:r>
                        <a:rPr lang="en-US" sz="1000" b="1" kern="1200" dirty="0">
                          <a:effectLst/>
                          <a:latin typeface="微软雅黑" panose="020B0503020204020204" pitchFamily="34" charset="-122"/>
                          <a:ea typeface="微软雅黑" panose="020B0503020204020204" pitchFamily="34" charset="-122"/>
                        </a:rPr>
                        <a:t>200MW-230MW</a:t>
                      </a:r>
                      <a:endParaRPr lang="zh-CN" sz="1000" b="1" kern="1200" dirty="0">
                        <a:effectLst/>
                        <a:latin typeface="微软雅黑" panose="020B0503020204020204" pitchFamily="34" charset="-122"/>
                        <a:ea typeface="微软雅黑" panose="020B0503020204020204" pitchFamily="34" charset="-122"/>
                        <a:cs typeface="宋体-18030"/>
                      </a:endParaRPr>
                    </a:p>
                  </a:txBody>
                  <a:tcPr marL="68564" marR="68564" marT="0" marB="0" anchor="ctr">
                    <a:solidFill>
                      <a:schemeClr val="bg1">
                        <a:lumMod val="95000"/>
                      </a:schemeClr>
                    </a:solidFill>
                  </a:tcPr>
                </a:tc>
                <a:tc hMerge="1">
                  <a:txBody>
                    <a:bodyPr/>
                    <a:lstStyle/>
                    <a:p>
                      <a:endParaRPr lang="zh-CN"/>
                    </a:p>
                  </a:txBody>
                  <a:tcPr/>
                </a:tc>
                <a:tc hMerge="1">
                  <a:txBody>
                    <a:bodyPr/>
                    <a:lstStyle/>
                    <a:p>
                      <a:endParaRPr lang="zh-CN"/>
                    </a:p>
                  </a:txBody>
                  <a:tcPr/>
                </a:tc>
                <a:tc gridSpan="3">
                  <a:txBody>
                    <a:bodyPr/>
                    <a:lstStyle/>
                    <a:p>
                      <a:pPr indent="0" algn="ctr">
                        <a:spcAft>
                          <a:spcPts val="0"/>
                        </a:spcAft>
                      </a:pPr>
                      <a:r>
                        <a:rPr lang="zh-CN" sz="1000" b="1" kern="1200" dirty="0">
                          <a:effectLst/>
                          <a:latin typeface="微软雅黑" panose="020B0503020204020204" pitchFamily="34" charset="-122"/>
                          <a:ea typeface="微软雅黑" panose="020B0503020204020204" pitchFamily="34" charset="-122"/>
                        </a:rPr>
                        <a:t>负荷</a:t>
                      </a:r>
                      <a:r>
                        <a:rPr lang="en-US" sz="1000" b="1" kern="1200" dirty="0" smtClean="0">
                          <a:effectLst/>
                          <a:latin typeface="微软雅黑" panose="020B0503020204020204" pitchFamily="34" charset="-122"/>
                          <a:ea typeface="微软雅黑" panose="020B0503020204020204" pitchFamily="34" charset="-122"/>
                        </a:rPr>
                        <a:t>240MW-265MW</a:t>
                      </a:r>
                      <a:r>
                        <a:rPr lang="en-US" sz="1000" b="1" kern="1200" dirty="0">
                          <a:effectLst/>
                          <a:latin typeface="微软雅黑" panose="020B0503020204020204" pitchFamily="34" charset="-122"/>
                          <a:ea typeface="微软雅黑" panose="020B0503020204020204" pitchFamily="34" charset="-122"/>
                        </a:rPr>
                        <a:t> </a:t>
                      </a:r>
                      <a:endParaRPr lang="zh-CN" sz="1000" b="1" kern="1200" dirty="0">
                        <a:effectLst/>
                        <a:latin typeface="微软雅黑" panose="020B0503020204020204" pitchFamily="34" charset="-122"/>
                        <a:ea typeface="微软雅黑" panose="020B0503020204020204" pitchFamily="34" charset="-122"/>
                        <a:cs typeface="宋体-18030"/>
                      </a:endParaRPr>
                    </a:p>
                  </a:txBody>
                  <a:tcPr marL="68564" marR="68564" marT="0" marB="0" anchor="ctr">
                    <a:solidFill>
                      <a:schemeClr val="bg1">
                        <a:lumMod val="95000"/>
                      </a:schemeClr>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161004">
                <a:tc gridSpan="2" vMerge="1">
                  <a:txBody>
                    <a:bodyPr/>
                    <a:lstStyle/>
                    <a:p>
                      <a:endParaRPr lang="zh-CN"/>
                    </a:p>
                  </a:txBody>
                  <a:tcPr/>
                </a:tc>
                <a:tc hMerge="1" vMerge="1">
                  <a:txBody>
                    <a:bodyPr/>
                    <a:lstStyle/>
                    <a:p>
                      <a:endParaRPr lang="zh-CN"/>
                    </a:p>
                  </a:txBody>
                  <a:tcPr/>
                </a:tc>
                <a:tc>
                  <a:txBody>
                    <a:bodyPr/>
                    <a:lstStyle/>
                    <a:p>
                      <a:pPr indent="0" algn="ctr">
                        <a:spcAft>
                          <a:spcPts val="0"/>
                        </a:spcAft>
                      </a:pPr>
                      <a:r>
                        <a:rPr lang="zh-CN" sz="1000" b="1" kern="1200" dirty="0">
                          <a:effectLst/>
                          <a:latin typeface="微软雅黑" panose="020B0503020204020204" pitchFamily="34" charset="-122"/>
                          <a:ea typeface="微软雅黑" panose="020B0503020204020204" pitchFamily="34" charset="-122"/>
                        </a:rPr>
                        <a:t>前</a:t>
                      </a:r>
                      <a:endParaRPr lang="zh-CN" sz="1000" b="1" kern="1200" dirty="0">
                        <a:effectLst/>
                        <a:latin typeface="微软雅黑" panose="020B0503020204020204" pitchFamily="34" charset="-122"/>
                        <a:ea typeface="微软雅黑" panose="020B0503020204020204" pitchFamily="34" charset="-122"/>
                        <a:cs typeface="宋体-18030"/>
                      </a:endParaRPr>
                    </a:p>
                  </a:txBody>
                  <a:tcPr marL="68564" marR="68564" marT="0" marB="0" anchor="ctr">
                    <a:solidFill>
                      <a:schemeClr val="bg1">
                        <a:lumMod val="95000"/>
                      </a:schemeClr>
                    </a:solidFill>
                  </a:tcPr>
                </a:tc>
                <a:tc>
                  <a:txBody>
                    <a:bodyPr/>
                    <a:lstStyle/>
                    <a:p>
                      <a:pPr indent="0" algn="ctr">
                        <a:spcAft>
                          <a:spcPts val="0"/>
                        </a:spcAft>
                      </a:pPr>
                      <a:r>
                        <a:rPr lang="zh-CN" sz="1000" b="1" kern="1200" dirty="0">
                          <a:effectLst/>
                          <a:latin typeface="微软雅黑" panose="020B0503020204020204" pitchFamily="34" charset="-122"/>
                          <a:ea typeface="微软雅黑" panose="020B0503020204020204" pitchFamily="34" charset="-122"/>
                        </a:rPr>
                        <a:t>中</a:t>
                      </a:r>
                      <a:endParaRPr lang="zh-CN" sz="1000" b="1" kern="1200" dirty="0">
                        <a:effectLst/>
                        <a:latin typeface="微软雅黑" panose="020B0503020204020204" pitchFamily="34" charset="-122"/>
                        <a:ea typeface="微软雅黑" panose="020B0503020204020204" pitchFamily="34" charset="-122"/>
                        <a:cs typeface="宋体-18030"/>
                      </a:endParaRPr>
                    </a:p>
                  </a:txBody>
                  <a:tcPr marL="68564" marR="68564" marT="0" marB="0" anchor="ctr">
                    <a:solidFill>
                      <a:schemeClr val="bg1">
                        <a:lumMod val="95000"/>
                      </a:schemeClr>
                    </a:solidFill>
                  </a:tcPr>
                </a:tc>
                <a:tc>
                  <a:txBody>
                    <a:bodyPr/>
                    <a:lstStyle/>
                    <a:p>
                      <a:pPr indent="0" algn="ctr">
                        <a:spcAft>
                          <a:spcPts val="0"/>
                        </a:spcAft>
                      </a:pPr>
                      <a:r>
                        <a:rPr lang="zh-CN" sz="1000" b="1" kern="1200" dirty="0">
                          <a:effectLst/>
                          <a:latin typeface="微软雅黑" panose="020B0503020204020204" pitchFamily="34" charset="-122"/>
                          <a:ea typeface="微软雅黑" panose="020B0503020204020204" pitchFamily="34" charset="-122"/>
                        </a:rPr>
                        <a:t>后</a:t>
                      </a:r>
                      <a:endParaRPr lang="zh-CN" sz="1000" b="1" kern="1200" dirty="0">
                        <a:effectLst/>
                        <a:latin typeface="微软雅黑" panose="020B0503020204020204" pitchFamily="34" charset="-122"/>
                        <a:ea typeface="微软雅黑" panose="020B0503020204020204" pitchFamily="34" charset="-122"/>
                        <a:cs typeface="宋体-18030"/>
                      </a:endParaRPr>
                    </a:p>
                  </a:txBody>
                  <a:tcPr marL="68564" marR="68564" marT="0" marB="0" anchor="ctr">
                    <a:solidFill>
                      <a:schemeClr val="bg1">
                        <a:lumMod val="95000"/>
                      </a:schemeClr>
                    </a:solidFill>
                  </a:tcPr>
                </a:tc>
                <a:tc>
                  <a:txBody>
                    <a:bodyPr/>
                    <a:lstStyle/>
                    <a:p>
                      <a:pPr indent="0" algn="ctr">
                        <a:spcAft>
                          <a:spcPts val="0"/>
                        </a:spcAft>
                      </a:pPr>
                      <a:r>
                        <a:rPr lang="zh-CN" sz="1000" b="1" kern="1200" dirty="0">
                          <a:effectLst/>
                          <a:latin typeface="微软雅黑" panose="020B0503020204020204" pitchFamily="34" charset="-122"/>
                          <a:ea typeface="微软雅黑" panose="020B0503020204020204" pitchFamily="34" charset="-122"/>
                        </a:rPr>
                        <a:t>前</a:t>
                      </a:r>
                      <a:endParaRPr lang="zh-CN" sz="1000" b="1" kern="1200" dirty="0">
                        <a:effectLst/>
                        <a:latin typeface="微软雅黑" panose="020B0503020204020204" pitchFamily="34" charset="-122"/>
                        <a:ea typeface="微软雅黑" panose="020B0503020204020204" pitchFamily="34" charset="-122"/>
                        <a:cs typeface="宋体-18030"/>
                      </a:endParaRPr>
                    </a:p>
                  </a:txBody>
                  <a:tcPr marL="68564" marR="68564" marT="0" marB="0" anchor="ctr">
                    <a:solidFill>
                      <a:schemeClr val="bg1">
                        <a:lumMod val="95000"/>
                      </a:schemeClr>
                    </a:solidFill>
                  </a:tcPr>
                </a:tc>
                <a:tc>
                  <a:txBody>
                    <a:bodyPr/>
                    <a:lstStyle/>
                    <a:p>
                      <a:pPr indent="0" algn="ctr">
                        <a:spcAft>
                          <a:spcPts val="0"/>
                        </a:spcAft>
                      </a:pPr>
                      <a:r>
                        <a:rPr lang="zh-CN" sz="1000" b="1" kern="1200" dirty="0">
                          <a:effectLst/>
                          <a:latin typeface="微软雅黑" panose="020B0503020204020204" pitchFamily="34" charset="-122"/>
                          <a:ea typeface="微软雅黑" panose="020B0503020204020204" pitchFamily="34" charset="-122"/>
                        </a:rPr>
                        <a:t>中</a:t>
                      </a:r>
                      <a:endParaRPr lang="zh-CN" sz="1000" b="1" kern="1200" dirty="0">
                        <a:effectLst/>
                        <a:latin typeface="微软雅黑" panose="020B0503020204020204" pitchFamily="34" charset="-122"/>
                        <a:ea typeface="微软雅黑" panose="020B0503020204020204" pitchFamily="34" charset="-122"/>
                        <a:cs typeface="宋体-18030"/>
                      </a:endParaRPr>
                    </a:p>
                  </a:txBody>
                  <a:tcPr marL="68564" marR="68564" marT="0" marB="0" anchor="ctr">
                    <a:solidFill>
                      <a:schemeClr val="bg1">
                        <a:lumMod val="95000"/>
                      </a:schemeClr>
                    </a:solidFill>
                  </a:tcPr>
                </a:tc>
                <a:tc>
                  <a:txBody>
                    <a:bodyPr/>
                    <a:lstStyle/>
                    <a:p>
                      <a:pPr indent="0" algn="ctr">
                        <a:spcAft>
                          <a:spcPts val="0"/>
                        </a:spcAft>
                      </a:pPr>
                      <a:r>
                        <a:rPr lang="zh-CN" sz="1000" b="1" kern="1200" dirty="0">
                          <a:effectLst/>
                          <a:latin typeface="微软雅黑" panose="020B0503020204020204" pitchFamily="34" charset="-122"/>
                          <a:ea typeface="微软雅黑" panose="020B0503020204020204" pitchFamily="34" charset="-122"/>
                        </a:rPr>
                        <a:t>后</a:t>
                      </a:r>
                      <a:endParaRPr lang="zh-CN" sz="1000" b="1" kern="1200" dirty="0">
                        <a:effectLst/>
                        <a:latin typeface="微软雅黑" panose="020B0503020204020204" pitchFamily="34" charset="-122"/>
                        <a:ea typeface="微软雅黑" panose="020B0503020204020204" pitchFamily="34" charset="-122"/>
                        <a:cs typeface="宋体-18030"/>
                      </a:endParaRPr>
                    </a:p>
                  </a:txBody>
                  <a:tcPr marL="68564" marR="68564" marT="0" marB="0" anchor="ctr">
                    <a:solidFill>
                      <a:schemeClr val="bg1">
                        <a:lumMod val="95000"/>
                      </a:schemeClr>
                    </a:solidFill>
                  </a:tcPr>
                </a:tc>
                <a:extLst>
                  <a:ext uri="{0D108BD9-81ED-4DB2-BD59-A6C34878D82A}">
                    <a16:rowId xmlns:a16="http://schemas.microsoft.com/office/drawing/2014/main" val="10002"/>
                  </a:ext>
                </a:extLst>
              </a:tr>
              <a:tr h="161004">
                <a:tc rowSpan="3">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A</a:t>
                      </a:r>
                      <a:r>
                        <a:rPr lang="zh-CN" sz="1000" b="0" kern="1200">
                          <a:effectLst/>
                          <a:latin typeface="微软雅黑" panose="020B0503020204020204" pitchFamily="34" charset="-122"/>
                          <a:ea typeface="微软雅黑" panose="020B0503020204020204" pitchFamily="34" charset="-122"/>
                        </a:rPr>
                        <a:t>磨</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煤量</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03"/>
                  </a:ext>
                </a:extLst>
              </a:tr>
              <a:tr h="161004">
                <a:tc vMerge="1">
                  <a:txBody>
                    <a:bodyPr/>
                    <a:lstStyle/>
                    <a:p>
                      <a:endParaRPr lang="zh-CN"/>
                    </a:p>
                  </a:txBody>
                  <a:tcP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一次风量</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04"/>
                  </a:ext>
                </a:extLst>
              </a:tr>
              <a:tr h="161004">
                <a:tc vMerge="1">
                  <a:txBody>
                    <a:bodyPr/>
                    <a:lstStyle/>
                    <a:p>
                      <a:endParaRPr lang="zh-CN"/>
                    </a:p>
                  </a:txBody>
                  <a:tcP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主汽压力</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05"/>
                  </a:ext>
                </a:extLst>
              </a:tr>
              <a:tr h="161004">
                <a:tc rowSpan="3">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B</a:t>
                      </a:r>
                      <a:r>
                        <a:rPr lang="zh-CN" sz="1000" b="0" kern="1200">
                          <a:effectLst/>
                          <a:latin typeface="微软雅黑" panose="020B0503020204020204" pitchFamily="34" charset="-122"/>
                          <a:ea typeface="微软雅黑" panose="020B0503020204020204" pitchFamily="34" charset="-122"/>
                        </a:rPr>
                        <a:t>磨</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煤量</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06"/>
                  </a:ext>
                </a:extLst>
              </a:tr>
              <a:tr h="161004">
                <a:tc vMerge="1">
                  <a:txBody>
                    <a:bodyPr/>
                    <a:lstStyle/>
                    <a:p>
                      <a:endParaRPr lang="zh-CN"/>
                    </a:p>
                  </a:txBody>
                  <a:tcPr/>
                </a:tc>
                <a:tc>
                  <a:txBody>
                    <a:bodyPr/>
                    <a:lstStyle/>
                    <a:p>
                      <a:pPr indent="0" algn="ctr">
                        <a:spcAft>
                          <a:spcPts val="0"/>
                        </a:spcAft>
                      </a:pPr>
                      <a:r>
                        <a:rPr lang="zh-CN" sz="1000" b="0" kern="1200" dirty="0">
                          <a:effectLst/>
                          <a:latin typeface="微软雅黑" panose="020B0503020204020204" pitchFamily="34" charset="-122"/>
                          <a:ea typeface="微软雅黑" panose="020B0503020204020204" pitchFamily="34" charset="-122"/>
                        </a:rPr>
                        <a:t>一次风量</a:t>
                      </a:r>
                      <a:endParaRPr lang="zh-CN" sz="1000" b="0" kern="1200" dirty="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07"/>
                  </a:ext>
                </a:extLst>
              </a:tr>
              <a:tr h="161004">
                <a:tc vMerge="1">
                  <a:txBody>
                    <a:bodyPr/>
                    <a:lstStyle/>
                    <a:p>
                      <a:endParaRPr lang="zh-CN"/>
                    </a:p>
                  </a:txBody>
                  <a:tcP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主汽压力</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08"/>
                  </a:ext>
                </a:extLst>
              </a:tr>
              <a:tr h="161004">
                <a:tc rowSpan="3">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C</a:t>
                      </a:r>
                      <a:r>
                        <a:rPr lang="zh-CN" sz="1000" b="0" kern="1200">
                          <a:effectLst/>
                          <a:latin typeface="微软雅黑" panose="020B0503020204020204" pitchFamily="34" charset="-122"/>
                          <a:ea typeface="微软雅黑" panose="020B0503020204020204" pitchFamily="34" charset="-122"/>
                        </a:rPr>
                        <a:t>磨</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煤量</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09"/>
                  </a:ext>
                </a:extLst>
              </a:tr>
              <a:tr h="161004">
                <a:tc vMerge="1">
                  <a:txBody>
                    <a:bodyPr/>
                    <a:lstStyle/>
                    <a:p>
                      <a:endParaRPr lang="zh-CN"/>
                    </a:p>
                  </a:txBody>
                  <a:tcP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一次风压</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10"/>
                  </a:ext>
                </a:extLst>
              </a:tr>
              <a:tr h="161004">
                <a:tc vMerge="1">
                  <a:txBody>
                    <a:bodyPr/>
                    <a:lstStyle/>
                    <a:p>
                      <a:endParaRPr lang="zh-CN"/>
                    </a:p>
                  </a:txBody>
                  <a:tcP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主汽压力</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11"/>
                  </a:ext>
                </a:extLst>
              </a:tr>
              <a:tr h="161004">
                <a:tc rowSpan="3">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D</a:t>
                      </a:r>
                      <a:r>
                        <a:rPr lang="zh-CN" sz="1000" b="0" kern="1200">
                          <a:effectLst/>
                          <a:latin typeface="微软雅黑" panose="020B0503020204020204" pitchFamily="34" charset="-122"/>
                          <a:ea typeface="微软雅黑" panose="020B0503020204020204" pitchFamily="34" charset="-122"/>
                        </a:rPr>
                        <a:t>磨</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煤量</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12"/>
                  </a:ext>
                </a:extLst>
              </a:tr>
              <a:tr h="161004">
                <a:tc vMerge="1">
                  <a:txBody>
                    <a:bodyPr/>
                    <a:lstStyle/>
                    <a:p>
                      <a:endParaRPr lang="zh-CN"/>
                    </a:p>
                  </a:txBody>
                  <a:tcP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一次风压</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13"/>
                  </a:ext>
                </a:extLst>
              </a:tr>
              <a:tr h="161004">
                <a:tc vMerge="1">
                  <a:txBody>
                    <a:bodyPr/>
                    <a:lstStyle/>
                    <a:p>
                      <a:endParaRPr lang="zh-CN"/>
                    </a:p>
                  </a:txBody>
                  <a:tcP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主汽压力</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14"/>
                  </a:ext>
                </a:extLst>
              </a:tr>
              <a:tr h="161004">
                <a:tc rowSpan="3">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E</a:t>
                      </a:r>
                      <a:r>
                        <a:rPr lang="zh-CN" sz="1000" b="0" kern="1200">
                          <a:effectLst/>
                          <a:latin typeface="微软雅黑" panose="020B0503020204020204" pitchFamily="34" charset="-122"/>
                          <a:ea typeface="微软雅黑" panose="020B0503020204020204" pitchFamily="34" charset="-122"/>
                        </a:rPr>
                        <a:t>磨</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煤量</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15"/>
                  </a:ext>
                </a:extLst>
              </a:tr>
              <a:tr h="161004">
                <a:tc vMerge="1">
                  <a:txBody>
                    <a:bodyPr/>
                    <a:lstStyle/>
                    <a:p>
                      <a:endParaRPr lang="zh-CN"/>
                    </a:p>
                  </a:txBody>
                  <a:tcP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一次风压</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16"/>
                  </a:ext>
                </a:extLst>
              </a:tr>
              <a:tr h="161004">
                <a:tc vMerge="1">
                  <a:txBody>
                    <a:bodyPr/>
                    <a:lstStyle/>
                    <a:p>
                      <a:endParaRPr lang="zh-CN"/>
                    </a:p>
                  </a:txBody>
                  <a:tcPr/>
                </a:tc>
                <a:tc>
                  <a:txBody>
                    <a:bodyPr/>
                    <a:lstStyle/>
                    <a:p>
                      <a:pPr indent="0" algn="ctr">
                        <a:spcAft>
                          <a:spcPts val="0"/>
                        </a:spcAft>
                      </a:pPr>
                      <a:r>
                        <a:rPr lang="zh-CN" sz="1000" b="0" kern="1200">
                          <a:effectLst/>
                          <a:latin typeface="微软雅黑" panose="020B0503020204020204" pitchFamily="34" charset="-122"/>
                          <a:ea typeface="微软雅黑" panose="020B0503020204020204" pitchFamily="34" charset="-122"/>
                        </a:rPr>
                        <a:t>主汽压力</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tc>
                  <a:txBody>
                    <a:bodyPr/>
                    <a:lstStyle/>
                    <a:p>
                      <a:pPr indent="0" algn="ctr">
                        <a:spcAft>
                          <a:spcPts val="0"/>
                        </a:spcAft>
                      </a:pPr>
                      <a:r>
                        <a:rPr lang="en-US" sz="1000" b="0" kern="1200">
                          <a:effectLst/>
                          <a:latin typeface="微软雅黑" panose="020B0503020204020204" pitchFamily="34" charset="-122"/>
                          <a:ea typeface="微软雅黑" panose="020B0503020204020204" pitchFamily="34" charset="-122"/>
                        </a:rPr>
                        <a:t> </a:t>
                      </a:r>
                      <a:endParaRPr lang="zh-CN" sz="1000" b="0" kern="1200">
                        <a:effectLst/>
                        <a:latin typeface="微软雅黑" panose="020B0503020204020204" pitchFamily="34" charset="-122"/>
                        <a:ea typeface="微软雅黑" panose="020B0503020204020204" pitchFamily="34" charset="-122"/>
                        <a:cs typeface="宋体-18030"/>
                      </a:endParaRPr>
                    </a:p>
                  </a:txBody>
                  <a:tcPr marL="68564" marR="68564" marT="0" marB="0" anchor="ctr"/>
                </a:tc>
                <a:extLst>
                  <a:ext uri="{0D108BD9-81ED-4DB2-BD59-A6C34878D82A}">
                    <a16:rowId xmlns:a16="http://schemas.microsoft.com/office/drawing/2014/main" val="10017"/>
                  </a:ext>
                </a:extLst>
              </a:tr>
              <a:tr h="237205">
                <a:tc gridSpan="8">
                  <a:txBody>
                    <a:bodyPr/>
                    <a:lstStyle/>
                    <a:p>
                      <a:pPr indent="0" algn="l">
                        <a:spcAft>
                          <a:spcPts val="0"/>
                        </a:spcAft>
                      </a:pPr>
                      <a:r>
                        <a:rPr lang="en-US" altLang="zh-CN" sz="1000" b="0" kern="1200" dirty="0" smtClean="0">
                          <a:effectLst/>
                          <a:latin typeface="微软雅黑" panose="020B0503020204020204" pitchFamily="34" charset="-122"/>
                          <a:ea typeface="微软雅黑" panose="020B0503020204020204" pitchFamily="34" charset="-122"/>
                        </a:rPr>
                        <a:t>    </a:t>
                      </a:r>
                      <a:r>
                        <a:rPr lang="zh-CN" sz="1000" b="0" kern="1200" dirty="0" smtClean="0">
                          <a:effectLst/>
                          <a:latin typeface="微软雅黑" panose="020B0503020204020204" pitchFamily="34" charset="-122"/>
                          <a:ea typeface="微软雅黑" panose="020B0503020204020204" pitchFamily="34" charset="-122"/>
                        </a:rPr>
                        <a:t>制表</a:t>
                      </a:r>
                      <a:r>
                        <a:rPr lang="zh-CN" sz="1000" b="0" kern="1200" dirty="0">
                          <a:effectLst/>
                          <a:latin typeface="微软雅黑" panose="020B0503020204020204" pitchFamily="34" charset="-122"/>
                          <a:ea typeface="微软雅黑" panose="020B0503020204020204" pitchFamily="34" charset="-122"/>
                        </a:rPr>
                        <a:t>人：</a:t>
                      </a:r>
                      <a:r>
                        <a:rPr lang="en-US" sz="1000" b="0" kern="1200" dirty="0">
                          <a:effectLst/>
                          <a:latin typeface="微软雅黑" panose="020B0503020204020204" pitchFamily="34" charset="-122"/>
                          <a:ea typeface="微软雅黑" panose="020B0503020204020204" pitchFamily="34" charset="-122"/>
                        </a:rPr>
                        <a:t>                        </a:t>
                      </a:r>
                      <a:r>
                        <a:rPr lang="en-US" sz="1000" b="0" kern="1200" dirty="0" smtClean="0">
                          <a:effectLst/>
                          <a:latin typeface="微软雅黑" panose="020B0503020204020204" pitchFamily="34" charset="-122"/>
                          <a:ea typeface="微软雅黑" panose="020B0503020204020204" pitchFamily="34" charset="-122"/>
                        </a:rPr>
                        <a:t>                                </a:t>
                      </a:r>
                      <a:r>
                        <a:rPr lang="zh-CN" sz="1000" b="0" kern="1200" dirty="0" smtClean="0">
                          <a:effectLst/>
                          <a:latin typeface="微软雅黑" panose="020B0503020204020204" pitchFamily="34" charset="-122"/>
                          <a:ea typeface="微软雅黑" panose="020B0503020204020204" pitchFamily="34" charset="-122"/>
                        </a:rPr>
                        <a:t>数据</a:t>
                      </a:r>
                      <a:r>
                        <a:rPr lang="zh-CN" sz="1000" b="0" kern="1200" dirty="0">
                          <a:effectLst/>
                          <a:latin typeface="微软雅黑" panose="020B0503020204020204" pitchFamily="34" charset="-122"/>
                          <a:ea typeface="微软雅黑" panose="020B0503020204020204" pitchFamily="34" charset="-122"/>
                        </a:rPr>
                        <a:t>来源：</a:t>
                      </a:r>
                      <a:endParaRPr lang="zh-CN" sz="1000" b="0" kern="1200" dirty="0">
                        <a:effectLst/>
                        <a:latin typeface="微软雅黑" panose="020B0503020204020204" pitchFamily="34" charset="-122"/>
                        <a:ea typeface="微软雅黑" panose="020B0503020204020204" pitchFamily="34" charset="-122"/>
                        <a:cs typeface="宋体-18030"/>
                      </a:endParaRPr>
                    </a:p>
                  </a:txBody>
                  <a:tcPr marL="68564" marR="68564"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18"/>
                  </a:ext>
                </a:extLst>
              </a:tr>
            </a:tbl>
          </a:graphicData>
        </a:graphic>
      </p:graphicFrame>
      <p:sp>
        <p:nvSpPr>
          <p:cNvPr id="22" name="三十二角星 21"/>
          <p:cNvSpPr/>
          <p:nvPr/>
        </p:nvSpPr>
        <p:spPr>
          <a:xfrm>
            <a:off x="447180" y="1101344"/>
            <a:ext cx="3375520" cy="3280666"/>
          </a:xfrm>
          <a:prstGeom prst="star32">
            <a:avLst>
              <a:gd name="adj" fmla="val 47792"/>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a:solidFill>
              <a:srgbClr val="005E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2063929"/>
            <a:ext cx="12192000" cy="688012"/>
          </a:xfrm>
          <a:prstGeom prst="rect">
            <a:avLst/>
          </a:prstGeom>
          <a:solidFill>
            <a:schemeClr val="bg1">
              <a:lumMod val="95000"/>
            </a:schemeClr>
          </a:solidFill>
          <a:ln w="19050">
            <a:solidFill>
              <a:srgbClr val="005EA4"/>
            </a:solidFill>
          </a:ln>
        </p:spPr>
        <p:txBody>
          <a:bodyPr wrap="square" anchor="ctr">
            <a:noAutofit/>
          </a:bodyPr>
          <a:lstStyle/>
          <a:p>
            <a:pPr algn="just">
              <a:lnSpc>
                <a:spcPts val="2200"/>
              </a:lnSpc>
              <a:spcAft>
                <a:spcPts val="0"/>
              </a:spcAft>
            </a:pPr>
            <a:endParaRPr lang="zh-CN" altLang="zh-CN" sz="1600" dirty="0">
              <a:latin typeface="微软雅黑" panose="020B0503020204020204" pitchFamily="34" charset="-122"/>
              <a:ea typeface="微软雅黑" panose="020B0503020204020204" pitchFamily="34" charset="-122"/>
              <a:cs typeface="宋体-18030"/>
            </a:endParaRPr>
          </a:p>
        </p:txBody>
      </p:sp>
      <p:sp>
        <p:nvSpPr>
          <p:cNvPr id="23" name="椭圆 22"/>
          <p:cNvSpPr/>
          <p:nvPr/>
        </p:nvSpPr>
        <p:spPr>
          <a:xfrm>
            <a:off x="714606" y="1330941"/>
            <a:ext cx="2840669" cy="2821472"/>
          </a:xfrm>
          <a:prstGeom prst="ellipse">
            <a:avLst/>
          </a:prstGeom>
          <a:solidFill>
            <a:srgbClr val="005EA4"/>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0"/>
          <p:cNvSpPr/>
          <p:nvPr/>
        </p:nvSpPr>
        <p:spPr>
          <a:xfrm>
            <a:off x="7213600" y="1651617"/>
            <a:ext cx="4978400" cy="412311"/>
          </a:xfrm>
          <a:custGeom>
            <a:avLst/>
            <a:gdLst>
              <a:gd name="connsiteX0" fmla="*/ 0 w 4978400"/>
              <a:gd name="connsiteY0" fmla="*/ 0 h 412311"/>
              <a:gd name="connsiteX1" fmla="*/ 4978400 w 4978400"/>
              <a:gd name="connsiteY1" fmla="*/ 0 h 412311"/>
              <a:gd name="connsiteX2" fmla="*/ 4978400 w 4978400"/>
              <a:gd name="connsiteY2" fmla="*/ 412311 h 412311"/>
              <a:gd name="connsiteX3" fmla="*/ 0 w 4978400"/>
              <a:gd name="connsiteY3" fmla="*/ 412311 h 412311"/>
              <a:gd name="connsiteX4" fmla="*/ 0 w 4978400"/>
              <a:gd name="connsiteY4" fmla="*/ 0 h 412311"/>
              <a:gd name="connsiteX0-1" fmla="*/ 482600 w 4978400"/>
              <a:gd name="connsiteY0-2" fmla="*/ 25400 h 412311"/>
              <a:gd name="connsiteX1-3" fmla="*/ 4978400 w 4978400"/>
              <a:gd name="connsiteY1-4" fmla="*/ 0 h 412311"/>
              <a:gd name="connsiteX2-5" fmla="*/ 4978400 w 4978400"/>
              <a:gd name="connsiteY2-6" fmla="*/ 412311 h 412311"/>
              <a:gd name="connsiteX3-7" fmla="*/ 0 w 4978400"/>
              <a:gd name="connsiteY3-8" fmla="*/ 412311 h 412311"/>
              <a:gd name="connsiteX4-9" fmla="*/ 482600 w 4978400"/>
              <a:gd name="connsiteY4-10" fmla="*/ 25400 h 412311"/>
              <a:gd name="connsiteX0-11" fmla="*/ 254000 w 4978400"/>
              <a:gd name="connsiteY0-12" fmla="*/ 12700 h 412311"/>
              <a:gd name="connsiteX1-13" fmla="*/ 4978400 w 4978400"/>
              <a:gd name="connsiteY1-14" fmla="*/ 0 h 412311"/>
              <a:gd name="connsiteX2-15" fmla="*/ 4978400 w 4978400"/>
              <a:gd name="connsiteY2-16" fmla="*/ 412311 h 412311"/>
              <a:gd name="connsiteX3-17" fmla="*/ 0 w 4978400"/>
              <a:gd name="connsiteY3-18" fmla="*/ 412311 h 412311"/>
              <a:gd name="connsiteX4-19" fmla="*/ 254000 w 4978400"/>
              <a:gd name="connsiteY4-20" fmla="*/ 12700 h 412311"/>
              <a:gd name="connsiteX0-21" fmla="*/ 266700 w 4978400"/>
              <a:gd name="connsiteY0-22" fmla="*/ 12700 h 412311"/>
              <a:gd name="connsiteX1-23" fmla="*/ 4978400 w 4978400"/>
              <a:gd name="connsiteY1-24" fmla="*/ 0 h 412311"/>
              <a:gd name="connsiteX2-25" fmla="*/ 4978400 w 4978400"/>
              <a:gd name="connsiteY2-26" fmla="*/ 412311 h 412311"/>
              <a:gd name="connsiteX3-27" fmla="*/ 0 w 4978400"/>
              <a:gd name="connsiteY3-28" fmla="*/ 412311 h 412311"/>
              <a:gd name="connsiteX4-29" fmla="*/ 266700 w 4978400"/>
              <a:gd name="connsiteY4-30" fmla="*/ 12700 h 412311"/>
              <a:gd name="connsiteX0-31" fmla="*/ 292100 w 4978400"/>
              <a:gd name="connsiteY0-32" fmla="*/ 0 h 412311"/>
              <a:gd name="connsiteX1-33" fmla="*/ 4978400 w 4978400"/>
              <a:gd name="connsiteY1-34" fmla="*/ 0 h 412311"/>
              <a:gd name="connsiteX2-35" fmla="*/ 4978400 w 4978400"/>
              <a:gd name="connsiteY2-36" fmla="*/ 412311 h 412311"/>
              <a:gd name="connsiteX3-37" fmla="*/ 0 w 4978400"/>
              <a:gd name="connsiteY3-38" fmla="*/ 412311 h 412311"/>
              <a:gd name="connsiteX4-39" fmla="*/ 292100 w 4978400"/>
              <a:gd name="connsiteY4-40" fmla="*/ 0 h 4123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78400" h="412311">
                <a:moveTo>
                  <a:pt x="292100" y="0"/>
                </a:moveTo>
                <a:lnTo>
                  <a:pt x="4978400" y="0"/>
                </a:lnTo>
                <a:lnTo>
                  <a:pt x="4978400" y="412311"/>
                </a:lnTo>
                <a:lnTo>
                  <a:pt x="0" y="412311"/>
                </a:lnTo>
                <a:lnTo>
                  <a:pt x="292100" y="0"/>
                </a:lnTo>
                <a:close/>
              </a:path>
            </a:pathLst>
          </a:custGeom>
          <a:gradFill flip="none" rotWithShape="1">
            <a:gsLst>
              <a:gs pos="0">
                <a:srgbClr val="005EA4">
                  <a:shade val="30000"/>
                  <a:satMod val="115000"/>
                </a:srgbClr>
              </a:gs>
              <a:gs pos="50000">
                <a:srgbClr val="005EA4">
                  <a:shade val="67500"/>
                  <a:satMod val="115000"/>
                </a:srgbClr>
              </a:gs>
              <a:gs pos="100000">
                <a:srgbClr val="005EA4">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八、</a:t>
            </a:r>
            <a:r>
              <a:rPr lang="zh-CN" altLang="zh-CN" sz="3600" b="1" dirty="0">
                <a:solidFill>
                  <a:srgbClr val="0070C0"/>
                </a:solidFill>
                <a:latin typeface="微软雅黑" panose="020B0503020204020204" pitchFamily="34" charset="-122"/>
                <a:ea typeface="微软雅黑" panose="020B0503020204020204" pitchFamily="34" charset="-122"/>
              </a:rPr>
              <a:t>要因确认</a:t>
            </a:r>
          </a:p>
        </p:txBody>
      </p:sp>
      <p:sp>
        <p:nvSpPr>
          <p:cNvPr id="2" name="矩形 1"/>
          <p:cNvSpPr/>
          <p:nvPr/>
        </p:nvSpPr>
        <p:spPr>
          <a:xfrm>
            <a:off x="1001002" y="1552323"/>
            <a:ext cx="2241319" cy="1338828"/>
          </a:xfrm>
          <a:prstGeom prst="rect">
            <a:avLst/>
          </a:prstGeom>
        </p:spPr>
        <p:txBody>
          <a:bodyPr wrap="none">
            <a:spAutoFit/>
          </a:bodyPr>
          <a:lstStyle/>
          <a:p>
            <a:pPr>
              <a:lnSpc>
                <a:spcPct val="150000"/>
              </a:lnSpc>
              <a:spcAft>
                <a:spcPts val="0"/>
              </a:spcAft>
            </a:pPr>
            <a:r>
              <a:rPr lang="zh-CN" altLang="zh-CN" sz="2400" b="1" dirty="0">
                <a:solidFill>
                  <a:schemeClr val="bg1"/>
                </a:solidFill>
                <a:latin typeface="微软雅黑" panose="020B0503020204020204" pitchFamily="34" charset="-122"/>
                <a:ea typeface="微软雅黑" panose="020B0503020204020204" pitchFamily="34" charset="-122"/>
                <a:cs typeface="宋体-18030"/>
              </a:rPr>
              <a:t>要因</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确认</a:t>
            </a:r>
            <a:r>
              <a:rPr lang="en-US" altLang="zh-CN" sz="2400" b="1" dirty="0" smtClean="0">
                <a:solidFill>
                  <a:schemeClr val="bg1"/>
                </a:solidFill>
                <a:latin typeface="微软雅黑" panose="020B0503020204020204" pitchFamily="34" charset="-122"/>
                <a:ea typeface="微软雅黑" panose="020B0503020204020204" pitchFamily="34" charset="-122"/>
                <a:cs typeface="宋体-18030"/>
              </a:rPr>
              <a:t> </a:t>
            </a:r>
            <a:r>
              <a:rPr lang="en-US" altLang="zh-CN" sz="5400" b="1" i="1" dirty="0" smtClean="0">
                <a:solidFill>
                  <a:schemeClr val="bg1"/>
                </a:solidFill>
                <a:latin typeface="微软雅黑" panose="020B0503020204020204" pitchFamily="34" charset="-122"/>
                <a:ea typeface="微软雅黑" panose="020B0503020204020204" pitchFamily="34" charset="-122"/>
                <a:cs typeface="宋体-18030"/>
              </a:rPr>
              <a:t>3</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a:t>
            </a:r>
            <a:endParaRPr lang="en-US" altLang="zh-CN" sz="2400" b="1" dirty="0" smtClean="0">
              <a:solidFill>
                <a:schemeClr val="bg1"/>
              </a:solidFill>
              <a:latin typeface="微软雅黑" panose="020B0503020204020204" pitchFamily="34" charset="-122"/>
              <a:ea typeface="微软雅黑" panose="020B0503020204020204" pitchFamily="34" charset="-122"/>
              <a:cs typeface="宋体-18030"/>
            </a:endParaRPr>
          </a:p>
        </p:txBody>
      </p:sp>
      <p:graphicFrame>
        <p:nvGraphicFramePr>
          <p:cNvPr id="8" name="表格 7"/>
          <p:cNvGraphicFramePr>
            <a:graphicFrameLocks noGrp="1"/>
          </p:cNvGraphicFramePr>
          <p:nvPr/>
        </p:nvGraphicFramePr>
        <p:xfrm>
          <a:off x="3986268" y="2158240"/>
          <a:ext cx="5851462" cy="534944"/>
        </p:xfrm>
        <a:graphic>
          <a:graphicData uri="http://schemas.openxmlformats.org/drawingml/2006/table">
            <a:tbl>
              <a:tblPr firstRow="1" firstCol="1" bandRow="1">
                <a:effectLst/>
                <a:tableStyleId>{BDBED569-4797-4DF1-A0F4-6AAB3CD982D8}</a:tableStyleId>
              </a:tblPr>
              <a:tblGrid>
                <a:gridCol w="1462522">
                  <a:extLst>
                    <a:ext uri="{9D8B030D-6E8A-4147-A177-3AD203B41FA5}">
                      <a16:colId xmlns:a16="http://schemas.microsoft.com/office/drawing/2014/main" val="20000"/>
                    </a:ext>
                  </a:extLst>
                </a:gridCol>
                <a:gridCol w="1462522">
                  <a:extLst>
                    <a:ext uri="{9D8B030D-6E8A-4147-A177-3AD203B41FA5}">
                      <a16:colId xmlns:a16="http://schemas.microsoft.com/office/drawing/2014/main" val="20001"/>
                    </a:ext>
                  </a:extLst>
                </a:gridCol>
                <a:gridCol w="1463209">
                  <a:extLst>
                    <a:ext uri="{9D8B030D-6E8A-4147-A177-3AD203B41FA5}">
                      <a16:colId xmlns:a16="http://schemas.microsoft.com/office/drawing/2014/main" val="20002"/>
                    </a:ext>
                  </a:extLst>
                </a:gridCol>
                <a:gridCol w="1463209">
                  <a:extLst>
                    <a:ext uri="{9D8B030D-6E8A-4147-A177-3AD203B41FA5}">
                      <a16:colId xmlns:a16="http://schemas.microsoft.com/office/drawing/2014/main" val="20003"/>
                    </a:ext>
                  </a:extLst>
                </a:gridCol>
              </a:tblGrid>
              <a:tr h="267472">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确认时间</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solidFill>
                            <a:schemeClr val="tx1"/>
                          </a:solidFill>
                          <a:effectLst/>
                          <a:latin typeface="微软雅黑" panose="020B0503020204020204" pitchFamily="34" charset="-122"/>
                          <a:ea typeface="微软雅黑" panose="020B0503020204020204" pitchFamily="34" charset="-122"/>
                        </a:rPr>
                        <a:t> </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确认人</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李大东</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0"/>
                  </a:ext>
                </a:extLst>
              </a:tr>
              <a:tr h="267472">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确认方法</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确认标准</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bl>
          </a:graphicData>
        </a:graphic>
      </p:graphicFrame>
      <p:sp>
        <p:nvSpPr>
          <p:cNvPr id="14" name="矩形 13"/>
          <p:cNvSpPr/>
          <p:nvPr/>
        </p:nvSpPr>
        <p:spPr>
          <a:xfrm>
            <a:off x="484996" y="4419081"/>
            <a:ext cx="3301661" cy="2012675"/>
          </a:xfrm>
          <a:prstGeom prst="rect">
            <a:avLst/>
          </a:prstGeom>
        </p:spPr>
        <p:txBody>
          <a:bodyPr wrap="square" anchor="ctr">
            <a:noAutofit/>
          </a:bodyPr>
          <a:lstStyle/>
          <a:p>
            <a:pPr algn="just">
              <a:lnSpc>
                <a:spcPts val="3000"/>
              </a:lnSpc>
              <a:spcAft>
                <a:spcPts val="0"/>
              </a:spcAft>
            </a:pPr>
            <a:r>
              <a:rPr lang="zh-CN" altLang="zh-CN" sz="2800" b="1" dirty="0">
                <a:solidFill>
                  <a:srgbClr val="C00000"/>
                </a:solidFill>
                <a:latin typeface="微软雅黑" panose="020B0503020204020204" pitchFamily="34" charset="-122"/>
                <a:ea typeface="微软雅黑" panose="020B0503020204020204" pitchFamily="34" charset="-122"/>
                <a:cs typeface="宋体-18030"/>
              </a:rPr>
              <a:t>确认结果</a:t>
            </a:r>
            <a:r>
              <a:rPr lang="zh-CN" altLang="zh-CN" sz="28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2800" b="1" dirty="0" smtClean="0">
              <a:solidFill>
                <a:srgbClr val="C00000"/>
              </a:solidFill>
              <a:latin typeface="微软雅黑" panose="020B0503020204020204" pitchFamily="34" charset="-122"/>
              <a:ea typeface="微软雅黑" panose="020B0503020204020204" pitchFamily="34" charset="-122"/>
              <a:cs typeface="宋体-18030"/>
            </a:endParaRPr>
          </a:p>
          <a:p>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加</a:t>
            </a:r>
            <a:r>
              <a:rPr lang="zh-CN" altLang="zh-CN" sz="1600" dirty="0">
                <a:latin typeface="微软雅黑" panose="020B0503020204020204" pitchFamily="34" charset="-122"/>
                <a:ea typeface="微软雅黑" panose="020B0503020204020204" pitchFamily="34" charset="-122"/>
              </a:rPr>
              <a:t>负荷时，由于机组对锅炉的燃烧率的响应有较大的惯性，电负荷变化快，煤量随着</a:t>
            </a:r>
            <a:r>
              <a:rPr lang="en-US" altLang="zh-CN" sz="1600" dirty="0">
                <a:latin typeface="微软雅黑" panose="020B0503020204020204" pitchFamily="34" charset="-122"/>
                <a:ea typeface="微软雅黑" panose="020B0503020204020204" pitchFamily="34" charset="-122"/>
              </a:rPr>
              <a:t>AGC</a:t>
            </a:r>
            <a:r>
              <a:rPr lang="zh-CN" altLang="zh-CN" sz="1600" dirty="0">
                <a:latin typeface="微软雅黑" panose="020B0503020204020204" pitchFamily="34" charset="-122"/>
                <a:ea typeface="微软雅黑" panose="020B0503020204020204" pitchFamily="34" charset="-122"/>
              </a:rPr>
              <a:t>指令自动增加，但是各磨一次风量却保持不变，主蒸汽压力恢复缓慢，使机组变负荷速率减低。</a:t>
            </a:r>
          </a:p>
        </p:txBody>
      </p:sp>
      <p:sp>
        <p:nvSpPr>
          <p:cNvPr id="16" name="矩形 15"/>
          <p:cNvSpPr/>
          <p:nvPr/>
        </p:nvSpPr>
        <p:spPr>
          <a:xfrm>
            <a:off x="9984021" y="3714845"/>
            <a:ext cx="1723549" cy="1631216"/>
          </a:xfrm>
          <a:prstGeom prst="rect">
            <a:avLst/>
          </a:prstGeom>
        </p:spPr>
        <p:txBody>
          <a:bodyPr wrap="none">
            <a:spAutoFit/>
          </a:bodyPr>
          <a:lstStyle/>
          <a:p>
            <a:pPr algn="just">
              <a:lnSpc>
                <a:spcPts val="6000"/>
              </a:lnSpc>
              <a:spcAft>
                <a:spcPts val="0"/>
              </a:spcAft>
            </a:pPr>
            <a:r>
              <a:rPr lang="zh-CN" altLang="zh-CN" sz="4000" b="1" dirty="0">
                <a:solidFill>
                  <a:srgbClr val="C00000"/>
                </a:solidFill>
                <a:latin typeface="微软雅黑" panose="020B0503020204020204" pitchFamily="34" charset="-122"/>
                <a:ea typeface="微软雅黑" panose="020B0503020204020204" pitchFamily="34" charset="-122"/>
                <a:cs typeface="宋体-18030"/>
              </a:rPr>
              <a:t>结论</a:t>
            </a:r>
            <a:r>
              <a:rPr lang="zh-CN" altLang="zh-CN" sz="40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4000" b="1" dirty="0" smtClean="0">
              <a:solidFill>
                <a:srgbClr val="C00000"/>
              </a:solidFill>
              <a:latin typeface="微软雅黑" panose="020B0503020204020204" pitchFamily="34" charset="-122"/>
              <a:ea typeface="微软雅黑" panose="020B0503020204020204" pitchFamily="34" charset="-122"/>
              <a:cs typeface="宋体-18030"/>
            </a:endParaRPr>
          </a:p>
          <a:p>
            <a:pPr algn="just">
              <a:lnSpc>
                <a:spcPts val="6000"/>
              </a:lnSpc>
              <a:spcAft>
                <a:spcPts val="0"/>
              </a:spcAft>
            </a:pPr>
            <a:r>
              <a:rPr lang="zh-CN" altLang="zh-CN" sz="4000" b="1" dirty="0" smtClean="0">
                <a:solidFill>
                  <a:srgbClr val="C00000"/>
                </a:solidFill>
                <a:latin typeface="微软雅黑" panose="020B0503020204020204" pitchFamily="34" charset="-122"/>
                <a:ea typeface="微软雅黑" panose="020B0503020204020204" pitchFamily="34" charset="-122"/>
                <a:cs typeface="宋体-18030"/>
              </a:rPr>
              <a:t>要</a:t>
            </a:r>
            <a:r>
              <a:rPr lang="zh-CN" altLang="zh-CN" sz="4000" b="1" dirty="0">
                <a:solidFill>
                  <a:srgbClr val="C00000"/>
                </a:solidFill>
                <a:latin typeface="微软雅黑" panose="020B0503020204020204" pitchFamily="34" charset="-122"/>
                <a:ea typeface="微软雅黑" panose="020B0503020204020204" pitchFamily="34" charset="-122"/>
                <a:cs typeface="宋体-18030"/>
              </a:rPr>
              <a:t>因</a:t>
            </a:r>
          </a:p>
        </p:txBody>
      </p:sp>
      <p:pic>
        <p:nvPicPr>
          <p:cNvPr id="17" name="图片 16"/>
          <p:cNvPicPr>
            <a:picLocks noChangeAspect="1"/>
          </p:cNvPicPr>
          <p:nvPr/>
        </p:nvPicPr>
        <p:blipFill>
          <a:blip r:embed="rId3" cstate="email"/>
          <a:stretch>
            <a:fillRect/>
          </a:stretch>
        </p:blipFill>
        <p:spPr>
          <a:xfrm flipH="1">
            <a:off x="10678014" y="5270500"/>
            <a:ext cx="1513985" cy="1549400"/>
          </a:xfrm>
          <a:prstGeom prst="rect">
            <a:avLst/>
          </a:prstGeom>
        </p:spPr>
      </p:pic>
      <p:sp>
        <p:nvSpPr>
          <p:cNvPr id="18" name="文本框 17"/>
          <p:cNvSpPr txBox="1"/>
          <p:nvPr/>
        </p:nvSpPr>
        <p:spPr>
          <a:xfrm>
            <a:off x="10200863" y="2999394"/>
            <a:ext cx="801823" cy="923330"/>
          </a:xfrm>
          <a:prstGeom prst="rect">
            <a:avLst/>
          </a:prstGeom>
          <a:noFill/>
        </p:spPr>
        <p:txBody>
          <a:bodyPr wrap="none" rtlCol="0">
            <a:spAutoFit/>
          </a:bodyPr>
          <a:lstStyle/>
          <a:p>
            <a:r>
              <a:rPr lang="zh-CN" altLang="en-US" sz="5400" dirty="0" smtClean="0">
                <a:solidFill>
                  <a:srgbClr val="C00000"/>
                </a:solidFill>
                <a:sym typeface="Wingdings" panose="05000000000000000000" pitchFamily="2" charset="2"/>
              </a:rPr>
              <a:t></a:t>
            </a:r>
            <a:endParaRPr lang="zh-CN" altLang="en-US" sz="5400" dirty="0">
              <a:solidFill>
                <a:srgbClr val="C00000"/>
              </a:solidFill>
            </a:endParaRPr>
          </a:p>
        </p:txBody>
      </p:sp>
      <p:sp>
        <p:nvSpPr>
          <p:cNvPr id="3" name="矩形 2"/>
          <p:cNvSpPr/>
          <p:nvPr/>
        </p:nvSpPr>
        <p:spPr>
          <a:xfrm>
            <a:off x="970018" y="2794784"/>
            <a:ext cx="2339102" cy="523220"/>
          </a:xfrm>
          <a:prstGeom prst="rect">
            <a:avLst/>
          </a:prstGeom>
        </p:spPr>
        <p:txBody>
          <a:bodyPr wrap="none">
            <a:spAutoFit/>
          </a:bodyPr>
          <a:lstStyle/>
          <a:p>
            <a:pPr algn="ctr"/>
            <a:r>
              <a:rPr lang="zh-CN" altLang="zh-CN" sz="2800" b="1" dirty="0">
                <a:solidFill>
                  <a:srgbClr val="FFFF00"/>
                </a:solidFill>
                <a:latin typeface="微软雅黑" panose="020B0503020204020204" pitchFamily="34" charset="-122"/>
                <a:ea typeface="微软雅黑" panose="020B0503020204020204" pitchFamily="34" charset="-122"/>
              </a:rPr>
              <a:t>一次风量偏低</a:t>
            </a:r>
          </a:p>
        </p:txBody>
      </p:sp>
      <p:sp>
        <p:nvSpPr>
          <p:cNvPr id="21" name="矩形 26"/>
          <p:cNvSpPr>
            <a:spLocks noChangeArrowheads="1"/>
          </p:cNvSpPr>
          <p:nvPr/>
        </p:nvSpPr>
        <p:spPr bwMode="auto">
          <a:xfrm>
            <a:off x="3495900" y="1429464"/>
            <a:ext cx="376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i="1" dirty="0" smtClean="0">
                <a:latin typeface="微软雅黑" panose="020B0503020204020204" pitchFamily="34" charset="-122"/>
                <a:ea typeface="微软雅黑" panose="020B0503020204020204" pitchFamily="34" charset="-122"/>
              </a:rPr>
              <a:t>条末端因素确认</a:t>
            </a:r>
            <a:endParaRPr lang="zh-CN" altLang="en-US" sz="3600" b="1" i="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三十二角星 21"/>
          <p:cNvSpPr/>
          <p:nvPr/>
        </p:nvSpPr>
        <p:spPr>
          <a:xfrm>
            <a:off x="447180" y="1101344"/>
            <a:ext cx="3375520" cy="3280666"/>
          </a:xfrm>
          <a:prstGeom prst="star32">
            <a:avLst>
              <a:gd name="adj" fmla="val 47792"/>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2063929"/>
            <a:ext cx="12192000" cy="688012"/>
          </a:xfrm>
          <a:prstGeom prst="rect">
            <a:avLst/>
          </a:prstGeom>
          <a:solidFill>
            <a:schemeClr val="bg1">
              <a:lumMod val="95000"/>
            </a:schemeClr>
          </a:solidFill>
          <a:ln w="19050">
            <a:solidFill>
              <a:srgbClr val="005EA4"/>
            </a:solidFill>
          </a:ln>
        </p:spPr>
        <p:txBody>
          <a:bodyPr wrap="square" anchor="ctr">
            <a:noAutofit/>
          </a:bodyPr>
          <a:lstStyle/>
          <a:p>
            <a:pPr algn="just">
              <a:lnSpc>
                <a:spcPts val="2200"/>
              </a:lnSpc>
              <a:spcAft>
                <a:spcPts val="0"/>
              </a:spcAft>
            </a:pPr>
            <a:endParaRPr lang="zh-CN" altLang="zh-CN" sz="1600" dirty="0">
              <a:latin typeface="微软雅黑" panose="020B0503020204020204" pitchFamily="34" charset="-122"/>
              <a:ea typeface="微软雅黑" panose="020B0503020204020204" pitchFamily="34" charset="-122"/>
              <a:cs typeface="宋体-18030"/>
            </a:endParaRPr>
          </a:p>
        </p:txBody>
      </p:sp>
      <p:sp>
        <p:nvSpPr>
          <p:cNvPr id="23" name="椭圆 22"/>
          <p:cNvSpPr/>
          <p:nvPr/>
        </p:nvSpPr>
        <p:spPr>
          <a:xfrm>
            <a:off x="714606" y="1330941"/>
            <a:ext cx="2840669" cy="2821472"/>
          </a:xfrm>
          <a:prstGeom prst="ellipse">
            <a:avLst/>
          </a:prstGeom>
          <a:solidFill>
            <a:schemeClr val="accent6">
              <a:lumMod val="75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0"/>
          <p:cNvSpPr/>
          <p:nvPr/>
        </p:nvSpPr>
        <p:spPr>
          <a:xfrm>
            <a:off x="7213600" y="1651617"/>
            <a:ext cx="4978400" cy="412311"/>
          </a:xfrm>
          <a:custGeom>
            <a:avLst/>
            <a:gdLst>
              <a:gd name="connsiteX0" fmla="*/ 0 w 4978400"/>
              <a:gd name="connsiteY0" fmla="*/ 0 h 412311"/>
              <a:gd name="connsiteX1" fmla="*/ 4978400 w 4978400"/>
              <a:gd name="connsiteY1" fmla="*/ 0 h 412311"/>
              <a:gd name="connsiteX2" fmla="*/ 4978400 w 4978400"/>
              <a:gd name="connsiteY2" fmla="*/ 412311 h 412311"/>
              <a:gd name="connsiteX3" fmla="*/ 0 w 4978400"/>
              <a:gd name="connsiteY3" fmla="*/ 412311 h 412311"/>
              <a:gd name="connsiteX4" fmla="*/ 0 w 4978400"/>
              <a:gd name="connsiteY4" fmla="*/ 0 h 412311"/>
              <a:gd name="connsiteX0-1" fmla="*/ 482600 w 4978400"/>
              <a:gd name="connsiteY0-2" fmla="*/ 25400 h 412311"/>
              <a:gd name="connsiteX1-3" fmla="*/ 4978400 w 4978400"/>
              <a:gd name="connsiteY1-4" fmla="*/ 0 h 412311"/>
              <a:gd name="connsiteX2-5" fmla="*/ 4978400 w 4978400"/>
              <a:gd name="connsiteY2-6" fmla="*/ 412311 h 412311"/>
              <a:gd name="connsiteX3-7" fmla="*/ 0 w 4978400"/>
              <a:gd name="connsiteY3-8" fmla="*/ 412311 h 412311"/>
              <a:gd name="connsiteX4-9" fmla="*/ 482600 w 4978400"/>
              <a:gd name="connsiteY4-10" fmla="*/ 25400 h 412311"/>
              <a:gd name="connsiteX0-11" fmla="*/ 254000 w 4978400"/>
              <a:gd name="connsiteY0-12" fmla="*/ 12700 h 412311"/>
              <a:gd name="connsiteX1-13" fmla="*/ 4978400 w 4978400"/>
              <a:gd name="connsiteY1-14" fmla="*/ 0 h 412311"/>
              <a:gd name="connsiteX2-15" fmla="*/ 4978400 w 4978400"/>
              <a:gd name="connsiteY2-16" fmla="*/ 412311 h 412311"/>
              <a:gd name="connsiteX3-17" fmla="*/ 0 w 4978400"/>
              <a:gd name="connsiteY3-18" fmla="*/ 412311 h 412311"/>
              <a:gd name="connsiteX4-19" fmla="*/ 254000 w 4978400"/>
              <a:gd name="connsiteY4-20" fmla="*/ 12700 h 412311"/>
              <a:gd name="connsiteX0-21" fmla="*/ 266700 w 4978400"/>
              <a:gd name="connsiteY0-22" fmla="*/ 12700 h 412311"/>
              <a:gd name="connsiteX1-23" fmla="*/ 4978400 w 4978400"/>
              <a:gd name="connsiteY1-24" fmla="*/ 0 h 412311"/>
              <a:gd name="connsiteX2-25" fmla="*/ 4978400 w 4978400"/>
              <a:gd name="connsiteY2-26" fmla="*/ 412311 h 412311"/>
              <a:gd name="connsiteX3-27" fmla="*/ 0 w 4978400"/>
              <a:gd name="connsiteY3-28" fmla="*/ 412311 h 412311"/>
              <a:gd name="connsiteX4-29" fmla="*/ 266700 w 4978400"/>
              <a:gd name="connsiteY4-30" fmla="*/ 12700 h 412311"/>
              <a:gd name="connsiteX0-31" fmla="*/ 292100 w 4978400"/>
              <a:gd name="connsiteY0-32" fmla="*/ 0 h 412311"/>
              <a:gd name="connsiteX1-33" fmla="*/ 4978400 w 4978400"/>
              <a:gd name="connsiteY1-34" fmla="*/ 0 h 412311"/>
              <a:gd name="connsiteX2-35" fmla="*/ 4978400 w 4978400"/>
              <a:gd name="connsiteY2-36" fmla="*/ 412311 h 412311"/>
              <a:gd name="connsiteX3-37" fmla="*/ 0 w 4978400"/>
              <a:gd name="connsiteY3-38" fmla="*/ 412311 h 412311"/>
              <a:gd name="connsiteX4-39" fmla="*/ 292100 w 4978400"/>
              <a:gd name="connsiteY4-40" fmla="*/ 0 h 4123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78400" h="412311">
                <a:moveTo>
                  <a:pt x="292100" y="0"/>
                </a:moveTo>
                <a:lnTo>
                  <a:pt x="4978400" y="0"/>
                </a:lnTo>
                <a:lnTo>
                  <a:pt x="4978400" y="412311"/>
                </a:lnTo>
                <a:lnTo>
                  <a:pt x="0" y="412311"/>
                </a:lnTo>
                <a:lnTo>
                  <a:pt x="292100" y="0"/>
                </a:lnTo>
                <a:close/>
              </a:path>
            </a:pathLst>
          </a:custGeom>
          <a:gradFill flip="none" rotWithShape="1">
            <a:gsLst>
              <a:gs pos="0">
                <a:srgbClr val="005EA4">
                  <a:shade val="30000"/>
                  <a:satMod val="115000"/>
                </a:srgbClr>
              </a:gs>
              <a:gs pos="50000">
                <a:srgbClr val="005EA4">
                  <a:shade val="67500"/>
                  <a:satMod val="115000"/>
                </a:srgbClr>
              </a:gs>
              <a:gs pos="100000">
                <a:srgbClr val="005EA4">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八、</a:t>
            </a:r>
            <a:r>
              <a:rPr lang="zh-CN" altLang="zh-CN" sz="3600" b="1" dirty="0">
                <a:solidFill>
                  <a:srgbClr val="0070C0"/>
                </a:solidFill>
                <a:latin typeface="微软雅黑" panose="020B0503020204020204" pitchFamily="34" charset="-122"/>
                <a:ea typeface="微软雅黑" panose="020B0503020204020204" pitchFamily="34" charset="-122"/>
              </a:rPr>
              <a:t>要因确认</a:t>
            </a:r>
          </a:p>
        </p:txBody>
      </p:sp>
      <p:sp>
        <p:nvSpPr>
          <p:cNvPr id="2" name="矩形 1"/>
          <p:cNvSpPr/>
          <p:nvPr/>
        </p:nvSpPr>
        <p:spPr>
          <a:xfrm>
            <a:off x="1001002" y="1552323"/>
            <a:ext cx="2241319" cy="1338828"/>
          </a:xfrm>
          <a:prstGeom prst="rect">
            <a:avLst/>
          </a:prstGeom>
        </p:spPr>
        <p:txBody>
          <a:bodyPr wrap="none">
            <a:spAutoFit/>
          </a:bodyPr>
          <a:lstStyle/>
          <a:p>
            <a:pPr>
              <a:lnSpc>
                <a:spcPct val="150000"/>
              </a:lnSpc>
              <a:spcAft>
                <a:spcPts val="0"/>
              </a:spcAft>
            </a:pPr>
            <a:r>
              <a:rPr lang="zh-CN" altLang="zh-CN" sz="2400" b="1" dirty="0">
                <a:solidFill>
                  <a:schemeClr val="bg1"/>
                </a:solidFill>
                <a:latin typeface="微软雅黑" panose="020B0503020204020204" pitchFamily="34" charset="-122"/>
                <a:ea typeface="微软雅黑" panose="020B0503020204020204" pitchFamily="34" charset="-122"/>
                <a:cs typeface="宋体-18030"/>
              </a:rPr>
              <a:t>要因</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确认</a:t>
            </a:r>
            <a:r>
              <a:rPr lang="en-US" altLang="zh-CN" sz="2400" b="1" dirty="0" smtClean="0">
                <a:solidFill>
                  <a:schemeClr val="bg1"/>
                </a:solidFill>
                <a:latin typeface="微软雅黑" panose="020B0503020204020204" pitchFamily="34" charset="-122"/>
                <a:ea typeface="微软雅黑" panose="020B0503020204020204" pitchFamily="34" charset="-122"/>
                <a:cs typeface="宋体-18030"/>
              </a:rPr>
              <a:t> </a:t>
            </a:r>
            <a:r>
              <a:rPr lang="en-US" altLang="zh-CN" sz="5400" b="1" i="1" dirty="0" smtClean="0">
                <a:solidFill>
                  <a:schemeClr val="bg1"/>
                </a:solidFill>
                <a:latin typeface="微软雅黑" panose="020B0503020204020204" pitchFamily="34" charset="-122"/>
                <a:ea typeface="微软雅黑" panose="020B0503020204020204" pitchFamily="34" charset="-122"/>
                <a:cs typeface="宋体-18030"/>
              </a:rPr>
              <a:t>4</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a:t>
            </a:r>
            <a:endParaRPr lang="en-US" altLang="zh-CN" sz="2400" b="1" dirty="0" smtClean="0">
              <a:solidFill>
                <a:schemeClr val="bg1"/>
              </a:solidFill>
              <a:latin typeface="微软雅黑" panose="020B0503020204020204" pitchFamily="34" charset="-122"/>
              <a:ea typeface="微软雅黑" panose="020B0503020204020204" pitchFamily="34" charset="-122"/>
              <a:cs typeface="宋体-18030"/>
            </a:endParaRPr>
          </a:p>
        </p:txBody>
      </p:sp>
      <p:graphicFrame>
        <p:nvGraphicFramePr>
          <p:cNvPr id="8" name="表格 7"/>
          <p:cNvGraphicFramePr>
            <a:graphicFrameLocks noGrp="1"/>
          </p:cNvGraphicFramePr>
          <p:nvPr/>
        </p:nvGraphicFramePr>
        <p:xfrm>
          <a:off x="3986268" y="2158240"/>
          <a:ext cx="5851462" cy="534944"/>
        </p:xfrm>
        <a:graphic>
          <a:graphicData uri="http://schemas.openxmlformats.org/drawingml/2006/table">
            <a:tbl>
              <a:tblPr firstRow="1" firstCol="1" bandRow="1">
                <a:effectLst/>
                <a:tableStyleId>{BDBED569-4797-4DF1-A0F4-6AAB3CD982D8}</a:tableStyleId>
              </a:tblPr>
              <a:tblGrid>
                <a:gridCol w="1462522">
                  <a:extLst>
                    <a:ext uri="{9D8B030D-6E8A-4147-A177-3AD203B41FA5}">
                      <a16:colId xmlns:a16="http://schemas.microsoft.com/office/drawing/2014/main" val="20000"/>
                    </a:ext>
                  </a:extLst>
                </a:gridCol>
                <a:gridCol w="1462522">
                  <a:extLst>
                    <a:ext uri="{9D8B030D-6E8A-4147-A177-3AD203B41FA5}">
                      <a16:colId xmlns:a16="http://schemas.microsoft.com/office/drawing/2014/main" val="20001"/>
                    </a:ext>
                  </a:extLst>
                </a:gridCol>
                <a:gridCol w="1463209">
                  <a:extLst>
                    <a:ext uri="{9D8B030D-6E8A-4147-A177-3AD203B41FA5}">
                      <a16:colId xmlns:a16="http://schemas.microsoft.com/office/drawing/2014/main" val="20002"/>
                    </a:ext>
                  </a:extLst>
                </a:gridCol>
                <a:gridCol w="1463209">
                  <a:extLst>
                    <a:ext uri="{9D8B030D-6E8A-4147-A177-3AD203B41FA5}">
                      <a16:colId xmlns:a16="http://schemas.microsoft.com/office/drawing/2014/main" val="20003"/>
                    </a:ext>
                  </a:extLst>
                </a:gridCol>
              </a:tblGrid>
              <a:tr h="267472">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确认时间</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solidFill>
                            <a:schemeClr val="tx1"/>
                          </a:solidFill>
                          <a:effectLst/>
                          <a:latin typeface="微软雅黑" panose="020B0503020204020204" pitchFamily="34" charset="-122"/>
                          <a:ea typeface="微软雅黑" panose="020B0503020204020204" pitchFamily="34" charset="-122"/>
                        </a:rPr>
                        <a:t> </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确认人</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李大东</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0"/>
                  </a:ext>
                </a:extLst>
              </a:tr>
              <a:tr h="267472">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确认方法</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确认标准</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bl>
          </a:graphicData>
        </a:graphic>
      </p:graphicFrame>
      <p:sp>
        <p:nvSpPr>
          <p:cNvPr id="14" name="矩形 13"/>
          <p:cNvSpPr/>
          <p:nvPr/>
        </p:nvSpPr>
        <p:spPr>
          <a:xfrm>
            <a:off x="484996" y="4419081"/>
            <a:ext cx="3301661" cy="2012675"/>
          </a:xfrm>
          <a:prstGeom prst="rect">
            <a:avLst/>
          </a:prstGeom>
        </p:spPr>
        <p:txBody>
          <a:bodyPr wrap="square" anchor="ctr">
            <a:noAutofit/>
          </a:bodyPr>
          <a:lstStyle/>
          <a:p>
            <a:pPr algn="just">
              <a:lnSpc>
                <a:spcPts val="3000"/>
              </a:lnSpc>
              <a:spcAft>
                <a:spcPts val="0"/>
              </a:spcAft>
            </a:pPr>
            <a:r>
              <a:rPr lang="zh-CN" altLang="zh-CN" sz="2800" b="1" dirty="0">
                <a:solidFill>
                  <a:srgbClr val="C00000"/>
                </a:solidFill>
                <a:latin typeface="微软雅黑" panose="020B0503020204020204" pitchFamily="34" charset="-122"/>
                <a:ea typeface="微软雅黑" panose="020B0503020204020204" pitchFamily="34" charset="-122"/>
                <a:cs typeface="宋体-18030"/>
              </a:rPr>
              <a:t>确认结果</a:t>
            </a:r>
            <a:r>
              <a:rPr lang="zh-CN" altLang="zh-CN" sz="28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2800" b="1" dirty="0" smtClean="0">
              <a:solidFill>
                <a:srgbClr val="C00000"/>
              </a:solidFill>
              <a:latin typeface="微软雅黑" panose="020B0503020204020204" pitchFamily="34" charset="-122"/>
              <a:ea typeface="微软雅黑" panose="020B0503020204020204" pitchFamily="34" charset="-122"/>
              <a:cs typeface="宋体-18030"/>
            </a:endParaRPr>
          </a:p>
          <a:p>
            <a:pPr algn="just">
              <a:lnSpc>
                <a:spcPts val="3000"/>
              </a:lnSpc>
              <a:spcAft>
                <a:spcPts val="0"/>
              </a:spcAft>
            </a:pPr>
            <a:r>
              <a:rPr lang="en-US" altLang="zh-CN" sz="1600" dirty="0" smtClean="0">
                <a:latin typeface="微软雅黑" panose="020B0503020204020204" pitchFamily="34" charset="-122"/>
                <a:ea typeface="微软雅黑" panose="020B0503020204020204" pitchFamily="34" charset="-122"/>
              </a:rPr>
              <a:t>        </a:t>
            </a:r>
          </a:p>
          <a:p>
            <a:pPr algn="just">
              <a:lnSpc>
                <a:spcPts val="3000"/>
              </a:lnSpc>
              <a:spcAft>
                <a:spcPts val="0"/>
              </a:spcAft>
            </a:pPr>
            <a:endParaRPr lang="en-US" altLang="zh-CN" sz="1600" dirty="0">
              <a:latin typeface="微软雅黑" panose="020B0503020204020204" pitchFamily="34" charset="-122"/>
              <a:ea typeface="微软雅黑" panose="020B0503020204020204" pitchFamily="34" charset="-122"/>
              <a:cs typeface="宋体-18030"/>
            </a:endParaRPr>
          </a:p>
          <a:p>
            <a:pPr algn="just">
              <a:lnSpc>
                <a:spcPts val="3000"/>
              </a:lnSpc>
              <a:spcAft>
                <a:spcPts val="0"/>
              </a:spcAft>
            </a:pPr>
            <a:endParaRPr lang="zh-CN" altLang="zh-CN" sz="1600" dirty="0">
              <a:latin typeface="微软雅黑" panose="020B0503020204020204" pitchFamily="34" charset="-122"/>
              <a:ea typeface="微软雅黑" panose="020B0503020204020204" pitchFamily="34" charset="-122"/>
              <a:cs typeface="宋体-18030"/>
            </a:endParaRPr>
          </a:p>
        </p:txBody>
      </p:sp>
      <p:sp>
        <p:nvSpPr>
          <p:cNvPr id="16" name="矩形 15"/>
          <p:cNvSpPr/>
          <p:nvPr/>
        </p:nvSpPr>
        <p:spPr>
          <a:xfrm>
            <a:off x="9984021" y="3714845"/>
            <a:ext cx="1723549" cy="1631216"/>
          </a:xfrm>
          <a:prstGeom prst="rect">
            <a:avLst/>
          </a:prstGeom>
        </p:spPr>
        <p:txBody>
          <a:bodyPr wrap="none">
            <a:spAutoFit/>
          </a:bodyPr>
          <a:lstStyle/>
          <a:p>
            <a:pPr algn="just">
              <a:lnSpc>
                <a:spcPts val="6000"/>
              </a:lnSpc>
              <a:spcAft>
                <a:spcPts val="0"/>
              </a:spcAft>
            </a:pPr>
            <a:r>
              <a:rPr lang="zh-CN" altLang="zh-CN" sz="4000" b="1" dirty="0">
                <a:solidFill>
                  <a:srgbClr val="C00000"/>
                </a:solidFill>
                <a:latin typeface="微软雅黑" panose="020B0503020204020204" pitchFamily="34" charset="-122"/>
                <a:ea typeface="微软雅黑" panose="020B0503020204020204" pitchFamily="34" charset="-122"/>
                <a:cs typeface="宋体-18030"/>
              </a:rPr>
              <a:t>结论</a:t>
            </a:r>
            <a:r>
              <a:rPr lang="zh-CN" altLang="zh-CN" sz="40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4000" b="1" dirty="0" smtClean="0">
              <a:solidFill>
                <a:srgbClr val="C00000"/>
              </a:solidFill>
              <a:latin typeface="微软雅黑" panose="020B0503020204020204" pitchFamily="34" charset="-122"/>
              <a:ea typeface="微软雅黑" panose="020B0503020204020204" pitchFamily="34" charset="-122"/>
              <a:cs typeface="宋体-18030"/>
            </a:endParaRPr>
          </a:p>
          <a:p>
            <a:pPr algn="just">
              <a:lnSpc>
                <a:spcPts val="6000"/>
              </a:lnSpc>
              <a:spcAft>
                <a:spcPts val="0"/>
              </a:spcAft>
            </a:pPr>
            <a:r>
              <a:rPr lang="zh-CN" altLang="en-US" sz="4000" b="1" dirty="0" smtClean="0">
                <a:latin typeface="微软雅黑" panose="020B0503020204020204" pitchFamily="34" charset="-122"/>
                <a:ea typeface="微软雅黑" panose="020B0503020204020204" pitchFamily="34" charset="-122"/>
                <a:cs typeface="宋体-18030"/>
              </a:rPr>
              <a:t>非要因</a:t>
            </a:r>
            <a:endParaRPr lang="en-US" altLang="zh-CN" sz="4000" b="1" dirty="0" smtClean="0">
              <a:latin typeface="微软雅黑" panose="020B0503020204020204" pitchFamily="34" charset="-122"/>
              <a:ea typeface="微软雅黑" panose="020B0503020204020204" pitchFamily="34" charset="-122"/>
              <a:cs typeface="宋体-18030"/>
            </a:endParaRPr>
          </a:p>
        </p:txBody>
      </p:sp>
      <p:pic>
        <p:nvPicPr>
          <p:cNvPr id="17" name="图片 16"/>
          <p:cNvPicPr>
            <a:picLocks noChangeAspect="1"/>
          </p:cNvPicPr>
          <p:nvPr/>
        </p:nvPicPr>
        <p:blipFill>
          <a:blip r:embed="rId3" cstate="email"/>
          <a:stretch>
            <a:fillRect/>
          </a:stretch>
        </p:blipFill>
        <p:spPr>
          <a:xfrm flipH="1">
            <a:off x="10678014" y="5270500"/>
            <a:ext cx="1513985" cy="1549400"/>
          </a:xfrm>
          <a:prstGeom prst="rect">
            <a:avLst/>
          </a:prstGeom>
        </p:spPr>
      </p:pic>
      <p:sp>
        <p:nvSpPr>
          <p:cNvPr id="18" name="文本框 17"/>
          <p:cNvSpPr txBox="1"/>
          <p:nvPr/>
        </p:nvSpPr>
        <p:spPr>
          <a:xfrm>
            <a:off x="10200863" y="2999394"/>
            <a:ext cx="801823" cy="923330"/>
          </a:xfrm>
          <a:prstGeom prst="rect">
            <a:avLst/>
          </a:prstGeom>
          <a:noFill/>
        </p:spPr>
        <p:txBody>
          <a:bodyPr wrap="none" rtlCol="0">
            <a:spAutoFit/>
          </a:bodyPr>
          <a:lstStyle/>
          <a:p>
            <a:r>
              <a:rPr lang="zh-CN" altLang="en-US" sz="5400" dirty="0" smtClean="0">
                <a:solidFill>
                  <a:srgbClr val="C00000"/>
                </a:solidFill>
                <a:sym typeface="Wingdings" panose="05000000000000000000" pitchFamily="2" charset="2"/>
              </a:rPr>
              <a:t></a:t>
            </a:r>
            <a:endParaRPr lang="zh-CN" altLang="en-US" sz="5400" dirty="0">
              <a:solidFill>
                <a:srgbClr val="C00000"/>
              </a:solidFill>
            </a:endParaRPr>
          </a:p>
        </p:txBody>
      </p:sp>
      <p:sp>
        <p:nvSpPr>
          <p:cNvPr id="3" name="矩形 2"/>
          <p:cNvSpPr/>
          <p:nvPr/>
        </p:nvSpPr>
        <p:spPr>
          <a:xfrm>
            <a:off x="1157046" y="2731284"/>
            <a:ext cx="1980029" cy="523220"/>
          </a:xfrm>
          <a:prstGeom prst="rect">
            <a:avLst/>
          </a:prstGeom>
        </p:spPr>
        <p:txBody>
          <a:bodyPr wrap="none">
            <a:spAutoFit/>
          </a:bodyPr>
          <a:lstStyle/>
          <a:p>
            <a:pPr lvl="0" algn="ctr">
              <a:spcAft>
                <a:spcPts val="0"/>
              </a:spcAft>
            </a:pPr>
            <a:r>
              <a:rPr lang="zh-CN" altLang="zh-CN" sz="2800" b="1" dirty="0">
                <a:solidFill>
                  <a:srgbClr val="FFFF00"/>
                </a:solidFill>
                <a:latin typeface="微软雅黑" panose="020B0503020204020204" pitchFamily="34" charset="-122"/>
                <a:ea typeface="微软雅黑" panose="020B0503020204020204" pitchFamily="34" charset="-122"/>
                <a:cs typeface="宋体-18030"/>
              </a:rPr>
              <a:t>周波波动大</a:t>
            </a:r>
          </a:p>
        </p:txBody>
      </p:sp>
      <p:graphicFrame>
        <p:nvGraphicFramePr>
          <p:cNvPr id="5" name="表格 4"/>
          <p:cNvGraphicFramePr>
            <a:graphicFrameLocks noGrp="1"/>
          </p:cNvGraphicFramePr>
          <p:nvPr/>
        </p:nvGraphicFramePr>
        <p:xfrm>
          <a:off x="3997714" y="3078898"/>
          <a:ext cx="5840015" cy="2966301"/>
        </p:xfrm>
        <a:graphic>
          <a:graphicData uri="http://schemas.openxmlformats.org/drawingml/2006/table">
            <a:tbl>
              <a:tblPr firstRow="1" firstCol="1" lastRow="1" lastCol="1" bandRow="1" bandCol="1">
                <a:tableStyleId>{BDBED569-4797-4DF1-A0F4-6AAB3CD982D8}</a:tableStyleId>
              </a:tblPr>
              <a:tblGrid>
                <a:gridCol w="1167729">
                  <a:extLst>
                    <a:ext uri="{9D8B030D-6E8A-4147-A177-3AD203B41FA5}">
                      <a16:colId xmlns:a16="http://schemas.microsoft.com/office/drawing/2014/main" val="20000"/>
                    </a:ext>
                  </a:extLst>
                </a:gridCol>
                <a:gridCol w="1167729">
                  <a:extLst>
                    <a:ext uri="{9D8B030D-6E8A-4147-A177-3AD203B41FA5}">
                      <a16:colId xmlns:a16="http://schemas.microsoft.com/office/drawing/2014/main" val="20001"/>
                    </a:ext>
                  </a:extLst>
                </a:gridCol>
                <a:gridCol w="1167729">
                  <a:extLst>
                    <a:ext uri="{9D8B030D-6E8A-4147-A177-3AD203B41FA5}">
                      <a16:colId xmlns:a16="http://schemas.microsoft.com/office/drawing/2014/main" val="20002"/>
                    </a:ext>
                  </a:extLst>
                </a:gridCol>
                <a:gridCol w="1168414">
                  <a:extLst>
                    <a:ext uri="{9D8B030D-6E8A-4147-A177-3AD203B41FA5}">
                      <a16:colId xmlns:a16="http://schemas.microsoft.com/office/drawing/2014/main" val="20003"/>
                    </a:ext>
                  </a:extLst>
                </a:gridCol>
                <a:gridCol w="1168414">
                  <a:extLst>
                    <a:ext uri="{9D8B030D-6E8A-4147-A177-3AD203B41FA5}">
                      <a16:colId xmlns:a16="http://schemas.microsoft.com/office/drawing/2014/main" val="20004"/>
                    </a:ext>
                  </a:extLst>
                </a:gridCol>
              </a:tblGrid>
              <a:tr h="329589">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时间</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机前压力</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调度有功</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周波</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波幅</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extLst>
                  <a:ext uri="{0D108BD9-81ED-4DB2-BD59-A6C34878D82A}">
                    <a16:rowId xmlns:a16="http://schemas.microsoft.com/office/drawing/2014/main" val="10000"/>
                  </a:ext>
                </a:extLst>
              </a:tr>
              <a:tr h="329589">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r h="329589">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329589">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3"/>
                  </a:ext>
                </a:extLst>
              </a:tr>
              <a:tr h="329589">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4"/>
                  </a:ext>
                </a:extLst>
              </a:tr>
              <a:tr h="329589">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5"/>
                  </a:ext>
                </a:extLst>
              </a:tr>
              <a:tr h="329589">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6"/>
                  </a:ext>
                </a:extLst>
              </a:tr>
              <a:tr h="329589">
                <a:tc gridSpan="4">
                  <a:txBody>
                    <a:bodyPr/>
                    <a:lstStyle/>
                    <a:p>
                      <a:pPr indent="0" algn="l">
                        <a:spcAft>
                          <a:spcPts val="0"/>
                        </a:spcAft>
                      </a:pPr>
                      <a:r>
                        <a:rPr lang="en-US" altLang="zh-CN" sz="1200" kern="1200" dirty="0" smtClean="0">
                          <a:effectLst/>
                          <a:latin typeface="微软雅黑" panose="020B0503020204020204" pitchFamily="34" charset="-122"/>
                          <a:ea typeface="微软雅黑" panose="020B0503020204020204" pitchFamily="34" charset="-122"/>
                        </a:rPr>
                        <a:t>   </a:t>
                      </a:r>
                      <a:r>
                        <a:rPr lang="zh-CN" sz="1200" kern="1200" dirty="0" smtClean="0">
                          <a:effectLst/>
                          <a:latin typeface="微软雅黑" panose="020B0503020204020204" pitchFamily="34" charset="-122"/>
                          <a:ea typeface="微软雅黑" panose="020B0503020204020204" pitchFamily="34" charset="-122"/>
                        </a:rPr>
                        <a:t>平均</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CF37"/>
                    </a:solidFill>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CF37"/>
                    </a:solidFill>
                  </a:tcPr>
                </a:tc>
                <a:extLst>
                  <a:ext uri="{0D108BD9-81ED-4DB2-BD59-A6C34878D82A}">
                    <a16:rowId xmlns:a16="http://schemas.microsoft.com/office/drawing/2014/main" val="10007"/>
                  </a:ext>
                </a:extLst>
              </a:tr>
              <a:tr h="329589">
                <a:tc gridSpan="5">
                  <a:txBody>
                    <a:bodyPr/>
                    <a:lstStyle/>
                    <a:p>
                      <a:pPr indent="0" algn="l">
                        <a:spcAft>
                          <a:spcPts val="0"/>
                        </a:spcAft>
                      </a:pPr>
                      <a:r>
                        <a:rPr lang="en-US" altLang="zh-CN" sz="1200" kern="1200" dirty="0" smtClean="0">
                          <a:effectLst/>
                          <a:latin typeface="微软雅黑" panose="020B0503020204020204" pitchFamily="34" charset="-122"/>
                          <a:ea typeface="微软雅黑" panose="020B0503020204020204" pitchFamily="34" charset="-122"/>
                        </a:rPr>
                        <a:t>   </a:t>
                      </a:r>
                      <a:r>
                        <a:rPr lang="zh-CN" sz="1200" kern="1200" dirty="0" smtClean="0">
                          <a:effectLst/>
                          <a:latin typeface="微软雅黑" panose="020B0503020204020204" pitchFamily="34" charset="-122"/>
                          <a:ea typeface="微软雅黑" panose="020B0503020204020204" pitchFamily="34" charset="-122"/>
                        </a:rPr>
                        <a:t>制表</a:t>
                      </a:r>
                      <a:r>
                        <a:rPr lang="zh-CN" sz="1200" kern="1200" dirty="0">
                          <a:effectLst/>
                          <a:latin typeface="微软雅黑" panose="020B0503020204020204" pitchFamily="34" charset="-122"/>
                          <a:ea typeface="微软雅黑" panose="020B0503020204020204" pitchFamily="34" charset="-122"/>
                        </a:rPr>
                        <a:t>人：</a:t>
                      </a:r>
                      <a:r>
                        <a:rPr lang="en-US" sz="1200" kern="1200" dirty="0">
                          <a:effectLst/>
                          <a:latin typeface="微软雅黑" panose="020B0503020204020204" pitchFamily="34" charset="-122"/>
                          <a:ea typeface="微软雅黑" panose="020B0503020204020204" pitchFamily="34" charset="-122"/>
                        </a:rPr>
                        <a:t>          </a:t>
                      </a:r>
                      <a:r>
                        <a:rPr lang="en-US" sz="1200" kern="1200" dirty="0" smtClean="0">
                          <a:effectLst/>
                          <a:latin typeface="微软雅黑" panose="020B0503020204020204" pitchFamily="34" charset="-122"/>
                          <a:ea typeface="微软雅黑" panose="020B0503020204020204" pitchFamily="34" charset="-122"/>
                        </a:rPr>
                        <a:t>                                   </a:t>
                      </a:r>
                      <a:r>
                        <a:rPr lang="zh-CN" sz="1200" kern="1200" dirty="0">
                          <a:effectLst/>
                          <a:latin typeface="微软雅黑" panose="020B0503020204020204" pitchFamily="34" charset="-122"/>
                          <a:ea typeface="微软雅黑" panose="020B0503020204020204" pitchFamily="34" charset="-122"/>
                        </a:rPr>
                        <a:t>数据来源：</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8"/>
                  </a:ext>
                </a:extLst>
              </a:tr>
            </a:tbl>
          </a:graphicData>
        </a:graphic>
      </p:graphicFrame>
      <p:sp>
        <p:nvSpPr>
          <p:cNvPr id="6" name="矩形 5"/>
          <p:cNvSpPr/>
          <p:nvPr/>
        </p:nvSpPr>
        <p:spPr>
          <a:xfrm>
            <a:off x="484996" y="5136295"/>
            <a:ext cx="3070279" cy="1323439"/>
          </a:xfrm>
          <a:prstGeom prst="rect">
            <a:avLst/>
          </a:prstGeom>
        </p:spPr>
        <p:txBody>
          <a:bodyPr wrap="square">
            <a:spAutoFit/>
          </a:bodyPr>
          <a:lstStyle/>
          <a:p>
            <a:pPr>
              <a:lnSpc>
                <a:spcPts val="2400"/>
              </a:lnSpc>
            </a:pPr>
            <a:r>
              <a:rPr lang="zh-CN" altLang="zh-CN" sz="1600" dirty="0">
                <a:latin typeface="微软雅黑" panose="020B0503020204020204" pitchFamily="34" charset="-122"/>
                <a:ea typeface="微软雅黑" panose="020B0503020204020204" pitchFamily="34" charset="-122"/>
                <a:cs typeface="宋体-18030"/>
              </a:rPr>
              <a:t>在正常运行工况下，一次调频投入时周波变化在</a:t>
            </a:r>
            <a:r>
              <a:rPr lang="en-US" altLang="zh-CN" sz="1600" dirty="0">
                <a:latin typeface="微软雅黑" panose="020B0503020204020204" pitchFamily="34" charset="-122"/>
                <a:ea typeface="微软雅黑" panose="020B0503020204020204" pitchFamily="34" charset="-122"/>
                <a:cs typeface="宋体-18030"/>
              </a:rPr>
              <a:t>50</a:t>
            </a:r>
            <a:r>
              <a:rPr lang="zh-CN" altLang="zh-CN" sz="1600" dirty="0">
                <a:latin typeface="微软雅黑" panose="020B0503020204020204" pitchFamily="34" charset="-122"/>
                <a:ea typeface="微软雅黑" panose="020B0503020204020204" pitchFamily="34" charset="-122"/>
                <a:cs typeface="宋体-18030"/>
              </a:rPr>
              <a:t>正负</a:t>
            </a:r>
            <a:r>
              <a:rPr lang="en-US" altLang="zh-CN" sz="1600" dirty="0">
                <a:latin typeface="微软雅黑" panose="020B0503020204020204" pitchFamily="34" charset="-122"/>
                <a:ea typeface="微软雅黑" panose="020B0503020204020204" pitchFamily="34" charset="-122"/>
                <a:cs typeface="宋体-18030"/>
              </a:rPr>
              <a:t>0.04HZ</a:t>
            </a:r>
            <a:r>
              <a:rPr lang="zh-CN" altLang="zh-CN" sz="1600" dirty="0">
                <a:latin typeface="微软雅黑" panose="020B0503020204020204" pitchFamily="34" charset="-122"/>
                <a:ea typeface="微软雅黑" panose="020B0503020204020204" pitchFamily="34" charset="-122"/>
                <a:cs typeface="宋体-18030"/>
              </a:rPr>
              <a:t>范围内，均属于一次调频调节允许范围内。</a:t>
            </a:r>
            <a:endParaRPr lang="zh-CN" altLang="en-US" sz="1600" dirty="0">
              <a:latin typeface="微软雅黑" panose="020B0503020204020204" pitchFamily="34" charset="-122"/>
              <a:ea typeface="微软雅黑" panose="020B0503020204020204" pitchFamily="34" charset="-122"/>
            </a:endParaRPr>
          </a:p>
        </p:txBody>
      </p:sp>
      <p:sp>
        <p:nvSpPr>
          <p:cNvPr id="20" name="矩形 26"/>
          <p:cNvSpPr>
            <a:spLocks noChangeArrowheads="1"/>
          </p:cNvSpPr>
          <p:nvPr/>
        </p:nvSpPr>
        <p:spPr bwMode="auto">
          <a:xfrm>
            <a:off x="3495900" y="1429464"/>
            <a:ext cx="376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i="1" dirty="0" smtClean="0">
                <a:latin typeface="微软雅黑" panose="020B0503020204020204" pitchFamily="34" charset="-122"/>
                <a:ea typeface="微软雅黑" panose="020B0503020204020204" pitchFamily="34" charset="-122"/>
              </a:rPr>
              <a:t>条末端因素确认</a:t>
            </a:r>
            <a:endParaRPr lang="zh-CN" altLang="en-US" sz="3600" b="1" i="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三十二角星 21"/>
          <p:cNvSpPr/>
          <p:nvPr/>
        </p:nvSpPr>
        <p:spPr>
          <a:xfrm>
            <a:off x="447180" y="1101344"/>
            <a:ext cx="3375520" cy="3280666"/>
          </a:xfrm>
          <a:prstGeom prst="star32">
            <a:avLst>
              <a:gd name="adj" fmla="val 47792"/>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a:solidFill>
              <a:srgbClr val="005E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2063929"/>
            <a:ext cx="12192000" cy="688012"/>
          </a:xfrm>
          <a:prstGeom prst="rect">
            <a:avLst/>
          </a:prstGeom>
          <a:solidFill>
            <a:schemeClr val="bg1">
              <a:lumMod val="95000"/>
            </a:schemeClr>
          </a:solidFill>
          <a:ln w="19050">
            <a:solidFill>
              <a:srgbClr val="005EA4"/>
            </a:solidFill>
          </a:ln>
        </p:spPr>
        <p:txBody>
          <a:bodyPr wrap="square" anchor="ctr">
            <a:noAutofit/>
          </a:bodyPr>
          <a:lstStyle/>
          <a:p>
            <a:pPr algn="just">
              <a:lnSpc>
                <a:spcPts val="2200"/>
              </a:lnSpc>
              <a:spcAft>
                <a:spcPts val="0"/>
              </a:spcAft>
            </a:pPr>
            <a:endParaRPr lang="zh-CN" altLang="zh-CN" sz="1600" dirty="0">
              <a:latin typeface="微软雅黑" panose="020B0503020204020204" pitchFamily="34" charset="-122"/>
              <a:ea typeface="微软雅黑" panose="020B0503020204020204" pitchFamily="34" charset="-122"/>
              <a:cs typeface="宋体-18030"/>
            </a:endParaRPr>
          </a:p>
        </p:txBody>
      </p:sp>
      <p:sp>
        <p:nvSpPr>
          <p:cNvPr id="23" name="椭圆 22"/>
          <p:cNvSpPr/>
          <p:nvPr/>
        </p:nvSpPr>
        <p:spPr>
          <a:xfrm>
            <a:off x="714606" y="1330941"/>
            <a:ext cx="2840669" cy="2821472"/>
          </a:xfrm>
          <a:prstGeom prst="ellipse">
            <a:avLst/>
          </a:prstGeom>
          <a:solidFill>
            <a:srgbClr val="005EA4"/>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0"/>
          <p:cNvSpPr/>
          <p:nvPr/>
        </p:nvSpPr>
        <p:spPr>
          <a:xfrm>
            <a:off x="7213600" y="1651617"/>
            <a:ext cx="4978400" cy="412311"/>
          </a:xfrm>
          <a:custGeom>
            <a:avLst/>
            <a:gdLst>
              <a:gd name="connsiteX0" fmla="*/ 0 w 4978400"/>
              <a:gd name="connsiteY0" fmla="*/ 0 h 412311"/>
              <a:gd name="connsiteX1" fmla="*/ 4978400 w 4978400"/>
              <a:gd name="connsiteY1" fmla="*/ 0 h 412311"/>
              <a:gd name="connsiteX2" fmla="*/ 4978400 w 4978400"/>
              <a:gd name="connsiteY2" fmla="*/ 412311 h 412311"/>
              <a:gd name="connsiteX3" fmla="*/ 0 w 4978400"/>
              <a:gd name="connsiteY3" fmla="*/ 412311 h 412311"/>
              <a:gd name="connsiteX4" fmla="*/ 0 w 4978400"/>
              <a:gd name="connsiteY4" fmla="*/ 0 h 412311"/>
              <a:gd name="connsiteX0-1" fmla="*/ 482600 w 4978400"/>
              <a:gd name="connsiteY0-2" fmla="*/ 25400 h 412311"/>
              <a:gd name="connsiteX1-3" fmla="*/ 4978400 w 4978400"/>
              <a:gd name="connsiteY1-4" fmla="*/ 0 h 412311"/>
              <a:gd name="connsiteX2-5" fmla="*/ 4978400 w 4978400"/>
              <a:gd name="connsiteY2-6" fmla="*/ 412311 h 412311"/>
              <a:gd name="connsiteX3-7" fmla="*/ 0 w 4978400"/>
              <a:gd name="connsiteY3-8" fmla="*/ 412311 h 412311"/>
              <a:gd name="connsiteX4-9" fmla="*/ 482600 w 4978400"/>
              <a:gd name="connsiteY4-10" fmla="*/ 25400 h 412311"/>
              <a:gd name="connsiteX0-11" fmla="*/ 254000 w 4978400"/>
              <a:gd name="connsiteY0-12" fmla="*/ 12700 h 412311"/>
              <a:gd name="connsiteX1-13" fmla="*/ 4978400 w 4978400"/>
              <a:gd name="connsiteY1-14" fmla="*/ 0 h 412311"/>
              <a:gd name="connsiteX2-15" fmla="*/ 4978400 w 4978400"/>
              <a:gd name="connsiteY2-16" fmla="*/ 412311 h 412311"/>
              <a:gd name="connsiteX3-17" fmla="*/ 0 w 4978400"/>
              <a:gd name="connsiteY3-18" fmla="*/ 412311 h 412311"/>
              <a:gd name="connsiteX4-19" fmla="*/ 254000 w 4978400"/>
              <a:gd name="connsiteY4-20" fmla="*/ 12700 h 412311"/>
              <a:gd name="connsiteX0-21" fmla="*/ 266700 w 4978400"/>
              <a:gd name="connsiteY0-22" fmla="*/ 12700 h 412311"/>
              <a:gd name="connsiteX1-23" fmla="*/ 4978400 w 4978400"/>
              <a:gd name="connsiteY1-24" fmla="*/ 0 h 412311"/>
              <a:gd name="connsiteX2-25" fmla="*/ 4978400 w 4978400"/>
              <a:gd name="connsiteY2-26" fmla="*/ 412311 h 412311"/>
              <a:gd name="connsiteX3-27" fmla="*/ 0 w 4978400"/>
              <a:gd name="connsiteY3-28" fmla="*/ 412311 h 412311"/>
              <a:gd name="connsiteX4-29" fmla="*/ 266700 w 4978400"/>
              <a:gd name="connsiteY4-30" fmla="*/ 12700 h 412311"/>
              <a:gd name="connsiteX0-31" fmla="*/ 292100 w 4978400"/>
              <a:gd name="connsiteY0-32" fmla="*/ 0 h 412311"/>
              <a:gd name="connsiteX1-33" fmla="*/ 4978400 w 4978400"/>
              <a:gd name="connsiteY1-34" fmla="*/ 0 h 412311"/>
              <a:gd name="connsiteX2-35" fmla="*/ 4978400 w 4978400"/>
              <a:gd name="connsiteY2-36" fmla="*/ 412311 h 412311"/>
              <a:gd name="connsiteX3-37" fmla="*/ 0 w 4978400"/>
              <a:gd name="connsiteY3-38" fmla="*/ 412311 h 412311"/>
              <a:gd name="connsiteX4-39" fmla="*/ 292100 w 4978400"/>
              <a:gd name="connsiteY4-40" fmla="*/ 0 h 4123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78400" h="412311">
                <a:moveTo>
                  <a:pt x="292100" y="0"/>
                </a:moveTo>
                <a:lnTo>
                  <a:pt x="4978400" y="0"/>
                </a:lnTo>
                <a:lnTo>
                  <a:pt x="4978400" y="412311"/>
                </a:lnTo>
                <a:lnTo>
                  <a:pt x="0" y="412311"/>
                </a:lnTo>
                <a:lnTo>
                  <a:pt x="292100" y="0"/>
                </a:lnTo>
                <a:close/>
              </a:path>
            </a:pathLst>
          </a:custGeom>
          <a:gradFill flip="none" rotWithShape="1">
            <a:gsLst>
              <a:gs pos="0">
                <a:srgbClr val="005EA4">
                  <a:shade val="30000"/>
                  <a:satMod val="115000"/>
                </a:srgbClr>
              </a:gs>
              <a:gs pos="50000">
                <a:srgbClr val="005EA4">
                  <a:shade val="67500"/>
                  <a:satMod val="115000"/>
                </a:srgbClr>
              </a:gs>
              <a:gs pos="100000">
                <a:srgbClr val="005EA4">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八、</a:t>
            </a:r>
            <a:r>
              <a:rPr lang="zh-CN" altLang="zh-CN" sz="3600" b="1" dirty="0">
                <a:solidFill>
                  <a:srgbClr val="0070C0"/>
                </a:solidFill>
                <a:latin typeface="微软雅黑" panose="020B0503020204020204" pitchFamily="34" charset="-122"/>
                <a:ea typeface="微软雅黑" panose="020B0503020204020204" pitchFamily="34" charset="-122"/>
              </a:rPr>
              <a:t>要因确认</a:t>
            </a:r>
          </a:p>
        </p:txBody>
      </p:sp>
      <p:sp>
        <p:nvSpPr>
          <p:cNvPr id="2" name="矩形 1"/>
          <p:cNvSpPr/>
          <p:nvPr/>
        </p:nvSpPr>
        <p:spPr>
          <a:xfrm>
            <a:off x="1001002" y="1552323"/>
            <a:ext cx="2241319" cy="1338828"/>
          </a:xfrm>
          <a:prstGeom prst="rect">
            <a:avLst/>
          </a:prstGeom>
        </p:spPr>
        <p:txBody>
          <a:bodyPr wrap="none">
            <a:spAutoFit/>
          </a:bodyPr>
          <a:lstStyle/>
          <a:p>
            <a:pPr>
              <a:lnSpc>
                <a:spcPct val="150000"/>
              </a:lnSpc>
              <a:spcAft>
                <a:spcPts val="0"/>
              </a:spcAft>
            </a:pPr>
            <a:r>
              <a:rPr lang="zh-CN" altLang="zh-CN" sz="2400" b="1" dirty="0">
                <a:solidFill>
                  <a:schemeClr val="bg1"/>
                </a:solidFill>
                <a:latin typeface="微软雅黑" panose="020B0503020204020204" pitchFamily="34" charset="-122"/>
                <a:ea typeface="微软雅黑" panose="020B0503020204020204" pitchFamily="34" charset="-122"/>
                <a:cs typeface="宋体-18030"/>
              </a:rPr>
              <a:t>要因</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确认</a:t>
            </a:r>
            <a:r>
              <a:rPr lang="en-US" altLang="zh-CN" sz="2400" b="1" dirty="0" smtClean="0">
                <a:solidFill>
                  <a:schemeClr val="bg1"/>
                </a:solidFill>
                <a:latin typeface="微软雅黑" panose="020B0503020204020204" pitchFamily="34" charset="-122"/>
                <a:ea typeface="微软雅黑" panose="020B0503020204020204" pitchFamily="34" charset="-122"/>
                <a:cs typeface="宋体-18030"/>
              </a:rPr>
              <a:t> </a:t>
            </a:r>
            <a:r>
              <a:rPr lang="en-US" altLang="zh-CN" sz="5400" b="1" i="1" dirty="0" smtClean="0">
                <a:solidFill>
                  <a:schemeClr val="bg1"/>
                </a:solidFill>
                <a:latin typeface="微软雅黑" panose="020B0503020204020204" pitchFamily="34" charset="-122"/>
                <a:ea typeface="微软雅黑" panose="020B0503020204020204" pitchFamily="34" charset="-122"/>
                <a:cs typeface="宋体-18030"/>
              </a:rPr>
              <a:t>5</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a:t>
            </a:r>
            <a:endParaRPr lang="en-US" altLang="zh-CN" sz="2400" b="1" dirty="0" smtClean="0">
              <a:solidFill>
                <a:schemeClr val="bg1"/>
              </a:solidFill>
              <a:latin typeface="微软雅黑" panose="020B0503020204020204" pitchFamily="34" charset="-122"/>
              <a:ea typeface="微软雅黑" panose="020B0503020204020204" pitchFamily="34" charset="-122"/>
              <a:cs typeface="宋体-18030"/>
            </a:endParaRPr>
          </a:p>
        </p:txBody>
      </p:sp>
      <p:graphicFrame>
        <p:nvGraphicFramePr>
          <p:cNvPr id="8" name="表格 7"/>
          <p:cNvGraphicFramePr>
            <a:graphicFrameLocks noGrp="1"/>
          </p:cNvGraphicFramePr>
          <p:nvPr/>
        </p:nvGraphicFramePr>
        <p:xfrm>
          <a:off x="3986268" y="2158240"/>
          <a:ext cx="5851462" cy="534944"/>
        </p:xfrm>
        <a:graphic>
          <a:graphicData uri="http://schemas.openxmlformats.org/drawingml/2006/table">
            <a:tbl>
              <a:tblPr firstRow="1" firstCol="1" bandRow="1">
                <a:effectLst/>
                <a:tableStyleId>{BDBED569-4797-4DF1-A0F4-6AAB3CD982D8}</a:tableStyleId>
              </a:tblPr>
              <a:tblGrid>
                <a:gridCol w="1462522">
                  <a:extLst>
                    <a:ext uri="{9D8B030D-6E8A-4147-A177-3AD203B41FA5}">
                      <a16:colId xmlns:a16="http://schemas.microsoft.com/office/drawing/2014/main" val="20000"/>
                    </a:ext>
                  </a:extLst>
                </a:gridCol>
                <a:gridCol w="1462522">
                  <a:extLst>
                    <a:ext uri="{9D8B030D-6E8A-4147-A177-3AD203B41FA5}">
                      <a16:colId xmlns:a16="http://schemas.microsoft.com/office/drawing/2014/main" val="20001"/>
                    </a:ext>
                  </a:extLst>
                </a:gridCol>
                <a:gridCol w="1463209">
                  <a:extLst>
                    <a:ext uri="{9D8B030D-6E8A-4147-A177-3AD203B41FA5}">
                      <a16:colId xmlns:a16="http://schemas.microsoft.com/office/drawing/2014/main" val="20002"/>
                    </a:ext>
                  </a:extLst>
                </a:gridCol>
                <a:gridCol w="1463209">
                  <a:extLst>
                    <a:ext uri="{9D8B030D-6E8A-4147-A177-3AD203B41FA5}">
                      <a16:colId xmlns:a16="http://schemas.microsoft.com/office/drawing/2014/main" val="20003"/>
                    </a:ext>
                  </a:extLst>
                </a:gridCol>
              </a:tblGrid>
              <a:tr h="267472">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确认时间</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solidFill>
                            <a:schemeClr val="tx1"/>
                          </a:solidFill>
                          <a:effectLst/>
                          <a:latin typeface="微软雅黑" panose="020B0503020204020204" pitchFamily="34" charset="-122"/>
                          <a:ea typeface="微软雅黑" panose="020B0503020204020204" pitchFamily="34" charset="-122"/>
                        </a:rPr>
                        <a:t> </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确认人</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李大东</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0"/>
                  </a:ext>
                </a:extLst>
              </a:tr>
              <a:tr h="267472">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确认方法</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确认标准</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bl>
          </a:graphicData>
        </a:graphic>
      </p:graphicFrame>
      <p:sp>
        <p:nvSpPr>
          <p:cNvPr id="3" name="矩形 2"/>
          <p:cNvSpPr/>
          <p:nvPr/>
        </p:nvSpPr>
        <p:spPr>
          <a:xfrm>
            <a:off x="1508627" y="2794784"/>
            <a:ext cx="1261884" cy="523220"/>
          </a:xfrm>
          <a:prstGeom prst="rect">
            <a:avLst/>
          </a:prstGeom>
        </p:spPr>
        <p:txBody>
          <a:bodyPr wrap="none">
            <a:spAutoFit/>
          </a:bodyPr>
          <a:lstStyle/>
          <a:p>
            <a:pPr lvl="0" algn="ctr">
              <a:spcAft>
                <a:spcPts val="0"/>
              </a:spcAft>
            </a:pPr>
            <a:r>
              <a:rPr lang="zh-CN" altLang="zh-CN" sz="2800" b="1" dirty="0">
                <a:solidFill>
                  <a:srgbClr val="FFFF00"/>
                </a:solidFill>
                <a:latin typeface="微软雅黑" panose="020B0503020204020204" pitchFamily="34" charset="-122"/>
                <a:ea typeface="微软雅黑" panose="020B0503020204020204" pitchFamily="34" charset="-122"/>
                <a:cs typeface="宋体-18030"/>
              </a:rPr>
              <a:t>氧量低</a:t>
            </a:r>
          </a:p>
        </p:txBody>
      </p:sp>
      <p:sp>
        <p:nvSpPr>
          <p:cNvPr id="21" name="矩形 26"/>
          <p:cNvSpPr>
            <a:spLocks noChangeArrowheads="1"/>
          </p:cNvSpPr>
          <p:nvPr/>
        </p:nvSpPr>
        <p:spPr bwMode="auto">
          <a:xfrm>
            <a:off x="3495900" y="1429464"/>
            <a:ext cx="376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i="1" dirty="0" smtClean="0">
                <a:latin typeface="微软雅黑" panose="020B0503020204020204" pitchFamily="34" charset="-122"/>
                <a:ea typeface="微软雅黑" panose="020B0503020204020204" pitchFamily="34" charset="-122"/>
              </a:rPr>
              <a:t>条末端因素确认</a:t>
            </a:r>
            <a:endParaRPr lang="zh-CN" altLang="en-US" sz="3600" b="1" i="1"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3986268" y="3428645"/>
          <a:ext cx="7405632" cy="2743552"/>
        </p:xfrm>
        <a:graphic>
          <a:graphicData uri="http://schemas.openxmlformats.org/drawingml/2006/table">
            <a:tbl>
              <a:tblPr firstRow="1" firstCol="1" lastRow="1" lastCol="1" bandRow="1" bandCol="1">
                <a:tableStyleId>{BC89EF96-8CEA-46FF-86C4-4CE0E7609802}</a:tableStyleId>
              </a:tblPr>
              <a:tblGrid>
                <a:gridCol w="1668874">
                  <a:extLst>
                    <a:ext uri="{9D8B030D-6E8A-4147-A177-3AD203B41FA5}">
                      <a16:colId xmlns:a16="http://schemas.microsoft.com/office/drawing/2014/main" val="20000"/>
                    </a:ext>
                  </a:extLst>
                </a:gridCol>
                <a:gridCol w="2086093">
                  <a:extLst>
                    <a:ext uri="{9D8B030D-6E8A-4147-A177-3AD203B41FA5}">
                      <a16:colId xmlns:a16="http://schemas.microsoft.com/office/drawing/2014/main" val="20001"/>
                    </a:ext>
                  </a:extLst>
                </a:gridCol>
                <a:gridCol w="1912253">
                  <a:extLst>
                    <a:ext uri="{9D8B030D-6E8A-4147-A177-3AD203B41FA5}">
                      <a16:colId xmlns:a16="http://schemas.microsoft.com/office/drawing/2014/main" val="20002"/>
                    </a:ext>
                  </a:extLst>
                </a:gridCol>
                <a:gridCol w="1738412">
                  <a:extLst>
                    <a:ext uri="{9D8B030D-6E8A-4147-A177-3AD203B41FA5}">
                      <a16:colId xmlns:a16="http://schemas.microsoft.com/office/drawing/2014/main" val="20003"/>
                    </a:ext>
                  </a:extLst>
                </a:gridCol>
              </a:tblGrid>
              <a:tr h="391936">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时间</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负荷</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标准</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氧量</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extLst>
                  <a:ext uri="{0D108BD9-81ED-4DB2-BD59-A6C34878D82A}">
                    <a16:rowId xmlns:a16="http://schemas.microsoft.com/office/drawing/2014/main" val="10000"/>
                  </a:ext>
                </a:extLst>
              </a:tr>
              <a:tr h="391936">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r h="391936">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391936">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3"/>
                  </a:ext>
                </a:extLst>
              </a:tr>
              <a:tr h="391936">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4"/>
                  </a:ext>
                </a:extLst>
              </a:tr>
              <a:tr h="391936">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5"/>
                  </a:ext>
                </a:extLst>
              </a:tr>
              <a:tr h="391936">
                <a:tc gridSpan="4">
                  <a:txBody>
                    <a:bodyPr/>
                    <a:lstStyle/>
                    <a:p>
                      <a:pPr indent="0" algn="l">
                        <a:spcAft>
                          <a:spcPts val="0"/>
                        </a:spcAft>
                      </a:pPr>
                      <a:r>
                        <a:rPr lang="en-US" altLang="zh-CN" sz="1200" b="0" kern="1200" dirty="0" smtClean="0">
                          <a:effectLst/>
                          <a:latin typeface="微软雅黑" panose="020B0503020204020204" pitchFamily="34" charset="-122"/>
                          <a:ea typeface="微软雅黑" panose="020B0503020204020204" pitchFamily="34" charset="-122"/>
                        </a:rPr>
                        <a:t>  </a:t>
                      </a:r>
                      <a:r>
                        <a:rPr lang="zh-CN" sz="1200" b="0" kern="1200" dirty="0" smtClean="0">
                          <a:effectLst/>
                          <a:latin typeface="微软雅黑" panose="020B0503020204020204" pitchFamily="34" charset="-122"/>
                          <a:ea typeface="微软雅黑" panose="020B0503020204020204" pitchFamily="34" charset="-122"/>
                        </a:rPr>
                        <a:t>制表</a:t>
                      </a:r>
                      <a:r>
                        <a:rPr lang="zh-CN" sz="1200" b="0" kern="1200" dirty="0">
                          <a:effectLst/>
                          <a:latin typeface="微软雅黑" panose="020B0503020204020204" pitchFamily="34" charset="-122"/>
                          <a:ea typeface="微软雅黑" panose="020B0503020204020204" pitchFamily="34" charset="-122"/>
                        </a:rPr>
                        <a:t>人：</a:t>
                      </a:r>
                      <a:r>
                        <a:rPr lang="en-US" sz="1200" b="0" kern="1200" dirty="0">
                          <a:effectLst/>
                          <a:latin typeface="微软雅黑" panose="020B0503020204020204" pitchFamily="34" charset="-122"/>
                          <a:ea typeface="微软雅黑" panose="020B0503020204020204" pitchFamily="34" charset="-122"/>
                        </a:rPr>
                        <a:t>              </a:t>
                      </a:r>
                      <a:r>
                        <a:rPr lang="en-US" sz="1200" b="0" kern="1200" dirty="0" smtClean="0">
                          <a:effectLst/>
                          <a:latin typeface="微软雅黑" panose="020B0503020204020204" pitchFamily="34" charset="-122"/>
                          <a:ea typeface="微软雅黑" panose="020B0503020204020204" pitchFamily="34" charset="-122"/>
                        </a:rPr>
                        <a:t>                                                     </a:t>
                      </a:r>
                      <a:r>
                        <a:rPr lang="zh-CN" sz="1200" b="0" kern="1200" dirty="0" smtClean="0">
                          <a:effectLst/>
                          <a:latin typeface="微软雅黑" panose="020B0503020204020204" pitchFamily="34" charset="-122"/>
                          <a:ea typeface="微软雅黑" panose="020B0503020204020204" pitchFamily="34" charset="-122"/>
                        </a:rPr>
                        <a:t>数据来源</a:t>
                      </a:r>
                      <a:r>
                        <a:rPr lang="zh-CN" altLang="en-US" sz="1200" b="0" kern="1200" dirty="0" smtClean="0">
                          <a:effectLst/>
                          <a:latin typeface="微软雅黑" panose="020B0503020204020204" pitchFamily="34" charset="-122"/>
                          <a:ea typeface="微软雅黑" panose="020B0503020204020204" pitchFamily="34" charset="-122"/>
                        </a:rPr>
                        <a:t>：</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bl>
          </a:graphicData>
        </a:graphic>
      </p:graphicFrame>
      <p:sp>
        <p:nvSpPr>
          <p:cNvPr id="6" name="矩形 5"/>
          <p:cNvSpPr/>
          <p:nvPr/>
        </p:nvSpPr>
        <p:spPr>
          <a:xfrm>
            <a:off x="5356126" y="2862057"/>
            <a:ext cx="4589718" cy="553998"/>
          </a:xfrm>
          <a:prstGeom prst="rect">
            <a:avLst/>
          </a:prstGeom>
        </p:spPr>
        <p:txBody>
          <a:bodyPr wrap="none">
            <a:spAutoFit/>
          </a:bodyPr>
          <a:lstStyle/>
          <a:p>
            <a:pPr algn="ctr">
              <a:lnSpc>
                <a:spcPct val="150000"/>
              </a:lnSpc>
              <a:spcAft>
                <a:spcPts val="0"/>
              </a:spcAft>
            </a:pPr>
            <a:r>
              <a:rPr lang="en-US" altLang="zh-CN" sz="2000" b="1" dirty="0" smtClean="0">
                <a:latin typeface="微软雅黑" panose="020B0503020204020204" pitchFamily="34" charset="-122"/>
                <a:ea typeface="微软雅黑" panose="020B0503020204020204" pitchFamily="34" charset="-122"/>
                <a:cs typeface="宋体-18030"/>
              </a:rPr>
              <a:t>1</a:t>
            </a:r>
            <a:r>
              <a:rPr lang="zh-CN" altLang="en-US" sz="2000" b="1" dirty="0" smtClean="0">
                <a:latin typeface="微软雅黑" panose="020B0503020204020204" pitchFamily="34" charset="-122"/>
                <a:ea typeface="微软雅黑" panose="020B0503020204020204" pitchFamily="34" charset="-122"/>
                <a:cs typeface="宋体-18030"/>
              </a:rPr>
              <a:t>） </a:t>
            </a:r>
            <a:r>
              <a:rPr lang="zh-CN" altLang="zh-CN" sz="2000" b="1" dirty="0" smtClean="0">
                <a:latin typeface="微软雅黑" panose="020B0503020204020204" pitchFamily="34" charset="-122"/>
                <a:ea typeface="微软雅黑" panose="020B0503020204020204" pitchFamily="34" charset="-122"/>
                <a:cs typeface="宋体-18030"/>
              </a:rPr>
              <a:t>四</a:t>
            </a:r>
            <a:r>
              <a:rPr lang="zh-CN" altLang="zh-CN" sz="2000" b="1" dirty="0">
                <a:latin typeface="微软雅黑" panose="020B0503020204020204" pitchFamily="34" charset="-122"/>
                <a:ea typeface="微软雅黑" panose="020B0503020204020204" pitchFamily="34" charset="-122"/>
                <a:cs typeface="宋体-18030"/>
              </a:rPr>
              <a:t>班负荷</a:t>
            </a:r>
            <a:r>
              <a:rPr lang="en-US" altLang="zh-CN" sz="2000" b="1" dirty="0">
                <a:latin typeface="微软雅黑" panose="020B0503020204020204" pitchFamily="34" charset="-122"/>
                <a:ea typeface="微软雅黑" panose="020B0503020204020204" pitchFamily="34" charset="-122"/>
                <a:cs typeface="宋体-18030"/>
              </a:rPr>
              <a:t>165-220MW</a:t>
            </a:r>
            <a:r>
              <a:rPr lang="zh-CN" altLang="zh-CN" sz="2000" b="1" dirty="0">
                <a:latin typeface="微软雅黑" panose="020B0503020204020204" pitchFamily="34" charset="-122"/>
                <a:ea typeface="微软雅黑" panose="020B0503020204020204" pitchFamily="34" charset="-122"/>
                <a:cs typeface="宋体-18030"/>
              </a:rPr>
              <a:t>氧量</a:t>
            </a:r>
            <a:r>
              <a:rPr lang="zh-CN" altLang="zh-CN" sz="2000" b="1" dirty="0" smtClean="0">
                <a:latin typeface="微软雅黑" panose="020B0503020204020204" pitchFamily="34" charset="-122"/>
                <a:ea typeface="微软雅黑" panose="020B0503020204020204" pitchFamily="34" charset="-122"/>
                <a:cs typeface="宋体-18030"/>
              </a:rPr>
              <a:t>调查表</a:t>
            </a:r>
            <a:endParaRPr lang="zh-CN" altLang="zh-CN" sz="2000" b="1" dirty="0">
              <a:latin typeface="微软雅黑" panose="020B0503020204020204" pitchFamily="34" charset="-122"/>
              <a:ea typeface="微软雅黑" panose="020B0503020204020204" pitchFamily="34" charset="-122"/>
              <a:cs typeface="宋体-18030"/>
            </a:endParaRPr>
          </a:p>
        </p:txBody>
      </p:sp>
      <p:sp>
        <p:nvSpPr>
          <p:cNvPr id="9" name="文本框 8"/>
          <p:cNvSpPr txBox="1"/>
          <p:nvPr/>
        </p:nvSpPr>
        <p:spPr>
          <a:xfrm>
            <a:off x="1683534" y="4595203"/>
            <a:ext cx="902812" cy="707886"/>
          </a:xfrm>
          <a:prstGeom prst="rect">
            <a:avLst/>
          </a:prstGeom>
          <a:noFill/>
        </p:spPr>
        <p:txBody>
          <a:bodyPr wrap="none" rtlCol="0">
            <a:spAutoFit/>
          </a:bodyPr>
          <a:lstStyle/>
          <a:p>
            <a:pPr algn="ctr"/>
            <a:r>
              <a:rPr lang="en-US" altLang="zh-CN" sz="4000" dirty="0" smtClean="0">
                <a:solidFill>
                  <a:schemeClr val="accent5">
                    <a:lumMod val="60000"/>
                    <a:lumOff val="40000"/>
                  </a:schemeClr>
                </a:solidFill>
              </a:rPr>
              <a:t>1/3</a:t>
            </a:r>
            <a:endParaRPr lang="zh-CN" altLang="en-US" sz="4000" dirty="0">
              <a:solidFill>
                <a:schemeClr val="accent5">
                  <a:lumMod val="60000"/>
                  <a:lumOff val="40000"/>
                </a:schemeClr>
              </a:solidFill>
            </a:endParaRPr>
          </a:p>
        </p:txBody>
      </p:sp>
      <p:sp>
        <p:nvSpPr>
          <p:cNvPr id="15" name="文本框 14"/>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三十二角星 21"/>
          <p:cNvSpPr/>
          <p:nvPr/>
        </p:nvSpPr>
        <p:spPr>
          <a:xfrm>
            <a:off x="447180" y="1101344"/>
            <a:ext cx="3375520" cy="3280666"/>
          </a:xfrm>
          <a:prstGeom prst="star32">
            <a:avLst>
              <a:gd name="adj" fmla="val 47792"/>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a:solidFill>
              <a:srgbClr val="005E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2063929"/>
            <a:ext cx="12192000" cy="688012"/>
          </a:xfrm>
          <a:prstGeom prst="rect">
            <a:avLst/>
          </a:prstGeom>
          <a:solidFill>
            <a:schemeClr val="bg1">
              <a:lumMod val="95000"/>
            </a:schemeClr>
          </a:solidFill>
          <a:ln w="19050">
            <a:solidFill>
              <a:srgbClr val="005EA4"/>
            </a:solidFill>
          </a:ln>
        </p:spPr>
        <p:txBody>
          <a:bodyPr wrap="square" anchor="ctr">
            <a:noAutofit/>
          </a:bodyPr>
          <a:lstStyle/>
          <a:p>
            <a:pPr algn="just">
              <a:lnSpc>
                <a:spcPts val="2200"/>
              </a:lnSpc>
              <a:spcAft>
                <a:spcPts val="0"/>
              </a:spcAft>
            </a:pPr>
            <a:endParaRPr lang="zh-CN" altLang="zh-CN" sz="1600" dirty="0">
              <a:latin typeface="微软雅黑" panose="020B0503020204020204" pitchFamily="34" charset="-122"/>
              <a:ea typeface="微软雅黑" panose="020B0503020204020204" pitchFamily="34" charset="-122"/>
              <a:cs typeface="宋体-18030"/>
            </a:endParaRPr>
          </a:p>
        </p:txBody>
      </p:sp>
      <p:sp>
        <p:nvSpPr>
          <p:cNvPr id="23" name="椭圆 22"/>
          <p:cNvSpPr/>
          <p:nvPr/>
        </p:nvSpPr>
        <p:spPr>
          <a:xfrm>
            <a:off x="714606" y="1330941"/>
            <a:ext cx="2840669" cy="2821472"/>
          </a:xfrm>
          <a:prstGeom prst="ellipse">
            <a:avLst/>
          </a:prstGeom>
          <a:solidFill>
            <a:srgbClr val="005EA4"/>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0"/>
          <p:cNvSpPr/>
          <p:nvPr/>
        </p:nvSpPr>
        <p:spPr>
          <a:xfrm>
            <a:off x="7213600" y="1651617"/>
            <a:ext cx="4978400" cy="412311"/>
          </a:xfrm>
          <a:custGeom>
            <a:avLst/>
            <a:gdLst>
              <a:gd name="connsiteX0" fmla="*/ 0 w 4978400"/>
              <a:gd name="connsiteY0" fmla="*/ 0 h 412311"/>
              <a:gd name="connsiteX1" fmla="*/ 4978400 w 4978400"/>
              <a:gd name="connsiteY1" fmla="*/ 0 h 412311"/>
              <a:gd name="connsiteX2" fmla="*/ 4978400 w 4978400"/>
              <a:gd name="connsiteY2" fmla="*/ 412311 h 412311"/>
              <a:gd name="connsiteX3" fmla="*/ 0 w 4978400"/>
              <a:gd name="connsiteY3" fmla="*/ 412311 h 412311"/>
              <a:gd name="connsiteX4" fmla="*/ 0 w 4978400"/>
              <a:gd name="connsiteY4" fmla="*/ 0 h 412311"/>
              <a:gd name="connsiteX0-1" fmla="*/ 482600 w 4978400"/>
              <a:gd name="connsiteY0-2" fmla="*/ 25400 h 412311"/>
              <a:gd name="connsiteX1-3" fmla="*/ 4978400 w 4978400"/>
              <a:gd name="connsiteY1-4" fmla="*/ 0 h 412311"/>
              <a:gd name="connsiteX2-5" fmla="*/ 4978400 w 4978400"/>
              <a:gd name="connsiteY2-6" fmla="*/ 412311 h 412311"/>
              <a:gd name="connsiteX3-7" fmla="*/ 0 w 4978400"/>
              <a:gd name="connsiteY3-8" fmla="*/ 412311 h 412311"/>
              <a:gd name="connsiteX4-9" fmla="*/ 482600 w 4978400"/>
              <a:gd name="connsiteY4-10" fmla="*/ 25400 h 412311"/>
              <a:gd name="connsiteX0-11" fmla="*/ 254000 w 4978400"/>
              <a:gd name="connsiteY0-12" fmla="*/ 12700 h 412311"/>
              <a:gd name="connsiteX1-13" fmla="*/ 4978400 w 4978400"/>
              <a:gd name="connsiteY1-14" fmla="*/ 0 h 412311"/>
              <a:gd name="connsiteX2-15" fmla="*/ 4978400 w 4978400"/>
              <a:gd name="connsiteY2-16" fmla="*/ 412311 h 412311"/>
              <a:gd name="connsiteX3-17" fmla="*/ 0 w 4978400"/>
              <a:gd name="connsiteY3-18" fmla="*/ 412311 h 412311"/>
              <a:gd name="connsiteX4-19" fmla="*/ 254000 w 4978400"/>
              <a:gd name="connsiteY4-20" fmla="*/ 12700 h 412311"/>
              <a:gd name="connsiteX0-21" fmla="*/ 266700 w 4978400"/>
              <a:gd name="connsiteY0-22" fmla="*/ 12700 h 412311"/>
              <a:gd name="connsiteX1-23" fmla="*/ 4978400 w 4978400"/>
              <a:gd name="connsiteY1-24" fmla="*/ 0 h 412311"/>
              <a:gd name="connsiteX2-25" fmla="*/ 4978400 w 4978400"/>
              <a:gd name="connsiteY2-26" fmla="*/ 412311 h 412311"/>
              <a:gd name="connsiteX3-27" fmla="*/ 0 w 4978400"/>
              <a:gd name="connsiteY3-28" fmla="*/ 412311 h 412311"/>
              <a:gd name="connsiteX4-29" fmla="*/ 266700 w 4978400"/>
              <a:gd name="connsiteY4-30" fmla="*/ 12700 h 412311"/>
              <a:gd name="connsiteX0-31" fmla="*/ 292100 w 4978400"/>
              <a:gd name="connsiteY0-32" fmla="*/ 0 h 412311"/>
              <a:gd name="connsiteX1-33" fmla="*/ 4978400 w 4978400"/>
              <a:gd name="connsiteY1-34" fmla="*/ 0 h 412311"/>
              <a:gd name="connsiteX2-35" fmla="*/ 4978400 w 4978400"/>
              <a:gd name="connsiteY2-36" fmla="*/ 412311 h 412311"/>
              <a:gd name="connsiteX3-37" fmla="*/ 0 w 4978400"/>
              <a:gd name="connsiteY3-38" fmla="*/ 412311 h 412311"/>
              <a:gd name="connsiteX4-39" fmla="*/ 292100 w 4978400"/>
              <a:gd name="connsiteY4-40" fmla="*/ 0 h 4123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78400" h="412311">
                <a:moveTo>
                  <a:pt x="292100" y="0"/>
                </a:moveTo>
                <a:lnTo>
                  <a:pt x="4978400" y="0"/>
                </a:lnTo>
                <a:lnTo>
                  <a:pt x="4978400" y="412311"/>
                </a:lnTo>
                <a:lnTo>
                  <a:pt x="0" y="412311"/>
                </a:lnTo>
                <a:lnTo>
                  <a:pt x="292100" y="0"/>
                </a:lnTo>
                <a:close/>
              </a:path>
            </a:pathLst>
          </a:custGeom>
          <a:gradFill flip="none" rotWithShape="1">
            <a:gsLst>
              <a:gs pos="0">
                <a:srgbClr val="005EA4">
                  <a:shade val="30000"/>
                  <a:satMod val="115000"/>
                </a:srgbClr>
              </a:gs>
              <a:gs pos="50000">
                <a:srgbClr val="005EA4">
                  <a:shade val="67500"/>
                  <a:satMod val="115000"/>
                </a:srgbClr>
              </a:gs>
              <a:gs pos="100000">
                <a:srgbClr val="005EA4">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八、</a:t>
            </a:r>
            <a:r>
              <a:rPr lang="zh-CN" altLang="zh-CN" sz="3600" b="1" dirty="0">
                <a:solidFill>
                  <a:srgbClr val="0070C0"/>
                </a:solidFill>
                <a:latin typeface="微软雅黑" panose="020B0503020204020204" pitchFamily="34" charset="-122"/>
                <a:ea typeface="微软雅黑" panose="020B0503020204020204" pitchFamily="34" charset="-122"/>
              </a:rPr>
              <a:t>要因确认</a:t>
            </a:r>
          </a:p>
        </p:txBody>
      </p:sp>
      <p:sp>
        <p:nvSpPr>
          <p:cNvPr id="2" name="矩形 1"/>
          <p:cNvSpPr/>
          <p:nvPr/>
        </p:nvSpPr>
        <p:spPr>
          <a:xfrm>
            <a:off x="1001002" y="1552323"/>
            <a:ext cx="2241319" cy="1338828"/>
          </a:xfrm>
          <a:prstGeom prst="rect">
            <a:avLst/>
          </a:prstGeom>
        </p:spPr>
        <p:txBody>
          <a:bodyPr wrap="none">
            <a:spAutoFit/>
          </a:bodyPr>
          <a:lstStyle/>
          <a:p>
            <a:pPr>
              <a:lnSpc>
                <a:spcPct val="150000"/>
              </a:lnSpc>
              <a:spcAft>
                <a:spcPts val="0"/>
              </a:spcAft>
            </a:pPr>
            <a:r>
              <a:rPr lang="zh-CN" altLang="zh-CN" sz="2400" b="1" dirty="0">
                <a:solidFill>
                  <a:schemeClr val="bg1"/>
                </a:solidFill>
                <a:latin typeface="微软雅黑" panose="020B0503020204020204" pitchFamily="34" charset="-122"/>
                <a:ea typeface="微软雅黑" panose="020B0503020204020204" pitchFamily="34" charset="-122"/>
                <a:cs typeface="宋体-18030"/>
              </a:rPr>
              <a:t>要因</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确认</a:t>
            </a:r>
            <a:r>
              <a:rPr lang="en-US" altLang="zh-CN" sz="2400" b="1" dirty="0" smtClean="0">
                <a:solidFill>
                  <a:schemeClr val="bg1"/>
                </a:solidFill>
                <a:latin typeface="微软雅黑" panose="020B0503020204020204" pitchFamily="34" charset="-122"/>
                <a:ea typeface="微软雅黑" panose="020B0503020204020204" pitchFamily="34" charset="-122"/>
                <a:cs typeface="宋体-18030"/>
              </a:rPr>
              <a:t> </a:t>
            </a:r>
            <a:r>
              <a:rPr lang="en-US" altLang="zh-CN" sz="5400" b="1" i="1" dirty="0" smtClean="0">
                <a:solidFill>
                  <a:schemeClr val="bg1"/>
                </a:solidFill>
                <a:latin typeface="微软雅黑" panose="020B0503020204020204" pitchFamily="34" charset="-122"/>
                <a:ea typeface="微软雅黑" panose="020B0503020204020204" pitchFamily="34" charset="-122"/>
                <a:cs typeface="宋体-18030"/>
              </a:rPr>
              <a:t>5</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a:t>
            </a:r>
            <a:endParaRPr lang="en-US" altLang="zh-CN" sz="2400" b="1" dirty="0" smtClean="0">
              <a:solidFill>
                <a:schemeClr val="bg1"/>
              </a:solidFill>
              <a:latin typeface="微软雅黑" panose="020B0503020204020204" pitchFamily="34" charset="-122"/>
              <a:ea typeface="微软雅黑" panose="020B0503020204020204" pitchFamily="34" charset="-122"/>
              <a:cs typeface="宋体-18030"/>
            </a:endParaRPr>
          </a:p>
        </p:txBody>
      </p:sp>
      <p:graphicFrame>
        <p:nvGraphicFramePr>
          <p:cNvPr id="8" name="表格 7"/>
          <p:cNvGraphicFramePr>
            <a:graphicFrameLocks noGrp="1"/>
          </p:cNvGraphicFramePr>
          <p:nvPr/>
        </p:nvGraphicFramePr>
        <p:xfrm>
          <a:off x="3986268" y="2158240"/>
          <a:ext cx="5851462" cy="534944"/>
        </p:xfrm>
        <a:graphic>
          <a:graphicData uri="http://schemas.openxmlformats.org/drawingml/2006/table">
            <a:tbl>
              <a:tblPr firstRow="1" firstCol="1" bandRow="1">
                <a:effectLst/>
                <a:tableStyleId>{BDBED569-4797-4DF1-A0F4-6AAB3CD982D8}</a:tableStyleId>
              </a:tblPr>
              <a:tblGrid>
                <a:gridCol w="1462522">
                  <a:extLst>
                    <a:ext uri="{9D8B030D-6E8A-4147-A177-3AD203B41FA5}">
                      <a16:colId xmlns:a16="http://schemas.microsoft.com/office/drawing/2014/main" val="20000"/>
                    </a:ext>
                  </a:extLst>
                </a:gridCol>
                <a:gridCol w="1462522">
                  <a:extLst>
                    <a:ext uri="{9D8B030D-6E8A-4147-A177-3AD203B41FA5}">
                      <a16:colId xmlns:a16="http://schemas.microsoft.com/office/drawing/2014/main" val="20001"/>
                    </a:ext>
                  </a:extLst>
                </a:gridCol>
                <a:gridCol w="1463209">
                  <a:extLst>
                    <a:ext uri="{9D8B030D-6E8A-4147-A177-3AD203B41FA5}">
                      <a16:colId xmlns:a16="http://schemas.microsoft.com/office/drawing/2014/main" val="20002"/>
                    </a:ext>
                  </a:extLst>
                </a:gridCol>
                <a:gridCol w="1463209">
                  <a:extLst>
                    <a:ext uri="{9D8B030D-6E8A-4147-A177-3AD203B41FA5}">
                      <a16:colId xmlns:a16="http://schemas.microsoft.com/office/drawing/2014/main" val="20003"/>
                    </a:ext>
                  </a:extLst>
                </a:gridCol>
              </a:tblGrid>
              <a:tr h="267472">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确认时间</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solidFill>
                            <a:schemeClr val="tx1"/>
                          </a:solidFill>
                          <a:effectLst/>
                          <a:latin typeface="微软雅黑" panose="020B0503020204020204" pitchFamily="34" charset="-122"/>
                          <a:ea typeface="微软雅黑" panose="020B0503020204020204" pitchFamily="34" charset="-122"/>
                        </a:rPr>
                        <a:t> </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确认人</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李大东</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0"/>
                  </a:ext>
                </a:extLst>
              </a:tr>
              <a:tr h="267472">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确认方法</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确认标准</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bl>
          </a:graphicData>
        </a:graphic>
      </p:graphicFrame>
      <p:sp>
        <p:nvSpPr>
          <p:cNvPr id="3" name="矩形 2"/>
          <p:cNvSpPr/>
          <p:nvPr/>
        </p:nvSpPr>
        <p:spPr>
          <a:xfrm>
            <a:off x="1508627" y="2794784"/>
            <a:ext cx="1261884" cy="523220"/>
          </a:xfrm>
          <a:prstGeom prst="rect">
            <a:avLst/>
          </a:prstGeom>
        </p:spPr>
        <p:txBody>
          <a:bodyPr wrap="none">
            <a:spAutoFit/>
          </a:bodyPr>
          <a:lstStyle/>
          <a:p>
            <a:pPr lvl="0" algn="ctr">
              <a:spcAft>
                <a:spcPts val="0"/>
              </a:spcAft>
            </a:pPr>
            <a:r>
              <a:rPr lang="zh-CN" altLang="zh-CN" sz="2800" b="1" dirty="0">
                <a:solidFill>
                  <a:srgbClr val="FFFF00"/>
                </a:solidFill>
                <a:latin typeface="微软雅黑" panose="020B0503020204020204" pitchFamily="34" charset="-122"/>
                <a:ea typeface="微软雅黑" panose="020B0503020204020204" pitchFamily="34" charset="-122"/>
                <a:cs typeface="宋体-18030"/>
              </a:rPr>
              <a:t>氧量低</a:t>
            </a:r>
          </a:p>
        </p:txBody>
      </p:sp>
      <p:sp>
        <p:nvSpPr>
          <p:cNvPr id="21" name="矩形 26"/>
          <p:cNvSpPr>
            <a:spLocks noChangeArrowheads="1"/>
          </p:cNvSpPr>
          <p:nvPr/>
        </p:nvSpPr>
        <p:spPr bwMode="auto">
          <a:xfrm>
            <a:off x="3495900" y="1429464"/>
            <a:ext cx="376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i="1" dirty="0" smtClean="0">
                <a:latin typeface="微软雅黑" panose="020B0503020204020204" pitchFamily="34" charset="-122"/>
                <a:ea typeface="微软雅黑" panose="020B0503020204020204" pitchFamily="34" charset="-122"/>
              </a:rPr>
              <a:t>条末端因素确认</a:t>
            </a:r>
            <a:endParaRPr lang="zh-CN" altLang="en-US" sz="3600" b="1" i="1" dirty="0">
              <a:latin typeface="微软雅黑" panose="020B0503020204020204" pitchFamily="34" charset="-122"/>
              <a:ea typeface="微软雅黑" panose="020B0503020204020204" pitchFamily="34" charset="-122"/>
            </a:endParaRPr>
          </a:p>
        </p:txBody>
      </p:sp>
      <p:sp>
        <p:nvSpPr>
          <p:cNvPr id="6" name="矩形 5"/>
          <p:cNvSpPr/>
          <p:nvPr/>
        </p:nvSpPr>
        <p:spPr>
          <a:xfrm>
            <a:off x="5330098" y="2950957"/>
            <a:ext cx="4512774" cy="400110"/>
          </a:xfrm>
          <a:prstGeom prst="rect">
            <a:avLst/>
          </a:prstGeom>
        </p:spPr>
        <p:txBody>
          <a:bodyPr wrap="none">
            <a:spAutoFit/>
          </a:bodyPr>
          <a:lstStyle/>
          <a:p>
            <a:pPr algn="ctr"/>
            <a:r>
              <a:rPr lang="en-US" altLang="zh-CN" sz="2000" b="1" dirty="0" smtClean="0">
                <a:latin typeface="微软雅黑" panose="020B0503020204020204" pitchFamily="34" charset="-122"/>
                <a:ea typeface="微软雅黑" panose="020B0503020204020204" pitchFamily="34" charset="-122"/>
                <a:cs typeface="宋体-18030"/>
              </a:rPr>
              <a:t>2</a:t>
            </a:r>
            <a:r>
              <a:rPr lang="zh-CN" altLang="en-US" sz="2000" b="1" dirty="0" smtClean="0">
                <a:latin typeface="微软雅黑" panose="020B0503020204020204" pitchFamily="34" charset="-122"/>
                <a:ea typeface="微软雅黑" panose="020B0503020204020204" pitchFamily="34" charset="-122"/>
                <a:cs typeface="宋体-18030"/>
              </a:rPr>
              <a:t>）</a:t>
            </a:r>
            <a:r>
              <a:rPr lang="zh-CN" altLang="zh-CN" sz="2000" b="1" dirty="0">
                <a:latin typeface="微软雅黑" panose="020B0503020204020204" pitchFamily="34" charset="-122"/>
                <a:ea typeface="微软雅黑" panose="020B0503020204020204" pitchFamily="34" charset="-122"/>
              </a:rPr>
              <a:t>四班负荷</a:t>
            </a:r>
            <a:r>
              <a:rPr lang="en-US" altLang="zh-CN" sz="2000" b="1" dirty="0">
                <a:latin typeface="微软雅黑" panose="020B0503020204020204" pitchFamily="34" charset="-122"/>
                <a:ea typeface="微软雅黑" panose="020B0503020204020204" pitchFamily="34" charset="-122"/>
              </a:rPr>
              <a:t>230-280MW</a:t>
            </a:r>
            <a:r>
              <a:rPr lang="zh-CN" altLang="zh-CN" sz="2000" b="1" dirty="0">
                <a:latin typeface="微软雅黑" panose="020B0503020204020204" pitchFamily="34" charset="-122"/>
                <a:ea typeface="微软雅黑" panose="020B0503020204020204" pitchFamily="34" charset="-122"/>
              </a:rPr>
              <a:t>氧量</a:t>
            </a:r>
            <a:r>
              <a:rPr lang="zh-CN" altLang="zh-CN" sz="2000" b="1" dirty="0" smtClean="0">
                <a:latin typeface="微软雅黑" panose="020B0503020204020204" pitchFamily="34" charset="-122"/>
                <a:ea typeface="微软雅黑" panose="020B0503020204020204" pitchFamily="34" charset="-122"/>
              </a:rPr>
              <a:t>调查表</a:t>
            </a:r>
            <a:endParaRPr lang="zh-CN" altLang="zh-CN" sz="2000" b="1" dirty="0">
              <a:latin typeface="微软雅黑" panose="020B0503020204020204" pitchFamily="34" charset="-122"/>
              <a:ea typeface="微软雅黑" panose="020B0503020204020204" pitchFamily="34" charset="-122"/>
            </a:endParaRPr>
          </a:p>
        </p:txBody>
      </p:sp>
      <p:graphicFrame>
        <p:nvGraphicFramePr>
          <p:cNvPr id="15" name="表格 14"/>
          <p:cNvGraphicFramePr>
            <a:graphicFrameLocks noGrp="1"/>
          </p:cNvGraphicFramePr>
          <p:nvPr/>
        </p:nvGraphicFramePr>
        <p:xfrm>
          <a:off x="3986268" y="3428645"/>
          <a:ext cx="7405632" cy="2743552"/>
        </p:xfrm>
        <a:graphic>
          <a:graphicData uri="http://schemas.openxmlformats.org/drawingml/2006/table">
            <a:tbl>
              <a:tblPr firstRow="1" firstCol="1" lastRow="1" lastCol="1" bandRow="1" bandCol="1">
                <a:tableStyleId>{BC89EF96-8CEA-46FF-86C4-4CE0E7609802}</a:tableStyleId>
              </a:tblPr>
              <a:tblGrid>
                <a:gridCol w="1668874">
                  <a:extLst>
                    <a:ext uri="{9D8B030D-6E8A-4147-A177-3AD203B41FA5}">
                      <a16:colId xmlns:a16="http://schemas.microsoft.com/office/drawing/2014/main" val="20000"/>
                    </a:ext>
                  </a:extLst>
                </a:gridCol>
                <a:gridCol w="2086093">
                  <a:extLst>
                    <a:ext uri="{9D8B030D-6E8A-4147-A177-3AD203B41FA5}">
                      <a16:colId xmlns:a16="http://schemas.microsoft.com/office/drawing/2014/main" val="20001"/>
                    </a:ext>
                  </a:extLst>
                </a:gridCol>
                <a:gridCol w="1912253">
                  <a:extLst>
                    <a:ext uri="{9D8B030D-6E8A-4147-A177-3AD203B41FA5}">
                      <a16:colId xmlns:a16="http://schemas.microsoft.com/office/drawing/2014/main" val="20002"/>
                    </a:ext>
                  </a:extLst>
                </a:gridCol>
                <a:gridCol w="1738412">
                  <a:extLst>
                    <a:ext uri="{9D8B030D-6E8A-4147-A177-3AD203B41FA5}">
                      <a16:colId xmlns:a16="http://schemas.microsoft.com/office/drawing/2014/main" val="20003"/>
                    </a:ext>
                  </a:extLst>
                </a:gridCol>
              </a:tblGrid>
              <a:tr h="391936">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时间</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负荷</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标准</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氧量</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extLst>
                  <a:ext uri="{0D108BD9-81ED-4DB2-BD59-A6C34878D82A}">
                    <a16:rowId xmlns:a16="http://schemas.microsoft.com/office/drawing/2014/main" val="10000"/>
                  </a:ext>
                </a:extLst>
              </a:tr>
              <a:tr h="391936">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r h="391936">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391936">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3"/>
                  </a:ext>
                </a:extLst>
              </a:tr>
              <a:tr h="391936">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4"/>
                  </a:ext>
                </a:extLst>
              </a:tr>
              <a:tr h="391936">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5"/>
                  </a:ext>
                </a:extLst>
              </a:tr>
              <a:tr h="391936">
                <a:tc gridSpan="4">
                  <a:txBody>
                    <a:bodyPr/>
                    <a:lstStyle/>
                    <a:p>
                      <a:pPr indent="0" algn="l">
                        <a:spcAft>
                          <a:spcPts val="0"/>
                        </a:spcAft>
                      </a:pPr>
                      <a:r>
                        <a:rPr lang="en-US" altLang="zh-CN" sz="1200" b="0" kern="1200" dirty="0" smtClean="0">
                          <a:effectLst/>
                          <a:latin typeface="微软雅黑" panose="020B0503020204020204" pitchFamily="34" charset="-122"/>
                          <a:ea typeface="微软雅黑" panose="020B0503020204020204" pitchFamily="34" charset="-122"/>
                        </a:rPr>
                        <a:t>  </a:t>
                      </a:r>
                      <a:r>
                        <a:rPr lang="zh-CN" sz="1200" b="0" kern="1200" dirty="0" smtClean="0">
                          <a:effectLst/>
                          <a:latin typeface="微软雅黑" panose="020B0503020204020204" pitchFamily="34" charset="-122"/>
                          <a:ea typeface="微软雅黑" panose="020B0503020204020204" pitchFamily="34" charset="-122"/>
                        </a:rPr>
                        <a:t>制表</a:t>
                      </a:r>
                      <a:r>
                        <a:rPr lang="zh-CN" sz="1200" b="0" kern="1200" dirty="0">
                          <a:effectLst/>
                          <a:latin typeface="微软雅黑" panose="020B0503020204020204" pitchFamily="34" charset="-122"/>
                          <a:ea typeface="微软雅黑" panose="020B0503020204020204" pitchFamily="34" charset="-122"/>
                        </a:rPr>
                        <a:t>人：</a:t>
                      </a:r>
                      <a:r>
                        <a:rPr lang="en-US" sz="1200" b="0" kern="1200" dirty="0">
                          <a:effectLst/>
                          <a:latin typeface="微软雅黑" panose="020B0503020204020204" pitchFamily="34" charset="-122"/>
                          <a:ea typeface="微软雅黑" panose="020B0503020204020204" pitchFamily="34" charset="-122"/>
                        </a:rPr>
                        <a:t>              </a:t>
                      </a:r>
                      <a:r>
                        <a:rPr lang="en-US" sz="1200" b="0" kern="1200" dirty="0" smtClean="0">
                          <a:effectLst/>
                          <a:latin typeface="微软雅黑" panose="020B0503020204020204" pitchFamily="34" charset="-122"/>
                          <a:ea typeface="微软雅黑" panose="020B0503020204020204" pitchFamily="34" charset="-122"/>
                        </a:rPr>
                        <a:t>                                                     </a:t>
                      </a:r>
                      <a:r>
                        <a:rPr lang="zh-CN" sz="1200" b="0" kern="1200" dirty="0" smtClean="0">
                          <a:effectLst/>
                          <a:latin typeface="微软雅黑" panose="020B0503020204020204" pitchFamily="34" charset="-122"/>
                          <a:ea typeface="微软雅黑" panose="020B0503020204020204" pitchFamily="34" charset="-122"/>
                        </a:rPr>
                        <a:t>数据来源</a:t>
                      </a:r>
                      <a:r>
                        <a:rPr lang="zh-CN" altLang="en-US" sz="1200" b="0" kern="1200" dirty="0" smtClean="0">
                          <a:effectLst/>
                          <a:latin typeface="微软雅黑" panose="020B0503020204020204" pitchFamily="34" charset="-122"/>
                          <a:ea typeface="微软雅黑" panose="020B0503020204020204" pitchFamily="34" charset="-122"/>
                        </a:rPr>
                        <a:t>：</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bl>
          </a:graphicData>
        </a:graphic>
      </p:graphicFrame>
      <p:sp>
        <p:nvSpPr>
          <p:cNvPr id="16" name="文本框 15"/>
          <p:cNvSpPr txBox="1"/>
          <p:nvPr/>
        </p:nvSpPr>
        <p:spPr>
          <a:xfrm>
            <a:off x="1683534" y="4595203"/>
            <a:ext cx="902811" cy="707886"/>
          </a:xfrm>
          <a:prstGeom prst="rect">
            <a:avLst/>
          </a:prstGeom>
          <a:noFill/>
        </p:spPr>
        <p:txBody>
          <a:bodyPr wrap="none" rtlCol="0">
            <a:spAutoFit/>
          </a:bodyPr>
          <a:lstStyle/>
          <a:p>
            <a:pPr algn="ctr"/>
            <a:r>
              <a:rPr lang="en-US" altLang="zh-CN" sz="4000" dirty="0" smtClean="0">
                <a:solidFill>
                  <a:schemeClr val="accent5">
                    <a:lumMod val="60000"/>
                    <a:lumOff val="40000"/>
                  </a:schemeClr>
                </a:solidFill>
              </a:rPr>
              <a:t>2/3</a:t>
            </a:r>
            <a:endParaRPr lang="zh-CN" altLang="en-US" sz="4000" dirty="0">
              <a:solidFill>
                <a:schemeClr val="accent5">
                  <a:lumMod val="60000"/>
                  <a:lumOff val="40000"/>
                </a:schemeClr>
              </a:solidFill>
            </a:endParaRPr>
          </a:p>
        </p:txBody>
      </p:sp>
      <p:sp>
        <p:nvSpPr>
          <p:cNvPr id="18" name="文本框 17"/>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三十二角星 21"/>
          <p:cNvSpPr/>
          <p:nvPr/>
        </p:nvSpPr>
        <p:spPr>
          <a:xfrm>
            <a:off x="447180" y="1101344"/>
            <a:ext cx="3375520" cy="3280666"/>
          </a:xfrm>
          <a:prstGeom prst="star32">
            <a:avLst>
              <a:gd name="adj" fmla="val 47792"/>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a:solidFill>
              <a:srgbClr val="005E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2063929"/>
            <a:ext cx="12192000" cy="688012"/>
          </a:xfrm>
          <a:prstGeom prst="rect">
            <a:avLst/>
          </a:prstGeom>
          <a:solidFill>
            <a:schemeClr val="bg1">
              <a:lumMod val="95000"/>
            </a:schemeClr>
          </a:solidFill>
          <a:ln w="19050">
            <a:solidFill>
              <a:srgbClr val="005EA4"/>
            </a:solidFill>
          </a:ln>
        </p:spPr>
        <p:txBody>
          <a:bodyPr wrap="square" anchor="ctr">
            <a:noAutofit/>
          </a:bodyPr>
          <a:lstStyle/>
          <a:p>
            <a:pPr algn="just">
              <a:lnSpc>
                <a:spcPts val="2200"/>
              </a:lnSpc>
              <a:spcAft>
                <a:spcPts val="0"/>
              </a:spcAft>
            </a:pPr>
            <a:endParaRPr lang="zh-CN" altLang="zh-CN" sz="1600" dirty="0">
              <a:latin typeface="微软雅黑" panose="020B0503020204020204" pitchFamily="34" charset="-122"/>
              <a:ea typeface="微软雅黑" panose="020B0503020204020204" pitchFamily="34" charset="-122"/>
              <a:cs typeface="宋体-18030"/>
            </a:endParaRPr>
          </a:p>
        </p:txBody>
      </p:sp>
      <p:sp>
        <p:nvSpPr>
          <p:cNvPr id="23" name="椭圆 22"/>
          <p:cNvSpPr/>
          <p:nvPr/>
        </p:nvSpPr>
        <p:spPr>
          <a:xfrm>
            <a:off x="714606" y="1330941"/>
            <a:ext cx="2840669" cy="2821472"/>
          </a:xfrm>
          <a:prstGeom prst="ellipse">
            <a:avLst/>
          </a:prstGeom>
          <a:solidFill>
            <a:srgbClr val="005EA4"/>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0"/>
          <p:cNvSpPr/>
          <p:nvPr/>
        </p:nvSpPr>
        <p:spPr>
          <a:xfrm>
            <a:off x="7213600" y="1651617"/>
            <a:ext cx="4978400" cy="412311"/>
          </a:xfrm>
          <a:custGeom>
            <a:avLst/>
            <a:gdLst>
              <a:gd name="connsiteX0" fmla="*/ 0 w 4978400"/>
              <a:gd name="connsiteY0" fmla="*/ 0 h 412311"/>
              <a:gd name="connsiteX1" fmla="*/ 4978400 w 4978400"/>
              <a:gd name="connsiteY1" fmla="*/ 0 h 412311"/>
              <a:gd name="connsiteX2" fmla="*/ 4978400 w 4978400"/>
              <a:gd name="connsiteY2" fmla="*/ 412311 h 412311"/>
              <a:gd name="connsiteX3" fmla="*/ 0 w 4978400"/>
              <a:gd name="connsiteY3" fmla="*/ 412311 h 412311"/>
              <a:gd name="connsiteX4" fmla="*/ 0 w 4978400"/>
              <a:gd name="connsiteY4" fmla="*/ 0 h 412311"/>
              <a:gd name="connsiteX0-1" fmla="*/ 482600 w 4978400"/>
              <a:gd name="connsiteY0-2" fmla="*/ 25400 h 412311"/>
              <a:gd name="connsiteX1-3" fmla="*/ 4978400 w 4978400"/>
              <a:gd name="connsiteY1-4" fmla="*/ 0 h 412311"/>
              <a:gd name="connsiteX2-5" fmla="*/ 4978400 w 4978400"/>
              <a:gd name="connsiteY2-6" fmla="*/ 412311 h 412311"/>
              <a:gd name="connsiteX3-7" fmla="*/ 0 w 4978400"/>
              <a:gd name="connsiteY3-8" fmla="*/ 412311 h 412311"/>
              <a:gd name="connsiteX4-9" fmla="*/ 482600 w 4978400"/>
              <a:gd name="connsiteY4-10" fmla="*/ 25400 h 412311"/>
              <a:gd name="connsiteX0-11" fmla="*/ 254000 w 4978400"/>
              <a:gd name="connsiteY0-12" fmla="*/ 12700 h 412311"/>
              <a:gd name="connsiteX1-13" fmla="*/ 4978400 w 4978400"/>
              <a:gd name="connsiteY1-14" fmla="*/ 0 h 412311"/>
              <a:gd name="connsiteX2-15" fmla="*/ 4978400 w 4978400"/>
              <a:gd name="connsiteY2-16" fmla="*/ 412311 h 412311"/>
              <a:gd name="connsiteX3-17" fmla="*/ 0 w 4978400"/>
              <a:gd name="connsiteY3-18" fmla="*/ 412311 h 412311"/>
              <a:gd name="connsiteX4-19" fmla="*/ 254000 w 4978400"/>
              <a:gd name="connsiteY4-20" fmla="*/ 12700 h 412311"/>
              <a:gd name="connsiteX0-21" fmla="*/ 266700 w 4978400"/>
              <a:gd name="connsiteY0-22" fmla="*/ 12700 h 412311"/>
              <a:gd name="connsiteX1-23" fmla="*/ 4978400 w 4978400"/>
              <a:gd name="connsiteY1-24" fmla="*/ 0 h 412311"/>
              <a:gd name="connsiteX2-25" fmla="*/ 4978400 w 4978400"/>
              <a:gd name="connsiteY2-26" fmla="*/ 412311 h 412311"/>
              <a:gd name="connsiteX3-27" fmla="*/ 0 w 4978400"/>
              <a:gd name="connsiteY3-28" fmla="*/ 412311 h 412311"/>
              <a:gd name="connsiteX4-29" fmla="*/ 266700 w 4978400"/>
              <a:gd name="connsiteY4-30" fmla="*/ 12700 h 412311"/>
              <a:gd name="connsiteX0-31" fmla="*/ 292100 w 4978400"/>
              <a:gd name="connsiteY0-32" fmla="*/ 0 h 412311"/>
              <a:gd name="connsiteX1-33" fmla="*/ 4978400 w 4978400"/>
              <a:gd name="connsiteY1-34" fmla="*/ 0 h 412311"/>
              <a:gd name="connsiteX2-35" fmla="*/ 4978400 w 4978400"/>
              <a:gd name="connsiteY2-36" fmla="*/ 412311 h 412311"/>
              <a:gd name="connsiteX3-37" fmla="*/ 0 w 4978400"/>
              <a:gd name="connsiteY3-38" fmla="*/ 412311 h 412311"/>
              <a:gd name="connsiteX4-39" fmla="*/ 292100 w 4978400"/>
              <a:gd name="connsiteY4-40" fmla="*/ 0 h 4123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78400" h="412311">
                <a:moveTo>
                  <a:pt x="292100" y="0"/>
                </a:moveTo>
                <a:lnTo>
                  <a:pt x="4978400" y="0"/>
                </a:lnTo>
                <a:lnTo>
                  <a:pt x="4978400" y="412311"/>
                </a:lnTo>
                <a:lnTo>
                  <a:pt x="0" y="412311"/>
                </a:lnTo>
                <a:lnTo>
                  <a:pt x="292100" y="0"/>
                </a:lnTo>
                <a:close/>
              </a:path>
            </a:pathLst>
          </a:custGeom>
          <a:gradFill flip="none" rotWithShape="1">
            <a:gsLst>
              <a:gs pos="0">
                <a:srgbClr val="005EA4">
                  <a:shade val="30000"/>
                  <a:satMod val="115000"/>
                </a:srgbClr>
              </a:gs>
              <a:gs pos="50000">
                <a:srgbClr val="005EA4">
                  <a:shade val="67500"/>
                  <a:satMod val="115000"/>
                </a:srgbClr>
              </a:gs>
              <a:gs pos="100000">
                <a:srgbClr val="005EA4">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八、</a:t>
            </a:r>
            <a:r>
              <a:rPr lang="zh-CN" altLang="zh-CN" sz="3600" b="1" dirty="0">
                <a:solidFill>
                  <a:srgbClr val="0070C0"/>
                </a:solidFill>
                <a:latin typeface="微软雅黑" panose="020B0503020204020204" pitchFamily="34" charset="-122"/>
                <a:ea typeface="微软雅黑" panose="020B0503020204020204" pitchFamily="34" charset="-122"/>
              </a:rPr>
              <a:t>要因确认</a:t>
            </a:r>
          </a:p>
        </p:txBody>
      </p:sp>
      <p:sp>
        <p:nvSpPr>
          <p:cNvPr id="2" name="矩形 1"/>
          <p:cNvSpPr/>
          <p:nvPr/>
        </p:nvSpPr>
        <p:spPr>
          <a:xfrm>
            <a:off x="1001002" y="1552323"/>
            <a:ext cx="2241319" cy="1338828"/>
          </a:xfrm>
          <a:prstGeom prst="rect">
            <a:avLst/>
          </a:prstGeom>
        </p:spPr>
        <p:txBody>
          <a:bodyPr wrap="none">
            <a:spAutoFit/>
          </a:bodyPr>
          <a:lstStyle/>
          <a:p>
            <a:pPr>
              <a:lnSpc>
                <a:spcPct val="150000"/>
              </a:lnSpc>
              <a:spcAft>
                <a:spcPts val="0"/>
              </a:spcAft>
            </a:pPr>
            <a:r>
              <a:rPr lang="zh-CN" altLang="zh-CN" sz="2400" b="1" dirty="0">
                <a:solidFill>
                  <a:schemeClr val="bg1"/>
                </a:solidFill>
                <a:latin typeface="微软雅黑" panose="020B0503020204020204" pitchFamily="34" charset="-122"/>
                <a:ea typeface="微软雅黑" panose="020B0503020204020204" pitchFamily="34" charset="-122"/>
                <a:cs typeface="宋体-18030"/>
              </a:rPr>
              <a:t>要因</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确认</a:t>
            </a:r>
            <a:r>
              <a:rPr lang="en-US" altLang="zh-CN" sz="2400" b="1" dirty="0" smtClean="0">
                <a:solidFill>
                  <a:schemeClr val="bg1"/>
                </a:solidFill>
                <a:latin typeface="微软雅黑" panose="020B0503020204020204" pitchFamily="34" charset="-122"/>
                <a:ea typeface="微软雅黑" panose="020B0503020204020204" pitchFamily="34" charset="-122"/>
                <a:cs typeface="宋体-18030"/>
              </a:rPr>
              <a:t> </a:t>
            </a:r>
            <a:r>
              <a:rPr lang="en-US" altLang="zh-CN" sz="5400" b="1" i="1" dirty="0" smtClean="0">
                <a:solidFill>
                  <a:schemeClr val="bg1"/>
                </a:solidFill>
                <a:latin typeface="微软雅黑" panose="020B0503020204020204" pitchFamily="34" charset="-122"/>
                <a:ea typeface="微软雅黑" panose="020B0503020204020204" pitchFamily="34" charset="-122"/>
                <a:cs typeface="宋体-18030"/>
              </a:rPr>
              <a:t>5</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a:t>
            </a:r>
            <a:endParaRPr lang="en-US" altLang="zh-CN" sz="2400" b="1" dirty="0" smtClean="0">
              <a:solidFill>
                <a:schemeClr val="bg1"/>
              </a:solidFill>
              <a:latin typeface="微软雅黑" panose="020B0503020204020204" pitchFamily="34" charset="-122"/>
              <a:ea typeface="微软雅黑" panose="020B0503020204020204" pitchFamily="34" charset="-122"/>
              <a:cs typeface="宋体-18030"/>
            </a:endParaRPr>
          </a:p>
        </p:txBody>
      </p:sp>
      <p:graphicFrame>
        <p:nvGraphicFramePr>
          <p:cNvPr id="8" name="表格 7"/>
          <p:cNvGraphicFramePr>
            <a:graphicFrameLocks noGrp="1"/>
          </p:cNvGraphicFramePr>
          <p:nvPr/>
        </p:nvGraphicFramePr>
        <p:xfrm>
          <a:off x="3986268" y="2158240"/>
          <a:ext cx="5851462" cy="534944"/>
        </p:xfrm>
        <a:graphic>
          <a:graphicData uri="http://schemas.openxmlformats.org/drawingml/2006/table">
            <a:tbl>
              <a:tblPr firstRow="1" firstCol="1" bandRow="1">
                <a:effectLst/>
                <a:tableStyleId>{BDBED569-4797-4DF1-A0F4-6AAB3CD982D8}</a:tableStyleId>
              </a:tblPr>
              <a:tblGrid>
                <a:gridCol w="1462522">
                  <a:extLst>
                    <a:ext uri="{9D8B030D-6E8A-4147-A177-3AD203B41FA5}">
                      <a16:colId xmlns:a16="http://schemas.microsoft.com/office/drawing/2014/main" val="20000"/>
                    </a:ext>
                  </a:extLst>
                </a:gridCol>
                <a:gridCol w="1462522">
                  <a:extLst>
                    <a:ext uri="{9D8B030D-6E8A-4147-A177-3AD203B41FA5}">
                      <a16:colId xmlns:a16="http://schemas.microsoft.com/office/drawing/2014/main" val="20001"/>
                    </a:ext>
                  </a:extLst>
                </a:gridCol>
                <a:gridCol w="1463209">
                  <a:extLst>
                    <a:ext uri="{9D8B030D-6E8A-4147-A177-3AD203B41FA5}">
                      <a16:colId xmlns:a16="http://schemas.microsoft.com/office/drawing/2014/main" val="20002"/>
                    </a:ext>
                  </a:extLst>
                </a:gridCol>
                <a:gridCol w="1463209">
                  <a:extLst>
                    <a:ext uri="{9D8B030D-6E8A-4147-A177-3AD203B41FA5}">
                      <a16:colId xmlns:a16="http://schemas.microsoft.com/office/drawing/2014/main" val="20003"/>
                    </a:ext>
                  </a:extLst>
                </a:gridCol>
              </a:tblGrid>
              <a:tr h="267472">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确认时间</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solidFill>
                            <a:schemeClr val="tx1"/>
                          </a:solidFill>
                          <a:effectLst/>
                          <a:latin typeface="微软雅黑" panose="020B0503020204020204" pitchFamily="34" charset="-122"/>
                          <a:ea typeface="微软雅黑" panose="020B0503020204020204" pitchFamily="34" charset="-122"/>
                        </a:rPr>
                        <a:t> </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确认人</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李大东</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0"/>
                  </a:ext>
                </a:extLst>
              </a:tr>
              <a:tr h="267472">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确认方法</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确认标准</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bl>
          </a:graphicData>
        </a:graphic>
      </p:graphicFrame>
      <p:sp>
        <p:nvSpPr>
          <p:cNvPr id="3" name="矩形 2"/>
          <p:cNvSpPr/>
          <p:nvPr/>
        </p:nvSpPr>
        <p:spPr>
          <a:xfrm>
            <a:off x="1508627" y="2794784"/>
            <a:ext cx="1261884" cy="523220"/>
          </a:xfrm>
          <a:prstGeom prst="rect">
            <a:avLst/>
          </a:prstGeom>
        </p:spPr>
        <p:txBody>
          <a:bodyPr wrap="none">
            <a:spAutoFit/>
          </a:bodyPr>
          <a:lstStyle/>
          <a:p>
            <a:pPr lvl="0" algn="ctr">
              <a:spcAft>
                <a:spcPts val="0"/>
              </a:spcAft>
            </a:pPr>
            <a:r>
              <a:rPr lang="zh-CN" altLang="zh-CN" sz="2800" b="1" dirty="0">
                <a:solidFill>
                  <a:srgbClr val="FFFF00"/>
                </a:solidFill>
                <a:latin typeface="微软雅黑" panose="020B0503020204020204" pitchFamily="34" charset="-122"/>
                <a:ea typeface="微软雅黑" panose="020B0503020204020204" pitchFamily="34" charset="-122"/>
                <a:cs typeface="宋体-18030"/>
              </a:rPr>
              <a:t>氧量低</a:t>
            </a:r>
          </a:p>
        </p:txBody>
      </p:sp>
      <p:sp>
        <p:nvSpPr>
          <p:cNvPr id="21" name="矩形 26"/>
          <p:cNvSpPr>
            <a:spLocks noChangeArrowheads="1"/>
          </p:cNvSpPr>
          <p:nvPr/>
        </p:nvSpPr>
        <p:spPr bwMode="auto">
          <a:xfrm>
            <a:off x="3495900" y="1429464"/>
            <a:ext cx="376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i="1" dirty="0" smtClean="0">
                <a:latin typeface="微软雅黑" panose="020B0503020204020204" pitchFamily="34" charset="-122"/>
                <a:ea typeface="微软雅黑" panose="020B0503020204020204" pitchFamily="34" charset="-122"/>
              </a:rPr>
              <a:t>条末端因素确认</a:t>
            </a:r>
            <a:endParaRPr lang="zh-CN" altLang="en-US" sz="3600" b="1" i="1" dirty="0">
              <a:latin typeface="微软雅黑" panose="020B0503020204020204" pitchFamily="34" charset="-122"/>
              <a:ea typeface="微软雅黑" panose="020B0503020204020204" pitchFamily="34" charset="-122"/>
            </a:endParaRPr>
          </a:p>
        </p:txBody>
      </p:sp>
      <p:sp>
        <p:nvSpPr>
          <p:cNvPr id="6" name="矩形 5"/>
          <p:cNvSpPr/>
          <p:nvPr/>
        </p:nvSpPr>
        <p:spPr>
          <a:xfrm>
            <a:off x="4651830" y="2950957"/>
            <a:ext cx="4512775" cy="400110"/>
          </a:xfrm>
          <a:prstGeom prst="rect">
            <a:avLst/>
          </a:prstGeom>
        </p:spPr>
        <p:txBody>
          <a:bodyPr wrap="none">
            <a:spAutoFit/>
          </a:bodyPr>
          <a:lstStyle/>
          <a:p>
            <a:pPr algn="ctr"/>
            <a:r>
              <a:rPr lang="en-US" altLang="zh-CN" sz="2000" b="1" dirty="0" smtClean="0">
                <a:latin typeface="微软雅黑" panose="020B0503020204020204" pitchFamily="34" charset="-122"/>
                <a:ea typeface="微软雅黑" panose="020B0503020204020204" pitchFamily="34" charset="-122"/>
                <a:cs typeface="宋体-18030"/>
              </a:rPr>
              <a:t>3</a:t>
            </a:r>
            <a:r>
              <a:rPr lang="zh-CN" altLang="en-US" sz="2000" b="1" dirty="0" smtClean="0">
                <a:latin typeface="微软雅黑" panose="020B0503020204020204" pitchFamily="34" charset="-122"/>
                <a:ea typeface="微软雅黑" panose="020B0503020204020204" pitchFamily="34" charset="-122"/>
                <a:cs typeface="宋体-18030"/>
              </a:rPr>
              <a:t>）</a:t>
            </a:r>
            <a:r>
              <a:rPr lang="zh-CN" altLang="zh-CN" sz="2000" b="1" dirty="0">
                <a:latin typeface="微软雅黑" panose="020B0503020204020204" pitchFamily="34" charset="-122"/>
                <a:ea typeface="微软雅黑" panose="020B0503020204020204" pitchFamily="34" charset="-122"/>
              </a:rPr>
              <a:t>四班负荷</a:t>
            </a:r>
            <a:r>
              <a:rPr lang="en-US" altLang="zh-CN" sz="2000" b="1" dirty="0">
                <a:latin typeface="微软雅黑" panose="020B0503020204020204" pitchFamily="34" charset="-122"/>
                <a:ea typeface="微软雅黑" panose="020B0503020204020204" pitchFamily="34" charset="-122"/>
              </a:rPr>
              <a:t>280-330MW</a:t>
            </a:r>
            <a:r>
              <a:rPr lang="zh-CN" altLang="zh-CN" sz="2000" b="1" dirty="0">
                <a:latin typeface="微软雅黑" panose="020B0503020204020204" pitchFamily="34" charset="-122"/>
                <a:ea typeface="微软雅黑" panose="020B0503020204020204" pitchFamily="34" charset="-122"/>
              </a:rPr>
              <a:t>氧量</a:t>
            </a:r>
            <a:r>
              <a:rPr lang="zh-CN" altLang="zh-CN" sz="2000" b="1" dirty="0" smtClean="0">
                <a:latin typeface="微软雅黑" panose="020B0503020204020204" pitchFamily="34" charset="-122"/>
                <a:ea typeface="微软雅黑" panose="020B0503020204020204" pitchFamily="34" charset="-122"/>
              </a:rPr>
              <a:t>调查表</a:t>
            </a:r>
            <a:endParaRPr lang="zh-CN" altLang="zh-CN" sz="2000" b="1" dirty="0">
              <a:latin typeface="微软雅黑" panose="020B0503020204020204" pitchFamily="34" charset="-122"/>
              <a:ea typeface="微软雅黑" panose="020B0503020204020204" pitchFamily="34" charset="-122"/>
            </a:endParaRPr>
          </a:p>
        </p:txBody>
      </p:sp>
      <p:sp>
        <p:nvSpPr>
          <p:cNvPr id="14" name="矩形 13"/>
          <p:cNvSpPr/>
          <p:nvPr/>
        </p:nvSpPr>
        <p:spPr>
          <a:xfrm>
            <a:off x="484996" y="4419082"/>
            <a:ext cx="3301661" cy="597393"/>
          </a:xfrm>
          <a:prstGeom prst="rect">
            <a:avLst/>
          </a:prstGeom>
        </p:spPr>
        <p:txBody>
          <a:bodyPr wrap="square" anchor="ctr">
            <a:noAutofit/>
          </a:bodyPr>
          <a:lstStyle/>
          <a:p>
            <a:pPr algn="just">
              <a:lnSpc>
                <a:spcPts val="3000"/>
              </a:lnSpc>
              <a:spcAft>
                <a:spcPts val="0"/>
              </a:spcAft>
            </a:pPr>
            <a:r>
              <a:rPr lang="zh-CN" altLang="zh-CN" sz="2800" b="1" dirty="0">
                <a:solidFill>
                  <a:srgbClr val="C00000"/>
                </a:solidFill>
                <a:latin typeface="微软雅黑" panose="020B0503020204020204" pitchFamily="34" charset="-122"/>
                <a:ea typeface="微软雅黑" panose="020B0503020204020204" pitchFamily="34" charset="-122"/>
                <a:cs typeface="宋体-18030"/>
              </a:rPr>
              <a:t>确认结果</a:t>
            </a:r>
            <a:r>
              <a:rPr lang="zh-CN" altLang="zh-CN" sz="28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1600" dirty="0" smtClean="0">
              <a:latin typeface="微软雅黑" panose="020B0503020204020204" pitchFamily="34" charset="-122"/>
              <a:ea typeface="微软雅黑" panose="020B0503020204020204" pitchFamily="34" charset="-122"/>
              <a:cs typeface="宋体-18030"/>
            </a:endParaRPr>
          </a:p>
        </p:txBody>
      </p:sp>
      <p:sp>
        <p:nvSpPr>
          <p:cNvPr id="9" name="矩形 8"/>
          <p:cNvSpPr/>
          <p:nvPr/>
        </p:nvSpPr>
        <p:spPr>
          <a:xfrm>
            <a:off x="484996" y="4957929"/>
            <a:ext cx="3070279" cy="1349537"/>
          </a:xfrm>
          <a:prstGeom prst="rect">
            <a:avLst/>
          </a:prstGeom>
        </p:spPr>
        <p:txBody>
          <a:bodyPr wrap="square">
            <a:spAutoFit/>
          </a:bodyPr>
          <a:lstStyle/>
          <a:p>
            <a:pPr>
              <a:lnSpc>
                <a:spcPts val="2500"/>
              </a:lnSpc>
            </a:pPr>
            <a:r>
              <a:rPr lang="zh-CN" altLang="zh-CN" dirty="0">
                <a:latin typeface="微软雅黑" panose="020B0503020204020204" pitchFamily="34" charset="-122"/>
                <a:ea typeface="微软雅黑" panose="020B0503020204020204" pitchFamily="34" charset="-122"/>
                <a:cs typeface="宋体-18030"/>
              </a:rPr>
              <a:t>通过对</a:t>
            </a:r>
            <a:r>
              <a:rPr lang="en-US" altLang="zh-CN" dirty="0">
                <a:latin typeface="微软雅黑" panose="020B0503020204020204" pitchFamily="34" charset="-122"/>
                <a:ea typeface="微软雅黑" panose="020B0503020204020204" pitchFamily="34" charset="-122"/>
                <a:cs typeface="宋体-18030"/>
              </a:rPr>
              <a:t>#3</a:t>
            </a:r>
            <a:r>
              <a:rPr lang="zh-CN" altLang="zh-CN" dirty="0">
                <a:latin typeface="微软雅黑" panose="020B0503020204020204" pitchFamily="34" charset="-122"/>
                <a:ea typeface="微软雅黑" panose="020B0503020204020204" pitchFamily="34" charset="-122"/>
                <a:cs typeface="宋体-18030"/>
              </a:rPr>
              <a:t>机组各负荷段氧量的调查，我们发现</a:t>
            </a:r>
            <a:r>
              <a:rPr lang="en-US" altLang="zh-CN" dirty="0">
                <a:latin typeface="微软雅黑" panose="020B0503020204020204" pitchFamily="34" charset="-122"/>
                <a:ea typeface="微软雅黑" panose="020B0503020204020204" pitchFamily="34" charset="-122"/>
                <a:cs typeface="宋体-18030"/>
              </a:rPr>
              <a:t>#3</a:t>
            </a:r>
            <a:r>
              <a:rPr lang="zh-CN" altLang="zh-CN" dirty="0">
                <a:latin typeface="微软雅黑" panose="020B0503020204020204" pitchFamily="34" charset="-122"/>
                <a:ea typeface="微软雅黑" panose="020B0503020204020204" pitchFamily="34" charset="-122"/>
                <a:cs typeface="宋体-18030"/>
              </a:rPr>
              <a:t>炉燃烧稳定，氧量均在燃烧卡规定的范围内。</a:t>
            </a: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9984021" y="3714845"/>
            <a:ext cx="1723549" cy="1631216"/>
          </a:xfrm>
          <a:prstGeom prst="rect">
            <a:avLst/>
          </a:prstGeom>
        </p:spPr>
        <p:txBody>
          <a:bodyPr wrap="none">
            <a:spAutoFit/>
          </a:bodyPr>
          <a:lstStyle/>
          <a:p>
            <a:pPr algn="just">
              <a:lnSpc>
                <a:spcPts val="6000"/>
              </a:lnSpc>
              <a:spcAft>
                <a:spcPts val="0"/>
              </a:spcAft>
            </a:pPr>
            <a:r>
              <a:rPr lang="zh-CN" altLang="zh-CN" sz="4000" b="1" dirty="0">
                <a:solidFill>
                  <a:srgbClr val="C00000"/>
                </a:solidFill>
                <a:latin typeface="微软雅黑" panose="020B0503020204020204" pitchFamily="34" charset="-122"/>
                <a:ea typeface="微软雅黑" panose="020B0503020204020204" pitchFamily="34" charset="-122"/>
                <a:cs typeface="宋体-18030"/>
              </a:rPr>
              <a:t>结论</a:t>
            </a:r>
            <a:r>
              <a:rPr lang="zh-CN" altLang="zh-CN" sz="40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4000" b="1" dirty="0" smtClean="0">
              <a:solidFill>
                <a:srgbClr val="C00000"/>
              </a:solidFill>
              <a:latin typeface="微软雅黑" panose="020B0503020204020204" pitchFamily="34" charset="-122"/>
              <a:ea typeface="微软雅黑" panose="020B0503020204020204" pitchFamily="34" charset="-122"/>
              <a:cs typeface="宋体-18030"/>
            </a:endParaRPr>
          </a:p>
          <a:p>
            <a:pPr algn="just">
              <a:lnSpc>
                <a:spcPts val="6000"/>
              </a:lnSpc>
              <a:spcAft>
                <a:spcPts val="0"/>
              </a:spcAft>
            </a:pPr>
            <a:r>
              <a:rPr lang="zh-CN" altLang="zh-CN" sz="4000" b="1" dirty="0" smtClean="0">
                <a:latin typeface="微软雅黑" panose="020B0503020204020204" pitchFamily="34" charset="-122"/>
                <a:ea typeface="微软雅黑" panose="020B0503020204020204" pitchFamily="34" charset="-122"/>
                <a:cs typeface="宋体-18030"/>
              </a:rPr>
              <a:t>非要</a:t>
            </a:r>
            <a:r>
              <a:rPr lang="zh-CN" altLang="zh-CN" sz="4000" b="1" dirty="0">
                <a:latin typeface="微软雅黑" panose="020B0503020204020204" pitchFamily="34" charset="-122"/>
                <a:ea typeface="微软雅黑" panose="020B0503020204020204" pitchFamily="34" charset="-122"/>
                <a:cs typeface="宋体-18030"/>
              </a:rPr>
              <a:t>因</a:t>
            </a:r>
          </a:p>
        </p:txBody>
      </p:sp>
      <p:pic>
        <p:nvPicPr>
          <p:cNvPr id="17" name="图片 16"/>
          <p:cNvPicPr>
            <a:picLocks noChangeAspect="1"/>
          </p:cNvPicPr>
          <p:nvPr/>
        </p:nvPicPr>
        <p:blipFill>
          <a:blip r:embed="rId3" cstate="email"/>
          <a:stretch>
            <a:fillRect/>
          </a:stretch>
        </p:blipFill>
        <p:spPr>
          <a:xfrm flipH="1">
            <a:off x="10678014" y="5270500"/>
            <a:ext cx="1513985" cy="1549400"/>
          </a:xfrm>
          <a:prstGeom prst="rect">
            <a:avLst/>
          </a:prstGeom>
        </p:spPr>
      </p:pic>
      <p:sp>
        <p:nvSpPr>
          <p:cNvPr id="18" name="文本框 17"/>
          <p:cNvSpPr txBox="1"/>
          <p:nvPr/>
        </p:nvSpPr>
        <p:spPr>
          <a:xfrm>
            <a:off x="10200863" y="2999394"/>
            <a:ext cx="801823" cy="923330"/>
          </a:xfrm>
          <a:prstGeom prst="rect">
            <a:avLst/>
          </a:prstGeom>
          <a:noFill/>
        </p:spPr>
        <p:txBody>
          <a:bodyPr wrap="none" rtlCol="0">
            <a:spAutoFit/>
          </a:bodyPr>
          <a:lstStyle/>
          <a:p>
            <a:r>
              <a:rPr lang="zh-CN" altLang="en-US" sz="5400" dirty="0" smtClean="0">
                <a:solidFill>
                  <a:srgbClr val="C00000"/>
                </a:solidFill>
                <a:sym typeface="Wingdings" panose="05000000000000000000" pitchFamily="2" charset="2"/>
              </a:rPr>
              <a:t></a:t>
            </a:r>
            <a:endParaRPr lang="zh-CN" altLang="en-US" sz="5400" dirty="0">
              <a:solidFill>
                <a:srgbClr val="C00000"/>
              </a:solidFill>
            </a:endParaRPr>
          </a:p>
        </p:txBody>
      </p:sp>
      <p:graphicFrame>
        <p:nvGraphicFramePr>
          <p:cNvPr id="20" name="表格 19"/>
          <p:cNvGraphicFramePr>
            <a:graphicFrameLocks noGrp="1"/>
          </p:cNvGraphicFramePr>
          <p:nvPr/>
        </p:nvGraphicFramePr>
        <p:xfrm>
          <a:off x="3986268" y="3428645"/>
          <a:ext cx="5851462" cy="2743552"/>
        </p:xfrm>
        <a:graphic>
          <a:graphicData uri="http://schemas.openxmlformats.org/drawingml/2006/table">
            <a:tbl>
              <a:tblPr firstRow="1" firstCol="1" lastRow="1" lastCol="1" bandRow="1" bandCol="1">
                <a:tableStyleId>{BC89EF96-8CEA-46FF-86C4-4CE0E7609802}</a:tableStyleId>
              </a:tblPr>
              <a:tblGrid>
                <a:gridCol w="1318639">
                  <a:extLst>
                    <a:ext uri="{9D8B030D-6E8A-4147-A177-3AD203B41FA5}">
                      <a16:colId xmlns:a16="http://schemas.microsoft.com/office/drawing/2014/main" val="20000"/>
                    </a:ext>
                  </a:extLst>
                </a:gridCol>
                <a:gridCol w="1648299">
                  <a:extLst>
                    <a:ext uri="{9D8B030D-6E8A-4147-A177-3AD203B41FA5}">
                      <a16:colId xmlns:a16="http://schemas.microsoft.com/office/drawing/2014/main" val="20001"/>
                    </a:ext>
                  </a:extLst>
                </a:gridCol>
                <a:gridCol w="1510941">
                  <a:extLst>
                    <a:ext uri="{9D8B030D-6E8A-4147-A177-3AD203B41FA5}">
                      <a16:colId xmlns:a16="http://schemas.microsoft.com/office/drawing/2014/main" val="20002"/>
                    </a:ext>
                  </a:extLst>
                </a:gridCol>
                <a:gridCol w="1373583">
                  <a:extLst>
                    <a:ext uri="{9D8B030D-6E8A-4147-A177-3AD203B41FA5}">
                      <a16:colId xmlns:a16="http://schemas.microsoft.com/office/drawing/2014/main" val="20003"/>
                    </a:ext>
                  </a:extLst>
                </a:gridCol>
              </a:tblGrid>
              <a:tr h="391936">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时间</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负荷</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标准</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氧量</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extLst>
                  <a:ext uri="{0D108BD9-81ED-4DB2-BD59-A6C34878D82A}">
                    <a16:rowId xmlns:a16="http://schemas.microsoft.com/office/drawing/2014/main" val="10000"/>
                  </a:ext>
                </a:extLst>
              </a:tr>
              <a:tr h="391936">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r h="391936">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391936">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3"/>
                  </a:ext>
                </a:extLst>
              </a:tr>
              <a:tr h="391936">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4"/>
                  </a:ext>
                </a:extLst>
              </a:tr>
              <a:tr h="391936">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5"/>
                  </a:ext>
                </a:extLst>
              </a:tr>
              <a:tr h="391936">
                <a:tc gridSpan="4">
                  <a:txBody>
                    <a:bodyPr/>
                    <a:lstStyle/>
                    <a:p>
                      <a:pPr indent="0" algn="l">
                        <a:spcAft>
                          <a:spcPts val="0"/>
                        </a:spcAft>
                      </a:pPr>
                      <a:r>
                        <a:rPr lang="en-US" altLang="zh-CN" sz="1200" b="0" kern="1200" dirty="0" smtClean="0">
                          <a:effectLst/>
                          <a:latin typeface="微软雅黑" panose="020B0503020204020204" pitchFamily="34" charset="-122"/>
                          <a:ea typeface="微软雅黑" panose="020B0503020204020204" pitchFamily="34" charset="-122"/>
                        </a:rPr>
                        <a:t>  </a:t>
                      </a:r>
                      <a:r>
                        <a:rPr lang="zh-CN" sz="1200" b="0" kern="1200" dirty="0" smtClean="0">
                          <a:effectLst/>
                          <a:latin typeface="微软雅黑" panose="020B0503020204020204" pitchFamily="34" charset="-122"/>
                          <a:ea typeface="微软雅黑" panose="020B0503020204020204" pitchFamily="34" charset="-122"/>
                        </a:rPr>
                        <a:t>制表</a:t>
                      </a:r>
                      <a:r>
                        <a:rPr lang="zh-CN" sz="1200" b="0" kern="1200" dirty="0">
                          <a:effectLst/>
                          <a:latin typeface="微软雅黑" panose="020B0503020204020204" pitchFamily="34" charset="-122"/>
                          <a:ea typeface="微软雅黑" panose="020B0503020204020204" pitchFamily="34" charset="-122"/>
                        </a:rPr>
                        <a:t>人：</a:t>
                      </a:r>
                      <a:r>
                        <a:rPr lang="en-US" sz="1200" b="0" kern="1200" dirty="0">
                          <a:effectLst/>
                          <a:latin typeface="微软雅黑" panose="020B0503020204020204" pitchFamily="34" charset="-122"/>
                          <a:ea typeface="微软雅黑" panose="020B0503020204020204" pitchFamily="34" charset="-122"/>
                        </a:rPr>
                        <a:t>              </a:t>
                      </a:r>
                      <a:r>
                        <a:rPr lang="en-US" sz="1200" b="0" kern="1200" dirty="0" smtClean="0">
                          <a:effectLst/>
                          <a:latin typeface="微软雅黑" panose="020B0503020204020204" pitchFamily="34" charset="-122"/>
                          <a:ea typeface="微软雅黑" panose="020B0503020204020204" pitchFamily="34" charset="-122"/>
                        </a:rPr>
                        <a:t>                                    </a:t>
                      </a:r>
                      <a:r>
                        <a:rPr lang="zh-CN" sz="1200" b="0" kern="1200" dirty="0" smtClean="0">
                          <a:effectLst/>
                          <a:latin typeface="微软雅黑" panose="020B0503020204020204" pitchFamily="34" charset="-122"/>
                          <a:ea typeface="微软雅黑" panose="020B0503020204020204" pitchFamily="34" charset="-122"/>
                        </a:rPr>
                        <a:t>数据来源</a:t>
                      </a:r>
                      <a:r>
                        <a:rPr lang="zh-CN" altLang="en-US" sz="1200" b="0" kern="1200" dirty="0" smtClean="0">
                          <a:effectLst/>
                          <a:latin typeface="微软雅黑" panose="020B0503020204020204" pitchFamily="34" charset="-122"/>
                          <a:ea typeface="微软雅黑" panose="020B0503020204020204" pitchFamily="34" charset="-122"/>
                        </a:rPr>
                        <a:t>：</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bl>
          </a:graphicData>
        </a:graphic>
      </p:graphicFrame>
      <p:sp>
        <p:nvSpPr>
          <p:cNvPr id="24" name="文本框 23"/>
          <p:cNvSpPr txBox="1"/>
          <p:nvPr/>
        </p:nvSpPr>
        <p:spPr>
          <a:xfrm>
            <a:off x="2847004" y="4097672"/>
            <a:ext cx="902811" cy="707886"/>
          </a:xfrm>
          <a:prstGeom prst="rect">
            <a:avLst/>
          </a:prstGeom>
          <a:noFill/>
        </p:spPr>
        <p:txBody>
          <a:bodyPr wrap="none" rtlCol="0">
            <a:spAutoFit/>
          </a:bodyPr>
          <a:lstStyle/>
          <a:p>
            <a:pPr algn="ctr"/>
            <a:r>
              <a:rPr lang="en-US" altLang="zh-CN" sz="4000" dirty="0" smtClean="0">
                <a:solidFill>
                  <a:schemeClr val="accent5">
                    <a:lumMod val="60000"/>
                    <a:lumOff val="40000"/>
                  </a:schemeClr>
                </a:solidFill>
              </a:rPr>
              <a:t>3/3</a:t>
            </a:r>
            <a:endParaRPr lang="zh-CN" altLang="en-US" sz="4000" dirty="0">
              <a:solidFill>
                <a:schemeClr val="accent5">
                  <a:lumMod val="60000"/>
                  <a:lumOff val="40000"/>
                </a:schemeClr>
              </a:solidFill>
            </a:endParaRPr>
          </a:p>
        </p:txBody>
      </p:sp>
      <p:sp>
        <p:nvSpPr>
          <p:cNvPr id="25" name="文本框 24"/>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三十二角星 21"/>
          <p:cNvSpPr/>
          <p:nvPr/>
        </p:nvSpPr>
        <p:spPr>
          <a:xfrm>
            <a:off x="447180" y="1101344"/>
            <a:ext cx="3375520" cy="3280666"/>
          </a:xfrm>
          <a:prstGeom prst="star32">
            <a:avLst>
              <a:gd name="adj" fmla="val 47792"/>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2063929"/>
            <a:ext cx="12192000" cy="688012"/>
          </a:xfrm>
          <a:prstGeom prst="rect">
            <a:avLst/>
          </a:prstGeom>
          <a:solidFill>
            <a:schemeClr val="bg1">
              <a:lumMod val="95000"/>
            </a:schemeClr>
          </a:solidFill>
          <a:ln w="19050">
            <a:solidFill>
              <a:srgbClr val="005EA4"/>
            </a:solidFill>
          </a:ln>
        </p:spPr>
        <p:txBody>
          <a:bodyPr wrap="square" anchor="ctr">
            <a:noAutofit/>
          </a:bodyPr>
          <a:lstStyle/>
          <a:p>
            <a:pPr algn="just">
              <a:lnSpc>
                <a:spcPts val="2200"/>
              </a:lnSpc>
              <a:spcAft>
                <a:spcPts val="0"/>
              </a:spcAft>
            </a:pPr>
            <a:endParaRPr lang="zh-CN" altLang="zh-CN" sz="1600" dirty="0">
              <a:latin typeface="微软雅黑" panose="020B0503020204020204" pitchFamily="34" charset="-122"/>
              <a:ea typeface="微软雅黑" panose="020B0503020204020204" pitchFamily="34" charset="-122"/>
              <a:cs typeface="宋体-18030"/>
            </a:endParaRPr>
          </a:p>
        </p:txBody>
      </p:sp>
      <p:sp>
        <p:nvSpPr>
          <p:cNvPr id="23" name="椭圆 22"/>
          <p:cNvSpPr/>
          <p:nvPr/>
        </p:nvSpPr>
        <p:spPr>
          <a:xfrm>
            <a:off x="714606" y="1330941"/>
            <a:ext cx="2840669" cy="2821472"/>
          </a:xfrm>
          <a:prstGeom prst="ellipse">
            <a:avLst/>
          </a:prstGeom>
          <a:solidFill>
            <a:schemeClr val="accent6">
              <a:lumMod val="75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0"/>
          <p:cNvSpPr/>
          <p:nvPr/>
        </p:nvSpPr>
        <p:spPr>
          <a:xfrm>
            <a:off x="7213600" y="1651617"/>
            <a:ext cx="4978400" cy="412311"/>
          </a:xfrm>
          <a:custGeom>
            <a:avLst/>
            <a:gdLst>
              <a:gd name="connsiteX0" fmla="*/ 0 w 4978400"/>
              <a:gd name="connsiteY0" fmla="*/ 0 h 412311"/>
              <a:gd name="connsiteX1" fmla="*/ 4978400 w 4978400"/>
              <a:gd name="connsiteY1" fmla="*/ 0 h 412311"/>
              <a:gd name="connsiteX2" fmla="*/ 4978400 w 4978400"/>
              <a:gd name="connsiteY2" fmla="*/ 412311 h 412311"/>
              <a:gd name="connsiteX3" fmla="*/ 0 w 4978400"/>
              <a:gd name="connsiteY3" fmla="*/ 412311 h 412311"/>
              <a:gd name="connsiteX4" fmla="*/ 0 w 4978400"/>
              <a:gd name="connsiteY4" fmla="*/ 0 h 412311"/>
              <a:gd name="connsiteX0-1" fmla="*/ 482600 w 4978400"/>
              <a:gd name="connsiteY0-2" fmla="*/ 25400 h 412311"/>
              <a:gd name="connsiteX1-3" fmla="*/ 4978400 w 4978400"/>
              <a:gd name="connsiteY1-4" fmla="*/ 0 h 412311"/>
              <a:gd name="connsiteX2-5" fmla="*/ 4978400 w 4978400"/>
              <a:gd name="connsiteY2-6" fmla="*/ 412311 h 412311"/>
              <a:gd name="connsiteX3-7" fmla="*/ 0 w 4978400"/>
              <a:gd name="connsiteY3-8" fmla="*/ 412311 h 412311"/>
              <a:gd name="connsiteX4-9" fmla="*/ 482600 w 4978400"/>
              <a:gd name="connsiteY4-10" fmla="*/ 25400 h 412311"/>
              <a:gd name="connsiteX0-11" fmla="*/ 254000 w 4978400"/>
              <a:gd name="connsiteY0-12" fmla="*/ 12700 h 412311"/>
              <a:gd name="connsiteX1-13" fmla="*/ 4978400 w 4978400"/>
              <a:gd name="connsiteY1-14" fmla="*/ 0 h 412311"/>
              <a:gd name="connsiteX2-15" fmla="*/ 4978400 w 4978400"/>
              <a:gd name="connsiteY2-16" fmla="*/ 412311 h 412311"/>
              <a:gd name="connsiteX3-17" fmla="*/ 0 w 4978400"/>
              <a:gd name="connsiteY3-18" fmla="*/ 412311 h 412311"/>
              <a:gd name="connsiteX4-19" fmla="*/ 254000 w 4978400"/>
              <a:gd name="connsiteY4-20" fmla="*/ 12700 h 412311"/>
              <a:gd name="connsiteX0-21" fmla="*/ 266700 w 4978400"/>
              <a:gd name="connsiteY0-22" fmla="*/ 12700 h 412311"/>
              <a:gd name="connsiteX1-23" fmla="*/ 4978400 w 4978400"/>
              <a:gd name="connsiteY1-24" fmla="*/ 0 h 412311"/>
              <a:gd name="connsiteX2-25" fmla="*/ 4978400 w 4978400"/>
              <a:gd name="connsiteY2-26" fmla="*/ 412311 h 412311"/>
              <a:gd name="connsiteX3-27" fmla="*/ 0 w 4978400"/>
              <a:gd name="connsiteY3-28" fmla="*/ 412311 h 412311"/>
              <a:gd name="connsiteX4-29" fmla="*/ 266700 w 4978400"/>
              <a:gd name="connsiteY4-30" fmla="*/ 12700 h 412311"/>
              <a:gd name="connsiteX0-31" fmla="*/ 292100 w 4978400"/>
              <a:gd name="connsiteY0-32" fmla="*/ 0 h 412311"/>
              <a:gd name="connsiteX1-33" fmla="*/ 4978400 w 4978400"/>
              <a:gd name="connsiteY1-34" fmla="*/ 0 h 412311"/>
              <a:gd name="connsiteX2-35" fmla="*/ 4978400 w 4978400"/>
              <a:gd name="connsiteY2-36" fmla="*/ 412311 h 412311"/>
              <a:gd name="connsiteX3-37" fmla="*/ 0 w 4978400"/>
              <a:gd name="connsiteY3-38" fmla="*/ 412311 h 412311"/>
              <a:gd name="connsiteX4-39" fmla="*/ 292100 w 4978400"/>
              <a:gd name="connsiteY4-40" fmla="*/ 0 h 4123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78400" h="412311">
                <a:moveTo>
                  <a:pt x="292100" y="0"/>
                </a:moveTo>
                <a:lnTo>
                  <a:pt x="4978400" y="0"/>
                </a:lnTo>
                <a:lnTo>
                  <a:pt x="4978400" y="412311"/>
                </a:lnTo>
                <a:lnTo>
                  <a:pt x="0" y="412311"/>
                </a:lnTo>
                <a:lnTo>
                  <a:pt x="292100" y="0"/>
                </a:lnTo>
                <a:close/>
              </a:path>
            </a:pathLst>
          </a:custGeom>
          <a:gradFill flip="none" rotWithShape="1">
            <a:gsLst>
              <a:gs pos="0">
                <a:srgbClr val="005EA4">
                  <a:shade val="30000"/>
                  <a:satMod val="115000"/>
                </a:srgbClr>
              </a:gs>
              <a:gs pos="50000">
                <a:srgbClr val="005EA4">
                  <a:shade val="67500"/>
                  <a:satMod val="115000"/>
                </a:srgbClr>
              </a:gs>
              <a:gs pos="100000">
                <a:srgbClr val="005EA4">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八、</a:t>
            </a:r>
            <a:r>
              <a:rPr lang="zh-CN" altLang="zh-CN" sz="3600" b="1" dirty="0">
                <a:solidFill>
                  <a:srgbClr val="0070C0"/>
                </a:solidFill>
                <a:latin typeface="微软雅黑" panose="020B0503020204020204" pitchFamily="34" charset="-122"/>
                <a:ea typeface="微软雅黑" panose="020B0503020204020204" pitchFamily="34" charset="-122"/>
              </a:rPr>
              <a:t>要因确认</a:t>
            </a:r>
          </a:p>
        </p:txBody>
      </p:sp>
      <p:sp>
        <p:nvSpPr>
          <p:cNvPr id="2" name="矩形 1"/>
          <p:cNvSpPr/>
          <p:nvPr/>
        </p:nvSpPr>
        <p:spPr>
          <a:xfrm>
            <a:off x="1001002" y="1552323"/>
            <a:ext cx="2241319" cy="1338828"/>
          </a:xfrm>
          <a:prstGeom prst="rect">
            <a:avLst/>
          </a:prstGeom>
        </p:spPr>
        <p:txBody>
          <a:bodyPr wrap="none">
            <a:spAutoFit/>
          </a:bodyPr>
          <a:lstStyle/>
          <a:p>
            <a:pPr>
              <a:lnSpc>
                <a:spcPct val="150000"/>
              </a:lnSpc>
              <a:spcAft>
                <a:spcPts val="0"/>
              </a:spcAft>
            </a:pPr>
            <a:r>
              <a:rPr lang="zh-CN" altLang="zh-CN" sz="2400" b="1" dirty="0">
                <a:solidFill>
                  <a:schemeClr val="bg1"/>
                </a:solidFill>
                <a:latin typeface="微软雅黑" panose="020B0503020204020204" pitchFamily="34" charset="-122"/>
                <a:ea typeface="微软雅黑" panose="020B0503020204020204" pitchFamily="34" charset="-122"/>
                <a:cs typeface="宋体-18030"/>
              </a:rPr>
              <a:t>要因</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确认</a:t>
            </a:r>
            <a:r>
              <a:rPr lang="en-US" altLang="zh-CN" sz="2400" b="1" dirty="0" smtClean="0">
                <a:solidFill>
                  <a:schemeClr val="bg1"/>
                </a:solidFill>
                <a:latin typeface="微软雅黑" panose="020B0503020204020204" pitchFamily="34" charset="-122"/>
                <a:ea typeface="微软雅黑" panose="020B0503020204020204" pitchFamily="34" charset="-122"/>
                <a:cs typeface="宋体-18030"/>
              </a:rPr>
              <a:t> </a:t>
            </a:r>
            <a:r>
              <a:rPr lang="en-US" altLang="zh-CN" sz="5400" b="1" i="1" dirty="0" smtClean="0">
                <a:solidFill>
                  <a:schemeClr val="bg1"/>
                </a:solidFill>
                <a:latin typeface="微软雅黑" panose="020B0503020204020204" pitchFamily="34" charset="-122"/>
                <a:ea typeface="微软雅黑" panose="020B0503020204020204" pitchFamily="34" charset="-122"/>
                <a:cs typeface="宋体-18030"/>
              </a:rPr>
              <a:t>6</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a:t>
            </a:r>
            <a:endParaRPr lang="en-US" altLang="zh-CN" sz="2400" b="1" dirty="0" smtClean="0">
              <a:solidFill>
                <a:schemeClr val="bg1"/>
              </a:solidFill>
              <a:latin typeface="微软雅黑" panose="020B0503020204020204" pitchFamily="34" charset="-122"/>
              <a:ea typeface="微软雅黑" panose="020B0503020204020204" pitchFamily="34" charset="-122"/>
              <a:cs typeface="宋体-18030"/>
            </a:endParaRPr>
          </a:p>
        </p:txBody>
      </p:sp>
      <p:graphicFrame>
        <p:nvGraphicFramePr>
          <p:cNvPr id="8" name="表格 7"/>
          <p:cNvGraphicFramePr>
            <a:graphicFrameLocks noGrp="1"/>
          </p:cNvGraphicFramePr>
          <p:nvPr/>
        </p:nvGraphicFramePr>
        <p:xfrm>
          <a:off x="3986268" y="2158240"/>
          <a:ext cx="5851462" cy="534944"/>
        </p:xfrm>
        <a:graphic>
          <a:graphicData uri="http://schemas.openxmlformats.org/drawingml/2006/table">
            <a:tbl>
              <a:tblPr firstRow="1" firstCol="1" bandRow="1">
                <a:effectLst/>
                <a:tableStyleId>{BDBED569-4797-4DF1-A0F4-6AAB3CD982D8}</a:tableStyleId>
              </a:tblPr>
              <a:tblGrid>
                <a:gridCol w="1462522">
                  <a:extLst>
                    <a:ext uri="{9D8B030D-6E8A-4147-A177-3AD203B41FA5}">
                      <a16:colId xmlns:a16="http://schemas.microsoft.com/office/drawing/2014/main" val="20000"/>
                    </a:ext>
                  </a:extLst>
                </a:gridCol>
                <a:gridCol w="1462522">
                  <a:extLst>
                    <a:ext uri="{9D8B030D-6E8A-4147-A177-3AD203B41FA5}">
                      <a16:colId xmlns:a16="http://schemas.microsoft.com/office/drawing/2014/main" val="20001"/>
                    </a:ext>
                  </a:extLst>
                </a:gridCol>
                <a:gridCol w="1463209">
                  <a:extLst>
                    <a:ext uri="{9D8B030D-6E8A-4147-A177-3AD203B41FA5}">
                      <a16:colId xmlns:a16="http://schemas.microsoft.com/office/drawing/2014/main" val="20002"/>
                    </a:ext>
                  </a:extLst>
                </a:gridCol>
                <a:gridCol w="1463209">
                  <a:extLst>
                    <a:ext uri="{9D8B030D-6E8A-4147-A177-3AD203B41FA5}">
                      <a16:colId xmlns:a16="http://schemas.microsoft.com/office/drawing/2014/main" val="20003"/>
                    </a:ext>
                  </a:extLst>
                </a:gridCol>
              </a:tblGrid>
              <a:tr h="267472">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确认时间</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solidFill>
                            <a:schemeClr val="tx1"/>
                          </a:solidFill>
                          <a:effectLst/>
                          <a:latin typeface="微软雅黑" panose="020B0503020204020204" pitchFamily="34" charset="-122"/>
                          <a:ea typeface="微软雅黑" panose="020B0503020204020204" pitchFamily="34" charset="-122"/>
                        </a:rPr>
                        <a:t> </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确认人</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李大东</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0"/>
                  </a:ext>
                </a:extLst>
              </a:tr>
              <a:tr h="267472">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确认方法</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确认标准</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bl>
          </a:graphicData>
        </a:graphic>
      </p:graphicFrame>
      <p:sp>
        <p:nvSpPr>
          <p:cNvPr id="14" name="矩形 13"/>
          <p:cNvSpPr/>
          <p:nvPr/>
        </p:nvSpPr>
        <p:spPr>
          <a:xfrm>
            <a:off x="484996" y="4419082"/>
            <a:ext cx="3301661" cy="617584"/>
          </a:xfrm>
          <a:prstGeom prst="rect">
            <a:avLst/>
          </a:prstGeom>
        </p:spPr>
        <p:txBody>
          <a:bodyPr wrap="square" anchor="ctr">
            <a:noAutofit/>
          </a:bodyPr>
          <a:lstStyle/>
          <a:p>
            <a:pPr algn="just">
              <a:lnSpc>
                <a:spcPts val="3000"/>
              </a:lnSpc>
              <a:spcAft>
                <a:spcPts val="0"/>
              </a:spcAft>
            </a:pPr>
            <a:r>
              <a:rPr lang="zh-CN" altLang="zh-CN" sz="2800" b="1" dirty="0">
                <a:solidFill>
                  <a:srgbClr val="C00000"/>
                </a:solidFill>
                <a:latin typeface="微软雅黑" panose="020B0503020204020204" pitchFamily="34" charset="-122"/>
                <a:ea typeface="微软雅黑" panose="020B0503020204020204" pitchFamily="34" charset="-122"/>
                <a:cs typeface="宋体-18030"/>
              </a:rPr>
              <a:t>确认结果</a:t>
            </a:r>
            <a:r>
              <a:rPr lang="zh-CN" altLang="zh-CN" sz="28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1600" dirty="0" smtClean="0">
              <a:latin typeface="微软雅黑" panose="020B0503020204020204" pitchFamily="34" charset="-122"/>
              <a:ea typeface="微软雅黑" panose="020B0503020204020204" pitchFamily="34" charset="-122"/>
              <a:cs typeface="宋体-18030"/>
            </a:endParaRPr>
          </a:p>
        </p:txBody>
      </p:sp>
      <p:sp>
        <p:nvSpPr>
          <p:cNvPr id="16" name="矩形 15"/>
          <p:cNvSpPr/>
          <p:nvPr/>
        </p:nvSpPr>
        <p:spPr>
          <a:xfrm>
            <a:off x="9984021" y="3714845"/>
            <a:ext cx="1723549" cy="791499"/>
          </a:xfrm>
          <a:prstGeom prst="rect">
            <a:avLst/>
          </a:prstGeom>
        </p:spPr>
        <p:txBody>
          <a:bodyPr wrap="none">
            <a:spAutoFit/>
          </a:bodyPr>
          <a:lstStyle/>
          <a:p>
            <a:pPr algn="just">
              <a:lnSpc>
                <a:spcPts val="6000"/>
              </a:lnSpc>
              <a:spcAft>
                <a:spcPts val="0"/>
              </a:spcAft>
            </a:pPr>
            <a:r>
              <a:rPr lang="zh-CN" altLang="zh-CN" sz="4000" b="1" dirty="0">
                <a:solidFill>
                  <a:srgbClr val="C00000"/>
                </a:solidFill>
                <a:latin typeface="微软雅黑" panose="020B0503020204020204" pitchFamily="34" charset="-122"/>
                <a:ea typeface="微软雅黑" panose="020B0503020204020204" pitchFamily="34" charset="-122"/>
                <a:cs typeface="宋体-18030"/>
              </a:rPr>
              <a:t>结论</a:t>
            </a:r>
            <a:r>
              <a:rPr lang="zh-CN" altLang="zh-CN" sz="40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4000" b="1" dirty="0" smtClean="0">
              <a:solidFill>
                <a:srgbClr val="C00000"/>
              </a:solidFill>
              <a:latin typeface="微软雅黑" panose="020B0503020204020204" pitchFamily="34" charset="-122"/>
              <a:ea typeface="微软雅黑" panose="020B0503020204020204" pitchFamily="34" charset="-122"/>
              <a:cs typeface="宋体-18030"/>
            </a:endParaRPr>
          </a:p>
        </p:txBody>
      </p:sp>
      <p:pic>
        <p:nvPicPr>
          <p:cNvPr id="17" name="图片 16"/>
          <p:cNvPicPr>
            <a:picLocks noChangeAspect="1"/>
          </p:cNvPicPr>
          <p:nvPr/>
        </p:nvPicPr>
        <p:blipFill>
          <a:blip r:embed="rId3" cstate="email"/>
          <a:stretch>
            <a:fillRect/>
          </a:stretch>
        </p:blipFill>
        <p:spPr>
          <a:xfrm flipH="1">
            <a:off x="10678014" y="5270500"/>
            <a:ext cx="1513985" cy="1549400"/>
          </a:xfrm>
          <a:prstGeom prst="rect">
            <a:avLst/>
          </a:prstGeom>
        </p:spPr>
      </p:pic>
      <p:sp>
        <p:nvSpPr>
          <p:cNvPr id="18" name="文本框 17"/>
          <p:cNvSpPr txBox="1"/>
          <p:nvPr/>
        </p:nvSpPr>
        <p:spPr>
          <a:xfrm>
            <a:off x="10200863" y="2999394"/>
            <a:ext cx="801823" cy="923330"/>
          </a:xfrm>
          <a:prstGeom prst="rect">
            <a:avLst/>
          </a:prstGeom>
          <a:noFill/>
        </p:spPr>
        <p:txBody>
          <a:bodyPr wrap="none" rtlCol="0">
            <a:spAutoFit/>
          </a:bodyPr>
          <a:lstStyle/>
          <a:p>
            <a:r>
              <a:rPr lang="zh-CN" altLang="en-US" sz="5400" dirty="0" smtClean="0">
                <a:solidFill>
                  <a:srgbClr val="C00000"/>
                </a:solidFill>
                <a:sym typeface="Wingdings" panose="05000000000000000000" pitchFamily="2" charset="2"/>
              </a:rPr>
              <a:t></a:t>
            </a:r>
            <a:endParaRPr lang="zh-CN" altLang="en-US" sz="5400" dirty="0">
              <a:solidFill>
                <a:srgbClr val="C00000"/>
              </a:solidFill>
            </a:endParaRPr>
          </a:p>
        </p:txBody>
      </p:sp>
      <p:sp>
        <p:nvSpPr>
          <p:cNvPr id="3" name="矩形 2"/>
          <p:cNvSpPr/>
          <p:nvPr/>
        </p:nvSpPr>
        <p:spPr>
          <a:xfrm>
            <a:off x="1157046" y="2718584"/>
            <a:ext cx="1980029" cy="954107"/>
          </a:xfrm>
          <a:prstGeom prst="rect">
            <a:avLst/>
          </a:prstGeom>
        </p:spPr>
        <p:txBody>
          <a:bodyPr wrap="none">
            <a:spAutoFit/>
          </a:bodyPr>
          <a:lstStyle/>
          <a:p>
            <a:pPr lvl="0" algn="ctr"/>
            <a:r>
              <a:rPr lang="zh-CN" altLang="zh-CN" sz="2800" b="1" dirty="0">
                <a:solidFill>
                  <a:srgbClr val="FFFF00"/>
                </a:solidFill>
                <a:latin typeface="微软雅黑" panose="020B0503020204020204" pitchFamily="34" charset="-122"/>
                <a:ea typeface="微软雅黑" panose="020B0503020204020204" pitchFamily="34" charset="-122"/>
              </a:rPr>
              <a:t>主汽</a:t>
            </a:r>
            <a:r>
              <a:rPr lang="zh-CN" altLang="zh-CN" sz="2800" b="1" dirty="0" smtClean="0">
                <a:solidFill>
                  <a:srgbClr val="FFFF00"/>
                </a:solidFill>
                <a:latin typeface="微软雅黑" panose="020B0503020204020204" pitchFamily="34" charset="-122"/>
                <a:ea typeface="微软雅黑" panose="020B0503020204020204" pitchFamily="34" charset="-122"/>
              </a:rPr>
              <a:t>压力</a:t>
            </a:r>
            <a:endParaRPr lang="en-US" altLang="zh-CN" sz="2800" b="1" dirty="0" smtClean="0">
              <a:solidFill>
                <a:srgbClr val="FFFF00"/>
              </a:solidFill>
              <a:latin typeface="微软雅黑" panose="020B0503020204020204" pitchFamily="34" charset="-122"/>
              <a:ea typeface="微软雅黑" panose="020B0503020204020204" pitchFamily="34" charset="-122"/>
            </a:endParaRPr>
          </a:p>
          <a:p>
            <a:pPr lvl="0" algn="ctr"/>
            <a:r>
              <a:rPr lang="zh-CN" altLang="zh-CN" sz="2800" b="1" dirty="0" smtClean="0">
                <a:solidFill>
                  <a:srgbClr val="FFFF00"/>
                </a:solidFill>
                <a:latin typeface="微软雅黑" panose="020B0503020204020204" pitchFamily="34" charset="-122"/>
                <a:ea typeface="微软雅黑" panose="020B0503020204020204" pitchFamily="34" charset="-122"/>
              </a:rPr>
              <a:t>设定</a:t>
            </a:r>
            <a:r>
              <a:rPr lang="zh-CN" altLang="zh-CN" sz="2800" b="1" dirty="0">
                <a:solidFill>
                  <a:srgbClr val="FFFF00"/>
                </a:solidFill>
                <a:latin typeface="微软雅黑" panose="020B0503020204020204" pitchFamily="34" charset="-122"/>
                <a:ea typeface="微软雅黑" panose="020B0503020204020204" pitchFamily="34" charset="-122"/>
              </a:rPr>
              <a:t>不合理</a:t>
            </a:r>
          </a:p>
        </p:txBody>
      </p:sp>
      <p:sp>
        <p:nvSpPr>
          <p:cNvPr id="15" name="矩形 26"/>
          <p:cNvSpPr>
            <a:spLocks noChangeArrowheads="1"/>
          </p:cNvSpPr>
          <p:nvPr/>
        </p:nvSpPr>
        <p:spPr bwMode="auto">
          <a:xfrm>
            <a:off x="3495900" y="1429464"/>
            <a:ext cx="376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i="1" dirty="0" smtClean="0">
                <a:latin typeface="微软雅黑" panose="020B0503020204020204" pitchFamily="34" charset="-122"/>
                <a:ea typeface="微软雅黑" panose="020B0503020204020204" pitchFamily="34" charset="-122"/>
              </a:rPr>
              <a:t>条末端因素确认</a:t>
            </a:r>
            <a:endParaRPr lang="zh-CN" altLang="en-US" sz="3600" b="1" i="1" dirty="0">
              <a:latin typeface="微软雅黑" panose="020B0503020204020204" pitchFamily="34" charset="-122"/>
              <a:ea typeface="微软雅黑" panose="020B0503020204020204" pitchFamily="34" charset="-122"/>
            </a:endParaRPr>
          </a:p>
        </p:txBody>
      </p:sp>
      <p:sp>
        <p:nvSpPr>
          <p:cNvPr id="20" name="矩形 19"/>
          <p:cNvSpPr/>
          <p:nvPr/>
        </p:nvSpPr>
        <p:spPr>
          <a:xfrm>
            <a:off x="4572482" y="2950957"/>
            <a:ext cx="4671472" cy="400110"/>
          </a:xfrm>
          <a:prstGeom prst="rect">
            <a:avLst/>
          </a:prstGeom>
        </p:spPr>
        <p:txBody>
          <a:bodyPr wrap="none">
            <a:spAutoFit/>
          </a:bodyPr>
          <a:lstStyle/>
          <a:p>
            <a:pPr algn="ctr"/>
            <a:r>
              <a:rPr lang="en-US" altLang="zh-CN" sz="2000" b="1" dirty="0" smtClean="0">
                <a:latin typeface="微软雅黑" panose="020B0503020204020204" pitchFamily="34" charset="-122"/>
                <a:ea typeface="微软雅黑" panose="020B0503020204020204" pitchFamily="34" charset="-122"/>
                <a:cs typeface="宋体-18030"/>
              </a:rPr>
              <a:t>4</a:t>
            </a:r>
            <a:r>
              <a:rPr lang="zh-CN" altLang="en-US" sz="2000" b="1" dirty="0" smtClean="0">
                <a:latin typeface="微软雅黑" panose="020B0503020204020204" pitchFamily="34" charset="-122"/>
                <a:ea typeface="微软雅黑" panose="020B0503020204020204" pitchFamily="34" charset="-122"/>
                <a:cs typeface="宋体-18030"/>
              </a:rPr>
              <a:t>）</a:t>
            </a:r>
            <a:r>
              <a:rPr lang="zh-CN" altLang="zh-CN" sz="2000" b="1" dirty="0">
                <a:latin typeface="微软雅黑" panose="020B0503020204020204" pitchFamily="34" charset="-122"/>
                <a:ea typeface="微软雅黑" panose="020B0503020204020204" pitchFamily="34" charset="-122"/>
              </a:rPr>
              <a:t>四班负荷</a:t>
            </a:r>
            <a:r>
              <a:rPr lang="en-US" altLang="zh-CN" sz="2000" b="1" dirty="0">
                <a:latin typeface="微软雅黑" panose="020B0503020204020204" pitchFamily="34" charset="-122"/>
                <a:ea typeface="微软雅黑" panose="020B0503020204020204" pitchFamily="34" charset="-122"/>
              </a:rPr>
              <a:t>280-330MW</a:t>
            </a:r>
            <a:r>
              <a:rPr lang="zh-CN" altLang="zh-CN" sz="2000" b="1" dirty="0">
                <a:latin typeface="微软雅黑" panose="020B0503020204020204" pitchFamily="34" charset="-122"/>
                <a:ea typeface="微软雅黑" panose="020B0503020204020204" pitchFamily="34" charset="-122"/>
              </a:rPr>
              <a:t>氧量</a:t>
            </a:r>
            <a:r>
              <a:rPr lang="zh-CN" altLang="zh-CN" sz="2000" b="1" dirty="0" smtClean="0">
                <a:latin typeface="微软雅黑" panose="020B0503020204020204" pitchFamily="34" charset="-122"/>
                <a:ea typeface="微软雅黑" panose="020B0503020204020204" pitchFamily="34" charset="-122"/>
              </a:rPr>
              <a:t>调查表</a:t>
            </a:r>
            <a:endParaRPr lang="zh-CN" altLang="zh-CN" sz="2000" b="1" dirty="0">
              <a:latin typeface="微软雅黑" panose="020B0503020204020204" pitchFamily="34" charset="-122"/>
              <a:ea typeface="微软雅黑" panose="020B0503020204020204" pitchFamily="34" charset="-122"/>
            </a:endParaRPr>
          </a:p>
        </p:txBody>
      </p:sp>
      <p:graphicFrame>
        <p:nvGraphicFramePr>
          <p:cNvPr id="21" name="表格 20"/>
          <p:cNvGraphicFramePr>
            <a:graphicFrameLocks noGrp="1"/>
          </p:cNvGraphicFramePr>
          <p:nvPr/>
        </p:nvGraphicFramePr>
        <p:xfrm>
          <a:off x="3986268" y="3428645"/>
          <a:ext cx="5851462" cy="2743552"/>
        </p:xfrm>
        <a:graphic>
          <a:graphicData uri="http://schemas.openxmlformats.org/drawingml/2006/table">
            <a:tbl>
              <a:tblPr firstRow="1" firstCol="1" lastRow="1" lastCol="1" bandRow="1" bandCol="1">
                <a:tableStyleId>{BC89EF96-8CEA-46FF-86C4-4CE0E7609802}</a:tableStyleId>
              </a:tblPr>
              <a:tblGrid>
                <a:gridCol w="1318639">
                  <a:extLst>
                    <a:ext uri="{9D8B030D-6E8A-4147-A177-3AD203B41FA5}">
                      <a16:colId xmlns:a16="http://schemas.microsoft.com/office/drawing/2014/main" val="20000"/>
                    </a:ext>
                  </a:extLst>
                </a:gridCol>
                <a:gridCol w="1648299">
                  <a:extLst>
                    <a:ext uri="{9D8B030D-6E8A-4147-A177-3AD203B41FA5}">
                      <a16:colId xmlns:a16="http://schemas.microsoft.com/office/drawing/2014/main" val="20001"/>
                    </a:ext>
                  </a:extLst>
                </a:gridCol>
                <a:gridCol w="1510941">
                  <a:extLst>
                    <a:ext uri="{9D8B030D-6E8A-4147-A177-3AD203B41FA5}">
                      <a16:colId xmlns:a16="http://schemas.microsoft.com/office/drawing/2014/main" val="20002"/>
                    </a:ext>
                  </a:extLst>
                </a:gridCol>
                <a:gridCol w="1373583">
                  <a:extLst>
                    <a:ext uri="{9D8B030D-6E8A-4147-A177-3AD203B41FA5}">
                      <a16:colId xmlns:a16="http://schemas.microsoft.com/office/drawing/2014/main" val="20003"/>
                    </a:ext>
                  </a:extLst>
                </a:gridCol>
              </a:tblGrid>
              <a:tr h="391936">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时间</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负荷</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标准</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氧量</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extLst>
                  <a:ext uri="{0D108BD9-81ED-4DB2-BD59-A6C34878D82A}">
                    <a16:rowId xmlns:a16="http://schemas.microsoft.com/office/drawing/2014/main" val="10000"/>
                  </a:ext>
                </a:extLst>
              </a:tr>
              <a:tr h="391936">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r h="391936">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391936">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3"/>
                  </a:ext>
                </a:extLst>
              </a:tr>
              <a:tr h="391936">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4"/>
                  </a:ext>
                </a:extLst>
              </a:tr>
              <a:tr h="391936">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5"/>
                  </a:ext>
                </a:extLst>
              </a:tr>
              <a:tr h="391936">
                <a:tc gridSpan="4">
                  <a:txBody>
                    <a:bodyPr/>
                    <a:lstStyle/>
                    <a:p>
                      <a:pPr indent="0" algn="l">
                        <a:spcAft>
                          <a:spcPts val="0"/>
                        </a:spcAft>
                      </a:pPr>
                      <a:r>
                        <a:rPr lang="en-US" altLang="zh-CN" sz="1200" b="0" kern="1200" dirty="0" smtClean="0">
                          <a:effectLst/>
                          <a:latin typeface="微软雅黑" panose="020B0503020204020204" pitchFamily="34" charset="-122"/>
                          <a:ea typeface="微软雅黑" panose="020B0503020204020204" pitchFamily="34" charset="-122"/>
                        </a:rPr>
                        <a:t>  </a:t>
                      </a:r>
                      <a:r>
                        <a:rPr lang="zh-CN" sz="1200" b="0" kern="1200" dirty="0" smtClean="0">
                          <a:effectLst/>
                          <a:latin typeface="微软雅黑" panose="020B0503020204020204" pitchFamily="34" charset="-122"/>
                          <a:ea typeface="微软雅黑" panose="020B0503020204020204" pitchFamily="34" charset="-122"/>
                        </a:rPr>
                        <a:t>制表</a:t>
                      </a:r>
                      <a:r>
                        <a:rPr lang="zh-CN" sz="1200" b="0" kern="1200" dirty="0">
                          <a:effectLst/>
                          <a:latin typeface="微软雅黑" panose="020B0503020204020204" pitchFamily="34" charset="-122"/>
                          <a:ea typeface="微软雅黑" panose="020B0503020204020204" pitchFamily="34" charset="-122"/>
                        </a:rPr>
                        <a:t>人：</a:t>
                      </a:r>
                      <a:r>
                        <a:rPr lang="en-US" sz="1200" b="0" kern="1200" dirty="0">
                          <a:effectLst/>
                          <a:latin typeface="微软雅黑" panose="020B0503020204020204" pitchFamily="34" charset="-122"/>
                          <a:ea typeface="微软雅黑" panose="020B0503020204020204" pitchFamily="34" charset="-122"/>
                        </a:rPr>
                        <a:t>              </a:t>
                      </a:r>
                      <a:r>
                        <a:rPr lang="en-US" sz="1200" b="0" kern="1200" dirty="0" smtClean="0">
                          <a:effectLst/>
                          <a:latin typeface="微软雅黑" panose="020B0503020204020204" pitchFamily="34" charset="-122"/>
                          <a:ea typeface="微软雅黑" panose="020B0503020204020204" pitchFamily="34" charset="-122"/>
                        </a:rPr>
                        <a:t>                                    </a:t>
                      </a:r>
                      <a:r>
                        <a:rPr lang="zh-CN" sz="1200" b="0" kern="1200" dirty="0" smtClean="0">
                          <a:effectLst/>
                          <a:latin typeface="微软雅黑" panose="020B0503020204020204" pitchFamily="34" charset="-122"/>
                          <a:ea typeface="微软雅黑" panose="020B0503020204020204" pitchFamily="34" charset="-122"/>
                        </a:rPr>
                        <a:t>数据来源</a:t>
                      </a:r>
                      <a:r>
                        <a:rPr lang="zh-CN" altLang="en-US" sz="1200" b="0" kern="1200" dirty="0" smtClean="0">
                          <a:effectLst/>
                          <a:latin typeface="微软雅黑" panose="020B0503020204020204" pitchFamily="34" charset="-122"/>
                          <a:ea typeface="微软雅黑" panose="020B0503020204020204" pitchFamily="34" charset="-122"/>
                        </a:rPr>
                        <a:t>：</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bl>
          </a:graphicData>
        </a:graphic>
      </p:graphicFrame>
      <p:sp>
        <p:nvSpPr>
          <p:cNvPr id="24" name="矩形 23"/>
          <p:cNvSpPr/>
          <p:nvPr/>
        </p:nvSpPr>
        <p:spPr>
          <a:xfrm>
            <a:off x="484996" y="4957929"/>
            <a:ext cx="3070279" cy="1349537"/>
          </a:xfrm>
          <a:prstGeom prst="rect">
            <a:avLst/>
          </a:prstGeom>
        </p:spPr>
        <p:txBody>
          <a:bodyPr wrap="square">
            <a:spAutoFit/>
          </a:bodyPr>
          <a:lstStyle/>
          <a:p>
            <a:pPr>
              <a:lnSpc>
                <a:spcPts val="2500"/>
              </a:lnSpc>
            </a:pPr>
            <a:r>
              <a:rPr lang="zh-CN" altLang="zh-CN" dirty="0">
                <a:latin typeface="微软雅黑" panose="020B0503020204020204" pitchFamily="34" charset="-122"/>
                <a:ea typeface="微软雅黑" panose="020B0503020204020204" pitchFamily="34" charset="-122"/>
                <a:cs typeface="宋体-18030"/>
              </a:rPr>
              <a:t>通过对</a:t>
            </a:r>
            <a:r>
              <a:rPr lang="en-US" altLang="zh-CN" dirty="0">
                <a:latin typeface="微软雅黑" panose="020B0503020204020204" pitchFamily="34" charset="-122"/>
                <a:ea typeface="微软雅黑" panose="020B0503020204020204" pitchFamily="34" charset="-122"/>
                <a:cs typeface="宋体-18030"/>
              </a:rPr>
              <a:t>#3</a:t>
            </a:r>
            <a:r>
              <a:rPr lang="zh-CN" altLang="zh-CN" dirty="0">
                <a:latin typeface="微软雅黑" panose="020B0503020204020204" pitchFamily="34" charset="-122"/>
                <a:ea typeface="微软雅黑" panose="020B0503020204020204" pitchFamily="34" charset="-122"/>
                <a:cs typeface="宋体-18030"/>
              </a:rPr>
              <a:t>机组各负荷段氧量的调查，我们发现</a:t>
            </a:r>
            <a:r>
              <a:rPr lang="en-US" altLang="zh-CN" dirty="0">
                <a:latin typeface="微软雅黑" panose="020B0503020204020204" pitchFamily="34" charset="-122"/>
                <a:ea typeface="微软雅黑" panose="020B0503020204020204" pitchFamily="34" charset="-122"/>
                <a:cs typeface="宋体-18030"/>
              </a:rPr>
              <a:t>#3</a:t>
            </a:r>
            <a:r>
              <a:rPr lang="zh-CN" altLang="zh-CN" dirty="0">
                <a:latin typeface="微软雅黑" panose="020B0503020204020204" pitchFamily="34" charset="-122"/>
                <a:ea typeface="微软雅黑" panose="020B0503020204020204" pitchFamily="34" charset="-122"/>
                <a:cs typeface="宋体-18030"/>
              </a:rPr>
              <a:t>炉燃烧稳定，氧量均在燃烧卡规定的范围内。</a:t>
            </a:r>
            <a:endParaRPr lang="zh-CN" altLang="en-US"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三十二角星 21"/>
          <p:cNvSpPr/>
          <p:nvPr/>
        </p:nvSpPr>
        <p:spPr>
          <a:xfrm>
            <a:off x="447180" y="1101344"/>
            <a:ext cx="3375520" cy="3280666"/>
          </a:xfrm>
          <a:prstGeom prst="star32">
            <a:avLst>
              <a:gd name="adj" fmla="val 47792"/>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a:solidFill>
              <a:srgbClr val="005E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2063929"/>
            <a:ext cx="12192000" cy="688012"/>
          </a:xfrm>
          <a:prstGeom prst="rect">
            <a:avLst/>
          </a:prstGeom>
          <a:solidFill>
            <a:schemeClr val="bg1">
              <a:lumMod val="95000"/>
            </a:schemeClr>
          </a:solidFill>
          <a:ln w="19050">
            <a:solidFill>
              <a:srgbClr val="005EA4"/>
            </a:solidFill>
          </a:ln>
        </p:spPr>
        <p:txBody>
          <a:bodyPr wrap="square" anchor="ctr">
            <a:noAutofit/>
          </a:bodyPr>
          <a:lstStyle/>
          <a:p>
            <a:pPr algn="just">
              <a:lnSpc>
                <a:spcPts val="2200"/>
              </a:lnSpc>
              <a:spcAft>
                <a:spcPts val="0"/>
              </a:spcAft>
            </a:pPr>
            <a:endParaRPr lang="zh-CN" altLang="zh-CN" sz="1600" dirty="0">
              <a:latin typeface="微软雅黑" panose="020B0503020204020204" pitchFamily="34" charset="-122"/>
              <a:ea typeface="微软雅黑" panose="020B0503020204020204" pitchFamily="34" charset="-122"/>
              <a:cs typeface="宋体-18030"/>
            </a:endParaRPr>
          </a:p>
        </p:txBody>
      </p:sp>
      <p:sp>
        <p:nvSpPr>
          <p:cNvPr id="23" name="椭圆 22"/>
          <p:cNvSpPr/>
          <p:nvPr/>
        </p:nvSpPr>
        <p:spPr>
          <a:xfrm>
            <a:off x="714606" y="1330941"/>
            <a:ext cx="2840669" cy="2821472"/>
          </a:xfrm>
          <a:prstGeom prst="ellipse">
            <a:avLst/>
          </a:prstGeom>
          <a:solidFill>
            <a:srgbClr val="005EA4"/>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0"/>
          <p:cNvSpPr/>
          <p:nvPr/>
        </p:nvSpPr>
        <p:spPr>
          <a:xfrm>
            <a:off x="7213600" y="1651617"/>
            <a:ext cx="4978400" cy="412311"/>
          </a:xfrm>
          <a:custGeom>
            <a:avLst/>
            <a:gdLst>
              <a:gd name="connsiteX0" fmla="*/ 0 w 4978400"/>
              <a:gd name="connsiteY0" fmla="*/ 0 h 412311"/>
              <a:gd name="connsiteX1" fmla="*/ 4978400 w 4978400"/>
              <a:gd name="connsiteY1" fmla="*/ 0 h 412311"/>
              <a:gd name="connsiteX2" fmla="*/ 4978400 w 4978400"/>
              <a:gd name="connsiteY2" fmla="*/ 412311 h 412311"/>
              <a:gd name="connsiteX3" fmla="*/ 0 w 4978400"/>
              <a:gd name="connsiteY3" fmla="*/ 412311 h 412311"/>
              <a:gd name="connsiteX4" fmla="*/ 0 w 4978400"/>
              <a:gd name="connsiteY4" fmla="*/ 0 h 412311"/>
              <a:gd name="connsiteX0-1" fmla="*/ 482600 w 4978400"/>
              <a:gd name="connsiteY0-2" fmla="*/ 25400 h 412311"/>
              <a:gd name="connsiteX1-3" fmla="*/ 4978400 w 4978400"/>
              <a:gd name="connsiteY1-4" fmla="*/ 0 h 412311"/>
              <a:gd name="connsiteX2-5" fmla="*/ 4978400 w 4978400"/>
              <a:gd name="connsiteY2-6" fmla="*/ 412311 h 412311"/>
              <a:gd name="connsiteX3-7" fmla="*/ 0 w 4978400"/>
              <a:gd name="connsiteY3-8" fmla="*/ 412311 h 412311"/>
              <a:gd name="connsiteX4-9" fmla="*/ 482600 w 4978400"/>
              <a:gd name="connsiteY4-10" fmla="*/ 25400 h 412311"/>
              <a:gd name="connsiteX0-11" fmla="*/ 254000 w 4978400"/>
              <a:gd name="connsiteY0-12" fmla="*/ 12700 h 412311"/>
              <a:gd name="connsiteX1-13" fmla="*/ 4978400 w 4978400"/>
              <a:gd name="connsiteY1-14" fmla="*/ 0 h 412311"/>
              <a:gd name="connsiteX2-15" fmla="*/ 4978400 w 4978400"/>
              <a:gd name="connsiteY2-16" fmla="*/ 412311 h 412311"/>
              <a:gd name="connsiteX3-17" fmla="*/ 0 w 4978400"/>
              <a:gd name="connsiteY3-18" fmla="*/ 412311 h 412311"/>
              <a:gd name="connsiteX4-19" fmla="*/ 254000 w 4978400"/>
              <a:gd name="connsiteY4-20" fmla="*/ 12700 h 412311"/>
              <a:gd name="connsiteX0-21" fmla="*/ 266700 w 4978400"/>
              <a:gd name="connsiteY0-22" fmla="*/ 12700 h 412311"/>
              <a:gd name="connsiteX1-23" fmla="*/ 4978400 w 4978400"/>
              <a:gd name="connsiteY1-24" fmla="*/ 0 h 412311"/>
              <a:gd name="connsiteX2-25" fmla="*/ 4978400 w 4978400"/>
              <a:gd name="connsiteY2-26" fmla="*/ 412311 h 412311"/>
              <a:gd name="connsiteX3-27" fmla="*/ 0 w 4978400"/>
              <a:gd name="connsiteY3-28" fmla="*/ 412311 h 412311"/>
              <a:gd name="connsiteX4-29" fmla="*/ 266700 w 4978400"/>
              <a:gd name="connsiteY4-30" fmla="*/ 12700 h 412311"/>
              <a:gd name="connsiteX0-31" fmla="*/ 292100 w 4978400"/>
              <a:gd name="connsiteY0-32" fmla="*/ 0 h 412311"/>
              <a:gd name="connsiteX1-33" fmla="*/ 4978400 w 4978400"/>
              <a:gd name="connsiteY1-34" fmla="*/ 0 h 412311"/>
              <a:gd name="connsiteX2-35" fmla="*/ 4978400 w 4978400"/>
              <a:gd name="connsiteY2-36" fmla="*/ 412311 h 412311"/>
              <a:gd name="connsiteX3-37" fmla="*/ 0 w 4978400"/>
              <a:gd name="connsiteY3-38" fmla="*/ 412311 h 412311"/>
              <a:gd name="connsiteX4-39" fmla="*/ 292100 w 4978400"/>
              <a:gd name="connsiteY4-40" fmla="*/ 0 h 4123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78400" h="412311">
                <a:moveTo>
                  <a:pt x="292100" y="0"/>
                </a:moveTo>
                <a:lnTo>
                  <a:pt x="4978400" y="0"/>
                </a:lnTo>
                <a:lnTo>
                  <a:pt x="4978400" y="412311"/>
                </a:lnTo>
                <a:lnTo>
                  <a:pt x="0" y="412311"/>
                </a:lnTo>
                <a:lnTo>
                  <a:pt x="292100" y="0"/>
                </a:lnTo>
                <a:close/>
              </a:path>
            </a:pathLst>
          </a:custGeom>
          <a:gradFill flip="none" rotWithShape="1">
            <a:gsLst>
              <a:gs pos="0">
                <a:srgbClr val="005EA4">
                  <a:shade val="30000"/>
                  <a:satMod val="115000"/>
                </a:srgbClr>
              </a:gs>
              <a:gs pos="50000">
                <a:srgbClr val="005EA4">
                  <a:shade val="67500"/>
                  <a:satMod val="115000"/>
                </a:srgbClr>
              </a:gs>
              <a:gs pos="100000">
                <a:srgbClr val="005EA4">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八、</a:t>
            </a:r>
            <a:r>
              <a:rPr lang="zh-CN" altLang="zh-CN" sz="3600" b="1" dirty="0">
                <a:solidFill>
                  <a:srgbClr val="0070C0"/>
                </a:solidFill>
                <a:latin typeface="微软雅黑" panose="020B0503020204020204" pitchFamily="34" charset="-122"/>
                <a:ea typeface="微软雅黑" panose="020B0503020204020204" pitchFamily="34" charset="-122"/>
              </a:rPr>
              <a:t>要因确认</a:t>
            </a:r>
          </a:p>
        </p:txBody>
      </p:sp>
      <p:sp>
        <p:nvSpPr>
          <p:cNvPr id="2" name="矩形 1"/>
          <p:cNvSpPr/>
          <p:nvPr/>
        </p:nvSpPr>
        <p:spPr>
          <a:xfrm>
            <a:off x="1001002" y="1552323"/>
            <a:ext cx="2241319" cy="1338828"/>
          </a:xfrm>
          <a:prstGeom prst="rect">
            <a:avLst/>
          </a:prstGeom>
        </p:spPr>
        <p:txBody>
          <a:bodyPr wrap="none">
            <a:spAutoFit/>
          </a:bodyPr>
          <a:lstStyle/>
          <a:p>
            <a:pPr>
              <a:lnSpc>
                <a:spcPct val="150000"/>
              </a:lnSpc>
              <a:spcAft>
                <a:spcPts val="0"/>
              </a:spcAft>
            </a:pPr>
            <a:r>
              <a:rPr lang="zh-CN" altLang="zh-CN" sz="2400" b="1" dirty="0">
                <a:solidFill>
                  <a:schemeClr val="bg1"/>
                </a:solidFill>
                <a:latin typeface="微软雅黑" panose="020B0503020204020204" pitchFamily="34" charset="-122"/>
                <a:ea typeface="微软雅黑" panose="020B0503020204020204" pitchFamily="34" charset="-122"/>
                <a:cs typeface="宋体-18030"/>
              </a:rPr>
              <a:t>要因</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确认</a:t>
            </a:r>
            <a:r>
              <a:rPr lang="en-US" altLang="zh-CN" sz="2400" b="1" dirty="0" smtClean="0">
                <a:solidFill>
                  <a:schemeClr val="bg1"/>
                </a:solidFill>
                <a:latin typeface="微软雅黑" panose="020B0503020204020204" pitchFamily="34" charset="-122"/>
                <a:ea typeface="微软雅黑" panose="020B0503020204020204" pitchFamily="34" charset="-122"/>
                <a:cs typeface="宋体-18030"/>
              </a:rPr>
              <a:t> </a:t>
            </a:r>
            <a:r>
              <a:rPr lang="en-US" altLang="zh-CN" sz="5400" b="1" i="1" dirty="0" smtClean="0">
                <a:solidFill>
                  <a:schemeClr val="bg1"/>
                </a:solidFill>
                <a:latin typeface="微软雅黑" panose="020B0503020204020204" pitchFamily="34" charset="-122"/>
                <a:ea typeface="微软雅黑" panose="020B0503020204020204" pitchFamily="34" charset="-122"/>
                <a:cs typeface="宋体-18030"/>
              </a:rPr>
              <a:t>7</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a:t>
            </a:r>
            <a:endParaRPr lang="en-US" altLang="zh-CN" sz="2400" b="1" dirty="0" smtClean="0">
              <a:solidFill>
                <a:schemeClr val="bg1"/>
              </a:solidFill>
              <a:latin typeface="微软雅黑" panose="020B0503020204020204" pitchFamily="34" charset="-122"/>
              <a:ea typeface="微软雅黑" panose="020B0503020204020204" pitchFamily="34" charset="-122"/>
              <a:cs typeface="宋体-18030"/>
            </a:endParaRPr>
          </a:p>
        </p:txBody>
      </p:sp>
      <p:graphicFrame>
        <p:nvGraphicFramePr>
          <p:cNvPr id="8" name="表格 7"/>
          <p:cNvGraphicFramePr>
            <a:graphicFrameLocks noGrp="1"/>
          </p:cNvGraphicFramePr>
          <p:nvPr/>
        </p:nvGraphicFramePr>
        <p:xfrm>
          <a:off x="3986268" y="2158240"/>
          <a:ext cx="5851462" cy="534944"/>
        </p:xfrm>
        <a:graphic>
          <a:graphicData uri="http://schemas.openxmlformats.org/drawingml/2006/table">
            <a:tbl>
              <a:tblPr firstRow="1" firstCol="1" bandRow="1">
                <a:effectLst/>
                <a:tableStyleId>{BDBED569-4797-4DF1-A0F4-6AAB3CD982D8}</a:tableStyleId>
              </a:tblPr>
              <a:tblGrid>
                <a:gridCol w="1462522">
                  <a:extLst>
                    <a:ext uri="{9D8B030D-6E8A-4147-A177-3AD203B41FA5}">
                      <a16:colId xmlns:a16="http://schemas.microsoft.com/office/drawing/2014/main" val="20000"/>
                    </a:ext>
                  </a:extLst>
                </a:gridCol>
                <a:gridCol w="1462522">
                  <a:extLst>
                    <a:ext uri="{9D8B030D-6E8A-4147-A177-3AD203B41FA5}">
                      <a16:colId xmlns:a16="http://schemas.microsoft.com/office/drawing/2014/main" val="20001"/>
                    </a:ext>
                  </a:extLst>
                </a:gridCol>
                <a:gridCol w="1463209">
                  <a:extLst>
                    <a:ext uri="{9D8B030D-6E8A-4147-A177-3AD203B41FA5}">
                      <a16:colId xmlns:a16="http://schemas.microsoft.com/office/drawing/2014/main" val="20002"/>
                    </a:ext>
                  </a:extLst>
                </a:gridCol>
                <a:gridCol w="1463209">
                  <a:extLst>
                    <a:ext uri="{9D8B030D-6E8A-4147-A177-3AD203B41FA5}">
                      <a16:colId xmlns:a16="http://schemas.microsoft.com/office/drawing/2014/main" val="20003"/>
                    </a:ext>
                  </a:extLst>
                </a:gridCol>
              </a:tblGrid>
              <a:tr h="267472">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确认时间</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solidFill>
                            <a:schemeClr val="tx1"/>
                          </a:solidFill>
                          <a:effectLst/>
                          <a:latin typeface="微软雅黑" panose="020B0503020204020204" pitchFamily="34" charset="-122"/>
                          <a:ea typeface="微软雅黑" panose="020B0503020204020204" pitchFamily="34" charset="-122"/>
                        </a:rPr>
                        <a:t> </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确认人</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solidFill>
                            <a:schemeClr val="tx1"/>
                          </a:solidFill>
                          <a:effectLst/>
                          <a:latin typeface="微软雅黑" panose="020B0503020204020204" pitchFamily="34" charset="-122"/>
                          <a:ea typeface="微软雅黑" panose="020B0503020204020204" pitchFamily="34" charset="-122"/>
                        </a:rPr>
                        <a:t>李大东</a:t>
                      </a:r>
                      <a:endParaRPr lang="zh-CN" sz="12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0"/>
                  </a:ext>
                </a:extLst>
              </a:tr>
              <a:tr h="267472">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确认方法</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确认标准</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bl>
          </a:graphicData>
        </a:graphic>
      </p:graphicFrame>
      <p:sp>
        <p:nvSpPr>
          <p:cNvPr id="16" name="矩形 15"/>
          <p:cNvSpPr/>
          <p:nvPr/>
        </p:nvSpPr>
        <p:spPr>
          <a:xfrm>
            <a:off x="9984021" y="3714845"/>
            <a:ext cx="1723549" cy="1631216"/>
          </a:xfrm>
          <a:prstGeom prst="rect">
            <a:avLst/>
          </a:prstGeom>
        </p:spPr>
        <p:txBody>
          <a:bodyPr wrap="none">
            <a:spAutoFit/>
          </a:bodyPr>
          <a:lstStyle/>
          <a:p>
            <a:pPr algn="just">
              <a:lnSpc>
                <a:spcPts val="6000"/>
              </a:lnSpc>
              <a:spcAft>
                <a:spcPts val="0"/>
              </a:spcAft>
            </a:pPr>
            <a:r>
              <a:rPr lang="zh-CN" altLang="zh-CN" sz="4000" b="1" dirty="0">
                <a:solidFill>
                  <a:srgbClr val="C00000"/>
                </a:solidFill>
                <a:latin typeface="微软雅黑" panose="020B0503020204020204" pitchFamily="34" charset="-122"/>
                <a:ea typeface="微软雅黑" panose="020B0503020204020204" pitchFamily="34" charset="-122"/>
                <a:cs typeface="宋体-18030"/>
              </a:rPr>
              <a:t>结论</a:t>
            </a:r>
            <a:r>
              <a:rPr lang="zh-CN" altLang="zh-CN" sz="40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4000" b="1" dirty="0" smtClean="0">
              <a:solidFill>
                <a:srgbClr val="C00000"/>
              </a:solidFill>
              <a:latin typeface="微软雅黑" panose="020B0503020204020204" pitchFamily="34" charset="-122"/>
              <a:ea typeface="微软雅黑" panose="020B0503020204020204" pitchFamily="34" charset="-122"/>
              <a:cs typeface="宋体-18030"/>
            </a:endParaRPr>
          </a:p>
          <a:p>
            <a:pPr algn="just">
              <a:lnSpc>
                <a:spcPts val="6000"/>
              </a:lnSpc>
              <a:spcAft>
                <a:spcPts val="0"/>
              </a:spcAft>
            </a:pPr>
            <a:r>
              <a:rPr lang="zh-CN" altLang="en-US" sz="4000" b="1" dirty="0" smtClean="0">
                <a:latin typeface="微软雅黑" panose="020B0503020204020204" pitchFamily="34" charset="-122"/>
                <a:ea typeface="微软雅黑" panose="020B0503020204020204" pitchFamily="34" charset="-122"/>
                <a:cs typeface="宋体-18030"/>
              </a:rPr>
              <a:t>非要因</a:t>
            </a:r>
            <a:endParaRPr lang="en-US" altLang="zh-CN" sz="4000" b="1" dirty="0" smtClean="0">
              <a:latin typeface="微软雅黑" panose="020B0503020204020204" pitchFamily="34" charset="-122"/>
              <a:ea typeface="微软雅黑" panose="020B0503020204020204" pitchFamily="34" charset="-122"/>
              <a:cs typeface="宋体-18030"/>
            </a:endParaRPr>
          </a:p>
        </p:txBody>
      </p:sp>
      <p:pic>
        <p:nvPicPr>
          <p:cNvPr id="17" name="图片 16"/>
          <p:cNvPicPr>
            <a:picLocks noChangeAspect="1"/>
          </p:cNvPicPr>
          <p:nvPr/>
        </p:nvPicPr>
        <p:blipFill>
          <a:blip r:embed="rId3" cstate="email"/>
          <a:stretch>
            <a:fillRect/>
          </a:stretch>
        </p:blipFill>
        <p:spPr>
          <a:xfrm flipH="1">
            <a:off x="10678014" y="5270500"/>
            <a:ext cx="1513985" cy="1549400"/>
          </a:xfrm>
          <a:prstGeom prst="rect">
            <a:avLst/>
          </a:prstGeom>
        </p:spPr>
      </p:pic>
      <p:sp>
        <p:nvSpPr>
          <p:cNvPr id="18" name="文本框 17"/>
          <p:cNvSpPr txBox="1"/>
          <p:nvPr/>
        </p:nvSpPr>
        <p:spPr>
          <a:xfrm>
            <a:off x="10200863" y="2999394"/>
            <a:ext cx="801823" cy="923330"/>
          </a:xfrm>
          <a:prstGeom prst="rect">
            <a:avLst/>
          </a:prstGeom>
          <a:noFill/>
        </p:spPr>
        <p:txBody>
          <a:bodyPr wrap="none" rtlCol="0">
            <a:spAutoFit/>
          </a:bodyPr>
          <a:lstStyle/>
          <a:p>
            <a:r>
              <a:rPr lang="zh-CN" altLang="en-US" sz="5400" dirty="0" smtClean="0">
                <a:solidFill>
                  <a:srgbClr val="C00000"/>
                </a:solidFill>
                <a:sym typeface="Wingdings" panose="05000000000000000000" pitchFamily="2" charset="2"/>
              </a:rPr>
              <a:t></a:t>
            </a:r>
            <a:endParaRPr lang="zh-CN" altLang="en-US" sz="5400" dirty="0">
              <a:solidFill>
                <a:srgbClr val="C00000"/>
              </a:solidFill>
            </a:endParaRPr>
          </a:p>
        </p:txBody>
      </p:sp>
      <p:sp>
        <p:nvSpPr>
          <p:cNvPr id="3" name="矩形 2"/>
          <p:cNvSpPr/>
          <p:nvPr/>
        </p:nvSpPr>
        <p:spPr>
          <a:xfrm>
            <a:off x="1191127" y="2756684"/>
            <a:ext cx="1980029" cy="954107"/>
          </a:xfrm>
          <a:prstGeom prst="rect">
            <a:avLst/>
          </a:prstGeom>
        </p:spPr>
        <p:txBody>
          <a:bodyPr wrap="none">
            <a:spAutoFit/>
          </a:bodyPr>
          <a:lstStyle/>
          <a:p>
            <a:pPr lvl="0" algn="ctr"/>
            <a:r>
              <a:rPr lang="zh-CN" altLang="zh-CN" sz="2800" b="1" dirty="0">
                <a:solidFill>
                  <a:srgbClr val="FFFF00"/>
                </a:solidFill>
                <a:latin typeface="微软雅黑" panose="020B0503020204020204" pitchFamily="34" charset="-122"/>
                <a:ea typeface="微软雅黑" panose="020B0503020204020204" pitchFamily="34" charset="-122"/>
              </a:rPr>
              <a:t>变负荷</a:t>
            </a:r>
            <a:r>
              <a:rPr lang="zh-CN" altLang="zh-CN" sz="2800" b="1" dirty="0" smtClean="0">
                <a:solidFill>
                  <a:srgbClr val="FFFF00"/>
                </a:solidFill>
                <a:latin typeface="微软雅黑" panose="020B0503020204020204" pitchFamily="34" charset="-122"/>
                <a:ea typeface="微软雅黑" panose="020B0503020204020204" pitchFamily="34" charset="-122"/>
              </a:rPr>
              <a:t>速率</a:t>
            </a:r>
            <a:endParaRPr lang="en-US" altLang="zh-CN" sz="2800" b="1" dirty="0" smtClean="0">
              <a:solidFill>
                <a:srgbClr val="FFFF00"/>
              </a:solidFill>
              <a:latin typeface="微软雅黑" panose="020B0503020204020204" pitchFamily="34" charset="-122"/>
              <a:ea typeface="微软雅黑" panose="020B0503020204020204" pitchFamily="34" charset="-122"/>
            </a:endParaRPr>
          </a:p>
          <a:p>
            <a:pPr lvl="0" algn="ctr"/>
            <a:r>
              <a:rPr lang="zh-CN" altLang="zh-CN" sz="2800" b="1" dirty="0" smtClean="0">
                <a:solidFill>
                  <a:srgbClr val="FFFF00"/>
                </a:solidFill>
                <a:latin typeface="微软雅黑" panose="020B0503020204020204" pitchFamily="34" charset="-122"/>
                <a:ea typeface="微软雅黑" panose="020B0503020204020204" pitchFamily="34" charset="-122"/>
              </a:rPr>
              <a:t>设定值</a:t>
            </a:r>
            <a:r>
              <a:rPr lang="zh-CN" altLang="zh-CN" sz="2800" b="1" dirty="0">
                <a:solidFill>
                  <a:srgbClr val="FFFF00"/>
                </a:solidFill>
                <a:latin typeface="微软雅黑" panose="020B0503020204020204" pitchFamily="34" charset="-122"/>
                <a:ea typeface="微软雅黑" panose="020B0503020204020204" pitchFamily="34" charset="-122"/>
              </a:rPr>
              <a:t>低</a:t>
            </a:r>
          </a:p>
        </p:txBody>
      </p:sp>
      <p:sp>
        <p:nvSpPr>
          <p:cNvPr id="21" name="矩形 26"/>
          <p:cNvSpPr>
            <a:spLocks noChangeArrowheads="1"/>
          </p:cNvSpPr>
          <p:nvPr/>
        </p:nvSpPr>
        <p:spPr bwMode="auto">
          <a:xfrm>
            <a:off x="3495900" y="1429464"/>
            <a:ext cx="376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i="1" dirty="0" smtClean="0">
                <a:solidFill>
                  <a:srgbClr val="FFCF37"/>
                </a:solidFill>
                <a:latin typeface="微软雅黑" panose="020B0503020204020204" pitchFamily="34" charset="-122"/>
                <a:ea typeface="微软雅黑" panose="020B0503020204020204" pitchFamily="34" charset="-122"/>
              </a:rPr>
              <a:t>条末端因素确认</a:t>
            </a:r>
            <a:endParaRPr lang="zh-CN" altLang="en-US" sz="3600" b="1" i="1" dirty="0">
              <a:solidFill>
                <a:srgbClr val="FFCF37"/>
              </a:solidFill>
              <a:latin typeface="微软雅黑" panose="020B0503020204020204" pitchFamily="34" charset="-122"/>
              <a:ea typeface="微软雅黑" panose="020B0503020204020204" pitchFamily="34" charset="-122"/>
            </a:endParaRPr>
          </a:p>
        </p:txBody>
      </p:sp>
      <p:sp>
        <p:nvSpPr>
          <p:cNvPr id="15" name="矩形 14"/>
          <p:cNvSpPr/>
          <p:nvPr/>
        </p:nvSpPr>
        <p:spPr>
          <a:xfrm>
            <a:off x="484996" y="4419082"/>
            <a:ext cx="3301661" cy="617584"/>
          </a:xfrm>
          <a:prstGeom prst="rect">
            <a:avLst/>
          </a:prstGeom>
        </p:spPr>
        <p:txBody>
          <a:bodyPr wrap="square" anchor="ctr">
            <a:noAutofit/>
          </a:bodyPr>
          <a:lstStyle/>
          <a:p>
            <a:pPr algn="just">
              <a:lnSpc>
                <a:spcPts val="3000"/>
              </a:lnSpc>
              <a:spcAft>
                <a:spcPts val="0"/>
              </a:spcAft>
            </a:pPr>
            <a:r>
              <a:rPr lang="zh-CN" altLang="zh-CN" sz="2800" b="1" dirty="0">
                <a:solidFill>
                  <a:srgbClr val="C00000"/>
                </a:solidFill>
                <a:latin typeface="微软雅黑" panose="020B0503020204020204" pitchFamily="34" charset="-122"/>
                <a:ea typeface="微软雅黑" panose="020B0503020204020204" pitchFamily="34" charset="-122"/>
                <a:cs typeface="宋体-18030"/>
              </a:rPr>
              <a:t>确认结果</a:t>
            </a:r>
            <a:r>
              <a:rPr lang="zh-CN" altLang="zh-CN" sz="28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1600" dirty="0" smtClean="0">
              <a:latin typeface="微软雅黑" panose="020B0503020204020204" pitchFamily="34" charset="-122"/>
              <a:ea typeface="微软雅黑" panose="020B0503020204020204" pitchFamily="34" charset="-122"/>
              <a:cs typeface="宋体-18030"/>
            </a:endParaRPr>
          </a:p>
        </p:txBody>
      </p:sp>
      <p:graphicFrame>
        <p:nvGraphicFramePr>
          <p:cNvPr id="20" name="表格 19"/>
          <p:cNvGraphicFramePr>
            <a:graphicFrameLocks noGrp="1"/>
          </p:cNvGraphicFramePr>
          <p:nvPr/>
        </p:nvGraphicFramePr>
        <p:xfrm>
          <a:off x="3973868" y="3484930"/>
          <a:ext cx="5858985" cy="2517152"/>
        </p:xfrm>
        <a:graphic>
          <a:graphicData uri="http://schemas.openxmlformats.org/drawingml/2006/table">
            <a:tbl>
              <a:tblPr>
                <a:tableStyleId>{BC89EF96-8CEA-46FF-86C4-4CE0E7609802}</a:tableStyleId>
              </a:tblPr>
              <a:tblGrid>
                <a:gridCol w="1393956">
                  <a:extLst>
                    <a:ext uri="{9D8B030D-6E8A-4147-A177-3AD203B41FA5}">
                      <a16:colId xmlns:a16="http://schemas.microsoft.com/office/drawing/2014/main" val="20000"/>
                    </a:ext>
                  </a:extLst>
                </a:gridCol>
                <a:gridCol w="1274220">
                  <a:extLst>
                    <a:ext uri="{9D8B030D-6E8A-4147-A177-3AD203B41FA5}">
                      <a16:colId xmlns:a16="http://schemas.microsoft.com/office/drawing/2014/main" val="20001"/>
                    </a:ext>
                  </a:extLst>
                </a:gridCol>
                <a:gridCol w="1487804">
                  <a:extLst>
                    <a:ext uri="{9D8B030D-6E8A-4147-A177-3AD203B41FA5}">
                      <a16:colId xmlns:a16="http://schemas.microsoft.com/office/drawing/2014/main" val="20002"/>
                    </a:ext>
                  </a:extLst>
                </a:gridCol>
                <a:gridCol w="1703005">
                  <a:extLst>
                    <a:ext uri="{9D8B030D-6E8A-4147-A177-3AD203B41FA5}">
                      <a16:colId xmlns:a16="http://schemas.microsoft.com/office/drawing/2014/main" val="20003"/>
                    </a:ext>
                  </a:extLst>
                </a:gridCol>
              </a:tblGrid>
              <a:tr h="314644">
                <a:tc>
                  <a:txBody>
                    <a:bodyPr/>
                    <a:lstStyle/>
                    <a:p>
                      <a:pPr algn="ctr">
                        <a:lnSpc>
                          <a:spcPct val="150000"/>
                        </a:lnSpc>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日期</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0" marR="0" marT="0" marB="0" anchor="ctr">
                    <a:solidFill>
                      <a:srgbClr val="005EA4"/>
                    </a:solidFill>
                  </a:tcPr>
                </a:tc>
                <a:tc>
                  <a:txBody>
                    <a:bodyPr/>
                    <a:lstStyle/>
                    <a:p>
                      <a:pPr algn="ctr">
                        <a:lnSpc>
                          <a:spcPct val="150000"/>
                        </a:lnSpc>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班次</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0" marR="0" marT="0" marB="0" anchor="ctr">
                    <a:solidFill>
                      <a:srgbClr val="005EA4"/>
                    </a:solidFill>
                  </a:tcPr>
                </a:tc>
                <a:tc>
                  <a:txBody>
                    <a:bodyPr/>
                    <a:lstStyle/>
                    <a:p>
                      <a:pPr algn="ctr">
                        <a:lnSpc>
                          <a:spcPct val="150000"/>
                        </a:lnSpc>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检查人</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0" marR="0" marT="0" marB="0" anchor="ctr">
                    <a:solidFill>
                      <a:srgbClr val="005EA4"/>
                    </a:solidFill>
                  </a:tcPr>
                </a:tc>
                <a:tc>
                  <a:txBody>
                    <a:bodyPr/>
                    <a:lstStyle/>
                    <a:p>
                      <a:pPr algn="ctr">
                        <a:lnSpc>
                          <a:spcPct val="150000"/>
                        </a:lnSpc>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负荷变化率</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0" marR="0" marT="0" marB="0" anchor="ctr">
                    <a:solidFill>
                      <a:srgbClr val="005EA4"/>
                    </a:solidFill>
                  </a:tcPr>
                </a:tc>
                <a:extLst>
                  <a:ext uri="{0D108BD9-81ED-4DB2-BD59-A6C34878D82A}">
                    <a16:rowId xmlns:a16="http://schemas.microsoft.com/office/drawing/2014/main" val="10000"/>
                  </a:ext>
                </a:extLst>
              </a:tr>
              <a:tr h="314644">
                <a:tc>
                  <a:txBody>
                    <a:bodyPr/>
                    <a:lstStyle/>
                    <a:p>
                      <a:pPr algn="ctr">
                        <a:lnSpc>
                          <a:spcPct val="150000"/>
                        </a:lnSpc>
                        <a:spcAft>
                          <a:spcPts val="0"/>
                        </a:spcAft>
                      </a:pPr>
                      <a:r>
                        <a:rPr lang="en-US" sz="1200" kern="1200" dirty="0">
                          <a:effectLst/>
                          <a:latin typeface="微软雅黑" panose="020B0503020204020204" pitchFamily="34" charset="-122"/>
                          <a:ea typeface="微软雅黑" panose="020B0503020204020204" pitchFamily="34" charset="-122"/>
                        </a:rPr>
                        <a:t>10</a:t>
                      </a:r>
                      <a:r>
                        <a:rPr lang="zh-CN" sz="1200" kern="1200" dirty="0">
                          <a:effectLst/>
                          <a:latin typeface="微软雅黑" panose="020B0503020204020204" pitchFamily="34" charset="-122"/>
                          <a:ea typeface="微软雅黑" panose="020B0503020204020204" pitchFamily="34" charset="-122"/>
                        </a:rPr>
                        <a:t>月</a:t>
                      </a:r>
                      <a:r>
                        <a:rPr lang="en-US" sz="1200" kern="1200" dirty="0">
                          <a:effectLst/>
                          <a:latin typeface="微软雅黑" panose="020B0503020204020204" pitchFamily="34" charset="-122"/>
                          <a:ea typeface="微软雅黑" panose="020B0503020204020204" pitchFamily="34" charset="-122"/>
                        </a:rPr>
                        <a:t>8</a:t>
                      </a:r>
                      <a:r>
                        <a:rPr lang="zh-CN" sz="1200" kern="1200" dirty="0">
                          <a:effectLst/>
                          <a:latin typeface="微软雅黑" panose="020B0503020204020204" pitchFamily="34" charset="-122"/>
                          <a:ea typeface="微软雅黑" panose="020B0503020204020204" pitchFamily="34" charset="-122"/>
                        </a:rPr>
                        <a:t>日</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algn="ctr">
                        <a:lnSpc>
                          <a:spcPct val="150000"/>
                        </a:lnSpc>
                        <a:spcAft>
                          <a:spcPts val="0"/>
                        </a:spcAft>
                      </a:pPr>
                      <a:r>
                        <a:rPr lang="zh-CN" sz="1200" kern="1200">
                          <a:effectLst/>
                          <a:latin typeface="微软雅黑" panose="020B0503020204020204" pitchFamily="34" charset="-122"/>
                          <a:ea typeface="微软雅黑" panose="020B0503020204020204" pitchFamily="34" charset="-122"/>
                        </a:rPr>
                        <a:t>上中班</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algn="ctr">
                        <a:lnSpc>
                          <a:spcPct val="150000"/>
                        </a:lnSpc>
                        <a:spcAft>
                          <a:spcPts val="0"/>
                        </a:spcAft>
                      </a:pPr>
                      <a:r>
                        <a:rPr lang="en-US" altLang="zh-CN" sz="1200" kern="1200" dirty="0" smtClean="0">
                          <a:effectLst/>
                          <a:latin typeface="微软雅黑" panose="020B0503020204020204" pitchFamily="34" charset="-122"/>
                          <a:ea typeface="微软雅黑" panose="020B0503020204020204" pitchFamily="34" charset="-122"/>
                        </a:rPr>
                        <a:t>YL</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algn="ctr">
                        <a:lnSpc>
                          <a:spcPct val="150000"/>
                        </a:lnSpc>
                        <a:spcAft>
                          <a:spcPts val="0"/>
                        </a:spcAft>
                      </a:pPr>
                      <a:r>
                        <a:rPr lang="en-US" sz="1200" kern="1200">
                          <a:effectLst/>
                          <a:latin typeface="微软雅黑" panose="020B0503020204020204" pitchFamily="34" charset="-122"/>
                          <a:ea typeface="微软雅黑" panose="020B0503020204020204" pitchFamily="34" charset="-122"/>
                        </a:rPr>
                        <a:t>6</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extLst>
                  <a:ext uri="{0D108BD9-81ED-4DB2-BD59-A6C34878D82A}">
                    <a16:rowId xmlns:a16="http://schemas.microsoft.com/office/drawing/2014/main" val="10001"/>
                  </a:ext>
                </a:extLst>
              </a:tr>
              <a:tr h="314644">
                <a:tc>
                  <a:txBody>
                    <a:bodyPr/>
                    <a:lstStyle/>
                    <a:p>
                      <a:pPr algn="ctr">
                        <a:lnSpc>
                          <a:spcPct val="150000"/>
                        </a:lnSpc>
                        <a:spcAft>
                          <a:spcPts val="0"/>
                        </a:spcAft>
                      </a:pPr>
                      <a:r>
                        <a:rPr lang="en-US" sz="1200" kern="1200" dirty="0">
                          <a:effectLst/>
                          <a:latin typeface="微软雅黑" panose="020B0503020204020204" pitchFamily="34" charset="-122"/>
                          <a:ea typeface="微软雅黑" panose="020B0503020204020204" pitchFamily="34" charset="-122"/>
                        </a:rPr>
                        <a:t>10</a:t>
                      </a:r>
                      <a:r>
                        <a:rPr lang="zh-CN" sz="1200" kern="1200" dirty="0">
                          <a:effectLst/>
                          <a:latin typeface="微软雅黑" panose="020B0503020204020204" pitchFamily="34" charset="-122"/>
                          <a:ea typeface="微软雅黑" panose="020B0503020204020204" pitchFamily="34" charset="-122"/>
                        </a:rPr>
                        <a:t>月</a:t>
                      </a:r>
                      <a:r>
                        <a:rPr lang="en-US" sz="1200" kern="1200" dirty="0">
                          <a:effectLst/>
                          <a:latin typeface="微软雅黑" panose="020B0503020204020204" pitchFamily="34" charset="-122"/>
                          <a:ea typeface="微软雅黑" panose="020B0503020204020204" pitchFamily="34" charset="-122"/>
                        </a:rPr>
                        <a:t>23</a:t>
                      </a:r>
                      <a:r>
                        <a:rPr lang="zh-CN" sz="1200" kern="1200" dirty="0">
                          <a:effectLst/>
                          <a:latin typeface="微软雅黑" panose="020B0503020204020204" pitchFamily="34" charset="-122"/>
                          <a:ea typeface="微软雅黑" panose="020B0503020204020204" pitchFamily="34" charset="-122"/>
                        </a:rPr>
                        <a:t>日</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algn="ctr">
                        <a:lnSpc>
                          <a:spcPct val="150000"/>
                        </a:lnSpc>
                        <a:spcAft>
                          <a:spcPts val="0"/>
                        </a:spcAft>
                      </a:pPr>
                      <a:r>
                        <a:rPr lang="zh-CN" sz="1200" kern="1200" dirty="0">
                          <a:effectLst/>
                          <a:latin typeface="微软雅黑" panose="020B0503020204020204" pitchFamily="34" charset="-122"/>
                          <a:ea typeface="微软雅黑" panose="020B0503020204020204" pitchFamily="34" charset="-122"/>
                        </a:rPr>
                        <a:t>上中班</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algn="ctr">
                        <a:lnSpc>
                          <a:spcPct val="150000"/>
                        </a:lnSpc>
                        <a:spcAft>
                          <a:spcPts val="0"/>
                        </a:spcAft>
                      </a:pPr>
                      <a:r>
                        <a:rPr lang="en-US" altLang="zh-CN" sz="1200" kern="1200" dirty="0" smtClean="0">
                          <a:effectLst/>
                          <a:latin typeface="微软雅黑" panose="020B0503020204020204" pitchFamily="34" charset="-122"/>
                          <a:ea typeface="微软雅黑" panose="020B0503020204020204" pitchFamily="34" charset="-122"/>
                        </a:rPr>
                        <a:t>ZKX</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algn="ctr">
                        <a:lnSpc>
                          <a:spcPct val="150000"/>
                        </a:lnSpc>
                        <a:spcAft>
                          <a:spcPts val="0"/>
                        </a:spcAft>
                      </a:pPr>
                      <a:r>
                        <a:rPr lang="en-US" sz="1200" kern="1200" dirty="0">
                          <a:effectLst/>
                          <a:latin typeface="微软雅黑" panose="020B0503020204020204" pitchFamily="34" charset="-122"/>
                          <a:ea typeface="微软雅黑" panose="020B0503020204020204" pitchFamily="34" charset="-122"/>
                        </a:rPr>
                        <a:t>6</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extLst>
                  <a:ext uri="{0D108BD9-81ED-4DB2-BD59-A6C34878D82A}">
                    <a16:rowId xmlns:a16="http://schemas.microsoft.com/office/drawing/2014/main" val="10002"/>
                  </a:ext>
                </a:extLst>
              </a:tr>
              <a:tr h="314644">
                <a:tc>
                  <a:txBody>
                    <a:bodyPr/>
                    <a:lstStyle/>
                    <a:p>
                      <a:pPr algn="ctr">
                        <a:lnSpc>
                          <a:spcPct val="150000"/>
                        </a:lnSpc>
                        <a:spcAft>
                          <a:spcPts val="0"/>
                        </a:spcAft>
                      </a:pPr>
                      <a:r>
                        <a:rPr lang="en-US" sz="1200" kern="1200">
                          <a:effectLst/>
                          <a:latin typeface="微软雅黑" panose="020B0503020204020204" pitchFamily="34" charset="-122"/>
                          <a:ea typeface="微软雅黑" panose="020B0503020204020204" pitchFamily="34" charset="-122"/>
                        </a:rPr>
                        <a:t>11</a:t>
                      </a:r>
                      <a:r>
                        <a:rPr lang="zh-CN" sz="1200" kern="1200">
                          <a:effectLst/>
                          <a:latin typeface="微软雅黑" panose="020B0503020204020204" pitchFamily="34" charset="-122"/>
                          <a:ea typeface="微软雅黑" panose="020B0503020204020204" pitchFamily="34" charset="-122"/>
                        </a:rPr>
                        <a:t>月</a:t>
                      </a:r>
                      <a:r>
                        <a:rPr lang="en-US" sz="1200" kern="1200">
                          <a:effectLst/>
                          <a:latin typeface="微软雅黑" panose="020B0503020204020204" pitchFamily="34" charset="-122"/>
                          <a:ea typeface="微软雅黑" panose="020B0503020204020204" pitchFamily="34" charset="-122"/>
                        </a:rPr>
                        <a:t>7</a:t>
                      </a:r>
                      <a:r>
                        <a:rPr lang="zh-CN" sz="1200" kern="1200">
                          <a:effectLst/>
                          <a:latin typeface="微软雅黑" panose="020B0503020204020204" pitchFamily="34" charset="-122"/>
                          <a:ea typeface="微软雅黑" panose="020B0503020204020204" pitchFamily="34" charset="-122"/>
                        </a:rPr>
                        <a:t>日</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algn="ctr">
                        <a:lnSpc>
                          <a:spcPct val="150000"/>
                        </a:lnSpc>
                        <a:spcAft>
                          <a:spcPts val="0"/>
                        </a:spcAft>
                      </a:pPr>
                      <a:r>
                        <a:rPr lang="zh-CN" sz="1200" kern="1200">
                          <a:effectLst/>
                          <a:latin typeface="微软雅黑" panose="020B0503020204020204" pitchFamily="34" charset="-122"/>
                          <a:ea typeface="微软雅黑" panose="020B0503020204020204" pitchFamily="34" charset="-122"/>
                        </a:rPr>
                        <a:t>上中班</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algn="ctr">
                        <a:lnSpc>
                          <a:spcPct val="150000"/>
                        </a:lnSpc>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algn="ctr">
                        <a:lnSpc>
                          <a:spcPct val="150000"/>
                        </a:lnSpc>
                        <a:spcAft>
                          <a:spcPts val="0"/>
                        </a:spcAft>
                      </a:pPr>
                      <a:r>
                        <a:rPr lang="en-US" sz="1200" kern="1200">
                          <a:effectLst/>
                          <a:latin typeface="微软雅黑" panose="020B0503020204020204" pitchFamily="34" charset="-122"/>
                          <a:ea typeface="微软雅黑" panose="020B0503020204020204" pitchFamily="34" charset="-122"/>
                        </a:rPr>
                        <a:t>8</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extLst>
                  <a:ext uri="{0D108BD9-81ED-4DB2-BD59-A6C34878D82A}">
                    <a16:rowId xmlns:a16="http://schemas.microsoft.com/office/drawing/2014/main" val="10003"/>
                  </a:ext>
                </a:extLst>
              </a:tr>
              <a:tr h="314644">
                <a:tc>
                  <a:txBody>
                    <a:bodyPr/>
                    <a:lstStyle/>
                    <a:p>
                      <a:pPr algn="ctr">
                        <a:lnSpc>
                          <a:spcPct val="150000"/>
                        </a:lnSpc>
                        <a:spcAft>
                          <a:spcPts val="0"/>
                        </a:spcAft>
                      </a:pPr>
                      <a:r>
                        <a:rPr lang="en-US" sz="1200" kern="1200" dirty="0">
                          <a:effectLst/>
                          <a:latin typeface="微软雅黑" panose="020B0503020204020204" pitchFamily="34" charset="-122"/>
                          <a:ea typeface="微软雅黑" panose="020B0503020204020204" pitchFamily="34" charset="-122"/>
                        </a:rPr>
                        <a:t>11</a:t>
                      </a:r>
                      <a:r>
                        <a:rPr lang="zh-CN" sz="1200" kern="1200" dirty="0">
                          <a:effectLst/>
                          <a:latin typeface="微软雅黑" panose="020B0503020204020204" pitchFamily="34" charset="-122"/>
                          <a:ea typeface="微软雅黑" panose="020B0503020204020204" pitchFamily="34" charset="-122"/>
                        </a:rPr>
                        <a:t>月</a:t>
                      </a:r>
                      <a:r>
                        <a:rPr lang="en-US" sz="1200" kern="1200" dirty="0">
                          <a:effectLst/>
                          <a:latin typeface="微软雅黑" panose="020B0503020204020204" pitchFamily="34" charset="-122"/>
                          <a:ea typeface="微软雅黑" panose="020B0503020204020204" pitchFamily="34" charset="-122"/>
                        </a:rPr>
                        <a:t>17</a:t>
                      </a:r>
                      <a:r>
                        <a:rPr lang="zh-CN" sz="1200" kern="1200" dirty="0">
                          <a:effectLst/>
                          <a:latin typeface="微软雅黑" panose="020B0503020204020204" pitchFamily="34" charset="-122"/>
                          <a:ea typeface="微软雅黑" panose="020B0503020204020204" pitchFamily="34" charset="-122"/>
                        </a:rPr>
                        <a:t>日</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algn="ctr">
                        <a:lnSpc>
                          <a:spcPct val="150000"/>
                        </a:lnSpc>
                        <a:spcAft>
                          <a:spcPts val="0"/>
                        </a:spcAft>
                      </a:pPr>
                      <a:r>
                        <a:rPr lang="zh-CN" sz="1200" kern="1200" dirty="0">
                          <a:effectLst/>
                          <a:latin typeface="微软雅黑" panose="020B0503020204020204" pitchFamily="34" charset="-122"/>
                          <a:ea typeface="微软雅黑" panose="020B0503020204020204" pitchFamily="34" charset="-122"/>
                        </a:rPr>
                        <a:t>上中班</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algn="ctr">
                        <a:lnSpc>
                          <a:spcPct val="150000"/>
                        </a:lnSpc>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algn="ctr">
                        <a:lnSpc>
                          <a:spcPct val="150000"/>
                        </a:lnSpc>
                        <a:spcAft>
                          <a:spcPts val="0"/>
                        </a:spcAft>
                      </a:pPr>
                      <a:r>
                        <a:rPr lang="en-US" sz="1200" kern="1200" dirty="0">
                          <a:effectLst/>
                          <a:latin typeface="微软雅黑" panose="020B0503020204020204" pitchFamily="34" charset="-122"/>
                          <a:ea typeface="微软雅黑" panose="020B0503020204020204" pitchFamily="34" charset="-122"/>
                        </a:rPr>
                        <a:t>7</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extLst>
                  <a:ext uri="{0D108BD9-81ED-4DB2-BD59-A6C34878D82A}">
                    <a16:rowId xmlns:a16="http://schemas.microsoft.com/office/drawing/2014/main" val="10004"/>
                  </a:ext>
                </a:extLst>
              </a:tr>
              <a:tr h="314644">
                <a:tc>
                  <a:txBody>
                    <a:bodyPr/>
                    <a:lstStyle/>
                    <a:p>
                      <a:pPr algn="ctr">
                        <a:lnSpc>
                          <a:spcPct val="150000"/>
                        </a:lnSpc>
                        <a:spcAft>
                          <a:spcPts val="0"/>
                        </a:spcAft>
                      </a:pPr>
                      <a:r>
                        <a:rPr lang="en-US" sz="1200" kern="1200">
                          <a:effectLst/>
                          <a:latin typeface="微软雅黑" panose="020B0503020204020204" pitchFamily="34" charset="-122"/>
                          <a:ea typeface="微软雅黑" panose="020B0503020204020204" pitchFamily="34" charset="-122"/>
                        </a:rPr>
                        <a:t>12</a:t>
                      </a:r>
                      <a:r>
                        <a:rPr lang="zh-CN" sz="1200" kern="1200">
                          <a:effectLst/>
                          <a:latin typeface="微软雅黑" panose="020B0503020204020204" pitchFamily="34" charset="-122"/>
                          <a:ea typeface="微软雅黑" panose="020B0503020204020204" pitchFamily="34" charset="-122"/>
                        </a:rPr>
                        <a:t>月</a:t>
                      </a:r>
                      <a:r>
                        <a:rPr lang="en-US" sz="1200" kern="1200">
                          <a:effectLst/>
                          <a:latin typeface="微软雅黑" panose="020B0503020204020204" pitchFamily="34" charset="-122"/>
                          <a:ea typeface="微软雅黑" panose="020B0503020204020204" pitchFamily="34" charset="-122"/>
                        </a:rPr>
                        <a:t>12</a:t>
                      </a:r>
                      <a:r>
                        <a:rPr lang="zh-CN" sz="1200" kern="1200">
                          <a:effectLst/>
                          <a:latin typeface="微软雅黑" panose="020B0503020204020204" pitchFamily="34" charset="-122"/>
                          <a:ea typeface="微软雅黑" panose="020B0503020204020204" pitchFamily="34" charset="-122"/>
                        </a:rPr>
                        <a:t>日</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algn="ctr">
                        <a:lnSpc>
                          <a:spcPct val="150000"/>
                        </a:lnSpc>
                        <a:spcAft>
                          <a:spcPts val="0"/>
                        </a:spcAft>
                      </a:pPr>
                      <a:r>
                        <a:rPr lang="zh-CN" sz="1200" kern="1200">
                          <a:effectLst/>
                          <a:latin typeface="微软雅黑" panose="020B0503020204020204" pitchFamily="34" charset="-122"/>
                          <a:ea typeface="微软雅黑" panose="020B0503020204020204" pitchFamily="34" charset="-122"/>
                        </a:rPr>
                        <a:t>上中班</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algn="ctr">
                        <a:lnSpc>
                          <a:spcPct val="150000"/>
                        </a:lnSpc>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algn="ctr">
                        <a:lnSpc>
                          <a:spcPct val="150000"/>
                        </a:lnSpc>
                        <a:spcAft>
                          <a:spcPts val="0"/>
                        </a:spcAft>
                      </a:pPr>
                      <a:r>
                        <a:rPr lang="en-US" sz="1200" kern="1200">
                          <a:effectLst/>
                          <a:latin typeface="微软雅黑" panose="020B0503020204020204" pitchFamily="34" charset="-122"/>
                          <a:ea typeface="微软雅黑" panose="020B0503020204020204" pitchFamily="34" charset="-122"/>
                        </a:rPr>
                        <a:t>8</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extLst>
                  <a:ext uri="{0D108BD9-81ED-4DB2-BD59-A6C34878D82A}">
                    <a16:rowId xmlns:a16="http://schemas.microsoft.com/office/drawing/2014/main" val="10005"/>
                  </a:ext>
                </a:extLst>
              </a:tr>
              <a:tr h="314644">
                <a:tc>
                  <a:txBody>
                    <a:bodyPr/>
                    <a:lstStyle/>
                    <a:p>
                      <a:pPr algn="ctr">
                        <a:lnSpc>
                          <a:spcPct val="150000"/>
                        </a:lnSpc>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algn="ctr">
                        <a:lnSpc>
                          <a:spcPct val="150000"/>
                        </a:lnSpc>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algn="ctr">
                        <a:lnSpc>
                          <a:spcPct val="150000"/>
                        </a:lnSpc>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algn="ctr">
                        <a:lnSpc>
                          <a:spcPct val="150000"/>
                        </a:lnSpc>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extLst>
                  <a:ext uri="{0D108BD9-81ED-4DB2-BD59-A6C34878D82A}">
                    <a16:rowId xmlns:a16="http://schemas.microsoft.com/office/drawing/2014/main" val="10006"/>
                  </a:ext>
                </a:extLst>
              </a:tr>
              <a:tr h="314644">
                <a:tc>
                  <a:txBody>
                    <a:bodyPr/>
                    <a:lstStyle/>
                    <a:p>
                      <a:pPr algn="ctr">
                        <a:lnSpc>
                          <a:spcPct val="150000"/>
                        </a:lnSpc>
                        <a:spcAft>
                          <a:spcPts val="0"/>
                        </a:spcAft>
                      </a:pPr>
                      <a:r>
                        <a:rPr lang="en-US" sz="1200" kern="1200" dirty="0">
                          <a:effectLst/>
                          <a:latin typeface="微软雅黑" panose="020B0503020204020204" pitchFamily="34" charset="-122"/>
                          <a:ea typeface="微软雅黑" panose="020B0503020204020204" pitchFamily="34" charset="-122"/>
                        </a:rPr>
                        <a:t>12</a:t>
                      </a:r>
                      <a:r>
                        <a:rPr lang="zh-CN" sz="1200" kern="1200" dirty="0">
                          <a:effectLst/>
                          <a:latin typeface="微软雅黑" panose="020B0503020204020204" pitchFamily="34" charset="-122"/>
                          <a:ea typeface="微软雅黑" panose="020B0503020204020204" pitchFamily="34" charset="-122"/>
                        </a:rPr>
                        <a:t>月</a:t>
                      </a:r>
                      <a:r>
                        <a:rPr lang="en-US" sz="1200" kern="1200" dirty="0">
                          <a:effectLst/>
                          <a:latin typeface="微软雅黑" panose="020B0503020204020204" pitchFamily="34" charset="-122"/>
                          <a:ea typeface="微软雅黑" panose="020B0503020204020204" pitchFamily="34" charset="-122"/>
                        </a:rPr>
                        <a:t>22</a:t>
                      </a:r>
                      <a:r>
                        <a:rPr lang="zh-CN" sz="1200" kern="1200" dirty="0">
                          <a:effectLst/>
                          <a:latin typeface="微软雅黑" panose="020B0503020204020204" pitchFamily="34" charset="-122"/>
                          <a:ea typeface="微软雅黑" panose="020B0503020204020204" pitchFamily="34" charset="-122"/>
                        </a:rPr>
                        <a:t>日</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algn="ctr">
                        <a:lnSpc>
                          <a:spcPct val="150000"/>
                        </a:lnSpc>
                        <a:spcAft>
                          <a:spcPts val="0"/>
                        </a:spcAft>
                      </a:pPr>
                      <a:r>
                        <a:rPr lang="zh-CN" sz="1200" kern="1200">
                          <a:effectLst/>
                          <a:latin typeface="微软雅黑" panose="020B0503020204020204" pitchFamily="34" charset="-122"/>
                          <a:ea typeface="微软雅黑" panose="020B0503020204020204" pitchFamily="34" charset="-122"/>
                        </a:rPr>
                        <a:t>上中班</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algn="ctr">
                        <a:lnSpc>
                          <a:spcPct val="150000"/>
                        </a:lnSpc>
                        <a:spcAft>
                          <a:spcPts val="0"/>
                        </a:spcAft>
                      </a:pPr>
                      <a:r>
                        <a:rPr lang="en-US" altLang="zh-CN" sz="1200" kern="1200" dirty="0" smtClean="0">
                          <a:effectLst/>
                          <a:latin typeface="微软雅黑" panose="020B0503020204020204" pitchFamily="34" charset="-122"/>
                          <a:ea typeface="微软雅黑" panose="020B0503020204020204" pitchFamily="34" charset="-122"/>
                        </a:rPr>
                        <a:t>KX</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algn="ctr">
                        <a:lnSpc>
                          <a:spcPct val="150000"/>
                        </a:lnSpc>
                        <a:spcAft>
                          <a:spcPts val="0"/>
                        </a:spcAft>
                      </a:pPr>
                      <a:r>
                        <a:rPr lang="en-US" sz="1200" kern="1200" dirty="0">
                          <a:effectLst/>
                          <a:latin typeface="微软雅黑" panose="020B0503020204020204" pitchFamily="34" charset="-122"/>
                          <a:ea typeface="微软雅黑" panose="020B0503020204020204" pitchFamily="34" charset="-122"/>
                        </a:rPr>
                        <a:t>6</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tc>
                <a:extLst>
                  <a:ext uri="{0D108BD9-81ED-4DB2-BD59-A6C34878D82A}">
                    <a16:rowId xmlns:a16="http://schemas.microsoft.com/office/drawing/2014/main" val="10007"/>
                  </a:ext>
                </a:extLst>
              </a:tr>
            </a:tbl>
          </a:graphicData>
        </a:graphic>
      </p:graphicFrame>
      <p:sp>
        <p:nvSpPr>
          <p:cNvPr id="24" name="矩形 23"/>
          <p:cNvSpPr/>
          <p:nvPr/>
        </p:nvSpPr>
        <p:spPr>
          <a:xfrm>
            <a:off x="4362727" y="3028703"/>
            <a:ext cx="5125121" cy="369332"/>
          </a:xfrm>
          <a:prstGeom prst="rect">
            <a:avLst/>
          </a:prstGeom>
        </p:spPr>
        <p:txBody>
          <a:bodyPr wrap="none">
            <a:spAutoFit/>
          </a:bodyPr>
          <a:lstStyle/>
          <a:p>
            <a:pPr algn="ctr">
              <a:spcAft>
                <a:spcPts val="0"/>
              </a:spcAft>
            </a:pPr>
            <a:r>
              <a:rPr lang="zh-CN" altLang="zh-CN" b="1" dirty="0">
                <a:latin typeface="微软雅黑" panose="020B0503020204020204" pitchFamily="34" charset="-122"/>
                <a:ea typeface="微软雅黑" panose="020B0503020204020204" pitchFamily="34" charset="-122"/>
                <a:cs typeface="宋体-18030"/>
              </a:rPr>
              <a:t>四班</a:t>
            </a:r>
            <a:r>
              <a:rPr lang="en-US" altLang="zh-CN" b="1" dirty="0" smtClean="0">
                <a:latin typeface="微软雅黑" panose="020B0503020204020204" pitchFamily="34" charset="-122"/>
                <a:ea typeface="微软雅黑" panose="020B0503020204020204" pitchFamily="34" charset="-122"/>
                <a:cs typeface="宋体-18030"/>
              </a:rPr>
              <a:t>2016</a:t>
            </a:r>
            <a:r>
              <a:rPr lang="zh-CN" altLang="zh-CN" b="1" dirty="0" smtClean="0">
                <a:latin typeface="微软雅黑" panose="020B0503020204020204" pitchFamily="34" charset="-122"/>
                <a:ea typeface="微软雅黑" panose="020B0503020204020204" pitchFamily="34" charset="-122"/>
                <a:cs typeface="宋体-18030"/>
              </a:rPr>
              <a:t>年</a:t>
            </a:r>
            <a:r>
              <a:rPr lang="en-US" altLang="zh-CN" b="1" dirty="0" smtClean="0">
                <a:latin typeface="微软雅黑" panose="020B0503020204020204" pitchFamily="34" charset="-122"/>
                <a:ea typeface="微软雅黑" panose="020B0503020204020204" pitchFamily="34" charset="-122"/>
                <a:cs typeface="宋体-18030"/>
              </a:rPr>
              <a:t>1-9</a:t>
            </a:r>
            <a:r>
              <a:rPr lang="zh-CN" altLang="zh-CN" b="1" dirty="0" smtClean="0">
                <a:latin typeface="微软雅黑" panose="020B0503020204020204" pitchFamily="34" charset="-122"/>
                <a:ea typeface="微软雅黑" panose="020B0503020204020204" pitchFamily="34" charset="-122"/>
                <a:cs typeface="宋体-18030"/>
              </a:rPr>
              <a:t>月</a:t>
            </a:r>
            <a:r>
              <a:rPr lang="en-US" altLang="zh-CN" b="1" dirty="0">
                <a:latin typeface="微软雅黑" panose="020B0503020204020204" pitchFamily="34" charset="-122"/>
                <a:ea typeface="微软雅黑" panose="020B0503020204020204" pitchFamily="34" charset="-122"/>
                <a:cs typeface="宋体-18030"/>
              </a:rPr>
              <a:t>#3</a:t>
            </a:r>
            <a:r>
              <a:rPr lang="zh-CN" altLang="zh-CN" b="1" dirty="0">
                <a:latin typeface="微软雅黑" panose="020B0503020204020204" pitchFamily="34" charset="-122"/>
                <a:ea typeface="微软雅黑" panose="020B0503020204020204" pitchFamily="34" charset="-122"/>
                <a:cs typeface="宋体-18030"/>
              </a:rPr>
              <a:t>机组负荷变化率情况调查表</a:t>
            </a:r>
          </a:p>
        </p:txBody>
      </p:sp>
      <p:sp>
        <p:nvSpPr>
          <p:cNvPr id="25" name="矩形 24"/>
          <p:cNvSpPr/>
          <p:nvPr/>
        </p:nvSpPr>
        <p:spPr>
          <a:xfrm>
            <a:off x="493627" y="4983335"/>
            <a:ext cx="3315425" cy="1384995"/>
          </a:xfrm>
          <a:prstGeom prst="rect">
            <a:avLst/>
          </a:prstGeom>
        </p:spPr>
        <p:txBody>
          <a:bodyPr wrap="square">
            <a:spAutoFit/>
          </a:bodyPr>
          <a:lstStyle/>
          <a:p>
            <a:r>
              <a:rPr lang="zh-CN" altLang="zh-CN" sz="1400" dirty="0">
                <a:latin typeface="微软雅黑" panose="020B0503020204020204" pitchFamily="34" charset="-122"/>
                <a:ea typeface="微软雅黑" panose="020B0503020204020204" pitchFamily="34" charset="-122"/>
                <a:cs typeface="宋体-18030"/>
              </a:rPr>
              <a:t>部门规定负荷变化率大于</a:t>
            </a:r>
            <a:r>
              <a:rPr lang="en-US" altLang="zh-CN" sz="1400" dirty="0">
                <a:latin typeface="微软雅黑" panose="020B0503020204020204" pitchFamily="34" charset="-122"/>
                <a:ea typeface="微软雅黑" panose="020B0503020204020204" pitchFamily="34" charset="-122"/>
                <a:cs typeface="宋体-18030"/>
              </a:rPr>
              <a:t>6MW/MIN</a:t>
            </a:r>
            <a:r>
              <a:rPr lang="zh-CN" altLang="zh-CN" sz="1400" dirty="0">
                <a:latin typeface="微软雅黑" panose="020B0503020204020204" pitchFamily="34" charset="-122"/>
                <a:ea typeface="微软雅黑" panose="020B0503020204020204" pitchFamily="34" charset="-122"/>
                <a:cs typeface="宋体-18030"/>
              </a:rPr>
              <a:t>。我们通过对</a:t>
            </a:r>
            <a:r>
              <a:rPr lang="en-US" altLang="zh-CN" sz="1400" dirty="0">
                <a:latin typeface="微软雅黑" panose="020B0503020204020204" pitchFamily="34" charset="-122"/>
                <a:ea typeface="微软雅黑" panose="020B0503020204020204" pitchFamily="34" charset="-122"/>
                <a:cs typeface="宋体-18030"/>
              </a:rPr>
              <a:t>#3</a:t>
            </a:r>
            <a:r>
              <a:rPr lang="zh-CN" altLang="zh-CN" sz="1400" dirty="0">
                <a:latin typeface="微软雅黑" panose="020B0503020204020204" pitchFamily="34" charset="-122"/>
                <a:ea typeface="微软雅黑" panose="020B0503020204020204" pitchFamily="34" charset="-122"/>
                <a:cs typeface="宋体-18030"/>
              </a:rPr>
              <a:t>机组负荷变化率的设定情况进行了调查，发现基本满足要求。个别时候由于负荷变化快且频繁，负荷变化率设定较低，但是能及时恢复，对加负荷速率实际影响很小。</a:t>
            </a:r>
            <a:endParaRPr lang="zh-CN" altLang="en-US" sz="14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194300" y="3236913"/>
            <a:ext cx="1803400" cy="457200"/>
          </a:xfrm>
          <a:prstGeom prst="roundRect">
            <a:avLst/>
          </a:prstGeom>
          <a:solidFill>
            <a:srgbClr val="005EA4"/>
          </a:solidFill>
          <a:ln w="28575">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主气压力低</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a:xfrm>
            <a:off x="5727700" y="2070100"/>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操作不当</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10" name="直接箭头连接符 9"/>
          <p:cNvCxnSpPr>
            <a:endCxn id="7" idx="0"/>
          </p:cNvCxnSpPr>
          <p:nvPr/>
        </p:nvCxnSpPr>
        <p:spPr>
          <a:xfrm>
            <a:off x="6096000" y="2806700"/>
            <a:ext cx="0" cy="4302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997700" y="1333500"/>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专业技术培训不够</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15" name="直接箭头连接符 14"/>
          <p:cNvCxnSpPr>
            <a:stCxn id="13" idx="3"/>
          </p:cNvCxnSpPr>
          <p:nvPr/>
        </p:nvCxnSpPr>
        <p:spPr>
          <a:xfrm flipH="1">
            <a:off x="6464301" y="1962227"/>
            <a:ext cx="641272" cy="33488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7055055" y="2326312"/>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操作迟缓</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18" name="直接箭头连接符 17"/>
          <p:cNvCxnSpPr>
            <a:stCxn id="16" idx="3"/>
          </p:cNvCxnSpPr>
          <p:nvPr/>
        </p:nvCxnSpPr>
        <p:spPr>
          <a:xfrm flipH="1">
            <a:off x="6943616" y="2955039"/>
            <a:ext cx="219312" cy="296774"/>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886109" y="2070100"/>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调整幅度大</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21" name="直接箭头连接符 20"/>
          <p:cNvCxnSpPr>
            <a:stCxn id="13" idx="2"/>
          </p:cNvCxnSpPr>
          <p:nvPr/>
        </p:nvCxnSpPr>
        <p:spPr>
          <a:xfrm flipH="1">
            <a:off x="4622709" y="1701800"/>
            <a:ext cx="2374991" cy="602337"/>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3610882" y="3115091"/>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风煤比不均</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26" name="直接箭头连接符 25"/>
          <p:cNvCxnSpPr>
            <a:stCxn id="19" idx="4"/>
          </p:cNvCxnSpPr>
          <p:nvPr/>
        </p:nvCxnSpPr>
        <p:spPr>
          <a:xfrm flipH="1">
            <a:off x="4102768" y="2806700"/>
            <a:ext cx="151641" cy="308391"/>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4267610" y="4254080"/>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燃烧不稳</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29" name="直接箭头连接符 28"/>
          <p:cNvCxnSpPr/>
          <p:nvPr/>
        </p:nvCxnSpPr>
        <p:spPr>
          <a:xfrm>
            <a:off x="4178588" y="3851691"/>
            <a:ext cx="309191" cy="402389"/>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7" idx="7"/>
          </p:cNvCxnSpPr>
          <p:nvPr/>
        </p:nvCxnSpPr>
        <p:spPr>
          <a:xfrm flipV="1">
            <a:off x="4896337" y="3694113"/>
            <a:ext cx="445684" cy="66784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2114785" y="4025250"/>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一次风量低</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34" name="直接箭头连接符 33"/>
          <p:cNvCxnSpPr>
            <a:stCxn id="32" idx="6"/>
            <a:endCxn id="27" idx="2"/>
          </p:cNvCxnSpPr>
          <p:nvPr/>
        </p:nvCxnSpPr>
        <p:spPr>
          <a:xfrm>
            <a:off x="2851385" y="4393550"/>
            <a:ext cx="1416225" cy="228830"/>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32" idx="7"/>
            <a:endCxn id="24" idx="3"/>
          </p:cNvCxnSpPr>
          <p:nvPr/>
        </p:nvCxnSpPr>
        <p:spPr>
          <a:xfrm flipV="1">
            <a:off x="2743512" y="3743818"/>
            <a:ext cx="975243" cy="389305"/>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6096000" y="3855540"/>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着火点推迟</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39" name="直接箭头连接符 38"/>
          <p:cNvCxnSpPr>
            <a:stCxn id="37" idx="2"/>
            <a:endCxn id="27" idx="6"/>
          </p:cNvCxnSpPr>
          <p:nvPr/>
        </p:nvCxnSpPr>
        <p:spPr>
          <a:xfrm flipH="1">
            <a:off x="5004210" y="4223840"/>
            <a:ext cx="1091790" cy="39854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5303253" y="5037966"/>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发热量低</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42" name="直接箭头连接符 41"/>
          <p:cNvCxnSpPr>
            <a:stCxn id="40" idx="1"/>
            <a:endCxn id="27" idx="5"/>
          </p:cNvCxnSpPr>
          <p:nvPr/>
        </p:nvCxnSpPr>
        <p:spPr>
          <a:xfrm flipH="1" flipV="1">
            <a:off x="4896337" y="4882807"/>
            <a:ext cx="514789" cy="263032"/>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3563400" y="5107739"/>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携带煤粉能力差</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45" name="直接箭头连接符 44"/>
          <p:cNvCxnSpPr>
            <a:stCxn id="32" idx="5"/>
            <a:endCxn id="43" idx="1"/>
          </p:cNvCxnSpPr>
          <p:nvPr/>
        </p:nvCxnSpPr>
        <p:spPr>
          <a:xfrm>
            <a:off x="2743512" y="4653977"/>
            <a:ext cx="927761" cy="561635"/>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43" idx="7"/>
          </p:cNvCxnSpPr>
          <p:nvPr/>
        </p:nvCxnSpPr>
        <p:spPr>
          <a:xfrm flipV="1">
            <a:off x="4192127" y="4955794"/>
            <a:ext cx="285296" cy="259818"/>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6784937" y="5049209"/>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煤质差</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51" name="直接箭头连接符 50"/>
          <p:cNvCxnSpPr>
            <a:stCxn id="49" idx="2"/>
            <a:endCxn id="40" idx="6"/>
          </p:cNvCxnSpPr>
          <p:nvPr/>
        </p:nvCxnSpPr>
        <p:spPr>
          <a:xfrm flipH="1" flipV="1">
            <a:off x="6039853" y="5406266"/>
            <a:ext cx="745084" cy="1124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7105573" y="4108596"/>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挥发份低</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55" name="直接箭头连接符 54"/>
          <p:cNvCxnSpPr>
            <a:endCxn id="37" idx="6"/>
          </p:cNvCxnSpPr>
          <p:nvPr/>
        </p:nvCxnSpPr>
        <p:spPr>
          <a:xfrm flipH="1" flipV="1">
            <a:off x="6832600" y="4223840"/>
            <a:ext cx="272973" cy="138113"/>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flipV="1">
            <a:off x="7235786" y="4845196"/>
            <a:ext cx="130214" cy="204014"/>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9064176" y="4454621"/>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1" name="矩形 60"/>
          <p:cNvSpPr/>
          <p:nvPr/>
        </p:nvSpPr>
        <p:spPr>
          <a:xfrm>
            <a:off x="8998190" y="4633711"/>
            <a:ext cx="857927" cy="415498"/>
          </a:xfrm>
          <a:prstGeom prst="rect">
            <a:avLst/>
          </a:prstGeom>
        </p:spPr>
        <p:txBody>
          <a:bodyPr wrap="none">
            <a:spAutoFit/>
          </a:bodyPr>
          <a:lstStyle/>
          <a:p>
            <a:pPr algn="ctr"/>
            <a:r>
              <a:rPr lang="zh-CN" altLang="en-US" sz="1050" dirty="0">
                <a:latin typeface="微软雅黑" panose="020B0503020204020204" pitchFamily="34" charset="-122"/>
                <a:ea typeface="微软雅黑" panose="020B0503020204020204" pitchFamily="34" charset="-122"/>
              </a:rPr>
              <a:t>主气压</a:t>
            </a:r>
            <a:r>
              <a:rPr lang="zh-CN" altLang="en-US" sz="1050" dirty="0" smtClean="0">
                <a:latin typeface="微软雅黑" panose="020B0503020204020204" pitchFamily="34" charset="-122"/>
                <a:ea typeface="微软雅黑" panose="020B0503020204020204" pitchFamily="34" charset="-122"/>
              </a:rPr>
              <a:t>力</a:t>
            </a:r>
            <a:endParaRPr lang="en-US" altLang="zh-CN" sz="1050" dirty="0" smtClean="0">
              <a:latin typeface="微软雅黑" panose="020B0503020204020204" pitchFamily="34" charset="-122"/>
              <a:ea typeface="微软雅黑" panose="020B0503020204020204" pitchFamily="34" charset="-122"/>
            </a:endParaRPr>
          </a:p>
          <a:p>
            <a:pPr algn="ctr"/>
            <a:r>
              <a:rPr lang="zh-CN" altLang="en-US" sz="1050" dirty="0" smtClean="0">
                <a:latin typeface="微软雅黑" panose="020B0503020204020204" pitchFamily="34" charset="-122"/>
                <a:ea typeface="微软雅黑" panose="020B0503020204020204" pitchFamily="34" charset="-122"/>
              </a:rPr>
              <a:t>设定</a:t>
            </a:r>
            <a:r>
              <a:rPr lang="zh-CN" altLang="en-US" sz="1050" dirty="0">
                <a:latin typeface="微软雅黑" panose="020B0503020204020204" pitchFamily="34" charset="-122"/>
                <a:ea typeface="微软雅黑" panose="020B0503020204020204" pitchFamily="34" charset="-122"/>
              </a:rPr>
              <a:t>不合理</a:t>
            </a:r>
          </a:p>
        </p:txBody>
      </p:sp>
      <p:cxnSp>
        <p:nvCxnSpPr>
          <p:cNvPr id="63" name="直接箭头连接符 62"/>
          <p:cNvCxnSpPr/>
          <p:nvPr/>
        </p:nvCxnSpPr>
        <p:spPr>
          <a:xfrm flipH="1" flipV="1">
            <a:off x="6997702" y="3694114"/>
            <a:ext cx="2066474" cy="999369"/>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8159750" y="3305749"/>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调门开度大</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67" name="直接箭头连接符 66"/>
          <p:cNvCxnSpPr>
            <a:stCxn id="65" idx="2"/>
            <a:endCxn id="7" idx="3"/>
          </p:cNvCxnSpPr>
          <p:nvPr/>
        </p:nvCxnSpPr>
        <p:spPr>
          <a:xfrm flipH="1" flipV="1">
            <a:off x="6997700" y="3465513"/>
            <a:ext cx="1162050" cy="208536"/>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8159750" y="2453759"/>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latin typeface="微软雅黑" panose="020B0503020204020204" pitchFamily="34" charset="-122"/>
                <a:ea typeface="微软雅黑" panose="020B0503020204020204" pitchFamily="34" charset="-122"/>
              </a:rPr>
              <a:t>??</a:t>
            </a:r>
            <a:r>
              <a:rPr lang="zh-CN" altLang="en-US" sz="1200" dirty="0" smtClean="0">
                <a:solidFill>
                  <a:schemeClr val="tx1"/>
                </a:solidFill>
                <a:latin typeface="微软雅黑" panose="020B0503020204020204" pitchFamily="34" charset="-122"/>
                <a:ea typeface="微软雅黑" panose="020B0503020204020204" pitchFamily="34" charset="-122"/>
              </a:rPr>
              <a:t>调频</a:t>
            </a:r>
            <a:r>
              <a:rPr lang="en-US" altLang="zh-CN" sz="1200" dirty="0" smtClean="0">
                <a:solidFill>
                  <a:schemeClr val="tx1"/>
                </a:solidFill>
                <a:latin typeface="微软雅黑" panose="020B0503020204020204" pitchFamily="34" charset="-122"/>
                <a:ea typeface="微软雅黑" panose="020B0503020204020204" pitchFamily="34" charset="-122"/>
              </a:rPr>
              <a:t>??</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72" name="直接箭头连接符 71"/>
          <p:cNvCxnSpPr/>
          <p:nvPr/>
        </p:nvCxnSpPr>
        <p:spPr>
          <a:xfrm flipH="1">
            <a:off x="6997700" y="2969897"/>
            <a:ext cx="1162050" cy="335852"/>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300277" y="2630806"/>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微软雅黑" panose="020B0503020204020204" pitchFamily="34" charset="-122"/>
                <a:ea typeface="微软雅黑" panose="020B0503020204020204" pitchFamily="34" charset="-122"/>
              </a:rPr>
              <a:t>周波波动大</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75" name="直接箭头连接符 74"/>
          <p:cNvCxnSpPr>
            <a:stCxn id="73" idx="3"/>
          </p:cNvCxnSpPr>
          <p:nvPr/>
        </p:nvCxnSpPr>
        <p:spPr>
          <a:xfrm flipH="1">
            <a:off x="8883832" y="3259533"/>
            <a:ext cx="524318" cy="258010"/>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73" idx="2"/>
          </p:cNvCxnSpPr>
          <p:nvPr/>
        </p:nvCxnSpPr>
        <p:spPr>
          <a:xfrm flipH="1" flipV="1">
            <a:off x="8914118" y="2965367"/>
            <a:ext cx="386159" cy="33739"/>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9815430" y="3487240"/>
            <a:ext cx="736600" cy="736600"/>
          </a:xfrm>
          <a:prstGeom prst="ellipse">
            <a:avLst/>
          </a:prstGeom>
          <a:solidFill>
            <a:schemeClr val="accent5">
              <a:lumMod val="40000"/>
              <a:lumOff val="60000"/>
            </a:schemeClr>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81" name="矩形 80"/>
          <p:cNvSpPr/>
          <p:nvPr/>
        </p:nvSpPr>
        <p:spPr>
          <a:xfrm>
            <a:off x="9744133" y="3659241"/>
            <a:ext cx="857927" cy="415498"/>
          </a:xfrm>
          <a:prstGeom prst="rect">
            <a:avLst/>
          </a:prstGeom>
        </p:spPr>
        <p:txBody>
          <a:bodyPr wrap="none">
            <a:spAutoFit/>
          </a:bodyPr>
          <a:lstStyle/>
          <a:p>
            <a:pPr algn="ctr"/>
            <a:r>
              <a:rPr lang="zh-CN" altLang="en-US" sz="1050" dirty="0" smtClean="0">
                <a:latin typeface="微软雅黑" panose="020B0503020204020204" pitchFamily="34" charset="-122"/>
                <a:ea typeface="微软雅黑" panose="020B0503020204020204" pitchFamily="34" charset="-122"/>
              </a:rPr>
              <a:t>负荷变化率</a:t>
            </a:r>
            <a:endParaRPr lang="en-US" altLang="zh-CN" sz="1050" dirty="0" smtClean="0">
              <a:latin typeface="微软雅黑" panose="020B0503020204020204" pitchFamily="34" charset="-122"/>
              <a:ea typeface="微软雅黑" panose="020B0503020204020204" pitchFamily="34" charset="-122"/>
            </a:endParaRPr>
          </a:p>
          <a:p>
            <a:pPr algn="ctr"/>
            <a:r>
              <a:rPr lang="zh-CN" altLang="en-US" sz="1050" dirty="0" smtClean="0">
                <a:latin typeface="微软雅黑" panose="020B0503020204020204" pitchFamily="34" charset="-122"/>
                <a:ea typeface="微软雅黑" panose="020B0503020204020204" pitchFamily="34" charset="-122"/>
              </a:rPr>
              <a:t>设定不合理</a:t>
            </a:r>
            <a:endParaRPr lang="zh-CN" altLang="en-US" sz="1050" dirty="0">
              <a:latin typeface="微软雅黑" panose="020B0503020204020204" pitchFamily="34" charset="-122"/>
              <a:ea typeface="微软雅黑" panose="020B0503020204020204" pitchFamily="34" charset="-122"/>
            </a:endParaRPr>
          </a:p>
        </p:txBody>
      </p:sp>
      <p:cxnSp>
        <p:nvCxnSpPr>
          <p:cNvPr id="83" name="直接箭头连接符 82"/>
          <p:cNvCxnSpPr>
            <a:stCxn id="80" idx="2"/>
            <a:endCxn id="65" idx="6"/>
          </p:cNvCxnSpPr>
          <p:nvPr/>
        </p:nvCxnSpPr>
        <p:spPr>
          <a:xfrm flipH="1" flipV="1">
            <a:off x="8896350" y="3674049"/>
            <a:ext cx="919080" cy="181491"/>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13" idx="4"/>
            <a:endCxn id="16" idx="0"/>
          </p:cNvCxnSpPr>
          <p:nvPr/>
        </p:nvCxnSpPr>
        <p:spPr>
          <a:xfrm>
            <a:off x="7366000" y="2070100"/>
            <a:ext cx="57355" cy="256212"/>
          </a:xfrm>
          <a:prstGeom prst="straightConnector1">
            <a:avLst/>
          </a:prstGeom>
          <a:ln w="12700">
            <a:solidFill>
              <a:srgbClr val="00B0F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300805" y="160089"/>
            <a:ext cx="5388795" cy="646331"/>
          </a:xfrm>
          <a:prstGeom prst="rect">
            <a:avLst/>
          </a:prstGeom>
        </p:spPr>
        <p:txBody>
          <a:bodyPr wrap="square">
            <a:spAutoFit/>
          </a:bodyPr>
          <a:lstStyle/>
          <a:p>
            <a:pPr lvl="0"/>
            <a:r>
              <a:rPr lang="zh-CN" altLang="en-US" sz="3600" b="1" dirty="0" smtClean="0">
                <a:solidFill>
                  <a:srgbClr val="005EA4"/>
                </a:solidFill>
                <a:latin typeface="微软雅黑" panose="020B0503020204020204" pitchFamily="34" charset="-122"/>
                <a:ea typeface="微软雅黑" panose="020B0503020204020204" pitchFamily="34" charset="-122"/>
              </a:rPr>
              <a:t>关联图</a:t>
            </a:r>
            <a:endParaRPr lang="zh-CN" altLang="zh-CN" sz="3600" b="1" dirty="0">
              <a:solidFill>
                <a:srgbClr val="005EA4"/>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八、</a:t>
            </a:r>
            <a:r>
              <a:rPr lang="zh-CN" altLang="zh-CN" sz="3600" b="1" dirty="0">
                <a:solidFill>
                  <a:srgbClr val="0070C0"/>
                </a:solidFill>
                <a:latin typeface="微软雅黑" panose="020B0503020204020204" pitchFamily="34" charset="-122"/>
                <a:ea typeface="微软雅黑" panose="020B0503020204020204" pitchFamily="34" charset="-122"/>
              </a:rPr>
              <a:t>要因确认</a:t>
            </a:r>
          </a:p>
        </p:txBody>
      </p:sp>
      <p:sp>
        <p:nvSpPr>
          <p:cNvPr id="2" name="矩形 1"/>
          <p:cNvSpPr/>
          <p:nvPr/>
        </p:nvSpPr>
        <p:spPr>
          <a:xfrm>
            <a:off x="655763" y="1470125"/>
            <a:ext cx="2646878" cy="830997"/>
          </a:xfrm>
          <a:prstGeom prst="rect">
            <a:avLst/>
          </a:prstGeom>
        </p:spPr>
        <p:txBody>
          <a:bodyPr wrap="none">
            <a:spAutoFit/>
          </a:bodyPr>
          <a:lstStyle/>
          <a:p>
            <a:r>
              <a:rPr lang="zh-CN" altLang="zh-CN" sz="4800" b="1" dirty="0">
                <a:solidFill>
                  <a:srgbClr val="C00000"/>
                </a:solidFill>
                <a:latin typeface="微软雅黑" panose="020B0503020204020204" pitchFamily="34" charset="-122"/>
                <a:ea typeface="微软雅黑" panose="020B0503020204020204" pitchFamily="34" charset="-122"/>
                <a:cs typeface="宋体-18030"/>
              </a:rPr>
              <a:t>要因确认</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725838" y="1583138"/>
            <a:ext cx="7833815" cy="1255594"/>
            <a:chOff x="3725838" y="1583138"/>
            <a:chExt cx="7833815" cy="1255594"/>
          </a:xfrm>
        </p:grpSpPr>
        <p:sp>
          <p:nvSpPr>
            <p:cNvPr id="6" name="圆角矩形 5"/>
            <p:cNvSpPr/>
            <p:nvPr/>
          </p:nvSpPr>
          <p:spPr>
            <a:xfrm>
              <a:off x="3725838" y="1583138"/>
              <a:ext cx="7833815" cy="1255594"/>
            </a:xfrm>
            <a:prstGeom prst="roundRect">
              <a:avLst/>
            </a:prstGeom>
            <a:solidFill>
              <a:schemeClr val="bg1">
                <a:lumMod val="9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989695" y="1786884"/>
              <a:ext cx="7146878" cy="830997"/>
            </a:xfrm>
            <a:prstGeom prst="rect">
              <a:avLst/>
            </a:prstGeom>
          </p:spPr>
          <p:txBody>
            <a:bodyPr wrap="square">
              <a:spAutoFit/>
            </a:bodyPr>
            <a:lstStyle/>
            <a:p>
              <a:pPr algn="just">
                <a:spcAft>
                  <a:spcPts val="0"/>
                </a:spcAft>
              </a:pPr>
              <a:r>
                <a:rPr lang="zh-CN" altLang="zh-CN" sz="2400" b="1" i="1" dirty="0">
                  <a:latin typeface="微软雅黑" panose="020B0503020204020204" pitchFamily="34" charset="-122"/>
                  <a:ea typeface="微软雅黑" panose="020B0503020204020204" pitchFamily="34" charset="-122"/>
                  <a:cs typeface="宋体-18030"/>
                </a:rPr>
                <a:t>小组成员集思广益，经过认真分析讨论，最后确定造成主汽压力的主要原因是：</a:t>
              </a:r>
            </a:p>
          </p:txBody>
        </p:sp>
      </p:grpSp>
      <p:sp>
        <p:nvSpPr>
          <p:cNvPr id="14" name="右箭头 13"/>
          <p:cNvSpPr/>
          <p:nvPr/>
        </p:nvSpPr>
        <p:spPr>
          <a:xfrm>
            <a:off x="3795246" y="3797738"/>
            <a:ext cx="508104" cy="146031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0" y="2964827"/>
            <a:ext cx="4218255" cy="2970830"/>
            <a:chOff x="0" y="2964827"/>
            <a:chExt cx="4218255" cy="2970830"/>
          </a:xfrm>
        </p:grpSpPr>
        <p:pic>
          <p:nvPicPr>
            <p:cNvPr id="7" name="图片 6"/>
            <p:cNvPicPr>
              <a:picLocks noChangeAspect="1"/>
            </p:cNvPicPr>
            <p:nvPr/>
          </p:nvPicPr>
          <p:blipFill>
            <a:blip r:embed="rId3" cstate="email"/>
            <a:stretch>
              <a:fillRect/>
            </a:stretch>
          </p:blipFill>
          <p:spPr>
            <a:xfrm>
              <a:off x="0" y="2964827"/>
              <a:ext cx="4218255" cy="2970830"/>
            </a:xfrm>
            <a:prstGeom prst="rect">
              <a:avLst/>
            </a:prstGeom>
          </p:spPr>
        </p:pic>
        <p:sp>
          <p:nvSpPr>
            <p:cNvPr id="17" name="矩形 16"/>
            <p:cNvSpPr/>
            <p:nvPr/>
          </p:nvSpPr>
          <p:spPr>
            <a:xfrm rot="19267838">
              <a:off x="1555130" y="4365706"/>
              <a:ext cx="1107996" cy="369332"/>
            </a:xfrm>
            <a:prstGeom prst="rect">
              <a:avLst/>
            </a:prstGeom>
          </p:spPr>
          <p:txBody>
            <a:bodyPr wrap="none">
              <a:spAutoFit/>
              <a:scene3d>
                <a:camera prst="isometricOffAxis2Top">
                  <a:rot lat="19104513" lon="19361491" rev="1702875"/>
                </a:camera>
                <a:lightRig rig="threePt" dir="t"/>
              </a:scene3d>
            </a:bodyPr>
            <a:lstStyle/>
            <a:p>
              <a:r>
                <a:rPr lang="zh-CN" altLang="zh-CN" b="1" dirty="0">
                  <a:solidFill>
                    <a:schemeClr val="bg1"/>
                  </a:solidFill>
                  <a:latin typeface="微软雅黑" panose="020B0503020204020204" pitchFamily="34" charset="-122"/>
                  <a:ea typeface="微软雅黑" panose="020B0503020204020204" pitchFamily="34" charset="-122"/>
                  <a:cs typeface="宋体-18030"/>
                </a:rPr>
                <a:t>要因确认</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582264" y="3113572"/>
            <a:ext cx="2979900" cy="2896163"/>
            <a:chOff x="4582264" y="3113572"/>
            <a:chExt cx="2979900" cy="2896163"/>
          </a:xfrm>
        </p:grpSpPr>
        <p:grpSp>
          <p:nvGrpSpPr>
            <p:cNvPr id="15" name="组合 14"/>
            <p:cNvGrpSpPr/>
            <p:nvPr/>
          </p:nvGrpSpPr>
          <p:grpSpPr>
            <a:xfrm>
              <a:off x="4582264" y="3113572"/>
              <a:ext cx="2979900" cy="2896163"/>
              <a:chOff x="4582264" y="3113572"/>
              <a:chExt cx="2979900" cy="2896163"/>
            </a:xfrm>
          </p:grpSpPr>
          <p:sp>
            <p:nvSpPr>
              <p:cNvPr id="12" name="三十二角星 11"/>
              <p:cNvSpPr/>
              <p:nvPr/>
            </p:nvSpPr>
            <p:spPr>
              <a:xfrm>
                <a:off x="4582264" y="3113572"/>
                <a:ext cx="2979900" cy="2896163"/>
              </a:xfrm>
              <a:prstGeom prst="star32">
                <a:avLst>
                  <a:gd name="adj" fmla="val 47792"/>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a:solidFill>
                  <a:srgbClr val="005E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946274" y="3445842"/>
                <a:ext cx="2251881" cy="2231622"/>
              </a:xfrm>
              <a:prstGeom prst="ellipse">
                <a:avLst/>
              </a:prstGeom>
              <a:blipFill dpi="0" rotWithShape="1">
                <a:blip r:embed="rId4" cstate="email"/>
                <a:srcRect/>
                <a:stretch>
                  <a:fillRect/>
                </a:stretch>
              </a:blipFill>
              <a:ln w="7620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062769" y="4295103"/>
                <a:ext cx="1980030" cy="523220"/>
              </a:xfrm>
              <a:prstGeom prst="rect">
                <a:avLst/>
              </a:prstGeom>
            </p:spPr>
            <p:txBody>
              <a:bodyPr wrap="none">
                <a:spAutoFit/>
              </a:bodyPr>
              <a:lstStyle/>
              <a:p>
                <a:pPr algn="ctr"/>
                <a:r>
                  <a:rPr lang="zh-CN" altLang="zh-CN" sz="2800" b="1" dirty="0">
                    <a:solidFill>
                      <a:srgbClr val="C00000"/>
                    </a:solidFill>
                    <a:latin typeface="微软雅黑" panose="020B0503020204020204" pitchFamily="34" charset="-122"/>
                    <a:ea typeface="微软雅黑" panose="020B0503020204020204" pitchFamily="34" charset="-122"/>
                    <a:cs typeface="宋体-18030"/>
                  </a:rPr>
                  <a:t>一次风量低</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5840962" y="3613072"/>
              <a:ext cx="510076" cy="646331"/>
            </a:xfrm>
            <a:prstGeom prst="rect">
              <a:avLst/>
            </a:prstGeom>
            <a:noFill/>
          </p:spPr>
          <p:txBody>
            <a:bodyPr wrap="none" rtlCol="0">
              <a:spAutoFit/>
            </a:bodyPr>
            <a:lstStyle/>
            <a:p>
              <a:pPr algn="ctr"/>
              <a:r>
                <a:rPr lang="en-US" altLang="zh-CN" sz="3600" dirty="0" smtClean="0">
                  <a:latin typeface="微软雅黑" panose="020B0503020204020204" pitchFamily="34" charset="-122"/>
                  <a:ea typeface="微软雅黑" panose="020B0503020204020204" pitchFamily="34" charset="-122"/>
                </a:rPr>
                <a:t>A</a:t>
              </a:r>
              <a:endParaRPr lang="zh-CN" altLang="en-US" sz="3600"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868375" y="3113572"/>
            <a:ext cx="2979900" cy="2896163"/>
            <a:chOff x="7868375" y="3113572"/>
            <a:chExt cx="2979900" cy="2896163"/>
          </a:xfrm>
        </p:grpSpPr>
        <p:grpSp>
          <p:nvGrpSpPr>
            <p:cNvPr id="16" name="组合 15"/>
            <p:cNvGrpSpPr/>
            <p:nvPr/>
          </p:nvGrpSpPr>
          <p:grpSpPr>
            <a:xfrm>
              <a:off x="7868375" y="3113572"/>
              <a:ext cx="2979900" cy="2896163"/>
              <a:chOff x="7868375" y="3118797"/>
              <a:chExt cx="2979900" cy="2896163"/>
            </a:xfrm>
          </p:grpSpPr>
          <p:sp>
            <p:nvSpPr>
              <p:cNvPr id="13" name="三十二角星 12"/>
              <p:cNvSpPr/>
              <p:nvPr/>
            </p:nvSpPr>
            <p:spPr>
              <a:xfrm>
                <a:off x="7868375" y="3118797"/>
                <a:ext cx="2979900" cy="2896163"/>
              </a:xfrm>
              <a:prstGeom prst="star32">
                <a:avLst>
                  <a:gd name="adj" fmla="val 47792"/>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a:solidFill>
                  <a:srgbClr val="005E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232385" y="3451067"/>
                <a:ext cx="2251881" cy="2231622"/>
              </a:xfrm>
              <a:prstGeom prst="ellipse">
                <a:avLst/>
              </a:prstGeom>
              <a:blipFill dpi="0" rotWithShape="1">
                <a:blip r:embed="rId4" cstate="email"/>
                <a:srcRect/>
                <a:stretch>
                  <a:fillRect/>
                </a:stretch>
              </a:blipFill>
              <a:ln w="7620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389958" y="4144977"/>
                <a:ext cx="1980030" cy="954107"/>
              </a:xfrm>
              <a:prstGeom prst="rect">
                <a:avLst/>
              </a:prstGeom>
            </p:spPr>
            <p:txBody>
              <a:bodyPr wrap="none">
                <a:spAutoFit/>
              </a:bodyPr>
              <a:lstStyle/>
              <a:p>
                <a:pPr algn="ctr"/>
                <a:r>
                  <a:rPr lang="zh-CN" altLang="zh-CN" sz="2800" b="1" dirty="0">
                    <a:solidFill>
                      <a:srgbClr val="C00000"/>
                    </a:solidFill>
                    <a:latin typeface="微软雅黑" panose="020B0503020204020204" pitchFamily="34" charset="-122"/>
                    <a:ea typeface="微软雅黑" panose="020B0503020204020204" pitchFamily="34" charset="-122"/>
                    <a:cs typeface="宋体-18030"/>
                  </a:rPr>
                  <a:t>主汽</a:t>
                </a:r>
                <a:r>
                  <a:rPr lang="zh-CN" altLang="zh-CN" sz="2800" b="1" dirty="0" smtClean="0">
                    <a:solidFill>
                      <a:srgbClr val="C00000"/>
                    </a:solidFill>
                    <a:latin typeface="微软雅黑" panose="020B0503020204020204" pitchFamily="34" charset="-122"/>
                    <a:ea typeface="微软雅黑" panose="020B0503020204020204" pitchFamily="34" charset="-122"/>
                    <a:cs typeface="宋体-18030"/>
                  </a:rPr>
                  <a:t>压力</a:t>
                </a:r>
                <a:endParaRPr lang="en-US" altLang="zh-CN" sz="2800" b="1" dirty="0" smtClean="0">
                  <a:solidFill>
                    <a:srgbClr val="C00000"/>
                  </a:solidFill>
                  <a:latin typeface="微软雅黑" panose="020B0503020204020204" pitchFamily="34" charset="-122"/>
                  <a:ea typeface="微软雅黑" panose="020B0503020204020204" pitchFamily="34" charset="-122"/>
                  <a:cs typeface="宋体-18030"/>
                </a:endParaRPr>
              </a:p>
              <a:p>
                <a:pPr algn="ctr"/>
                <a:r>
                  <a:rPr lang="zh-CN" altLang="zh-CN" sz="2800" b="1" dirty="0" smtClean="0">
                    <a:solidFill>
                      <a:srgbClr val="C00000"/>
                    </a:solidFill>
                    <a:latin typeface="微软雅黑" panose="020B0503020204020204" pitchFamily="34" charset="-122"/>
                    <a:ea typeface="微软雅黑" panose="020B0503020204020204" pitchFamily="34" charset="-122"/>
                    <a:cs typeface="宋体-18030"/>
                  </a:rPr>
                  <a:t>设定</a:t>
                </a:r>
                <a:r>
                  <a:rPr lang="zh-CN" altLang="zh-CN" sz="2800" b="1" dirty="0">
                    <a:solidFill>
                      <a:srgbClr val="C00000"/>
                    </a:solidFill>
                    <a:latin typeface="微软雅黑" panose="020B0503020204020204" pitchFamily="34" charset="-122"/>
                    <a:ea typeface="微软雅黑" panose="020B0503020204020204" pitchFamily="34" charset="-122"/>
                    <a:cs typeface="宋体-18030"/>
                  </a:rPr>
                  <a:t>不合理</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9142568" y="3536302"/>
              <a:ext cx="474809" cy="646331"/>
            </a:xfrm>
            <a:prstGeom prst="rect">
              <a:avLst/>
            </a:prstGeom>
            <a:noFill/>
          </p:spPr>
          <p:txBody>
            <a:bodyPr wrap="none" rtlCol="0">
              <a:spAutoFit/>
            </a:bodyPr>
            <a:lstStyle/>
            <a:p>
              <a:pPr algn="ctr"/>
              <a:r>
                <a:rPr lang="en-US" altLang="zh-CN" sz="3600" dirty="0" smtClean="0">
                  <a:latin typeface="微软雅黑" panose="020B0503020204020204" pitchFamily="34" charset="-122"/>
                  <a:ea typeface="微软雅黑" panose="020B0503020204020204" pitchFamily="34" charset="-122"/>
                </a:rPr>
                <a:t>B</a:t>
              </a:r>
              <a:endParaRPr lang="zh-CN" altLang="en-US" sz="3600" dirty="0">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九、制定对策</a:t>
            </a:r>
            <a:endParaRPr lang="zh-CN" altLang="zh-CN" sz="3600" b="1" dirty="0">
              <a:solidFill>
                <a:srgbClr val="0070C0"/>
              </a:solidFill>
              <a:latin typeface="微软雅黑" panose="020B0503020204020204" pitchFamily="34" charset="-122"/>
              <a:ea typeface="微软雅黑" panose="020B0503020204020204" pitchFamily="34" charset="-122"/>
            </a:endParaRPr>
          </a:p>
        </p:txBody>
      </p:sp>
      <p:sp>
        <p:nvSpPr>
          <p:cNvPr id="3" name="矩形 2"/>
          <p:cNvSpPr/>
          <p:nvPr/>
        </p:nvSpPr>
        <p:spPr>
          <a:xfrm flipH="1">
            <a:off x="-89842" y="1023583"/>
            <a:ext cx="2532371" cy="2441930"/>
          </a:xfrm>
          <a:prstGeom prst="rect">
            <a:avLst/>
          </a:prstGeom>
          <a:blipFill>
            <a:blip r:embed="rId3" cstate="print">
              <a:lum contrast="20000"/>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63"/>
          <p:cNvSpPr>
            <a:spLocks noChangeArrowheads="1"/>
          </p:cNvSpPr>
          <p:nvPr/>
        </p:nvSpPr>
        <p:spPr bwMode="auto">
          <a:xfrm>
            <a:off x="2381748" y="1462396"/>
            <a:ext cx="27751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4000" b="1" i="1" dirty="0">
                <a:solidFill>
                  <a:srgbClr val="005EA4"/>
                </a:solidFill>
                <a:latin typeface="微软雅黑" panose="020B0503020204020204" pitchFamily="34" charset="-122"/>
                <a:ea typeface="微软雅黑" panose="020B0503020204020204" pitchFamily="34" charset="-122"/>
              </a:rPr>
              <a:t>针对要</a:t>
            </a:r>
            <a:r>
              <a:rPr lang="zh-CN" altLang="en-US" sz="4000" b="1" i="1" dirty="0" smtClean="0">
                <a:solidFill>
                  <a:srgbClr val="005EA4"/>
                </a:solidFill>
                <a:latin typeface="微软雅黑" panose="020B0503020204020204" pitchFamily="34" charset="-122"/>
                <a:ea typeface="微软雅黑" panose="020B0503020204020204" pitchFamily="34" charset="-122"/>
              </a:rPr>
              <a:t>因 </a:t>
            </a:r>
            <a:r>
              <a:rPr lang="en-US" altLang="zh-CN" sz="4000" b="1" i="1" dirty="0" smtClean="0">
                <a:solidFill>
                  <a:srgbClr val="005EA4"/>
                </a:solidFill>
                <a:latin typeface="微软雅黑" panose="020B0503020204020204" pitchFamily="34" charset="-122"/>
                <a:ea typeface="微软雅黑" panose="020B0503020204020204" pitchFamily="34" charset="-122"/>
              </a:rPr>
              <a:t>A</a:t>
            </a:r>
            <a:endParaRPr lang="zh-CN" altLang="en-US" sz="4000" b="1" i="1" dirty="0">
              <a:solidFill>
                <a:srgbClr val="005EA4"/>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309748" y="2564223"/>
            <a:ext cx="2979900" cy="2896163"/>
            <a:chOff x="4582264" y="3113572"/>
            <a:chExt cx="2979900" cy="2896163"/>
          </a:xfrm>
        </p:grpSpPr>
        <p:grpSp>
          <p:nvGrpSpPr>
            <p:cNvPr id="14" name="组合 13"/>
            <p:cNvGrpSpPr/>
            <p:nvPr/>
          </p:nvGrpSpPr>
          <p:grpSpPr>
            <a:xfrm>
              <a:off x="4582264" y="3113572"/>
              <a:ext cx="2979900" cy="2896163"/>
              <a:chOff x="4582264" y="3113572"/>
              <a:chExt cx="2979900" cy="2896163"/>
            </a:xfrm>
          </p:grpSpPr>
          <p:sp>
            <p:nvSpPr>
              <p:cNvPr id="16" name="三十二角星 15"/>
              <p:cNvSpPr/>
              <p:nvPr/>
            </p:nvSpPr>
            <p:spPr>
              <a:xfrm>
                <a:off x="4582264" y="3113572"/>
                <a:ext cx="2979900" cy="2896163"/>
              </a:xfrm>
              <a:prstGeom prst="star32">
                <a:avLst>
                  <a:gd name="adj" fmla="val 47792"/>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a:solidFill>
                  <a:srgbClr val="005E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946274" y="3445842"/>
                <a:ext cx="2251881" cy="2231622"/>
              </a:xfrm>
              <a:prstGeom prst="ellipse">
                <a:avLst/>
              </a:prstGeom>
              <a:blipFill dpi="0" rotWithShape="1">
                <a:blip r:embed="rId4" cstate="email"/>
                <a:srcRect/>
                <a:stretch>
                  <a:fillRect/>
                </a:stretch>
              </a:blipFill>
              <a:ln w="7620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062769" y="4295103"/>
                <a:ext cx="1980030" cy="523220"/>
              </a:xfrm>
              <a:prstGeom prst="rect">
                <a:avLst/>
              </a:prstGeom>
            </p:spPr>
            <p:txBody>
              <a:bodyPr wrap="none">
                <a:spAutoFit/>
              </a:bodyPr>
              <a:lstStyle/>
              <a:p>
                <a:pPr algn="ctr"/>
                <a:r>
                  <a:rPr lang="zh-CN" altLang="zh-CN" sz="2800" b="1" dirty="0">
                    <a:solidFill>
                      <a:srgbClr val="C00000"/>
                    </a:solidFill>
                    <a:latin typeface="微软雅黑" panose="020B0503020204020204" pitchFamily="34" charset="-122"/>
                    <a:ea typeface="微软雅黑" panose="020B0503020204020204" pitchFamily="34" charset="-122"/>
                    <a:cs typeface="宋体-18030"/>
                  </a:rPr>
                  <a:t>一次风量低</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5840962" y="3613072"/>
              <a:ext cx="510076" cy="646331"/>
            </a:xfrm>
            <a:prstGeom prst="rect">
              <a:avLst/>
            </a:prstGeom>
            <a:noFill/>
          </p:spPr>
          <p:txBody>
            <a:bodyPr wrap="none" rtlCol="0">
              <a:spAutoFit/>
            </a:bodyPr>
            <a:lstStyle/>
            <a:p>
              <a:pPr algn="ctr"/>
              <a:r>
                <a:rPr lang="en-US" altLang="zh-CN" sz="3600" dirty="0" smtClean="0">
                  <a:latin typeface="微软雅黑" panose="020B0503020204020204" pitchFamily="34" charset="-122"/>
                  <a:ea typeface="微软雅黑" panose="020B0503020204020204" pitchFamily="34" charset="-122"/>
                </a:rPr>
                <a:t>A</a:t>
              </a:r>
              <a:endParaRPr lang="zh-CN" altLang="en-US" sz="3600" dirty="0">
                <a:latin typeface="微软雅黑" panose="020B0503020204020204" pitchFamily="34" charset="-122"/>
                <a:ea typeface="微软雅黑" panose="020B0503020204020204" pitchFamily="34" charset="-122"/>
              </a:endParaRPr>
            </a:p>
          </p:txBody>
        </p:sp>
      </p:grpSp>
      <p:sp>
        <p:nvSpPr>
          <p:cNvPr id="19" name="矩形 18"/>
          <p:cNvSpPr/>
          <p:nvPr/>
        </p:nvSpPr>
        <p:spPr>
          <a:xfrm>
            <a:off x="5820327" y="2245583"/>
            <a:ext cx="5780270" cy="3323987"/>
          </a:xfrm>
          <a:prstGeom prst="rect">
            <a:avLst/>
          </a:prstGeom>
        </p:spPr>
        <p:txBody>
          <a:bodyPr wrap="square">
            <a:spAutoFit/>
          </a:bodyPr>
          <a:lstStyle/>
          <a:p>
            <a:pPr algn="just">
              <a:lnSpc>
                <a:spcPct val="150000"/>
              </a:lnSpc>
              <a:spcAft>
                <a:spcPts val="0"/>
              </a:spcAft>
            </a:pPr>
            <a:r>
              <a:rPr lang="en-US" altLang="zh-CN" sz="2000" b="1" i="1" kern="0" dirty="0" smtClean="0">
                <a:solidFill>
                  <a:srgbClr val="002060"/>
                </a:solidFill>
                <a:latin typeface="微软雅黑" panose="020B0503020204020204" pitchFamily="34" charset="-122"/>
                <a:ea typeface="微软雅黑" panose="020B0503020204020204" pitchFamily="34" charset="-122"/>
                <a:cs typeface="宋体" panose="02010600030101010101" pitchFamily="2" charset="-122"/>
              </a:rPr>
              <a:t>        </a:t>
            </a:r>
            <a:r>
              <a:rPr lang="zh-CN" altLang="zh-CN" sz="2000" b="1" i="1" kern="0" dirty="0" smtClean="0">
                <a:solidFill>
                  <a:srgbClr val="002060"/>
                </a:solidFill>
                <a:latin typeface="微软雅黑" panose="020B0503020204020204" pitchFamily="34" charset="-122"/>
                <a:ea typeface="微软雅黑" panose="020B0503020204020204" pitchFamily="34" charset="-122"/>
                <a:cs typeface="宋体" panose="02010600030101010101" pitchFamily="2" charset="-122"/>
              </a:rPr>
              <a:t>在</a:t>
            </a:r>
            <a:r>
              <a:rPr lang="zh-CN" altLang="zh-CN" sz="2000" b="1" i="1" kern="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直吹式制粉系统中，原煤经给煤机输到</a:t>
            </a:r>
            <a:r>
              <a:rPr lang="en-US" altLang="zh-CN" sz="2000" b="1" i="1" kern="0" dirty="0" err="1">
                <a:solidFill>
                  <a:srgbClr val="002060"/>
                </a:solidFill>
                <a:latin typeface="微软雅黑" panose="020B0503020204020204" pitchFamily="34" charset="-122"/>
                <a:ea typeface="微软雅黑" panose="020B0503020204020204" pitchFamily="34" charset="-122"/>
                <a:cs typeface="宋体" panose="02010600030101010101" pitchFamily="2" charset="-122"/>
              </a:rPr>
              <a:t>磨煤机</a:t>
            </a:r>
            <a:r>
              <a:rPr lang="zh-CN" altLang="zh-CN" sz="2000" b="1" i="1" kern="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进行辗磨，同时磨煤机输入合适的一次风量，对原煤进行干燥，并把磨制好的煤粉直接送到锅炉的</a:t>
            </a:r>
            <a:r>
              <a:rPr lang="en-US" altLang="zh-CN" sz="2000" b="1" i="1" kern="0" dirty="0" err="1">
                <a:solidFill>
                  <a:srgbClr val="002060"/>
                </a:solidFill>
                <a:latin typeface="微软雅黑" panose="020B0503020204020204" pitchFamily="34" charset="-122"/>
                <a:ea typeface="微软雅黑" panose="020B0503020204020204" pitchFamily="34" charset="-122"/>
                <a:cs typeface="宋体" panose="02010600030101010101" pitchFamily="2" charset="-122"/>
              </a:rPr>
              <a:t>燃烧器</a:t>
            </a:r>
            <a:r>
              <a:rPr lang="zh-CN" altLang="zh-CN" sz="2000" b="1" i="1" kern="0" dirty="0" smtClean="0">
                <a:solidFill>
                  <a:srgbClr val="002060"/>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zh-CN" sz="2000" b="1" i="1" kern="0" dirty="0" smtClean="0">
              <a:solidFill>
                <a:srgbClr val="002060"/>
              </a:solidFill>
              <a:latin typeface="微软雅黑" panose="020B0503020204020204" pitchFamily="34" charset="-122"/>
              <a:ea typeface="微软雅黑" panose="020B0503020204020204" pitchFamily="34" charset="-122"/>
              <a:cs typeface="宋体" panose="02010600030101010101" pitchFamily="2" charset="-122"/>
            </a:endParaRPr>
          </a:p>
          <a:p>
            <a:pPr algn="just">
              <a:lnSpc>
                <a:spcPct val="150000"/>
              </a:lnSpc>
              <a:spcAft>
                <a:spcPts val="0"/>
              </a:spcAft>
            </a:pPr>
            <a:r>
              <a:rPr lang="en-US" altLang="zh-CN" sz="2000" b="1" i="1" kern="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 </a:t>
            </a:r>
            <a:r>
              <a:rPr lang="en-US" altLang="zh-CN" sz="2000" b="1" i="1" kern="0" dirty="0" smtClean="0">
                <a:solidFill>
                  <a:srgbClr val="002060"/>
                </a:solidFill>
                <a:latin typeface="微软雅黑" panose="020B0503020204020204" pitchFamily="34" charset="-122"/>
                <a:ea typeface="微软雅黑" panose="020B0503020204020204" pitchFamily="34" charset="-122"/>
                <a:cs typeface="宋体" panose="02010600030101010101" pitchFamily="2" charset="-122"/>
              </a:rPr>
              <a:t>      </a:t>
            </a:r>
            <a:r>
              <a:rPr lang="zh-CN" altLang="zh-CN" sz="2000" b="1" i="1" kern="0" dirty="0" smtClean="0">
                <a:solidFill>
                  <a:srgbClr val="002060"/>
                </a:solidFill>
                <a:latin typeface="微软雅黑" panose="020B0503020204020204" pitchFamily="34" charset="-122"/>
                <a:ea typeface="微软雅黑" panose="020B0503020204020204" pitchFamily="34" charset="-122"/>
                <a:cs typeface="宋体" panose="02010600030101010101" pitchFamily="2" charset="-122"/>
              </a:rPr>
              <a:t>由于</a:t>
            </a:r>
            <a:r>
              <a:rPr lang="zh-CN" altLang="zh-CN" sz="2000" b="1" i="1" kern="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从原煤到煤粉有一个较长的制粉过程，所以给煤量变化到煤粉量变化有一个纯延迟时间，为了缩短延迟我们提出了以下方案。</a:t>
            </a:r>
            <a:endParaRPr lang="zh-CN" altLang="zh-CN" sz="2000" b="1" i="1" dirty="0">
              <a:solidFill>
                <a:srgbClr val="002060"/>
              </a:solidFill>
              <a:latin typeface="微软雅黑" panose="020B0503020204020204" pitchFamily="34" charset="-122"/>
              <a:ea typeface="微软雅黑" panose="020B0503020204020204" pitchFamily="34" charset="-122"/>
              <a:cs typeface="宋体-18030"/>
            </a:endParaRPr>
          </a:p>
        </p:txBody>
      </p:sp>
      <p:sp>
        <p:nvSpPr>
          <p:cNvPr id="12" name="文本框 11"/>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6096000" y="1820349"/>
            <a:ext cx="5493128" cy="1684851"/>
          </a:xfrm>
          <a:prstGeom prst="roundRect">
            <a:avLst/>
          </a:prstGeom>
          <a:solidFill>
            <a:schemeClr val="bg1"/>
          </a:solidFill>
          <a:ln w="190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6096000" y="3817339"/>
            <a:ext cx="5493128" cy="1697433"/>
          </a:xfrm>
          <a:prstGeom prst="roundRect">
            <a:avLst/>
          </a:prstGeom>
          <a:solidFill>
            <a:schemeClr val="bg1"/>
          </a:solidFill>
          <a:ln w="190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618604" y="3817339"/>
            <a:ext cx="5477396" cy="1697433"/>
          </a:xfrm>
          <a:prstGeom prst="roundRect">
            <a:avLst/>
          </a:prstGeom>
          <a:solidFill>
            <a:schemeClr val="bg1"/>
          </a:solidFill>
          <a:ln w="190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18605" y="1820349"/>
            <a:ext cx="5477395" cy="1684851"/>
          </a:xfrm>
          <a:prstGeom prst="roundRect">
            <a:avLst/>
          </a:prstGeom>
          <a:solidFill>
            <a:schemeClr val="bg1"/>
          </a:solidFill>
          <a:ln w="190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00805" y="160089"/>
            <a:ext cx="3318695" cy="646331"/>
          </a:xfrm>
          <a:prstGeom prst="rect">
            <a:avLst/>
          </a:prstGeom>
        </p:spPr>
        <p:txBody>
          <a:bodyPr wrap="square">
            <a:spAutoFit/>
          </a:bodyPr>
          <a:lstStyle/>
          <a:p>
            <a:pPr>
              <a:defRPr/>
            </a:pPr>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一、课题简介</a:t>
            </a:r>
            <a:endParaRPr lang="zh-CN" altLang="en-US" sz="3600" b="1" spc="50" dirty="0">
              <a:ln w="11430"/>
              <a:solidFill>
                <a:srgbClr val="005EA4"/>
              </a:solidFill>
              <a:latin typeface="微软雅黑" panose="020B0503020204020204" pitchFamily="34" charset="-122"/>
              <a:ea typeface="微软雅黑" panose="020B0503020204020204" pitchFamily="34" charset="-122"/>
            </a:endParaRPr>
          </a:p>
        </p:txBody>
      </p:sp>
      <p:sp>
        <p:nvSpPr>
          <p:cNvPr id="12" name="矩形 11"/>
          <p:cNvSpPr/>
          <p:nvPr/>
        </p:nvSpPr>
        <p:spPr>
          <a:xfrm>
            <a:off x="731388" y="2051729"/>
            <a:ext cx="3534296" cy="1193019"/>
          </a:xfrm>
          <a:prstGeom prst="rect">
            <a:avLst/>
          </a:prstGeom>
        </p:spPr>
        <p:txBody>
          <a:bodyPr wrap="square">
            <a:spAutoFit/>
          </a:bodyPr>
          <a:lstStyle/>
          <a:p>
            <a:pPr algn="just">
              <a:lnSpc>
                <a:spcPts val="2200"/>
              </a:lnSpc>
              <a:spcAft>
                <a:spcPts val="0"/>
              </a:spcAft>
            </a:pPr>
            <a:r>
              <a:rPr lang="zh-CN" altLang="zh-CN" sz="1400" dirty="0">
                <a:latin typeface="微软雅黑" panose="020B0503020204020204" pitchFamily="34" charset="-122"/>
                <a:ea typeface="微软雅黑" panose="020B0503020204020204" pitchFamily="34" charset="-122"/>
                <a:cs typeface="宋体-18030"/>
              </a:rPr>
              <a:t>宁夏大坝发电有限责任公司</a:t>
            </a:r>
            <a:r>
              <a:rPr lang="en-US" altLang="zh-CN" sz="1400" dirty="0">
                <a:latin typeface="微软雅黑" panose="020B0503020204020204" pitchFamily="34" charset="-122"/>
                <a:ea typeface="微软雅黑" panose="020B0503020204020204" pitchFamily="34" charset="-122"/>
                <a:cs typeface="宋体-18030"/>
              </a:rPr>
              <a:t>#4</a:t>
            </a:r>
            <a:r>
              <a:rPr lang="zh-CN" altLang="zh-CN" sz="1400" dirty="0">
                <a:latin typeface="微软雅黑" panose="020B0503020204020204" pitchFamily="34" charset="-122"/>
                <a:ea typeface="微软雅黑" panose="020B0503020204020204" pitchFamily="34" charset="-122"/>
                <a:cs typeface="宋体-18030"/>
              </a:rPr>
              <a:t>机组容量</a:t>
            </a:r>
            <a:r>
              <a:rPr lang="en-US" altLang="zh-CN" sz="1400" dirty="0">
                <a:latin typeface="微软雅黑" panose="020B0503020204020204" pitchFamily="34" charset="-122"/>
                <a:ea typeface="微软雅黑" panose="020B0503020204020204" pitchFamily="34" charset="-122"/>
                <a:cs typeface="宋体-18030"/>
              </a:rPr>
              <a:t>330MW</a:t>
            </a:r>
            <a:r>
              <a:rPr lang="zh-CN" altLang="zh-CN" sz="1400" dirty="0">
                <a:latin typeface="微软雅黑" panose="020B0503020204020204" pitchFamily="34" charset="-122"/>
                <a:ea typeface="微软雅黑" panose="020B0503020204020204" pitchFamily="34" charset="-122"/>
                <a:cs typeface="宋体-18030"/>
              </a:rPr>
              <a:t>，锅炉为北京</a:t>
            </a:r>
            <a:r>
              <a:rPr lang="en-US" altLang="zh-CN" sz="1400" dirty="0">
                <a:latin typeface="微软雅黑" panose="020B0503020204020204" pitchFamily="34" charset="-122"/>
                <a:ea typeface="微软雅黑" panose="020B0503020204020204" pitchFamily="34" charset="-122"/>
                <a:cs typeface="宋体-18030"/>
              </a:rPr>
              <a:t>B&amp;W</a:t>
            </a:r>
            <a:r>
              <a:rPr lang="zh-CN" altLang="zh-CN" sz="1400" dirty="0">
                <a:latin typeface="微软雅黑" panose="020B0503020204020204" pitchFamily="34" charset="-122"/>
                <a:ea typeface="微软雅黑" panose="020B0503020204020204" pitchFamily="34" charset="-122"/>
                <a:cs typeface="宋体-18030"/>
              </a:rPr>
              <a:t>公司生产的</a:t>
            </a:r>
            <a:r>
              <a:rPr lang="en-US" altLang="zh-CN" sz="1400" dirty="0">
                <a:latin typeface="微软雅黑" panose="020B0503020204020204" pitchFamily="34" charset="-122"/>
                <a:ea typeface="微软雅黑" panose="020B0503020204020204" pitchFamily="34" charset="-122"/>
                <a:cs typeface="宋体-18030"/>
              </a:rPr>
              <a:t>B&amp;WB—1025</a:t>
            </a:r>
            <a:r>
              <a:rPr lang="zh-CN" altLang="zh-CN" sz="1400" dirty="0">
                <a:latin typeface="微软雅黑" panose="020B0503020204020204" pitchFamily="34" charset="-122"/>
                <a:ea typeface="微软雅黑" panose="020B0503020204020204" pitchFamily="34" charset="-122"/>
                <a:cs typeface="宋体-18030"/>
              </a:rPr>
              <a:t>／</a:t>
            </a:r>
            <a:r>
              <a:rPr lang="en-US" altLang="zh-CN" sz="1400" dirty="0">
                <a:latin typeface="微软雅黑" panose="020B0503020204020204" pitchFamily="34" charset="-122"/>
                <a:ea typeface="微软雅黑" panose="020B0503020204020204" pitchFamily="34" charset="-122"/>
                <a:cs typeface="宋体-18030"/>
              </a:rPr>
              <a:t>18</a:t>
            </a:r>
            <a:r>
              <a:rPr lang="zh-CN" altLang="zh-CN" sz="1400" dirty="0">
                <a:latin typeface="微软雅黑" panose="020B0503020204020204" pitchFamily="34" charset="-122"/>
                <a:ea typeface="微软雅黑" panose="020B0503020204020204" pitchFamily="34" charset="-122"/>
                <a:cs typeface="宋体-18030"/>
              </a:rPr>
              <a:t>．</a:t>
            </a:r>
            <a:r>
              <a:rPr lang="en-US" altLang="zh-CN" sz="1400" dirty="0">
                <a:latin typeface="微软雅黑" panose="020B0503020204020204" pitchFamily="34" charset="-122"/>
                <a:ea typeface="微软雅黑" panose="020B0503020204020204" pitchFamily="34" charset="-122"/>
                <a:cs typeface="宋体-18030"/>
              </a:rPr>
              <a:t>3—M</a:t>
            </a:r>
            <a:r>
              <a:rPr lang="zh-CN" altLang="zh-CN" sz="1400" dirty="0">
                <a:latin typeface="微软雅黑" panose="020B0503020204020204" pitchFamily="34" charset="-122"/>
                <a:ea typeface="微软雅黑" panose="020B0503020204020204" pitchFamily="34" charset="-122"/>
                <a:cs typeface="宋体-18030"/>
              </a:rPr>
              <a:t>型亚临界一次中间再热单汽包自然循环煤粉炉</a:t>
            </a:r>
            <a:r>
              <a:rPr lang="zh-CN" altLang="zh-CN" sz="1400" dirty="0" smtClean="0">
                <a:latin typeface="微软雅黑" panose="020B0503020204020204" pitchFamily="34" charset="-122"/>
                <a:ea typeface="微软雅黑" panose="020B0503020204020204" pitchFamily="34" charset="-122"/>
                <a:cs typeface="宋体-18030"/>
              </a:rPr>
              <a:t>。</a:t>
            </a:r>
            <a:r>
              <a:rPr lang="en-US" altLang="zh-CN" sz="1400" dirty="0">
                <a:latin typeface="微软雅黑" panose="020B0503020204020204" pitchFamily="34" charset="-122"/>
                <a:ea typeface="微软雅黑" panose="020B0503020204020204" pitchFamily="34" charset="-122"/>
                <a:cs typeface="宋体-18030"/>
              </a:rPr>
              <a:t> </a:t>
            </a:r>
            <a:endParaRPr lang="zh-CN" altLang="zh-CN" sz="1400" dirty="0">
              <a:latin typeface="微软雅黑" panose="020B0503020204020204" pitchFamily="34" charset="-122"/>
              <a:ea typeface="微软雅黑" panose="020B0503020204020204" pitchFamily="34" charset="-122"/>
              <a:cs typeface="宋体-18030"/>
            </a:endParaRPr>
          </a:p>
        </p:txBody>
      </p:sp>
      <p:sp>
        <p:nvSpPr>
          <p:cNvPr id="13" name="矩形 12"/>
          <p:cNvSpPr/>
          <p:nvPr/>
        </p:nvSpPr>
        <p:spPr>
          <a:xfrm>
            <a:off x="8053316" y="3890684"/>
            <a:ext cx="3470938" cy="1477328"/>
          </a:xfrm>
          <a:prstGeom prst="rect">
            <a:avLst/>
          </a:prstGeom>
        </p:spPr>
        <p:txBody>
          <a:bodyPr wrap="square">
            <a:spAutoFit/>
          </a:bodyPr>
          <a:lstStyle/>
          <a:p>
            <a:pPr>
              <a:lnSpc>
                <a:spcPts val="1800"/>
              </a:lnSpc>
            </a:pPr>
            <a:r>
              <a:rPr lang="zh-CN" altLang="zh-CN" sz="13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用户的用电需求变化是非常快的，尤其是大型电气设备启停时对电网的冲击比较大，为了及时满足用户的用电需求，电网要求发电机组具有较快的负荷响应速度。所以我们要提高火电机组负荷响应速度，及时满足电网用户的用电需求，保证电网安全和稳定运行。</a:t>
            </a:r>
            <a:endParaRPr lang="zh-CN" altLang="en-US" sz="1300" dirty="0">
              <a:latin typeface="微软雅黑" panose="020B0503020204020204" pitchFamily="34" charset="-122"/>
              <a:ea typeface="微软雅黑" panose="020B0503020204020204" pitchFamily="34" charset="-122"/>
            </a:endParaRPr>
          </a:p>
        </p:txBody>
      </p:sp>
      <p:sp>
        <p:nvSpPr>
          <p:cNvPr id="2" name="矩形 1"/>
          <p:cNvSpPr/>
          <p:nvPr/>
        </p:nvSpPr>
        <p:spPr>
          <a:xfrm>
            <a:off x="8040616" y="1951553"/>
            <a:ext cx="3462068" cy="1350241"/>
          </a:xfrm>
          <a:prstGeom prst="rect">
            <a:avLst/>
          </a:prstGeom>
        </p:spPr>
        <p:txBody>
          <a:bodyPr wrap="square">
            <a:spAutoFit/>
          </a:bodyPr>
          <a:lstStyle/>
          <a:p>
            <a:pPr>
              <a:lnSpc>
                <a:spcPts val="2000"/>
              </a:lnSpc>
            </a:pPr>
            <a:r>
              <a:rPr lang="zh-CN" altLang="zh-CN" sz="13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发电机组在规定的出力调整范围内，跟踪电力调度机构下发的</a:t>
            </a:r>
            <a:r>
              <a:rPr lang="en-US" altLang="zh-CN" sz="13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AGC</a:t>
            </a:r>
            <a:r>
              <a:rPr lang="zh-CN" altLang="zh-CN" sz="13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指令，按照一定调节速率实时调整发电出力，以满足电力系统频率和联络线功率控制的要求 ，保证发电出力与负荷平衡，提高电网运行的安全及经济性。</a:t>
            </a:r>
            <a:endParaRPr lang="zh-CN" altLang="zh-CN" sz="1300" dirty="0">
              <a:latin typeface="微软雅黑" panose="020B0503020204020204" pitchFamily="34" charset="-122"/>
              <a:ea typeface="微软雅黑" panose="020B0503020204020204" pitchFamily="34" charset="-122"/>
              <a:cs typeface="宋体-18030"/>
            </a:endParaRPr>
          </a:p>
        </p:txBody>
      </p:sp>
      <p:sp>
        <p:nvSpPr>
          <p:cNvPr id="3" name="矩形 2"/>
          <p:cNvSpPr/>
          <p:nvPr/>
        </p:nvSpPr>
        <p:spPr>
          <a:xfrm>
            <a:off x="779733" y="3931755"/>
            <a:ext cx="3398567" cy="1374735"/>
          </a:xfrm>
          <a:prstGeom prst="rect">
            <a:avLst/>
          </a:prstGeom>
        </p:spPr>
        <p:txBody>
          <a:bodyPr wrap="square">
            <a:spAutoFit/>
          </a:bodyPr>
          <a:lstStyle/>
          <a:p>
            <a:pPr algn="just">
              <a:lnSpc>
                <a:spcPts val="2000"/>
              </a:lnSpc>
              <a:spcAft>
                <a:spcPts val="0"/>
              </a:spcAft>
            </a:pPr>
            <a:r>
              <a:rPr lang="zh-CN" altLang="zh-CN" sz="1400" dirty="0">
                <a:latin typeface="微软雅黑" panose="020B0503020204020204" pitchFamily="34" charset="-122"/>
                <a:ea typeface="微软雅黑" panose="020B0503020204020204" pitchFamily="34" charset="-122"/>
                <a:cs typeface="宋体-18030"/>
              </a:rPr>
              <a:t>锅炉采用冷一次风正压直吹式燃烧系统，燃烧器为</a:t>
            </a:r>
            <a:r>
              <a:rPr lang="en-US" altLang="zh-CN" sz="1400" dirty="0">
                <a:latin typeface="微软雅黑" panose="020B0503020204020204" pitchFamily="34" charset="-122"/>
                <a:ea typeface="微软雅黑" panose="020B0503020204020204" pitchFamily="34" charset="-122"/>
                <a:cs typeface="宋体-18030"/>
              </a:rPr>
              <a:t>DRB-XCL</a:t>
            </a:r>
            <a:r>
              <a:rPr lang="zh-CN" altLang="zh-CN" sz="1400" dirty="0">
                <a:latin typeface="微软雅黑" panose="020B0503020204020204" pitchFamily="34" charset="-122"/>
                <a:ea typeface="微软雅黑" panose="020B0503020204020204" pitchFamily="34" charset="-122"/>
                <a:cs typeface="宋体-18030"/>
              </a:rPr>
              <a:t>型低</a:t>
            </a:r>
            <a:r>
              <a:rPr lang="en-US" altLang="zh-CN" sz="1400" dirty="0">
                <a:latin typeface="微软雅黑" panose="020B0503020204020204" pitchFamily="34" charset="-122"/>
                <a:ea typeface="微软雅黑" panose="020B0503020204020204" pitchFamily="34" charset="-122"/>
                <a:cs typeface="宋体-18030"/>
              </a:rPr>
              <a:t>NOx</a:t>
            </a:r>
            <a:r>
              <a:rPr lang="zh-CN" altLang="zh-CN" sz="1400" dirty="0">
                <a:latin typeface="微软雅黑" panose="020B0503020204020204" pitchFamily="34" charset="-122"/>
                <a:ea typeface="微软雅黑" panose="020B0503020204020204" pitchFamily="34" charset="-122"/>
                <a:cs typeface="宋体-18030"/>
              </a:rPr>
              <a:t>双调风旋流燃烧器，前后墙对冲布置。配备五台</a:t>
            </a:r>
            <a:r>
              <a:rPr lang="en-US" altLang="zh-CN" sz="1400" dirty="0">
                <a:latin typeface="微软雅黑" panose="020B0503020204020204" pitchFamily="34" charset="-122"/>
                <a:ea typeface="微软雅黑" panose="020B0503020204020204" pitchFamily="34" charset="-122"/>
                <a:cs typeface="宋体-18030"/>
              </a:rPr>
              <a:t>ZGM-95G</a:t>
            </a:r>
            <a:r>
              <a:rPr lang="zh-CN" altLang="zh-CN" sz="1400" dirty="0">
                <a:latin typeface="微软雅黑" panose="020B0503020204020204" pitchFamily="34" charset="-122"/>
                <a:ea typeface="微软雅黑" panose="020B0503020204020204" pitchFamily="34" charset="-122"/>
                <a:cs typeface="宋体-18030"/>
              </a:rPr>
              <a:t>型中速磨煤机，正常运行中四台磨组运行，一台磨组备用</a:t>
            </a:r>
            <a:r>
              <a:rPr lang="zh-CN" altLang="zh-CN" sz="1400" dirty="0" smtClean="0">
                <a:latin typeface="微软雅黑" panose="020B0503020204020204" pitchFamily="34" charset="-122"/>
                <a:ea typeface="微软雅黑" panose="020B0503020204020204" pitchFamily="34" charset="-122"/>
                <a:cs typeface="宋体-18030"/>
              </a:rPr>
              <a:t>。</a:t>
            </a:r>
            <a:r>
              <a:rPr lang="en-US" altLang="zh-CN" sz="1400" dirty="0">
                <a:latin typeface="微软雅黑" panose="020B0503020204020204" pitchFamily="34" charset="-122"/>
                <a:ea typeface="微软雅黑" panose="020B0503020204020204" pitchFamily="34" charset="-122"/>
                <a:cs typeface="宋体-18030"/>
              </a:rPr>
              <a:t> </a:t>
            </a:r>
            <a:endParaRPr lang="zh-CN" altLang="zh-CN" sz="1400" dirty="0">
              <a:latin typeface="微软雅黑" panose="020B0503020204020204" pitchFamily="34" charset="-122"/>
              <a:ea typeface="微软雅黑" panose="020B0503020204020204" pitchFamily="34" charset="-122"/>
              <a:cs typeface="宋体-18030"/>
            </a:endParaRPr>
          </a:p>
        </p:txBody>
      </p:sp>
      <p:grpSp>
        <p:nvGrpSpPr>
          <p:cNvPr id="5" name="组合 4"/>
          <p:cNvGrpSpPr/>
          <p:nvPr/>
        </p:nvGrpSpPr>
        <p:grpSpPr>
          <a:xfrm>
            <a:off x="4152900" y="1663700"/>
            <a:ext cx="3887716" cy="3975100"/>
            <a:chOff x="4165600" y="1587500"/>
            <a:chExt cx="3887716" cy="3975100"/>
          </a:xfrm>
        </p:grpSpPr>
        <p:sp>
          <p:nvSpPr>
            <p:cNvPr id="4" name="椭圆 3"/>
            <p:cNvSpPr/>
            <p:nvPr/>
          </p:nvSpPr>
          <p:spPr>
            <a:xfrm>
              <a:off x="4165600" y="1587500"/>
              <a:ext cx="3887716" cy="3975100"/>
            </a:xfrm>
            <a:prstGeom prst="ellipse">
              <a:avLst/>
            </a:prstGeom>
            <a:solidFill>
              <a:schemeClr val="bg1">
                <a:lumMod val="85000"/>
              </a:schemeClr>
            </a:solidFill>
            <a:ln>
              <a:solidFill>
                <a:srgbClr val="005E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394958" y="1835151"/>
              <a:ext cx="3429000" cy="3479799"/>
            </a:xfrm>
            <a:prstGeom prst="ellipse">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4" name="文本框 13"/>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righ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150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5" grpId="0" animBg="1"/>
      <p:bldP spid="6" grpId="0" animBg="1"/>
      <p:bldP spid="12" grpId="0"/>
      <p:bldP spid="13" grpId="0"/>
      <p:bldP spid="2" grpId="0"/>
      <p:bldP spid="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九、制定对策</a:t>
            </a:r>
            <a:endParaRPr lang="zh-CN" altLang="zh-CN" sz="3600" b="1" dirty="0">
              <a:solidFill>
                <a:srgbClr val="0070C0"/>
              </a:solidFill>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nvGraphicFramePr>
        <p:xfrm>
          <a:off x="500418" y="1844584"/>
          <a:ext cx="11191164" cy="457200"/>
        </p:xfrm>
        <a:graphic>
          <a:graphicData uri="http://schemas.openxmlformats.org/drawingml/2006/table">
            <a:tbl>
              <a:tblPr firstRow="1" bandRow="1">
                <a:tableStyleId>{5C22544A-7EE6-4342-B048-85BDC9FD1C3A}</a:tableStyleId>
              </a:tblPr>
              <a:tblGrid>
                <a:gridCol w="1528548">
                  <a:extLst>
                    <a:ext uri="{9D8B030D-6E8A-4147-A177-3AD203B41FA5}">
                      <a16:colId xmlns:a16="http://schemas.microsoft.com/office/drawing/2014/main" val="20000"/>
                    </a:ext>
                  </a:extLst>
                </a:gridCol>
                <a:gridCol w="4753971">
                  <a:extLst>
                    <a:ext uri="{9D8B030D-6E8A-4147-A177-3AD203B41FA5}">
                      <a16:colId xmlns:a16="http://schemas.microsoft.com/office/drawing/2014/main" val="20001"/>
                    </a:ext>
                  </a:extLst>
                </a:gridCol>
                <a:gridCol w="4908645">
                  <a:extLst>
                    <a:ext uri="{9D8B030D-6E8A-4147-A177-3AD203B41FA5}">
                      <a16:colId xmlns:a16="http://schemas.microsoft.com/office/drawing/2014/main" val="20002"/>
                    </a:ext>
                  </a:extLst>
                </a:gridCol>
              </a:tblGrid>
              <a:tr h="208383">
                <a:tc>
                  <a:txBody>
                    <a:bodyPr/>
                    <a:lstStyle/>
                    <a:p>
                      <a:pPr algn="ctr"/>
                      <a:r>
                        <a:rPr lang="zh-CN" altLang="zh-CN" sz="1200" b="1" kern="1200" dirty="0" smtClean="0">
                          <a:solidFill>
                            <a:srgbClr val="002060"/>
                          </a:solidFill>
                          <a:effectLst/>
                          <a:latin typeface="微软雅黑" panose="020B0503020204020204" pitchFamily="34" charset="-122"/>
                          <a:ea typeface="微软雅黑" panose="020B0503020204020204" pitchFamily="34" charset="-122"/>
                          <a:cs typeface="+mn-cs"/>
                        </a:rPr>
                        <a:t>制定方案</a:t>
                      </a:r>
                      <a:endParaRPr lang="zh-CN" altLang="en-US" sz="1200" b="1" dirty="0">
                        <a:solidFill>
                          <a:srgbClr val="002060"/>
                        </a:solidFill>
                        <a:latin typeface="微软雅黑" panose="020B0503020204020204" pitchFamily="34" charset="-122"/>
                        <a:ea typeface="微软雅黑" panose="020B0503020204020204" pitchFamily="34" charset="-122"/>
                      </a:endParaRPr>
                    </a:p>
                  </a:txBody>
                  <a:tcPr anchor="ctr">
                    <a:solidFill>
                      <a:srgbClr val="FFE18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200" b="0" kern="1200" dirty="0" smtClean="0">
                          <a:solidFill>
                            <a:srgbClr val="002060"/>
                          </a:solidFill>
                          <a:effectLst/>
                          <a:latin typeface="微软雅黑" panose="020B0503020204020204" pitchFamily="34" charset="-122"/>
                          <a:ea typeface="微软雅黑" panose="020B0503020204020204" pitchFamily="34" charset="-122"/>
                          <a:cs typeface="+mn-cs"/>
                        </a:rPr>
                        <a:t>将磨组的一次风量提升至</a:t>
                      </a:r>
                      <a:r>
                        <a:rPr lang="en-US" altLang="zh-CN" sz="1200" b="0" kern="1200" dirty="0" smtClean="0">
                          <a:solidFill>
                            <a:srgbClr val="002060"/>
                          </a:solidFill>
                          <a:effectLst/>
                          <a:latin typeface="微软雅黑" panose="020B0503020204020204" pitchFamily="34" charset="-122"/>
                          <a:ea typeface="微软雅黑" panose="020B0503020204020204" pitchFamily="34" charset="-122"/>
                          <a:cs typeface="+mn-cs"/>
                        </a:rPr>
                        <a:t>45-52NKM3/H</a:t>
                      </a:r>
                      <a:endParaRPr lang="zh-CN" altLang="zh-CN" sz="1200" b="0" kern="1200" dirty="0" smtClean="0">
                        <a:solidFill>
                          <a:srgbClr val="002060"/>
                        </a:solidFill>
                        <a:effectLst/>
                        <a:latin typeface="微软雅黑" panose="020B0503020204020204" pitchFamily="34" charset="-122"/>
                        <a:ea typeface="微软雅黑" panose="020B0503020204020204" pitchFamily="34" charset="-122"/>
                        <a:cs typeface="+mn-cs"/>
                      </a:endParaRPr>
                    </a:p>
                  </a:txBody>
                  <a:tcPr anchor="ctr">
                    <a:solidFill>
                      <a:srgbClr val="FFE181"/>
                    </a:solidFill>
                  </a:tcPr>
                </a:tc>
                <a:tc>
                  <a:txBody>
                    <a:bodyPr/>
                    <a:lstStyle/>
                    <a:p>
                      <a:pPr algn="ctr"/>
                      <a:r>
                        <a:rPr lang="zh-CN" altLang="zh-CN" sz="1200" b="0" kern="1200" dirty="0" smtClean="0">
                          <a:solidFill>
                            <a:srgbClr val="002060"/>
                          </a:solidFill>
                          <a:effectLst/>
                          <a:latin typeface="微软雅黑" panose="020B0503020204020204" pitchFamily="34" charset="-122"/>
                          <a:ea typeface="微软雅黑" panose="020B0503020204020204" pitchFamily="34" charset="-122"/>
                          <a:cs typeface="+mn-cs"/>
                        </a:rPr>
                        <a:t>将磨组的一次风量提升至</a:t>
                      </a:r>
                      <a:r>
                        <a:rPr lang="en-US" altLang="zh-CN" sz="1200" b="0" kern="1200" dirty="0" smtClean="0">
                          <a:solidFill>
                            <a:srgbClr val="002060"/>
                          </a:solidFill>
                          <a:effectLst/>
                          <a:latin typeface="微软雅黑" panose="020B0503020204020204" pitchFamily="34" charset="-122"/>
                          <a:ea typeface="微软雅黑" panose="020B0503020204020204" pitchFamily="34" charset="-122"/>
                          <a:cs typeface="+mn-cs"/>
                        </a:rPr>
                        <a:t>45-52NKM3/H</a:t>
                      </a:r>
                      <a:r>
                        <a:rPr lang="zh-CN" altLang="zh-CN" sz="1200" b="0" kern="1200" dirty="0" smtClean="0">
                          <a:solidFill>
                            <a:srgbClr val="002060"/>
                          </a:solidFill>
                          <a:effectLst/>
                          <a:latin typeface="微软雅黑" panose="020B0503020204020204" pitchFamily="34" charset="-122"/>
                          <a:ea typeface="微软雅黑" panose="020B0503020204020204" pitchFamily="34" charset="-122"/>
                          <a:cs typeface="+mn-cs"/>
                        </a:rPr>
                        <a:t>，负荷达到</a:t>
                      </a:r>
                      <a:r>
                        <a:rPr lang="en-US" altLang="zh-CN" sz="1200" b="0" kern="1200" dirty="0" smtClean="0">
                          <a:solidFill>
                            <a:srgbClr val="002060"/>
                          </a:solidFill>
                          <a:effectLst/>
                          <a:latin typeface="微软雅黑" panose="020B0503020204020204" pitchFamily="34" charset="-122"/>
                          <a:ea typeface="微软雅黑" panose="020B0503020204020204" pitchFamily="34" charset="-122"/>
                          <a:cs typeface="+mn-cs"/>
                        </a:rPr>
                        <a:t>AGC</a:t>
                      </a:r>
                      <a:r>
                        <a:rPr lang="zh-CN" altLang="zh-CN" sz="1200" b="0" kern="1200" dirty="0" smtClean="0">
                          <a:solidFill>
                            <a:srgbClr val="002060"/>
                          </a:solidFill>
                          <a:effectLst/>
                          <a:latin typeface="微软雅黑" panose="020B0503020204020204" pitchFamily="34" charset="-122"/>
                          <a:ea typeface="微软雅黑" panose="020B0503020204020204" pitchFamily="34" charset="-122"/>
                          <a:cs typeface="+mn-cs"/>
                        </a:rPr>
                        <a:t>后，</a:t>
                      </a:r>
                      <a:endParaRPr lang="en-US" altLang="zh-CN" sz="1200" b="0" kern="1200" dirty="0" smtClean="0">
                        <a:solidFill>
                          <a:srgbClr val="002060"/>
                        </a:solidFill>
                        <a:effectLst/>
                        <a:latin typeface="微软雅黑" panose="020B0503020204020204" pitchFamily="34" charset="-122"/>
                        <a:ea typeface="微软雅黑" panose="020B0503020204020204" pitchFamily="34" charset="-122"/>
                        <a:cs typeface="+mn-cs"/>
                      </a:endParaRPr>
                    </a:p>
                    <a:p>
                      <a:pPr algn="ctr"/>
                      <a:r>
                        <a:rPr lang="zh-CN" altLang="zh-CN" sz="1200" b="0" kern="1200" dirty="0" smtClean="0">
                          <a:solidFill>
                            <a:srgbClr val="002060"/>
                          </a:solidFill>
                          <a:effectLst/>
                          <a:latin typeface="微软雅黑" panose="020B0503020204020204" pitchFamily="34" charset="-122"/>
                          <a:ea typeface="微软雅黑" panose="020B0503020204020204" pitchFamily="34" charset="-122"/>
                          <a:cs typeface="+mn-cs"/>
                        </a:rPr>
                        <a:t>一次风量恢复为</a:t>
                      </a:r>
                      <a:r>
                        <a:rPr lang="en-US" altLang="zh-CN" sz="1200" b="0" kern="1200" dirty="0" smtClean="0">
                          <a:solidFill>
                            <a:srgbClr val="002060"/>
                          </a:solidFill>
                          <a:effectLst/>
                          <a:latin typeface="微软雅黑" panose="020B0503020204020204" pitchFamily="34" charset="-122"/>
                          <a:ea typeface="微软雅黑" panose="020B0503020204020204" pitchFamily="34" charset="-122"/>
                          <a:cs typeface="+mn-cs"/>
                        </a:rPr>
                        <a:t>40-47 NKM3/H</a:t>
                      </a:r>
                      <a:endParaRPr lang="zh-CN" altLang="en-US" sz="1200" b="0" dirty="0">
                        <a:solidFill>
                          <a:srgbClr val="002060"/>
                        </a:solidFill>
                        <a:latin typeface="微软雅黑" panose="020B0503020204020204" pitchFamily="34" charset="-122"/>
                        <a:ea typeface="微软雅黑" panose="020B0503020204020204" pitchFamily="34" charset="-122"/>
                      </a:endParaRPr>
                    </a:p>
                  </a:txBody>
                  <a:tcPr anchor="ctr">
                    <a:solidFill>
                      <a:srgbClr val="FFE181"/>
                    </a:solidFill>
                  </a:tcPr>
                </a:tc>
                <a:extLst>
                  <a:ext uri="{0D108BD9-81ED-4DB2-BD59-A6C34878D82A}">
                    <a16:rowId xmlns:a16="http://schemas.microsoft.com/office/drawing/2014/main" val="10000"/>
                  </a:ext>
                </a:extLst>
              </a:tr>
            </a:tbl>
          </a:graphicData>
        </a:graphic>
      </p:graphicFrame>
      <p:graphicFrame>
        <p:nvGraphicFramePr>
          <p:cNvPr id="8" name="表格 7"/>
          <p:cNvGraphicFramePr>
            <a:graphicFrameLocks noGrp="1"/>
          </p:cNvGraphicFramePr>
          <p:nvPr/>
        </p:nvGraphicFramePr>
        <p:xfrm>
          <a:off x="504968" y="1442996"/>
          <a:ext cx="11191164" cy="385804"/>
        </p:xfrm>
        <a:graphic>
          <a:graphicData uri="http://schemas.openxmlformats.org/drawingml/2006/table">
            <a:tbl>
              <a:tblPr firstRow="1" bandRow="1">
                <a:tableStyleId>{5C22544A-7EE6-4342-B048-85BDC9FD1C3A}</a:tableStyleId>
              </a:tblPr>
              <a:tblGrid>
                <a:gridCol w="1528548">
                  <a:extLst>
                    <a:ext uri="{9D8B030D-6E8A-4147-A177-3AD203B41FA5}">
                      <a16:colId xmlns:a16="http://schemas.microsoft.com/office/drawing/2014/main" val="20000"/>
                    </a:ext>
                  </a:extLst>
                </a:gridCol>
                <a:gridCol w="4749421">
                  <a:extLst>
                    <a:ext uri="{9D8B030D-6E8A-4147-A177-3AD203B41FA5}">
                      <a16:colId xmlns:a16="http://schemas.microsoft.com/office/drawing/2014/main" val="20001"/>
                    </a:ext>
                  </a:extLst>
                </a:gridCol>
                <a:gridCol w="4913195">
                  <a:extLst>
                    <a:ext uri="{9D8B030D-6E8A-4147-A177-3AD203B41FA5}">
                      <a16:colId xmlns:a16="http://schemas.microsoft.com/office/drawing/2014/main" val="20002"/>
                    </a:ext>
                  </a:extLst>
                </a:gridCol>
              </a:tblGrid>
              <a:tr h="385804">
                <a:tc>
                  <a:txBody>
                    <a:bodyPr/>
                    <a:lstStyle/>
                    <a:p>
                      <a:endParaRPr lang="zh-CN" altLang="en-US" sz="1200" dirty="0">
                        <a:latin typeface="微软雅黑" panose="020B0503020204020204" pitchFamily="34" charset="-122"/>
                        <a:ea typeface="微软雅黑" panose="020B0503020204020204" pitchFamily="34" charset="-122"/>
                      </a:endParaRPr>
                    </a:p>
                  </a:txBody>
                  <a:tcPr>
                    <a:solidFill>
                      <a:schemeClr val="accent5">
                        <a:lumMod val="75000"/>
                      </a:schemeClr>
                    </a:solidFill>
                  </a:tcPr>
                </a:tc>
                <a:tc>
                  <a:txBody>
                    <a:bodyPr/>
                    <a:lstStyle/>
                    <a:p>
                      <a:pPr algn="ctr"/>
                      <a:r>
                        <a:rPr lang="zh-CN" altLang="zh-CN" sz="1200" b="1" kern="1200" dirty="0" smtClean="0">
                          <a:solidFill>
                            <a:schemeClr val="lt1"/>
                          </a:solidFill>
                          <a:effectLst/>
                          <a:latin typeface="微软雅黑" panose="020B0503020204020204" pitchFamily="34" charset="-122"/>
                          <a:ea typeface="微软雅黑" panose="020B0503020204020204" pitchFamily="34" charset="-122"/>
                          <a:cs typeface="+mn-cs"/>
                        </a:rPr>
                        <a:t>方案一</a:t>
                      </a:r>
                      <a:endParaRPr lang="zh-CN" altLang="en-US" sz="1200" dirty="0">
                        <a:latin typeface="微软雅黑" panose="020B0503020204020204" pitchFamily="34" charset="-122"/>
                        <a:ea typeface="微软雅黑" panose="020B0503020204020204" pitchFamily="34" charset="-122"/>
                      </a:endParaRPr>
                    </a:p>
                  </a:txBody>
                  <a:tcPr anchor="ctr">
                    <a:solidFill>
                      <a:srgbClr val="005EA4"/>
                    </a:solidFill>
                  </a:tcPr>
                </a:tc>
                <a:tc>
                  <a:txBody>
                    <a:bodyPr/>
                    <a:lstStyle/>
                    <a:p>
                      <a:pPr algn="ctr"/>
                      <a:r>
                        <a:rPr lang="zh-CN" altLang="zh-CN" sz="1200" b="1" kern="1200" dirty="0" smtClean="0">
                          <a:solidFill>
                            <a:schemeClr val="lt1"/>
                          </a:solidFill>
                          <a:effectLst/>
                          <a:latin typeface="微软雅黑" panose="020B0503020204020204" pitchFamily="34" charset="-122"/>
                          <a:ea typeface="微软雅黑" panose="020B0503020204020204" pitchFamily="34" charset="-122"/>
                          <a:cs typeface="+mn-cs"/>
                        </a:rPr>
                        <a:t>方案</a:t>
                      </a:r>
                      <a:r>
                        <a:rPr lang="zh-CN" altLang="en-US" sz="1200" b="1" kern="1200" dirty="0" smtClean="0">
                          <a:solidFill>
                            <a:schemeClr val="lt1"/>
                          </a:solidFill>
                          <a:effectLst/>
                          <a:latin typeface="微软雅黑" panose="020B0503020204020204" pitchFamily="34" charset="-122"/>
                          <a:ea typeface="微软雅黑" panose="020B0503020204020204" pitchFamily="34" charset="-122"/>
                          <a:cs typeface="+mn-cs"/>
                        </a:rPr>
                        <a:t>二</a:t>
                      </a:r>
                      <a:endParaRPr lang="zh-CN" altLang="en-US" sz="1200" dirty="0">
                        <a:latin typeface="微软雅黑" panose="020B0503020204020204" pitchFamily="34" charset="-122"/>
                        <a:ea typeface="微软雅黑" panose="020B0503020204020204" pitchFamily="34" charset="-122"/>
                      </a:endParaRPr>
                    </a:p>
                  </a:txBody>
                  <a:tcPr anchor="ctr">
                    <a:solidFill>
                      <a:schemeClr val="accent6">
                        <a:lumMod val="75000"/>
                      </a:schemeClr>
                    </a:solidFill>
                  </a:tcPr>
                </a:tc>
                <a:extLst>
                  <a:ext uri="{0D108BD9-81ED-4DB2-BD59-A6C34878D82A}">
                    <a16:rowId xmlns:a16="http://schemas.microsoft.com/office/drawing/2014/main" val="10000"/>
                  </a:ext>
                </a:extLst>
              </a:tr>
            </a:tbl>
          </a:graphicData>
        </a:graphic>
      </p:graphicFrame>
      <p:graphicFrame>
        <p:nvGraphicFramePr>
          <p:cNvPr id="12" name="表格 11"/>
          <p:cNvGraphicFramePr>
            <a:graphicFrameLocks noGrp="1"/>
          </p:cNvGraphicFramePr>
          <p:nvPr/>
        </p:nvGraphicFramePr>
        <p:xfrm>
          <a:off x="500419" y="2523305"/>
          <a:ext cx="6296166" cy="1833039"/>
        </p:xfrm>
        <a:graphic>
          <a:graphicData uri="http://schemas.openxmlformats.org/drawingml/2006/table">
            <a:tbl>
              <a:tblPr firstRow="1" bandRow="1">
                <a:tableStyleId>{5C22544A-7EE6-4342-B048-85BDC9FD1C3A}</a:tableStyleId>
              </a:tblPr>
              <a:tblGrid>
                <a:gridCol w="1519450">
                  <a:extLst>
                    <a:ext uri="{9D8B030D-6E8A-4147-A177-3AD203B41FA5}">
                      <a16:colId xmlns:a16="http://schemas.microsoft.com/office/drawing/2014/main" val="20000"/>
                    </a:ext>
                  </a:extLst>
                </a:gridCol>
                <a:gridCol w="1187355">
                  <a:extLst>
                    <a:ext uri="{9D8B030D-6E8A-4147-A177-3AD203B41FA5}">
                      <a16:colId xmlns:a16="http://schemas.microsoft.com/office/drawing/2014/main" val="20001"/>
                    </a:ext>
                  </a:extLst>
                </a:gridCol>
                <a:gridCol w="1160060">
                  <a:extLst>
                    <a:ext uri="{9D8B030D-6E8A-4147-A177-3AD203B41FA5}">
                      <a16:colId xmlns:a16="http://schemas.microsoft.com/office/drawing/2014/main" val="20002"/>
                    </a:ext>
                  </a:extLst>
                </a:gridCol>
                <a:gridCol w="1170068">
                  <a:extLst>
                    <a:ext uri="{9D8B030D-6E8A-4147-A177-3AD203B41FA5}">
                      <a16:colId xmlns:a16="http://schemas.microsoft.com/office/drawing/2014/main" val="20003"/>
                    </a:ext>
                  </a:extLst>
                </a:gridCol>
                <a:gridCol w="1259233">
                  <a:extLst>
                    <a:ext uri="{9D8B030D-6E8A-4147-A177-3AD203B41FA5}">
                      <a16:colId xmlns:a16="http://schemas.microsoft.com/office/drawing/2014/main" val="20004"/>
                    </a:ext>
                  </a:extLst>
                </a:gridCol>
              </a:tblGrid>
              <a:tr h="258232">
                <a:tc rowSpan="7">
                  <a:txBody>
                    <a:bodyPr/>
                    <a:lstStyle/>
                    <a:p>
                      <a:pPr algn="ctr"/>
                      <a:r>
                        <a:rPr lang="zh-CN" altLang="zh-CN" sz="1200" b="1" kern="1200" dirty="0" smtClean="0">
                          <a:solidFill>
                            <a:srgbClr val="002060"/>
                          </a:solidFill>
                          <a:effectLst/>
                          <a:latin typeface="微软雅黑" panose="020B0503020204020204" pitchFamily="34" charset="-122"/>
                          <a:ea typeface="微软雅黑" panose="020B0503020204020204" pitchFamily="34" charset="-122"/>
                          <a:cs typeface="+mn-cs"/>
                        </a:rPr>
                        <a:t>方案分析</a:t>
                      </a:r>
                      <a:endParaRPr lang="zh-CN" altLang="en-US" sz="1200" b="1" dirty="0">
                        <a:solidFill>
                          <a:srgbClr val="002060"/>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zh-CN" altLang="en-US" sz="1050" b="0" dirty="0" smtClean="0">
                          <a:solidFill>
                            <a:srgbClr val="002060"/>
                          </a:solidFill>
                          <a:latin typeface="微软雅黑" panose="020B0503020204020204" pitchFamily="34" charset="-122"/>
                          <a:ea typeface="微软雅黑" panose="020B0503020204020204" pitchFamily="34" charset="-122"/>
                        </a:rPr>
                        <a:t>时间</a:t>
                      </a:r>
                      <a:endParaRPr lang="zh-CN" altLang="en-US" sz="1050" b="0" dirty="0">
                        <a:solidFill>
                          <a:srgbClr val="002060"/>
                        </a:solidFill>
                        <a:latin typeface="微软雅黑" panose="020B0503020204020204" pitchFamily="34" charset="-122"/>
                        <a:ea typeface="微软雅黑" panose="020B0503020204020204" pitchFamily="34" charset="-122"/>
                      </a:endParaRPr>
                    </a:p>
                  </a:txBody>
                  <a:tcPr>
                    <a:solidFill>
                      <a:schemeClr val="accent6">
                        <a:lumMod val="40000"/>
                        <a:lumOff val="60000"/>
                      </a:schemeClr>
                    </a:solidFill>
                  </a:tcPr>
                </a:tc>
                <a:tc gridSpan="3">
                  <a:txBody>
                    <a:bodyPr/>
                    <a:lstStyle/>
                    <a:p>
                      <a:endParaRPr lang="zh-CN" altLang="en-US" sz="1050" dirty="0">
                        <a:latin typeface="微软雅黑" panose="020B0503020204020204" pitchFamily="34" charset="-122"/>
                        <a:ea typeface="微软雅黑" panose="020B0503020204020204" pitchFamily="34" charset="-122"/>
                      </a:endParaRPr>
                    </a:p>
                  </a:txBody>
                  <a:tcPr>
                    <a:solidFill>
                      <a:schemeClr val="bg2">
                        <a:lumMod val="90000"/>
                      </a:schemeClr>
                    </a:solidFill>
                  </a:tcPr>
                </a:tc>
                <a:tc hMerge="1">
                  <a:txBody>
                    <a:bodyPr/>
                    <a:lstStyle/>
                    <a:p>
                      <a:endParaRPr lang="zh-CN"/>
                    </a:p>
                  </a:txBody>
                  <a:tcPr>
                    <a:solidFill>
                      <a:schemeClr val="accent1">
                        <a:lumMod val="20000"/>
                        <a:lumOff val="80000"/>
                      </a:schemeClr>
                    </a:solidFill>
                  </a:tcPr>
                </a:tc>
                <a:tc hMerge="1">
                  <a:txBody>
                    <a:bodyPr/>
                    <a:lstStyle/>
                    <a:p>
                      <a:endParaRPr lang="zh-CN"/>
                    </a:p>
                  </a:txBody>
                  <a:tcPr>
                    <a:solidFill>
                      <a:schemeClr val="accent1">
                        <a:lumMod val="20000"/>
                        <a:lumOff val="80000"/>
                      </a:schemeClr>
                    </a:solidFill>
                  </a:tcPr>
                </a:tc>
                <a:extLst>
                  <a:ext uri="{0D108BD9-81ED-4DB2-BD59-A6C34878D82A}">
                    <a16:rowId xmlns:a16="http://schemas.microsoft.com/office/drawing/2014/main" val="10000"/>
                  </a:ext>
                </a:extLst>
              </a:tr>
              <a:tr h="258232">
                <a:tc vMerge="1">
                  <a:txBody>
                    <a:bodyPr/>
                    <a:lstStyle/>
                    <a:p>
                      <a:endParaRPr lang="zh-CN"/>
                    </a:p>
                  </a:txBody>
                  <a:tcPr/>
                </a:tc>
                <a:tc>
                  <a:txBody>
                    <a:bodyPr/>
                    <a:lstStyle/>
                    <a:p>
                      <a:pPr algn="ctr"/>
                      <a:r>
                        <a:rPr lang="zh-CN" altLang="en-US" sz="1200" dirty="0" smtClean="0">
                          <a:latin typeface="微软雅黑" panose="020B0503020204020204" pitchFamily="34" charset="-122"/>
                          <a:ea typeface="微软雅黑" panose="020B0503020204020204" pitchFamily="34" charset="-122"/>
                        </a:rPr>
                        <a:t>操作人</a:t>
                      </a:r>
                      <a:endParaRPr lang="zh-CN" altLang="en-US" sz="1200" dirty="0">
                        <a:latin typeface="微软雅黑" panose="020B0503020204020204" pitchFamily="34" charset="-122"/>
                        <a:ea typeface="微软雅黑" panose="020B0503020204020204" pitchFamily="34" charset="-122"/>
                      </a:endParaRPr>
                    </a:p>
                  </a:txBody>
                  <a:tcPr>
                    <a:solidFill>
                      <a:schemeClr val="accent6">
                        <a:lumMod val="40000"/>
                        <a:lumOff val="60000"/>
                      </a:schemeClr>
                    </a:solidFill>
                  </a:tcPr>
                </a:tc>
                <a:tc gridSpan="3">
                  <a:txBody>
                    <a:bodyPr/>
                    <a:lstStyle/>
                    <a:p>
                      <a:endParaRPr lang="zh-CN" altLang="en-US" sz="1200" dirty="0">
                        <a:latin typeface="微软雅黑" panose="020B0503020204020204" pitchFamily="34" charset="-122"/>
                        <a:ea typeface="微软雅黑" panose="020B0503020204020204" pitchFamily="34" charset="-122"/>
                      </a:endParaRPr>
                    </a:p>
                  </a:txBody>
                  <a:tcPr>
                    <a:solidFill>
                      <a:schemeClr val="bg2">
                        <a:lumMod val="90000"/>
                      </a:schemeClr>
                    </a:solidFill>
                  </a:tcPr>
                </a:tc>
                <a:tc hMerge="1">
                  <a:txBody>
                    <a:bodyPr/>
                    <a:lstStyle/>
                    <a:p>
                      <a:endParaRPr lang="zh-CN"/>
                    </a:p>
                  </a:txBody>
                  <a:tcPr>
                    <a:solidFill>
                      <a:schemeClr val="accent1">
                        <a:lumMod val="20000"/>
                        <a:lumOff val="80000"/>
                      </a:schemeClr>
                    </a:solidFill>
                  </a:tcPr>
                </a:tc>
                <a:tc hMerge="1">
                  <a:txBody>
                    <a:bodyPr/>
                    <a:lstStyle/>
                    <a:p>
                      <a:endParaRPr lang="zh-CN"/>
                    </a:p>
                  </a:txBody>
                  <a:tcPr>
                    <a:solidFill>
                      <a:schemeClr val="accent1">
                        <a:lumMod val="20000"/>
                        <a:lumOff val="80000"/>
                      </a:schemeClr>
                    </a:solidFill>
                  </a:tcPr>
                </a:tc>
                <a:extLst>
                  <a:ext uri="{0D108BD9-81ED-4DB2-BD59-A6C34878D82A}">
                    <a16:rowId xmlns:a16="http://schemas.microsoft.com/office/drawing/2014/main" val="10001"/>
                  </a:ext>
                </a:extLst>
              </a:tr>
              <a:tr h="258232">
                <a:tc vMerge="1">
                  <a:txBody>
                    <a:bodyPr/>
                    <a:lstStyle/>
                    <a:p>
                      <a:endParaRPr lang="zh-CN"/>
                    </a:p>
                  </a:txBody>
                  <a:tcPr>
                    <a:solidFill>
                      <a:srgbClr val="FFE181"/>
                    </a:solidFill>
                  </a:tcPr>
                </a:tc>
                <a:tc rowSpan="2">
                  <a:txBody>
                    <a:bodyPr/>
                    <a:lstStyle/>
                    <a:p>
                      <a:pPr algn="ctr"/>
                      <a:r>
                        <a:rPr lang="zh-CN" altLang="en-US" sz="1200" dirty="0" smtClean="0">
                          <a:latin typeface="微软雅黑" panose="020B0503020204020204" pitchFamily="34" charset="-122"/>
                          <a:ea typeface="微软雅黑" panose="020B0503020204020204" pitchFamily="34" charset="-122"/>
                        </a:rPr>
                        <a:t>操作内容</a:t>
                      </a:r>
                      <a:endParaRPr lang="zh-CN" altLang="en-US" sz="1200" dirty="0">
                        <a:latin typeface="微软雅黑" panose="020B0503020204020204" pitchFamily="34" charset="-122"/>
                        <a:ea typeface="微软雅黑" panose="020B0503020204020204" pitchFamily="34" charset="-122"/>
                      </a:endParaRPr>
                    </a:p>
                  </a:txBody>
                  <a:tcPr anchor="ctr">
                    <a:solidFill>
                      <a:schemeClr val="accent6">
                        <a:lumMod val="40000"/>
                        <a:lumOff val="60000"/>
                      </a:schemeClr>
                    </a:solidFill>
                  </a:tcPr>
                </a:tc>
                <a:tc gridSpan="3">
                  <a:txBody>
                    <a:bodyPr/>
                    <a:lstStyle/>
                    <a:p>
                      <a:pPr algn="ctr"/>
                      <a:r>
                        <a:rPr lang="zh-CN" altLang="zh-CN" sz="1200" kern="1200" dirty="0" smtClean="0">
                          <a:solidFill>
                            <a:schemeClr val="dk1"/>
                          </a:solidFill>
                          <a:effectLst/>
                          <a:latin typeface="微软雅黑" panose="020B0503020204020204" pitchFamily="34" charset="-122"/>
                          <a:ea typeface="微软雅黑" panose="020B0503020204020204" pitchFamily="34" charset="-122"/>
                          <a:cs typeface="+mn-cs"/>
                        </a:rPr>
                        <a:t>加负荷</a:t>
                      </a: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mn-cs"/>
                        </a:rPr>
                        <a:t>250-275</a:t>
                      </a:r>
                      <a:endParaRPr lang="zh-CN" altLang="en-US" sz="1200" dirty="0">
                        <a:latin typeface="微软雅黑" panose="020B0503020204020204" pitchFamily="34" charset="-122"/>
                        <a:ea typeface="微软雅黑" panose="020B0503020204020204" pitchFamily="34" charset="-122"/>
                      </a:endParaRPr>
                    </a:p>
                  </a:txBody>
                  <a:tcPr>
                    <a:solidFill>
                      <a:schemeClr val="bg2">
                        <a:lumMod val="90000"/>
                      </a:schemeClr>
                    </a:solidFill>
                  </a:tcPr>
                </a:tc>
                <a:tc hMerge="1">
                  <a:txBody>
                    <a:bodyPr/>
                    <a:lstStyle/>
                    <a:p>
                      <a:endParaRPr lang="zh-CN"/>
                    </a:p>
                  </a:txBody>
                  <a:tcPr>
                    <a:solidFill>
                      <a:schemeClr val="accent1">
                        <a:lumMod val="20000"/>
                        <a:lumOff val="80000"/>
                      </a:schemeClr>
                    </a:solidFill>
                  </a:tcPr>
                </a:tc>
                <a:tc hMerge="1">
                  <a:txBody>
                    <a:bodyPr/>
                    <a:lstStyle/>
                    <a:p>
                      <a:endParaRPr lang="zh-CN"/>
                    </a:p>
                  </a:txBody>
                  <a:tcPr>
                    <a:solidFill>
                      <a:schemeClr val="accent1">
                        <a:lumMod val="20000"/>
                        <a:lumOff val="80000"/>
                      </a:schemeClr>
                    </a:solidFill>
                  </a:tcPr>
                </a:tc>
                <a:extLst>
                  <a:ext uri="{0D108BD9-81ED-4DB2-BD59-A6C34878D82A}">
                    <a16:rowId xmlns:a16="http://schemas.microsoft.com/office/drawing/2014/main" val="10002"/>
                  </a:ext>
                </a:extLst>
              </a:tr>
              <a:tr h="258232">
                <a:tc vMerge="1">
                  <a:txBody>
                    <a:bodyPr/>
                    <a:lstStyle/>
                    <a:p>
                      <a:endParaRPr lang="zh-CN"/>
                    </a:p>
                  </a:txBody>
                  <a:tcPr/>
                </a:tc>
                <a:tc vMerge="1">
                  <a:txBody>
                    <a:bodyPr/>
                    <a:lstStyle/>
                    <a:p>
                      <a:endParaRPr lang="zh-CN"/>
                    </a:p>
                  </a:txBody>
                  <a:tcPr>
                    <a:solidFill>
                      <a:schemeClr val="accent1">
                        <a:lumMod val="20000"/>
                        <a:lumOff val="80000"/>
                      </a:schemeClr>
                    </a:solidFill>
                  </a:tcPr>
                </a:tc>
                <a:tc>
                  <a:txBody>
                    <a:bodyPr/>
                    <a:lstStyle/>
                    <a:p>
                      <a:pPr algn="ctr"/>
                      <a:r>
                        <a:rPr lang="zh-CN" altLang="en-US" sz="1200" dirty="0" smtClean="0">
                          <a:latin typeface="微软雅黑" panose="020B0503020204020204" pitchFamily="34" charset="-122"/>
                          <a:ea typeface="微软雅黑" panose="020B0503020204020204" pitchFamily="34" charset="-122"/>
                        </a:rPr>
                        <a:t>前</a:t>
                      </a:r>
                      <a:endParaRPr lang="zh-CN" altLang="en-US" sz="1200" dirty="0">
                        <a:latin typeface="微软雅黑" panose="020B0503020204020204" pitchFamily="34" charset="-122"/>
                        <a:ea typeface="微软雅黑" panose="020B0503020204020204" pitchFamily="34" charset="-122"/>
                      </a:endParaRPr>
                    </a:p>
                  </a:txBody>
                  <a:tcPr>
                    <a:solidFill>
                      <a:schemeClr val="bg2">
                        <a:lumMod val="90000"/>
                      </a:schemeClr>
                    </a:solidFill>
                  </a:tcPr>
                </a:tc>
                <a:tc>
                  <a:txBody>
                    <a:bodyPr/>
                    <a:lstStyle/>
                    <a:p>
                      <a:pPr algn="ctr"/>
                      <a:r>
                        <a:rPr lang="zh-CN" altLang="en-US" sz="1200" dirty="0" smtClean="0">
                          <a:latin typeface="微软雅黑" panose="020B0503020204020204" pitchFamily="34" charset="-122"/>
                          <a:ea typeface="微软雅黑" panose="020B0503020204020204" pitchFamily="34" charset="-122"/>
                        </a:rPr>
                        <a:t>中</a:t>
                      </a:r>
                      <a:endParaRPr lang="zh-CN" altLang="en-US" sz="1200" dirty="0">
                        <a:latin typeface="微软雅黑" panose="020B0503020204020204" pitchFamily="34" charset="-122"/>
                        <a:ea typeface="微软雅黑" panose="020B0503020204020204" pitchFamily="34" charset="-122"/>
                      </a:endParaRPr>
                    </a:p>
                  </a:txBody>
                  <a:tcPr>
                    <a:solidFill>
                      <a:schemeClr val="bg2">
                        <a:lumMod val="90000"/>
                      </a:schemeClr>
                    </a:solidFill>
                  </a:tcPr>
                </a:tc>
                <a:tc>
                  <a:txBody>
                    <a:bodyPr/>
                    <a:lstStyle/>
                    <a:p>
                      <a:pPr algn="ctr"/>
                      <a:r>
                        <a:rPr lang="zh-CN" altLang="en-US" sz="1200" dirty="0" smtClean="0">
                          <a:latin typeface="微软雅黑" panose="020B0503020204020204" pitchFamily="34" charset="-122"/>
                          <a:ea typeface="微软雅黑" panose="020B0503020204020204" pitchFamily="34" charset="-122"/>
                        </a:rPr>
                        <a:t>后</a:t>
                      </a:r>
                      <a:endParaRPr lang="zh-CN" altLang="en-US" sz="1200" dirty="0">
                        <a:latin typeface="微软雅黑" panose="020B0503020204020204" pitchFamily="34" charset="-122"/>
                        <a:ea typeface="微软雅黑" panose="020B0503020204020204" pitchFamily="34" charset="-122"/>
                      </a:endParaRPr>
                    </a:p>
                  </a:txBody>
                  <a:tcPr>
                    <a:solidFill>
                      <a:schemeClr val="bg2">
                        <a:lumMod val="90000"/>
                      </a:schemeClr>
                    </a:solidFill>
                  </a:tcPr>
                </a:tc>
                <a:extLst>
                  <a:ext uri="{0D108BD9-81ED-4DB2-BD59-A6C34878D82A}">
                    <a16:rowId xmlns:a16="http://schemas.microsoft.com/office/drawing/2014/main" val="10003"/>
                  </a:ext>
                </a:extLst>
              </a:tr>
              <a:tr h="258232">
                <a:tc vMerge="1">
                  <a:txBody>
                    <a:bodyPr/>
                    <a:lstStyle/>
                    <a:p>
                      <a:endParaRPr lang="zh-CN"/>
                    </a:p>
                  </a:txBody>
                  <a:tcPr>
                    <a:solidFill>
                      <a:srgbClr val="FFE181"/>
                    </a:solidFill>
                  </a:tcPr>
                </a:tc>
                <a:tc>
                  <a:txBody>
                    <a:bodyPr/>
                    <a:lstStyle/>
                    <a:p>
                      <a:pPr algn="ctr"/>
                      <a:r>
                        <a:rPr lang="zh-CN" altLang="zh-CN" sz="1200" kern="1200" dirty="0" smtClean="0">
                          <a:solidFill>
                            <a:schemeClr val="dk1"/>
                          </a:solidFill>
                          <a:effectLst/>
                          <a:latin typeface="微软雅黑" panose="020B0503020204020204" pitchFamily="34" charset="-122"/>
                          <a:ea typeface="微软雅黑" panose="020B0503020204020204" pitchFamily="34" charset="-122"/>
                          <a:cs typeface="+mn-cs"/>
                        </a:rPr>
                        <a:t>一次风压</a:t>
                      </a:r>
                      <a:endParaRPr lang="zh-CN" altLang="en-US" sz="1200" dirty="0">
                        <a:latin typeface="微软雅黑" panose="020B0503020204020204" pitchFamily="34" charset="-122"/>
                        <a:ea typeface="微软雅黑" panose="020B0503020204020204" pitchFamily="34" charset="-122"/>
                      </a:endParaRPr>
                    </a:p>
                  </a:txBody>
                  <a:tcPr>
                    <a:solidFill>
                      <a:schemeClr val="accent6">
                        <a:lumMod val="40000"/>
                        <a:lumOff val="60000"/>
                      </a:schemeClr>
                    </a:solidFill>
                  </a:tcPr>
                </a:tc>
                <a:tc>
                  <a:txBody>
                    <a:bodyPr/>
                    <a:lstStyle/>
                    <a:p>
                      <a:endParaRPr lang="zh-CN" altLang="en-US" sz="1200" dirty="0">
                        <a:latin typeface="微软雅黑" panose="020B0503020204020204" pitchFamily="34" charset="-122"/>
                        <a:ea typeface="微软雅黑" panose="020B0503020204020204" pitchFamily="34" charset="-122"/>
                      </a:endParaRPr>
                    </a:p>
                  </a:txBody>
                  <a:tcPr>
                    <a:solidFill>
                      <a:schemeClr val="bg2">
                        <a:lumMod val="90000"/>
                      </a:schemeClr>
                    </a:solidFill>
                  </a:tcPr>
                </a:tc>
                <a:tc>
                  <a:txBody>
                    <a:bodyPr/>
                    <a:lstStyle/>
                    <a:p>
                      <a:endParaRPr lang="zh-CN" altLang="en-US" sz="1200" dirty="0">
                        <a:latin typeface="微软雅黑" panose="020B0503020204020204" pitchFamily="34" charset="-122"/>
                        <a:ea typeface="微软雅黑" panose="020B0503020204020204" pitchFamily="34" charset="-122"/>
                      </a:endParaRPr>
                    </a:p>
                  </a:txBody>
                  <a:tcPr>
                    <a:solidFill>
                      <a:schemeClr val="bg2">
                        <a:lumMod val="90000"/>
                      </a:schemeClr>
                    </a:solidFill>
                  </a:tcPr>
                </a:tc>
                <a:tc>
                  <a:txBody>
                    <a:bodyPr/>
                    <a:lstStyle/>
                    <a:p>
                      <a:endParaRPr lang="zh-CN" altLang="en-US" sz="1200" dirty="0">
                        <a:latin typeface="微软雅黑" panose="020B0503020204020204" pitchFamily="34" charset="-122"/>
                        <a:ea typeface="微软雅黑" panose="020B0503020204020204" pitchFamily="34" charset="-122"/>
                      </a:endParaRPr>
                    </a:p>
                  </a:txBody>
                  <a:tcPr>
                    <a:solidFill>
                      <a:schemeClr val="bg2">
                        <a:lumMod val="90000"/>
                      </a:schemeClr>
                    </a:solidFill>
                  </a:tcPr>
                </a:tc>
                <a:extLst>
                  <a:ext uri="{0D108BD9-81ED-4DB2-BD59-A6C34878D82A}">
                    <a16:rowId xmlns:a16="http://schemas.microsoft.com/office/drawing/2014/main" val="10004"/>
                  </a:ext>
                </a:extLst>
              </a:tr>
              <a:tr h="258232">
                <a:tc vMerge="1">
                  <a:txBody>
                    <a:bodyPr/>
                    <a:lstStyle/>
                    <a:p>
                      <a:endParaRPr lang="zh-CN"/>
                    </a:p>
                  </a:txBody>
                  <a:tcPr anchor="ctr">
                    <a:solidFill>
                      <a:srgbClr val="FFE181"/>
                    </a:solidFill>
                  </a:tcPr>
                </a:tc>
                <a:tc>
                  <a:txBody>
                    <a:bodyPr/>
                    <a:lstStyle/>
                    <a:p>
                      <a:pPr indent="0" algn="ctr"/>
                      <a:r>
                        <a:rPr lang="zh-CN" altLang="zh-CN" sz="1200" kern="1200" dirty="0" smtClean="0">
                          <a:solidFill>
                            <a:schemeClr val="dk1"/>
                          </a:solidFill>
                          <a:effectLst/>
                          <a:latin typeface="微软雅黑" panose="020B0503020204020204" pitchFamily="34" charset="-122"/>
                          <a:ea typeface="微软雅黑" panose="020B0503020204020204" pitchFamily="34" charset="-122"/>
                          <a:cs typeface="+mn-cs"/>
                        </a:rPr>
                        <a:t>一次风量</a:t>
                      </a:r>
                      <a:endParaRPr lang="zh-CN" altLang="en-US" sz="1200" dirty="0">
                        <a:latin typeface="微软雅黑" panose="020B0503020204020204" pitchFamily="34" charset="-122"/>
                        <a:ea typeface="微软雅黑" panose="020B0503020204020204" pitchFamily="34" charset="-122"/>
                      </a:endParaRPr>
                    </a:p>
                  </a:txBody>
                  <a:tcPr>
                    <a:solidFill>
                      <a:schemeClr val="accent6">
                        <a:lumMod val="40000"/>
                        <a:lumOff val="60000"/>
                      </a:schemeClr>
                    </a:solidFill>
                  </a:tcPr>
                </a:tc>
                <a:tc>
                  <a:txBody>
                    <a:bodyPr/>
                    <a:lstStyle/>
                    <a:p>
                      <a:pPr indent="0" algn="ctr"/>
                      <a:endParaRPr lang="zh-CN" altLang="en-US" sz="1200" dirty="0">
                        <a:latin typeface="微软雅黑" panose="020B0503020204020204" pitchFamily="34" charset="-122"/>
                        <a:ea typeface="微软雅黑" panose="020B0503020204020204" pitchFamily="34" charset="-122"/>
                      </a:endParaRPr>
                    </a:p>
                  </a:txBody>
                  <a:tcPr>
                    <a:solidFill>
                      <a:schemeClr val="bg2">
                        <a:lumMod val="90000"/>
                      </a:schemeClr>
                    </a:solidFill>
                  </a:tcPr>
                </a:tc>
                <a:tc>
                  <a:txBody>
                    <a:bodyPr/>
                    <a:lstStyle/>
                    <a:p>
                      <a:pPr indent="0" algn="ctr"/>
                      <a:endParaRPr lang="zh-CN" altLang="en-US" sz="1200" dirty="0">
                        <a:latin typeface="微软雅黑" panose="020B0503020204020204" pitchFamily="34" charset="-122"/>
                        <a:ea typeface="微软雅黑" panose="020B0503020204020204" pitchFamily="34" charset="-122"/>
                      </a:endParaRPr>
                    </a:p>
                  </a:txBody>
                  <a:tcPr>
                    <a:solidFill>
                      <a:schemeClr val="bg2">
                        <a:lumMod val="90000"/>
                      </a:schemeClr>
                    </a:solidFill>
                  </a:tcPr>
                </a:tc>
                <a:tc>
                  <a:txBody>
                    <a:bodyPr/>
                    <a:lstStyle/>
                    <a:p>
                      <a:pPr indent="0" algn="ctr"/>
                      <a:endParaRPr lang="zh-CN" altLang="en-US" sz="1200" dirty="0">
                        <a:latin typeface="微软雅黑" panose="020B0503020204020204" pitchFamily="34" charset="-122"/>
                        <a:ea typeface="微软雅黑" panose="020B0503020204020204" pitchFamily="34" charset="-122"/>
                      </a:endParaRPr>
                    </a:p>
                  </a:txBody>
                  <a:tcPr>
                    <a:solidFill>
                      <a:schemeClr val="bg2">
                        <a:lumMod val="90000"/>
                      </a:schemeClr>
                    </a:solidFill>
                  </a:tcPr>
                </a:tc>
                <a:extLst>
                  <a:ext uri="{0D108BD9-81ED-4DB2-BD59-A6C34878D82A}">
                    <a16:rowId xmlns:a16="http://schemas.microsoft.com/office/drawing/2014/main" val="10005"/>
                  </a:ext>
                </a:extLst>
              </a:tr>
              <a:tr h="203207">
                <a:tc vMerge="1">
                  <a:txBody>
                    <a:bodyPr/>
                    <a:lstStyle/>
                    <a:p>
                      <a:endParaRPr lang="zh-CN"/>
                    </a:p>
                  </a:txBody>
                  <a:tcPr anchor="ctr">
                    <a:solidFill>
                      <a:srgbClr val="FFE181"/>
                    </a:solidFill>
                  </a:tcPr>
                </a:tc>
                <a:tc>
                  <a:txBody>
                    <a:bodyPr/>
                    <a:lstStyle/>
                    <a:p>
                      <a:pPr indent="0" algn="ctr">
                        <a:spcAft>
                          <a:spcPts val="0"/>
                        </a:spcAft>
                      </a:pPr>
                      <a:r>
                        <a:rPr lang="zh-CN"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主汽压力</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40000"/>
                        <a:lumOff val="60000"/>
                      </a:schemeClr>
                    </a:solidFill>
                  </a:tcPr>
                </a:tc>
                <a:tc>
                  <a:txBody>
                    <a:bodyPr/>
                    <a:lstStyle/>
                    <a:p>
                      <a:pPr indent="0" algn="ctr">
                        <a:spcAft>
                          <a:spcPts val="0"/>
                        </a:spcAft>
                      </a:pPr>
                      <a:r>
                        <a:rPr lang="en-US" sz="120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16.7</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2">
                        <a:lumMod val="90000"/>
                      </a:schemeClr>
                    </a:solidFill>
                  </a:tcPr>
                </a:tc>
                <a:tc>
                  <a:txBody>
                    <a:bodyPr/>
                    <a:lstStyle/>
                    <a:p>
                      <a:pPr indent="0" algn="ctr">
                        <a:spcAft>
                          <a:spcPts val="0"/>
                        </a:spcAft>
                      </a:pPr>
                      <a:r>
                        <a:rPr lang="en-US" sz="120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16.3</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2">
                        <a:lumMod val="90000"/>
                      </a:schemeClr>
                    </a:solidFill>
                  </a:tcPr>
                </a:tc>
                <a:tc>
                  <a:txBody>
                    <a:bodyPr/>
                    <a:lstStyle/>
                    <a:p>
                      <a:pPr indent="0" algn="ctr">
                        <a:spcAft>
                          <a:spcPts val="0"/>
                        </a:spcAft>
                      </a:pPr>
                      <a:r>
                        <a:rPr lang="en-US" sz="120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17.1</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2">
                        <a:lumMod val="90000"/>
                      </a:schemeClr>
                    </a:solidFill>
                  </a:tcPr>
                </a:tc>
                <a:extLst>
                  <a:ext uri="{0D108BD9-81ED-4DB2-BD59-A6C34878D82A}">
                    <a16:rowId xmlns:a16="http://schemas.microsoft.com/office/drawing/2014/main" val="10006"/>
                  </a:ext>
                </a:extLst>
              </a:tr>
            </a:tbl>
          </a:graphicData>
        </a:graphic>
      </p:graphicFrame>
      <p:graphicFrame>
        <p:nvGraphicFramePr>
          <p:cNvPr id="14" name="表格 13"/>
          <p:cNvGraphicFramePr>
            <a:graphicFrameLocks noGrp="1"/>
          </p:cNvGraphicFramePr>
          <p:nvPr/>
        </p:nvGraphicFramePr>
        <p:xfrm>
          <a:off x="6796585" y="2539086"/>
          <a:ext cx="4894996" cy="1752599"/>
        </p:xfrm>
        <a:graphic>
          <a:graphicData uri="http://schemas.openxmlformats.org/drawingml/2006/table">
            <a:tbl>
              <a:tblPr firstRow="1" bandRow="1">
                <a:tableStyleId>{5C22544A-7EE6-4342-B048-85BDC9FD1C3A}</a:tableStyleId>
              </a:tblPr>
              <a:tblGrid>
                <a:gridCol w="1216756">
                  <a:extLst>
                    <a:ext uri="{9D8B030D-6E8A-4147-A177-3AD203B41FA5}">
                      <a16:colId xmlns:a16="http://schemas.microsoft.com/office/drawing/2014/main" val="20000"/>
                    </a:ext>
                  </a:extLst>
                </a:gridCol>
                <a:gridCol w="1188785">
                  <a:extLst>
                    <a:ext uri="{9D8B030D-6E8A-4147-A177-3AD203B41FA5}">
                      <a16:colId xmlns:a16="http://schemas.microsoft.com/office/drawing/2014/main" val="20001"/>
                    </a:ext>
                  </a:extLst>
                </a:gridCol>
                <a:gridCol w="1199041">
                  <a:extLst>
                    <a:ext uri="{9D8B030D-6E8A-4147-A177-3AD203B41FA5}">
                      <a16:colId xmlns:a16="http://schemas.microsoft.com/office/drawing/2014/main" val="20002"/>
                    </a:ext>
                  </a:extLst>
                </a:gridCol>
                <a:gridCol w="1290414">
                  <a:extLst>
                    <a:ext uri="{9D8B030D-6E8A-4147-A177-3AD203B41FA5}">
                      <a16:colId xmlns:a16="http://schemas.microsoft.com/office/drawing/2014/main" val="20003"/>
                    </a:ext>
                  </a:extLst>
                </a:gridCol>
              </a:tblGrid>
              <a:tr h="258232">
                <a:tc>
                  <a:txBody>
                    <a:bodyPr/>
                    <a:lstStyle/>
                    <a:p>
                      <a:pPr algn="ctr"/>
                      <a:r>
                        <a:rPr lang="zh-CN" altLang="en-US" sz="1050" b="0" dirty="0" smtClean="0">
                          <a:solidFill>
                            <a:srgbClr val="002060"/>
                          </a:solidFill>
                          <a:latin typeface="微软雅黑" panose="020B0503020204020204" pitchFamily="34" charset="-122"/>
                          <a:ea typeface="微软雅黑" panose="020B0503020204020204" pitchFamily="34" charset="-122"/>
                        </a:rPr>
                        <a:t>时间</a:t>
                      </a:r>
                      <a:endParaRPr lang="zh-CN" altLang="en-US" sz="1050" b="0" dirty="0">
                        <a:solidFill>
                          <a:srgbClr val="002060"/>
                        </a:solidFill>
                        <a:latin typeface="微软雅黑" panose="020B0503020204020204" pitchFamily="34" charset="-122"/>
                        <a:ea typeface="微软雅黑" panose="020B0503020204020204" pitchFamily="34" charset="-122"/>
                      </a:endParaRPr>
                    </a:p>
                  </a:txBody>
                  <a:tcPr>
                    <a:solidFill>
                      <a:schemeClr val="accent6">
                        <a:lumMod val="40000"/>
                        <a:lumOff val="60000"/>
                      </a:schemeClr>
                    </a:solidFill>
                  </a:tcPr>
                </a:tc>
                <a:tc gridSpan="3">
                  <a:txBody>
                    <a:bodyPr/>
                    <a:lstStyle/>
                    <a:p>
                      <a:endParaRPr lang="zh-CN" altLang="en-US" sz="1050" dirty="0">
                        <a:latin typeface="微软雅黑" panose="020B0503020204020204" pitchFamily="34" charset="-122"/>
                        <a:ea typeface="微软雅黑" panose="020B0503020204020204" pitchFamily="34" charset="-122"/>
                      </a:endParaRPr>
                    </a:p>
                  </a:txBody>
                  <a:tcPr>
                    <a:solidFill>
                      <a:schemeClr val="bg2">
                        <a:lumMod val="90000"/>
                      </a:schemeClr>
                    </a:solidFill>
                  </a:tcPr>
                </a:tc>
                <a:tc hMerge="1">
                  <a:txBody>
                    <a:bodyPr/>
                    <a:lstStyle/>
                    <a:p>
                      <a:endParaRPr lang="zh-CN"/>
                    </a:p>
                  </a:txBody>
                  <a:tcPr>
                    <a:solidFill>
                      <a:schemeClr val="accent1">
                        <a:lumMod val="20000"/>
                        <a:lumOff val="80000"/>
                      </a:schemeClr>
                    </a:solidFill>
                  </a:tcPr>
                </a:tc>
                <a:tc hMerge="1">
                  <a:txBody>
                    <a:bodyPr/>
                    <a:lstStyle/>
                    <a:p>
                      <a:endParaRPr lang="zh-CN"/>
                    </a:p>
                  </a:txBody>
                  <a:tcPr>
                    <a:solidFill>
                      <a:schemeClr val="accent1">
                        <a:lumMod val="20000"/>
                        <a:lumOff val="80000"/>
                      </a:schemeClr>
                    </a:solidFill>
                  </a:tcPr>
                </a:tc>
                <a:extLst>
                  <a:ext uri="{0D108BD9-81ED-4DB2-BD59-A6C34878D82A}">
                    <a16:rowId xmlns:a16="http://schemas.microsoft.com/office/drawing/2014/main" val="10000"/>
                  </a:ext>
                </a:extLst>
              </a:tr>
              <a:tr h="258232">
                <a:tc>
                  <a:txBody>
                    <a:bodyPr/>
                    <a:lstStyle/>
                    <a:p>
                      <a:pPr algn="ctr"/>
                      <a:r>
                        <a:rPr lang="zh-CN" altLang="en-US" sz="1050" dirty="0" smtClean="0">
                          <a:latin typeface="微软雅黑" panose="020B0503020204020204" pitchFamily="34" charset="-122"/>
                          <a:ea typeface="微软雅黑" panose="020B0503020204020204" pitchFamily="34" charset="-122"/>
                        </a:rPr>
                        <a:t>操作人</a:t>
                      </a:r>
                      <a:endParaRPr lang="zh-CN" altLang="en-US" sz="1050" dirty="0">
                        <a:latin typeface="微软雅黑" panose="020B0503020204020204" pitchFamily="34" charset="-122"/>
                        <a:ea typeface="微软雅黑" panose="020B0503020204020204" pitchFamily="34" charset="-122"/>
                      </a:endParaRPr>
                    </a:p>
                  </a:txBody>
                  <a:tcPr>
                    <a:solidFill>
                      <a:schemeClr val="accent6">
                        <a:lumMod val="40000"/>
                        <a:lumOff val="60000"/>
                      </a:schemeClr>
                    </a:solidFill>
                  </a:tcPr>
                </a:tc>
                <a:tc gridSpan="3">
                  <a:txBody>
                    <a:bodyPr/>
                    <a:lstStyle/>
                    <a:p>
                      <a:endParaRPr lang="zh-CN" altLang="en-US" sz="1050" dirty="0">
                        <a:latin typeface="微软雅黑" panose="020B0503020204020204" pitchFamily="34" charset="-122"/>
                        <a:ea typeface="微软雅黑" panose="020B0503020204020204" pitchFamily="34" charset="-122"/>
                      </a:endParaRPr>
                    </a:p>
                  </a:txBody>
                  <a:tcPr>
                    <a:solidFill>
                      <a:schemeClr val="bg2">
                        <a:lumMod val="90000"/>
                      </a:schemeClr>
                    </a:solidFill>
                  </a:tcPr>
                </a:tc>
                <a:tc hMerge="1">
                  <a:txBody>
                    <a:bodyPr/>
                    <a:lstStyle/>
                    <a:p>
                      <a:endParaRPr lang="zh-CN"/>
                    </a:p>
                  </a:txBody>
                  <a:tcPr>
                    <a:solidFill>
                      <a:schemeClr val="accent1">
                        <a:lumMod val="20000"/>
                        <a:lumOff val="80000"/>
                      </a:schemeClr>
                    </a:solidFill>
                  </a:tcPr>
                </a:tc>
                <a:tc hMerge="1">
                  <a:txBody>
                    <a:bodyPr/>
                    <a:lstStyle/>
                    <a:p>
                      <a:endParaRPr lang="zh-CN"/>
                    </a:p>
                  </a:txBody>
                  <a:tcPr>
                    <a:solidFill>
                      <a:schemeClr val="accent1">
                        <a:lumMod val="20000"/>
                        <a:lumOff val="80000"/>
                      </a:schemeClr>
                    </a:solidFill>
                  </a:tcPr>
                </a:tc>
                <a:extLst>
                  <a:ext uri="{0D108BD9-81ED-4DB2-BD59-A6C34878D82A}">
                    <a16:rowId xmlns:a16="http://schemas.microsoft.com/office/drawing/2014/main" val="10001"/>
                  </a:ext>
                </a:extLst>
              </a:tr>
              <a:tr h="258232">
                <a:tc rowSpan="2">
                  <a:txBody>
                    <a:bodyPr/>
                    <a:lstStyle/>
                    <a:p>
                      <a:pPr algn="ctr"/>
                      <a:r>
                        <a:rPr lang="zh-CN" altLang="en-US" sz="1050" dirty="0" smtClean="0">
                          <a:latin typeface="微软雅黑" panose="020B0503020204020204" pitchFamily="34" charset="-122"/>
                          <a:ea typeface="微软雅黑" panose="020B0503020204020204" pitchFamily="34" charset="-122"/>
                        </a:rPr>
                        <a:t>操作内容</a:t>
                      </a:r>
                      <a:endParaRPr lang="zh-CN" altLang="en-US" sz="1050" dirty="0">
                        <a:latin typeface="微软雅黑" panose="020B0503020204020204" pitchFamily="34" charset="-122"/>
                        <a:ea typeface="微软雅黑" panose="020B0503020204020204" pitchFamily="34" charset="-122"/>
                      </a:endParaRPr>
                    </a:p>
                  </a:txBody>
                  <a:tcPr anchor="ctr">
                    <a:solidFill>
                      <a:schemeClr val="accent6">
                        <a:lumMod val="40000"/>
                        <a:lumOff val="60000"/>
                      </a:schemeClr>
                    </a:solidFill>
                  </a:tcPr>
                </a:tc>
                <a:tc gridSpan="3">
                  <a:txBody>
                    <a:bodyPr/>
                    <a:lstStyle/>
                    <a:p>
                      <a:pPr algn="ctr"/>
                      <a:r>
                        <a:rPr lang="zh-CN" altLang="zh-CN" sz="1050" kern="1200" dirty="0" smtClean="0">
                          <a:solidFill>
                            <a:schemeClr val="dk1"/>
                          </a:solidFill>
                          <a:effectLst/>
                          <a:latin typeface="微软雅黑" panose="020B0503020204020204" pitchFamily="34" charset="-122"/>
                          <a:ea typeface="微软雅黑" panose="020B0503020204020204" pitchFamily="34" charset="-122"/>
                          <a:cs typeface="+mn-cs"/>
                        </a:rPr>
                        <a:t>加负荷</a:t>
                      </a:r>
                      <a:r>
                        <a:rPr lang="en-US" altLang="zh-CN" sz="1050" kern="1200" dirty="0" smtClean="0">
                          <a:solidFill>
                            <a:schemeClr val="dk1"/>
                          </a:solidFill>
                          <a:effectLst/>
                          <a:latin typeface="微软雅黑" panose="020B0503020204020204" pitchFamily="34" charset="-122"/>
                          <a:ea typeface="微软雅黑" panose="020B0503020204020204" pitchFamily="34" charset="-122"/>
                          <a:cs typeface="+mn-cs"/>
                        </a:rPr>
                        <a:t>250-275</a:t>
                      </a:r>
                      <a:endParaRPr lang="zh-CN" altLang="en-US" sz="1050" dirty="0">
                        <a:latin typeface="微软雅黑" panose="020B0503020204020204" pitchFamily="34" charset="-122"/>
                        <a:ea typeface="微软雅黑" panose="020B0503020204020204" pitchFamily="34" charset="-122"/>
                      </a:endParaRPr>
                    </a:p>
                  </a:txBody>
                  <a:tcPr>
                    <a:solidFill>
                      <a:schemeClr val="bg2">
                        <a:lumMod val="90000"/>
                      </a:schemeClr>
                    </a:solidFill>
                  </a:tcPr>
                </a:tc>
                <a:tc hMerge="1">
                  <a:txBody>
                    <a:bodyPr/>
                    <a:lstStyle/>
                    <a:p>
                      <a:endParaRPr lang="zh-CN"/>
                    </a:p>
                  </a:txBody>
                  <a:tcPr>
                    <a:solidFill>
                      <a:schemeClr val="accent1">
                        <a:lumMod val="20000"/>
                        <a:lumOff val="80000"/>
                      </a:schemeClr>
                    </a:solidFill>
                  </a:tcPr>
                </a:tc>
                <a:tc hMerge="1">
                  <a:txBody>
                    <a:bodyPr/>
                    <a:lstStyle/>
                    <a:p>
                      <a:endParaRPr lang="zh-CN"/>
                    </a:p>
                  </a:txBody>
                  <a:tcPr>
                    <a:solidFill>
                      <a:schemeClr val="accent1">
                        <a:lumMod val="20000"/>
                        <a:lumOff val="80000"/>
                      </a:schemeClr>
                    </a:solidFill>
                  </a:tcPr>
                </a:tc>
                <a:extLst>
                  <a:ext uri="{0D108BD9-81ED-4DB2-BD59-A6C34878D82A}">
                    <a16:rowId xmlns:a16="http://schemas.microsoft.com/office/drawing/2014/main" val="10002"/>
                  </a:ext>
                </a:extLst>
              </a:tr>
              <a:tr h="258232">
                <a:tc vMerge="1">
                  <a:txBody>
                    <a:bodyPr/>
                    <a:lstStyle/>
                    <a:p>
                      <a:endParaRPr lang="zh-CN"/>
                    </a:p>
                  </a:txBody>
                  <a:tcPr>
                    <a:solidFill>
                      <a:schemeClr val="accent1">
                        <a:lumMod val="20000"/>
                        <a:lumOff val="80000"/>
                      </a:schemeClr>
                    </a:solidFill>
                  </a:tcPr>
                </a:tc>
                <a:tc>
                  <a:txBody>
                    <a:bodyPr/>
                    <a:lstStyle/>
                    <a:p>
                      <a:pPr algn="ctr"/>
                      <a:r>
                        <a:rPr lang="zh-CN" altLang="en-US" sz="1050" dirty="0" smtClean="0">
                          <a:latin typeface="微软雅黑" panose="020B0503020204020204" pitchFamily="34" charset="-122"/>
                          <a:ea typeface="微软雅黑" panose="020B0503020204020204" pitchFamily="34" charset="-122"/>
                        </a:rPr>
                        <a:t>前</a:t>
                      </a:r>
                      <a:endParaRPr lang="zh-CN" altLang="en-US" sz="1050" dirty="0">
                        <a:latin typeface="微软雅黑" panose="020B0503020204020204" pitchFamily="34" charset="-122"/>
                        <a:ea typeface="微软雅黑" panose="020B0503020204020204" pitchFamily="34" charset="-122"/>
                      </a:endParaRPr>
                    </a:p>
                  </a:txBody>
                  <a:tcPr>
                    <a:solidFill>
                      <a:schemeClr val="bg2">
                        <a:lumMod val="90000"/>
                      </a:schemeClr>
                    </a:solidFill>
                  </a:tcPr>
                </a:tc>
                <a:tc>
                  <a:txBody>
                    <a:bodyPr/>
                    <a:lstStyle/>
                    <a:p>
                      <a:pPr algn="ctr"/>
                      <a:r>
                        <a:rPr lang="zh-CN" altLang="en-US" sz="1050" dirty="0" smtClean="0">
                          <a:latin typeface="微软雅黑" panose="020B0503020204020204" pitchFamily="34" charset="-122"/>
                          <a:ea typeface="微软雅黑" panose="020B0503020204020204" pitchFamily="34" charset="-122"/>
                        </a:rPr>
                        <a:t>中</a:t>
                      </a:r>
                      <a:endParaRPr lang="zh-CN" altLang="en-US" sz="1050" dirty="0">
                        <a:latin typeface="微软雅黑" panose="020B0503020204020204" pitchFamily="34" charset="-122"/>
                        <a:ea typeface="微软雅黑" panose="020B0503020204020204" pitchFamily="34" charset="-122"/>
                      </a:endParaRPr>
                    </a:p>
                  </a:txBody>
                  <a:tcPr>
                    <a:solidFill>
                      <a:schemeClr val="bg2">
                        <a:lumMod val="90000"/>
                      </a:schemeClr>
                    </a:solidFill>
                  </a:tcPr>
                </a:tc>
                <a:tc>
                  <a:txBody>
                    <a:bodyPr/>
                    <a:lstStyle/>
                    <a:p>
                      <a:pPr algn="ctr"/>
                      <a:r>
                        <a:rPr lang="zh-CN" altLang="en-US" sz="1050" dirty="0" smtClean="0">
                          <a:latin typeface="微软雅黑" panose="020B0503020204020204" pitchFamily="34" charset="-122"/>
                          <a:ea typeface="微软雅黑" panose="020B0503020204020204" pitchFamily="34" charset="-122"/>
                        </a:rPr>
                        <a:t>后</a:t>
                      </a:r>
                      <a:endParaRPr lang="zh-CN" altLang="en-US" sz="1050" dirty="0">
                        <a:latin typeface="微软雅黑" panose="020B0503020204020204" pitchFamily="34" charset="-122"/>
                        <a:ea typeface="微软雅黑" panose="020B0503020204020204" pitchFamily="34" charset="-122"/>
                      </a:endParaRPr>
                    </a:p>
                  </a:txBody>
                  <a:tcPr>
                    <a:solidFill>
                      <a:schemeClr val="bg2">
                        <a:lumMod val="90000"/>
                      </a:schemeClr>
                    </a:solidFill>
                  </a:tcPr>
                </a:tc>
                <a:extLst>
                  <a:ext uri="{0D108BD9-81ED-4DB2-BD59-A6C34878D82A}">
                    <a16:rowId xmlns:a16="http://schemas.microsoft.com/office/drawing/2014/main" val="10003"/>
                  </a:ext>
                </a:extLst>
              </a:tr>
              <a:tr h="258232">
                <a:tc>
                  <a:txBody>
                    <a:bodyPr/>
                    <a:lstStyle/>
                    <a:p>
                      <a:pPr algn="ctr"/>
                      <a:r>
                        <a:rPr lang="zh-CN" altLang="zh-CN" sz="1050" kern="1200" dirty="0" smtClean="0">
                          <a:solidFill>
                            <a:schemeClr val="dk1"/>
                          </a:solidFill>
                          <a:effectLst/>
                          <a:latin typeface="微软雅黑" panose="020B0503020204020204" pitchFamily="34" charset="-122"/>
                          <a:ea typeface="微软雅黑" panose="020B0503020204020204" pitchFamily="34" charset="-122"/>
                          <a:cs typeface="+mn-cs"/>
                        </a:rPr>
                        <a:t>一次风压</a:t>
                      </a:r>
                      <a:endParaRPr lang="zh-CN" altLang="en-US" sz="1050" dirty="0">
                        <a:latin typeface="微软雅黑" panose="020B0503020204020204" pitchFamily="34" charset="-122"/>
                        <a:ea typeface="微软雅黑" panose="020B0503020204020204" pitchFamily="34" charset="-122"/>
                      </a:endParaRPr>
                    </a:p>
                  </a:txBody>
                  <a:tcPr>
                    <a:solidFill>
                      <a:schemeClr val="accent6">
                        <a:lumMod val="40000"/>
                        <a:lumOff val="60000"/>
                      </a:schemeClr>
                    </a:solidFill>
                  </a:tcPr>
                </a:tc>
                <a:tc>
                  <a:txBody>
                    <a:bodyPr/>
                    <a:lstStyle/>
                    <a:p>
                      <a:endParaRPr lang="zh-CN" altLang="en-US" sz="1050" dirty="0">
                        <a:latin typeface="微软雅黑" panose="020B0503020204020204" pitchFamily="34" charset="-122"/>
                        <a:ea typeface="微软雅黑" panose="020B0503020204020204" pitchFamily="34" charset="-122"/>
                      </a:endParaRPr>
                    </a:p>
                  </a:txBody>
                  <a:tcPr>
                    <a:solidFill>
                      <a:schemeClr val="bg2">
                        <a:lumMod val="90000"/>
                      </a:schemeClr>
                    </a:solidFill>
                  </a:tcPr>
                </a:tc>
                <a:tc>
                  <a:txBody>
                    <a:bodyPr/>
                    <a:lstStyle/>
                    <a:p>
                      <a:endParaRPr lang="zh-CN" altLang="en-US" sz="1050" dirty="0">
                        <a:latin typeface="微软雅黑" panose="020B0503020204020204" pitchFamily="34" charset="-122"/>
                        <a:ea typeface="微软雅黑" panose="020B0503020204020204" pitchFamily="34" charset="-122"/>
                      </a:endParaRPr>
                    </a:p>
                  </a:txBody>
                  <a:tcPr>
                    <a:solidFill>
                      <a:schemeClr val="bg2">
                        <a:lumMod val="90000"/>
                      </a:schemeClr>
                    </a:solidFill>
                  </a:tcPr>
                </a:tc>
                <a:tc>
                  <a:txBody>
                    <a:bodyPr/>
                    <a:lstStyle/>
                    <a:p>
                      <a:endParaRPr lang="zh-CN" altLang="en-US" sz="1050" dirty="0">
                        <a:latin typeface="微软雅黑" panose="020B0503020204020204" pitchFamily="34" charset="-122"/>
                        <a:ea typeface="微软雅黑" panose="020B0503020204020204" pitchFamily="34" charset="-122"/>
                      </a:endParaRPr>
                    </a:p>
                  </a:txBody>
                  <a:tcPr>
                    <a:solidFill>
                      <a:schemeClr val="bg2">
                        <a:lumMod val="90000"/>
                      </a:schemeClr>
                    </a:solidFill>
                  </a:tcPr>
                </a:tc>
                <a:extLst>
                  <a:ext uri="{0D108BD9-81ED-4DB2-BD59-A6C34878D82A}">
                    <a16:rowId xmlns:a16="http://schemas.microsoft.com/office/drawing/2014/main" val="10004"/>
                  </a:ext>
                </a:extLst>
              </a:tr>
              <a:tr h="258232">
                <a:tc>
                  <a:txBody>
                    <a:bodyPr/>
                    <a:lstStyle/>
                    <a:p>
                      <a:pPr indent="0" algn="ctr"/>
                      <a:r>
                        <a:rPr lang="zh-CN" altLang="zh-CN" sz="1050" kern="1200" dirty="0" smtClean="0">
                          <a:solidFill>
                            <a:schemeClr val="dk1"/>
                          </a:solidFill>
                          <a:effectLst/>
                          <a:latin typeface="微软雅黑" panose="020B0503020204020204" pitchFamily="34" charset="-122"/>
                          <a:ea typeface="微软雅黑" panose="020B0503020204020204" pitchFamily="34" charset="-122"/>
                          <a:cs typeface="+mn-cs"/>
                        </a:rPr>
                        <a:t>一次风量</a:t>
                      </a:r>
                      <a:endParaRPr lang="zh-CN" altLang="en-US" sz="1050" dirty="0">
                        <a:latin typeface="微软雅黑" panose="020B0503020204020204" pitchFamily="34" charset="-122"/>
                        <a:ea typeface="微软雅黑" panose="020B0503020204020204" pitchFamily="34" charset="-122"/>
                      </a:endParaRPr>
                    </a:p>
                  </a:txBody>
                  <a:tcPr>
                    <a:solidFill>
                      <a:schemeClr val="accent6">
                        <a:lumMod val="40000"/>
                        <a:lumOff val="60000"/>
                      </a:schemeClr>
                    </a:solidFill>
                  </a:tcPr>
                </a:tc>
                <a:tc>
                  <a:txBody>
                    <a:bodyPr/>
                    <a:lstStyle/>
                    <a:p>
                      <a:pPr indent="0" algn="ctr"/>
                      <a:endParaRPr lang="zh-CN" altLang="en-US" sz="1050" dirty="0">
                        <a:latin typeface="微软雅黑" panose="020B0503020204020204" pitchFamily="34" charset="-122"/>
                        <a:ea typeface="微软雅黑" panose="020B0503020204020204" pitchFamily="34" charset="-122"/>
                      </a:endParaRPr>
                    </a:p>
                  </a:txBody>
                  <a:tcPr>
                    <a:solidFill>
                      <a:schemeClr val="bg2">
                        <a:lumMod val="90000"/>
                      </a:schemeClr>
                    </a:solidFill>
                  </a:tcPr>
                </a:tc>
                <a:tc>
                  <a:txBody>
                    <a:bodyPr/>
                    <a:lstStyle/>
                    <a:p>
                      <a:pPr indent="0" algn="ctr"/>
                      <a:endParaRPr lang="zh-CN" altLang="en-US" sz="1050" dirty="0">
                        <a:latin typeface="微软雅黑" panose="020B0503020204020204" pitchFamily="34" charset="-122"/>
                        <a:ea typeface="微软雅黑" panose="020B0503020204020204" pitchFamily="34" charset="-122"/>
                      </a:endParaRPr>
                    </a:p>
                  </a:txBody>
                  <a:tcPr>
                    <a:solidFill>
                      <a:schemeClr val="bg2">
                        <a:lumMod val="90000"/>
                      </a:schemeClr>
                    </a:solidFill>
                  </a:tcPr>
                </a:tc>
                <a:tc>
                  <a:txBody>
                    <a:bodyPr/>
                    <a:lstStyle/>
                    <a:p>
                      <a:pPr indent="0" algn="ctr"/>
                      <a:endParaRPr lang="zh-CN" altLang="en-US" sz="1050" dirty="0">
                        <a:latin typeface="微软雅黑" panose="020B0503020204020204" pitchFamily="34" charset="-122"/>
                        <a:ea typeface="微软雅黑" panose="020B0503020204020204" pitchFamily="34" charset="-122"/>
                      </a:endParaRPr>
                    </a:p>
                  </a:txBody>
                  <a:tcPr>
                    <a:solidFill>
                      <a:schemeClr val="bg2">
                        <a:lumMod val="90000"/>
                      </a:schemeClr>
                    </a:solidFill>
                  </a:tcPr>
                </a:tc>
                <a:extLst>
                  <a:ext uri="{0D108BD9-81ED-4DB2-BD59-A6C34878D82A}">
                    <a16:rowId xmlns:a16="http://schemas.microsoft.com/office/drawing/2014/main" val="10005"/>
                  </a:ext>
                </a:extLst>
              </a:tr>
              <a:tr h="203207">
                <a:tc>
                  <a:txBody>
                    <a:bodyPr/>
                    <a:lstStyle/>
                    <a:p>
                      <a:pPr indent="0" algn="ctr">
                        <a:spcAft>
                          <a:spcPts val="0"/>
                        </a:spcAft>
                      </a:pPr>
                      <a:r>
                        <a:rPr lang="zh-CN" sz="105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主汽压力</a:t>
                      </a:r>
                      <a:endParaRPr lang="zh-CN" sz="105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40000"/>
                        <a:lumOff val="60000"/>
                      </a:schemeClr>
                    </a:solidFill>
                  </a:tcPr>
                </a:tc>
                <a:tc>
                  <a:txBody>
                    <a:bodyPr/>
                    <a:lstStyle/>
                    <a:p>
                      <a:pPr indent="0" algn="ctr">
                        <a:spcAft>
                          <a:spcPts val="0"/>
                        </a:spcAft>
                      </a:pPr>
                      <a:r>
                        <a:rPr lang="en-US"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16.7</a:t>
                      </a:r>
                      <a:endParaRPr lang="zh-CN" sz="105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2">
                        <a:lumMod val="90000"/>
                      </a:schemeClr>
                    </a:solidFill>
                  </a:tcPr>
                </a:tc>
                <a:tc>
                  <a:txBody>
                    <a:bodyPr/>
                    <a:lstStyle/>
                    <a:p>
                      <a:pPr indent="0" algn="ctr">
                        <a:spcAft>
                          <a:spcPts val="0"/>
                        </a:spcAft>
                      </a:pPr>
                      <a:r>
                        <a:rPr lang="en-US"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16.2</a:t>
                      </a:r>
                      <a:endParaRPr lang="zh-CN" sz="105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2">
                        <a:lumMod val="90000"/>
                      </a:schemeClr>
                    </a:solidFill>
                  </a:tcPr>
                </a:tc>
                <a:tc>
                  <a:txBody>
                    <a:bodyPr/>
                    <a:lstStyle/>
                    <a:p>
                      <a:pPr indent="0" algn="ctr">
                        <a:spcAft>
                          <a:spcPts val="0"/>
                        </a:spcAft>
                      </a:pPr>
                      <a:r>
                        <a:rPr lang="en-US"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16.6</a:t>
                      </a:r>
                      <a:endParaRPr lang="zh-CN" sz="105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2">
                        <a:lumMod val="90000"/>
                      </a:schemeClr>
                    </a:solidFill>
                  </a:tcPr>
                </a:tc>
                <a:extLst>
                  <a:ext uri="{0D108BD9-81ED-4DB2-BD59-A6C34878D82A}">
                    <a16:rowId xmlns:a16="http://schemas.microsoft.com/office/drawing/2014/main" val="10006"/>
                  </a:ext>
                </a:extLst>
              </a:tr>
            </a:tbl>
          </a:graphicData>
        </a:graphic>
      </p:graphicFrame>
      <p:graphicFrame>
        <p:nvGraphicFramePr>
          <p:cNvPr id="15" name="表格 14"/>
          <p:cNvGraphicFramePr>
            <a:graphicFrameLocks noGrp="1"/>
          </p:cNvGraphicFramePr>
          <p:nvPr/>
        </p:nvGraphicFramePr>
        <p:xfrm>
          <a:off x="500418" y="4325944"/>
          <a:ext cx="11191164" cy="1678675"/>
        </p:xfrm>
        <a:graphic>
          <a:graphicData uri="http://schemas.openxmlformats.org/drawingml/2006/table">
            <a:tbl>
              <a:tblPr firstRow="1" bandRow="1">
                <a:tableStyleId>{5C22544A-7EE6-4342-B048-85BDC9FD1C3A}</a:tableStyleId>
              </a:tblPr>
              <a:tblGrid>
                <a:gridCol w="1528548">
                  <a:extLst>
                    <a:ext uri="{9D8B030D-6E8A-4147-A177-3AD203B41FA5}">
                      <a16:colId xmlns:a16="http://schemas.microsoft.com/office/drawing/2014/main" val="20000"/>
                    </a:ext>
                  </a:extLst>
                </a:gridCol>
                <a:gridCol w="4753971">
                  <a:extLst>
                    <a:ext uri="{9D8B030D-6E8A-4147-A177-3AD203B41FA5}">
                      <a16:colId xmlns:a16="http://schemas.microsoft.com/office/drawing/2014/main" val="20001"/>
                    </a:ext>
                  </a:extLst>
                </a:gridCol>
                <a:gridCol w="4908645">
                  <a:extLst>
                    <a:ext uri="{9D8B030D-6E8A-4147-A177-3AD203B41FA5}">
                      <a16:colId xmlns:a16="http://schemas.microsoft.com/office/drawing/2014/main" val="20002"/>
                    </a:ext>
                  </a:extLst>
                </a:gridCol>
              </a:tblGrid>
              <a:tr h="639749">
                <a:tc>
                  <a:txBody>
                    <a:bodyPr/>
                    <a:lstStyle/>
                    <a:p>
                      <a:pPr algn="ctr"/>
                      <a:r>
                        <a:rPr lang="zh-CN" altLang="zh-CN" sz="1200" b="1" kern="1200" dirty="0" smtClean="0">
                          <a:solidFill>
                            <a:schemeClr val="tx1"/>
                          </a:solidFill>
                          <a:effectLst/>
                          <a:latin typeface="微软雅黑" panose="020B0503020204020204" pitchFamily="34" charset="-122"/>
                          <a:ea typeface="微软雅黑" panose="020B0503020204020204" pitchFamily="34" charset="-122"/>
                          <a:cs typeface="+mn-cs"/>
                        </a:rPr>
                        <a:t>方案论证</a:t>
                      </a:r>
                      <a:endParaRPr lang="zh-CN" altLang="en-US" sz="1200" b="1"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200" b="0" kern="1200" dirty="0" smtClean="0">
                          <a:solidFill>
                            <a:schemeClr val="tx1"/>
                          </a:solidFill>
                          <a:effectLst/>
                          <a:latin typeface="微软雅黑" panose="020B0503020204020204" pitchFamily="34" charset="-122"/>
                          <a:ea typeface="微软雅黑" panose="020B0503020204020204" pitchFamily="34" charset="-122"/>
                          <a:cs typeface="+mn-cs"/>
                        </a:rPr>
                        <a:t>经过我们的实验证明，此方案一次风量较高，主汽压力上升较快。</a:t>
                      </a:r>
                      <a:endParaRPr lang="en-US" altLang="zh-CN" sz="1200" b="0" kern="1200" dirty="0" smtClean="0">
                        <a:solidFill>
                          <a:schemeClr val="tx1"/>
                        </a:solidFill>
                        <a:effectLst/>
                        <a:latin typeface="微软雅黑" panose="020B0503020204020204" pitchFamily="34" charset="-122"/>
                        <a:ea typeface="微软雅黑" panose="020B0503020204020204" pitchFamily="34" charset="-122"/>
                        <a:cs typeface="+mn-cs"/>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zh-CN" sz="1200" b="0" kern="1200" dirty="0" smtClean="0">
                          <a:solidFill>
                            <a:schemeClr val="tx1"/>
                          </a:solidFill>
                          <a:effectLst/>
                          <a:latin typeface="微软雅黑" panose="020B0503020204020204" pitchFamily="34" charset="-122"/>
                          <a:ea typeface="微软雅黑" panose="020B0503020204020204" pitchFamily="34" charset="-122"/>
                          <a:cs typeface="+mn-cs"/>
                        </a:rPr>
                        <a:t>不利于机组稳定运行</a:t>
                      </a:r>
                    </a:p>
                  </a:txBody>
                  <a:tcPr anchor="ctr">
                    <a:solidFill>
                      <a:schemeClr val="bg1">
                        <a:lumMod val="75000"/>
                      </a:schemeClr>
                    </a:solidFill>
                  </a:tcPr>
                </a:tc>
                <a:tc>
                  <a:txBody>
                    <a:bodyPr/>
                    <a:lstStyle/>
                    <a:p>
                      <a:pPr algn="ctr"/>
                      <a:r>
                        <a:rPr lang="zh-CN" altLang="zh-CN" sz="1200" b="0" kern="1200" dirty="0" smtClean="0">
                          <a:solidFill>
                            <a:schemeClr val="tx1"/>
                          </a:solidFill>
                          <a:effectLst/>
                          <a:latin typeface="微软雅黑" panose="020B0503020204020204" pitchFamily="34" charset="-122"/>
                          <a:ea typeface="微软雅黑" panose="020B0503020204020204" pitchFamily="34" charset="-122"/>
                          <a:cs typeface="+mn-cs"/>
                        </a:rPr>
                        <a:t>经过我们的实验证明，此方案锅炉燃烧效率高，主汽压力稳定，</a:t>
                      </a:r>
                      <a:endParaRPr lang="en-US" altLang="zh-CN" sz="1200" b="0" kern="1200" dirty="0" smtClean="0">
                        <a:solidFill>
                          <a:schemeClr val="tx1"/>
                        </a:solidFill>
                        <a:effectLst/>
                        <a:latin typeface="微软雅黑" panose="020B0503020204020204" pitchFamily="34" charset="-122"/>
                        <a:ea typeface="微软雅黑" panose="020B0503020204020204" pitchFamily="34" charset="-122"/>
                        <a:cs typeface="+mn-cs"/>
                      </a:endParaRPr>
                    </a:p>
                    <a:p>
                      <a:pPr algn="ctr"/>
                      <a:r>
                        <a:rPr lang="zh-CN" altLang="zh-CN" sz="1200" b="0" kern="1200" dirty="0" smtClean="0">
                          <a:solidFill>
                            <a:schemeClr val="tx1"/>
                          </a:solidFill>
                          <a:effectLst/>
                          <a:latin typeface="微软雅黑" panose="020B0503020204020204" pitchFamily="34" charset="-122"/>
                          <a:ea typeface="微软雅黑" panose="020B0503020204020204" pitchFamily="34" charset="-122"/>
                          <a:cs typeface="+mn-cs"/>
                        </a:rPr>
                        <a:t>既能够保持较快的加负荷速率，也不会出现主汽压力高的现象。</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75000"/>
                      </a:schemeClr>
                    </a:solidFill>
                  </a:tcPr>
                </a:tc>
                <a:extLst>
                  <a:ext uri="{0D108BD9-81ED-4DB2-BD59-A6C34878D82A}">
                    <a16:rowId xmlns:a16="http://schemas.microsoft.com/office/drawing/2014/main" val="10000"/>
                  </a:ext>
                </a:extLst>
              </a:tr>
              <a:tr h="390958">
                <a:tc>
                  <a:txBody>
                    <a:bodyPr/>
                    <a:lstStyle/>
                    <a:p>
                      <a:pPr indent="0" algn="ctr"/>
                      <a:r>
                        <a:rPr lang="zh-CN" altLang="zh-CN" sz="1200" b="1" kern="1200" dirty="0" smtClean="0">
                          <a:solidFill>
                            <a:schemeClr val="dk1"/>
                          </a:solidFill>
                          <a:effectLst/>
                          <a:latin typeface="微软雅黑" panose="020B0503020204020204" pitchFamily="34" charset="-122"/>
                          <a:ea typeface="微软雅黑" panose="020B0503020204020204" pitchFamily="34" charset="-122"/>
                          <a:cs typeface="+mn-cs"/>
                        </a:rPr>
                        <a:t>方案缺点</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indent="0" algn="ctr">
                        <a:spcAft>
                          <a:spcPts val="0"/>
                        </a:spcAft>
                      </a:pPr>
                      <a:r>
                        <a:rPr lang="zh-CN" sz="120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主汽压力高，不利于安全运行</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85000"/>
                      </a:schemeClr>
                    </a:solidFill>
                  </a:tcPr>
                </a:tc>
                <a:tc>
                  <a:txBody>
                    <a:bodyPr/>
                    <a:lstStyle/>
                    <a:p>
                      <a:pPr indent="0" algn="ctr">
                        <a:spcAft>
                          <a:spcPts val="0"/>
                        </a:spcAft>
                      </a:pPr>
                      <a:r>
                        <a:rPr lang="zh-CN" sz="120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脱硝效率没有方案一高</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85000"/>
                      </a:schemeClr>
                    </a:solidFill>
                  </a:tcPr>
                </a:tc>
                <a:extLst>
                  <a:ext uri="{0D108BD9-81ED-4DB2-BD59-A6C34878D82A}">
                    <a16:rowId xmlns:a16="http://schemas.microsoft.com/office/drawing/2014/main" val="10001"/>
                  </a:ext>
                </a:extLst>
              </a:tr>
              <a:tr h="323984">
                <a:tc>
                  <a:txBody>
                    <a:bodyPr/>
                    <a:lstStyle/>
                    <a:p>
                      <a:pPr indent="0" algn="ctr">
                        <a:spcAft>
                          <a:spcPts val="0"/>
                        </a:spcAft>
                      </a:pPr>
                      <a:r>
                        <a:rPr lang="zh-CN" sz="1200" b="1"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方案优点</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85000"/>
                      </a:schemeClr>
                    </a:solidFill>
                  </a:tcPr>
                </a:tc>
                <a:tc>
                  <a:txBody>
                    <a:bodyPr/>
                    <a:lstStyle/>
                    <a:p>
                      <a:pPr indent="0" algn="ctr">
                        <a:spcAft>
                          <a:spcPts val="0"/>
                        </a:spcAft>
                      </a:pPr>
                      <a:r>
                        <a:rPr lang="zh-CN" sz="120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加负荷速率快</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85000"/>
                      </a:schemeClr>
                    </a:solidFill>
                  </a:tcPr>
                </a:tc>
                <a:tc>
                  <a:txBody>
                    <a:bodyPr/>
                    <a:lstStyle/>
                    <a:p>
                      <a:pPr indent="0" algn="ctr">
                        <a:spcAft>
                          <a:spcPts val="0"/>
                        </a:spcAft>
                      </a:pPr>
                      <a:r>
                        <a:rPr lang="zh-CN" sz="120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效率高</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85000"/>
                      </a:schemeClr>
                    </a:solidFill>
                  </a:tcPr>
                </a:tc>
                <a:extLst>
                  <a:ext uri="{0D108BD9-81ED-4DB2-BD59-A6C34878D82A}">
                    <a16:rowId xmlns:a16="http://schemas.microsoft.com/office/drawing/2014/main" val="10002"/>
                  </a:ext>
                </a:extLst>
              </a:tr>
              <a:tr h="323984">
                <a:tc>
                  <a:txBody>
                    <a:bodyPr/>
                    <a:lstStyle/>
                    <a:p>
                      <a:pPr indent="0" algn="ctr">
                        <a:spcAft>
                          <a:spcPts val="0"/>
                        </a:spcAft>
                      </a:pPr>
                      <a:r>
                        <a:rPr lang="zh-CN" sz="1200" b="1"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论证结论</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85000"/>
                      </a:schemeClr>
                    </a:solidFill>
                  </a:tcPr>
                </a:tc>
                <a:tc>
                  <a:txBody>
                    <a:bodyPr/>
                    <a:lstStyle/>
                    <a:p>
                      <a:pPr indent="0" algn="ctr">
                        <a:spcAft>
                          <a:spcPts val="0"/>
                        </a:spcAft>
                      </a:pPr>
                      <a:r>
                        <a:rPr lang="zh-CN"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方案不安全可靠。不采用。</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85000"/>
                      </a:schemeClr>
                    </a:solidFill>
                  </a:tcPr>
                </a:tc>
                <a:tc>
                  <a:txBody>
                    <a:bodyPr/>
                    <a:lstStyle/>
                    <a:p>
                      <a:pPr indent="0" algn="ctr">
                        <a:spcAft>
                          <a:spcPts val="0"/>
                        </a:spcAft>
                      </a:pPr>
                      <a:r>
                        <a:rPr lang="zh-CN" sz="120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方案安全可靠、合理。</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11" name="表格 10"/>
          <p:cNvGraphicFramePr>
            <a:graphicFrameLocks noGrp="1"/>
          </p:cNvGraphicFramePr>
          <p:nvPr/>
        </p:nvGraphicFramePr>
        <p:xfrm>
          <a:off x="500418" y="2269712"/>
          <a:ext cx="11191164" cy="274320"/>
        </p:xfrm>
        <a:graphic>
          <a:graphicData uri="http://schemas.openxmlformats.org/drawingml/2006/table">
            <a:tbl>
              <a:tblPr firstRow="1" bandRow="1">
                <a:tableStyleId>{5C22544A-7EE6-4342-B048-85BDC9FD1C3A}</a:tableStyleId>
              </a:tblPr>
              <a:tblGrid>
                <a:gridCol w="1528548">
                  <a:extLst>
                    <a:ext uri="{9D8B030D-6E8A-4147-A177-3AD203B41FA5}">
                      <a16:colId xmlns:a16="http://schemas.microsoft.com/office/drawing/2014/main" val="20000"/>
                    </a:ext>
                  </a:extLst>
                </a:gridCol>
                <a:gridCol w="4753971">
                  <a:extLst>
                    <a:ext uri="{9D8B030D-6E8A-4147-A177-3AD203B41FA5}">
                      <a16:colId xmlns:a16="http://schemas.microsoft.com/office/drawing/2014/main" val="20001"/>
                    </a:ext>
                  </a:extLst>
                </a:gridCol>
                <a:gridCol w="4908645">
                  <a:extLst>
                    <a:ext uri="{9D8B030D-6E8A-4147-A177-3AD203B41FA5}">
                      <a16:colId xmlns:a16="http://schemas.microsoft.com/office/drawing/2014/main" val="20002"/>
                    </a:ext>
                  </a:extLst>
                </a:gridCol>
              </a:tblGrid>
              <a:tr h="208383">
                <a:tc>
                  <a:txBody>
                    <a:bodyPr/>
                    <a:lstStyle/>
                    <a:p>
                      <a:pPr algn="ctr"/>
                      <a:r>
                        <a:rPr lang="zh-CN" altLang="zh-CN" sz="1200" b="1" kern="1200" dirty="0" smtClean="0">
                          <a:solidFill>
                            <a:srgbClr val="002060"/>
                          </a:solidFill>
                          <a:effectLst/>
                          <a:latin typeface="微软雅黑" panose="020B0503020204020204" pitchFamily="34" charset="-122"/>
                          <a:ea typeface="微软雅黑" panose="020B0503020204020204" pitchFamily="34" charset="-122"/>
                          <a:cs typeface="+mn-cs"/>
                        </a:rPr>
                        <a:t>提案人员</a:t>
                      </a:r>
                      <a:endParaRPr lang="zh-CN" altLang="en-US" sz="1200" b="1" dirty="0">
                        <a:solidFill>
                          <a:srgbClr val="002060"/>
                        </a:solidFill>
                        <a:latin typeface="微软雅黑" panose="020B0503020204020204" pitchFamily="34" charset="-122"/>
                        <a:ea typeface="微软雅黑" panose="020B0503020204020204" pitchFamily="34" charset="-122"/>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b="0" kern="1200" dirty="0" smtClean="0">
                          <a:solidFill>
                            <a:srgbClr val="002060"/>
                          </a:solidFill>
                          <a:effectLst/>
                          <a:latin typeface="微软雅黑" panose="020B0503020204020204" pitchFamily="34" charset="-122"/>
                          <a:ea typeface="微软雅黑" panose="020B0503020204020204" pitchFamily="34" charset="-122"/>
                          <a:cs typeface="+mn-cs"/>
                        </a:rPr>
                        <a:t>HZY</a:t>
                      </a:r>
                      <a:endParaRPr lang="zh-CN" altLang="zh-CN" sz="1200" b="0" kern="1200" dirty="0" smtClean="0">
                        <a:solidFill>
                          <a:srgbClr val="002060"/>
                        </a:solidFill>
                        <a:effectLst/>
                        <a:latin typeface="微软雅黑" panose="020B0503020204020204" pitchFamily="34" charset="-122"/>
                        <a:ea typeface="微软雅黑" panose="020B0503020204020204" pitchFamily="34" charset="-122"/>
                        <a:cs typeface="+mn-cs"/>
                      </a:endParaRPr>
                    </a:p>
                  </a:txBody>
                  <a:tcPr anchor="ctr">
                    <a:solidFill>
                      <a:schemeClr val="bg1">
                        <a:lumMod val="75000"/>
                      </a:schemeClr>
                    </a:solidFill>
                  </a:tcPr>
                </a:tc>
                <a:tc>
                  <a:txBody>
                    <a:bodyPr/>
                    <a:lstStyle/>
                    <a:p>
                      <a:pPr algn="ctr"/>
                      <a:r>
                        <a:rPr lang="en-US" altLang="zh-CN" sz="1200" b="0" kern="1200" dirty="0" smtClean="0">
                          <a:solidFill>
                            <a:srgbClr val="002060"/>
                          </a:solidFill>
                          <a:effectLst/>
                          <a:latin typeface="微软雅黑" panose="020B0503020204020204" pitchFamily="34" charset="-122"/>
                          <a:ea typeface="微软雅黑" panose="020B0503020204020204" pitchFamily="34" charset="-122"/>
                          <a:cs typeface="+mn-cs"/>
                        </a:rPr>
                        <a:t>SZZ</a:t>
                      </a:r>
                      <a:endParaRPr lang="zh-CN" altLang="en-US" sz="1200" b="0" dirty="0">
                        <a:solidFill>
                          <a:srgbClr val="002060"/>
                        </a:solidFill>
                        <a:latin typeface="微软雅黑" panose="020B0503020204020204" pitchFamily="34" charset="-122"/>
                        <a:ea typeface="微软雅黑" panose="020B0503020204020204" pitchFamily="34" charset="-122"/>
                      </a:endParaRPr>
                    </a:p>
                  </a:txBody>
                  <a:tcPr anchor="ctr">
                    <a:solidFill>
                      <a:schemeClr val="bg1">
                        <a:lumMod val="75000"/>
                      </a:schemeClr>
                    </a:solidFill>
                  </a:tcPr>
                </a:tc>
                <a:extLst>
                  <a:ext uri="{0D108BD9-81ED-4DB2-BD59-A6C34878D82A}">
                    <a16:rowId xmlns:a16="http://schemas.microsoft.com/office/drawing/2014/main" val="10000"/>
                  </a:ext>
                </a:extLst>
              </a:tr>
            </a:tbl>
          </a:graphicData>
        </a:graphic>
      </p:graphicFrame>
      <p:sp>
        <p:nvSpPr>
          <p:cNvPr id="10" name="文本框 9"/>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九、制定对策</a:t>
            </a:r>
            <a:endParaRPr lang="zh-CN" altLang="zh-CN" sz="3600" b="1" dirty="0">
              <a:solidFill>
                <a:srgbClr val="0070C0"/>
              </a:solidFill>
              <a:latin typeface="微软雅黑" panose="020B0503020204020204" pitchFamily="34" charset="-122"/>
              <a:ea typeface="微软雅黑" panose="020B0503020204020204" pitchFamily="34" charset="-122"/>
            </a:endParaRPr>
          </a:p>
        </p:txBody>
      </p:sp>
      <p:sp>
        <p:nvSpPr>
          <p:cNvPr id="3" name="矩形 2"/>
          <p:cNvSpPr/>
          <p:nvPr/>
        </p:nvSpPr>
        <p:spPr>
          <a:xfrm flipH="1">
            <a:off x="-89842" y="1023583"/>
            <a:ext cx="2532371" cy="2441930"/>
          </a:xfrm>
          <a:prstGeom prst="rect">
            <a:avLst/>
          </a:prstGeom>
          <a:blipFill>
            <a:blip r:embed="rId3" cstate="print">
              <a:lum contrast="20000"/>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63"/>
          <p:cNvSpPr>
            <a:spLocks noChangeArrowheads="1"/>
          </p:cNvSpPr>
          <p:nvPr/>
        </p:nvSpPr>
        <p:spPr bwMode="auto">
          <a:xfrm>
            <a:off x="2381748" y="1462396"/>
            <a:ext cx="27398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4000" b="1" i="1" dirty="0">
                <a:solidFill>
                  <a:srgbClr val="005EA4"/>
                </a:solidFill>
                <a:latin typeface="微软雅黑" panose="020B0503020204020204" pitchFamily="34" charset="-122"/>
                <a:ea typeface="微软雅黑" panose="020B0503020204020204" pitchFamily="34" charset="-122"/>
              </a:rPr>
              <a:t>针对要</a:t>
            </a:r>
            <a:r>
              <a:rPr lang="zh-CN" altLang="en-US" sz="4000" b="1" i="1" dirty="0" smtClean="0">
                <a:solidFill>
                  <a:srgbClr val="005EA4"/>
                </a:solidFill>
                <a:latin typeface="微软雅黑" panose="020B0503020204020204" pitchFamily="34" charset="-122"/>
                <a:ea typeface="微软雅黑" panose="020B0503020204020204" pitchFamily="34" charset="-122"/>
              </a:rPr>
              <a:t>因 </a:t>
            </a:r>
            <a:r>
              <a:rPr lang="en-US" altLang="zh-CN" sz="4000" b="1" i="1" dirty="0" smtClean="0">
                <a:solidFill>
                  <a:srgbClr val="005EA4"/>
                </a:solidFill>
                <a:latin typeface="微软雅黑" panose="020B0503020204020204" pitchFamily="34" charset="-122"/>
                <a:ea typeface="微软雅黑" panose="020B0503020204020204" pitchFamily="34" charset="-122"/>
              </a:rPr>
              <a:t>B</a:t>
            </a:r>
            <a:endParaRPr lang="zh-CN" altLang="en-US" sz="4000" b="1" i="1" dirty="0">
              <a:solidFill>
                <a:srgbClr val="005EA4"/>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309748" y="2564223"/>
            <a:ext cx="2979900" cy="2896163"/>
            <a:chOff x="4582264" y="3113572"/>
            <a:chExt cx="2979900" cy="2896163"/>
          </a:xfrm>
        </p:grpSpPr>
        <p:grpSp>
          <p:nvGrpSpPr>
            <p:cNvPr id="14" name="组合 13"/>
            <p:cNvGrpSpPr/>
            <p:nvPr/>
          </p:nvGrpSpPr>
          <p:grpSpPr>
            <a:xfrm>
              <a:off x="4582264" y="3113572"/>
              <a:ext cx="2979900" cy="2896163"/>
              <a:chOff x="4582264" y="3113572"/>
              <a:chExt cx="2979900" cy="2896163"/>
            </a:xfrm>
          </p:grpSpPr>
          <p:sp>
            <p:nvSpPr>
              <p:cNvPr id="16" name="三十二角星 15"/>
              <p:cNvSpPr/>
              <p:nvPr/>
            </p:nvSpPr>
            <p:spPr>
              <a:xfrm>
                <a:off x="4582264" y="3113572"/>
                <a:ext cx="2979900" cy="2896163"/>
              </a:xfrm>
              <a:prstGeom prst="star32">
                <a:avLst>
                  <a:gd name="adj" fmla="val 47792"/>
                </a:avLst>
              </a:prstGeom>
              <a:gradFill flip="none" rotWithShape="1">
                <a:gsLst>
                  <a:gs pos="0">
                    <a:srgbClr val="005EA4">
                      <a:tint val="66000"/>
                      <a:satMod val="160000"/>
                    </a:srgbClr>
                  </a:gs>
                  <a:gs pos="50000">
                    <a:srgbClr val="005EA4">
                      <a:tint val="44500"/>
                      <a:satMod val="160000"/>
                    </a:srgbClr>
                  </a:gs>
                  <a:gs pos="100000">
                    <a:srgbClr val="005EA4">
                      <a:tint val="23500"/>
                      <a:satMod val="160000"/>
                    </a:srgbClr>
                  </a:gs>
                </a:gsLst>
                <a:lin ang="16200000" scaled="1"/>
                <a:tileRect/>
              </a:gradFill>
              <a:ln>
                <a:solidFill>
                  <a:srgbClr val="005EA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946274" y="3445842"/>
                <a:ext cx="2251881" cy="2231622"/>
              </a:xfrm>
              <a:prstGeom prst="ellipse">
                <a:avLst/>
              </a:prstGeom>
              <a:blipFill dpi="0" rotWithShape="1">
                <a:blip r:embed="rId4" cstate="email"/>
                <a:srcRect/>
                <a:stretch>
                  <a:fillRect/>
                </a:stretch>
              </a:blipFill>
              <a:ln w="7620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062769" y="4198847"/>
                <a:ext cx="1980029" cy="954107"/>
              </a:xfrm>
              <a:prstGeom prst="rect">
                <a:avLst/>
              </a:prstGeom>
            </p:spPr>
            <p:txBody>
              <a:bodyPr wrap="none">
                <a:spAutoFit/>
              </a:bodyPr>
              <a:lstStyle/>
              <a:p>
                <a:pPr algn="ctr"/>
                <a:r>
                  <a:rPr lang="zh-CN" altLang="zh-CN" sz="2800" b="1" dirty="0">
                    <a:solidFill>
                      <a:srgbClr val="C00000"/>
                    </a:solidFill>
                    <a:latin typeface="微软雅黑" panose="020B0503020204020204" pitchFamily="34" charset="-122"/>
                    <a:ea typeface="微软雅黑" panose="020B0503020204020204" pitchFamily="34" charset="-122"/>
                    <a:cs typeface="宋体-18030"/>
                  </a:rPr>
                  <a:t>主汽压力</a:t>
                </a:r>
                <a:endParaRPr lang="en-US" altLang="zh-CN" sz="2800" b="1" dirty="0">
                  <a:solidFill>
                    <a:srgbClr val="C00000"/>
                  </a:solidFill>
                  <a:latin typeface="微软雅黑" panose="020B0503020204020204" pitchFamily="34" charset="-122"/>
                  <a:ea typeface="微软雅黑" panose="020B0503020204020204" pitchFamily="34" charset="-122"/>
                  <a:cs typeface="宋体-18030"/>
                </a:endParaRPr>
              </a:p>
              <a:p>
                <a:pPr algn="ctr"/>
                <a:r>
                  <a:rPr lang="zh-CN" altLang="zh-CN" sz="2800" b="1" dirty="0">
                    <a:solidFill>
                      <a:srgbClr val="C00000"/>
                    </a:solidFill>
                    <a:latin typeface="微软雅黑" panose="020B0503020204020204" pitchFamily="34" charset="-122"/>
                    <a:ea typeface="微软雅黑" panose="020B0503020204020204" pitchFamily="34" charset="-122"/>
                    <a:cs typeface="宋体-18030"/>
                  </a:rPr>
                  <a:t>设定不</a:t>
                </a:r>
                <a:r>
                  <a:rPr lang="zh-CN" altLang="zh-CN" sz="2800" b="1" dirty="0" smtClean="0">
                    <a:solidFill>
                      <a:srgbClr val="C00000"/>
                    </a:solidFill>
                    <a:latin typeface="微软雅黑" panose="020B0503020204020204" pitchFamily="34" charset="-122"/>
                    <a:ea typeface="微软雅黑" panose="020B0503020204020204" pitchFamily="34" charset="-122"/>
                    <a:cs typeface="宋体-18030"/>
                  </a:rPr>
                  <a:t>合理</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5858595" y="3613072"/>
              <a:ext cx="474809" cy="646331"/>
            </a:xfrm>
            <a:prstGeom prst="rect">
              <a:avLst/>
            </a:prstGeom>
            <a:noFill/>
          </p:spPr>
          <p:txBody>
            <a:bodyPr wrap="none" rtlCol="0">
              <a:spAutoFit/>
            </a:bodyPr>
            <a:lstStyle/>
            <a:p>
              <a:pPr algn="ctr"/>
              <a:r>
                <a:rPr lang="en-US" altLang="zh-CN" sz="3600" dirty="0" smtClean="0">
                  <a:latin typeface="微软雅黑" panose="020B0503020204020204" pitchFamily="34" charset="-122"/>
                  <a:ea typeface="微软雅黑" panose="020B0503020204020204" pitchFamily="34" charset="-122"/>
                </a:rPr>
                <a:t>B</a:t>
              </a:r>
              <a:endParaRPr lang="zh-CN" altLang="en-US" sz="3600" dirty="0">
                <a:latin typeface="微软雅黑" panose="020B0503020204020204" pitchFamily="34" charset="-122"/>
                <a:ea typeface="微软雅黑" panose="020B0503020204020204" pitchFamily="34" charset="-122"/>
              </a:endParaRPr>
            </a:p>
          </p:txBody>
        </p:sp>
      </p:grpSp>
      <p:sp>
        <p:nvSpPr>
          <p:cNvPr id="19" name="矩形 18"/>
          <p:cNvSpPr/>
          <p:nvPr/>
        </p:nvSpPr>
        <p:spPr>
          <a:xfrm>
            <a:off x="5820327" y="2245583"/>
            <a:ext cx="5780270" cy="2862322"/>
          </a:xfrm>
          <a:prstGeom prst="rect">
            <a:avLst/>
          </a:prstGeom>
        </p:spPr>
        <p:txBody>
          <a:bodyPr wrap="square">
            <a:spAutoFit/>
          </a:bodyPr>
          <a:lstStyle/>
          <a:p>
            <a:pPr>
              <a:lnSpc>
                <a:spcPct val="150000"/>
              </a:lnSpc>
            </a:pPr>
            <a:r>
              <a:rPr lang="en-US" altLang="zh-CN" sz="2000" b="1" i="1" dirty="0" smtClean="0">
                <a:solidFill>
                  <a:srgbClr val="002060"/>
                </a:solidFill>
                <a:latin typeface="微软雅黑" panose="020B0503020204020204" pitchFamily="34" charset="-122"/>
                <a:ea typeface="微软雅黑" panose="020B0503020204020204" pitchFamily="34" charset="-122"/>
              </a:rPr>
              <a:t>        </a:t>
            </a:r>
            <a:r>
              <a:rPr lang="zh-CN" altLang="zh-CN" sz="2000" b="1" i="1" dirty="0" smtClean="0">
                <a:solidFill>
                  <a:srgbClr val="002060"/>
                </a:solidFill>
                <a:latin typeface="微软雅黑" panose="020B0503020204020204" pitchFamily="34" charset="-122"/>
                <a:ea typeface="微软雅黑" panose="020B0503020204020204" pitchFamily="34" charset="-122"/>
              </a:rPr>
              <a:t>滑</a:t>
            </a:r>
            <a:r>
              <a:rPr lang="zh-CN" altLang="zh-CN" sz="2000" b="1" i="1" dirty="0">
                <a:solidFill>
                  <a:srgbClr val="002060"/>
                </a:solidFill>
                <a:latin typeface="微软雅黑" panose="020B0503020204020204" pitchFamily="34" charset="-122"/>
                <a:ea typeface="微软雅黑" panose="020B0503020204020204" pitchFamily="34" charset="-122"/>
              </a:rPr>
              <a:t>压运行时，锅炉参数随负荷的变化而变化，变化方向与负荷需求方向相同</a:t>
            </a:r>
            <a:r>
              <a:rPr lang="zh-CN" altLang="zh-CN" sz="2000" b="1" i="1" dirty="0" smtClean="0">
                <a:solidFill>
                  <a:srgbClr val="002060"/>
                </a:solidFill>
                <a:latin typeface="微软雅黑" panose="020B0503020204020204" pitchFamily="34" charset="-122"/>
                <a:ea typeface="微软雅黑" panose="020B0503020204020204" pitchFamily="34" charset="-122"/>
              </a:rPr>
              <a:t>。</a:t>
            </a:r>
            <a:endParaRPr lang="en-US" altLang="zh-CN" sz="2000" b="1" i="1"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en-US" altLang="zh-CN" sz="2000" b="1" i="1" dirty="0" smtClean="0">
                <a:solidFill>
                  <a:srgbClr val="002060"/>
                </a:solidFill>
                <a:latin typeface="微软雅黑" panose="020B0503020204020204" pitchFamily="34" charset="-122"/>
                <a:ea typeface="微软雅黑" panose="020B0503020204020204" pitchFamily="34" charset="-122"/>
              </a:rPr>
              <a:t>       </a:t>
            </a:r>
            <a:r>
              <a:rPr lang="zh-CN" altLang="zh-CN" sz="2000" b="1" i="1" dirty="0" smtClean="0">
                <a:solidFill>
                  <a:srgbClr val="002060"/>
                </a:solidFill>
                <a:latin typeface="微软雅黑" panose="020B0503020204020204" pitchFamily="34" charset="-122"/>
                <a:ea typeface="微软雅黑" panose="020B0503020204020204" pitchFamily="34" charset="-122"/>
              </a:rPr>
              <a:t>当</a:t>
            </a:r>
            <a:r>
              <a:rPr lang="zh-CN" altLang="zh-CN" sz="2000" b="1" i="1" dirty="0">
                <a:solidFill>
                  <a:srgbClr val="002060"/>
                </a:solidFill>
                <a:latin typeface="微软雅黑" panose="020B0503020204020204" pitchFamily="34" charset="-122"/>
                <a:ea typeface="微软雅黑" panose="020B0503020204020204" pitchFamily="34" charset="-122"/>
              </a:rPr>
              <a:t>需要增加负荷时，锅炉同时需要吸收一部分热量来提高参数，使其蓄热能力增加；</a:t>
            </a:r>
          </a:p>
          <a:p>
            <a:pPr>
              <a:lnSpc>
                <a:spcPct val="150000"/>
              </a:lnSpc>
            </a:pPr>
            <a:r>
              <a:rPr lang="zh-CN" altLang="zh-CN" sz="2000" b="1" i="1" dirty="0">
                <a:solidFill>
                  <a:srgbClr val="002060"/>
                </a:solidFill>
                <a:latin typeface="微软雅黑" panose="020B0503020204020204" pitchFamily="34" charset="-122"/>
                <a:ea typeface="微软雅黑" panose="020B0503020204020204" pitchFamily="34" charset="-122"/>
              </a:rPr>
              <a:t>这正好阻碍了机组对外界负荷需求的响应，降低了负荷响应速率</a:t>
            </a:r>
            <a:r>
              <a:rPr lang="zh-CN" altLang="zh-CN" sz="2000" b="1" i="1" dirty="0" smtClean="0">
                <a:solidFill>
                  <a:srgbClr val="002060"/>
                </a:solidFill>
                <a:latin typeface="微软雅黑" panose="020B0503020204020204" pitchFamily="34" charset="-122"/>
                <a:ea typeface="微软雅黑" panose="020B0503020204020204" pitchFamily="34" charset="-122"/>
              </a:rPr>
              <a:t>。</a:t>
            </a:r>
            <a:endParaRPr lang="zh-CN" altLang="zh-CN" sz="2000" b="1" i="1" dirty="0">
              <a:solidFill>
                <a:srgbClr val="00206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76137"/>
            <a:ext cx="12192000" cy="745958"/>
          </a:xfrm>
          <a:prstGeom prst="rect">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九、制定对策</a:t>
            </a:r>
            <a:endParaRPr lang="zh-CN" altLang="zh-CN" sz="3600" b="1" dirty="0">
              <a:solidFill>
                <a:srgbClr val="0070C0"/>
              </a:solidFill>
              <a:latin typeface="微软雅黑" panose="020B0503020204020204" pitchFamily="34" charset="-122"/>
              <a:ea typeface="微软雅黑" panose="020B0503020204020204" pitchFamily="34" charset="-122"/>
            </a:endParaRPr>
          </a:p>
        </p:txBody>
      </p:sp>
      <p:sp>
        <p:nvSpPr>
          <p:cNvPr id="2" name="矩形 1"/>
          <p:cNvSpPr/>
          <p:nvPr/>
        </p:nvSpPr>
        <p:spPr>
          <a:xfrm>
            <a:off x="721894" y="1758298"/>
            <a:ext cx="10792325" cy="400110"/>
          </a:xfrm>
          <a:prstGeom prst="rect">
            <a:avLst/>
          </a:prstGeom>
        </p:spPr>
        <p:txBody>
          <a:bodyPr wrap="square">
            <a:spAutoFit/>
          </a:bodyPr>
          <a:lstStyle/>
          <a:p>
            <a:pPr algn="ctr">
              <a:spcAft>
                <a:spcPts val="0"/>
              </a:spcAft>
            </a:pPr>
            <a:r>
              <a:rPr lang="zh-CN" altLang="zh-CN" sz="2000" b="1" i="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小组经过讨论，提高锅炉的蓄热能力，提高负荷变化速率</a:t>
            </a:r>
            <a:r>
              <a:rPr lang="zh-CN" altLang="zh-CN" sz="2000" b="1" i="1" kern="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，绘制</a:t>
            </a:r>
            <a:r>
              <a:rPr lang="zh-CN" altLang="zh-CN" sz="2000" b="1" i="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了各负荷段的主汽压力曲线。</a:t>
            </a:r>
            <a:endParaRPr lang="zh-CN" altLang="zh-CN" sz="2000" b="1" i="1" dirty="0">
              <a:solidFill>
                <a:schemeClr val="bg1"/>
              </a:solidFill>
              <a:latin typeface="微软雅黑" panose="020B0503020204020204" pitchFamily="34" charset="-122"/>
              <a:ea typeface="微软雅黑" panose="020B0503020204020204" pitchFamily="34" charset="-122"/>
              <a:cs typeface="宋体-18030"/>
            </a:endParaRPr>
          </a:p>
        </p:txBody>
      </p:sp>
      <p:sp>
        <p:nvSpPr>
          <p:cNvPr id="5" name="Rectangle 2"/>
          <p:cNvSpPr>
            <a:spLocks noChangeArrowheads="1"/>
          </p:cNvSpPr>
          <p:nvPr/>
        </p:nvSpPr>
        <p:spPr bwMode="auto">
          <a:xfrm>
            <a:off x="1876924" y="2875547"/>
            <a:ext cx="15372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1850287" y="2758256"/>
          <a:ext cx="9526137" cy="3405225"/>
        </p:xfrm>
        <a:graphic>
          <a:graphicData uri="http://schemas.openxmlformats.org/presentationml/2006/ole">
            <mc:AlternateContent xmlns:mc="http://schemas.openxmlformats.org/markup-compatibility/2006">
              <mc:Choice xmlns:v="urn:schemas-microsoft-com:vml" Requires="v">
                <p:oleObj spid="_x0000_s10284" name="图表" r:id="rId4" imgW="4531360" imgH="1575435" progId="MSGraph.Chart.8">
                  <p:embed/>
                </p:oleObj>
              </mc:Choice>
              <mc:Fallback>
                <p:oleObj name="图表" r:id="rId4" imgW="4531360" imgH="1575435" progId="MSGraph.Chart.8">
                  <p:embed/>
                  <p:pic>
                    <p:nvPicPr>
                      <p:cNvPr id="0" name="Object 1"/>
                      <p:cNvPicPr>
                        <a:picLocks noChangeAspect="1" noChangeArrowheads="1"/>
                      </p:cNvPicPr>
                      <p:nvPr/>
                    </p:nvPicPr>
                    <p:blipFill>
                      <a:blip r:embed="rId5"/>
                      <a:srcRect/>
                      <a:stretch>
                        <a:fillRect/>
                      </a:stretch>
                    </p:blipFill>
                    <p:spPr bwMode="auto">
                      <a:xfrm>
                        <a:off x="1850287" y="2758256"/>
                        <a:ext cx="9526137" cy="3405225"/>
                      </a:xfrm>
                      <a:prstGeom prst="rect">
                        <a:avLst/>
                      </a:prstGeom>
                      <a:noFill/>
                    </p:spPr>
                  </p:pic>
                </p:oleObj>
              </mc:Fallback>
            </mc:AlternateContent>
          </a:graphicData>
        </a:graphic>
      </p:graphicFrame>
      <p:sp>
        <p:nvSpPr>
          <p:cNvPr id="7" name="矩形 6"/>
          <p:cNvSpPr/>
          <p:nvPr/>
        </p:nvSpPr>
        <p:spPr>
          <a:xfrm>
            <a:off x="4756144" y="2690881"/>
            <a:ext cx="2723823" cy="369332"/>
          </a:xfrm>
          <a:prstGeom prst="rect">
            <a:avLst/>
          </a:prstGeom>
        </p:spPr>
        <p:txBody>
          <a:bodyPr wrap="none">
            <a:spAutoFit/>
          </a:bodyPr>
          <a:lstStyle/>
          <a:p>
            <a:r>
              <a:rPr lang="zh-CN" altLang="zh-CN"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各负荷段的主汽压力曲线</a:t>
            </a:r>
            <a:endParaRPr lang="zh-CN" altLang="en-US"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九、制定对策</a:t>
            </a:r>
            <a:endParaRPr lang="zh-CN" altLang="zh-CN" sz="3600" b="1" dirty="0">
              <a:solidFill>
                <a:srgbClr val="0070C0"/>
              </a:solidFill>
              <a:latin typeface="微软雅黑" panose="020B0503020204020204" pitchFamily="34" charset="-122"/>
              <a:ea typeface="微软雅黑" panose="020B0503020204020204" pitchFamily="34" charset="-122"/>
            </a:endParaRPr>
          </a:p>
        </p:txBody>
      </p:sp>
      <p:sp>
        <p:nvSpPr>
          <p:cNvPr id="2" name="矩形 1"/>
          <p:cNvSpPr/>
          <p:nvPr/>
        </p:nvSpPr>
        <p:spPr>
          <a:xfrm>
            <a:off x="4977745" y="1306355"/>
            <a:ext cx="2236510" cy="584775"/>
          </a:xfrm>
          <a:prstGeom prst="rect">
            <a:avLst/>
          </a:prstGeom>
        </p:spPr>
        <p:txBody>
          <a:bodyPr wrap="none">
            <a:spAutoFit/>
          </a:bodyPr>
          <a:lstStyle/>
          <a:p>
            <a:pPr algn="ctr">
              <a:spcAft>
                <a:spcPts val="0"/>
              </a:spcAft>
            </a:pPr>
            <a:r>
              <a:rPr lang="zh-CN" altLang="zh-CN" sz="3200" dirty="0">
                <a:latin typeface="微软雅黑" panose="020B0503020204020204" pitchFamily="34" charset="-122"/>
                <a:ea typeface="微软雅黑" panose="020B0503020204020204" pitchFamily="34" charset="-122"/>
                <a:cs typeface="宋体-18030"/>
              </a:rPr>
              <a:t>制定对策表</a:t>
            </a:r>
          </a:p>
        </p:txBody>
      </p:sp>
      <p:graphicFrame>
        <p:nvGraphicFramePr>
          <p:cNvPr id="3" name="表格 2"/>
          <p:cNvGraphicFramePr>
            <a:graphicFrameLocks noGrp="1"/>
          </p:cNvGraphicFramePr>
          <p:nvPr/>
        </p:nvGraphicFramePr>
        <p:xfrm>
          <a:off x="641445" y="2033515"/>
          <a:ext cx="10918208" cy="3998793"/>
        </p:xfrm>
        <a:graphic>
          <a:graphicData uri="http://schemas.openxmlformats.org/drawingml/2006/table">
            <a:tbl>
              <a:tblPr firstRow="1" firstCol="1" lastRow="1" lastCol="1" bandRow="1" bandCol="1">
                <a:tableStyleId>{5C22544A-7EE6-4342-B048-85BDC9FD1C3A}</a:tableStyleId>
              </a:tblPr>
              <a:tblGrid>
                <a:gridCol w="1364456">
                  <a:extLst>
                    <a:ext uri="{9D8B030D-6E8A-4147-A177-3AD203B41FA5}">
                      <a16:colId xmlns:a16="http://schemas.microsoft.com/office/drawing/2014/main" val="20000"/>
                    </a:ext>
                  </a:extLst>
                </a:gridCol>
                <a:gridCol w="1364456">
                  <a:extLst>
                    <a:ext uri="{9D8B030D-6E8A-4147-A177-3AD203B41FA5}">
                      <a16:colId xmlns:a16="http://schemas.microsoft.com/office/drawing/2014/main" val="20001"/>
                    </a:ext>
                  </a:extLst>
                </a:gridCol>
                <a:gridCol w="1133404">
                  <a:extLst>
                    <a:ext uri="{9D8B030D-6E8A-4147-A177-3AD203B41FA5}">
                      <a16:colId xmlns:a16="http://schemas.microsoft.com/office/drawing/2014/main" val="20002"/>
                    </a:ext>
                  </a:extLst>
                </a:gridCol>
                <a:gridCol w="2292824">
                  <a:extLst>
                    <a:ext uri="{9D8B030D-6E8A-4147-A177-3AD203B41FA5}">
                      <a16:colId xmlns:a16="http://schemas.microsoft.com/office/drawing/2014/main" val="20003"/>
                    </a:ext>
                  </a:extLst>
                </a:gridCol>
                <a:gridCol w="1187355">
                  <a:extLst>
                    <a:ext uri="{9D8B030D-6E8A-4147-A177-3AD203B41FA5}">
                      <a16:colId xmlns:a16="http://schemas.microsoft.com/office/drawing/2014/main" val="20004"/>
                    </a:ext>
                  </a:extLst>
                </a:gridCol>
                <a:gridCol w="1091821">
                  <a:extLst>
                    <a:ext uri="{9D8B030D-6E8A-4147-A177-3AD203B41FA5}">
                      <a16:colId xmlns:a16="http://schemas.microsoft.com/office/drawing/2014/main" val="20005"/>
                    </a:ext>
                  </a:extLst>
                </a:gridCol>
                <a:gridCol w="1118156">
                  <a:extLst>
                    <a:ext uri="{9D8B030D-6E8A-4147-A177-3AD203B41FA5}">
                      <a16:colId xmlns:a16="http://schemas.microsoft.com/office/drawing/2014/main" val="20006"/>
                    </a:ext>
                  </a:extLst>
                </a:gridCol>
                <a:gridCol w="1365736">
                  <a:extLst>
                    <a:ext uri="{9D8B030D-6E8A-4147-A177-3AD203B41FA5}">
                      <a16:colId xmlns:a16="http://schemas.microsoft.com/office/drawing/2014/main" val="20007"/>
                    </a:ext>
                  </a:extLst>
                </a:gridCol>
              </a:tblGrid>
              <a:tr h="457004">
                <a:tc>
                  <a:txBody>
                    <a:bodyPr/>
                    <a:lstStyle/>
                    <a:p>
                      <a:pPr indent="0" algn="ctr">
                        <a:lnSpc>
                          <a:spcPct val="150000"/>
                        </a:lnSpc>
                        <a:spcAft>
                          <a:spcPts val="0"/>
                        </a:spcAft>
                      </a:pPr>
                      <a:r>
                        <a:rPr lang="zh-CN" sz="1400" kern="1200" dirty="0">
                          <a:effectLst/>
                          <a:latin typeface="微软雅黑" panose="020B0503020204020204" pitchFamily="34" charset="-122"/>
                          <a:ea typeface="微软雅黑" panose="020B0503020204020204" pitchFamily="34" charset="-122"/>
                        </a:rPr>
                        <a:t>要因</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lnSpc>
                          <a:spcPct val="150000"/>
                        </a:lnSpc>
                        <a:spcAft>
                          <a:spcPts val="0"/>
                        </a:spcAft>
                      </a:pPr>
                      <a:r>
                        <a:rPr lang="zh-CN" sz="1400" kern="1200" dirty="0">
                          <a:effectLst/>
                          <a:latin typeface="微软雅黑" panose="020B0503020204020204" pitchFamily="34" charset="-122"/>
                          <a:ea typeface="微软雅黑" panose="020B0503020204020204" pitchFamily="34" charset="-122"/>
                        </a:rPr>
                        <a:t>对策</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lnSpc>
                          <a:spcPct val="150000"/>
                        </a:lnSpc>
                        <a:spcAft>
                          <a:spcPts val="0"/>
                        </a:spcAft>
                      </a:pPr>
                      <a:r>
                        <a:rPr lang="zh-CN" sz="1400" kern="1200" dirty="0">
                          <a:effectLst/>
                          <a:latin typeface="微软雅黑" panose="020B0503020204020204" pitchFamily="34" charset="-122"/>
                          <a:ea typeface="微软雅黑" panose="020B0503020204020204" pitchFamily="34" charset="-122"/>
                        </a:rPr>
                        <a:t>目标</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lnSpc>
                          <a:spcPct val="150000"/>
                        </a:lnSpc>
                        <a:spcAft>
                          <a:spcPts val="0"/>
                        </a:spcAft>
                      </a:pPr>
                      <a:r>
                        <a:rPr lang="zh-CN" sz="1400" kern="1200" dirty="0">
                          <a:effectLst/>
                          <a:latin typeface="微软雅黑" panose="020B0503020204020204" pitchFamily="34" charset="-122"/>
                          <a:ea typeface="微软雅黑" panose="020B0503020204020204" pitchFamily="34" charset="-122"/>
                        </a:rPr>
                        <a:t>措施</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lnSpc>
                          <a:spcPct val="150000"/>
                        </a:lnSpc>
                        <a:spcAft>
                          <a:spcPts val="0"/>
                        </a:spcAft>
                      </a:pPr>
                      <a:r>
                        <a:rPr lang="zh-CN" sz="1400" kern="1200" dirty="0">
                          <a:effectLst/>
                          <a:latin typeface="微软雅黑" panose="020B0503020204020204" pitchFamily="34" charset="-122"/>
                          <a:ea typeface="微软雅黑" panose="020B0503020204020204" pitchFamily="34" charset="-122"/>
                        </a:rPr>
                        <a:t>地点</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lnSpc>
                          <a:spcPct val="150000"/>
                        </a:lnSpc>
                        <a:spcAft>
                          <a:spcPts val="0"/>
                        </a:spcAft>
                      </a:pPr>
                      <a:r>
                        <a:rPr lang="zh-CN" sz="1400" kern="1200" dirty="0">
                          <a:effectLst/>
                          <a:latin typeface="微软雅黑" panose="020B0503020204020204" pitchFamily="34" charset="-122"/>
                          <a:ea typeface="微软雅黑" panose="020B0503020204020204" pitchFamily="34" charset="-122"/>
                        </a:rPr>
                        <a:t>负责人</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lnSpc>
                          <a:spcPct val="150000"/>
                        </a:lnSpc>
                        <a:spcAft>
                          <a:spcPts val="0"/>
                        </a:spcAft>
                      </a:pPr>
                      <a:r>
                        <a:rPr lang="zh-CN" sz="1400" kern="1200" dirty="0">
                          <a:effectLst/>
                          <a:latin typeface="微软雅黑" panose="020B0503020204020204" pitchFamily="34" charset="-122"/>
                          <a:ea typeface="微软雅黑" panose="020B0503020204020204" pitchFamily="34" charset="-122"/>
                        </a:rPr>
                        <a:t>检查人</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tc>
                  <a:txBody>
                    <a:bodyPr/>
                    <a:lstStyle/>
                    <a:p>
                      <a:pPr indent="0" algn="ctr">
                        <a:lnSpc>
                          <a:spcPct val="150000"/>
                        </a:lnSpc>
                        <a:spcAft>
                          <a:spcPts val="0"/>
                        </a:spcAft>
                      </a:pPr>
                      <a:r>
                        <a:rPr lang="zh-CN" sz="1400" kern="1200" dirty="0">
                          <a:effectLst/>
                          <a:latin typeface="微软雅黑" panose="020B0503020204020204" pitchFamily="34" charset="-122"/>
                          <a:ea typeface="微软雅黑" panose="020B0503020204020204" pitchFamily="34" charset="-122"/>
                        </a:rPr>
                        <a:t>完成时间</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70C0"/>
                    </a:solidFill>
                  </a:tcPr>
                </a:tc>
                <a:extLst>
                  <a:ext uri="{0D108BD9-81ED-4DB2-BD59-A6C34878D82A}">
                    <a16:rowId xmlns:a16="http://schemas.microsoft.com/office/drawing/2014/main" val="10000"/>
                  </a:ext>
                </a:extLst>
              </a:tr>
              <a:tr h="1713770">
                <a:tc>
                  <a:txBody>
                    <a:bodyPr/>
                    <a:lstStyle/>
                    <a:p>
                      <a:pPr indent="0" algn="ctr">
                        <a:lnSpc>
                          <a:spcPct val="150000"/>
                        </a:lnSpc>
                        <a:spcAft>
                          <a:spcPts val="0"/>
                        </a:spcAft>
                      </a:pPr>
                      <a:r>
                        <a:rPr lang="en-US" sz="1400" kern="1200" dirty="0" smtClean="0">
                          <a:solidFill>
                            <a:schemeClr val="tx1"/>
                          </a:solidFill>
                          <a:effectLst/>
                          <a:latin typeface="微软雅黑" panose="020B0503020204020204" pitchFamily="34" charset="-122"/>
                          <a:ea typeface="微软雅黑" panose="020B0503020204020204" pitchFamily="34" charset="-122"/>
                        </a:rPr>
                        <a:t>1</a:t>
                      </a:r>
                      <a:r>
                        <a:rPr lang="zh-CN" altLang="en-US" sz="1400" kern="1200" dirty="0" smtClean="0">
                          <a:solidFill>
                            <a:schemeClr val="tx1"/>
                          </a:solidFill>
                          <a:effectLst/>
                          <a:latin typeface="微软雅黑" panose="020B0503020204020204" pitchFamily="34" charset="-122"/>
                          <a:ea typeface="微软雅黑" panose="020B0503020204020204" pitchFamily="34" charset="-122"/>
                        </a:rPr>
                        <a:t>、</a:t>
                      </a:r>
                      <a:r>
                        <a:rPr lang="zh-CN" sz="1400" kern="1200" dirty="0" smtClean="0">
                          <a:solidFill>
                            <a:schemeClr val="tx1"/>
                          </a:solidFill>
                          <a:effectLst/>
                          <a:latin typeface="微软雅黑" panose="020B0503020204020204" pitchFamily="34" charset="-122"/>
                          <a:ea typeface="微软雅黑" panose="020B0503020204020204" pitchFamily="34" charset="-122"/>
                        </a:rPr>
                        <a:t>一</a:t>
                      </a:r>
                      <a:r>
                        <a:rPr lang="zh-CN" sz="1400" kern="1200" dirty="0">
                          <a:solidFill>
                            <a:schemeClr val="tx1"/>
                          </a:solidFill>
                          <a:effectLst/>
                          <a:latin typeface="微软雅黑" panose="020B0503020204020204" pitchFamily="34" charset="-122"/>
                          <a:ea typeface="微软雅黑" panose="020B0503020204020204" pitchFamily="34" charset="-122"/>
                        </a:rPr>
                        <a:t>次风量低</a:t>
                      </a:r>
                      <a:endParaRPr lang="zh-CN" sz="14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40000"/>
                        <a:lumOff val="60000"/>
                      </a:schemeClr>
                    </a:solidFill>
                  </a:tcPr>
                </a:tc>
                <a:tc>
                  <a:txBody>
                    <a:bodyPr/>
                    <a:lstStyle/>
                    <a:p>
                      <a:pPr indent="0" algn="l">
                        <a:lnSpc>
                          <a:spcPct val="150000"/>
                        </a:lnSpc>
                        <a:spcAft>
                          <a:spcPts val="0"/>
                        </a:spcAft>
                      </a:pPr>
                      <a:r>
                        <a:rPr lang="zh-CN" sz="1400" kern="1200" dirty="0">
                          <a:solidFill>
                            <a:schemeClr val="tx1"/>
                          </a:solidFill>
                          <a:effectLst/>
                          <a:latin typeface="微软雅黑" panose="020B0503020204020204" pitchFamily="34" charset="-122"/>
                          <a:ea typeface="微软雅黑" panose="020B0503020204020204" pitchFamily="34" charset="-122"/>
                        </a:rPr>
                        <a:t>提高磨组一次风量</a:t>
                      </a:r>
                      <a:endParaRPr lang="zh-CN" sz="14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40000"/>
                        <a:lumOff val="60000"/>
                      </a:schemeClr>
                    </a:solidFill>
                  </a:tcPr>
                </a:tc>
                <a:tc>
                  <a:txBody>
                    <a:bodyPr/>
                    <a:lstStyle/>
                    <a:p>
                      <a:pPr indent="0" algn="l">
                        <a:lnSpc>
                          <a:spcPct val="150000"/>
                        </a:lnSpc>
                        <a:spcAft>
                          <a:spcPts val="0"/>
                        </a:spcAft>
                      </a:pPr>
                      <a:r>
                        <a:rPr lang="zh-CN" sz="1400" kern="1200" dirty="0">
                          <a:effectLst/>
                          <a:latin typeface="微软雅黑" panose="020B0503020204020204" pitchFamily="34" charset="-122"/>
                          <a:ea typeface="微软雅黑" panose="020B0503020204020204" pitchFamily="34" charset="-122"/>
                        </a:rPr>
                        <a:t>保持加负荷前后风煤配比合理</a:t>
                      </a:r>
                    </a:p>
                    <a:p>
                      <a:pPr indent="0" algn="l">
                        <a:lnSpc>
                          <a:spcPct val="150000"/>
                        </a:lnSpc>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40000"/>
                        <a:lumOff val="60000"/>
                      </a:schemeClr>
                    </a:solidFill>
                  </a:tcPr>
                </a:tc>
                <a:tc>
                  <a:txBody>
                    <a:bodyPr/>
                    <a:lstStyle/>
                    <a:p>
                      <a:pPr indent="0" algn="l">
                        <a:lnSpc>
                          <a:spcPct val="150000"/>
                        </a:lnSpc>
                        <a:spcAft>
                          <a:spcPts val="0"/>
                        </a:spcAft>
                      </a:pPr>
                      <a:r>
                        <a:rPr lang="zh-CN" sz="1400" kern="0" dirty="0">
                          <a:effectLst/>
                          <a:latin typeface="微软雅黑" panose="020B0503020204020204" pitchFamily="34" charset="-122"/>
                          <a:ea typeface="微软雅黑" panose="020B0503020204020204" pitchFamily="34" charset="-122"/>
                        </a:rPr>
                        <a:t>加负荷时将磨组的一次风量提升至</a:t>
                      </a:r>
                      <a:r>
                        <a:rPr lang="en-US" sz="1400" kern="0" dirty="0">
                          <a:effectLst/>
                          <a:latin typeface="微软雅黑" panose="020B0503020204020204" pitchFamily="34" charset="-122"/>
                          <a:ea typeface="微软雅黑" panose="020B0503020204020204" pitchFamily="34" charset="-122"/>
                        </a:rPr>
                        <a:t>45-52NKM3/H</a:t>
                      </a:r>
                      <a:r>
                        <a:rPr lang="zh-CN" sz="1400" kern="0" dirty="0">
                          <a:effectLst/>
                          <a:latin typeface="微软雅黑" panose="020B0503020204020204" pitchFamily="34" charset="-122"/>
                          <a:ea typeface="微软雅黑" panose="020B0503020204020204" pitchFamily="34" charset="-122"/>
                        </a:rPr>
                        <a:t>，负荷达到</a:t>
                      </a:r>
                      <a:r>
                        <a:rPr lang="en-US" sz="1400" kern="0" dirty="0">
                          <a:effectLst/>
                          <a:latin typeface="微软雅黑" panose="020B0503020204020204" pitchFamily="34" charset="-122"/>
                          <a:ea typeface="微软雅黑" panose="020B0503020204020204" pitchFamily="34" charset="-122"/>
                        </a:rPr>
                        <a:t>AGC</a:t>
                      </a:r>
                      <a:r>
                        <a:rPr lang="zh-CN" sz="1400" kern="0" dirty="0">
                          <a:effectLst/>
                          <a:latin typeface="微软雅黑" panose="020B0503020204020204" pitchFamily="34" charset="-122"/>
                          <a:ea typeface="微软雅黑" panose="020B0503020204020204" pitchFamily="34" charset="-122"/>
                        </a:rPr>
                        <a:t>后，一次风量恢复为</a:t>
                      </a:r>
                      <a:r>
                        <a:rPr lang="en-US" sz="1400" kern="0" dirty="0">
                          <a:effectLst/>
                          <a:latin typeface="微软雅黑" panose="020B0503020204020204" pitchFamily="34" charset="-122"/>
                          <a:ea typeface="微软雅黑" panose="020B0503020204020204" pitchFamily="34" charset="-122"/>
                        </a:rPr>
                        <a:t>40-47 NKM3/H</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40000"/>
                        <a:lumOff val="60000"/>
                      </a:schemeClr>
                    </a:solidFill>
                  </a:tcPr>
                </a:tc>
                <a:tc>
                  <a:txBody>
                    <a:bodyPr/>
                    <a:lstStyle/>
                    <a:p>
                      <a:pPr indent="0" algn="ctr">
                        <a:lnSpc>
                          <a:spcPct val="150000"/>
                        </a:lnSpc>
                        <a:spcAft>
                          <a:spcPts val="0"/>
                        </a:spcAft>
                      </a:pPr>
                      <a:r>
                        <a:rPr lang="zh-CN" sz="1400" kern="1200" dirty="0">
                          <a:effectLst/>
                          <a:latin typeface="微软雅黑" panose="020B0503020204020204" pitchFamily="34" charset="-122"/>
                          <a:ea typeface="微软雅黑" panose="020B0503020204020204" pitchFamily="34" charset="-122"/>
                        </a:rPr>
                        <a:t>二期集控室</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40000"/>
                        <a:lumOff val="60000"/>
                      </a:schemeClr>
                    </a:solidFill>
                  </a:tcPr>
                </a:tc>
                <a:tc>
                  <a:txBody>
                    <a:bodyPr/>
                    <a:lstStyle/>
                    <a:p>
                      <a:pPr indent="0" algn="ctr">
                        <a:lnSpc>
                          <a:spcPct val="150000"/>
                        </a:lnSpc>
                        <a:spcAft>
                          <a:spcPts val="0"/>
                        </a:spcAft>
                      </a:pPr>
                      <a:r>
                        <a:rPr lang="en-US" altLang="zh-CN" sz="1400" kern="1200" dirty="0" smtClean="0">
                          <a:effectLst/>
                          <a:latin typeface="微软雅黑" panose="020B0503020204020204" pitchFamily="34" charset="-122"/>
                          <a:ea typeface="微软雅黑" panose="020B0503020204020204" pitchFamily="34" charset="-122"/>
                        </a:rPr>
                        <a:t>ZKX</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40000"/>
                        <a:lumOff val="60000"/>
                      </a:schemeClr>
                    </a:solidFill>
                  </a:tcPr>
                </a:tc>
                <a:tc>
                  <a:txBody>
                    <a:bodyPr/>
                    <a:lstStyle/>
                    <a:p>
                      <a:pPr indent="0" algn="ctr">
                        <a:lnSpc>
                          <a:spcPct val="150000"/>
                        </a:lnSpc>
                        <a:spcAft>
                          <a:spcPts val="0"/>
                        </a:spcAft>
                      </a:pPr>
                      <a:r>
                        <a:rPr lang="en-US" altLang="zh-CN" sz="1400" kern="1200" dirty="0" smtClean="0">
                          <a:effectLst/>
                          <a:latin typeface="微软雅黑" panose="020B0503020204020204" pitchFamily="34" charset="-122"/>
                          <a:ea typeface="微软雅黑" panose="020B0503020204020204" pitchFamily="34" charset="-122"/>
                        </a:rPr>
                        <a:t>LDD</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40000"/>
                        <a:lumOff val="60000"/>
                      </a:schemeClr>
                    </a:solidFill>
                  </a:tcPr>
                </a:tc>
                <a:tc>
                  <a:txBody>
                    <a:bodyPr/>
                    <a:lstStyle/>
                    <a:p>
                      <a:pPr indent="0" algn="ctr">
                        <a:lnSpc>
                          <a:spcPct val="150000"/>
                        </a:lnSpc>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1"/>
                  </a:ext>
                </a:extLst>
              </a:tr>
              <a:tr h="1371015">
                <a:tc>
                  <a:txBody>
                    <a:bodyPr/>
                    <a:lstStyle/>
                    <a:p>
                      <a:pPr indent="0" algn="ctr">
                        <a:lnSpc>
                          <a:spcPct val="150000"/>
                        </a:lnSpc>
                        <a:spcAft>
                          <a:spcPts val="0"/>
                        </a:spcAft>
                      </a:pPr>
                      <a:r>
                        <a:rPr lang="en-US" sz="1400" kern="1200" dirty="0" smtClean="0">
                          <a:solidFill>
                            <a:schemeClr val="tx1"/>
                          </a:solidFill>
                          <a:effectLst/>
                          <a:latin typeface="微软雅黑" panose="020B0503020204020204" pitchFamily="34" charset="-122"/>
                          <a:ea typeface="微软雅黑" panose="020B0503020204020204" pitchFamily="34" charset="-122"/>
                        </a:rPr>
                        <a:t>2</a:t>
                      </a:r>
                      <a:r>
                        <a:rPr lang="zh-CN" altLang="en-US" sz="1400" kern="1200" dirty="0" smtClean="0">
                          <a:solidFill>
                            <a:schemeClr val="tx1"/>
                          </a:solidFill>
                          <a:effectLst/>
                          <a:latin typeface="微软雅黑" panose="020B0503020204020204" pitchFamily="34" charset="-122"/>
                          <a:ea typeface="微软雅黑" panose="020B0503020204020204" pitchFamily="34" charset="-122"/>
                        </a:rPr>
                        <a:t>、</a:t>
                      </a:r>
                      <a:r>
                        <a:rPr lang="zh-CN" sz="1400" kern="1200" dirty="0" smtClean="0">
                          <a:solidFill>
                            <a:schemeClr val="tx1"/>
                          </a:solidFill>
                          <a:effectLst/>
                          <a:latin typeface="微软雅黑" panose="020B0503020204020204" pitchFamily="34" charset="-122"/>
                          <a:ea typeface="微软雅黑" panose="020B0503020204020204" pitchFamily="34" charset="-122"/>
                        </a:rPr>
                        <a:t>主</a:t>
                      </a:r>
                      <a:r>
                        <a:rPr lang="zh-CN" sz="1400" kern="1200" dirty="0">
                          <a:solidFill>
                            <a:schemeClr val="tx1"/>
                          </a:solidFill>
                          <a:effectLst/>
                          <a:latin typeface="微软雅黑" panose="020B0503020204020204" pitchFamily="34" charset="-122"/>
                          <a:ea typeface="微软雅黑" panose="020B0503020204020204" pitchFamily="34" charset="-122"/>
                        </a:rPr>
                        <a:t>汽压力设定不合理</a:t>
                      </a:r>
                      <a:endParaRPr lang="zh-CN" sz="14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E181"/>
                    </a:solidFill>
                  </a:tcPr>
                </a:tc>
                <a:tc>
                  <a:txBody>
                    <a:bodyPr/>
                    <a:lstStyle/>
                    <a:p>
                      <a:pPr indent="0" algn="l">
                        <a:lnSpc>
                          <a:spcPct val="150000"/>
                        </a:lnSpc>
                        <a:spcAft>
                          <a:spcPts val="0"/>
                        </a:spcAft>
                      </a:pPr>
                      <a:r>
                        <a:rPr lang="zh-CN" sz="1400" kern="1200" dirty="0">
                          <a:solidFill>
                            <a:schemeClr val="tx1"/>
                          </a:solidFill>
                          <a:effectLst/>
                          <a:latin typeface="微软雅黑" panose="020B0503020204020204" pitchFamily="34" charset="-122"/>
                          <a:ea typeface="微软雅黑" panose="020B0503020204020204" pitchFamily="34" charset="-122"/>
                        </a:rPr>
                        <a:t>试验分析制定出主汽压力调整方案</a:t>
                      </a:r>
                      <a:r>
                        <a:rPr lang="en-US" sz="1400" kern="1200" dirty="0">
                          <a:solidFill>
                            <a:schemeClr val="tx1"/>
                          </a:solidFill>
                          <a:effectLst/>
                          <a:latin typeface="微软雅黑" panose="020B0503020204020204" pitchFamily="34" charset="-122"/>
                          <a:ea typeface="微软雅黑" panose="020B0503020204020204" pitchFamily="34" charset="-122"/>
                        </a:rPr>
                        <a:t> </a:t>
                      </a:r>
                      <a:endParaRPr lang="zh-CN" sz="14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E181"/>
                    </a:solidFill>
                  </a:tcPr>
                </a:tc>
                <a:tc>
                  <a:txBody>
                    <a:bodyPr/>
                    <a:lstStyle/>
                    <a:p>
                      <a:pPr indent="0" algn="l">
                        <a:lnSpc>
                          <a:spcPct val="150000"/>
                        </a:lnSpc>
                        <a:spcAft>
                          <a:spcPts val="0"/>
                        </a:spcAft>
                      </a:pPr>
                      <a:r>
                        <a:rPr lang="zh-CN" sz="1400" kern="1200" dirty="0">
                          <a:solidFill>
                            <a:schemeClr val="tx1"/>
                          </a:solidFill>
                          <a:effectLst/>
                          <a:latin typeface="微软雅黑" panose="020B0503020204020204" pitchFamily="34" charset="-122"/>
                          <a:ea typeface="微软雅黑" panose="020B0503020204020204" pitchFamily="34" charset="-122"/>
                        </a:rPr>
                        <a:t>提高滑压方式下的主汽压力</a:t>
                      </a:r>
                      <a:endParaRPr lang="zh-CN" sz="14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E181"/>
                    </a:solidFill>
                  </a:tcPr>
                </a:tc>
                <a:tc>
                  <a:txBody>
                    <a:bodyPr/>
                    <a:lstStyle/>
                    <a:p>
                      <a:pPr indent="0" algn="l">
                        <a:lnSpc>
                          <a:spcPct val="150000"/>
                        </a:lnSpc>
                        <a:spcAft>
                          <a:spcPts val="0"/>
                        </a:spcAft>
                      </a:pPr>
                      <a:r>
                        <a:rPr lang="zh-CN" sz="1400" kern="0" dirty="0">
                          <a:solidFill>
                            <a:schemeClr val="tx1"/>
                          </a:solidFill>
                          <a:effectLst/>
                          <a:latin typeface="微软雅黑" panose="020B0503020204020204" pitchFamily="34" charset="-122"/>
                          <a:ea typeface="微软雅黑" panose="020B0503020204020204" pitchFamily="34" charset="-122"/>
                        </a:rPr>
                        <a:t>绘制了各负荷段的主汽压力曲线</a:t>
                      </a:r>
                      <a:endParaRPr lang="zh-CN" sz="14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E181"/>
                    </a:solidFill>
                  </a:tcPr>
                </a:tc>
                <a:tc>
                  <a:txBody>
                    <a:bodyPr/>
                    <a:lstStyle/>
                    <a:p>
                      <a:pPr indent="0" algn="ctr">
                        <a:lnSpc>
                          <a:spcPct val="150000"/>
                        </a:lnSpc>
                        <a:spcAft>
                          <a:spcPts val="0"/>
                        </a:spcAft>
                      </a:pPr>
                      <a:r>
                        <a:rPr lang="zh-CN" sz="1400" kern="1200" dirty="0">
                          <a:solidFill>
                            <a:schemeClr val="tx1"/>
                          </a:solidFill>
                          <a:effectLst/>
                          <a:latin typeface="微软雅黑" panose="020B0503020204020204" pitchFamily="34" charset="-122"/>
                          <a:ea typeface="微软雅黑" panose="020B0503020204020204" pitchFamily="34" charset="-122"/>
                        </a:rPr>
                        <a:t>二期集控室</a:t>
                      </a:r>
                      <a:endParaRPr lang="zh-CN" sz="14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E181"/>
                    </a:solidFill>
                  </a:tcPr>
                </a:tc>
                <a:tc>
                  <a:txBody>
                    <a:bodyPr/>
                    <a:lstStyle/>
                    <a:p>
                      <a:pPr indent="0" algn="ctr">
                        <a:lnSpc>
                          <a:spcPct val="150000"/>
                        </a:lnSpc>
                        <a:spcAft>
                          <a:spcPts val="0"/>
                        </a:spcAft>
                      </a:pPr>
                      <a:r>
                        <a:rPr lang="en-US" altLang="zh-CN" sz="1400" kern="1200" dirty="0" smtClean="0">
                          <a:solidFill>
                            <a:schemeClr val="tx1"/>
                          </a:solidFill>
                          <a:effectLst/>
                          <a:latin typeface="微软雅黑" panose="020B0503020204020204" pitchFamily="34" charset="-122"/>
                          <a:ea typeface="微软雅黑" panose="020B0503020204020204" pitchFamily="34" charset="-122"/>
                        </a:rPr>
                        <a:t>SZZ</a:t>
                      </a:r>
                      <a:endParaRPr lang="zh-CN" sz="14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E181"/>
                    </a:solidFill>
                  </a:tcPr>
                </a:tc>
                <a:tc>
                  <a:txBody>
                    <a:bodyPr/>
                    <a:lstStyle/>
                    <a:p>
                      <a:pPr indent="0" algn="ctr">
                        <a:lnSpc>
                          <a:spcPct val="150000"/>
                        </a:lnSpc>
                        <a:spcAft>
                          <a:spcPts val="0"/>
                        </a:spcAft>
                      </a:pPr>
                      <a:r>
                        <a:rPr lang="en-US" altLang="zh-CN" sz="1400" kern="1200" dirty="0" smtClean="0">
                          <a:solidFill>
                            <a:schemeClr val="tx1"/>
                          </a:solidFill>
                          <a:effectLst/>
                          <a:latin typeface="微软雅黑" panose="020B0503020204020204" pitchFamily="34" charset="-122"/>
                          <a:ea typeface="微软雅黑" panose="020B0503020204020204" pitchFamily="34" charset="-122"/>
                        </a:rPr>
                        <a:t>MTJ</a:t>
                      </a:r>
                      <a:endParaRPr lang="zh-CN" sz="14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E181"/>
                    </a:solidFill>
                  </a:tcPr>
                </a:tc>
                <a:tc>
                  <a:txBody>
                    <a:bodyPr/>
                    <a:lstStyle/>
                    <a:p>
                      <a:pPr indent="0" algn="ctr">
                        <a:lnSpc>
                          <a:spcPct val="150000"/>
                        </a:lnSpc>
                        <a:spcAft>
                          <a:spcPts val="0"/>
                        </a:spcAft>
                      </a:pPr>
                      <a:r>
                        <a:rPr lang="en-US" sz="1400" kern="1200" dirty="0">
                          <a:solidFill>
                            <a:schemeClr val="tx1"/>
                          </a:solidFill>
                          <a:effectLst/>
                          <a:latin typeface="微软雅黑" panose="020B0503020204020204" pitchFamily="34" charset="-122"/>
                          <a:ea typeface="微软雅黑" panose="020B0503020204020204" pitchFamily="34" charset="-122"/>
                        </a:rPr>
                        <a:t> </a:t>
                      </a:r>
                      <a:endParaRPr lang="zh-CN" sz="14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E181"/>
                    </a:solidFill>
                  </a:tcPr>
                </a:tc>
                <a:extLst>
                  <a:ext uri="{0D108BD9-81ED-4DB2-BD59-A6C34878D82A}">
                    <a16:rowId xmlns:a16="http://schemas.microsoft.com/office/drawing/2014/main" val="10002"/>
                  </a:ext>
                </a:extLst>
              </a:tr>
              <a:tr h="457004">
                <a:tc gridSpan="8">
                  <a:txBody>
                    <a:bodyPr/>
                    <a:lstStyle/>
                    <a:p>
                      <a:pPr indent="0" algn="l">
                        <a:lnSpc>
                          <a:spcPct val="150000"/>
                        </a:lnSpc>
                        <a:spcAft>
                          <a:spcPts val="0"/>
                        </a:spcAft>
                      </a:pPr>
                      <a:r>
                        <a:rPr lang="en-US" altLang="zh-CN" sz="1400" kern="1200" dirty="0" smtClean="0">
                          <a:effectLst/>
                          <a:latin typeface="微软雅黑" panose="020B0503020204020204" pitchFamily="34" charset="-122"/>
                          <a:ea typeface="微软雅黑" panose="020B0503020204020204" pitchFamily="34" charset="-122"/>
                        </a:rPr>
                        <a:t>   </a:t>
                      </a:r>
                      <a:r>
                        <a:rPr lang="zh-CN" sz="1400" kern="1200" dirty="0" smtClean="0">
                          <a:effectLst/>
                          <a:latin typeface="微软雅黑" panose="020B0503020204020204" pitchFamily="34" charset="-122"/>
                          <a:ea typeface="微软雅黑" panose="020B0503020204020204" pitchFamily="34" charset="-122"/>
                        </a:rPr>
                        <a:t>制表</a:t>
                      </a:r>
                      <a:r>
                        <a:rPr lang="zh-CN" sz="1400" kern="1200" dirty="0">
                          <a:effectLst/>
                          <a:latin typeface="微软雅黑" panose="020B0503020204020204" pitchFamily="34" charset="-122"/>
                          <a:ea typeface="微软雅黑" panose="020B0503020204020204" pitchFamily="34" charset="-122"/>
                        </a:rPr>
                        <a:t>人：</a:t>
                      </a:r>
                      <a:r>
                        <a:rPr lang="en-US" sz="1400" kern="1200" dirty="0">
                          <a:effectLst/>
                          <a:latin typeface="微软雅黑" panose="020B0503020204020204" pitchFamily="34" charset="-122"/>
                          <a:ea typeface="微软雅黑" panose="020B0503020204020204" pitchFamily="34" charset="-122"/>
                        </a:rPr>
                        <a:t>               </a:t>
                      </a:r>
                      <a:r>
                        <a:rPr lang="en-US" sz="1400" kern="1200" dirty="0" smtClean="0">
                          <a:effectLst/>
                          <a:latin typeface="微软雅黑" panose="020B0503020204020204" pitchFamily="34" charset="-122"/>
                          <a:ea typeface="微软雅黑" panose="020B0503020204020204" pitchFamily="34" charset="-122"/>
                        </a:rPr>
                        <a:t>                                                                                      </a:t>
                      </a:r>
                      <a:r>
                        <a:rPr lang="zh-CN" sz="1400" kern="1200" dirty="0" smtClean="0">
                          <a:effectLst/>
                          <a:latin typeface="微软雅黑" panose="020B0503020204020204" pitchFamily="34" charset="-122"/>
                          <a:ea typeface="微软雅黑" panose="020B0503020204020204" pitchFamily="34" charset="-122"/>
                        </a:rPr>
                        <a:t>时间</a:t>
                      </a:r>
                      <a:r>
                        <a:rPr lang="zh-CN" sz="1400" kern="1200" dirty="0">
                          <a:effectLst/>
                          <a:latin typeface="微软雅黑" panose="020B0503020204020204" pitchFamily="34" charset="-122"/>
                          <a:ea typeface="微软雅黑" panose="020B0503020204020204" pitchFamily="34" charset="-122"/>
                        </a:rPr>
                        <a:t>：</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tx1">
                        <a:lumMod val="50000"/>
                        <a:lumOff val="5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bl>
          </a:graphicData>
        </a:graphic>
      </p:graphicFrame>
      <p:sp>
        <p:nvSpPr>
          <p:cNvPr id="5" name="文本框 4"/>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十、对策实施</a:t>
            </a:r>
            <a:endParaRPr lang="zh-CN" altLang="zh-CN" sz="3600" b="1" dirty="0">
              <a:solidFill>
                <a:srgbClr val="0070C0"/>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406403" y="1966754"/>
          <a:ext cx="5486398" cy="1640046"/>
        </p:xfrm>
        <a:graphic>
          <a:graphicData uri="http://schemas.openxmlformats.org/drawingml/2006/table">
            <a:tbl>
              <a:tblPr firstRow="1" firstCol="1" lastRow="1" lastCol="1" bandRow="1" bandCol="1">
                <a:tableStyleId>{16D9F66E-5EB9-4882-86FB-DCBF35E3C3E4}</a:tableStyleId>
              </a:tblPr>
              <a:tblGrid>
                <a:gridCol w="1097022">
                  <a:extLst>
                    <a:ext uri="{9D8B030D-6E8A-4147-A177-3AD203B41FA5}">
                      <a16:colId xmlns:a16="http://schemas.microsoft.com/office/drawing/2014/main" val="20000"/>
                    </a:ext>
                  </a:extLst>
                </a:gridCol>
                <a:gridCol w="1097022">
                  <a:extLst>
                    <a:ext uri="{9D8B030D-6E8A-4147-A177-3AD203B41FA5}">
                      <a16:colId xmlns:a16="http://schemas.microsoft.com/office/drawing/2014/main" val="20001"/>
                    </a:ext>
                  </a:extLst>
                </a:gridCol>
                <a:gridCol w="1097022">
                  <a:extLst>
                    <a:ext uri="{9D8B030D-6E8A-4147-A177-3AD203B41FA5}">
                      <a16:colId xmlns:a16="http://schemas.microsoft.com/office/drawing/2014/main" val="20002"/>
                    </a:ext>
                  </a:extLst>
                </a:gridCol>
                <a:gridCol w="1097666">
                  <a:extLst>
                    <a:ext uri="{9D8B030D-6E8A-4147-A177-3AD203B41FA5}">
                      <a16:colId xmlns:a16="http://schemas.microsoft.com/office/drawing/2014/main" val="20003"/>
                    </a:ext>
                  </a:extLst>
                </a:gridCol>
                <a:gridCol w="1097666">
                  <a:extLst>
                    <a:ext uri="{9D8B030D-6E8A-4147-A177-3AD203B41FA5}">
                      <a16:colId xmlns:a16="http://schemas.microsoft.com/office/drawing/2014/main" val="20004"/>
                    </a:ext>
                  </a:extLst>
                </a:gridCol>
              </a:tblGrid>
              <a:tr h="273341">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磨煤机</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b="1" kern="1200" dirty="0">
                          <a:solidFill>
                            <a:schemeClr val="bg1"/>
                          </a:solidFill>
                          <a:effectLst/>
                          <a:latin typeface="微软雅黑" panose="020B0503020204020204" pitchFamily="34" charset="-122"/>
                          <a:ea typeface="微软雅黑" panose="020B0503020204020204" pitchFamily="34" charset="-122"/>
                        </a:rPr>
                        <a:t>A</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b="1" kern="1200" dirty="0">
                          <a:solidFill>
                            <a:schemeClr val="bg1"/>
                          </a:solidFill>
                          <a:effectLst/>
                          <a:latin typeface="微软雅黑" panose="020B0503020204020204" pitchFamily="34" charset="-122"/>
                          <a:ea typeface="微软雅黑" panose="020B0503020204020204" pitchFamily="34" charset="-122"/>
                        </a:rPr>
                        <a:t>B</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b="1" kern="1200" dirty="0">
                          <a:solidFill>
                            <a:schemeClr val="bg1"/>
                          </a:solidFill>
                          <a:effectLst/>
                          <a:latin typeface="微软雅黑" panose="020B0503020204020204" pitchFamily="34" charset="-122"/>
                          <a:ea typeface="微软雅黑" panose="020B0503020204020204" pitchFamily="34" charset="-122"/>
                        </a:rPr>
                        <a:t>D</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b="1" kern="1200" dirty="0">
                          <a:solidFill>
                            <a:schemeClr val="bg1"/>
                          </a:solidFill>
                          <a:effectLst/>
                          <a:latin typeface="微软雅黑" panose="020B0503020204020204" pitchFamily="34" charset="-122"/>
                          <a:ea typeface="微软雅黑" panose="020B0503020204020204" pitchFamily="34" charset="-122"/>
                        </a:rPr>
                        <a:t>E</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extLst>
                  <a:ext uri="{0D108BD9-81ED-4DB2-BD59-A6C34878D82A}">
                    <a16:rowId xmlns:a16="http://schemas.microsoft.com/office/drawing/2014/main" val="10000"/>
                  </a:ext>
                </a:extLst>
              </a:tr>
              <a:tr h="273341">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煤量</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r h="273341">
                <a:tc>
                  <a:txBody>
                    <a:bodyPr/>
                    <a:lstStyle/>
                    <a:p>
                      <a:pPr indent="0" algn="ctr">
                        <a:spcAft>
                          <a:spcPts val="0"/>
                        </a:spcAft>
                      </a:pPr>
                      <a:r>
                        <a:rPr lang="zh-CN" sz="1200" b="0" kern="1200">
                          <a:effectLst/>
                          <a:latin typeface="微软雅黑" panose="020B0503020204020204" pitchFamily="34" charset="-122"/>
                          <a:ea typeface="微软雅黑" panose="020B0503020204020204" pitchFamily="34" charset="-122"/>
                        </a:rPr>
                        <a:t>一次风量</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2"/>
                  </a:ext>
                </a:extLst>
              </a:tr>
              <a:tr h="273341">
                <a:tc>
                  <a:txBody>
                    <a:bodyPr/>
                    <a:lstStyle/>
                    <a:p>
                      <a:pPr indent="0" algn="ctr">
                        <a:spcAft>
                          <a:spcPts val="0"/>
                        </a:spcAft>
                      </a:pPr>
                      <a:r>
                        <a:rPr lang="zh-CN" sz="1200" b="0" kern="1200">
                          <a:effectLst/>
                          <a:latin typeface="微软雅黑" panose="020B0503020204020204" pitchFamily="34" charset="-122"/>
                          <a:ea typeface="微软雅黑" panose="020B0503020204020204" pitchFamily="34" charset="-122"/>
                        </a:rPr>
                        <a:t>一次风压</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3"/>
                  </a:ext>
                </a:extLst>
              </a:tr>
              <a:tr h="546682">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分目标验证</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4"/>
                  </a:ext>
                </a:extLst>
              </a:tr>
            </a:tbl>
          </a:graphicData>
        </a:graphic>
      </p:graphicFrame>
      <p:sp>
        <p:nvSpPr>
          <p:cNvPr id="3" name="矩形 2"/>
          <p:cNvSpPr/>
          <p:nvPr/>
        </p:nvSpPr>
        <p:spPr>
          <a:xfrm>
            <a:off x="406403" y="1409978"/>
            <a:ext cx="1415772" cy="461665"/>
          </a:xfrm>
          <a:prstGeom prst="rect">
            <a:avLst/>
          </a:prstGeom>
        </p:spPr>
        <p:txBody>
          <a:bodyPr wrap="none">
            <a:spAutoFit/>
          </a:bodyPr>
          <a:lstStyle/>
          <a:p>
            <a:r>
              <a:rPr lang="zh-CN" altLang="zh-CN" sz="2400" b="1" dirty="0" smtClean="0">
                <a:solidFill>
                  <a:schemeClr val="accent6">
                    <a:lumMod val="75000"/>
                  </a:schemeClr>
                </a:solidFill>
                <a:latin typeface="微软雅黑" panose="020B0503020204020204" pitchFamily="34" charset="-122"/>
                <a:ea typeface="微软雅黑" panose="020B0503020204020204" pitchFamily="34" charset="-122"/>
                <a:cs typeface="宋体-18030"/>
              </a:rPr>
              <a:t>加</a:t>
            </a:r>
            <a:r>
              <a:rPr lang="zh-CN" altLang="zh-CN" sz="2400" b="1" dirty="0">
                <a:solidFill>
                  <a:schemeClr val="accent6">
                    <a:lumMod val="75000"/>
                  </a:schemeClr>
                </a:solidFill>
                <a:latin typeface="微软雅黑" panose="020B0503020204020204" pitchFamily="34" charset="-122"/>
                <a:ea typeface="微软雅黑" panose="020B0503020204020204" pitchFamily="34" charset="-122"/>
                <a:cs typeface="宋体-18030"/>
              </a:rPr>
              <a:t>负荷前</a:t>
            </a:r>
          </a:p>
        </p:txBody>
      </p:sp>
      <p:graphicFrame>
        <p:nvGraphicFramePr>
          <p:cNvPr id="5" name="表格 4"/>
          <p:cNvGraphicFramePr>
            <a:graphicFrameLocks noGrp="1"/>
          </p:cNvGraphicFramePr>
          <p:nvPr/>
        </p:nvGraphicFramePr>
        <p:xfrm>
          <a:off x="6298565" y="1966754"/>
          <a:ext cx="5411470" cy="1640046"/>
        </p:xfrm>
        <a:graphic>
          <a:graphicData uri="http://schemas.openxmlformats.org/drawingml/2006/table">
            <a:tbl>
              <a:tblPr firstRow="1" firstCol="1" lastRow="1" lastCol="1" bandRow="1" bandCol="1">
                <a:tableStyleId>{16D9F66E-5EB9-4882-86FB-DCBF35E3C3E4}</a:tableStyleId>
              </a:tblPr>
              <a:tblGrid>
                <a:gridCol w="1082040">
                  <a:extLst>
                    <a:ext uri="{9D8B030D-6E8A-4147-A177-3AD203B41FA5}">
                      <a16:colId xmlns:a16="http://schemas.microsoft.com/office/drawing/2014/main" val="20000"/>
                    </a:ext>
                  </a:extLst>
                </a:gridCol>
                <a:gridCol w="1082040">
                  <a:extLst>
                    <a:ext uri="{9D8B030D-6E8A-4147-A177-3AD203B41FA5}">
                      <a16:colId xmlns:a16="http://schemas.microsoft.com/office/drawing/2014/main" val="20001"/>
                    </a:ext>
                  </a:extLst>
                </a:gridCol>
                <a:gridCol w="1082040">
                  <a:extLst>
                    <a:ext uri="{9D8B030D-6E8A-4147-A177-3AD203B41FA5}">
                      <a16:colId xmlns:a16="http://schemas.microsoft.com/office/drawing/2014/main" val="20002"/>
                    </a:ext>
                  </a:extLst>
                </a:gridCol>
                <a:gridCol w="1082675">
                  <a:extLst>
                    <a:ext uri="{9D8B030D-6E8A-4147-A177-3AD203B41FA5}">
                      <a16:colId xmlns:a16="http://schemas.microsoft.com/office/drawing/2014/main" val="20003"/>
                    </a:ext>
                  </a:extLst>
                </a:gridCol>
                <a:gridCol w="1082675">
                  <a:extLst>
                    <a:ext uri="{9D8B030D-6E8A-4147-A177-3AD203B41FA5}">
                      <a16:colId xmlns:a16="http://schemas.microsoft.com/office/drawing/2014/main" val="20004"/>
                    </a:ext>
                  </a:extLst>
                </a:gridCol>
              </a:tblGrid>
              <a:tr h="273341">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磨煤机</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kern="1200" dirty="0">
                          <a:solidFill>
                            <a:schemeClr val="bg1"/>
                          </a:solidFill>
                          <a:effectLst/>
                          <a:latin typeface="微软雅黑" panose="020B0503020204020204" pitchFamily="34" charset="-122"/>
                          <a:ea typeface="微软雅黑" panose="020B0503020204020204" pitchFamily="34" charset="-122"/>
                        </a:rPr>
                        <a:t>A</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kern="1200" dirty="0">
                          <a:solidFill>
                            <a:schemeClr val="bg1"/>
                          </a:solidFill>
                          <a:effectLst/>
                          <a:latin typeface="微软雅黑" panose="020B0503020204020204" pitchFamily="34" charset="-122"/>
                          <a:ea typeface="微软雅黑" panose="020B0503020204020204" pitchFamily="34" charset="-122"/>
                        </a:rPr>
                        <a:t>B</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kern="1200" dirty="0">
                          <a:solidFill>
                            <a:schemeClr val="bg1"/>
                          </a:solidFill>
                          <a:effectLst/>
                          <a:latin typeface="微软雅黑" panose="020B0503020204020204" pitchFamily="34" charset="-122"/>
                          <a:ea typeface="微软雅黑" panose="020B0503020204020204" pitchFamily="34" charset="-122"/>
                        </a:rPr>
                        <a:t>D</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kern="1200" dirty="0">
                          <a:solidFill>
                            <a:schemeClr val="bg1"/>
                          </a:solidFill>
                          <a:effectLst/>
                          <a:latin typeface="微软雅黑" panose="020B0503020204020204" pitchFamily="34" charset="-122"/>
                          <a:ea typeface="微软雅黑" panose="020B0503020204020204" pitchFamily="34" charset="-122"/>
                        </a:rPr>
                        <a:t>E</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extLst>
                  <a:ext uri="{0D108BD9-81ED-4DB2-BD59-A6C34878D82A}">
                    <a16:rowId xmlns:a16="http://schemas.microsoft.com/office/drawing/2014/main" val="10000"/>
                  </a:ext>
                </a:extLst>
              </a:tr>
              <a:tr h="273341">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煤量</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r h="273341">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一次风量</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2"/>
                  </a:ext>
                </a:extLst>
              </a:tr>
              <a:tr h="273341">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一次风压</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3"/>
                  </a:ext>
                </a:extLst>
              </a:tr>
              <a:tr h="546682">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分目标验证</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4"/>
                  </a:ext>
                </a:extLst>
              </a:tr>
            </a:tbl>
          </a:graphicData>
        </a:graphic>
      </p:graphicFrame>
      <p:sp>
        <p:nvSpPr>
          <p:cNvPr id="6" name="矩形 5"/>
          <p:cNvSpPr/>
          <p:nvPr/>
        </p:nvSpPr>
        <p:spPr>
          <a:xfrm>
            <a:off x="406403" y="3972322"/>
            <a:ext cx="1415772" cy="461665"/>
          </a:xfrm>
          <a:prstGeom prst="rect">
            <a:avLst/>
          </a:prstGeom>
        </p:spPr>
        <p:txBody>
          <a:bodyPr wrap="none">
            <a:spAutoFit/>
          </a:bodyPr>
          <a:lstStyle/>
          <a:p>
            <a:r>
              <a:rPr lang="zh-CN" altLang="zh-CN" sz="2400" b="1" dirty="0">
                <a:solidFill>
                  <a:schemeClr val="accent6">
                    <a:lumMod val="75000"/>
                  </a:schemeClr>
                </a:solidFill>
                <a:latin typeface="微软雅黑" panose="020B0503020204020204" pitchFamily="34" charset="-122"/>
                <a:ea typeface="微软雅黑" panose="020B0503020204020204" pitchFamily="34" charset="-122"/>
                <a:cs typeface="宋体-18030"/>
              </a:rPr>
              <a:t>加负荷后</a:t>
            </a:r>
          </a:p>
        </p:txBody>
      </p:sp>
      <p:sp>
        <p:nvSpPr>
          <p:cNvPr id="8" name="矩形 7"/>
          <p:cNvSpPr/>
          <p:nvPr/>
        </p:nvSpPr>
        <p:spPr>
          <a:xfrm>
            <a:off x="6263564" y="1439466"/>
            <a:ext cx="1415772" cy="461665"/>
          </a:xfrm>
          <a:prstGeom prst="rect">
            <a:avLst/>
          </a:prstGeom>
        </p:spPr>
        <p:txBody>
          <a:bodyPr wrap="none">
            <a:spAutoFit/>
          </a:bodyPr>
          <a:lstStyle/>
          <a:p>
            <a:r>
              <a:rPr lang="zh-CN" altLang="zh-CN" sz="2400" b="1" dirty="0">
                <a:solidFill>
                  <a:schemeClr val="accent6">
                    <a:lumMod val="75000"/>
                  </a:schemeClr>
                </a:solidFill>
                <a:latin typeface="微软雅黑" panose="020B0503020204020204" pitchFamily="34" charset="-122"/>
                <a:ea typeface="微软雅黑" panose="020B0503020204020204" pitchFamily="34" charset="-122"/>
                <a:cs typeface="宋体-18030"/>
              </a:rPr>
              <a:t>加</a:t>
            </a:r>
            <a:r>
              <a:rPr lang="zh-CN" altLang="zh-CN" sz="2400" b="1" dirty="0" smtClean="0">
                <a:solidFill>
                  <a:schemeClr val="accent6">
                    <a:lumMod val="75000"/>
                  </a:schemeClr>
                </a:solidFill>
                <a:latin typeface="微软雅黑" panose="020B0503020204020204" pitchFamily="34" charset="-122"/>
                <a:ea typeface="微软雅黑" panose="020B0503020204020204" pitchFamily="34" charset="-122"/>
                <a:cs typeface="宋体-18030"/>
              </a:rPr>
              <a:t>负荷</a:t>
            </a:r>
            <a:r>
              <a:rPr lang="zh-CN" altLang="en-US" sz="2400" b="1" dirty="0" smtClean="0">
                <a:solidFill>
                  <a:schemeClr val="accent6">
                    <a:lumMod val="75000"/>
                  </a:schemeClr>
                </a:solidFill>
                <a:latin typeface="微软雅黑" panose="020B0503020204020204" pitchFamily="34" charset="-122"/>
                <a:ea typeface="微软雅黑" panose="020B0503020204020204" pitchFamily="34" charset="-122"/>
                <a:cs typeface="宋体-18030"/>
              </a:rPr>
              <a:t>中</a:t>
            </a:r>
            <a:endParaRPr lang="zh-CN" altLang="zh-CN" sz="2400" b="1" dirty="0">
              <a:solidFill>
                <a:schemeClr val="accent6">
                  <a:lumMod val="75000"/>
                </a:schemeClr>
              </a:solidFill>
              <a:latin typeface="微软雅黑" panose="020B0503020204020204" pitchFamily="34" charset="-122"/>
              <a:ea typeface="微软雅黑" panose="020B0503020204020204" pitchFamily="34" charset="-122"/>
              <a:cs typeface="宋体-18030"/>
            </a:endParaRPr>
          </a:p>
        </p:txBody>
      </p:sp>
      <p:graphicFrame>
        <p:nvGraphicFramePr>
          <p:cNvPr id="9" name="表格 8"/>
          <p:cNvGraphicFramePr>
            <a:graphicFrameLocks noGrp="1"/>
          </p:cNvGraphicFramePr>
          <p:nvPr/>
        </p:nvGraphicFramePr>
        <p:xfrm>
          <a:off x="406403" y="4455954"/>
          <a:ext cx="5486398" cy="1614647"/>
        </p:xfrm>
        <a:graphic>
          <a:graphicData uri="http://schemas.openxmlformats.org/drawingml/2006/table">
            <a:tbl>
              <a:tblPr firstRow="1" firstCol="1" lastRow="1" lastCol="1" bandRow="1" bandCol="1">
                <a:tableStyleId>{16D9F66E-5EB9-4882-86FB-DCBF35E3C3E4}</a:tableStyleId>
              </a:tblPr>
              <a:tblGrid>
                <a:gridCol w="1097022">
                  <a:extLst>
                    <a:ext uri="{9D8B030D-6E8A-4147-A177-3AD203B41FA5}">
                      <a16:colId xmlns:a16="http://schemas.microsoft.com/office/drawing/2014/main" val="20000"/>
                    </a:ext>
                  </a:extLst>
                </a:gridCol>
                <a:gridCol w="1097022">
                  <a:extLst>
                    <a:ext uri="{9D8B030D-6E8A-4147-A177-3AD203B41FA5}">
                      <a16:colId xmlns:a16="http://schemas.microsoft.com/office/drawing/2014/main" val="20001"/>
                    </a:ext>
                  </a:extLst>
                </a:gridCol>
                <a:gridCol w="1097022">
                  <a:extLst>
                    <a:ext uri="{9D8B030D-6E8A-4147-A177-3AD203B41FA5}">
                      <a16:colId xmlns:a16="http://schemas.microsoft.com/office/drawing/2014/main" val="20002"/>
                    </a:ext>
                  </a:extLst>
                </a:gridCol>
                <a:gridCol w="1128531">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269108">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磨煤机</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b="1" kern="1200" dirty="0">
                          <a:solidFill>
                            <a:schemeClr val="bg1"/>
                          </a:solidFill>
                          <a:effectLst/>
                          <a:latin typeface="微软雅黑" panose="020B0503020204020204" pitchFamily="34" charset="-122"/>
                          <a:ea typeface="微软雅黑" panose="020B0503020204020204" pitchFamily="34" charset="-122"/>
                        </a:rPr>
                        <a:t>A</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b="1" kern="1200" dirty="0">
                          <a:solidFill>
                            <a:schemeClr val="bg1"/>
                          </a:solidFill>
                          <a:effectLst/>
                          <a:latin typeface="微软雅黑" panose="020B0503020204020204" pitchFamily="34" charset="-122"/>
                          <a:ea typeface="微软雅黑" panose="020B0503020204020204" pitchFamily="34" charset="-122"/>
                        </a:rPr>
                        <a:t>B</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b="1" kern="1200" dirty="0">
                          <a:solidFill>
                            <a:schemeClr val="bg1"/>
                          </a:solidFill>
                          <a:effectLst/>
                          <a:latin typeface="微软雅黑" panose="020B0503020204020204" pitchFamily="34" charset="-122"/>
                          <a:ea typeface="微软雅黑" panose="020B0503020204020204" pitchFamily="34" charset="-122"/>
                        </a:rPr>
                        <a:t>D</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tc>
                  <a:txBody>
                    <a:bodyPr/>
                    <a:lstStyle/>
                    <a:p>
                      <a:pPr indent="0" algn="ctr">
                        <a:spcAft>
                          <a:spcPts val="0"/>
                        </a:spcAft>
                      </a:pPr>
                      <a:r>
                        <a:rPr lang="en-US" sz="1200" b="1" kern="1200" dirty="0">
                          <a:solidFill>
                            <a:schemeClr val="bg1"/>
                          </a:solidFill>
                          <a:effectLst/>
                          <a:latin typeface="微软雅黑" panose="020B0503020204020204" pitchFamily="34" charset="-122"/>
                          <a:ea typeface="微软雅黑" panose="020B0503020204020204" pitchFamily="34" charset="-122"/>
                        </a:rPr>
                        <a:t>E</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6">
                        <a:lumMod val="75000"/>
                      </a:schemeClr>
                    </a:solidFill>
                  </a:tcPr>
                </a:tc>
                <a:extLst>
                  <a:ext uri="{0D108BD9-81ED-4DB2-BD59-A6C34878D82A}">
                    <a16:rowId xmlns:a16="http://schemas.microsoft.com/office/drawing/2014/main" val="10000"/>
                  </a:ext>
                </a:extLst>
              </a:tr>
              <a:tr h="269108">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煤量</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1"/>
                  </a:ext>
                </a:extLst>
              </a:tr>
              <a:tr h="269108">
                <a:tc>
                  <a:txBody>
                    <a:bodyPr/>
                    <a:lstStyle/>
                    <a:p>
                      <a:pPr indent="0" algn="ctr">
                        <a:spcAft>
                          <a:spcPts val="0"/>
                        </a:spcAft>
                      </a:pPr>
                      <a:r>
                        <a:rPr lang="zh-CN" sz="1200" b="0" kern="1200">
                          <a:effectLst/>
                          <a:latin typeface="微软雅黑" panose="020B0503020204020204" pitchFamily="34" charset="-122"/>
                          <a:ea typeface="微软雅黑" panose="020B0503020204020204" pitchFamily="34" charset="-122"/>
                        </a:rPr>
                        <a:t>一次风量</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2"/>
                  </a:ext>
                </a:extLst>
              </a:tr>
              <a:tr h="269108">
                <a:tc>
                  <a:txBody>
                    <a:bodyPr/>
                    <a:lstStyle/>
                    <a:p>
                      <a:pPr indent="0" algn="ctr">
                        <a:spcAft>
                          <a:spcPts val="0"/>
                        </a:spcAft>
                      </a:pPr>
                      <a:r>
                        <a:rPr lang="zh-CN" sz="1200" b="0" kern="1200">
                          <a:effectLst/>
                          <a:latin typeface="微软雅黑" panose="020B0503020204020204" pitchFamily="34" charset="-122"/>
                          <a:ea typeface="微软雅黑" panose="020B0503020204020204" pitchFamily="34" charset="-122"/>
                        </a:rPr>
                        <a:t>一次风压</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3"/>
                  </a:ext>
                </a:extLst>
              </a:tr>
              <a:tr h="538215">
                <a:tc>
                  <a:txBody>
                    <a:bodyPr/>
                    <a:lstStyle/>
                    <a:p>
                      <a:pPr indent="0" algn="ctr">
                        <a:spcAft>
                          <a:spcPts val="0"/>
                        </a:spcAft>
                      </a:pPr>
                      <a:r>
                        <a:rPr lang="zh-CN" sz="1200" b="0" kern="1200" dirty="0">
                          <a:effectLst/>
                          <a:latin typeface="微软雅黑" panose="020B0503020204020204" pitchFamily="34" charset="-122"/>
                          <a:ea typeface="微软雅黑" panose="020B0503020204020204" pitchFamily="34" charset="-122"/>
                        </a:rPr>
                        <a:t>分目标验证</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a:effectLst/>
                          <a:latin typeface="微软雅黑" panose="020B0503020204020204" pitchFamily="34" charset="-122"/>
                          <a:ea typeface="微软雅黑" panose="020B0503020204020204" pitchFamily="34" charset="-122"/>
                        </a:rPr>
                        <a:t> </a:t>
                      </a:r>
                      <a:endParaRPr lang="zh-CN" sz="1200" b="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tc>
                  <a:txBody>
                    <a:bodyPr/>
                    <a:lstStyle/>
                    <a:p>
                      <a:pPr indent="0" algn="ctr">
                        <a:spcAft>
                          <a:spcPts val="0"/>
                        </a:spcAft>
                      </a:pPr>
                      <a:r>
                        <a:rPr lang="en-US" sz="1200" b="0" kern="1200" dirty="0">
                          <a:effectLst/>
                          <a:latin typeface="微软雅黑" panose="020B0503020204020204" pitchFamily="34" charset="-122"/>
                          <a:ea typeface="微软雅黑" panose="020B0503020204020204" pitchFamily="34" charset="-122"/>
                        </a:rPr>
                        <a:t> </a:t>
                      </a:r>
                      <a:endParaRPr lang="zh-CN" sz="1200" b="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solidFill>
                  </a:tcPr>
                </a:tc>
                <a:extLst>
                  <a:ext uri="{0D108BD9-81ED-4DB2-BD59-A6C34878D82A}">
                    <a16:rowId xmlns:a16="http://schemas.microsoft.com/office/drawing/2014/main" val="10004"/>
                  </a:ext>
                </a:extLst>
              </a:tr>
            </a:tbl>
          </a:graphicData>
        </a:graphic>
      </p:graphicFrame>
      <p:pic>
        <p:nvPicPr>
          <p:cNvPr id="10" name="图片 9"/>
          <p:cNvPicPr>
            <a:picLocks noChangeAspect="1"/>
          </p:cNvPicPr>
          <p:nvPr/>
        </p:nvPicPr>
        <p:blipFill>
          <a:blip r:embed="rId3" cstate="email"/>
          <a:stretch>
            <a:fillRect/>
          </a:stretch>
        </p:blipFill>
        <p:spPr>
          <a:xfrm>
            <a:off x="7286314" y="3710523"/>
            <a:ext cx="3434390" cy="2575793"/>
          </a:xfrm>
          <a:prstGeom prst="rect">
            <a:avLst/>
          </a:prstGeom>
        </p:spPr>
      </p:pic>
      <p:sp>
        <p:nvSpPr>
          <p:cNvPr id="11" name="文本框 10"/>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十、对策实施</a:t>
            </a:r>
            <a:endParaRPr lang="zh-CN" altLang="zh-CN" sz="3600" b="1" dirty="0">
              <a:solidFill>
                <a:srgbClr val="0070C0"/>
              </a:solidFill>
              <a:latin typeface="微软雅黑" panose="020B0503020204020204" pitchFamily="34" charset="-122"/>
              <a:ea typeface="微软雅黑" panose="020B0503020204020204" pitchFamily="34" charset="-122"/>
            </a:endParaRPr>
          </a:p>
        </p:txBody>
      </p:sp>
      <p:sp>
        <p:nvSpPr>
          <p:cNvPr id="2" name="五边形 1"/>
          <p:cNvSpPr/>
          <p:nvPr/>
        </p:nvSpPr>
        <p:spPr>
          <a:xfrm>
            <a:off x="4229100" y="1593334"/>
            <a:ext cx="6857998" cy="461665"/>
          </a:xfrm>
          <a:prstGeom prst="homePlate">
            <a:avLst>
              <a:gd name="adj" fmla="val 25242"/>
            </a:avLst>
          </a:prstGeom>
          <a:solidFill>
            <a:srgbClr val="005EA4"/>
          </a:solidFill>
          <a:ln w="76200" cmpd="thinThick">
            <a:solidFill>
              <a:srgbClr val="005EA4"/>
            </a:solidFill>
          </a:ln>
        </p:spPr>
        <p:txBody>
          <a:bodyPr wrap="none" anchor="ctr">
            <a:noAutofit/>
          </a:bodyPr>
          <a:lstStyle/>
          <a:p>
            <a:pPr algn="ctr"/>
            <a:r>
              <a:rPr lang="zh-CN" altLang="zh-CN" sz="2400" b="1" dirty="0">
                <a:solidFill>
                  <a:schemeClr val="bg1"/>
                </a:solidFill>
                <a:latin typeface="微软雅黑" panose="020B0503020204020204" pitchFamily="34" charset="-122"/>
                <a:ea typeface="微软雅黑" panose="020B0503020204020204" pitchFamily="34" charset="-122"/>
                <a:cs typeface="宋体-18030"/>
              </a:rPr>
              <a:t>对策</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一实施</a:t>
            </a:r>
            <a:r>
              <a:rPr lang="zh-CN" altLang="zh-CN" sz="2400" b="1" dirty="0">
                <a:solidFill>
                  <a:schemeClr val="bg1"/>
                </a:solidFill>
                <a:latin typeface="微软雅黑" panose="020B0503020204020204" pitchFamily="34" charset="-122"/>
                <a:ea typeface="微软雅黑" panose="020B0503020204020204" pitchFamily="34" charset="-122"/>
                <a:cs typeface="宋体-18030"/>
              </a:rPr>
              <a:t>前后效果对比及目标验证表</a:t>
            </a:r>
          </a:p>
        </p:txBody>
      </p:sp>
      <p:graphicFrame>
        <p:nvGraphicFramePr>
          <p:cNvPr id="4" name="表格 3"/>
          <p:cNvGraphicFramePr>
            <a:graphicFrameLocks noGrp="1"/>
          </p:cNvGraphicFramePr>
          <p:nvPr/>
        </p:nvGraphicFramePr>
        <p:xfrm>
          <a:off x="4229100" y="2298701"/>
          <a:ext cx="6857998" cy="3327400"/>
        </p:xfrm>
        <a:graphic>
          <a:graphicData uri="http://schemas.openxmlformats.org/drawingml/2006/table">
            <a:tbl>
              <a:tblPr firstRow="1" firstCol="1" lastRow="1" lastCol="1" bandRow="1" bandCol="1">
                <a:tableStyleId>{69CF1AB2-1976-4502-BF36-3FF5EA218861}</a:tableStyleId>
              </a:tblPr>
              <a:tblGrid>
                <a:gridCol w="1219200">
                  <a:extLst>
                    <a:ext uri="{9D8B030D-6E8A-4147-A177-3AD203B41FA5}">
                      <a16:colId xmlns:a16="http://schemas.microsoft.com/office/drawing/2014/main" val="20000"/>
                    </a:ext>
                  </a:extLst>
                </a:gridCol>
                <a:gridCol w="739308">
                  <a:extLst>
                    <a:ext uri="{9D8B030D-6E8A-4147-A177-3AD203B41FA5}">
                      <a16:colId xmlns:a16="http://schemas.microsoft.com/office/drawing/2014/main" val="20001"/>
                    </a:ext>
                  </a:extLst>
                </a:gridCol>
                <a:gridCol w="979254">
                  <a:extLst>
                    <a:ext uri="{9D8B030D-6E8A-4147-A177-3AD203B41FA5}">
                      <a16:colId xmlns:a16="http://schemas.microsoft.com/office/drawing/2014/main" val="20002"/>
                    </a:ext>
                  </a:extLst>
                </a:gridCol>
                <a:gridCol w="980059">
                  <a:extLst>
                    <a:ext uri="{9D8B030D-6E8A-4147-A177-3AD203B41FA5}">
                      <a16:colId xmlns:a16="http://schemas.microsoft.com/office/drawing/2014/main" val="20003"/>
                    </a:ext>
                  </a:extLst>
                </a:gridCol>
                <a:gridCol w="980059">
                  <a:extLst>
                    <a:ext uri="{9D8B030D-6E8A-4147-A177-3AD203B41FA5}">
                      <a16:colId xmlns:a16="http://schemas.microsoft.com/office/drawing/2014/main" val="20004"/>
                    </a:ext>
                  </a:extLst>
                </a:gridCol>
                <a:gridCol w="980059">
                  <a:extLst>
                    <a:ext uri="{9D8B030D-6E8A-4147-A177-3AD203B41FA5}">
                      <a16:colId xmlns:a16="http://schemas.microsoft.com/office/drawing/2014/main" val="20005"/>
                    </a:ext>
                  </a:extLst>
                </a:gridCol>
                <a:gridCol w="980059">
                  <a:extLst>
                    <a:ext uri="{9D8B030D-6E8A-4147-A177-3AD203B41FA5}">
                      <a16:colId xmlns:a16="http://schemas.microsoft.com/office/drawing/2014/main" val="20006"/>
                    </a:ext>
                  </a:extLst>
                </a:gridCol>
              </a:tblGrid>
              <a:tr h="347738">
                <a:tc rowSpan="2">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验证日期</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gridSpan="3">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hMerge="1">
                  <a:txBody>
                    <a:bodyPr/>
                    <a:lstStyle/>
                    <a:p>
                      <a:endParaRPr lang="zh-CN"/>
                    </a:p>
                  </a:txBody>
                  <a:tcPr/>
                </a:tc>
                <a:tc hMerge="1">
                  <a:txBody>
                    <a:bodyPr/>
                    <a:lstStyle/>
                    <a:p>
                      <a:endParaRPr lang="zh-CN"/>
                    </a:p>
                  </a:txBody>
                  <a:tcPr/>
                </a:tc>
                <a:tc gridSpan="3">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47738">
                <a:tc vMerge="1">
                  <a:txBody>
                    <a:bodyPr/>
                    <a:lstStyle/>
                    <a:p>
                      <a:endParaRPr lang="zh-CN"/>
                    </a:p>
                  </a:txBody>
                  <a:tcPr/>
                </a:tc>
                <a:tc gridSpan="3">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hMerge="1">
                  <a:txBody>
                    <a:bodyPr/>
                    <a:lstStyle/>
                    <a:p>
                      <a:endParaRPr lang="zh-CN"/>
                    </a:p>
                  </a:txBody>
                  <a:tcPr/>
                </a:tc>
                <a:tc hMerge="1">
                  <a:txBody>
                    <a:bodyPr/>
                    <a:lstStyle/>
                    <a:p>
                      <a:endParaRPr lang="zh-CN"/>
                    </a:p>
                  </a:txBody>
                  <a:tcPr/>
                </a:tc>
                <a:tc gridSpan="3">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347738">
                <a:tc rowSpan="2">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操作</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gridSpan="3">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hMerge="1">
                  <a:txBody>
                    <a:bodyPr/>
                    <a:lstStyle/>
                    <a:p>
                      <a:endParaRPr lang="zh-CN"/>
                    </a:p>
                  </a:txBody>
                  <a:tcPr/>
                </a:tc>
                <a:tc hMerge="1">
                  <a:txBody>
                    <a:bodyPr/>
                    <a:lstStyle/>
                    <a:p>
                      <a:endParaRPr lang="zh-CN"/>
                    </a:p>
                  </a:txBody>
                  <a:tcPr/>
                </a:tc>
                <a:tc gridSpan="3">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2"/>
                  </a:ext>
                </a:extLst>
              </a:tr>
              <a:tr h="347738">
                <a:tc vMerge="1">
                  <a:txBody>
                    <a:bodyPr/>
                    <a:lstStyle/>
                    <a:p>
                      <a:endParaRPr lang="zh-CN"/>
                    </a:p>
                  </a:txBody>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1" kern="1200">
                          <a:effectLst/>
                          <a:latin typeface="微软雅黑" panose="020B0503020204020204" pitchFamily="34" charset="-122"/>
                          <a:ea typeface="微软雅黑" panose="020B0503020204020204" pitchFamily="34" charset="-122"/>
                        </a:rPr>
                        <a:t> </a:t>
                      </a:r>
                      <a:endParaRPr lang="zh-CN" sz="1200" b="1"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1" kern="1200">
                          <a:effectLst/>
                          <a:latin typeface="微软雅黑" panose="020B0503020204020204" pitchFamily="34" charset="-122"/>
                          <a:ea typeface="微软雅黑" panose="020B0503020204020204" pitchFamily="34" charset="-122"/>
                        </a:rPr>
                        <a:t> </a:t>
                      </a:r>
                      <a:endParaRPr lang="zh-CN" sz="1200" b="1"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tc>
                  <a:txBody>
                    <a:bodyPr/>
                    <a:lstStyle/>
                    <a:p>
                      <a:pPr indent="0" algn="ctr">
                        <a:spcAft>
                          <a:spcPts val="0"/>
                        </a:spcAft>
                      </a:pPr>
                      <a:r>
                        <a:rPr lang="en-US" sz="1200" b="1" kern="1200">
                          <a:effectLst/>
                          <a:latin typeface="微软雅黑" panose="020B0503020204020204" pitchFamily="34" charset="-122"/>
                          <a:ea typeface="微软雅黑" panose="020B0503020204020204" pitchFamily="34" charset="-122"/>
                        </a:rPr>
                        <a:t> </a:t>
                      </a:r>
                      <a:endParaRPr lang="zh-CN" sz="1200" b="1"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tc>
                  <a:txBody>
                    <a:bodyPr/>
                    <a:lstStyle/>
                    <a:p>
                      <a:pPr indent="0" algn="ctr">
                        <a:spcAft>
                          <a:spcPts val="0"/>
                        </a:spcAft>
                      </a:pPr>
                      <a:r>
                        <a:rPr lang="en-US" sz="1200" b="1" kern="1200">
                          <a:effectLst/>
                          <a:latin typeface="微软雅黑" panose="020B0503020204020204" pitchFamily="34" charset="-122"/>
                          <a:ea typeface="微软雅黑" panose="020B0503020204020204" pitchFamily="34" charset="-122"/>
                        </a:rPr>
                        <a:t> </a:t>
                      </a:r>
                      <a:endParaRPr lang="zh-CN" sz="1200" b="1"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r h="529570">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一次风压</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1" kern="1200">
                          <a:effectLst/>
                          <a:latin typeface="微软雅黑" panose="020B0503020204020204" pitchFamily="34" charset="-122"/>
                          <a:ea typeface="微软雅黑" panose="020B0503020204020204" pitchFamily="34" charset="-122"/>
                        </a:rPr>
                        <a:t> </a:t>
                      </a:r>
                      <a:endParaRPr lang="zh-CN" sz="1200" b="1"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tc>
                  <a:txBody>
                    <a:bodyPr/>
                    <a:lstStyle/>
                    <a:p>
                      <a:pPr indent="0" algn="ctr">
                        <a:spcAft>
                          <a:spcPts val="0"/>
                        </a:spcAft>
                      </a:pPr>
                      <a:r>
                        <a:rPr lang="en-US" sz="1200" b="1" kern="1200">
                          <a:effectLst/>
                          <a:latin typeface="微软雅黑" panose="020B0503020204020204" pitchFamily="34" charset="-122"/>
                          <a:ea typeface="微软雅黑" panose="020B0503020204020204" pitchFamily="34" charset="-122"/>
                        </a:rPr>
                        <a:t> </a:t>
                      </a:r>
                      <a:endParaRPr lang="zh-CN" sz="1200" b="1"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4"/>
                  </a:ext>
                </a:extLst>
              </a:tr>
              <a:tr h="529570">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一次风量</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1" kern="1200">
                          <a:effectLst/>
                          <a:latin typeface="微软雅黑" panose="020B0503020204020204" pitchFamily="34" charset="-122"/>
                          <a:ea typeface="微软雅黑" panose="020B0503020204020204" pitchFamily="34" charset="-122"/>
                        </a:rPr>
                        <a:t> </a:t>
                      </a:r>
                      <a:endParaRPr lang="zh-CN" sz="1200" b="1"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1" kern="1200">
                          <a:effectLst/>
                          <a:latin typeface="微软雅黑" panose="020B0503020204020204" pitchFamily="34" charset="-122"/>
                          <a:ea typeface="微软雅黑" panose="020B0503020204020204" pitchFamily="34" charset="-122"/>
                        </a:rPr>
                        <a:t> </a:t>
                      </a:r>
                      <a:endParaRPr lang="zh-CN" sz="1200" b="1"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tc>
                  <a:txBody>
                    <a:bodyPr/>
                    <a:lstStyle/>
                    <a:p>
                      <a:pPr indent="0" algn="ctr">
                        <a:spcAft>
                          <a:spcPts val="0"/>
                        </a:spcAft>
                      </a:pPr>
                      <a:r>
                        <a:rPr lang="en-US" sz="1200" b="1" kern="1200">
                          <a:effectLst/>
                          <a:latin typeface="微软雅黑" panose="020B0503020204020204" pitchFamily="34" charset="-122"/>
                          <a:ea typeface="微软雅黑" panose="020B0503020204020204" pitchFamily="34" charset="-122"/>
                        </a:rPr>
                        <a:t> </a:t>
                      </a:r>
                      <a:endParaRPr lang="zh-CN" sz="1200" b="1"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5"/>
                  </a:ext>
                </a:extLst>
              </a:tr>
              <a:tr h="529570">
                <a:tc>
                  <a:txBody>
                    <a:bodyPr/>
                    <a:lstStyle/>
                    <a:p>
                      <a:pPr indent="0" algn="ctr">
                        <a:spcAft>
                          <a:spcPts val="0"/>
                        </a:spcAft>
                      </a:pPr>
                      <a:r>
                        <a:rPr lang="zh-CN" sz="1200" b="1" kern="1200" dirty="0">
                          <a:solidFill>
                            <a:schemeClr val="bg1"/>
                          </a:solidFill>
                          <a:effectLst/>
                          <a:latin typeface="微软雅黑" panose="020B0503020204020204" pitchFamily="34" charset="-122"/>
                          <a:ea typeface="微软雅黑" panose="020B0503020204020204" pitchFamily="34" charset="-122"/>
                        </a:rPr>
                        <a:t>主汽压力</a:t>
                      </a:r>
                      <a:endParaRPr lang="zh-CN" sz="12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200" b="1" kern="1200">
                          <a:effectLst/>
                          <a:latin typeface="微软雅黑" panose="020B0503020204020204" pitchFamily="34" charset="-122"/>
                          <a:ea typeface="微软雅黑" panose="020B0503020204020204" pitchFamily="34" charset="-122"/>
                        </a:rPr>
                        <a:t> </a:t>
                      </a:r>
                      <a:endParaRPr lang="zh-CN" sz="1200" b="1"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tc>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6"/>
                  </a:ext>
                </a:extLst>
              </a:tr>
              <a:tr h="347738">
                <a:tc gridSpan="7">
                  <a:txBody>
                    <a:bodyPr/>
                    <a:lstStyle/>
                    <a:p>
                      <a:pPr indent="0" algn="ctr">
                        <a:spcAft>
                          <a:spcPts val="0"/>
                        </a:spcAft>
                      </a:pPr>
                      <a:r>
                        <a:rPr lang="en-US" sz="1200" b="1" kern="1200" dirty="0">
                          <a:effectLst/>
                          <a:latin typeface="微软雅黑" panose="020B0503020204020204" pitchFamily="34" charset="-122"/>
                          <a:ea typeface="微软雅黑" panose="020B0503020204020204" pitchFamily="34" charset="-122"/>
                        </a:rPr>
                        <a:t> </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E181"/>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7"/>
                  </a:ext>
                </a:extLst>
              </a:tr>
            </a:tbl>
          </a:graphicData>
        </a:graphic>
      </p:graphicFrame>
      <p:pic>
        <p:nvPicPr>
          <p:cNvPr id="5" name="图片 4"/>
          <p:cNvPicPr>
            <a:picLocks noChangeAspect="1"/>
          </p:cNvPicPr>
          <p:nvPr/>
        </p:nvPicPr>
        <p:blipFill>
          <a:blip r:embed="rId3"/>
          <a:stretch>
            <a:fillRect/>
          </a:stretch>
        </p:blipFill>
        <p:spPr>
          <a:xfrm>
            <a:off x="190500" y="1327150"/>
            <a:ext cx="3810000" cy="4762500"/>
          </a:xfrm>
          <a:prstGeom prst="rect">
            <a:avLst/>
          </a:prstGeom>
        </p:spPr>
      </p:pic>
      <p:sp>
        <p:nvSpPr>
          <p:cNvPr id="6" name="矩形 5"/>
          <p:cNvSpPr/>
          <p:nvPr/>
        </p:nvSpPr>
        <p:spPr>
          <a:xfrm>
            <a:off x="4191000" y="5702301"/>
            <a:ext cx="7086598" cy="338554"/>
          </a:xfrm>
          <a:prstGeom prst="rect">
            <a:avLst/>
          </a:prstGeom>
        </p:spPr>
        <p:txBody>
          <a:bodyPr wrap="square">
            <a:spAutoFit/>
          </a:bodyPr>
          <a:lstStyle/>
          <a:p>
            <a:pPr marL="342900" lvl="0" indent="-342900" algn="just">
              <a:spcAft>
                <a:spcPts val="0"/>
              </a:spcAft>
              <a:buFont typeface="Wingdings" panose="05000000000000000000" pitchFamily="2" charset="2"/>
              <a:buChar char=""/>
              <a:tabLst>
                <a:tab pos="457200" algn="l"/>
              </a:tabLst>
            </a:pPr>
            <a:r>
              <a:rPr lang="zh-CN" altLang="zh-CN" sz="1600" i="1" dirty="0">
                <a:latin typeface="微软雅黑" panose="020B0503020204020204" pitchFamily="34" charset="-122"/>
                <a:ea typeface="微软雅黑" panose="020B0503020204020204" pitchFamily="34" charset="-122"/>
                <a:cs typeface="宋体-18030"/>
              </a:rPr>
              <a:t>及时调整磨组的一次风量，确保燃煤充分燃烧，保持主汽压力稳定。</a:t>
            </a:r>
          </a:p>
        </p:txBody>
      </p:sp>
      <p:sp>
        <p:nvSpPr>
          <p:cNvPr id="7" name="文本框 6"/>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0805" y="160089"/>
            <a:ext cx="3356795" cy="646331"/>
          </a:xfrm>
          <a:prstGeom prst="rect">
            <a:avLst/>
          </a:prstGeom>
        </p:spPr>
        <p:txBody>
          <a:bodyPr wrap="square">
            <a:spAutoFit/>
          </a:bodyPr>
          <a:lstStyle/>
          <a:p>
            <a:pPr lvl="0"/>
            <a:r>
              <a:rPr lang="zh-CN" altLang="en-US" sz="3600" b="1" spc="50" dirty="0" smtClean="0">
                <a:ln w="11430"/>
                <a:solidFill>
                  <a:srgbClr val="0070C0"/>
                </a:solidFill>
                <a:latin typeface="微软雅黑" panose="020B0503020204020204" pitchFamily="34" charset="-122"/>
                <a:ea typeface="微软雅黑" panose="020B0503020204020204" pitchFamily="34" charset="-122"/>
                <a:cs typeface="宋体-18030"/>
              </a:rPr>
              <a:t>十、对策实施</a:t>
            </a:r>
            <a:endParaRPr lang="zh-CN" altLang="zh-CN" sz="3600" b="1" dirty="0">
              <a:solidFill>
                <a:srgbClr val="0070C0"/>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939801" y="2191809"/>
          <a:ext cx="8610600" cy="4035865"/>
        </p:xfrm>
        <a:graphic>
          <a:graphicData uri="http://schemas.openxmlformats.org/drawingml/2006/table">
            <a:tbl>
              <a:tblPr firstRow="1" firstCol="1" lastRow="1" lastCol="1" bandRow="1" bandCol="1">
                <a:tableStyleId>{69CF1AB2-1976-4502-BF36-3FF5EA218861}</a:tableStyleId>
              </a:tblPr>
              <a:tblGrid>
                <a:gridCol w="1091774">
                  <a:extLst>
                    <a:ext uri="{9D8B030D-6E8A-4147-A177-3AD203B41FA5}">
                      <a16:colId xmlns:a16="http://schemas.microsoft.com/office/drawing/2014/main" val="20000"/>
                    </a:ext>
                  </a:extLst>
                </a:gridCol>
                <a:gridCol w="813682">
                  <a:extLst>
                    <a:ext uri="{9D8B030D-6E8A-4147-A177-3AD203B41FA5}">
                      <a16:colId xmlns:a16="http://schemas.microsoft.com/office/drawing/2014/main" val="20001"/>
                    </a:ext>
                  </a:extLst>
                </a:gridCol>
                <a:gridCol w="885780">
                  <a:extLst>
                    <a:ext uri="{9D8B030D-6E8A-4147-A177-3AD203B41FA5}">
                      <a16:colId xmlns:a16="http://schemas.microsoft.com/office/drawing/2014/main" val="20002"/>
                    </a:ext>
                  </a:extLst>
                </a:gridCol>
                <a:gridCol w="881092">
                  <a:extLst>
                    <a:ext uri="{9D8B030D-6E8A-4147-A177-3AD203B41FA5}">
                      <a16:colId xmlns:a16="http://schemas.microsoft.com/office/drawing/2014/main" val="20003"/>
                    </a:ext>
                  </a:extLst>
                </a:gridCol>
                <a:gridCol w="504014">
                  <a:extLst>
                    <a:ext uri="{9D8B030D-6E8A-4147-A177-3AD203B41FA5}">
                      <a16:colId xmlns:a16="http://schemas.microsoft.com/office/drawing/2014/main" val="20004"/>
                    </a:ext>
                  </a:extLst>
                </a:gridCol>
                <a:gridCol w="504014">
                  <a:extLst>
                    <a:ext uri="{9D8B030D-6E8A-4147-A177-3AD203B41FA5}">
                      <a16:colId xmlns:a16="http://schemas.microsoft.com/office/drawing/2014/main" val="20005"/>
                    </a:ext>
                  </a:extLst>
                </a:gridCol>
                <a:gridCol w="504014">
                  <a:extLst>
                    <a:ext uri="{9D8B030D-6E8A-4147-A177-3AD203B41FA5}">
                      <a16:colId xmlns:a16="http://schemas.microsoft.com/office/drawing/2014/main" val="20006"/>
                    </a:ext>
                  </a:extLst>
                </a:gridCol>
                <a:gridCol w="504014">
                  <a:extLst>
                    <a:ext uri="{9D8B030D-6E8A-4147-A177-3AD203B41FA5}">
                      <a16:colId xmlns:a16="http://schemas.microsoft.com/office/drawing/2014/main" val="20007"/>
                    </a:ext>
                  </a:extLst>
                </a:gridCol>
                <a:gridCol w="504014">
                  <a:extLst>
                    <a:ext uri="{9D8B030D-6E8A-4147-A177-3AD203B41FA5}">
                      <a16:colId xmlns:a16="http://schemas.microsoft.com/office/drawing/2014/main" val="20008"/>
                    </a:ext>
                  </a:extLst>
                </a:gridCol>
                <a:gridCol w="504014">
                  <a:extLst>
                    <a:ext uri="{9D8B030D-6E8A-4147-A177-3AD203B41FA5}">
                      <a16:colId xmlns:a16="http://schemas.microsoft.com/office/drawing/2014/main" val="20009"/>
                    </a:ext>
                  </a:extLst>
                </a:gridCol>
                <a:gridCol w="504014">
                  <a:extLst>
                    <a:ext uri="{9D8B030D-6E8A-4147-A177-3AD203B41FA5}">
                      <a16:colId xmlns:a16="http://schemas.microsoft.com/office/drawing/2014/main" val="20010"/>
                    </a:ext>
                  </a:extLst>
                </a:gridCol>
                <a:gridCol w="1410174">
                  <a:extLst>
                    <a:ext uri="{9D8B030D-6E8A-4147-A177-3AD203B41FA5}">
                      <a16:colId xmlns:a16="http://schemas.microsoft.com/office/drawing/2014/main" val="20011"/>
                    </a:ext>
                  </a:extLst>
                </a:gridCol>
              </a:tblGrid>
              <a:tr h="332004">
                <a:tc>
                  <a:txBody>
                    <a:bodyPr/>
                    <a:lstStyle/>
                    <a:p>
                      <a:pPr indent="0" algn="ctr">
                        <a:spcAft>
                          <a:spcPts val="0"/>
                        </a:spcAft>
                      </a:pPr>
                      <a:r>
                        <a:rPr lang="zh-CN" sz="1400" kern="1200" dirty="0">
                          <a:solidFill>
                            <a:schemeClr val="bg1"/>
                          </a:solidFill>
                          <a:effectLst/>
                          <a:latin typeface="微软雅黑" panose="020B0503020204020204" pitchFamily="34" charset="-122"/>
                          <a:ea typeface="微软雅黑" panose="020B0503020204020204" pitchFamily="34" charset="-122"/>
                        </a:rPr>
                        <a:t>对策二</a:t>
                      </a:r>
                      <a:endParaRPr lang="zh-CN" sz="14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0" marR="0" marT="0" marB="0" anchor="ctr">
                    <a:solidFill>
                      <a:srgbClr val="005EA4"/>
                    </a:solidFill>
                  </a:tcPr>
                </a:tc>
                <a:tc gridSpan="3">
                  <a:txBody>
                    <a:bodyPr/>
                    <a:lstStyle/>
                    <a:p>
                      <a:pPr indent="0" algn="ctr">
                        <a:spcAft>
                          <a:spcPts val="0"/>
                        </a:spcAft>
                      </a:pPr>
                      <a:r>
                        <a:rPr lang="zh-CN" sz="1400" kern="1200" dirty="0">
                          <a:solidFill>
                            <a:schemeClr val="bg1"/>
                          </a:solidFill>
                          <a:effectLst/>
                          <a:latin typeface="微软雅黑" panose="020B0503020204020204" pitchFamily="34" charset="-122"/>
                          <a:ea typeface="微软雅黑" panose="020B0503020204020204" pitchFamily="34" charset="-122"/>
                        </a:rPr>
                        <a:t>调整主汽压力设定</a:t>
                      </a:r>
                      <a:endParaRPr lang="zh-CN" sz="14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0" marR="0" marT="0" marB="0" anchor="ctr">
                    <a:solidFill>
                      <a:srgbClr val="005EA4"/>
                    </a:solidFill>
                  </a:tcPr>
                </a:tc>
                <a:tc hMerge="1">
                  <a:txBody>
                    <a:bodyPr/>
                    <a:lstStyle/>
                    <a:p>
                      <a:endParaRPr lang="zh-CN"/>
                    </a:p>
                  </a:txBody>
                  <a:tcPr/>
                </a:tc>
                <a:tc hMerge="1">
                  <a:txBody>
                    <a:bodyPr/>
                    <a:lstStyle/>
                    <a:p>
                      <a:endParaRPr lang="zh-CN"/>
                    </a:p>
                  </a:txBody>
                  <a:tcPr/>
                </a:tc>
                <a:tc>
                  <a:txBody>
                    <a:bodyPr/>
                    <a:lstStyle/>
                    <a:p>
                      <a:pPr indent="0" algn="ctr">
                        <a:spcAft>
                          <a:spcPts val="0"/>
                        </a:spcAft>
                      </a:pPr>
                      <a:endParaRPr lang="zh-CN" altLang="en-US" sz="1400" dirty="0">
                        <a:solidFill>
                          <a:schemeClr val="bg1"/>
                        </a:solidFill>
                        <a:latin typeface="微软雅黑" panose="020B0503020204020204" pitchFamily="34" charset="-122"/>
                        <a:ea typeface="微软雅黑" panose="020B0503020204020204" pitchFamily="34" charset="-122"/>
                      </a:endParaRPr>
                    </a:p>
                  </a:txBody>
                  <a:tcPr marL="41458" marR="41458" marT="20729" marB="20729" anchor="ctr">
                    <a:solidFill>
                      <a:srgbClr val="005EA4"/>
                    </a:solidFill>
                  </a:tcPr>
                </a:tc>
                <a:tc>
                  <a:txBody>
                    <a:bodyPr/>
                    <a:lstStyle/>
                    <a:p>
                      <a:pPr indent="0" algn="ctr">
                        <a:spcAft>
                          <a:spcPts val="0"/>
                        </a:spcAft>
                      </a:pPr>
                      <a:endParaRPr lang="zh-CN" altLang="en-US" sz="1400" dirty="0">
                        <a:solidFill>
                          <a:schemeClr val="bg1"/>
                        </a:solidFill>
                        <a:latin typeface="微软雅黑" panose="020B0503020204020204" pitchFamily="34" charset="-122"/>
                        <a:ea typeface="微软雅黑" panose="020B0503020204020204" pitchFamily="34" charset="-122"/>
                      </a:endParaRPr>
                    </a:p>
                  </a:txBody>
                  <a:tcPr marL="41458" marR="41458" marT="20729" marB="20729" anchor="ctr">
                    <a:solidFill>
                      <a:srgbClr val="005EA4"/>
                    </a:solidFill>
                  </a:tcPr>
                </a:tc>
                <a:tc>
                  <a:txBody>
                    <a:bodyPr/>
                    <a:lstStyle/>
                    <a:p>
                      <a:pPr indent="0" algn="ctr">
                        <a:spcAft>
                          <a:spcPts val="0"/>
                        </a:spcAft>
                      </a:pPr>
                      <a:endParaRPr lang="zh-CN" altLang="en-US" sz="1400" dirty="0">
                        <a:solidFill>
                          <a:schemeClr val="bg1"/>
                        </a:solidFill>
                        <a:latin typeface="微软雅黑" panose="020B0503020204020204" pitchFamily="34" charset="-122"/>
                        <a:ea typeface="微软雅黑" panose="020B0503020204020204" pitchFamily="34" charset="-122"/>
                      </a:endParaRPr>
                    </a:p>
                  </a:txBody>
                  <a:tcPr marL="41458" marR="41458" marT="20729" marB="20729" anchor="ctr">
                    <a:solidFill>
                      <a:srgbClr val="005EA4"/>
                    </a:solidFill>
                  </a:tcPr>
                </a:tc>
                <a:tc>
                  <a:txBody>
                    <a:bodyPr/>
                    <a:lstStyle/>
                    <a:p>
                      <a:pPr indent="0" algn="ctr">
                        <a:spcAft>
                          <a:spcPts val="0"/>
                        </a:spcAft>
                      </a:pPr>
                      <a:endParaRPr lang="zh-CN" altLang="en-US" sz="1400" dirty="0">
                        <a:solidFill>
                          <a:schemeClr val="bg1"/>
                        </a:solidFill>
                        <a:latin typeface="微软雅黑" panose="020B0503020204020204" pitchFamily="34" charset="-122"/>
                        <a:ea typeface="微软雅黑" panose="020B0503020204020204" pitchFamily="34" charset="-122"/>
                      </a:endParaRPr>
                    </a:p>
                  </a:txBody>
                  <a:tcPr marL="41458" marR="41458" marT="20729" marB="20729" anchor="ctr">
                    <a:solidFill>
                      <a:srgbClr val="005EA4"/>
                    </a:solidFill>
                  </a:tcPr>
                </a:tc>
                <a:tc>
                  <a:txBody>
                    <a:bodyPr/>
                    <a:lstStyle/>
                    <a:p>
                      <a:pPr indent="0" algn="ctr">
                        <a:spcAft>
                          <a:spcPts val="0"/>
                        </a:spcAft>
                      </a:pPr>
                      <a:endParaRPr lang="zh-CN" altLang="en-US" sz="1400" dirty="0">
                        <a:solidFill>
                          <a:schemeClr val="bg1"/>
                        </a:solidFill>
                        <a:latin typeface="微软雅黑" panose="020B0503020204020204" pitchFamily="34" charset="-122"/>
                        <a:ea typeface="微软雅黑" panose="020B0503020204020204" pitchFamily="34" charset="-122"/>
                      </a:endParaRPr>
                    </a:p>
                  </a:txBody>
                  <a:tcPr marL="41458" marR="41458" marT="20729" marB="20729" anchor="ctr">
                    <a:solidFill>
                      <a:srgbClr val="005EA4"/>
                    </a:solidFill>
                  </a:tcPr>
                </a:tc>
                <a:tc>
                  <a:txBody>
                    <a:bodyPr/>
                    <a:lstStyle/>
                    <a:p>
                      <a:pPr indent="0" algn="ctr">
                        <a:spcAft>
                          <a:spcPts val="0"/>
                        </a:spcAft>
                      </a:pPr>
                      <a:endParaRPr lang="zh-CN" altLang="en-US" sz="1400" dirty="0">
                        <a:solidFill>
                          <a:schemeClr val="bg1"/>
                        </a:solidFill>
                        <a:latin typeface="微软雅黑" panose="020B0503020204020204" pitchFamily="34" charset="-122"/>
                        <a:ea typeface="微软雅黑" panose="020B0503020204020204" pitchFamily="34" charset="-122"/>
                      </a:endParaRPr>
                    </a:p>
                  </a:txBody>
                  <a:tcPr marL="41458" marR="41458" marT="20729" marB="20729" anchor="ctr">
                    <a:solidFill>
                      <a:srgbClr val="005EA4"/>
                    </a:solidFill>
                  </a:tcPr>
                </a:tc>
                <a:tc>
                  <a:txBody>
                    <a:bodyPr/>
                    <a:lstStyle/>
                    <a:p>
                      <a:pPr indent="0" algn="ctr">
                        <a:spcAft>
                          <a:spcPts val="0"/>
                        </a:spcAft>
                      </a:pPr>
                      <a:endParaRPr lang="zh-CN" altLang="en-US" sz="1400" dirty="0">
                        <a:solidFill>
                          <a:schemeClr val="bg1"/>
                        </a:solidFill>
                        <a:latin typeface="微软雅黑" panose="020B0503020204020204" pitchFamily="34" charset="-122"/>
                        <a:ea typeface="微软雅黑" panose="020B0503020204020204" pitchFamily="34" charset="-122"/>
                      </a:endParaRPr>
                    </a:p>
                  </a:txBody>
                  <a:tcPr marL="41458" marR="41458" marT="20729" marB="20729" anchor="ctr">
                    <a:solidFill>
                      <a:srgbClr val="005EA4"/>
                    </a:solidFill>
                  </a:tcPr>
                </a:tc>
                <a:tc>
                  <a:txBody>
                    <a:bodyPr/>
                    <a:lstStyle/>
                    <a:p>
                      <a:pPr indent="0" algn="ctr">
                        <a:spcAft>
                          <a:spcPts val="0"/>
                        </a:spcAft>
                      </a:pPr>
                      <a:endParaRPr lang="zh-CN" altLang="en-US" sz="1400" dirty="0">
                        <a:solidFill>
                          <a:schemeClr val="bg1"/>
                        </a:solidFill>
                        <a:latin typeface="微软雅黑" panose="020B0503020204020204" pitchFamily="34" charset="-122"/>
                        <a:ea typeface="微软雅黑" panose="020B0503020204020204" pitchFamily="34" charset="-122"/>
                      </a:endParaRPr>
                    </a:p>
                  </a:txBody>
                  <a:tcPr marL="41458" marR="41458" marT="20729" marB="20729" anchor="ctr">
                    <a:solidFill>
                      <a:srgbClr val="005EA4"/>
                    </a:solidFill>
                  </a:tcPr>
                </a:tc>
                <a:extLst>
                  <a:ext uri="{0D108BD9-81ED-4DB2-BD59-A6C34878D82A}">
                    <a16:rowId xmlns:a16="http://schemas.microsoft.com/office/drawing/2014/main" val="10000"/>
                  </a:ext>
                </a:extLst>
              </a:tr>
              <a:tr h="255509">
                <a:tc>
                  <a:txBody>
                    <a:bodyPr/>
                    <a:lstStyle/>
                    <a:p>
                      <a:pPr indent="0" algn="ctr">
                        <a:spcAft>
                          <a:spcPts val="0"/>
                        </a:spcAft>
                      </a:pPr>
                      <a:r>
                        <a:rPr lang="zh-CN" sz="1200" kern="1200">
                          <a:effectLst/>
                          <a:latin typeface="微软雅黑" panose="020B0503020204020204" pitchFamily="34" charset="-122"/>
                          <a:ea typeface="微软雅黑" panose="020B0503020204020204" pitchFamily="34" charset="-122"/>
                        </a:rPr>
                        <a:t>验证时间</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4</a:t>
                      </a:r>
                      <a:r>
                        <a:rPr lang="zh-CN" sz="1200" kern="1200">
                          <a:effectLst/>
                          <a:latin typeface="微软雅黑" panose="020B0503020204020204" pitchFamily="34" charset="-122"/>
                          <a:ea typeface="微软雅黑" panose="020B0503020204020204" pitchFamily="34" charset="-122"/>
                        </a:rPr>
                        <a:t>月</a:t>
                      </a:r>
                      <a:r>
                        <a:rPr lang="en-US" sz="1200" kern="1200">
                          <a:effectLst/>
                          <a:latin typeface="微软雅黑" panose="020B0503020204020204" pitchFamily="34" charset="-122"/>
                          <a:ea typeface="微软雅黑" panose="020B0503020204020204" pitchFamily="34" charset="-122"/>
                        </a:rPr>
                        <a:t>20</a:t>
                      </a:r>
                      <a:r>
                        <a:rPr lang="zh-CN" sz="1200" kern="1200">
                          <a:effectLst/>
                          <a:latin typeface="微软雅黑" panose="020B0503020204020204" pitchFamily="34" charset="-122"/>
                          <a:ea typeface="微软雅黑" panose="020B0503020204020204" pitchFamily="34" charset="-122"/>
                        </a:rPr>
                        <a:t>日</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indent="0" algn="ctr">
                        <a:spcAft>
                          <a:spcPts val="0"/>
                        </a:spcAft>
                      </a:pPr>
                      <a:r>
                        <a:rPr lang="zh-CN" sz="1200" kern="1200">
                          <a:effectLst/>
                          <a:latin typeface="微软雅黑" panose="020B0503020204020204" pitchFamily="34" charset="-122"/>
                          <a:ea typeface="微软雅黑" panose="020B0503020204020204" pitchFamily="34" charset="-122"/>
                        </a:rPr>
                        <a:t>负责人</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indent="0" algn="ctr">
                        <a:spcAft>
                          <a:spcPts val="0"/>
                        </a:spcAft>
                      </a:pPr>
                      <a:r>
                        <a:rPr lang="zh-CN" sz="1200" kern="1200">
                          <a:effectLst/>
                          <a:latin typeface="微软雅黑" panose="020B0503020204020204" pitchFamily="34" charset="-122"/>
                          <a:ea typeface="微软雅黑" panose="020B0503020204020204" pitchFamily="34" charset="-122"/>
                        </a:rPr>
                        <a:t>杨亮</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marL="71755" indent="0" algn="ctr">
                        <a:spcAft>
                          <a:spcPts val="0"/>
                        </a:spcAft>
                      </a:pPr>
                      <a:endParaRPr lang="zh-CN" altLang="en-US" sz="1200" dirty="0">
                        <a:latin typeface="微软雅黑" panose="020B0503020204020204" pitchFamily="34" charset="-122"/>
                        <a:ea typeface="微软雅黑" panose="020B0503020204020204" pitchFamily="34" charset="-122"/>
                      </a:endParaRPr>
                    </a:p>
                  </a:txBody>
                  <a:tcPr marL="41458" marR="41458" marT="20729" marB="20729" anchor="ctr"/>
                </a:tc>
                <a:extLst>
                  <a:ext uri="{0D108BD9-81ED-4DB2-BD59-A6C34878D82A}">
                    <a16:rowId xmlns:a16="http://schemas.microsoft.com/office/drawing/2014/main" val="10001"/>
                  </a:ext>
                </a:extLst>
              </a:tr>
              <a:tr h="362636">
                <a:tc>
                  <a:txBody>
                    <a:bodyPr/>
                    <a:lstStyle/>
                    <a:p>
                      <a:pPr indent="0" algn="ctr">
                        <a:spcAft>
                          <a:spcPts val="0"/>
                        </a:spcAft>
                      </a:pPr>
                      <a:r>
                        <a:rPr lang="zh-CN" sz="1200" kern="1200">
                          <a:effectLst/>
                          <a:latin typeface="微软雅黑" panose="020B0503020204020204" pitchFamily="34" charset="-122"/>
                          <a:ea typeface="微软雅黑" panose="020B0503020204020204" pitchFamily="34" charset="-122"/>
                        </a:rPr>
                        <a:t>实施前</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gridSpan="2">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tc>
                <a:tc hMerge="1">
                  <a:txBody>
                    <a:bodyPr/>
                    <a:lstStyle/>
                    <a:p>
                      <a:endParaRPr lang="zh-CN"/>
                    </a:p>
                  </a:txBody>
                  <a:tcP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marL="71755" indent="0" algn="ctr">
                        <a:spcAft>
                          <a:spcPts val="0"/>
                        </a:spcAft>
                      </a:pPr>
                      <a:endParaRPr lang="zh-CN" altLang="en-US" sz="1200" dirty="0">
                        <a:latin typeface="微软雅黑" panose="020B0503020204020204" pitchFamily="34" charset="-122"/>
                        <a:ea typeface="微软雅黑" panose="020B0503020204020204" pitchFamily="34" charset="-122"/>
                      </a:endParaRPr>
                    </a:p>
                  </a:txBody>
                  <a:tcPr marL="41458" marR="41458" marT="20729" marB="20729" anchor="ctr"/>
                </a:tc>
                <a:extLst>
                  <a:ext uri="{0D108BD9-81ED-4DB2-BD59-A6C34878D82A}">
                    <a16:rowId xmlns:a16="http://schemas.microsoft.com/office/drawing/2014/main" val="10002"/>
                  </a:ext>
                </a:extLst>
              </a:tr>
              <a:tr h="447140">
                <a:tc>
                  <a:txBody>
                    <a:bodyPr/>
                    <a:lstStyle/>
                    <a:p>
                      <a:pPr indent="0" algn="ctr">
                        <a:spcAft>
                          <a:spcPts val="0"/>
                        </a:spcAft>
                      </a:pPr>
                      <a:r>
                        <a:rPr lang="zh-CN" sz="1200" kern="1200">
                          <a:effectLst/>
                          <a:latin typeface="微软雅黑" panose="020B0503020204020204" pitchFamily="34" charset="-122"/>
                          <a:ea typeface="微软雅黑" panose="020B0503020204020204" pitchFamily="34" charset="-122"/>
                        </a:rPr>
                        <a:t>负荷（</a:t>
                      </a:r>
                      <a:r>
                        <a:rPr lang="en-US" sz="1200" kern="1200">
                          <a:effectLst/>
                          <a:latin typeface="微软雅黑" panose="020B0503020204020204" pitchFamily="34" charset="-122"/>
                          <a:ea typeface="微软雅黑" panose="020B0503020204020204" pitchFamily="34" charset="-122"/>
                        </a:rPr>
                        <a:t>MW</a:t>
                      </a:r>
                      <a:r>
                        <a:rPr lang="zh-CN" sz="1200" kern="1200">
                          <a:effectLst/>
                          <a:latin typeface="微软雅黑" panose="020B0503020204020204" pitchFamily="34" charset="-122"/>
                          <a:ea typeface="微软雅黑" panose="020B0503020204020204" pitchFamily="34" charset="-122"/>
                        </a:rPr>
                        <a:t>）</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170</a:t>
                      </a:r>
                      <a:endParaRPr lang="zh-CN" sz="1200" kern="1200" dirty="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180</a:t>
                      </a:r>
                      <a:endParaRPr lang="zh-CN" sz="1200" kern="1200" dirty="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190</a:t>
                      </a:r>
                      <a:endParaRPr lang="zh-CN" sz="1200" kern="1200" dirty="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200</a:t>
                      </a:r>
                      <a:endParaRPr lang="zh-CN" sz="1200" kern="1200" dirty="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210</a:t>
                      </a:r>
                      <a:endParaRPr lang="zh-CN" sz="1200" kern="1200" dirty="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220</a:t>
                      </a:r>
                      <a:endParaRPr lang="zh-CN" sz="1200" kern="1200" dirty="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230</a:t>
                      </a:r>
                      <a:endParaRPr lang="zh-CN" sz="1200" kern="1200" dirty="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240</a:t>
                      </a:r>
                      <a:endParaRPr lang="zh-CN" sz="1200" kern="1200" dirty="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250-290</a:t>
                      </a:r>
                      <a:endParaRPr lang="zh-CN" sz="1200" kern="1200" dirty="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300-330</a:t>
                      </a:r>
                      <a:endParaRPr lang="zh-CN" sz="1200" kern="1200" dirty="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marL="71755" indent="0" algn="ctr">
                        <a:spcAft>
                          <a:spcPts val="0"/>
                        </a:spcAft>
                      </a:pPr>
                      <a:endParaRPr lang="zh-CN" altLang="en-US" sz="1200" dirty="0">
                        <a:latin typeface="微软雅黑" panose="020B0503020204020204" pitchFamily="34" charset="-122"/>
                        <a:ea typeface="微软雅黑" panose="020B0503020204020204" pitchFamily="34" charset="-122"/>
                      </a:endParaRPr>
                    </a:p>
                  </a:txBody>
                  <a:tcPr marL="41458" marR="41458" marT="20729" marB="20729" anchor="ctr"/>
                </a:tc>
                <a:extLst>
                  <a:ext uri="{0D108BD9-81ED-4DB2-BD59-A6C34878D82A}">
                    <a16:rowId xmlns:a16="http://schemas.microsoft.com/office/drawing/2014/main" val="10003"/>
                  </a:ext>
                </a:extLst>
              </a:tr>
              <a:tr h="1018276">
                <a:tc>
                  <a:txBody>
                    <a:bodyPr/>
                    <a:lstStyle/>
                    <a:p>
                      <a:pPr indent="0" algn="ctr">
                        <a:spcAft>
                          <a:spcPts val="0"/>
                        </a:spcAft>
                      </a:pPr>
                      <a:r>
                        <a:rPr lang="zh-CN" sz="1200" kern="1200">
                          <a:effectLst/>
                          <a:latin typeface="微软雅黑" panose="020B0503020204020204" pitchFamily="34" charset="-122"/>
                          <a:ea typeface="微软雅黑" panose="020B0503020204020204" pitchFamily="34" charset="-122"/>
                        </a:rPr>
                        <a:t>主汽压力</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endParaRPr>
                    </a:p>
                    <a:p>
                      <a:pPr indent="0" algn="ctr">
                        <a:spcAft>
                          <a:spcPts val="0"/>
                        </a:spcAft>
                      </a:pPr>
                      <a:r>
                        <a:rPr lang="zh-CN" sz="1200" dirty="0">
                          <a:effectLst/>
                          <a:latin typeface="微软雅黑" panose="020B0503020204020204" pitchFamily="34" charset="-122"/>
                          <a:ea typeface="微软雅黑" panose="020B0503020204020204" pitchFamily="34" charset="-122"/>
                        </a:rPr>
                        <a:t>              </a:t>
                      </a:r>
                    </a:p>
                  </a:txBody>
                  <a:tcPr marL="31093" marR="31093" marT="0" marB="0" anchor="ctr"/>
                </a:tc>
                <a:tc>
                  <a:txBody>
                    <a:bodyPr/>
                    <a:lstStyle/>
                    <a:p>
                      <a:pPr marL="71755" indent="0" algn="l">
                        <a:spcAft>
                          <a:spcPts val="0"/>
                        </a:spcAft>
                      </a:pPr>
                      <a:r>
                        <a:rPr lang="zh-CN" sz="1200" b="0" kern="1200" dirty="0">
                          <a:effectLst/>
                          <a:latin typeface="微软雅黑" panose="020B0503020204020204" pitchFamily="34" charset="-122"/>
                          <a:ea typeface="微软雅黑" panose="020B0503020204020204" pitchFamily="34" charset="-122"/>
                        </a:rPr>
                        <a:t>机组滑压方式运行时，</a:t>
                      </a:r>
                      <a:r>
                        <a:rPr lang="zh-CN" sz="1200" b="0" kern="1200" spc="40" dirty="0">
                          <a:effectLst/>
                          <a:latin typeface="微软雅黑" panose="020B0503020204020204" pitchFamily="34" charset="-122"/>
                          <a:ea typeface="微软雅黑" panose="020B0503020204020204" pitchFamily="34" charset="-122"/>
                        </a:rPr>
                        <a:t>锅炉参数随负荷的变化而变化，变化方向与负荷需求方向相同。</a:t>
                      </a:r>
                      <a:endParaRPr lang="zh-CN" sz="1200" b="0" kern="1200" dirty="0">
                        <a:effectLst/>
                        <a:latin typeface="微软雅黑" panose="020B0503020204020204" pitchFamily="34" charset="-122"/>
                        <a:ea typeface="微软雅黑" panose="020B0503020204020204" pitchFamily="34" charset="-122"/>
                      </a:endParaRPr>
                    </a:p>
                    <a:p>
                      <a:pPr marL="71755" indent="0" algn="l">
                        <a:spcAft>
                          <a:spcPts val="0"/>
                        </a:spcAft>
                      </a:pPr>
                      <a:r>
                        <a:rPr lang="zh-CN" sz="1200" b="0" kern="1200" dirty="0">
                          <a:effectLst/>
                          <a:latin typeface="微软雅黑" panose="020B0503020204020204" pitchFamily="34" charset="-122"/>
                          <a:ea typeface="微软雅黑" panose="020B0503020204020204" pitchFamily="34" charset="-122"/>
                        </a:rPr>
                        <a:t>负荷增加缓慢。</a:t>
                      </a:r>
                      <a:endParaRPr lang="zh-CN" sz="1200" b="0" kern="1200" dirty="0">
                        <a:effectLst/>
                        <a:latin typeface="微软雅黑" panose="020B0503020204020204" pitchFamily="34" charset="-122"/>
                        <a:ea typeface="微软雅黑" panose="020B0503020204020204" pitchFamily="34" charset="-122"/>
                        <a:cs typeface="宋体-18030"/>
                      </a:endParaRPr>
                    </a:p>
                  </a:txBody>
                  <a:tcPr marL="0" marR="0" marT="0" marB="0" anchor="ctr"/>
                </a:tc>
                <a:extLst>
                  <a:ext uri="{0D108BD9-81ED-4DB2-BD59-A6C34878D82A}">
                    <a16:rowId xmlns:a16="http://schemas.microsoft.com/office/drawing/2014/main" val="10004"/>
                  </a:ext>
                </a:extLst>
              </a:tr>
              <a:tr h="362636">
                <a:tc>
                  <a:txBody>
                    <a:bodyPr/>
                    <a:lstStyle/>
                    <a:p>
                      <a:pPr indent="0" algn="ctr">
                        <a:spcAft>
                          <a:spcPts val="0"/>
                        </a:spcAft>
                      </a:pPr>
                      <a:r>
                        <a:rPr lang="zh-CN" sz="1200" kern="1200">
                          <a:effectLst/>
                          <a:latin typeface="微软雅黑" panose="020B0503020204020204" pitchFamily="34" charset="-122"/>
                          <a:ea typeface="微软雅黑" panose="020B0503020204020204" pitchFamily="34" charset="-122"/>
                        </a:rPr>
                        <a:t>实施后</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gridSpan="2">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tc>
                <a:tc hMerge="1">
                  <a:txBody>
                    <a:bodyPr/>
                    <a:lstStyle/>
                    <a:p>
                      <a:endParaRPr lang="zh-CN"/>
                    </a:p>
                  </a:txBody>
                  <a:tcP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dirty="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indent="0" algn="ctr">
                        <a:spcAft>
                          <a:spcPts val="0"/>
                        </a:spcAft>
                      </a:pPr>
                      <a:endParaRPr lang="zh-CN" altLang="en-US" sz="1200" dirty="0">
                        <a:latin typeface="微软雅黑" panose="020B0503020204020204" pitchFamily="34" charset="-122"/>
                        <a:ea typeface="微软雅黑" panose="020B0503020204020204" pitchFamily="34" charset="-122"/>
                      </a:endParaRPr>
                    </a:p>
                  </a:txBody>
                  <a:tcPr marL="41458" marR="41458" marT="20729" marB="20729" anchor="ctr"/>
                </a:tc>
                <a:tc>
                  <a:txBody>
                    <a:bodyPr/>
                    <a:lstStyle/>
                    <a:p>
                      <a:pPr marL="71755" indent="0" algn="l">
                        <a:spcAft>
                          <a:spcPts val="0"/>
                        </a:spcAft>
                      </a:pPr>
                      <a:endParaRPr lang="zh-CN" altLang="en-US" sz="1200" b="0" dirty="0">
                        <a:latin typeface="微软雅黑" panose="020B0503020204020204" pitchFamily="34" charset="-122"/>
                        <a:ea typeface="微软雅黑" panose="020B0503020204020204" pitchFamily="34" charset="-122"/>
                      </a:endParaRPr>
                    </a:p>
                  </a:txBody>
                  <a:tcPr marL="41458" marR="41458" marT="20729" marB="20729" anchor="ctr"/>
                </a:tc>
                <a:extLst>
                  <a:ext uri="{0D108BD9-81ED-4DB2-BD59-A6C34878D82A}">
                    <a16:rowId xmlns:a16="http://schemas.microsoft.com/office/drawing/2014/main" val="10005"/>
                  </a:ext>
                </a:extLst>
              </a:tr>
              <a:tr h="447140">
                <a:tc>
                  <a:txBody>
                    <a:bodyPr/>
                    <a:lstStyle/>
                    <a:p>
                      <a:pPr indent="0" algn="ctr">
                        <a:spcAft>
                          <a:spcPts val="0"/>
                        </a:spcAft>
                      </a:pPr>
                      <a:r>
                        <a:rPr lang="zh-CN" sz="1200" kern="1200">
                          <a:effectLst/>
                          <a:latin typeface="微软雅黑" panose="020B0503020204020204" pitchFamily="34" charset="-122"/>
                          <a:ea typeface="微软雅黑" panose="020B0503020204020204" pitchFamily="34" charset="-122"/>
                        </a:rPr>
                        <a:t>负荷（</a:t>
                      </a:r>
                      <a:r>
                        <a:rPr lang="en-US" sz="1200" kern="1200">
                          <a:effectLst/>
                          <a:latin typeface="微软雅黑" panose="020B0503020204020204" pitchFamily="34" charset="-122"/>
                          <a:ea typeface="微软雅黑" panose="020B0503020204020204" pitchFamily="34" charset="-122"/>
                        </a:rPr>
                        <a:t>MW</a:t>
                      </a:r>
                      <a:r>
                        <a:rPr lang="zh-CN" sz="1200" kern="1200">
                          <a:effectLst/>
                          <a:latin typeface="微软雅黑" panose="020B0503020204020204" pitchFamily="34" charset="-122"/>
                          <a:ea typeface="微软雅黑" panose="020B0503020204020204" pitchFamily="34" charset="-122"/>
                        </a:rPr>
                        <a:t>）</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170</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180</a:t>
                      </a:r>
                      <a:endParaRPr lang="zh-CN" sz="1200" kern="1200" dirty="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190</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200</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210</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220</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230</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240</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250-290</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300-330</a:t>
                      </a:r>
                      <a:endParaRPr lang="zh-CN" sz="1200" kern="1200" dirty="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marL="71755" indent="0" algn="l">
                        <a:spcAft>
                          <a:spcPts val="0"/>
                        </a:spcAft>
                      </a:pPr>
                      <a:endParaRPr lang="zh-CN" altLang="en-US" sz="1200" b="0" dirty="0">
                        <a:latin typeface="微软雅黑" panose="020B0503020204020204" pitchFamily="34" charset="-122"/>
                        <a:ea typeface="微软雅黑" panose="020B0503020204020204" pitchFamily="34" charset="-122"/>
                      </a:endParaRPr>
                    </a:p>
                  </a:txBody>
                  <a:tcPr marL="41458" marR="41458" marT="20729" marB="20729" anchor="ctr"/>
                </a:tc>
                <a:extLst>
                  <a:ext uri="{0D108BD9-81ED-4DB2-BD59-A6C34878D82A}">
                    <a16:rowId xmlns:a16="http://schemas.microsoft.com/office/drawing/2014/main" val="10006"/>
                  </a:ext>
                </a:extLst>
              </a:tr>
              <a:tr h="678851">
                <a:tc>
                  <a:txBody>
                    <a:bodyPr/>
                    <a:lstStyle/>
                    <a:p>
                      <a:pPr indent="0" algn="ctr">
                        <a:spcAft>
                          <a:spcPts val="0"/>
                        </a:spcAft>
                      </a:pPr>
                      <a:r>
                        <a:rPr lang="zh-CN" sz="1200" kern="1200">
                          <a:effectLst/>
                          <a:latin typeface="微软雅黑" panose="020B0503020204020204" pitchFamily="34" charset="-122"/>
                          <a:ea typeface="微软雅黑" panose="020B0503020204020204" pitchFamily="34" charset="-122"/>
                        </a:rPr>
                        <a:t>主汽压力</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31093" marR="31093"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endParaRPr>
                    </a:p>
                    <a:p>
                      <a:pPr indent="0" algn="ctr">
                        <a:spcAft>
                          <a:spcPts val="0"/>
                        </a:spcAft>
                      </a:pPr>
                      <a:r>
                        <a:rPr lang="zh-CN" sz="1200">
                          <a:effectLst/>
                          <a:latin typeface="微软雅黑" panose="020B0503020204020204" pitchFamily="34" charset="-122"/>
                          <a:ea typeface="微软雅黑" panose="020B0503020204020204" pitchFamily="34" charset="-122"/>
                        </a:rPr>
                        <a:t>              </a:t>
                      </a:r>
                    </a:p>
                  </a:txBody>
                  <a:tcPr marL="31093" marR="31093" marT="0" marB="0" anchor="ctr"/>
                </a:tc>
                <a:tc>
                  <a:txBody>
                    <a:bodyPr/>
                    <a:lstStyle/>
                    <a:p>
                      <a:pPr marL="71755" indent="0" algn="l">
                        <a:spcAft>
                          <a:spcPts val="0"/>
                        </a:spcAft>
                      </a:pPr>
                      <a:r>
                        <a:rPr lang="en-US" sz="1200" b="0" kern="1200" dirty="0">
                          <a:effectLst/>
                          <a:latin typeface="微软雅黑" panose="020B0503020204020204" pitchFamily="34" charset="-122"/>
                          <a:ea typeface="微软雅黑" panose="020B0503020204020204" pitchFamily="34" charset="-122"/>
                        </a:rPr>
                        <a:t>      </a:t>
                      </a:r>
                      <a:r>
                        <a:rPr lang="zh-CN" sz="1200" b="0" kern="1200" dirty="0">
                          <a:effectLst/>
                          <a:latin typeface="微软雅黑" panose="020B0503020204020204" pitchFamily="34" charset="-122"/>
                          <a:ea typeface="微软雅黑" panose="020B0503020204020204" pitchFamily="34" charset="-122"/>
                        </a:rPr>
                        <a:t>根据负荷和主汽压力变化及时主汽压力偏置。提高锅炉的蓄热能力</a:t>
                      </a:r>
                      <a:endParaRPr lang="zh-CN" sz="1200" b="0" kern="1200" dirty="0">
                        <a:effectLst/>
                        <a:latin typeface="微软雅黑" panose="020B0503020204020204" pitchFamily="34" charset="-122"/>
                        <a:ea typeface="微软雅黑" panose="020B0503020204020204" pitchFamily="34" charset="-122"/>
                        <a:cs typeface="宋体-18030"/>
                      </a:endParaRPr>
                    </a:p>
                  </a:txBody>
                  <a:tcPr marL="0" marR="0" marT="0" marB="0" anchor="ctr"/>
                </a:tc>
                <a:extLst>
                  <a:ext uri="{0D108BD9-81ED-4DB2-BD59-A6C34878D82A}">
                    <a16:rowId xmlns:a16="http://schemas.microsoft.com/office/drawing/2014/main" val="10007"/>
                  </a:ext>
                </a:extLst>
              </a:tr>
            </a:tbl>
          </a:graphicData>
        </a:graphic>
      </p:graphicFrame>
      <p:sp>
        <p:nvSpPr>
          <p:cNvPr id="5" name="五边形 4"/>
          <p:cNvSpPr/>
          <p:nvPr/>
        </p:nvSpPr>
        <p:spPr>
          <a:xfrm>
            <a:off x="939801" y="1529834"/>
            <a:ext cx="8610600" cy="461665"/>
          </a:xfrm>
          <a:prstGeom prst="homePlate">
            <a:avLst>
              <a:gd name="adj" fmla="val 25242"/>
            </a:avLst>
          </a:prstGeom>
          <a:solidFill>
            <a:srgbClr val="005EA4"/>
          </a:solidFill>
          <a:ln w="76200" cmpd="thinThick">
            <a:solidFill>
              <a:srgbClr val="005EA4"/>
            </a:solidFill>
          </a:ln>
        </p:spPr>
        <p:txBody>
          <a:bodyPr wrap="none" anchor="ctr">
            <a:noAutofit/>
          </a:bodyPr>
          <a:lstStyle/>
          <a:p>
            <a:pPr algn="ct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对策</a:t>
            </a:r>
            <a:r>
              <a:rPr lang="zh-CN" altLang="en-US" sz="2400" b="1" dirty="0" smtClean="0">
                <a:solidFill>
                  <a:schemeClr val="bg1"/>
                </a:solidFill>
                <a:latin typeface="微软雅黑" panose="020B0503020204020204" pitchFamily="34" charset="-122"/>
                <a:ea typeface="微软雅黑" panose="020B0503020204020204" pitchFamily="34" charset="-122"/>
                <a:cs typeface="宋体-18030"/>
              </a:rPr>
              <a:t>二</a:t>
            </a:r>
            <a:r>
              <a:rPr lang="zh-CN" altLang="zh-CN" sz="2400" b="1" dirty="0" smtClean="0">
                <a:solidFill>
                  <a:schemeClr val="bg1"/>
                </a:solidFill>
                <a:latin typeface="微软雅黑" panose="020B0503020204020204" pitchFamily="34" charset="-122"/>
                <a:ea typeface="微软雅黑" panose="020B0503020204020204" pitchFamily="34" charset="-122"/>
                <a:cs typeface="宋体-18030"/>
              </a:rPr>
              <a:t>实施</a:t>
            </a:r>
            <a:r>
              <a:rPr lang="zh-CN" altLang="zh-CN" sz="2400" b="1" dirty="0">
                <a:solidFill>
                  <a:schemeClr val="bg1"/>
                </a:solidFill>
                <a:latin typeface="微软雅黑" panose="020B0503020204020204" pitchFamily="34" charset="-122"/>
                <a:ea typeface="微软雅黑" panose="020B0503020204020204" pitchFamily="34" charset="-122"/>
                <a:cs typeface="宋体-18030"/>
              </a:rPr>
              <a:t>前后效果对比及目标验证表</a:t>
            </a:r>
          </a:p>
        </p:txBody>
      </p:sp>
      <p:sp>
        <p:nvSpPr>
          <p:cNvPr id="6" name="矩形 5"/>
          <p:cNvSpPr/>
          <p:nvPr/>
        </p:nvSpPr>
        <p:spPr>
          <a:xfrm>
            <a:off x="9779000" y="2242609"/>
            <a:ext cx="2120900" cy="2308324"/>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tabLst>
                <a:tab pos="457200" algn="l"/>
              </a:tabLst>
            </a:pPr>
            <a:r>
              <a:rPr lang="zh-CN" altLang="zh-CN" sz="1600" i="1" dirty="0">
                <a:latin typeface="微软雅黑" panose="020B0503020204020204" pitchFamily="34" charset="-122"/>
                <a:ea typeface="微软雅黑" panose="020B0503020204020204" pitchFamily="34" charset="-122"/>
                <a:cs typeface="宋体-18030"/>
              </a:rPr>
              <a:t>严格按照对策表里的具体措施执行，按照负荷及时调整主汽压力设定，提高负荷变化</a:t>
            </a:r>
            <a:r>
              <a:rPr lang="zh-CN" altLang="zh-CN" sz="1600" i="1" dirty="0" smtClean="0">
                <a:latin typeface="微软雅黑" panose="020B0503020204020204" pitchFamily="34" charset="-122"/>
                <a:ea typeface="微软雅黑" panose="020B0503020204020204" pitchFamily="34" charset="-122"/>
                <a:cs typeface="宋体-18030"/>
              </a:rPr>
              <a:t>率</a:t>
            </a:r>
            <a:r>
              <a:rPr lang="zh-CN" altLang="en-US" sz="1600" i="1" dirty="0" smtClean="0">
                <a:latin typeface="微软雅黑" panose="020B0503020204020204" pitchFamily="34" charset="-122"/>
                <a:ea typeface="微软雅黑" panose="020B0503020204020204" pitchFamily="34" charset="-122"/>
                <a:cs typeface="宋体-18030"/>
              </a:rPr>
              <a:t>。</a:t>
            </a:r>
            <a:endParaRPr lang="zh-CN" altLang="zh-CN" sz="1600" i="1" dirty="0">
              <a:latin typeface="微软雅黑" panose="020B0503020204020204" pitchFamily="34" charset="-122"/>
              <a:ea typeface="微软雅黑" panose="020B0503020204020204" pitchFamily="34" charset="-122"/>
              <a:cs typeface="宋体-18030"/>
            </a:endParaRPr>
          </a:p>
        </p:txBody>
      </p:sp>
      <p:sp>
        <p:nvSpPr>
          <p:cNvPr id="7" name="文本框 6"/>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0805" y="160089"/>
            <a:ext cx="4093395" cy="646331"/>
          </a:xfrm>
          <a:prstGeom prst="rect">
            <a:avLst/>
          </a:prstGeom>
        </p:spPr>
        <p:txBody>
          <a:bodyPr wrap="square">
            <a:spAutoFit/>
          </a:bodyPr>
          <a:lstStyle/>
          <a:p>
            <a:pPr lvl="0"/>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十一、</a:t>
            </a:r>
            <a:r>
              <a:rPr lang="zh-CN" altLang="zh-CN" sz="3600" b="1" dirty="0">
                <a:solidFill>
                  <a:srgbClr val="005EA4"/>
                </a:solidFill>
                <a:latin typeface="微软雅黑" panose="020B0503020204020204" pitchFamily="34" charset="-122"/>
                <a:ea typeface="微软雅黑" panose="020B0503020204020204" pitchFamily="34" charset="-122"/>
              </a:rPr>
              <a:t>效果检查</a:t>
            </a:r>
          </a:p>
        </p:txBody>
      </p:sp>
      <p:grpSp>
        <p:nvGrpSpPr>
          <p:cNvPr id="11" name="组合 10"/>
          <p:cNvGrpSpPr/>
          <p:nvPr/>
        </p:nvGrpSpPr>
        <p:grpSpPr>
          <a:xfrm>
            <a:off x="7747002" y="1593374"/>
            <a:ext cx="3746500" cy="1454626"/>
            <a:chOff x="457200" y="1593375"/>
            <a:chExt cx="3746500" cy="1454626"/>
          </a:xfrm>
        </p:grpSpPr>
        <p:sp>
          <p:nvSpPr>
            <p:cNvPr id="6" name="矩形 5"/>
            <p:cNvSpPr/>
            <p:nvPr/>
          </p:nvSpPr>
          <p:spPr>
            <a:xfrm>
              <a:off x="457200" y="1593375"/>
              <a:ext cx="3746500" cy="1454626"/>
            </a:xfrm>
            <a:prstGeom prst="rect">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71500" y="1721535"/>
              <a:ext cx="3467100" cy="1200329"/>
            </a:xfrm>
            <a:prstGeom prst="rect">
              <a:avLst/>
            </a:prstGeom>
          </p:spPr>
          <p:txBody>
            <a:bodyPr wrap="square">
              <a:spAutoFit/>
            </a:bodyPr>
            <a:lstStyle/>
            <a:p>
              <a:pPr algn="just">
                <a:lnSpc>
                  <a:spcPct val="150000"/>
                </a:lnSpc>
                <a:spcAft>
                  <a:spcPts val="0"/>
                </a:spcAft>
              </a:pPr>
              <a:r>
                <a:rPr lang="en-US" altLang="zh-CN" sz="1600" b="1" i="1" dirty="0" smtClean="0">
                  <a:solidFill>
                    <a:schemeClr val="bg1"/>
                  </a:solidFill>
                  <a:latin typeface="微软雅黑" panose="020B0503020204020204" pitchFamily="34" charset="-122"/>
                  <a:ea typeface="微软雅黑" panose="020B0503020204020204" pitchFamily="34" charset="-122"/>
                  <a:cs typeface="宋体-18030"/>
                </a:rPr>
                <a:t>    </a:t>
              </a:r>
              <a:r>
                <a:rPr lang="zh-CN" altLang="zh-CN" sz="1600" b="1" i="1" dirty="0" smtClean="0">
                  <a:solidFill>
                    <a:schemeClr val="bg1"/>
                  </a:solidFill>
                  <a:latin typeface="微软雅黑" panose="020B0503020204020204" pitchFamily="34" charset="-122"/>
                  <a:ea typeface="微软雅黑" panose="020B0503020204020204" pitchFamily="34" charset="-122"/>
                  <a:cs typeface="宋体-18030"/>
                </a:rPr>
                <a:t>以上</a:t>
              </a:r>
              <a:r>
                <a:rPr lang="zh-CN" altLang="zh-CN" sz="1600" b="1" i="1" dirty="0">
                  <a:solidFill>
                    <a:schemeClr val="bg1"/>
                  </a:solidFill>
                  <a:latin typeface="微软雅黑" panose="020B0503020204020204" pitchFamily="34" charset="-122"/>
                  <a:ea typeface="微软雅黑" panose="020B0503020204020204" pitchFamily="34" charset="-122"/>
                  <a:cs typeface="宋体-18030"/>
                </a:rPr>
                <a:t>两条对策经过为期</a:t>
              </a:r>
              <a:r>
                <a:rPr lang="en-US" altLang="zh-CN" sz="1600" b="1" i="1" dirty="0">
                  <a:solidFill>
                    <a:schemeClr val="bg1"/>
                  </a:solidFill>
                  <a:latin typeface="微软雅黑" panose="020B0503020204020204" pitchFamily="34" charset="-122"/>
                  <a:ea typeface="微软雅黑" panose="020B0503020204020204" pitchFamily="34" charset="-122"/>
                  <a:cs typeface="宋体-18030"/>
                </a:rPr>
                <a:t>3</a:t>
              </a:r>
              <a:r>
                <a:rPr lang="zh-CN" altLang="zh-CN" sz="1600" b="1" i="1" dirty="0">
                  <a:solidFill>
                    <a:schemeClr val="bg1"/>
                  </a:solidFill>
                  <a:latin typeface="微软雅黑" panose="020B0503020204020204" pitchFamily="34" charset="-122"/>
                  <a:ea typeface="微软雅黑" panose="020B0503020204020204" pitchFamily="34" charset="-122"/>
                  <a:cs typeface="宋体-18030"/>
                </a:rPr>
                <a:t>个月的调整实施，我们发现达到了预期目标，取得了切实的效果。</a:t>
              </a:r>
            </a:p>
          </p:txBody>
        </p:sp>
      </p:grpSp>
      <p:grpSp>
        <p:nvGrpSpPr>
          <p:cNvPr id="12" name="组合 11"/>
          <p:cNvGrpSpPr/>
          <p:nvPr/>
        </p:nvGrpSpPr>
        <p:grpSpPr>
          <a:xfrm>
            <a:off x="7764054" y="3298142"/>
            <a:ext cx="3746500" cy="1454626"/>
            <a:chOff x="474252" y="3298143"/>
            <a:chExt cx="3746500" cy="1454626"/>
          </a:xfrm>
        </p:grpSpPr>
        <p:sp>
          <p:nvSpPr>
            <p:cNvPr id="8" name="矩形 7"/>
            <p:cNvSpPr/>
            <p:nvPr/>
          </p:nvSpPr>
          <p:spPr>
            <a:xfrm>
              <a:off x="474252" y="3298143"/>
              <a:ext cx="3746500" cy="1454626"/>
            </a:xfrm>
            <a:prstGeom prst="rect">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71500" y="3412591"/>
              <a:ext cx="3448050" cy="1200329"/>
            </a:xfrm>
            <a:prstGeom prst="rect">
              <a:avLst/>
            </a:prstGeom>
          </p:spPr>
          <p:txBody>
            <a:bodyPr wrap="square">
              <a:spAutoFit/>
            </a:bodyPr>
            <a:lstStyle/>
            <a:p>
              <a:pPr indent="304800" algn="just">
                <a:lnSpc>
                  <a:spcPct val="150000"/>
                </a:lnSpc>
                <a:spcAft>
                  <a:spcPts val="0"/>
                </a:spcAft>
              </a:pPr>
              <a:r>
                <a:rPr lang="zh-CN" altLang="zh-CN" sz="1600" b="1" i="1" dirty="0">
                  <a:solidFill>
                    <a:schemeClr val="bg1"/>
                  </a:solidFill>
                  <a:latin typeface="微软雅黑" panose="020B0503020204020204" pitchFamily="34" charset="-122"/>
                  <a:ea typeface="微软雅黑" panose="020B0503020204020204" pitchFamily="34" charset="-122"/>
                  <a:cs typeface="宋体-18030"/>
                </a:rPr>
                <a:t>有效的将本班</a:t>
              </a:r>
              <a:r>
                <a:rPr lang="en-US" altLang="zh-CN" sz="1600" b="1" i="1" dirty="0">
                  <a:solidFill>
                    <a:schemeClr val="bg1"/>
                  </a:solidFill>
                  <a:latin typeface="微软雅黑" panose="020B0503020204020204" pitchFamily="34" charset="-122"/>
                  <a:ea typeface="微软雅黑" panose="020B0503020204020204" pitchFamily="34" charset="-122"/>
                  <a:cs typeface="宋体-18030"/>
                </a:rPr>
                <a:t>#3</a:t>
              </a:r>
              <a:r>
                <a:rPr lang="zh-CN" altLang="zh-CN" sz="1600" b="1" i="1" dirty="0">
                  <a:solidFill>
                    <a:schemeClr val="bg1"/>
                  </a:solidFill>
                  <a:latin typeface="微软雅黑" panose="020B0503020204020204" pitchFamily="34" charset="-122"/>
                  <a:ea typeface="微软雅黑" panose="020B0503020204020204" pitchFamily="34" charset="-122"/>
                  <a:cs typeface="宋体-18030"/>
                </a:rPr>
                <a:t>机组</a:t>
              </a:r>
              <a:r>
                <a:rPr lang="en-US" altLang="zh-CN" sz="1600" b="1" i="1" dirty="0">
                  <a:solidFill>
                    <a:schemeClr val="bg1"/>
                  </a:solidFill>
                  <a:latin typeface="微软雅黑" panose="020B0503020204020204" pitchFamily="34" charset="-122"/>
                  <a:ea typeface="微软雅黑" panose="020B0503020204020204" pitchFamily="34" charset="-122"/>
                  <a:cs typeface="宋体-18030"/>
                </a:rPr>
                <a:t>AGC</a:t>
              </a:r>
              <a:r>
                <a:rPr lang="zh-CN" altLang="zh-CN" sz="1600" b="1" i="1" dirty="0">
                  <a:solidFill>
                    <a:schemeClr val="bg1"/>
                  </a:solidFill>
                  <a:latin typeface="微软雅黑" panose="020B0503020204020204" pitchFamily="34" charset="-122"/>
                  <a:ea typeface="微软雅黑" panose="020B0503020204020204" pitchFamily="34" charset="-122"/>
                  <a:cs typeface="宋体-18030"/>
                </a:rPr>
                <a:t>方式下有功负荷变化率从</a:t>
              </a:r>
              <a:r>
                <a:rPr lang="en-US" altLang="zh-CN" sz="1600" b="1" i="1" dirty="0">
                  <a:solidFill>
                    <a:schemeClr val="bg1"/>
                  </a:solidFill>
                  <a:latin typeface="微软雅黑" panose="020B0503020204020204" pitchFamily="34" charset="-122"/>
                  <a:ea typeface="微软雅黑" panose="020B0503020204020204" pitchFamily="34" charset="-122"/>
                  <a:cs typeface="宋体-18030"/>
                </a:rPr>
                <a:t>4.2MW/MIN</a:t>
              </a:r>
              <a:r>
                <a:rPr lang="zh-CN" altLang="zh-CN" sz="1600" b="1" i="1" dirty="0">
                  <a:solidFill>
                    <a:schemeClr val="bg1"/>
                  </a:solidFill>
                  <a:latin typeface="微软雅黑" panose="020B0503020204020204" pitchFamily="34" charset="-122"/>
                  <a:ea typeface="微软雅黑" panose="020B0503020204020204" pitchFamily="34" charset="-122"/>
                  <a:cs typeface="宋体-18030"/>
                </a:rPr>
                <a:t>提高到</a:t>
              </a:r>
              <a:r>
                <a:rPr lang="en-US" altLang="zh-CN" sz="1600" b="1" i="1" dirty="0">
                  <a:solidFill>
                    <a:schemeClr val="bg1"/>
                  </a:solidFill>
                  <a:latin typeface="微软雅黑" panose="020B0503020204020204" pitchFamily="34" charset="-122"/>
                  <a:ea typeface="微软雅黑" panose="020B0503020204020204" pitchFamily="34" charset="-122"/>
                  <a:cs typeface="宋体-18030"/>
                </a:rPr>
                <a:t>5MW/MIN</a:t>
              </a:r>
              <a:r>
                <a:rPr lang="zh-CN" altLang="zh-CN" sz="1600" b="1" i="1" dirty="0">
                  <a:solidFill>
                    <a:schemeClr val="bg1"/>
                  </a:solidFill>
                  <a:latin typeface="微软雅黑" panose="020B0503020204020204" pitchFamily="34" charset="-122"/>
                  <a:ea typeface="微软雅黑" panose="020B0503020204020204" pitchFamily="34" charset="-122"/>
                  <a:cs typeface="宋体-18030"/>
                </a:rPr>
                <a:t>， 从而达到了目标。</a:t>
              </a:r>
            </a:p>
          </p:txBody>
        </p:sp>
      </p:grpSp>
      <p:sp>
        <p:nvSpPr>
          <p:cNvPr id="9" name="矩形 8"/>
          <p:cNvSpPr/>
          <p:nvPr/>
        </p:nvSpPr>
        <p:spPr>
          <a:xfrm>
            <a:off x="7747002" y="5002910"/>
            <a:ext cx="1714500" cy="1271587"/>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矩形 9"/>
          <p:cNvSpPr>
            <a:spLocks noChangeArrowheads="1"/>
          </p:cNvSpPr>
          <p:nvPr/>
        </p:nvSpPr>
        <p:spPr bwMode="auto">
          <a:xfrm rot="20344823">
            <a:off x="9098453" y="5088620"/>
            <a:ext cx="2806700" cy="769937"/>
          </a:xfrm>
          <a:prstGeom prst="rect">
            <a:avLst/>
          </a:prstGeom>
          <a:noFill/>
          <a:ln w="9525">
            <a:noFill/>
            <a:miter lim="800000"/>
          </a:ln>
        </p:spPr>
        <p:txBody>
          <a:bodyPr wrap="none">
            <a:spAutoFit/>
          </a:bodyPr>
          <a:lstStyle/>
          <a:p>
            <a:pPr eaLnBrk="1" hangingPunct="1">
              <a:defRPr/>
            </a:pPr>
            <a:r>
              <a:rPr lang="zh-CN" altLang="zh-CN" sz="4400" b="1" dirty="0">
                <a:solidFill>
                  <a:srgbClr val="C00000"/>
                </a:solidFill>
                <a:effectLst>
                  <a:glow rad="139700">
                    <a:srgbClr val="FFFFFF"/>
                  </a:glow>
                </a:effectLst>
                <a:latin typeface="微软雅黑" panose="020B0503020204020204" pitchFamily="34" charset="-122"/>
                <a:ea typeface="微软雅黑" panose="020B0503020204020204" pitchFamily="34" charset="-122"/>
              </a:rPr>
              <a:t>目标</a:t>
            </a:r>
            <a:r>
              <a:rPr lang="zh-CN" altLang="en-US" sz="4400" b="1" dirty="0">
                <a:solidFill>
                  <a:srgbClr val="C00000"/>
                </a:solidFill>
                <a:effectLst>
                  <a:glow rad="139700">
                    <a:srgbClr val="FFFFFF"/>
                  </a:glow>
                </a:effectLst>
                <a:latin typeface="微软雅黑" panose="020B0503020204020204" pitchFamily="34" charset="-122"/>
                <a:ea typeface="微软雅黑" panose="020B0503020204020204" pitchFamily="34" charset="-122"/>
              </a:rPr>
              <a:t>达到</a:t>
            </a:r>
            <a:r>
              <a:rPr lang="en-US" altLang="zh-CN" sz="4400" b="1" dirty="0">
                <a:solidFill>
                  <a:srgbClr val="C00000"/>
                </a:solidFill>
                <a:effectLst>
                  <a:glow rad="139700">
                    <a:srgbClr val="FFFFFF"/>
                  </a:glow>
                </a:effectLst>
                <a:latin typeface="微软雅黑" panose="020B0503020204020204" pitchFamily="34" charset="-122"/>
                <a:ea typeface="微软雅黑" panose="020B0503020204020204" pitchFamily="34" charset="-122"/>
              </a:rPr>
              <a:t> !</a:t>
            </a:r>
            <a:endParaRPr lang="zh-CN" altLang="en-US" sz="4400" b="1" dirty="0">
              <a:solidFill>
                <a:srgbClr val="C00000"/>
              </a:solidFill>
              <a:effectLst>
                <a:glow rad="139700">
                  <a:srgbClr val="FFFFFF"/>
                </a:glow>
              </a:effectLst>
              <a:latin typeface="微软雅黑" panose="020B0503020204020204" pitchFamily="34" charset="-122"/>
              <a:ea typeface="微软雅黑" panose="020B0503020204020204" pitchFamily="34" charset="-122"/>
            </a:endParaRPr>
          </a:p>
        </p:txBody>
      </p:sp>
      <p:graphicFrame>
        <p:nvGraphicFramePr>
          <p:cNvPr id="13" name="Group 3"/>
          <p:cNvGraphicFramePr>
            <a:graphicFrameLocks noGrp="1"/>
          </p:cNvGraphicFramePr>
          <p:nvPr/>
        </p:nvGraphicFramePr>
        <p:xfrm>
          <a:off x="372016" y="1583114"/>
          <a:ext cx="7173783" cy="4487487"/>
        </p:xfrm>
        <a:graphic>
          <a:graphicData uri="http://schemas.openxmlformats.org/drawingml/2006/table">
            <a:tbl>
              <a:tblPr/>
              <a:tblGrid>
                <a:gridCol w="897438">
                  <a:extLst>
                    <a:ext uri="{9D8B030D-6E8A-4147-A177-3AD203B41FA5}">
                      <a16:colId xmlns:a16="http://schemas.microsoft.com/office/drawing/2014/main" val="20000"/>
                    </a:ext>
                  </a:extLst>
                </a:gridCol>
                <a:gridCol w="895532">
                  <a:extLst>
                    <a:ext uri="{9D8B030D-6E8A-4147-A177-3AD203B41FA5}">
                      <a16:colId xmlns:a16="http://schemas.microsoft.com/office/drawing/2014/main" val="20001"/>
                    </a:ext>
                  </a:extLst>
                </a:gridCol>
                <a:gridCol w="893626">
                  <a:extLst>
                    <a:ext uri="{9D8B030D-6E8A-4147-A177-3AD203B41FA5}">
                      <a16:colId xmlns:a16="http://schemas.microsoft.com/office/drawing/2014/main" val="20002"/>
                    </a:ext>
                  </a:extLst>
                </a:gridCol>
                <a:gridCol w="899343">
                  <a:extLst>
                    <a:ext uri="{9D8B030D-6E8A-4147-A177-3AD203B41FA5}">
                      <a16:colId xmlns:a16="http://schemas.microsoft.com/office/drawing/2014/main" val="20003"/>
                    </a:ext>
                  </a:extLst>
                </a:gridCol>
                <a:gridCol w="897438">
                  <a:extLst>
                    <a:ext uri="{9D8B030D-6E8A-4147-A177-3AD203B41FA5}">
                      <a16:colId xmlns:a16="http://schemas.microsoft.com/office/drawing/2014/main" val="20004"/>
                    </a:ext>
                  </a:extLst>
                </a:gridCol>
                <a:gridCol w="897436">
                  <a:extLst>
                    <a:ext uri="{9D8B030D-6E8A-4147-A177-3AD203B41FA5}">
                      <a16:colId xmlns:a16="http://schemas.microsoft.com/office/drawing/2014/main" val="20005"/>
                    </a:ext>
                  </a:extLst>
                </a:gridCol>
                <a:gridCol w="893627">
                  <a:extLst>
                    <a:ext uri="{9D8B030D-6E8A-4147-A177-3AD203B41FA5}">
                      <a16:colId xmlns:a16="http://schemas.microsoft.com/office/drawing/2014/main" val="20006"/>
                    </a:ext>
                  </a:extLst>
                </a:gridCol>
                <a:gridCol w="899343">
                  <a:extLst>
                    <a:ext uri="{9D8B030D-6E8A-4147-A177-3AD203B41FA5}">
                      <a16:colId xmlns:a16="http://schemas.microsoft.com/office/drawing/2014/main" val="20007"/>
                    </a:ext>
                  </a:extLst>
                </a:gridCol>
              </a:tblGrid>
              <a:tr h="304613">
                <a:tc gridSpan="4">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活动前</a:t>
                      </a:r>
                      <a:endPar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5EA4"/>
                    </a:solid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活动后</a:t>
                      </a:r>
                      <a:endParaRPr kumimoji="0" lang="zh-CN" altLang="en-US" sz="16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5EA4"/>
                    </a:solid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68537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时间</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机组负荷（</a:t>
                      </a: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MW</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AGC</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指令（</a:t>
                      </a: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MW</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负荷变化率（</a:t>
                      </a: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MW/min</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时间</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机组负荷</a:t>
                      </a: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(MW)</a:t>
                      </a:r>
                      <a:endPar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AGC</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指令</a:t>
                      </a: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(MW)</a:t>
                      </a:r>
                      <a:endPar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负荷变化率</a:t>
                      </a: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(MW/min)</a:t>
                      </a:r>
                      <a:endPar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1"/>
                  </a:ext>
                </a:extLst>
              </a:tr>
              <a:tr h="25582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10</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06</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165</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180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4.3 </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4</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09</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180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200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4.8</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3507">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10</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12</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200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230 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4.4 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4</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16</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220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240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5.0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29152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10</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19</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250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275 </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4.8 </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4</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20</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210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230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5.4</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3507">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10</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26</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180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200 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4.4 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4</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24</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270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285</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5.5</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289541">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11</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05</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250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270 </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4.9 </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5</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07</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170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190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5.1</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93507">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11</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12</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200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220 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4.7 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5</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14</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230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250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5.2</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29152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11</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17</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210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230 </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4.5</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5</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17</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240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260 </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5.3</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2845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11</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23</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日</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280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300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4.0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5</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25</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日</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180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200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5.0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9"/>
                  </a:ext>
                </a:extLst>
              </a:tr>
              <a:tr h="23203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12</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07</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日</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220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235</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4.6</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6</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05</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日</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250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270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5.4</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3599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12</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13</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日</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190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215</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4.3</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6</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11</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日</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220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250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4.9</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1"/>
                  </a:ext>
                </a:extLst>
              </a:tr>
              <a:tr h="23203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12</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18</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日</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170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190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4.4</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6</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18</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日</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185</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200</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rPr>
                        <a:t>5.2</a:t>
                      </a:r>
                      <a:endParaRPr kumimoji="0" lang="zh-CN" altLang="zh-CN" sz="12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93507">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12</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23</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245 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270 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4.7</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6</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月</a:t>
                      </a: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23</a:t>
                      </a:r>
                      <a:r>
                        <a:rPr kumimoji="0" lang="zh-CN" altLang="en-US"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日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210</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235 </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 5.3</a:t>
                      </a:r>
                      <a:endParaRPr kumimoji="0" lang="zh-CN" altLang="zh-CN" sz="12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3"/>
                  </a:ext>
                </a:extLst>
              </a:tr>
              <a:tr h="266536">
                <a:tc gridSpan="3">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平均值</a:t>
                      </a:r>
                      <a:endPar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zh-CN"/>
                    </a:p>
                  </a:txBody>
                  <a:tcPr/>
                </a:tc>
                <a:tc h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4.6 </a:t>
                      </a:r>
                      <a:endParaRPr kumimoji="0" lang="zh-CN" altLang="zh-CN"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6">
                        <a:lumMod val="75000"/>
                      </a:schemeClr>
                    </a:solidFill>
                  </a:tcPr>
                </a:tc>
                <a:tc gridSpan="3">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平均值</a:t>
                      </a:r>
                      <a:endPar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zh-CN"/>
                    </a:p>
                  </a:txBody>
                  <a:tcPr/>
                </a:tc>
                <a:tc hMerge="1">
                  <a:txBody>
                    <a:bodyPr/>
                    <a:lstStyle/>
                    <a:p>
                      <a:endParaRPr lang="zh-CN"/>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5.2</a:t>
                      </a:r>
                      <a:endParaRPr kumimoji="0" lang="zh-CN" altLang="zh-CN"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宋体-18030" pitchFamily="1" charset="-122"/>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14"/>
                  </a:ext>
                </a:extLst>
              </a:tr>
            </a:tbl>
          </a:graphicData>
        </a:graphic>
      </p:graphicFrame>
      <p:sp>
        <p:nvSpPr>
          <p:cNvPr id="14" name="文本框 13"/>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0805" y="160089"/>
            <a:ext cx="4093395" cy="646331"/>
          </a:xfrm>
          <a:prstGeom prst="rect">
            <a:avLst/>
          </a:prstGeom>
        </p:spPr>
        <p:txBody>
          <a:bodyPr wrap="square">
            <a:spAutoFit/>
          </a:bodyPr>
          <a:lstStyle/>
          <a:p>
            <a:pPr lvl="0"/>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十二、</a:t>
            </a:r>
            <a:r>
              <a:rPr lang="zh-CN" altLang="zh-CN" sz="3600" b="1" dirty="0" smtClean="0">
                <a:solidFill>
                  <a:srgbClr val="005EA4"/>
                </a:solidFill>
                <a:latin typeface="微软雅黑" panose="020B0503020204020204" pitchFamily="34" charset="-122"/>
                <a:ea typeface="微软雅黑" panose="020B0503020204020204" pitchFamily="34" charset="-122"/>
              </a:rPr>
              <a:t>效果</a:t>
            </a:r>
            <a:r>
              <a:rPr lang="zh-CN" altLang="en-US" sz="3600" b="1" dirty="0" smtClean="0">
                <a:solidFill>
                  <a:srgbClr val="005EA4"/>
                </a:solidFill>
                <a:latin typeface="微软雅黑" panose="020B0503020204020204" pitchFamily="34" charset="-122"/>
                <a:ea typeface="微软雅黑" panose="020B0503020204020204" pitchFamily="34" charset="-122"/>
              </a:rPr>
              <a:t>分析</a:t>
            </a:r>
            <a:endParaRPr lang="zh-CN" altLang="zh-CN" sz="3600" b="1" dirty="0">
              <a:solidFill>
                <a:srgbClr val="005EA4"/>
              </a:solidFill>
              <a:latin typeface="微软雅黑" panose="020B0503020204020204" pitchFamily="34" charset="-122"/>
              <a:ea typeface="微软雅黑" panose="020B0503020204020204" pitchFamily="34" charset="-122"/>
            </a:endParaRPr>
          </a:p>
        </p:txBody>
      </p:sp>
      <p:sp>
        <p:nvSpPr>
          <p:cNvPr id="2" name="矩形 1"/>
          <p:cNvSpPr/>
          <p:nvPr/>
        </p:nvSpPr>
        <p:spPr>
          <a:xfrm>
            <a:off x="635000" y="1279728"/>
            <a:ext cx="5118100" cy="1980799"/>
          </a:xfrm>
          <a:prstGeom prst="rect">
            <a:avLst/>
          </a:prstGeom>
        </p:spPr>
        <p:txBody>
          <a:bodyPr wrap="square">
            <a:spAutoFit/>
          </a:bodyPr>
          <a:lstStyle/>
          <a:p>
            <a:pPr indent="304800">
              <a:lnSpc>
                <a:spcPts val="3000"/>
              </a:lnSpc>
            </a:pPr>
            <a:r>
              <a:rPr lang="zh-CN" altLang="zh-CN" sz="2000" b="1" i="1" dirty="0">
                <a:latin typeface="微软雅黑" panose="020B0503020204020204" pitchFamily="34" charset="-122"/>
                <a:ea typeface="微软雅黑" panose="020B0503020204020204" pitchFamily="34" charset="-122"/>
                <a:cs typeface="宋体-18030"/>
              </a:rPr>
              <a:t>负荷变化率提高了</a:t>
            </a:r>
            <a:r>
              <a:rPr lang="en-US" altLang="zh-CN" sz="2000" b="1" i="1" dirty="0">
                <a:latin typeface="微软雅黑" panose="020B0503020204020204" pitchFamily="34" charset="-122"/>
                <a:ea typeface="微软雅黑" panose="020B0503020204020204" pitchFamily="34" charset="-122"/>
                <a:cs typeface="宋体-18030"/>
              </a:rPr>
              <a:t>5-4.2=0.8MW/MIN</a:t>
            </a:r>
            <a:r>
              <a:rPr lang="zh-CN" altLang="zh-CN" sz="2000" b="1" i="1" dirty="0">
                <a:latin typeface="微软雅黑" panose="020B0503020204020204" pitchFamily="34" charset="-122"/>
                <a:ea typeface="微软雅黑" panose="020B0503020204020204" pitchFamily="34" charset="-122"/>
                <a:cs typeface="宋体-18030"/>
              </a:rPr>
              <a:t>，按照平均每天加负荷</a:t>
            </a:r>
            <a:r>
              <a:rPr lang="en-US" altLang="zh-CN" sz="2000" b="1" i="1" dirty="0">
                <a:latin typeface="微软雅黑" panose="020B0503020204020204" pitchFamily="34" charset="-122"/>
                <a:ea typeface="微软雅黑" panose="020B0503020204020204" pitchFamily="34" charset="-122"/>
                <a:cs typeface="宋体-18030"/>
              </a:rPr>
              <a:t>6</a:t>
            </a:r>
            <a:r>
              <a:rPr lang="zh-CN" altLang="zh-CN" sz="2000" b="1" i="1" dirty="0">
                <a:latin typeface="微软雅黑" panose="020B0503020204020204" pitchFamily="34" charset="-122"/>
                <a:ea typeface="微软雅黑" panose="020B0503020204020204" pitchFamily="34" charset="-122"/>
                <a:cs typeface="宋体-18030"/>
              </a:rPr>
              <a:t>次，每次</a:t>
            </a:r>
            <a:r>
              <a:rPr lang="en-US" altLang="zh-CN" sz="2000" b="1" i="1" dirty="0">
                <a:latin typeface="微软雅黑" panose="020B0503020204020204" pitchFamily="34" charset="-122"/>
                <a:ea typeface="微软雅黑" panose="020B0503020204020204" pitchFamily="34" charset="-122"/>
                <a:cs typeface="宋体-18030"/>
              </a:rPr>
              <a:t>2.5</a:t>
            </a:r>
            <a:r>
              <a:rPr lang="zh-CN" altLang="zh-CN" sz="2000" b="1" i="1" dirty="0">
                <a:latin typeface="微软雅黑" panose="020B0503020204020204" pitchFamily="34" charset="-122"/>
                <a:ea typeface="微软雅黑" panose="020B0503020204020204" pitchFamily="34" charset="-122"/>
                <a:cs typeface="宋体-18030"/>
              </a:rPr>
              <a:t>分钟计算。我班每天可多发电量</a:t>
            </a:r>
            <a:r>
              <a:rPr lang="en-US" altLang="zh-CN" sz="2000" b="1" i="1" dirty="0">
                <a:latin typeface="微软雅黑" panose="020B0503020204020204" pitchFamily="34" charset="-122"/>
                <a:ea typeface="微软雅黑" panose="020B0503020204020204" pitchFamily="34" charset="-122"/>
                <a:cs typeface="宋体-18030"/>
              </a:rPr>
              <a:t>12MW</a:t>
            </a:r>
            <a:r>
              <a:rPr lang="zh-CN" altLang="zh-CN" sz="2000" b="1" i="1" dirty="0">
                <a:latin typeface="微软雅黑" panose="020B0503020204020204" pitchFamily="34" charset="-122"/>
                <a:ea typeface="微软雅黑" panose="020B0503020204020204" pitchFamily="34" charset="-122"/>
                <a:cs typeface="宋体-18030"/>
              </a:rPr>
              <a:t>，每月可多发电量</a:t>
            </a:r>
            <a:r>
              <a:rPr lang="en-US" altLang="zh-CN" sz="2000" b="1" i="1" dirty="0">
                <a:latin typeface="微软雅黑" panose="020B0503020204020204" pitchFamily="34" charset="-122"/>
                <a:ea typeface="微软雅黑" panose="020B0503020204020204" pitchFamily="34" charset="-122"/>
                <a:cs typeface="宋体-18030"/>
              </a:rPr>
              <a:t>12*24=288MW</a:t>
            </a:r>
            <a:r>
              <a:rPr lang="zh-CN" altLang="zh-CN" sz="2000" b="1" i="1" dirty="0">
                <a:latin typeface="微软雅黑" panose="020B0503020204020204" pitchFamily="34" charset="-122"/>
                <a:ea typeface="微软雅黑" panose="020B0503020204020204" pitchFamily="34" charset="-122"/>
                <a:cs typeface="宋体-18030"/>
              </a:rPr>
              <a:t>。不仅保证了电网的稳定与安全，还为完成发电任务做出了贡献。</a:t>
            </a:r>
          </a:p>
        </p:txBody>
      </p:sp>
      <p:graphicFrame>
        <p:nvGraphicFramePr>
          <p:cNvPr id="4" name="表格 3"/>
          <p:cNvGraphicFramePr>
            <a:graphicFrameLocks noGrp="1"/>
          </p:cNvGraphicFramePr>
          <p:nvPr/>
        </p:nvGraphicFramePr>
        <p:xfrm>
          <a:off x="635001" y="3465514"/>
          <a:ext cx="5118099" cy="2772887"/>
        </p:xfrm>
        <a:graphic>
          <a:graphicData uri="http://schemas.openxmlformats.org/drawingml/2006/table">
            <a:tbl>
              <a:tblPr firstRow="1" firstCol="1" lastRow="1" lastCol="1" bandRow="1" bandCol="1">
                <a:tableStyleId>{69CF1AB2-1976-4502-BF36-3FF5EA218861}</a:tableStyleId>
              </a:tblPr>
              <a:tblGrid>
                <a:gridCol w="1705766">
                  <a:extLst>
                    <a:ext uri="{9D8B030D-6E8A-4147-A177-3AD203B41FA5}">
                      <a16:colId xmlns:a16="http://schemas.microsoft.com/office/drawing/2014/main" val="20000"/>
                    </a:ext>
                  </a:extLst>
                </a:gridCol>
                <a:gridCol w="1705766">
                  <a:extLst>
                    <a:ext uri="{9D8B030D-6E8A-4147-A177-3AD203B41FA5}">
                      <a16:colId xmlns:a16="http://schemas.microsoft.com/office/drawing/2014/main" val="20001"/>
                    </a:ext>
                  </a:extLst>
                </a:gridCol>
                <a:gridCol w="1706567">
                  <a:extLst>
                    <a:ext uri="{9D8B030D-6E8A-4147-A177-3AD203B41FA5}">
                      <a16:colId xmlns:a16="http://schemas.microsoft.com/office/drawing/2014/main" val="20002"/>
                    </a:ext>
                  </a:extLst>
                </a:gridCol>
              </a:tblGrid>
              <a:tr h="382586">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时间</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班次</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加负荷次数</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extLst>
                  <a:ext uri="{0D108BD9-81ED-4DB2-BD59-A6C34878D82A}">
                    <a16:rowId xmlns:a16="http://schemas.microsoft.com/office/drawing/2014/main" val="10000"/>
                  </a:ext>
                </a:extLst>
              </a:tr>
              <a:tr h="265589">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1"/>
                  </a:ext>
                </a:extLst>
              </a:tr>
              <a:tr h="265589">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2"/>
                  </a:ext>
                </a:extLst>
              </a:tr>
              <a:tr h="265589">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3"/>
                  </a:ext>
                </a:extLst>
              </a:tr>
              <a:tr h="265589">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4"/>
                  </a:ext>
                </a:extLst>
              </a:tr>
              <a:tr h="265589">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5"/>
                  </a:ext>
                </a:extLst>
              </a:tr>
              <a:tr h="265589">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6"/>
                  </a:ext>
                </a:extLst>
              </a:tr>
              <a:tr h="265589">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7"/>
                  </a:ext>
                </a:extLst>
              </a:tr>
              <a:tr h="265589">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a:effectLst/>
                          <a:latin typeface="微软雅黑" panose="020B0503020204020204" pitchFamily="34" charset="-122"/>
                          <a:ea typeface="微软雅黑" panose="020B0503020204020204" pitchFamily="34" charset="-122"/>
                        </a:rPr>
                        <a:t> </a:t>
                      </a:r>
                      <a:endParaRPr lang="zh-CN" sz="1200" kern="1200">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 </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8"/>
                  </a:ext>
                </a:extLst>
              </a:tr>
              <a:tr h="265589">
                <a:tc gridSpan="2">
                  <a:txBody>
                    <a:bodyPr/>
                    <a:lstStyle/>
                    <a:p>
                      <a:pPr indent="0" algn="ctr">
                        <a:spcAft>
                          <a:spcPts val="0"/>
                        </a:spcAft>
                      </a:pPr>
                      <a:r>
                        <a:rPr lang="zh-CN" sz="1200" kern="1200" dirty="0">
                          <a:effectLst/>
                          <a:latin typeface="微软雅黑" panose="020B0503020204020204" pitchFamily="34" charset="-122"/>
                          <a:ea typeface="微软雅黑" panose="020B0503020204020204" pitchFamily="34" charset="-122"/>
                        </a:rPr>
                        <a:t>平均</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E181"/>
                    </a:solidFill>
                  </a:tcPr>
                </a:tc>
                <a:tc hMerge="1">
                  <a:txBody>
                    <a:bodyPr/>
                    <a:lstStyle/>
                    <a:p>
                      <a:endParaRPr lang="zh-CN"/>
                    </a:p>
                  </a:txBody>
                  <a:tcPr/>
                </a:tc>
                <a:tc>
                  <a:txBody>
                    <a:bodyPr/>
                    <a:lstStyle/>
                    <a:p>
                      <a:pPr indent="0" algn="ctr">
                        <a:spcAft>
                          <a:spcPts val="0"/>
                        </a:spcAft>
                      </a:pPr>
                      <a:r>
                        <a:rPr lang="en-US" sz="1200" kern="1200" dirty="0">
                          <a:effectLst/>
                          <a:latin typeface="微软雅黑" panose="020B0503020204020204" pitchFamily="34" charset="-122"/>
                          <a:ea typeface="微软雅黑" panose="020B0503020204020204" pitchFamily="34" charset="-122"/>
                        </a:rPr>
                        <a:t>5</a:t>
                      </a:r>
                      <a:endParaRPr lang="zh-CN" sz="12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E181"/>
                    </a:solidFill>
                  </a:tcPr>
                </a:tc>
                <a:extLst>
                  <a:ext uri="{0D108BD9-81ED-4DB2-BD59-A6C34878D82A}">
                    <a16:rowId xmlns:a16="http://schemas.microsoft.com/office/drawing/2014/main" val="10009"/>
                  </a:ext>
                </a:extLst>
              </a:tr>
            </a:tbl>
          </a:graphicData>
        </a:graphic>
      </p:graphicFrame>
      <p:sp>
        <p:nvSpPr>
          <p:cNvPr id="5" name="矩形 4"/>
          <p:cNvSpPr/>
          <p:nvPr/>
        </p:nvSpPr>
        <p:spPr>
          <a:xfrm>
            <a:off x="6096000" y="1778001"/>
            <a:ext cx="6096000" cy="417830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矩形 91"/>
          <p:cNvSpPr/>
          <p:nvPr/>
        </p:nvSpPr>
        <p:spPr>
          <a:xfrm>
            <a:off x="300805" y="160089"/>
            <a:ext cx="5388795" cy="646331"/>
          </a:xfrm>
          <a:prstGeom prst="rect">
            <a:avLst/>
          </a:prstGeom>
        </p:spPr>
        <p:txBody>
          <a:bodyPr wrap="square">
            <a:spAutoFit/>
          </a:bodyPr>
          <a:lstStyle/>
          <a:p>
            <a:pPr lvl="0"/>
            <a:r>
              <a:rPr lang="zh-CN" altLang="en-US" sz="3600" b="1" dirty="0" smtClean="0">
                <a:solidFill>
                  <a:srgbClr val="005EA4"/>
                </a:solidFill>
                <a:latin typeface="微软雅黑" panose="020B0503020204020204" pitchFamily="34" charset="-122"/>
                <a:ea typeface="微软雅黑" panose="020B0503020204020204" pitchFamily="34" charset="-122"/>
              </a:rPr>
              <a:t>活动前后效果图</a:t>
            </a:r>
            <a:endParaRPr lang="zh-CN" altLang="zh-CN" sz="3600" b="1" dirty="0">
              <a:solidFill>
                <a:srgbClr val="005EA4"/>
              </a:solidFill>
              <a:latin typeface="微软雅黑" panose="020B0503020204020204" pitchFamily="34" charset="-122"/>
              <a:ea typeface="微软雅黑" panose="020B0503020204020204" pitchFamily="34" charset="-122"/>
            </a:endParaRPr>
          </a:p>
        </p:txBody>
      </p:sp>
      <p:graphicFrame>
        <p:nvGraphicFramePr>
          <p:cNvPr id="4" name="图表 3"/>
          <p:cNvGraphicFramePr/>
          <p:nvPr/>
        </p:nvGraphicFramePr>
        <p:xfrm>
          <a:off x="1892300" y="2209799"/>
          <a:ext cx="8407400" cy="3712633"/>
        </p:xfrm>
        <a:graphic>
          <a:graphicData uri="http://schemas.openxmlformats.org/drawingml/2006/chart">
            <c:chart xmlns:c="http://schemas.openxmlformats.org/drawingml/2006/chart" xmlns:r="http://schemas.openxmlformats.org/officeDocument/2006/relationships" r:id="rId3"/>
          </a:graphicData>
        </a:graphic>
      </p:graphicFrame>
      <p:sp>
        <p:nvSpPr>
          <p:cNvPr id="5" name="右箭头 4"/>
          <p:cNvSpPr/>
          <p:nvPr/>
        </p:nvSpPr>
        <p:spPr>
          <a:xfrm rot="20502514">
            <a:off x="3247655" y="2405454"/>
            <a:ext cx="5513665" cy="393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0805" y="160089"/>
            <a:ext cx="3496495" cy="646331"/>
          </a:xfrm>
          <a:prstGeom prst="rect">
            <a:avLst/>
          </a:prstGeom>
        </p:spPr>
        <p:txBody>
          <a:bodyPr wrap="square">
            <a:spAutoFit/>
          </a:bodyPr>
          <a:lstStyle/>
          <a:p>
            <a:pPr>
              <a:defRPr/>
            </a:pPr>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一、课题简介</a:t>
            </a:r>
            <a:endParaRPr lang="zh-CN" altLang="en-US" sz="3600" b="1" spc="50" dirty="0">
              <a:ln w="11430"/>
              <a:solidFill>
                <a:srgbClr val="005EA4"/>
              </a:solidFill>
              <a:latin typeface="微软雅黑" panose="020B0503020204020204" pitchFamily="34" charset="-122"/>
              <a:ea typeface="微软雅黑" panose="020B0503020204020204" pitchFamily="34" charset="-122"/>
            </a:endParaRPr>
          </a:p>
        </p:txBody>
      </p:sp>
      <p:sp>
        <p:nvSpPr>
          <p:cNvPr id="3" name="矩形 2"/>
          <p:cNvSpPr/>
          <p:nvPr/>
        </p:nvSpPr>
        <p:spPr>
          <a:xfrm>
            <a:off x="1569184" y="1935370"/>
            <a:ext cx="1522793" cy="646331"/>
          </a:xfrm>
          <a:prstGeom prst="rect">
            <a:avLst/>
          </a:prstGeom>
        </p:spPr>
        <p:txBody>
          <a:bodyPr wrap="square">
            <a:spAutoFit/>
          </a:bodyPr>
          <a:lstStyle/>
          <a:p>
            <a:pPr algn="just">
              <a:spcAft>
                <a:spcPts val="0"/>
              </a:spcAft>
            </a:pPr>
            <a:r>
              <a:rPr lang="en-US" altLang="zh-CN" sz="3600" dirty="0" smtClean="0">
                <a:solidFill>
                  <a:srgbClr val="000000"/>
                </a:solidFill>
                <a:latin typeface="微软雅黑" panose="020B0503020204020204" pitchFamily="34" charset="-122"/>
                <a:ea typeface="微软雅黑" panose="020B0503020204020204" pitchFamily="34" charset="-122"/>
                <a:cs typeface="宋体-18030"/>
              </a:rPr>
              <a:t>AGC</a:t>
            </a:r>
            <a:r>
              <a:rPr lang="en-US" altLang="zh-CN" sz="3600" dirty="0">
                <a:solidFill>
                  <a:srgbClr val="000000"/>
                </a:solidFill>
                <a:latin typeface="微软雅黑" panose="020B0503020204020204" pitchFamily="34" charset="-122"/>
                <a:ea typeface="微软雅黑" panose="020B0503020204020204" pitchFamily="34" charset="-122"/>
                <a:cs typeface="宋体-18030"/>
              </a:rPr>
              <a:t>:</a:t>
            </a:r>
            <a:r>
              <a:rPr lang="en-US" altLang="zh-CN" sz="36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36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p:cNvSpPr/>
          <p:nvPr/>
        </p:nvSpPr>
        <p:spPr>
          <a:xfrm>
            <a:off x="6419264" y="1935370"/>
            <a:ext cx="2954655" cy="646331"/>
          </a:xfrm>
          <a:prstGeom prst="rect">
            <a:avLst/>
          </a:prstGeom>
        </p:spPr>
        <p:txBody>
          <a:bodyPr wrap="none">
            <a:spAutoFit/>
          </a:bodyPr>
          <a:lstStyle/>
          <a:p>
            <a:pPr algn="just">
              <a:spcAft>
                <a:spcPts val="0"/>
              </a:spcAft>
            </a:pPr>
            <a:r>
              <a:rPr lang="zh-CN" altLang="zh-CN" sz="3600" dirty="0">
                <a:solidFill>
                  <a:srgbClr val="000000"/>
                </a:solidFill>
                <a:latin typeface="微软雅黑" panose="020B0503020204020204" pitchFamily="34" charset="-122"/>
                <a:ea typeface="微软雅黑" panose="020B0503020204020204" pitchFamily="34" charset="-122"/>
                <a:cs typeface="宋体-18030"/>
              </a:rPr>
              <a:t>负荷变化率：</a:t>
            </a:r>
            <a:endParaRPr lang="zh-CN" altLang="zh-CN" sz="3600" dirty="0">
              <a:latin typeface="微软雅黑" panose="020B0503020204020204" pitchFamily="34" charset="-122"/>
              <a:ea typeface="微软雅黑" panose="020B0503020204020204" pitchFamily="34" charset="-122"/>
              <a:cs typeface="宋体-18030"/>
            </a:endParaRPr>
          </a:p>
        </p:txBody>
      </p:sp>
      <p:pic>
        <p:nvPicPr>
          <p:cNvPr id="4" name="图片 3"/>
          <p:cNvPicPr>
            <a:picLocks noChangeAspect="1"/>
          </p:cNvPicPr>
          <p:nvPr/>
        </p:nvPicPr>
        <p:blipFill>
          <a:blip r:embed="rId3" cstate="email"/>
          <a:stretch>
            <a:fillRect/>
          </a:stretch>
        </p:blipFill>
        <p:spPr>
          <a:xfrm flipH="1">
            <a:off x="10020300" y="4597400"/>
            <a:ext cx="2171700" cy="2222500"/>
          </a:xfrm>
          <a:prstGeom prst="rect">
            <a:avLst/>
          </a:prstGeom>
        </p:spPr>
      </p:pic>
      <p:sp>
        <p:nvSpPr>
          <p:cNvPr id="5" name="矩形 4"/>
          <p:cNvSpPr/>
          <p:nvPr/>
        </p:nvSpPr>
        <p:spPr>
          <a:xfrm>
            <a:off x="1569184" y="2639536"/>
            <a:ext cx="4203700" cy="2308324"/>
          </a:xfrm>
          <a:prstGeom prst="rect">
            <a:avLst/>
          </a:prstGeom>
        </p:spPr>
        <p:txBody>
          <a:bodyPr wrap="square">
            <a:spAutoFit/>
          </a:bodyPr>
          <a:lstStyle/>
          <a:p>
            <a:pPr>
              <a:lnSpc>
                <a:spcPct val="150000"/>
              </a:lnSpc>
            </a:pPr>
            <a:r>
              <a:rPr lang="en-US"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      </a:t>
            </a:r>
            <a:r>
              <a:rPr lang="zh-CN" altLang="zh-CN" sz="16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自动</a:t>
            </a:r>
            <a:r>
              <a:rPr lang="zh-CN"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发电控制系统。发电机组在规定的出力调整范围内，跟踪电力调度机构下发的指令，按照一定调节速率实时调整发电出力，以满足电力系统频率和联络线功率控制的要求 ，保证发电出力与负荷平衡，提高电网运行的安全及经济性。</a:t>
            </a:r>
            <a:endParaRPr lang="zh-CN" altLang="en-US" sz="1600" dirty="0"/>
          </a:p>
        </p:txBody>
      </p:sp>
      <p:cxnSp>
        <p:nvCxnSpPr>
          <p:cNvPr id="7" name="直接连接符 6"/>
          <p:cNvCxnSpPr/>
          <p:nvPr/>
        </p:nvCxnSpPr>
        <p:spPr>
          <a:xfrm>
            <a:off x="6090384" y="1935370"/>
            <a:ext cx="0" cy="3614530"/>
          </a:xfrm>
          <a:prstGeom prst="line">
            <a:avLst/>
          </a:prstGeom>
          <a:ln>
            <a:solidFill>
              <a:srgbClr val="005EA4"/>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
        <p:nvSpPr>
          <p:cNvPr id="6" name="文本框 5"/>
          <p:cNvSpPr txBox="1"/>
          <p:nvPr/>
        </p:nvSpPr>
        <p:spPr>
          <a:xfrm>
            <a:off x="8215952" y="2593074"/>
            <a:ext cx="1492716" cy="3477875"/>
          </a:xfrm>
          <a:prstGeom prst="rect">
            <a:avLst/>
          </a:prstGeom>
          <a:noFill/>
        </p:spPr>
        <p:txBody>
          <a:bodyPr wrap="none" rtlCol="0">
            <a:spAutoFit/>
          </a:bodyPr>
          <a:lstStyle/>
          <a:p>
            <a:r>
              <a:rPr lang="en-US" altLang="zh-CN" sz="22000" dirty="0" smtClean="0"/>
              <a:t>?</a:t>
            </a:r>
            <a:endParaRPr lang="zh-CN" altLang="en-US" sz="22000"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150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8"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00805" y="160089"/>
            <a:ext cx="5388795" cy="646331"/>
          </a:xfrm>
          <a:prstGeom prst="rect">
            <a:avLst/>
          </a:prstGeom>
        </p:spPr>
        <p:txBody>
          <a:bodyPr wrap="square">
            <a:spAutoFit/>
          </a:bodyPr>
          <a:lstStyle/>
          <a:p>
            <a:r>
              <a:rPr lang="zh-CN" altLang="en-US" sz="3600" b="1" dirty="0">
                <a:solidFill>
                  <a:srgbClr val="005EA4"/>
                </a:solidFill>
                <a:latin typeface="微软雅黑" panose="020B0503020204020204" pitchFamily="34" charset="-122"/>
                <a:ea typeface="微软雅黑" panose="020B0503020204020204" pitchFamily="34" charset="-122"/>
              </a:rPr>
              <a:t>负荷调节速率的折线图</a:t>
            </a:r>
          </a:p>
        </p:txBody>
      </p:sp>
      <p:graphicFrame>
        <p:nvGraphicFramePr>
          <p:cNvPr id="34" name="图表 33"/>
          <p:cNvGraphicFramePr/>
          <p:nvPr/>
        </p:nvGraphicFramePr>
        <p:xfrm>
          <a:off x="1720850" y="1435100"/>
          <a:ext cx="8521699" cy="4559300"/>
        </p:xfrm>
        <a:graphic>
          <a:graphicData uri="http://schemas.openxmlformats.org/drawingml/2006/chart">
            <c:chart xmlns:c="http://schemas.openxmlformats.org/drawingml/2006/chart" xmlns:r="http://schemas.openxmlformats.org/officeDocument/2006/relationships" r:id="rId3"/>
          </a:graphicData>
        </a:graphic>
      </p:graphicFrame>
      <p:cxnSp>
        <p:nvCxnSpPr>
          <p:cNvPr id="32" name="直接连接符 31"/>
          <p:cNvCxnSpPr/>
          <p:nvPr/>
        </p:nvCxnSpPr>
        <p:spPr>
          <a:xfrm>
            <a:off x="6134100" y="2362200"/>
            <a:ext cx="0" cy="29591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209070" y="1733034"/>
            <a:ext cx="1261884" cy="307777"/>
          </a:xfrm>
          <a:prstGeom prst="rect">
            <a:avLst/>
          </a:prstGeom>
        </p:spPr>
        <p:txBody>
          <a:bodyPr wrap="none">
            <a:spAutoFit/>
          </a:bodyPr>
          <a:lstStyle/>
          <a:p>
            <a:r>
              <a:rPr lang="zh-CN" altLang="en-US" sz="1400" dirty="0">
                <a:latin typeface="微软雅黑" panose="020B0503020204020204" pitchFamily="34" charset="-122"/>
                <a:ea typeface="微软雅黑" panose="020B0503020204020204" pitchFamily="34" charset="-122"/>
              </a:rPr>
              <a:t>负荷调节速率</a:t>
            </a:r>
            <a:endParaRPr lang="zh-CN" altLang="en-US" sz="1400" dirty="0"/>
          </a:p>
        </p:txBody>
      </p:sp>
      <p:sp>
        <p:nvSpPr>
          <p:cNvPr id="6" name="文本框 5"/>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0805" y="160089"/>
            <a:ext cx="4093395" cy="646331"/>
          </a:xfrm>
          <a:prstGeom prst="rect">
            <a:avLst/>
          </a:prstGeom>
        </p:spPr>
        <p:txBody>
          <a:bodyPr wrap="square">
            <a:spAutoFit/>
          </a:bodyPr>
          <a:lstStyle/>
          <a:p>
            <a:pPr lvl="0"/>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十三、巩固措施</a:t>
            </a:r>
            <a:endParaRPr lang="zh-CN" altLang="zh-CN" sz="3600" b="1" dirty="0">
              <a:solidFill>
                <a:srgbClr val="005EA4"/>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84175" y="2006598"/>
            <a:ext cx="4657725" cy="3568702"/>
            <a:chOff x="1995016" y="1527251"/>
            <a:chExt cx="8014644" cy="1514197"/>
          </a:xfrm>
        </p:grpSpPr>
        <p:sp>
          <p:nvSpPr>
            <p:cNvPr id="5" name="圆角矩形 4"/>
            <p:cNvSpPr/>
            <p:nvPr/>
          </p:nvSpPr>
          <p:spPr>
            <a:xfrm>
              <a:off x="1995016" y="1527251"/>
              <a:ext cx="8014644" cy="1514197"/>
            </a:xfrm>
            <a:prstGeom prst="roundRect">
              <a:avLst>
                <a:gd name="adj" fmla="val 10280"/>
              </a:avLst>
            </a:prstGeom>
            <a:solidFill>
              <a:schemeClr val="bg1">
                <a:lumMod val="95000"/>
              </a:schemeClr>
            </a:solidFill>
            <a:ln w="6350">
              <a:solidFill>
                <a:srgbClr val="005EA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en-US"/>
            </a:p>
          </p:txBody>
        </p:sp>
        <p:sp>
          <p:nvSpPr>
            <p:cNvPr id="4" name="圆角矩形 3"/>
            <p:cNvSpPr/>
            <p:nvPr/>
          </p:nvSpPr>
          <p:spPr>
            <a:xfrm>
              <a:off x="2152651" y="1574800"/>
              <a:ext cx="7715251" cy="1422399"/>
            </a:xfrm>
            <a:prstGeom prst="roundRect">
              <a:avLst>
                <a:gd name="adj" fmla="val 10796"/>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US" altLang="zh-CN" sz="2000" b="1" i="1" dirty="0">
                  <a:latin typeface="微软雅黑" panose="020B0503020204020204" pitchFamily="34" charset="-122"/>
                  <a:ea typeface="微软雅黑" panose="020B0503020204020204" pitchFamily="34" charset="-122"/>
                </a:rPr>
                <a:t>3</a:t>
              </a:r>
              <a:r>
                <a:rPr lang="zh-CN" altLang="zh-CN" sz="2000" b="1" i="1" dirty="0">
                  <a:latin typeface="微软雅黑" panose="020B0503020204020204" pitchFamily="34" charset="-122"/>
                  <a:ea typeface="微软雅黑" panose="020B0503020204020204" pitchFamily="34" charset="-122"/>
                </a:rPr>
                <a:t>个月的试验期对于一个新方案毕竟是短暂的，我们需要通过各个时期各种情况</a:t>
              </a:r>
              <a:r>
                <a:rPr lang="zh-CN" altLang="zh-CN" sz="2000" b="1" i="1" dirty="0" smtClean="0">
                  <a:latin typeface="微软雅黑" panose="020B0503020204020204" pitchFamily="34" charset="-122"/>
                  <a:ea typeface="微软雅黑" panose="020B0503020204020204" pitchFamily="34" charset="-122"/>
                </a:rPr>
                <a:t>，来</a:t>
              </a:r>
              <a:r>
                <a:rPr lang="zh-CN" altLang="zh-CN" sz="2000" b="1" i="1" dirty="0">
                  <a:latin typeface="微软雅黑" panose="020B0503020204020204" pitchFamily="34" charset="-122"/>
                  <a:ea typeface="微软雅黑" panose="020B0503020204020204" pitchFamily="34" charset="-122"/>
                </a:rPr>
                <a:t>进一步完善</a:t>
              </a:r>
              <a:r>
                <a:rPr lang="zh-CN" altLang="zh-CN" sz="2000" b="1" i="1" dirty="0" smtClean="0">
                  <a:latin typeface="微软雅黑" panose="020B0503020204020204" pitchFamily="34" charset="-122"/>
                  <a:ea typeface="微软雅黑" panose="020B0503020204020204" pitchFamily="34" charset="-122"/>
                </a:rPr>
                <a:t>我们提高</a:t>
              </a:r>
              <a:r>
                <a:rPr lang="zh-CN" altLang="zh-CN" sz="2000" b="1" i="1" dirty="0">
                  <a:latin typeface="微软雅黑" panose="020B0503020204020204" pitchFamily="34" charset="-122"/>
                  <a:ea typeface="微软雅黑" panose="020B0503020204020204" pitchFamily="34" charset="-122"/>
                </a:rPr>
                <a:t>负荷变化</a:t>
              </a:r>
              <a:r>
                <a:rPr lang="zh-CN" altLang="zh-CN" sz="2000" b="1" i="1" dirty="0" smtClean="0">
                  <a:latin typeface="微软雅黑" panose="020B0503020204020204" pitchFamily="34" charset="-122"/>
                  <a:ea typeface="微软雅黑" panose="020B0503020204020204" pitchFamily="34" charset="-122"/>
                </a:rPr>
                <a:t>率的</a:t>
              </a:r>
              <a:r>
                <a:rPr lang="zh-CN" altLang="zh-CN" sz="2000" b="1" i="1" dirty="0">
                  <a:latin typeface="微软雅黑" panose="020B0503020204020204" pitchFamily="34" charset="-122"/>
                  <a:ea typeface="微软雅黑" panose="020B0503020204020204" pitchFamily="34" charset="-122"/>
                </a:rPr>
                <a:t>方案</a:t>
              </a:r>
              <a:r>
                <a:rPr lang="zh-CN" altLang="zh-CN" sz="2000" b="1" i="1" dirty="0" smtClean="0">
                  <a:latin typeface="微软雅黑" panose="020B0503020204020204" pitchFamily="34" charset="-122"/>
                  <a:ea typeface="微软雅黑" panose="020B0503020204020204" pitchFamily="34" charset="-122"/>
                </a:rPr>
                <a:t>。同时</a:t>
              </a:r>
              <a:r>
                <a:rPr lang="zh-CN" altLang="zh-CN" sz="2000" b="1" i="1" dirty="0">
                  <a:latin typeface="微软雅黑" panose="020B0503020204020204" pitchFamily="34" charset="-122"/>
                  <a:ea typeface="微软雅黑" panose="020B0503020204020204" pitchFamily="34" charset="-122"/>
                </a:rPr>
                <a:t>，我们也</a:t>
              </a:r>
              <a:r>
                <a:rPr lang="zh-CN" altLang="zh-CN" sz="2000" b="1" i="1" dirty="0" smtClean="0">
                  <a:latin typeface="微软雅黑" panose="020B0503020204020204" pitchFamily="34" charset="-122"/>
                  <a:ea typeface="微软雅黑" panose="020B0503020204020204" pitchFamily="34" charset="-122"/>
                </a:rPr>
                <a:t>将此次成果入</a:t>
              </a:r>
              <a:r>
                <a:rPr lang="zh-CN" altLang="zh-CN" sz="2000" b="1" i="1" dirty="0">
                  <a:latin typeface="微软雅黑" panose="020B0503020204020204" pitchFamily="34" charset="-122"/>
                  <a:ea typeface="微软雅黑" panose="020B0503020204020204" pitchFamily="34" charset="-122"/>
                </a:rPr>
                <a:t>到</a:t>
              </a:r>
              <a:r>
                <a:rPr lang="zh-CN" altLang="zh-CN" sz="2000" b="1" i="1" dirty="0" smtClean="0">
                  <a:latin typeface="微软雅黑" panose="020B0503020204020204" pitchFamily="34" charset="-122"/>
                  <a:ea typeface="微软雅黑" panose="020B0503020204020204" pitchFamily="34" charset="-122"/>
                </a:rPr>
                <a:t>班组技术</a:t>
              </a:r>
              <a:r>
                <a:rPr lang="zh-CN" altLang="zh-CN" sz="2000" b="1" i="1" dirty="0">
                  <a:latin typeface="微软雅黑" panose="020B0503020204020204" pitchFamily="34" charset="-122"/>
                  <a:ea typeface="微软雅黑" panose="020B0503020204020204" pitchFamily="34" charset="-122"/>
                </a:rPr>
                <a:t>措施中。</a:t>
              </a:r>
            </a:p>
          </p:txBody>
        </p:sp>
      </p:grpSp>
      <p:graphicFrame>
        <p:nvGraphicFramePr>
          <p:cNvPr id="2" name="表格 1"/>
          <p:cNvGraphicFramePr>
            <a:graphicFrameLocks noGrp="1"/>
          </p:cNvGraphicFramePr>
          <p:nvPr/>
        </p:nvGraphicFramePr>
        <p:xfrm>
          <a:off x="5245101" y="1760378"/>
          <a:ext cx="6476999" cy="4287679"/>
        </p:xfrm>
        <a:graphic>
          <a:graphicData uri="http://schemas.openxmlformats.org/drawingml/2006/table">
            <a:tbl>
              <a:tblPr>
                <a:tableStyleId>{5C22544A-7EE6-4342-B048-85BDC9FD1C3A}</a:tableStyleId>
              </a:tblPr>
              <a:tblGrid>
                <a:gridCol w="594198">
                  <a:extLst>
                    <a:ext uri="{9D8B030D-6E8A-4147-A177-3AD203B41FA5}">
                      <a16:colId xmlns:a16="http://schemas.microsoft.com/office/drawing/2014/main" val="20000"/>
                    </a:ext>
                  </a:extLst>
                </a:gridCol>
                <a:gridCol w="785952">
                  <a:extLst>
                    <a:ext uri="{9D8B030D-6E8A-4147-A177-3AD203B41FA5}">
                      <a16:colId xmlns:a16="http://schemas.microsoft.com/office/drawing/2014/main" val="20001"/>
                    </a:ext>
                  </a:extLst>
                </a:gridCol>
                <a:gridCol w="594198">
                  <a:extLst>
                    <a:ext uri="{9D8B030D-6E8A-4147-A177-3AD203B41FA5}">
                      <a16:colId xmlns:a16="http://schemas.microsoft.com/office/drawing/2014/main" val="20002"/>
                    </a:ext>
                  </a:extLst>
                </a:gridCol>
                <a:gridCol w="594198">
                  <a:extLst>
                    <a:ext uri="{9D8B030D-6E8A-4147-A177-3AD203B41FA5}">
                      <a16:colId xmlns:a16="http://schemas.microsoft.com/office/drawing/2014/main" val="20003"/>
                    </a:ext>
                  </a:extLst>
                </a:gridCol>
                <a:gridCol w="691259">
                  <a:extLst>
                    <a:ext uri="{9D8B030D-6E8A-4147-A177-3AD203B41FA5}">
                      <a16:colId xmlns:a16="http://schemas.microsoft.com/office/drawing/2014/main" val="20004"/>
                    </a:ext>
                  </a:extLst>
                </a:gridCol>
                <a:gridCol w="594988">
                  <a:extLst>
                    <a:ext uri="{9D8B030D-6E8A-4147-A177-3AD203B41FA5}">
                      <a16:colId xmlns:a16="http://schemas.microsoft.com/office/drawing/2014/main" val="20005"/>
                    </a:ext>
                  </a:extLst>
                </a:gridCol>
                <a:gridCol w="2028008">
                  <a:extLst>
                    <a:ext uri="{9D8B030D-6E8A-4147-A177-3AD203B41FA5}">
                      <a16:colId xmlns:a16="http://schemas.microsoft.com/office/drawing/2014/main" val="20006"/>
                    </a:ext>
                  </a:extLst>
                </a:gridCol>
                <a:gridCol w="594198">
                  <a:extLst>
                    <a:ext uri="{9D8B030D-6E8A-4147-A177-3AD203B41FA5}">
                      <a16:colId xmlns:a16="http://schemas.microsoft.com/office/drawing/2014/main" val="20007"/>
                    </a:ext>
                  </a:extLst>
                </a:gridCol>
              </a:tblGrid>
              <a:tr h="398622">
                <a:tc gridSpan="8">
                  <a:txBody>
                    <a:bodyPr/>
                    <a:lstStyle/>
                    <a:p>
                      <a:pPr marL="36195" indent="0" algn="ctr">
                        <a:spcAft>
                          <a:spcPts val="0"/>
                        </a:spcAft>
                      </a:pPr>
                      <a:r>
                        <a:rPr lang="zh-CN" sz="1400" kern="1200" dirty="0">
                          <a:solidFill>
                            <a:schemeClr val="bg1"/>
                          </a:solidFill>
                          <a:effectLst/>
                          <a:latin typeface="微软雅黑" panose="020B0503020204020204" pitchFamily="34" charset="-122"/>
                          <a:ea typeface="微软雅黑" panose="020B0503020204020204" pitchFamily="34" charset="-122"/>
                        </a:rPr>
                        <a:t>提高</a:t>
                      </a:r>
                      <a:r>
                        <a:rPr lang="en-US" sz="1400" kern="1200" dirty="0">
                          <a:solidFill>
                            <a:schemeClr val="bg1"/>
                          </a:solidFill>
                          <a:effectLst/>
                          <a:latin typeface="微软雅黑" panose="020B0503020204020204" pitchFamily="34" charset="-122"/>
                          <a:ea typeface="微软雅黑" panose="020B0503020204020204" pitchFamily="34" charset="-122"/>
                        </a:rPr>
                        <a:t>#3</a:t>
                      </a:r>
                      <a:r>
                        <a:rPr lang="zh-CN" sz="1400" kern="1200" dirty="0">
                          <a:solidFill>
                            <a:schemeClr val="bg1"/>
                          </a:solidFill>
                          <a:effectLst/>
                          <a:latin typeface="微软雅黑" panose="020B0503020204020204" pitchFamily="34" charset="-122"/>
                          <a:ea typeface="微软雅黑" panose="020B0503020204020204" pitchFamily="34" charset="-122"/>
                        </a:rPr>
                        <a:t>机组</a:t>
                      </a:r>
                      <a:r>
                        <a:rPr lang="en-US" sz="1400" kern="1200" dirty="0">
                          <a:solidFill>
                            <a:schemeClr val="bg1"/>
                          </a:solidFill>
                          <a:effectLst/>
                          <a:latin typeface="微软雅黑" panose="020B0503020204020204" pitchFamily="34" charset="-122"/>
                          <a:ea typeface="微软雅黑" panose="020B0503020204020204" pitchFamily="34" charset="-122"/>
                        </a:rPr>
                        <a:t>AGC</a:t>
                      </a:r>
                      <a:r>
                        <a:rPr lang="zh-CN" sz="1400" kern="1200" dirty="0">
                          <a:solidFill>
                            <a:schemeClr val="bg1"/>
                          </a:solidFill>
                          <a:effectLst/>
                          <a:latin typeface="微软雅黑" panose="020B0503020204020204" pitchFamily="34" charset="-122"/>
                          <a:ea typeface="微软雅黑" panose="020B0503020204020204" pitchFamily="34" charset="-122"/>
                        </a:rPr>
                        <a:t>方式下负荷变化率的巩固措施</a:t>
                      </a:r>
                      <a:endParaRPr lang="zh-CN" sz="14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0" marR="0" marT="0" marB="0" anchor="ctr">
                    <a:solidFill>
                      <a:srgbClr val="005EA4"/>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04831">
                <a:tc>
                  <a:txBody>
                    <a:bodyPr/>
                    <a:lstStyle/>
                    <a:p>
                      <a:pPr marL="36195" indent="0" algn="ctr">
                        <a:spcAft>
                          <a:spcPts val="0"/>
                        </a:spcAft>
                      </a:pPr>
                      <a:r>
                        <a:rPr lang="zh-CN" sz="1050" b="1" kern="1200" dirty="0">
                          <a:effectLst/>
                          <a:latin typeface="微软雅黑" panose="020B0503020204020204" pitchFamily="34" charset="-122"/>
                          <a:ea typeface="微软雅黑" panose="020B0503020204020204" pitchFamily="34" charset="-122"/>
                        </a:rPr>
                        <a:t>序号</a:t>
                      </a:r>
                      <a:endParaRPr lang="zh-CN" sz="1050" b="1"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rgbClr val="FFE181"/>
                    </a:solidFill>
                  </a:tcPr>
                </a:tc>
                <a:tc>
                  <a:txBody>
                    <a:bodyPr/>
                    <a:lstStyle/>
                    <a:p>
                      <a:pPr marL="36195" indent="0" algn="ctr">
                        <a:spcAft>
                          <a:spcPts val="0"/>
                        </a:spcAft>
                      </a:pPr>
                      <a:r>
                        <a:rPr lang="zh-CN" sz="1050" b="1" kern="1200" dirty="0">
                          <a:effectLst/>
                          <a:latin typeface="微软雅黑" panose="020B0503020204020204" pitchFamily="34" charset="-122"/>
                          <a:ea typeface="微软雅黑" panose="020B0503020204020204" pitchFamily="34" charset="-122"/>
                        </a:rPr>
                        <a:t>时间</a:t>
                      </a:r>
                      <a:endParaRPr lang="zh-CN" sz="1050" b="1"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rgbClr val="FFE181"/>
                    </a:solidFill>
                  </a:tcPr>
                </a:tc>
                <a:tc>
                  <a:txBody>
                    <a:bodyPr/>
                    <a:lstStyle/>
                    <a:p>
                      <a:pPr marL="36195" indent="0" algn="ctr">
                        <a:spcAft>
                          <a:spcPts val="0"/>
                        </a:spcAft>
                      </a:pPr>
                      <a:r>
                        <a:rPr lang="zh-CN" sz="1050" b="1" kern="1200" dirty="0">
                          <a:effectLst/>
                          <a:latin typeface="微软雅黑" panose="020B0503020204020204" pitchFamily="34" charset="-122"/>
                          <a:ea typeface="微软雅黑" panose="020B0503020204020204" pitchFamily="34" charset="-122"/>
                        </a:rPr>
                        <a:t>要因</a:t>
                      </a:r>
                      <a:endParaRPr lang="zh-CN" sz="1050" b="1"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rgbClr val="FFE181"/>
                    </a:solidFill>
                  </a:tcPr>
                </a:tc>
                <a:tc>
                  <a:txBody>
                    <a:bodyPr/>
                    <a:lstStyle/>
                    <a:p>
                      <a:pPr marL="36195" indent="0" algn="ctr">
                        <a:spcAft>
                          <a:spcPts val="0"/>
                        </a:spcAft>
                      </a:pPr>
                      <a:r>
                        <a:rPr lang="zh-CN" sz="1050" b="1" kern="1200" dirty="0">
                          <a:effectLst/>
                          <a:latin typeface="微软雅黑" panose="020B0503020204020204" pitchFamily="34" charset="-122"/>
                          <a:ea typeface="微软雅黑" panose="020B0503020204020204" pitchFamily="34" charset="-122"/>
                        </a:rPr>
                        <a:t>对策</a:t>
                      </a:r>
                      <a:endParaRPr lang="zh-CN" sz="1050" b="1"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rgbClr val="FFE181"/>
                    </a:solidFill>
                  </a:tcPr>
                </a:tc>
                <a:tc>
                  <a:txBody>
                    <a:bodyPr/>
                    <a:lstStyle/>
                    <a:p>
                      <a:pPr marL="36195" indent="0" algn="ctr">
                        <a:spcAft>
                          <a:spcPts val="0"/>
                        </a:spcAft>
                      </a:pPr>
                      <a:r>
                        <a:rPr lang="zh-CN" sz="1050" b="1" kern="1200" dirty="0">
                          <a:effectLst/>
                          <a:latin typeface="微软雅黑" panose="020B0503020204020204" pitchFamily="34" charset="-122"/>
                          <a:ea typeface="微软雅黑" panose="020B0503020204020204" pitchFamily="34" charset="-122"/>
                        </a:rPr>
                        <a:t>目</a:t>
                      </a:r>
                      <a:r>
                        <a:rPr lang="en-US" sz="1050" b="1" kern="1200" dirty="0">
                          <a:effectLst/>
                          <a:latin typeface="微软雅黑" panose="020B0503020204020204" pitchFamily="34" charset="-122"/>
                          <a:ea typeface="微软雅黑" panose="020B0503020204020204" pitchFamily="34" charset="-122"/>
                        </a:rPr>
                        <a:t>  </a:t>
                      </a:r>
                      <a:r>
                        <a:rPr lang="zh-CN" sz="1050" b="1" kern="1200" dirty="0">
                          <a:effectLst/>
                          <a:latin typeface="微软雅黑" panose="020B0503020204020204" pitchFamily="34" charset="-122"/>
                          <a:ea typeface="微软雅黑" panose="020B0503020204020204" pitchFamily="34" charset="-122"/>
                        </a:rPr>
                        <a:t>标</a:t>
                      </a:r>
                      <a:endParaRPr lang="zh-CN" sz="1050" b="1"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rgbClr val="FFE181"/>
                    </a:solidFill>
                  </a:tcPr>
                </a:tc>
                <a:tc>
                  <a:txBody>
                    <a:bodyPr/>
                    <a:lstStyle/>
                    <a:p>
                      <a:pPr marL="36195" indent="0" algn="ctr">
                        <a:spcAft>
                          <a:spcPts val="0"/>
                        </a:spcAft>
                      </a:pPr>
                      <a:r>
                        <a:rPr lang="zh-CN" sz="1050" b="1" kern="1200" dirty="0">
                          <a:effectLst/>
                          <a:latin typeface="微软雅黑" panose="020B0503020204020204" pitchFamily="34" charset="-122"/>
                          <a:ea typeface="微软雅黑" panose="020B0503020204020204" pitchFamily="34" charset="-122"/>
                        </a:rPr>
                        <a:t>措</a:t>
                      </a:r>
                      <a:r>
                        <a:rPr lang="en-US" sz="1050" b="1" kern="1200" dirty="0">
                          <a:effectLst/>
                          <a:latin typeface="微软雅黑" panose="020B0503020204020204" pitchFamily="34" charset="-122"/>
                          <a:ea typeface="微软雅黑" panose="020B0503020204020204" pitchFamily="34" charset="-122"/>
                        </a:rPr>
                        <a:t>  </a:t>
                      </a:r>
                      <a:r>
                        <a:rPr lang="zh-CN" sz="1050" b="1" kern="1200" dirty="0">
                          <a:effectLst/>
                          <a:latin typeface="微软雅黑" panose="020B0503020204020204" pitchFamily="34" charset="-122"/>
                          <a:ea typeface="微软雅黑" panose="020B0503020204020204" pitchFamily="34" charset="-122"/>
                        </a:rPr>
                        <a:t>施</a:t>
                      </a:r>
                      <a:endParaRPr lang="zh-CN" sz="1050" b="1"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rgbClr val="FFE181"/>
                    </a:solidFill>
                  </a:tcPr>
                </a:tc>
                <a:tc>
                  <a:txBody>
                    <a:bodyPr/>
                    <a:lstStyle/>
                    <a:p>
                      <a:pPr marL="36195" indent="0" algn="ctr">
                        <a:spcAft>
                          <a:spcPts val="0"/>
                        </a:spcAft>
                      </a:pPr>
                      <a:r>
                        <a:rPr lang="zh-CN" sz="1050" b="1" kern="1200" dirty="0">
                          <a:effectLst/>
                          <a:latin typeface="微软雅黑" panose="020B0503020204020204" pitchFamily="34" charset="-122"/>
                          <a:ea typeface="微软雅黑" panose="020B0503020204020204" pitchFamily="34" charset="-122"/>
                        </a:rPr>
                        <a:t>申请纳入锅炉规程</a:t>
                      </a:r>
                      <a:endParaRPr lang="zh-CN" sz="1050" b="1"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rgbClr val="FFE181"/>
                    </a:solidFill>
                  </a:tcPr>
                </a:tc>
                <a:tc>
                  <a:txBody>
                    <a:bodyPr/>
                    <a:lstStyle/>
                    <a:p>
                      <a:pPr marL="36195" indent="0" algn="ctr">
                        <a:spcAft>
                          <a:spcPts val="0"/>
                        </a:spcAft>
                      </a:pPr>
                      <a:r>
                        <a:rPr lang="zh-CN" sz="1050" b="1" kern="1200" dirty="0">
                          <a:effectLst/>
                          <a:latin typeface="微软雅黑" panose="020B0503020204020204" pitchFamily="34" charset="-122"/>
                          <a:ea typeface="微软雅黑" panose="020B0503020204020204" pitchFamily="34" charset="-122"/>
                        </a:rPr>
                        <a:t>申请人</a:t>
                      </a:r>
                      <a:endParaRPr lang="zh-CN" sz="1050" b="1"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rgbClr val="FFE181"/>
                    </a:solidFill>
                  </a:tcPr>
                </a:tc>
                <a:extLst>
                  <a:ext uri="{0D108BD9-81ED-4DB2-BD59-A6C34878D82A}">
                    <a16:rowId xmlns:a16="http://schemas.microsoft.com/office/drawing/2014/main" val="10001"/>
                  </a:ext>
                </a:extLst>
              </a:tr>
              <a:tr h="2178778">
                <a:tc>
                  <a:txBody>
                    <a:bodyPr/>
                    <a:lstStyle/>
                    <a:p>
                      <a:pPr marL="36195" indent="0" algn="ctr">
                        <a:spcAft>
                          <a:spcPts val="0"/>
                        </a:spcAft>
                      </a:pPr>
                      <a:r>
                        <a:rPr lang="en-US" sz="1050" kern="1200" dirty="0">
                          <a:effectLst/>
                          <a:latin typeface="微软雅黑" panose="020B0503020204020204" pitchFamily="34" charset="-122"/>
                          <a:ea typeface="微软雅黑" panose="020B0503020204020204" pitchFamily="34" charset="-122"/>
                        </a:rPr>
                        <a:t>1</a:t>
                      </a:r>
                      <a:endParaRPr lang="zh-CN" sz="1050" kern="1200" dirty="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spcAft>
                          <a:spcPts val="0"/>
                        </a:spcAft>
                      </a:pPr>
                      <a:r>
                        <a:rPr lang="en-US" sz="1050" kern="1200">
                          <a:effectLst/>
                          <a:latin typeface="微软雅黑" panose="020B0503020204020204" pitchFamily="34" charset="-122"/>
                          <a:ea typeface="微软雅黑" panose="020B0503020204020204" pitchFamily="34" charset="-122"/>
                        </a:rPr>
                        <a:t> </a:t>
                      </a:r>
                      <a:endParaRPr lang="zh-CN" sz="105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spcAft>
                          <a:spcPts val="0"/>
                        </a:spcAft>
                      </a:pPr>
                      <a:r>
                        <a:rPr lang="en-US" sz="1050" kern="1200">
                          <a:effectLst/>
                          <a:latin typeface="微软雅黑" panose="020B0503020204020204" pitchFamily="34" charset="-122"/>
                          <a:ea typeface="微软雅黑" panose="020B0503020204020204" pitchFamily="34" charset="-122"/>
                        </a:rPr>
                        <a:t> </a:t>
                      </a:r>
                      <a:endParaRPr lang="zh-CN" sz="105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spcAft>
                          <a:spcPts val="0"/>
                        </a:spcAft>
                      </a:pPr>
                      <a:r>
                        <a:rPr lang="en-US" sz="1050" kern="1200">
                          <a:effectLst/>
                          <a:latin typeface="微软雅黑" panose="020B0503020204020204" pitchFamily="34" charset="-122"/>
                          <a:ea typeface="微软雅黑" panose="020B0503020204020204" pitchFamily="34" charset="-122"/>
                        </a:rPr>
                        <a:t> </a:t>
                      </a:r>
                      <a:endParaRPr lang="zh-CN" sz="105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spcAft>
                          <a:spcPts val="0"/>
                        </a:spcAft>
                      </a:pPr>
                      <a:r>
                        <a:rPr lang="en-US" sz="1050" kern="1200">
                          <a:effectLst/>
                          <a:latin typeface="微软雅黑" panose="020B0503020204020204" pitchFamily="34" charset="-122"/>
                          <a:ea typeface="微软雅黑" panose="020B0503020204020204" pitchFamily="34" charset="-122"/>
                        </a:rPr>
                        <a:t> </a:t>
                      </a:r>
                      <a:endParaRPr lang="zh-CN" sz="105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spcAft>
                          <a:spcPts val="0"/>
                        </a:spcAft>
                      </a:pPr>
                      <a:r>
                        <a:rPr lang="en-US" sz="1050" kern="1200">
                          <a:effectLst/>
                          <a:latin typeface="微软雅黑" panose="020B0503020204020204" pitchFamily="34" charset="-122"/>
                          <a:ea typeface="微软雅黑" panose="020B0503020204020204" pitchFamily="34" charset="-122"/>
                        </a:rPr>
                        <a:t> </a:t>
                      </a:r>
                      <a:endParaRPr lang="zh-CN" sz="105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lnSpc>
                          <a:spcPct val="150000"/>
                        </a:lnSpc>
                        <a:spcAft>
                          <a:spcPts val="0"/>
                        </a:spcAft>
                      </a:pPr>
                      <a:r>
                        <a:rPr lang="zh-CN" sz="1050" kern="1200" dirty="0">
                          <a:effectLst/>
                          <a:latin typeface="微软雅黑" panose="020B0503020204020204" pitchFamily="34" charset="-122"/>
                          <a:ea typeface="微软雅黑" panose="020B0503020204020204" pitchFamily="34" charset="-122"/>
                        </a:rPr>
                        <a:t>把措施及目标申请纳入华能国际大坝发电有限责任公司企业标准《</a:t>
                      </a:r>
                      <a:r>
                        <a:rPr lang="en-US" sz="1050" kern="1200" dirty="0">
                          <a:effectLst/>
                          <a:latin typeface="微软雅黑" panose="020B0503020204020204" pitchFamily="34" charset="-122"/>
                          <a:ea typeface="微软雅黑" panose="020B0503020204020204" pitchFamily="34" charset="-122"/>
                        </a:rPr>
                        <a:t>#4</a:t>
                      </a:r>
                      <a:r>
                        <a:rPr lang="zh-CN" sz="1050" kern="1200" dirty="0">
                          <a:effectLst/>
                          <a:latin typeface="微软雅黑" panose="020B0503020204020204" pitchFamily="34" charset="-122"/>
                          <a:ea typeface="微软雅黑" panose="020B0503020204020204" pitchFamily="34" charset="-122"/>
                        </a:rPr>
                        <a:t>锅炉运行技术标准》</a:t>
                      </a:r>
                      <a:r>
                        <a:rPr lang="en-US" sz="1050" kern="1200" dirty="0">
                          <a:effectLst/>
                          <a:latin typeface="微软雅黑" panose="020B0503020204020204" pitchFamily="34" charset="-122"/>
                          <a:ea typeface="微软雅黑" panose="020B0503020204020204" pitchFamily="34" charset="-122"/>
                        </a:rPr>
                        <a:t>(Q/DB-114.104.2-2010)</a:t>
                      </a:r>
                      <a:endParaRPr lang="zh-CN" sz="1050" kern="1200" dirty="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spcAft>
                          <a:spcPts val="0"/>
                        </a:spcAft>
                      </a:pPr>
                      <a:r>
                        <a:rPr lang="en-US" altLang="zh-CN" sz="1050" kern="1200" dirty="0" smtClean="0">
                          <a:effectLst/>
                          <a:latin typeface="微软雅黑" panose="020B0503020204020204" pitchFamily="34" charset="-122"/>
                          <a:ea typeface="微软雅黑" panose="020B0503020204020204" pitchFamily="34" charset="-122"/>
                        </a:rPr>
                        <a:t>MTJ</a:t>
                      </a:r>
                      <a:endParaRPr lang="zh-CN" sz="1050" kern="1200" dirty="0">
                        <a:effectLst/>
                        <a:latin typeface="微软雅黑" panose="020B0503020204020204" pitchFamily="34" charset="-122"/>
                        <a:ea typeface="微软雅黑" panose="020B0503020204020204" pitchFamily="34" charset="-122"/>
                        <a:cs typeface="宋体-18030"/>
                      </a:endParaRPr>
                    </a:p>
                  </a:txBody>
                  <a:tcPr marL="0" marR="0" marT="0" marB="0" anchor="ctr"/>
                </a:tc>
                <a:extLst>
                  <a:ext uri="{0D108BD9-81ED-4DB2-BD59-A6C34878D82A}">
                    <a16:rowId xmlns:a16="http://schemas.microsoft.com/office/drawing/2014/main" val="10002"/>
                  </a:ext>
                </a:extLst>
              </a:tr>
              <a:tr h="809662">
                <a:tc>
                  <a:txBody>
                    <a:bodyPr/>
                    <a:lstStyle/>
                    <a:p>
                      <a:pPr marL="36195" indent="0" algn="ctr">
                        <a:spcAft>
                          <a:spcPts val="0"/>
                        </a:spcAft>
                      </a:pPr>
                      <a:r>
                        <a:rPr lang="en-US" sz="1050" kern="1200">
                          <a:effectLst/>
                          <a:latin typeface="微软雅黑" panose="020B0503020204020204" pitchFamily="34" charset="-122"/>
                          <a:ea typeface="微软雅黑" panose="020B0503020204020204" pitchFamily="34" charset="-122"/>
                        </a:rPr>
                        <a:t>2</a:t>
                      </a:r>
                      <a:endParaRPr lang="zh-CN" sz="105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spcAft>
                          <a:spcPts val="0"/>
                        </a:spcAft>
                      </a:pPr>
                      <a:r>
                        <a:rPr lang="en-US" sz="1050" kern="1200">
                          <a:effectLst/>
                          <a:latin typeface="微软雅黑" panose="020B0503020204020204" pitchFamily="34" charset="-122"/>
                          <a:ea typeface="微软雅黑" panose="020B0503020204020204" pitchFamily="34" charset="-122"/>
                        </a:rPr>
                        <a:t> </a:t>
                      </a:r>
                      <a:endParaRPr lang="zh-CN" sz="105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spcAft>
                          <a:spcPts val="0"/>
                        </a:spcAft>
                      </a:pPr>
                      <a:r>
                        <a:rPr lang="en-US" sz="1050" kern="1200">
                          <a:effectLst/>
                          <a:latin typeface="微软雅黑" panose="020B0503020204020204" pitchFamily="34" charset="-122"/>
                          <a:ea typeface="微软雅黑" panose="020B0503020204020204" pitchFamily="34" charset="-122"/>
                        </a:rPr>
                        <a:t> </a:t>
                      </a:r>
                      <a:endParaRPr lang="zh-CN" sz="105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spcAft>
                          <a:spcPts val="0"/>
                        </a:spcAft>
                      </a:pPr>
                      <a:r>
                        <a:rPr lang="en-US" sz="1050" kern="1200">
                          <a:effectLst/>
                          <a:latin typeface="微软雅黑" panose="020B0503020204020204" pitchFamily="34" charset="-122"/>
                          <a:ea typeface="微软雅黑" panose="020B0503020204020204" pitchFamily="34" charset="-122"/>
                        </a:rPr>
                        <a:t> </a:t>
                      </a:r>
                      <a:endParaRPr lang="zh-CN" sz="105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spcAft>
                          <a:spcPts val="0"/>
                        </a:spcAft>
                      </a:pPr>
                      <a:r>
                        <a:rPr lang="en-US" sz="1050" kern="1200">
                          <a:effectLst/>
                          <a:latin typeface="微软雅黑" panose="020B0503020204020204" pitchFamily="34" charset="-122"/>
                          <a:ea typeface="微软雅黑" panose="020B0503020204020204" pitchFamily="34" charset="-122"/>
                        </a:rPr>
                        <a:t> </a:t>
                      </a:r>
                      <a:endParaRPr lang="zh-CN" sz="105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spcAft>
                          <a:spcPts val="0"/>
                        </a:spcAft>
                      </a:pPr>
                      <a:r>
                        <a:rPr lang="en-US" sz="1050" kern="1200">
                          <a:effectLst/>
                          <a:latin typeface="微软雅黑" panose="020B0503020204020204" pitchFamily="34" charset="-122"/>
                          <a:ea typeface="微软雅黑" panose="020B0503020204020204" pitchFamily="34" charset="-122"/>
                        </a:rPr>
                        <a:t> </a:t>
                      </a:r>
                      <a:endParaRPr lang="zh-CN" sz="1050" kern="120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lnSpc>
                          <a:spcPct val="150000"/>
                        </a:lnSpc>
                        <a:spcAft>
                          <a:spcPts val="0"/>
                        </a:spcAft>
                      </a:pPr>
                      <a:r>
                        <a:rPr lang="zh-CN" sz="1050" kern="1200" dirty="0">
                          <a:effectLst/>
                          <a:latin typeface="微软雅黑" panose="020B0503020204020204" pitchFamily="34" charset="-122"/>
                          <a:ea typeface="微软雅黑" panose="020B0503020204020204" pitchFamily="34" charset="-122"/>
                        </a:rPr>
                        <a:t>把措施及目标申请纳入华能国际大坝发电有限责任公司企业标准《</a:t>
                      </a:r>
                      <a:r>
                        <a:rPr lang="en-US" sz="1050" kern="1200" dirty="0">
                          <a:effectLst/>
                          <a:latin typeface="微软雅黑" panose="020B0503020204020204" pitchFamily="34" charset="-122"/>
                          <a:ea typeface="微软雅黑" panose="020B0503020204020204" pitchFamily="34" charset="-122"/>
                        </a:rPr>
                        <a:t>#4</a:t>
                      </a:r>
                      <a:r>
                        <a:rPr lang="zh-CN" sz="1050" kern="1200" dirty="0">
                          <a:effectLst/>
                          <a:latin typeface="微软雅黑" panose="020B0503020204020204" pitchFamily="34" charset="-122"/>
                          <a:ea typeface="微软雅黑" panose="020B0503020204020204" pitchFamily="34" charset="-122"/>
                        </a:rPr>
                        <a:t>锅炉运行技术标准》</a:t>
                      </a:r>
                      <a:r>
                        <a:rPr lang="en-US" sz="1050" kern="1200" dirty="0">
                          <a:effectLst/>
                          <a:latin typeface="微软雅黑" panose="020B0503020204020204" pitchFamily="34" charset="-122"/>
                          <a:ea typeface="微软雅黑" panose="020B0503020204020204" pitchFamily="34" charset="-122"/>
                        </a:rPr>
                        <a:t>(Q/DB-114.104.2-2010)</a:t>
                      </a:r>
                      <a:endParaRPr lang="zh-CN" sz="1050" kern="1200" dirty="0">
                        <a:effectLst/>
                        <a:latin typeface="微软雅黑" panose="020B0503020204020204" pitchFamily="34" charset="-122"/>
                        <a:ea typeface="微软雅黑" panose="020B0503020204020204" pitchFamily="34" charset="-122"/>
                        <a:cs typeface="宋体-18030"/>
                      </a:endParaRPr>
                    </a:p>
                  </a:txBody>
                  <a:tcPr marL="0" marR="0" marT="0" marB="0" anchor="ctr"/>
                </a:tc>
                <a:tc>
                  <a:txBody>
                    <a:bodyPr/>
                    <a:lstStyle/>
                    <a:p>
                      <a:pPr marL="36195" indent="0" algn="ctr">
                        <a:spcAft>
                          <a:spcPts val="0"/>
                        </a:spcAft>
                      </a:pPr>
                      <a:r>
                        <a:rPr lang="en-US" altLang="zh-CN" sz="1050" kern="1200" dirty="0" smtClean="0">
                          <a:effectLst/>
                          <a:latin typeface="微软雅黑" panose="020B0503020204020204" pitchFamily="34" charset="-122"/>
                          <a:ea typeface="微软雅黑" panose="020B0503020204020204" pitchFamily="34" charset="-122"/>
                        </a:rPr>
                        <a:t>LDD</a:t>
                      </a:r>
                      <a:endParaRPr lang="zh-CN" sz="1050" kern="1200" dirty="0">
                        <a:effectLst/>
                        <a:latin typeface="微软雅黑" panose="020B0503020204020204" pitchFamily="34" charset="-122"/>
                        <a:ea typeface="微软雅黑" panose="020B0503020204020204" pitchFamily="34" charset="-122"/>
                        <a:cs typeface="宋体-18030"/>
                      </a:endParaRPr>
                    </a:p>
                  </a:txBody>
                  <a:tcPr marL="0" marR="0" marT="0" marB="0" anchor="ctr"/>
                </a:tc>
                <a:extLst>
                  <a:ext uri="{0D108BD9-81ED-4DB2-BD59-A6C34878D82A}">
                    <a16:rowId xmlns:a16="http://schemas.microsoft.com/office/drawing/2014/main" val="10003"/>
                  </a:ext>
                </a:extLst>
              </a:tr>
              <a:tr h="345328">
                <a:tc gridSpan="8">
                  <a:txBody>
                    <a:bodyPr/>
                    <a:lstStyle/>
                    <a:p>
                      <a:pPr marL="36195" indent="0" algn="ctr">
                        <a:spcAft>
                          <a:spcPts val="0"/>
                        </a:spcAft>
                      </a:pPr>
                      <a:r>
                        <a:rPr lang="zh-CN" sz="1050" kern="1200" dirty="0">
                          <a:effectLst/>
                          <a:latin typeface="微软雅黑" panose="020B0503020204020204" pitchFamily="34" charset="-122"/>
                          <a:ea typeface="微软雅黑" panose="020B0503020204020204" pitchFamily="34" charset="-122"/>
                        </a:rPr>
                        <a:t>将我们的成果及时推广实施到发电部的其他各班</a:t>
                      </a:r>
                      <a:endParaRPr lang="zh-CN" sz="105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rgbClr val="FFE181"/>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bl>
          </a:graphicData>
        </a:graphic>
      </p:graphicFrame>
      <p:sp>
        <p:nvSpPr>
          <p:cNvPr id="7" name="文本框 6"/>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0805" y="160089"/>
            <a:ext cx="5388795" cy="646331"/>
          </a:xfrm>
          <a:prstGeom prst="rect">
            <a:avLst/>
          </a:prstGeom>
        </p:spPr>
        <p:txBody>
          <a:bodyPr wrap="square">
            <a:spAutoFit/>
          </a:bodyPr>
          <a:lstStyle/>
          <a:p>
            <a:pPr lvl="0"/>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十四、</a:t>
            </a:r>
            <a:r>
              <a:rPr lang="zh-CN" altLang="zh-CN" sz="3600" b="1" dirty="0">
                <a:solidFill>
                  <a:srgbClr val="005EA4"/>
                </a:solidFill>
                <a:latin typeface="微软雅黑" panose="020B0503020204020204" pitchFamily="34" charset="-122"/>
                <a:ea typeface="微软雅黑" panose="020B0503020204020204" pitchFamily="34" charset="-122"/>
              </a:rPr>
              <a:t>体会与今后打算</a:t>
            </a:r>
          </a:p>
        </p:txBody>
      </p:sp>
      <p:sp>
        <p:nvSpPr>
          <p:cNvPr id="2" name="矩形 1"/>
          <p:cNvSpPr/>
          <p:nvPr/>
        </p:nvSpPr>
        <p:spPr>
          <a:xfrm>
            <a:off x="711200" y="1473600"/>
            <a:ext cx="4051300" cy="1938992"/>
          </a:xfrm>
          <a:prstGeom prst="rect">
            <a:avLst/>
          </a:prstGeom>
          <a:solidFill>
            <a:schemeClr val="bg1">
              <a:lumMod val="95000"/>
            </a:schemeClr>
          </a:solidFill>
          <a:ln w="19050">
            <a:solidFill>
              <a:srgbClr val="005EA4"/>
            </a:solidFill>
          </a:ln>
        </p:spPr>
        <p:txBody>
          <a:bodyPr wrap="square" anchor="ctr">
            <a:noAutofit/>
          </a:bodyPr>
          <a:lstStyle/>
          <a:p>
            <a:pPr indent="304800" algn="just">
              <a:lnSpc>
                <a:spcPct val="150000"/>
              </a:lnSpc>
              <a:spcAft>
                <a:spcPts val="0"/>
              </a:spcAft>
            </a:pPr>
            <a:r>
              <a:rPr lang="zh-CN" altLang="zh-CN" sz="1600" dirty="0">
                <a:latin typeface="微软雅黑" panose="020B0503020204020204" pitchFamily="34" charset="-122"/>
                <a:ea typeface="微软雅黑" panose="020B0503020204020204" pitchFamily="34" charset="-122"/>
                <a:cs typeface="宋体-18030"/>
              </a:rPr>
              <a:t>通过本次</a:t>
            </a:r>
            <a:r>
              <a:rPr lang="en-US" altLang="zh-CN" sz="1600" dirty="0">
                <a:latin typeface="微软雅黑" panose="020B0503020204020204" pitchFamily="34" charset="-122"/>
                <a:ea typeface="微软雅黑" panose="020B0503020204020204" pitchFamily="34" charset="-122"/>
                <a:cs typeface="宋体-18030"/>
              </a:rPr>
              <a:t>QC</a:t>
            </a:r>
            <a:r>
              <a:rPr lang="zh-CN" altLang="zh-CN" sz="1600" dirty="0">
                <a:latin typeface="微软雅黑" panose="020B0503020204020204" pitchFamily="34" charset="-122"/>
                <a:ea typeface="微软雅黑" panose="020B0503020204020204" pitchFamily="34" charset="-122"/>
                <a:cs typeface="宋体-18030"/>
              </a:rPr>
              <a:t>活动，小组成员在各级领导的大力支持下，充分发挥了个人的聪明才智，团结一心，完成了预期目标。在创造性地解决生产实践问题的同时，也使小组成员的综合素质得以提高。</a:t>
            </a:r>
          </a:p>
        </p:txBody>
      </p:sp>
      <p:graphicFrame>
        <p:nvGraphicFramePr>
          <p:cNvPr id="4" name="表格 3"/>
          <p:cNvGraphicFramePr>
            <a:graphicFrameLocks noGrp="1"/>
          </p:cNvGraphicFramePr>
          <p:nvPr/>
        </p:nvGraphicFramePr>
        <p:xfrm>
          <a:off x="5295899" y="1473600"/>
          <a:ext cx="6273798" cy="4571601"/>
        </p:xfrm>
        <a:graphic>
          <a:graphicData uri="http://schemas.openxmlformats.org/drawingml/2006/table">
            <a:tbl>
              <a:tblPr>
                <a:tableStyleId>{69CF1AB2-1976-4502-BF36-3FF5EA218861}</a:tableStyleId>
              </a:tblPr>
              <a:tblGrid>
                <a:gridCol w="1108193">
                  <a:extLst>
                    <a:ext uri="{9D8B030D-6E8A-4147-A177-3AD203B41FA5}">
                      <a16:colId xmlns:a16="http://schemas.microsoft.com/office/drawing/2014/main" val="20000"/>
                    </a:ext>
                  </a:extLst>
                </a:gridCol>
                <a:gridCol w="1108193">
                  <a:extLst>
                    <a:ext uri="{9D8B030D-6E8A-4147-A177-3AD203B41FA5}">
                      <a16:colId xmlns:a16="http://schemas.microsoft.com/office/drawing/2014/main" val="20001"/>
                    </a:ext>
                  </a:extLst>
                </a:gridCol>
                <a:gridCol w="1108193">
                  <a:extLst>
                    <a:ext uri="{9D8B030D-6E8A-4147-A177-3AD203B41FA5}">
                      <a16:colId xmlns:a16="http://schemas.microsoft.com/office/drawing/2014/main" val="20002"/>
                    </a:ext>
                  </a:extLst>
                </a:gridCol>
                <a:gridCol w="983073">
                  <a:extLst>
                    <a:ext uri="{9D8B030D-6E8A-4147-A177-3AD203B41FA5}">
                      <a16:colId xmlns:a16="http://schemas.microsoft.com/office/drawing/2014/main" val="20003"/>
                    </a:ext>
                  </a:extLst>
                </a:gridCol>
                <a:gridCol w="983073">
                  <a:extLst>
                    <a:ext uri="{9D8B030D-6E8A-4147-A177-3AD203B41FA5}">
                      <a16:colId xmlns:a16="http://schemas.microsoft.com/office/drawing/2014/main" val="20004"/>
                    </a:ext>
                  </a:extLst>
                </a:gridCol>
                <a:gridCol w="983073">
                  <a:extLst>
                    <a:ext uri="{9D8B030D-6E8A-4147-A177-3AD203B41FA5}">
                      <a16:colId xmlns:a16="http://schemas.microsoft.com/office/drawing/2014/main" val="20005"/>
                    </a:ext>
                  </a:extLst>
                </a:gridCol>
              </a:tblGrid>
              <a:tr h="621146">
                <a:tc gridSpan="2">
                  <a:txBody>
                    <a:bodyPr/>
                    <a:lstStyle/>
                    <a:p>
                      <a:pPr marL="0" indent="0" algn="ctr">
                        <a:spcAft>
                          <a:spcPts val="0"/>
                        </a:spcAft>
                      </a:pPr>
                      <a:r>
                        <a:rPr lang="en-US" sz="1400" b="1" kern="1200" dirty="0">
                          <a:solidFill>
                            <a:schemeClr val="bg1"/>
                          </a:solidFill>
                          <a:effectLst/>
                          <a:latin typeface="微软雅黑" panose="020B0503020204020204" pitchFamily="34" charset="-122"/>
                          <a:ea typeface="微软雅黑" panose="020B0503020204020204" pitchFamily="34" charset="-122"/>
                        </a:rPr>
                        <a:t> </a:t>
                      </a:r>
                      <a:endParaRPr lang="zh-CN" sz="14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0" marR="0" marT="0" marB="0" anchor="ctr">
                    <a:solidFill>
                      <a:srgbClr val="005EA4"/>
                    </a:solidFill>
                  </a:tcPr>
                </a:tc>
                <a:tc hMerge="1">
                  <a:txBody>
                    <a:bodyPr/>
                    <a:lstStyle/>
                    <a:p>
                      <a:endParaRPr lang="zh-CN"/>
                    </a:p>
                  </a:txBody>
                  <a:tcPr/>
                </a:tc>
                <a:tc>
                  <a:txBody>
                    <a:bodyPr/>
                    <a:lstStyle/>
                    <a:p>
                      <a:pPr marL="0" indent="0" algn="ctr">
                        <a:spcAft>
                          <a:spcPts val="0"/>
                        </a:spcAft>
                      </a:pPr>
                      <a:r>
                        <a:rPr lang="zh-CN" sz="1400" b="1" kern="1200" dirty="0">
                          <a:solidFill>
                            <a:schemeClr val="bg1"/>
                          </a:solidFill>
                          <a:effectLst/>
                          <a:latin typeface="微软雅黑" panose="020B0503020204020204" pitchFamily="34" charset="-122"/>
                          <a:ea typeface="微软雅黑" panose="020B0503020204020204" pitchFamily="34" charset="-122"/>
                        </a:rPr>
                        <a:t>磨煤机</a:t>
                      </a:r>
                      <a:endParaRPr lang="zh-CN" sz="14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0" marR="0" marT="0" marB="0" anchor="ctr">
                    <a:solidFill>
                      <a:srgbClr val="005EA4"/>
                    </a:solidFill>
                  </a:tcPr>
                </a:tc>
                <a:tc>
                  <a:txBody>
                    <a:bodyPr/>
                    <a:lstStyle/>
                    <a:p>
                      <a:pPr marL="0" indent="0" algn="ctr">
                        <a:spcAft>
                          <a:spcPts val="0"/>
                        </a:spcAft>
                      </a:pPr>
                      <a:r>
                        <a:rPr lang="zh-CN" sz="1400" b="1" kern="1200" dirty="0">
                          <a:solidFill>
                            <a:schemeClr val="bg1"/>
                          </a:solidFill>
                          <a:effectLst/>
                          <a:latin typeface="微软雅黑" panose="020B0503020204020204" pitchFamily="34" charset="-122"/>
                          <a:ea typeface="微软雅黑" panose="020B0503020204020204" pitchFamily="34" charset="-122"/>
                        </a:rPr>
                        <a:t>吸风机</a:t>
                      </a:r>
                      <a:endParaRPr lang="zh-CN" sz="14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0" marR="0" marT="0" marB="0" anchor="ctr">
                    <a:solidFill>
                      <a:srgbClr val="005EA4"/>
                    </a:solidFill>
                  </a:tcPr>
                </a:tc>
                <a:tc>
                  <a:txBody>
                    <a:bodyPr/>
                    <a:lstStyle/>
                    <a:p>
                      <a:pPr marL="0" indent="0" algn="ctr">
                        <a:spcAft>
                          <a:spcPts val="0"/>
                        </a:spcAft>
                      </a:pPr>
                      <a:r>
                        <a:rPr lang="zh-CN" sz="1400" b="1" kern="1200" dirty="0">
                          <a:solidFill>
                            <a:schemeClr val="bg1"/>
                          </a:solidFill>
                          <a:effectLst/>
                          <a:latin typeface="微软雅黑" panose="020B0503020204020204" pitchFamily="34" charset="-122"/>
                          <a:ea typeface="微软雅黑" panose="020B0503020204020204" pitchFamily="34" charset="-122"/>
                        </a:rPr>
                        <a:t>送风机</a:t>
                      </a:r>
                      <a:endParaRPr lang="zh-CN" sz="14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0" marR="0" marT="0" marB="0" anchor="ctr">
                    <a:solidFill>
                      <a:srgbClr val="005EA4"/>
                    </a:solidFill>
                  </a:tcPr>
                </a:tc>
                <a:tc>
                  <a:txBody>
                    <a:bodyPr/>
                    <a:lstStyle/>
                    <a:p>
                      <a:pPr marL="0" indent="0" algn="ctr">
                        <a:spcAft>
                          <a:spcPts val="0"/>
                        </a:spcAft>
                      </a:pPr>
                      <a:r>
                        <a:rPr lang="zh-CN" sz="1400" b="1" kern="1200" dirty="0">
                          <a:solidFill>
                            <a:schemeClr val="bg1"/>
                          </a:solidFill>
                          <a:effectLst/>
                          <a:latin typeface="微软雅黑" panose="020B0503020204020204" pitchFamily="34" charset="-122"/>
                          <a:ea typeface="微软雅黑" panose="020B0503020204020204" pitchFamily="34" charset="-122"/>
                        </a:rPr>
                        <a:t>一次风机</a:t>
                      </a:r>
                      <a:endParaRPr lang="zh-CN" sz="1400" b="1"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0" marR="0" marT="0" marB="0" anchor="ctr">
                    <a:solidFill>
                      <a:srgbClr val="005EA4"/>
                    </a:solidFill>
                  </a:tcPr>
                </a:tc>
                <a:extLst>
                  <a:ext uri="{0D108BD9-81ED-4DB2-BD59-A6C34878D82A}">
                    <a16:rowId xmlns:a16="http://schemas.microsoft.com/office/drawing/2014/main" val="10000"/>
                  </a:ext>
                </a:extLst>
              </a:tr>
              <a:tr h="452835">
                <a:tc rowSpan="4">
                  <a:txBody>
                    <a:bodyPr/>
                    <a:lstStyle/>
                    <a:p>
                      <a:pPr marL="0" indent="0" algn="ctr">
                        <a:spcAft>
                          <a:spcPts val="0"/>
                        </a:spcAft>
                      </a:pPr>
                      <a:r>
                        <a:rPr lang="zh-CN" sz="1200" kern="1200" dirty="0">
                          <a:effectLst/>
                          <a:latin typeface="微软雅黑" panose="020B0503020204020204" pitchFamily="34" charset="-122"/>
                          <a:ea typeface="微软雅黑" panose="020B0503020204020204" pitchFamily="34" charset="-122"/>
                        </a:rPr>
                        <a:t>改造前</a:t>
                      </a:r>
                    </a:p>
                    <a:p>
                      <a:pPr marL="0" indent="0" algn="ctr">
                        <a:spcAft>
                          <a:spcPts val="0"/>
                        </a:spcAft>
                      </a:pPr>
                      <a:r>
                        <a:rPr lang="zh-CN" sz="1200" kern="1200" dirty="0">
                          <a:effectLst/>
                          <a:latin typeface="微软雅黑" panose="020B0503020204020204" pitchFamily="34" charset="-122"/>
                          <a:ea typeface="微软雅黑" panose="020B0503020204020204" pitchFamily="34" charset="-122"/>
                        </a:rPr>
                        <a:t>（</a:t>
                      </a:r>
                      <a:r>
                        <a:rPr lang="en-US" sz="1200" kern="1200" dirty="0">
                          <a:effectLst/>
                          <a:latin typeface="微软雅黑" panose="020B0503020204020204" pitchFamily="34" charset="-122"/>
                          <a:ea typeface="微软雅黑" panose="020B0503020204020204" pitchFamily="34" charset="-122"/>
                        </a:rPr>
                        <a:t>%</a:t>
                      </a:r>
                      <a:r>
                        <a:rPr lang="zh-CN" sz="1200" kern="1200" dirty="0">
                          <a:effectLst/>
                          <a:latin typeface="微软雅黑" panose="020B0503020204020204" pitchFamily="34" charset="-122"/>
                          <a:ea typeface="微软雅黑" panose="020B0503020204020204" pitchFamily="34" charset="-122"/>
                        </a:rPr>
                        <a:t>）</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2</a:t>
                      </a:r>
                      <a:r>
                        <a:rPr lang="zh-CN" sz="1200" kern="1200">
                          <a:effectLst/>
                          <a:latin typeface="微软雅黑" panose="020B0503020204020204" pitchFamily="34" charset="-122"/>
                          <a:ea typeface="微软雅黑" panose="020B0503020204020204" pitchFamily="34" charset="-122"/>
                        </a:rPr>
                        <a:t>月</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0.457</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0.995</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0.301</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0.391</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extLst>
                  <a:ext uri="{0D108BD9-81ED-4DB2-BD59-A6C34878D82A}">
                    <a16:rowId xmlns:a16="http://schemas.microsoft.com/office/drawing/2014/main" val="10001"/>
                  </a:ext>
                </a:extLst>
              </a:tr>
              <a:tr h="431273">
                <a:tc vMerge="1">
                  <a:txBody>
                    <a:bodyPr/>
                    <a:lstStyle/>
                    <a:p>
                      <a:endParaRPr lang="zh-CN"/>
                    </a:p>
                  </a:txBody>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3</a:t>
                      </a:r>
                      <a:r>
                        <a:rPr lang="zh-CN" sz="1200" kern="1200" dirty="0">
                          <a:effectLst/>
                          <a:latin typeface="微软雅黑" panose="020B0503020204020204" pitchFamily="34" charset="-122"/>
                          <a:ea typeface="微软雅黑" panose="020B0503020204020204" pitchFamily="34" charset="-122"/>
                        </a:rPr>
                        <a:t>月</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0.503</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1.027</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0.321</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0.380</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extLst>
                  <a:ext uri="{0D108BD9-81ED-4DB2-BD59-A6C34878D82A}">
                    <a16:rowId xmlns:a16="http://schemas.microsoft.com/office/drawing/2014/main" val="10002"/>
                  </a:ext>
                </a:extLst>
              </a:tr>
              <a:tr h="431273">
                <a:tc vMerge="1">
                  <a:txBody>
                    <a:bodyPr/>
                    <a:lstStyle/>
                    <a:p>
                      <a:endParaRPr lang="zh-CN"/>
                    </a:p>
                  </a:txBody>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4</a:t>
                      </a:r>
                      <a:r>
                        <a:rPr lang="zh-CN" sz="1200" kern="1200" dirty="0">
                          <a:effectLst/>
                          <a:latin typeface="微软雅黑" panose="020B0503020204020204" pitchFamily="34" charset="-122"/>
                          <a:ea typeface="微软雅黑" panose="020B0503020204020204" pitchFamily="34" charset="-122"/>
                        </a:rPr>
                        <a:t>月</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0.477</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1.034</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0.326</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0.364</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extLst>
                  <a:ext uri="{0D108BD9-81ED-4DB2-BD59-A6C34878D82A}">
                    <a16:rowId xmlns:a16="http://schemas.microsoft.com/office/drawing/2014/main" val="10003"/>
                  </a:ext>
                </a:extLst>
              </a:tr>
              <a:tr h="414021">
                <a:tc vMerge="1">
                  <a:txBody>
                    <a:bodyPr/>
                    <a:lstStyle/>
                    <a:p>
                      <a:endParaRPr lang="zh-CN"/>
                    </a:p>
                  </a:txBody>
                  <a:tcPr/>
                </a:tc>
                <a:tc>
                  <a:txBody>
                    <a:bodyPr/>
                    <a:lstStyle/>
                    <a:p>
                      <a:pPr marL="0" indent="0" algn="ctr">
                        <a:spcAft>
                          <a:spcPts val="0"/>
                        </a:spcAft>
                      </a:pPr>
                      <a:r>
                        <a:rPr lang="zh-CN" sz="1200" kern="1200">
                          <a:effectLst/>
                          <a:latin typeface="微软雅黑" panose="020B0503020204020204" pitchFamily="34" charset="-122"/>
                          <a:ea typeface="微软雅黑" panose="020B0503020204020204" pitchFamily="34" charset="-122"/>
                        </a:rPr>
                        <a:t>平均</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0.479</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1.018</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0.316</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0.378</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bg1">
                        <a:lumMod val="95000"/>
                      </a:schemeClr>
                    </a:solidFill>
                  </a:tcPr>
                </a:tc>
                <a:extLst>
                  <a:ext uri="{0D108BD9-81ED-4DB2-BD59-A6C34878D82A}">
                    <a16:rowId xmlns:a16="http://schemas.microsoft.com/office/drawing/2014/main" val="10004"/>
                  </a:ext>
                </a:extLst>
              </a:tr>
              <a:tr h="452835">
                <a:tc rowSpan="3">
                  <a:txBody>
                    <a:bodyPr/>
                    <a:lstStyle/>
                    <a:p>
                      <a:pPr marL="0" indent="0" algn="ctr">
                        <a:spcAft>
                          <a:spcPts val="0"/>
                        </a:spcAft>
                      </a:pPr>
                      <a:r>
                        <a:rPr lang="zh-CN" sz="1200" kern="1200" dirty="0">
                          <a:effectLst/>
                          <a:latin typeface="微软雅黑" panose="020B0503020204020204" pitchFamily="34" charset="-122"/>
                          <a:ea typeface="微软雅黑" panose="020B0503020204020204" pitchFamily="34" charset="-122"/>
                        </a:rPr>
                        <a:t>改造后</a:t>
                      </a:r>
                    </a:p>
                    <a:p>
                      <a:pPr marL="0" indent="0" algn="ctr">
                        <a:spcAft>
                          <a:spcPts val="0"/>
                        </a:spcAft>
                      </a:pPr>
                      <a:r>
                        <a:rPr lang="zh-CN" sz="1200" kern="1200" dirty="0">
                          <a:effectLst/>
                          <a:latin typeface="微软雅黑" panose="020B0503020204020204" pitchFamily="34" charset="-122"/>
                          <a:ea typeface="微软雅黑" panose="020B0503020204020204" pitchFamily="34" charset="-122"/>
                        </a:rPr>
                        <a:t>（</a:t>
                      </a:r>
                      <a:r>
                        <a:rPr lang="en-US" sz="1200" kern="1200" dirty="0">
                          <a:effectLst/>
                          <a:latin typeface="微软雅黑" panose="020B0503020204020204" pitchFamily="34" charset="-122"/>
                          <a:ea typeface="微软雅黑" panose="020B0503020204020204" pitchFamily="34" charset="-122"/>
                        </a:rPr>
                        <a:t>%</a:t>
                      </a:r>
                      <a:r>
                        <a:rPr lang="zh-CN" sz="1200" kern="1200" dirty="0">
                          <a:effectLst/>
                          <a:latin typeface="微软雅黑" panose="020B0503020204020204" pitchFamily="34" charset="-122"/>
                          <a:ea typeface="微软雅黑" panose="020B0503020204020204" pitchFamily="34" charset="-122"/>
                        </a:rPr>
                        <a:t>）</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8</a:t>
                      </a:r>
                      <a:r>
                        <a:rPr lang="zh-CN" sz="1200" kern="1200">
                          <a:effectLst/>
                          <a:latin typeface="微软雅黑" panose="020B0503020204020204" pitchFamily="34" charset="-122"/>
                          <a:ea typeface="微软雅黑" panose="020B0503020204020204" pitchFamily="34" charset="-122"/>
                        </a:rPr>
                        <a:t>月</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0.468</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1.456</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0.306</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0.374</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extLst>
                  <a:ext uri="{0D108BD9-81ED-4DB2-BD59-A6C34878D82A}">
                    <a16:rowId xmlns:a16="http://schemas.microsoft.com/office/drawing/2014/main" val="10005"/>
                  </a:ext>
                </a:extLst>
              </a:tr>
              <a:tr h="431273">
                <a:tc vMerge="1">
                  <a:txBody>
                    <a:bodyPr/>
                    <a:lstStyle/>
                    <a:p>
                      <a:endParaRPr lang="zh-CN"/>
                    </a:p>
                  </a:txBody>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9</a:t>
                      </a:r>
                      <a:r>
                        <a:rPr lang="zh-CN" sz="1200" kern="1200" dirty="0">
                          <a:effectLst/>
                          <a:latin typeface="微软雅黑" panose="020B0503020204020204" pitchFamily="34" charset="-122"/>
                          <a:ea typeface="微软雅黑" panose="020B0503020204020204" pitchFamily="34" charset="-122"/>
                        </a:rPr>
                        <a:t>月</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0.459</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1.411</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0.291</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tc>
                  <a:txBody>
                    <a:bodyPr/>
                    <a:lstStyle/>
                    <a:p>
                      <a:pPr marL="0" indent="0" algn="ctr">
                        <a:spcAft>
                          <a:spcPts val="0"/>
                        </a:spcAft>
                      </a:pPr>
                      <a:r>
                        <a:rPr lang="en-US" sz="1200" kern="1200">
                          <a:effectLst/>
                          <a:latin typeface="微软雅黑" panose="020B0503020204020204" pitchFamily="34" charset="-122"/>
                          <a:ea typeface="微软雅黑" panose="020B0503020204020204" pitchFamily="34" charset="-122"/>
                        </a:rPr>
                        <a:t>0.368</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extLst>
                  <a:ext uri="{0D108BD9-81ED-4DB2-BD59-A6C34878D82A}">
                    <a16:rowId xmlns:a16="http://schemas.microsoft.com/office/drawing/2014/main" val="10006"/>
                  </a:ext>
                </a:extLst>
              </a:tr>
              <a:tr h="431273">
                <a:tc vMerge="1">
                  <a:txBody>
                    <a:bodyPr/>
                    <a:lstStyle/>
                    <a:p>
                      <a:endParaRPr lang="zh-CN"/>
                    </a:p>
                  </a:txBody>
                  <a:tcPr/>
                </a:tc>
                <a:tc>
                  <a:txBody>
                    <a:bodyPr/>
                    <a:lstStyle/>
                    <a:p>
                      <a:pPr marL="0" indent="0" algn="ctr">
                        <a:spcAft>
                          <a:spcPts val="0"/>
                        </a:spcAft>
                      </a:pPr>
                      <a:r>
                        <a:rPr lang="zh-CN" sz="1200" kern="1200">
                          <a:effectLst/>
                          <a:latin typeface="微软雅黑" panose="020B0503020204020204" pitchFamily="34" charset="-122"/>
                          <a:ea typeface="微软雅黑" panose="020B0503020204020204" pitchFamily="34" charset="-122"/>
                        </a:rPr>
                        <a:t>平均</a:t>
                      </a:r>
                      <a:endParaRPr lang="zh-CN" sz="1200" kern="120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0.464</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1.433</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0.299</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0.371</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4">
                        <a:lumMod val="20000"/>
                        <a:lumOff val="80000"/>
                      </a:schemeClr>
                    </a:solidFill>
                  </a:tcPr>
                </a:tc>
                <a:extLst>
                  <a:ext uri="{0D108BD9-81ED-4DB2-BD59-A6C34878D82A}">
                    <a16:rowId xmlns:a16="http://schemas.microsoft.com/office/drawing/2014/main" val="10007"/>
                  </a:ext>
                </a:extLst>
              </a:tr>
              <a:tr h="431273">
                <a:tc gridSpan="2">
                  <a:txBody>
                    <a:bodyPr/>
                    <a:lstStyle/>
                    <a:p>
                      <a:pPr marL="0" indent="0" algn="ctr">
                        <a:spcAft>
                          <a:spcPts val="0"/>
                        </a:spcAft>
                      </a:pPr>
                      <a:r>
                        <a:rPr lang="zh-CN" sz="1200" kern="1200" dirty="0">
                          <a:effectLst/>
                          <a:latin typeface="微软雅黑" panose="020B0503020204020204" pitchFamily="34" charset="-122"/>
                          <a:ea typeface="微软雅黑" panose="020B0503020204020204" pitchFamily="34" charset="-122"/>
                        </a:rPr>
                        <a:t>差距（</a:t>
                      </a:r>
                      <a:r>
                        <a:rPr lang="en-US" sz="1200" kern="1200" dirty="0">
                          <a:effectLst/>
                          <a:latin typeface="微软雅黑" panose="020B0503020204020204" pitchFamily="34" charset="-122"/>
                          <a:ea typeface="微软雅黑" panose="020B0503020204020204" pitchFamily="34" charset="-122"/>
                        </a:rPr>
                        <a:t>%</a:t>
                      </a:r>
                      <a:r>
                        <a:rPr lang="zh-CN" sz="1200" kern="1200" dirty="0">
                          <a:effectLst/>
                          <a:latin typeface="微软雅黑" panose="020B0503020204020204" pitchFamily="34" charset="-122"/>
                          <a:ea typeface="微软雅黑" panose="020B0503020204020204" pitchFamily="34" charset="-122"/>
                        </a:rPr>
                        <a:t>）</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6">
                        <a:lumMod val="40000"/>
                        <a:lumOff val="60000"/>
                      </a:schemeClr>
                    </a:solidFill>
                  </a:tcPr>
                </a:tc>
                <a:tc hMerge="1">
                  <a:txBody>
                    <a:bodyPr/>
                    <a:lstStyle/>
                    <a:p>
                      <a:endParaRPr lang="zh-CN"/>
                    </a:p>
                  </a:txBody>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-0.013</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6">
                        <a:lumMod val="40000"/>
                        <a:lumOff val="60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0.415</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6">
                        <a:lumMod val="40000"/>
                        <a:lumOff val="60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-0.027</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6">
                        <a:lumMod val="40000"/>
                        <a:lumOff val="60000"/>
                      </a:schemeClr>
                    </a:solidFill>
                  </a:tcPr>
                </a:tc>
                <a:tc>
                  <a:txBody>
                    <a:bodyPr/>
                    <a:lstStyle/>
                    <a:p>
                      <a:pPr marL="0" indent="0" algn="ctr">
                        <a:spcAft>
                          <a:spcPts val="0"/>
                        </a:spcAft>
                      </a:pPr>
                      <a:r>
                        <a:rPr lang="en-US" sz="1200" kern="1200" dirty="0">
                          <a:effectLst/>
                          <a:latin typeface="微软雅黑" panose="020B0503020204020204" pitchFamily="34" charset="-122"/>
                          <a:ea typeface="微软雅黑" panose="020B0503020204020204" pitchFamily="34" charset="-122"/>
                        </a:rPr>
                        <a:t>-0.007</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chemeClr val="accent6">
                        <a:lumMod val="40000"/>
                        <a:lumOff val="60000"/>
                      </a:schemeClr>
                    </a:solidFill>
                  </a:tcPr>
                </a:tc>
                <a:extLst>
                  <a:ext uri="{0D108BD9-81ED-4DB2-BD59-A6C34878D82A}">
                    <a16:rowId xmlns:a16="http://schemas.microsoft.com/office/drawing/2014/main" val="10008"/>
                  </a:ext>
                </a:extLst>
              </a:tr>
              <a:tr h="474399">
                <a:tc gridSpan="6">
                  <a:txBody>
                    <a:bodyPr/>
                    <a:lstStyle/>
                    <a:p>
                      <a:pPr marL="0" indent="0" algn="ctr">
                        <a:spcAft>
                          <a:spcPts val="0"/>
                        </a:spcAft>
                      </a:pPr>
                      <a:r>
                        <a:rPr lang="zh-CN" sz="1200" kern="1200" dirty="0">
                          <a:effectLst/>
                          <a:latin typeface="微软雅黑" panose="020B0503020204020204" pitchFamily="34" charset="-122"/>
                          <a:ea typeface="微软雅黑" panose="020B0503020204020204" pitchFamily="34" charset="-122"/>
                        </a:rPr>
                        <a:t>统计</a:t>
                      </a:r>
                      <a:r>
                        <a:rPr lang="zh-CN" sz="1200" kern="1200" dirty="0" smtClean="0">
                          <a:effectLst/>
                          <a:latin typeface="微软雅黑" panose="020B0503020204020204" pitchFamily="34" charset="-122"/>
                          <a:ea typeface="微软雅黑" panose="020B0503020204020204" pitchFamily="34" charset="-122"/>
                        </a:rPr>
                        <a:t>：</a:t>
                      </a:r>
                      <a:r>
                        <a:rPr lang="en-US" altLang="zh-CN" sz="1200" kern="1200" dirty="0" smtClean="0">
                          <a:effectLst/>
                          <a:latin typeface="微软雅黑" panose="020B0503020204020204" pitchFamily="34" charset="-122"/>
                          <a:ea typeface="微软雅黑" panose="020B0503020204020204" pitchFamily="34" charset="-122"/>
                        </a:rPr>
                        <a:t>ZKX</a:t>
                      </a:r>
                      <a:r>
                        <a:rPr lang="en-US" sz="1200" kern="1200" dirty="0" smtClean="0">
                          <a:effectLst/>
                          <a:latin typeface="微软雅黑" panose="020B0503020204020204" pitchFamily="34" charset="-122"/>
                          <a:ea typeface="微软雅黑" panose="020B0503020204020204" pitchFamily="34" charset="-122"/>
                        </a:rPr>
                        <a:t>        </a:t>
                      </a:r>
                      <a:r>
                        <a:rPr lang="zh-CN" sz="1200" kern="1200" dirty="0">
                          <a:effectLst/>
                          <a:latin typeface="微软雅黑" panose="020B0503020204020204" pitchFamily="34" charset="-122"/>
                          <a:ea typeface="微软雅黑" panose="020B0503020204020204" pitchFamily="34" charset="-122"/>
                        </a:rPr>
                        <a:t>时间：</a:t>
                      </a:r>
                      <a:r>
                        <a:rPr lang="en-US" sz="1200" kern="1200" dirty="0" smtClean="0">
                          <a:effectLst/>
                          <a:latin typeface="微软雅黑" panose="020B0503020204020204" pitchFamily="34" charset="-122"/>
                          <a:ea typeface="微软雅黑" panose="020B0503020204020204" pitchFamily="34" charset="-122"/>
                        </a:rPr>
                        <a:t>2016</a:t>
                      </a:r>
                      <a:r>
                        <a:rPr lang="zh-CN" sz="1200" kern="1200" dirty="0" smtClean="0">
                          <a:effectLst/>
                          <a:latin typeface="微软雅黑" panose="020B0503020204020204" pitchFamily="34" charset="-122"/>
                          <a:ea typeface="微软雅黑" panose="020B0503020204020204" pitchFamily="34" charset="-122"/>
                        </a:rPr>
                        <a:t>年</a:t>
                      </a:r>
                      <a:r>
                        <a:rPr lang="en-US" sz="1200" kern="1200" dirty="0">
                          <a:effectLst/>
                          <a:latin typeface="微软雅黑" panose="020B0503020204020204" pitchFamily="34" charset="-122"/>
                          <a:ea typeface="微软雅黑" panose="020B0503020204020204" pitchFamily="34" charset="-122"/>
                        </a:rPr>
                        <a:t>8</a:t>
                      </a:r>
                      <a:r>
                        <a:rPr lang="zh-CN" sz="1200" kern="1200" dirty="0">
                          <a:effectLst/>
                          <a:latin typeface="微软雅黑" panose="020B0503020204020204" pitchFamily="34" charset="-122"/>
                          <a:ea typeface="微软雅黑" panose="020B0503020204020204" pitchFamily="34" charset="-122"/>
                        </a:rPr>
                        <a:t>月</a:t>
                      </a:r>
                      <a:r>
                        <a:rPr lang="en-US" sz="1200" kern="1200" dirty="0">
                          <a:effectLst/>
                          <a:latin typeface="微软雅黑" panose="020B0503020204020204" pitchFamily="34" charset="-122"/>
                          <a:ea typeface="微软雅黑" panose="020B0503020204020204" pitchFamily="34" charset="-122"/>
                        </a:rPr>
                        <a:t>12</a:t>
                      </a:r>
                      <a:r>
                        <a:rPr lang="zh-CN" sz="1200" kern="1200" dirty="0">
                          <a:effectLst/>
                          <a:latin typeface="微软雅黑" panose="020B0503020204020204" pitchFamily="34" charset="-122"/>
                          <a:ea typeface="微软雅黑" panose="020B0503020204020204" pitchFamily="34" charset="-122"/>
                        </a:rPr>
                        <a:t>日</a:t>
                      </a:r>
                      <a:r>
                        <a:rPr lang="en-US" sz="1200" kern="1200" dirty="0">
                          <a:effectLst/>
                          <a:latin typeface="微软雅黑" panose="020B0503020204020204" pitchFamily="34" charset="-122"/>
                          <a:ea typeface="微软雅黑" panose="020B0503020204020204" pitchFamily="34" charset="-122"/>
                        </a:rPr>
                        <a:t>     </a:t>
                      </a:r>
                      <a:r>
                        <a:rPr lang="en-US" sz="1200" kern="1200" dirty="0" smtClean="0">
                          <a:effectLst/>
                          <a:latin typeface="微软雅黑" panose="020B0503020204020204" pitchFamily="34" charset="-122"/>
                          <a:ea typeface="微软雅黑" panose="020B0503020204020204" pitchFamily="34" charset="-122"/>
                        </a:rPr>
                        <a:t>    </a:t>
                      </a:r>
                      <a:r>
                        <a:rPr lang="zh-CN" sz="1200" kern="1200" dirty="0">
                          <a:effectLst/>
                          <a:latin typeface="微软雅黑" panose="020B0503020204020204" pitchFamily="34" charset="-122"/>
                          <a:ea typeface="微软雅黑" panose="020B0503020204020204" pitchFamily="34" charset="-122"/>
                        </a:rPr>
                        <a:t>数据来源：小指标竞赛报表</a:t>
                      </a:r>
                      <a:endParaRPr lang="zh-CN" sz="1200" kern="1200" dirty="0">
                        <a:effectLst/>
                        <a:latin typeface="微软雅黑" panose="020B0503020204020204" pitchFamily="34" charset="-122"/>
                        <a:ea typeface="微软雅黑" panose="020B0503020204020204" pitchFamily="34" charset="-122"/>
                        <a:cs typeface="宋体-18030"/>
                      </a:endParaRPr>
                    </a:p>
                  </a:txBody>
                  <a:tcPr marL="0" marR="0" marT="0" marB="0" anchor="ctr">
                    <a:solidFill>
                      <a:srgbClr val="FFE181"/>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9"/>
                  </a:ext>
                </a:extLst>
              </a:tr>
            </a:tbl>
          </a:graphicData>
        </a:graphic>
      </p:graphicFrame>
      <p:sp>
        <p:nvSpPr>
          <p:cNvPr id="5" name="矩形 4"/>
          <p:cNvSpPr/>
          <p:nvPr/>
        </p:nvSpPr>
        <p:spPr>
          <a:xfrm>
            <a:off x="533400" y="3678427"/>
            <a:ext cx="4470400" cy="2723823"/>
          </a:xfrm>
          <a:prstGeom prst="rect">
            <a:avLst/>
          </a:prstGeom>
        </p:spPr>
        <p:txBody>
          <a:bodyPr wrap="square">
            <a:spAutoFit/>
          </a:bodyPr>
          <a:lstStyle/>
          <a:p>
            <a:pPr indent="306070" algn="just">
              <a:lnSpc>
                <a:spcPct val="150000"/>
              </a:lnSpc>
              <a:spcAft>
                <a:spcPts val="0"/>
              </a:spcAft>
            </a:pPr>
            <a:r>
              <a:rPr lang="en-US" altLang="zh-CN" b="1" i="1" dirty="0">
                <a:latin typeface="微软雅黑" panose="020B0503020204020204" pitchFamily="34" charset="-122"/>
                <a:ea typeface="微软雅黑" panose="020B0503020204020204" pitchFamily="34" charset="-122"/>
                <a:cs typeface="宋体-18030"/>
              </a:rPr>
              <a:t>#4</a:t>
            </a:r>
            <a:r>
              <a:rPr lang="zh-CN" altLang="zh-CN" b="1" i="1" dirty="0">
                <a:latin typeface="微软雅黑" panose="020B0503020204020204" pitchFamily="34" charset="-122"/>
                <a:ea typeface="微软雅黑" panose="020B0503020204020204" pitchFamily="34" charset="-122"/>
                <a:cs typeface="宋体-18030"/>
              </a:rPr>
              <a:t>炉改造后吸风机耗电率增长了</a:t>
            </a:r>
            <a:r>
              <a:rPr lang="en-US" altLang="zh-CN" b="1" i="1" dirty="0">
                <a:solidFill>
                  <a:srgbClr val="C00000"/>
                </a:solidFill>
                <a:latin typeface="微软雅黑" panose="020B0503020204020204" pitchFamily="34" charset="-122"/>
                <a:ea typeface="微软雅黑" panose="020B0503020204020204" pitchFamily="34" charset="-122"/>
                <a:cs typeface="宋体-18030"/>
              </a:rPr>
              <a:t>0.415%</a:t>
            </a:r>
            <a:r>
              <a:rPr lang="zh-CN" altLang="zh-CN" b="1" i="1" dirty="0">
                <a:latin typeface="微软雅黑" panose="020B0503020204020204" pitchFamily="34" charset="-122"/>
                <a:ea typeface="微软雅黑" panose="020B0503020204020204" pitchFamily="34" charset="-122"/>
                <a:cs typeface="宋体-18030"/>
              </a:rPr>
              <a:t>，吸风机耗电率增长幅度比其他辅机高。</a:t>
            </a:r>
            <a:endParaRPr lang="zh-CN" altLang="zh-CN" dirty="0">
              <a:latin typeface="微软雅黑" panose="020B0503020204020204" pitchFamily="34" charset="-122"/>
              <a:ea typeface="微软雅黑" panose="020B0503020204020204" pitchFamily="34" charset="-122"/>
              <a:cs typeface="宋体-18030"/>
            </a:endParaRPr>
          </a:p>
          <a:p>
            <a:pPr indent="306070">
              <a:lnSpc>
                <a:spcPct val="150000"/>
              </a:lnSpc>
            </a:pPr>
            <a:r>
              <a:rPr lang="zh-CN" altLang="zh-CN" b="1" i="1" dirty="0">
                <a:latin typeface="微软雅黑" panose="020B0503020204020204" pitchFamily="34" charset="-122"/>
                <a:ea typeface="微软雅黑" panose="020B0503020204020204" pitchFamily="34" charset="-122"/>
                <a:cs typeface="宋体-18030"/>
              </a:rPr>
              <a:t>为确保公司创建节约环保型燃煤电厂目标的实现，</a:t>
            </a:r>
            <a:r>
              <a:rPr lang="en-US" altLang="zh-CN" b="1" i="1" dirty="0">
                <a:latin typeface="微软雅黑" panose="020B0503020204020204" pitchFamily="34" charset="-122"/>
                <a:ea typeface="微软雅黑" panose="020B0503020204020204" pitchFamily="34" charset="-122"/>
                <a:cs typeface="宋体-18030"/>
              </a:rPr>
              <a:t>2015</a:t>
            </a:r>
            <a:r>
              <a:rPr lang="zh-CN" altLang="zh-CN" b="1" i="1" dirty="0">
                <a:latin typeface="微软雅黑" panose="020B0503020204020204" pitchFamily="34" charset="-122"/>
                <a:ea typeface="微软雅黑" panose="020B0503020204020204" pitchFamily="34" charset="-122"/>
                <a:cs typeface="宋体-18030"/>
              </a:rPr>
              <a:t>年小组活动的课题确定为：</a:t>
            </a:r>
            <a:endParaRPr lang="zh-CN" altLang="zh-CN" dirty="0">
              <a:latin typeface="微软雅黑" panose="020B0503020204020204" pitchFamily="34" charset="-122"/>
              <a:ea typeface="微软雅黑" panose="020B0503020204020204" pitchFamily="34" charset="-122"/>
              <a:cs typeface="宋体-18030"/>
            </a:endParaRPr>
          </a:p>
          <a:p>
            <a:pPr indent="306070">
              <a:lnSpc>
                <a:spcPct val="150000"/>
              </a:lnSpc>
            </a:pPr>
            <a:r>
              <a:rPr lang="zh-CN" altLang="zh-CN" sz="2400" b="1" dirty="0">
                <a:solidFill>
                  <a:srgbClr val="C00000"/>
                </a:solidFill>
                <a:latin typeface="微软雅黑" panose="020B0503020204020204" pitchFamily="34" charset="-122"/>
                <a:ea typeface="微软雅黑" panose="020B0503020204020204" pitchFamily="34" charset="-122"/>
                <a:cs typeface="宋体-18030"/>
              </a:rPr>
              <a:t>《降低</a:t>
            </a:r>
            <a:r>
              <a:rPr lang="en-US" altLang="zh-CN" sz="2400" b="1" dirty="0">
                <a:solidFill>
                  <a:srgbClr val="C00000"/>
                </a:solidFill>
                <a:latin typeface="微软雅黑" panose="020B0503020204020204" pitchFamily="34" charset="-122"/>
                <a:ea typeface="微软雅黑" panose="020B0503020204020204" pitchFamily="34" charset="-122"/>
                <a:cs typeface="宋体-18030"/>
              </a:rPr>
              <a:t>#4</a:t>
            </a:r>
            <a:r>
              <a:rPr lang="zh-CN" altLang="zh-CN" sz="2400" b="1" dirty="0">
                <a:solidFill>
                  <a:srgbClr val="C00000"/>
                </a:solidFill>
                <a:latin typeface="微软雅黑" panose="020B0503020204020204" pitchFamily="34" charset="-122"/>
                <a:ea typeface="微软雅黑" panose="020B0503020204020204" pitchFamily="34" charset="-122"/>
                <a:cs typeface="宋体-18030"/>
              </a:rPr>
              <a:t>炉吸风机耗电率》</a:t>
            </a:r>
            <a:endParaRPr lang="zh-CN" altLang="zh-CN" sz="2400" dirty="0">
              <a:solidFill>
                <a:srgbClr val="C00000"/>
              </a:solidFill>
              <a:latin typeface="微软雅黑" panose="020B0503020204020204" pitchFamily="34" charset="-122"/>
              <a:ea typeface="微软雅黑" panose="020B0503020204020204" pitchFamily="34" charset="-122"/>
              <a:cs typeface="宋体-18030"/>
            </a:endParaRPr>
          </a:p>
        </p:txBody>
      </p:sp>
      <p:sp>
        <p:nvSpPr>
          <p:cNvPr id="6" name="文本框 5"/>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150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blipFill dpi="0" rotWithShape="1">
            <a:blip r:embed="rId3"/>
            <a:srcRect/>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7" name="矩形 5"/>
          <p:cNvSpPr>
            <a:spLocks noChangeArrowheads="1"/>
          </p:cNvSpPr>
          <p:nvPr/>
        </p:nvSpPr>
        <p:spPr bwMode="auto">
          <a:xfrm>
            <a:off x="4883969" y="3182143"/>
            <a:ext cx="2424062"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ts val="6700"/>
              </a:lnSpc>
              <a:spcBef>
                <a:spcPct val="0"/>
              </a:spcBef>
              <a:buFont typeface="Verdana" panose="020B0604030504040204" pitchFamily="34" charset="0"/>
              <a:buNone/>
            </a:pPr>
            <a:r>
              <a:rPr kumimoji="1" lang="en-US" altLang="zh-CN" sz="6000" dirty="0" smtClean="0">
                <a:latin typeface="Segoe UI Light" panose="020B0502040204020203" pitchFamily="34" charset="0"/>
                <a:ea typeface="微软雅黑" panose="020B0503020204020204" pitchFamily="34" charset="-122"/>
                <a:cs typeface="Segoe UI Light" panose="020B0502040204020203" pitchFamily="34" charset="0"/>
              </a:rPr>
              <a:t>Thanks</a:t>
            </a:r>
            <a:endParaRPr lang="en-US" altLang="zh-CN" sz="6000" dirty="0">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10" name="矩形 9"/>
          <p:cNvSpPr/>
          <p:nvPr/>
        </p:nvSpPr>
        <p:spPr bwMode="auto">
          <a:xfrm>
            <a:off x="4547784" y="6093296"/>
            <a:ext cx="3096432" cy="605294"/>
          </a:xfrm>
          <a:prstGeom prst="rect">
            <a:avLst/>
          </a:prstGeom>
          <a:effectLst/>
        </p:spPr>
        <p:txBody>
          <a:bodyPr>
            <a:spAutoFit/>
          </a:bodyPr>
          <a:lstStyle/>
          <a:p>
            <a:pPr algn="ctr">
              <a:lnSpc>
                <a:spcPts val="2000"/>
              </a:lnSpc>
              <a:defRPr/>
            </a:pPr>
            <a:r>
              <a:rPr lang="en-US" altLang="zh-CN" sz="1600" b="1" dirty="0" smtClean="0">
                <a:latin typeface="微软雅黑" panose="020B0503020204020204" pitchFamily="34" charset="-122"/>
                <a:ea typeface="微软雅黑" panose="020B0503020204020204" pitchFamily="34" charset="-122"/>
              </a:rPr>
              <a:t>XXX</a:t>
            </a:r>
            <a:r>
              <a:rPr lang="zh-CN" altLang="zh-CN" sz="1600" b="1" dirty="0" smtClean="0">
                <a:latin typeface="微软雅黑" panose="020B0503020204020204" pitchFamily="34" charset="-122"/>
                <a:ea typeface="微软雅黑" panose="020B0503020204020204" pitchFamily="34" charset="-122"/>
              </a:rPr>
              <a:t>大坝发电有限责任公司</a:t>
            </a:r>
            <a:endParaRPr lang="en-US" altLang="zh-CN" sz="1600" b="1" dirty="0">
              <a:latin typeface="微软雅黑" panose="020B0503020204020204" pitchFamily="34" charset="-122"/>
              <a:ea typeface="微软雅黑" panose="020B0503020204020204" pitchFamily="34" charset="-122"/>
            </a:endParaRPr>
          </a:p>
          <a:p>
            <a:pPr algn="ctr">
              <a:lnSpc>
                <a:spcPts val="2000"/>
              </a:lnSpc>
              <a:defRPr/>
            </a:pPr>
            <a:r>
              <a:rPr lang="zh-CN" altLang="zh-CN" sz="1200" b="1" dirty="0">
                <a:latin typeface="微软雅黑" panose="020B0503020204020204" pitchFamily="34" charset="-122"/>
                <a:ea typeface="微软雅黑" panose="020B0503020204020204" pitchFamily="34" charset="-122"/>
              </a:rPr>
              <a:t>发电部Ⅱ期四班</a:t>
            </a:r>
            <a:r>
              <a:rPr lang="en-US" altLang="zh-CN" sz="1200" b="1" dirty="0">
                <a:latin typeface="微软雅黑" panose="020B0503020204020204" pitchFamily="34" charset="-122"/>
                <a:ea typeface="微软雅黑" panose="020B0503020204020204" pitchFamily="34" charset="-122"/>
              </a:rPr>
              <a:t> QC </a:t>
            </a:r>
            <a:r>
              <a:rPr lang="zh-CN" altLang="zh-CN" sz="1200" b="1" dirty="0">
                <a:latin typeface="微软雅黑" panose="020B0503020204020204" pitchFamily="34" charset="-122"/>
                <a:ea typeface="微软雅黑" panose="020B0503020204020204" pitchFamily="34" charset="-122"/>
              </a:rPr>
              <a:t>小组</a:t>
            </a:r>
          </a:p>
        </p:txBody>
      </p:sp>
      <p:sp>
        <p:nvSpPr>
          <p:cNvPr id="8" name="文本框 7"/>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150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0805" y="160089"/>
            <a:ext cx="3432995" cy="646331"/>
          </a:xfrm>
          <a:prstGeom prst="rect">
            <a:avLst/>
          </a:prstGeom>
        </p:spPr>
        <p:txBody>
          <a:bodyPr wrap="square">
            <a:spAutoFit/>
          </a:bodyPr>
          <a:lstStyle/>
          <a:p>
            <a:pPr>
              <a:defRPr/>
            </a:pPr>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二、小组概况</a:t>
            </a:r>
            <a:endParaRPr lang="zh-CN" altLang="en-US" sz="3600" b="1" spc="50" dirty="0">
              <a:ln w="11430"/>
              <a:solidFill>
                <a:srgbClr val="005EA4"/>
              </a:solidFill>
              <a:latin typeface="微软雅黑" panose="020B0503020204020204" pitchFamily="34" charset="-122"/>
              <a:ea typeface="微软雅黑" panose="020B0503020204020204" pitchFamily="34" charset="-122"/>
            </a:endParaRPr>
          </a:p>
        </p:txBody>
      </p:sp>
      <p:sp>
        <p:nvSpPr>
          <p:cNvPr id="3" name="Rectangle 1"/>
          <p:cNvSpPr>
            <a:spLocks noChangeArrowheads="1"/>
          </p:cNvSpPr>
          <p:nvPr/>
        </p:nvSpPr>
        <p:spPr bwMode="auto">
          <a:xfrm>
            <a:off x="673112" y="1304588"/>
            <a:ext cx="593406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2200"/>
              </a:lnSpc>
              <a:spcBef>
                <a:spcPts val="0"/>
              </a:spcBef>
              <a:buNone/>
            </a:pPr>
            <a:r>
              <a:rPr lang="zh-CN" altLang="zh-CN" sz="1400" dirty="0">
                <a:latin typeface="微软雅黑" panose="020B0503020204020204" pitchFamily="34" charset="-122"/>
                <a:ea typeface="微软雅黑" panose="020B0503020204020204" pitchFamily="34" charset="-122"/>
              </a:rPr>
              <a:t>小组名称</a:t>
            </a:r>
            <a:r>
              <a:rPr lang="zh-CN" altLang="zh-CN"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XX</a:t>
            </a:r>
            <a:r>
              <a:rPr lang="zh-CN" altLang="zh-CN" sz="1400" dirty="0" smtClean="0">
                <a:latin typeface="微软雅黑" panose="020B0503020204020204" pitchFamily="34" charset="-122"/>
                <a:ea typeface="微软雅黑" panose="020B0503020204020204" pitchFamily="34" charset="-122"/>
              </a:rPr>
              <a:t>大坝发电有限责任公司</a:t>
            </a:r>
            <a:r>
              <a:rPr lang="zh-CN" altLang="zh-CN" sz="1400" dirty="0">
                <a:latin typeface="微软雅黑" panose="020B0503020204020204" pitchFamily="34" charset="-122"/>
                <a:ea typeface="微软雅黑" panose="020B0503020204020204" pitchFamily="34" charset="-122"/>
              </a:rPr>
              <a:t>发电部二期四班</a:t>
            </a:r>
            <a:r>
              <a:rPr lang="en-US" altLang="zh-CN" sz="1400" dirty="0">
                <a:latin typeface="微软雅黑" panose="020B0503020204020204" pitchFamily="34" charset="-122"/>
                <a:ea typeface="微软雅黑" panose="020B0503020204020204" pitchFamily="34" charset="-122"/>
              </a:rPr>
              <a:t>QC</a:t>
            </a:r>
            <a:r>
              <a:rPr lang="zh-CN" altLang="zh-CN" sz="1400" dirty="0">
                <a:latin typeface="微软雅黑" panose="020B0503020204020204" pitchFamily="34" charset="-122"/>
                <a:ea typeface="微软雅黑" panose="020B0503020204020204" pitchFamily="34" charset="-122"/>
              </a:rPr>
              <a:t>小组</a:t>
            </a:r>
            <a:r>
              <a:rPr lang="en-US" altLang="zh-CN" sz="1400" dirty="0">
                <a:latin typeface="微软雅黑" panose="020B0503020204020204" pitchFamily="34" charset="-122"/>
                <a:ea typeface="微软雅黑" panose="020B0503020204020204" pitchFamily="34" charset="-122"/>
              </a:rPr>
              <a:t> </a:t>
            </a:r>
            <a:endParaRPr lang="zh-CN" altLang="zh-CN" sz="1400" dirty="0">
              <a:latin typeface="微软雅黑" panose="020B0503020204020204" pitchFamily="34" charset="-122"/>
              <a:ea typeface="微软雅黑" panose="020B0503020204020204" pitchFamily="34" charset="-122"/>
            </a:endParaRPr>
          </a:p>
          <a:p>
            <a:pPr>
              <a:lnSpc>
                <a:spcPts val="2200"/>
              </a:lnSpc>
              <a:spcBef>
                <a:spcPts val="0"/>
              </a:spcBef>
              <a:buNone/>
            </a:pPr>
            <a:r>
              <a:rPr lang="zh-CN" altLang="zh-CN" sz="1400" dirty="0">
                <a:latin typeface="微软雅黑" panose="020B0503020204020204" pitchFamily="34" charset="-122"/>
                <a:ea typeface="微软雅黑" panose="020B0503020204020204" pitchFamily="34" charset="-122"/>
              </a:rPr>
              <a:t>成立日期：</a:t>
            </a:r>
            <a:r>
              <a:rPr lang="en-US" altLang="zh-CN" sz="1400" dirty="0">
                <a:latin typeface="微软雅黑" panose="020B0503020204020204" pitchFamily="34" charset="-122"/>
                <a:ea typeface="微软雅黑" panose="020B0503020204020204" pitchFamily="34" charset="-122"/>
              </a:rPr>
              <a:t>2015</a:t>
            </a:r>
            <a:r>
              <a:rPr lang="zh-CN" altLang="zh-CN"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1</a:t>
            </a:r>
            <a:r>
              <a:rPr lang="zh-CN" altLang="zh-CN" sz="1400" dirty="0">
                <a:latin typeface="微软雅黑" panose="020B0503020204020204" pitchFamily="34" charset="-122"/>
                <a:ea typeface="微软雅黑" panose="020B0503020204020204" pitchFamily="34" charset="-122"/>
              </a:rPr>
              <a:t>月</a:t>
            </a:r>
          </a:p>
          <a:p>
            <a:pPr>
              <a:lnSpc>
                <a:spcPts val="2200"/>
              </a:lnSpc>
              <a:spcBef>
                <a:spcPts val="0"/>
              </a:spcBef>
              <a:buNone/>
            </a:pPr>
            <a:r>
              <a:rPr lang="zh-CN" altLang="zh-CN" sz="1400" dirty="0">
                <a:latin typeface="微软雅黑" panose="020B0503020204020204" pitchFamily="34" charset="-122"/>
                <a:ea typeface="微软雅黑" panose="020B0503020204020204" pitchFamily="34" charset="-122"/>
              </a:rPr>
              <a:t>课题名称：提高</a:t>
            </a:r>
            <a:r>
              <a:rPr lang="en-US" altLang="zh-CN" sz="1400" dirty="0">
                <a:latin typeface="微软雅黑" panose="020B0503020204020204" pitchFamily="34" charset="-122"/>
                <a:ea typeface="微软雅黑" panose="020B0503020204020204" pitchFamily="34" charset="-122"/>
              </a:rPr>
              <a:t>#3</a:t>
            </a:r>
            <a:r>
              <a:rPr lang="zh-CN" altLang="zh-CN" sz="1400" dirty="0">
                <a:latin typeface="微软雅黑" panose="020B0503020204020204" pitchFamily="34" charset="-122"/>
                <a:ea typeface="微软雅黑" panose="020B0503020204020204" pitchFamily="34" charset="-122"/>
              </a:rPr>
              <a:t>机组</a:t>
            </a:r>
            <a:r>
              <a:rPr lang="en-US" altLang="zh-CN" sz="1400" dirty="0">
                <a:latin typeface="微软雅黑" panose="020B0503020204020204" pitchFamily="34" charset="-122"/>
                <a:ea typeface="微软雅黑" panose="020B0503020204020204" pitchFamily="34" charset="-122"/>
              </a:rPr>
              <a:t>AGC</a:t>
            </a:r>
            <a:r>
              <a:rPr lang="zh-CN" altLang="zh-CN" sz="1400" dirty="0">
                <a:latin typeface="微软雅黑" panose="020B0503020204020204" pitchFamily="34" charset="-122"/>
                <a:ea typeface="微软雅黑" panose="020B0503020204020204" pitchFamily="34" charset="-122"/>
              </a:rPr>
              <a:t>方式下有功负荷调节速率</a:t>
            </a:r>
            <a:r>
              <a:rPr lang="en-US" altLang="zh-CN" sz="1400" dirty="0">
                <a:latin typeface="微软雅黑" panose="020B0503020204020204" pitchFamily="34" charset="-122"/>
                <a:ea typeface="微软雅黑" panose="020B0503020204020204" pitchFamily="34" charset="-122"/>
              </a:rPr>
              <a:t> </a:t>
            </a:r>
            <a:endParaRPr lang="zh-CN" altLang="zh-CN" sz="1400" dirty="0">
              <a:latin typeface="微软雅黑" panose="020B0503020204020204" pitchFamily="34" charset="-122"/>
              <a:ea typeface="微软雅黑" panose="020B0503020204020204" pitchFamily="34" charset="-122"/>
            </a:endParaRPr>
          </a:p>
          <a:p>
            <a:pPr>
              <a:lnSpc>
                <a:spcPts val="2200"/>
              </a:lnSpc>
              <a:spcBef>
                <a:spcPts val="0"/>
              </a:spcBef>
              <a:buNone/>
            </a:pPr>
            <a:r>
              <a:rPr lang="zh-CN" altLang="zh-CN" sz="1400" dirty="0">
                <a:latin typeface="微软雅黑" panose="020B0503020204020204" pitchFamily="34" charset="-122"/>
                <a:ea typeface="微软雅黑" panose="020B0503020204020204" pitchFamily="34" charset="-122"/>
              </a:rPr>
              <a:t>课题类型：现场型</a:t>
            </a:r>
            <a:r>
              <a:rPr lang="en-US" altLang="zh-CN" sz="1400" dirty="0">
                <a:latin typeface="微软雅黑" panose="020B0503020204020204" pitchFamily="34" charset="-122"/>
                <a:ea typeface="微软雅黑" panose="020B0503020204020204" pitchFamily="34" charset="-122"/>
              </a:rPr>
              <a:t>                                       </a:t>
            </a:r>
            <a:endParaRPr lang="zh-CN" altLang="zh-CN" sz="1400" dirty="0">
              <a:latin typeface="微软雅黑" panose="020B0503020204020204" pitchFamily="34" charset="-122"/>
              <a:ea typeface="微软雅黑" panose="020B0503020204020204" pitchFamily="34" charset="-122"/>
            </a:endParaRPr>
          </a:p>
          <a:p>
            <a:pPr>
              <a:lnSpc>
                <a:spcPts val="2200"/>
              </a:lnSpc>
              <a:spcBef>
                <a:spcPts val="0"/>
              </a:spcBef>
              <a:buNone/>
            </a:pPr>
            <a:r>
              <a:rPr lang="zh-CN" altLang="zh-CN" sz="1400" dirty="0">
                <a:latin typeface="微软雅黑" panose="020B0503020204020204" pitchFamily="34" charset="-122"/>
                <a:ea typeface="微软雅黑" panose="020B0503020204020204" pitchFamily="34" charset="-122"/>
              </a:rPr>
              <a:t>注册日期：</a:t>
            </a:r>
            <a:r>
              <a:rPr lang="en-US" altLang="zh-CN" sz="1400" dirty="0" smtClean="0">
                <a:latin typeface="微软雅黑" panose="020B0503020204020204" pitchFamily="34" charset="-122"/>
                <a:ea typeface="微软雅黑" panose="020B0503020204020204" pitchFamily="34" charset="-122"/>
              </a:rPr>
              <a:t>2016</a:t>
            </a:r>
            <a:r>
              <a:rPr lang="zh-CN" altLang="zh-CN" sz="1400" dirty="0" smtClean="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1</a:t>
            </a:r>
            <a:r>
              <a:rPr lang="zh-CN" altLang="zh-CN" sz="1400" dirty="0">
                <a:latin typeface="微软雅黑" panose="020B0503020204020204" pitchFamily="34" charset="-122"/>
                <a:ea typeface="微软雅黑" panose="020B0503020204020204" pitchFamily="34" charset="-122"/>
              </a:rPr>
              <a:t>月</a:t>
            </a:r>
          </a:p>
          <a:p>
            <a:pPr>
              <a:lnSpc>
                <a:spcPts val="2200"/>
              </a:lnSpc>
              <a:spcBef>
                <a:spcPts val="0"/>
              </a:spcBef>
              <a:buNone/>
            </a:pPr>
            <a:r>
              <a:rPr lang="zh-CN" altLang="zh-CN" sz="1400" dirty="0">
                <a:latin typeface="微软雅黑" panose="020B0503020204020204" pitchFamily="34" charset="-122"/>
                <a:ea typeface="微软雅黑" panose="020B0503020204020204" pitchFamily="34" charset="-122"/>
              </a:rPr>
              <a:t>活动时间：</a:t>
            </a:r>
            <a:r>
              <a:rPr lang="en-US" altLang="zh-CN" sz="1400" dirty="0" smtClean="0">
                <a:latin typeface="微软雅黑" panose="020B0503020204020204" pitchFamily="34" charset="-122"/>
                <a:ea typeface="微软雅黑" panose="020B0503020204020204" pitchFamily="34" charset="-122"/>
              </a:rPr>
              <a:t>2016</a:t>
            </a:r>
            <a:r>
              <a:rPr lang="zh-CN" altLang="zh-CN" sz="1400" dirty="0" smtClean="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1</a:t>
            </a:r>
            <a:r>
              <a:rPr lang="zh-CN" altLang="zh-CN"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 – </a:t>
            </a:r>
            <a:r>
              <a:rPr lang="en-US" altLang="zh-CN" sz="1400" dirty="0" smtClean="0">
                <a:latin typeface="微软雅黑" panose="020B0503020204020204" pitchFamily="34" charset="-122"/>
                <a:ea typeface="微软雅黑" panose="020B0503020204020204" pitchFamily="34" charset="-122"/>
              </a:rPr>
              <a:t>2016</a:t>
            </a:r>
            <a:r>
              <a:rPr lang="zh-CN" altLang="zh-CN" sz="1400" dirty="0" smtClean="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9</a:t>
            </a:r>
            <a:r>
              <a:rPr lang="zh-CN" altLang="zh-CN" sz="1400" dirty="0">
                <a:latin typeface="微软雅黑" panose="020B0503020204020204" pitchFamily="34" charset="-122"/>
                <a:ea typeface="微软雅黑" panose="020B0503020204020204" pitchFamily="34" charset="-122"/>
              </a:rPr>
              <a:t>月</a:t>
            </a:r>
          </a:p>
        </p:txBody>
      </p:sp>
      <p:sp>
        <p:nvSpPr>
          <p:cNvPr id="4" name="矩形 3"/>
          <p:cNvSpPr/>
          <p:nvPr/>
        </p:nvSpPr>
        <p:spPr>
          <a:xfrm>
            <a:off x="760413" y="3406775"/>
            <a:ext cx="3470175" cy="2479675"/>
          </a:xfrm>
          <a:prstGeom prst="rect">
            <a:avLst/>
          </a:prstGeom>
          <a:blipFill>
            <a:blip r:embed="rId3" cstate="email">
              <a:lum contrast="20000"/>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4" name="矩形 53"/>
          <p:cNvSpPr/>
          <p:nvPr/>
        </p:nvSpPr>
        <p:spPr>
          <a:xfrm>
            <a:off x="6657975" y="2688734"/>
            <a:ext cx="792000" cy="432000"/>
          </a:xfrm>
          <a:prstGeom prst="rect">
            <a:avLst/>
          </a:prstGeom>
          <a:solidFill>
            <a:schemeClr val="bg1">
              <a:lumMod val="85000"/>
            </a:scheme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zh-CN" altLang="zh-CN" sz="1200" b="1" dirty="0">
                <a:solidFill>
                  <a:schemeClr val="tx1"/>
                </a:solidFill>
                <a:latin typeface="微软雅黑" panose="020B0503020204020204" pitchFamily="34" charset="-122"/>
                <a:ea typeface="微软雅黑" panose="020B0503020204020204" pitchFamily="34" charset="-122"/>
                <a:cs typeface="宋体-18030"/>
              </a:rPr>
              <a:t>性别</a:t>
            </a:r>
          </a:p>
        </p:txBody>
      </p:sp>
      <p:sp>
        <p:nvSpPr>
          <p:cNvPr id="55" name="矩形 54"/>
          <p:cNvSpPr/>
          <p:nvPr/>
        </p:nvSpPr>
        <p:spPr>
          <a:xfrm>
            <a:off x="7445374" y="2688734"/>
            <a:ext cx="1008000" cy="432000"/>
          </a:xfrm>
          <a:prstGeom prst="rect">
            <a:avLst/>
          </a:prstGeom>
          <a:solidFill>
            <a:schemeClr val="bg1">
              <a:lumMod val="85000"/>
            </a:scheme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zh-CN" altLang="zh-CN" sz="1200" b="1" dirty="0">
                <a:solidFill>
                  <a:schemeClr val="tx1"/>
                </a:solidFill>
                <a:latin typeface="微软雅黑" panose="020B0503020204020204" pitchFamily="34" charset="-122"/>
                <a:ea typeface="微软雅黑" panose="020B0503020204020204" pitchFamily="34" charset="-122"/>
                <a:cs typeface="宋体-18030"/>
              </a:rPr>
              <a:t>岗位</a:t>
            </a:r>
          </a:p>
        </p:txBody>
      </p:sp>
      <p:sp>
        <p:nvSpPr>
          <p:cNvPr id="56" name="矩形 55"/>
          <p:cNvSpPr/>
          <p:nvPr/>
        </p:nvSpPr>
        <p:spPr>
          <a:xfrm>
            <a:off x="8453438" y="2688734"/>
            <a:ext cx="1008000" cy="432000"/>
          </a:xfrm>
          <a:prstGeom prst="rect">
            <a:avLst/>
          </a:prstGeom>
          <a:solidFill>
            <a:schemeClr val="bg1">
              <a:lumMod val="85000"/>
            </a:scheme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zh-CN" altLang="zh-CN" sz="1200" b="1" dirty="0">
                <a:solidFill>
                  <a:schemeClr val="tx1"/>
                </a:solidFill>
                <a:latin typeface="微软雅黑" panose="020B0503020204020204" pitchFamily="34" charset="-122"/>
                <a:ea typeface="微软雅黑" panose="020B0503020204020204" pitchFamily="34" charset="-122"/>
                <a:cs typeface="宋体-18030"/>
              </a:rPr>
              <a:t>文化称度</a:t>
            </a:r>
          </a:p>
        </p:txBody>
      </p:sp>
      <p:sp>
        <p:nvSpPr>
          <p:cNvPr id="57" name="矩形 56"/>
          <p:cNvSpPr/>
          <p:nvPr/>
        </p:nvSpPr>
        <p:spPr>
          <a:xfrm>
            <a:off x="9458106" y="2688734"/>
            <a:ext cx="1044000" cy="432000"/>
          </a:xfrm>
          <a:prstGeom prst="rect">
            <a:avLst/>
          </a:prstGeom>
          <a:solidFill>
            <a:schemeClr val="bg1">
              <a:lumMod val="85000"/>
            </a:scheme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zh-CN" altLang="zh-CN" sz="1200" b="1" dirty="0">
                <a:solidFill>
                  <a:schemeClr val="tx1"/>
                </a:solidFill>
                <a:latin typeface="微软雅黑" panose="020B0503020204020204" pitchFamily="34" charset="-122"/>
                <a:ea typeface="微软雅黑" panose="020B0503020204020204" pitchFamily="34" charset="-122"/>
                <a:cs typeface="宋体-18030"/>
              </a:rPr>
              <a:t>职称职称</a:t>
            </a:r>
          </a:p>
        </p:txBody>
      </p:sp>
      <p:sp>
        <p:nvSpPr>
          <p:cNvPr id="58" name="矩形 57"/>
          <p:cNvSpPr/>
          <p:nvPr/>
        </p:nvSpPr>
        <p:spPr>
          <a:xfrm>
            <a:off x="10498138" y="2688734"/>
            <a:ext cx="1080000" cy="432000"/>
          </a:xfrm>
          <a:prstGeom prst="rect">
            <a:avLst/>
          </a:prstGeom>
          <a:solidFill>
            <a:schemeClr val="bg1">
              <a:lumMod val="85000"/>
            </a:scheme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zh-CN" altLang="zh-CN" sz="1200" b="1" dirty="0">
                <a:solidFill>
                  <a:schemeClr val="tx1"/>
                </a:solidFill>
                <a:latin typeface="微软雅黑" panose="020B0503020204020204" pitchFamily="34" charset="-122"/>
                <a:ea typeface="微软雅黑" panose="020B0503020204020204" pitchFamily="34" charset="-122"/>
                <a:cs typeface="宋体-18030"/>
              </a:rPr>
              <a:t>组内职务</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59" name="矩形 58"/>
          <p:cNvSpPr/>
          <p:nvPr/>
        </p:nvSpPr>
        <p:spPr>
          <a:xfrm>
            <a:off x="5538787" y="2688734"/>
            <a:ext cx="1116000" cy="432000"/>
          </a:xfrm>
          <a:prstGeom prst="rect">
            <a:avLst/>
          </a:prstGeom>
          <a:solidFill>
            <a:schemeClr val="bg1">
              <a:lumMod val="85000"/>
            </a:scheme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zh-CN" altLang="zh-CN" sz="1200" b="1" dirty="0">
                <a:solidFill>
                  <a:schemeClr val="tx1"/>
                </a:solidFill>
                <a:latin typeface="微软雅黑" panose="020B0503020204020204" pitchFamily="34" charset="-122"/>
                <a:ea typeface="微软雅黑" panose="020B0503020204020204" pitchFamily="34" charset="-122"/>
                <a:cs typeface="宋体-18030"/>
              </a:rPr>
              <a:t>姓名</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60" name="矩形 59"/>
          <p:cNvSpPr/>
          <p:nvPr/>
        </p:nvSpPr>
        <p:spPr>
          <a:xfrm>
            <a:off x="6657975" y="3117849"/>
            <a:ext cx="792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cs typeface="宋体-18030"/>
              </a:rPr>
              <a:t>男</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61" name="矩形 60"/>
          <p:cNvSpPr/>
          <p:nvPr/>
        </p:nvSpPr>
        <p:spPr>
          <a:xfrm>
            <a:off x="7445374" y="3117849"/>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a:defRPr/>
            </a:pPr>
            <a:r>
              <a:rPr lang="zh-CN" altLang="zh-CN" sz="1200" dirty="0">
                <a:solidFill>
                  <a:schemeClr val="bg1"/>
                </a:solidFill>
                <a:latin typeface="微软雅黑" panose="020B0503020204020204" pitchFamily="34" charset="-122"/>
                <a:ea typeface="微软雅黑" panose="020B0503020204020204" pitchFamily="34" charset="-122"/>
              </a:rPr>
              <a:t>巡操</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62" name="矩形 61"/>
          <p:cNvSpPr/>
          <p:nvPr/>
        </p:nvSpPr>
        <p:spPr>
          <a:xfrm>
            <a:off x="8453438" y="3117849"/>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rPr>
              <a:t>本科</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63" name="矩形 62"/>
          <p:cNvSpPr/>
          <p:nvPr/>
        </p:nvSpPr>
        <p:spPr>
          <a:xfrm>
            <a:off x="9458106" y="3117849"/>
            <a:ext cx="104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cs typeface="宋体-18030"/>
              </a:rPr>
              <a:t>助工</a:t>
            </a:r>
          </a:p>
        </p:txBody>
      </p:sp>
      <p:sp>
        <p:nvSpPr>
          <p:cNvPr id="64" name="矩形 63"/>
          <p:cNvSpPr/>
          <p:nvPr/>
        </p:nvSpPr>
        <p:spPr>
          <a:xfrm>
            <a:off x="10498138" y="3117849"/>
            <a:ext cx="1080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rPr>
              <a:t>全面负责</a:t>
            </a:r>
          </a:p>
        </p:txBody>
      </p:sp>
      <p:sp>
        <p:nvSpPr>
          <p:cNvPr id="65" name="矩形 64"/>
          <p:cNvSpPr/>
          <p:nvPr/>
        </p:nvSpPr>
        <p:spPr>
          <a:xfrm>
            <a:off x="5538787" y="3117849"/>
            <a:ext cx="1116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sz="1200" dirty="0" smtClean="0">
                <a:solidFill>
                  <a:schemeClr val="bg1"/>
                </a:solidFill>
                <a:latin typeface="微软雅黑" panose="020B0503020204020204" pitchFamily="34" charset="-122"/>
                <a:ea typeface="微软雅黑" panose="020B0503020204020204" pitchFamily="34" charset="-122"/>
              </a:rPr>
              <a:t>ZKX</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6" name="矩形 65"/>
          <p:cNvSpPr/>
          <p:nvPr/>
        </p:nvSpPr>
        <p:spPr>
          <a:xfrm>
            <a:off x="6657975" y="3477115"/>
            <a:ext cx="792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cs typeface="宋体-18030"/>
              </a:rPr>
              <a:t>男</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67" name="矩形 66"/>
          <p:cNvSpPr/>
          <p:nvPr/>
        </p:nvSpPr>
        <p:spPr>
          <a:xfrm>
            <a:off x="7445374" y="3477115"/>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rPr>
              <a:t>班长</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68" name="矩形 67"/>
          <p:cNvSpPr/>
          <p:nvPr/>
        </p:nvSpPr>
        <p:spPr>
          <a:xfrm>
            <a:off x="8453438" y="3477115"/>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cs typeface="宋体-18030"/>
              </a:rPr>
              <a:t>专科</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69" name="矩形 68"/>
          <p:cNvSpPr/>
          <p:nvPr/>
        </p:nvSpPr>
        <p:spPr>
          <a:xfrm>
            <a:off x="9458106" y="3477115"/>
            <a:ext cx="104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a:defRPr/>
            </a:pPr>
            <a:r>
              <a:rPr lang="zh-CN" altLang="zh-CN" sz="1200" dirty="0">
                <a:solidFill>
                  <a:schemeClr val="bg1"/>
                </a:solidFill>
                <a:latin typeface="微软雅黑" panose="020B0503020204020204" pitchFamily="34" charset="-122"/>
                <a:ea typeface="微软雅黑" panose="020B0503020204020204" pitchFamily="34" charset="-122"/>
              </a:rPr>
              <a:t>高级技师</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70" name="矩形 69"/>
          <p:cNvSpPr/>
          <p:nvPr/>
        </p:nvSpPr>
        <p:spPr>
          <a:xfrm>
            <a:off x="10498138" y="3477115"/>
            <a:ext cx="1080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rPr>
              <a:t>组织协调</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71" name="矩形 70"/>
          <p:cNvSpPr/>
          <p:nvPr/>
        </p:nvSpPr>
        <p:spPr>
          <a:xfrm>
            <a:off x="5538787" y="3477115"/>
            <a:ext cx="1116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sz="1200" dirty="0" smtClean="0">
                <a:solidFill>
                  <a:schemeClr val="bg1"/>
                </a:solidFill>
                <a:latin typeface="微软雅黑" panose="020B0503020204020204" pitchFamily="34" charset="-122"/>
                <a:ea typeface="微软雅黑" panose="020B0503020204020204" pitchFamily="34" charset="-122"/>
              </a:rPr>
              <a:t>MTJ</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6657975" y="3834792"/>
            <a:ext cx="792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cs typeface="宋体-18030"/>
              </a:rPr>
              <a:t>男</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73" name="矩形 72"/>
          <p:cNvSpPr/>
          <p:nvPr/>
        </p:nvSpPr>
        <p:spPr>
          <a:xfrm>
            <a:off x="7445374" y="3834792"/>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rPr>
              <a:t>班长</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74" name="矩形 73"/>
          <p:cNvSpPr/>
          <p:nvPr/>
        </p:nvSpPr>
        <p:spPr>
          <a:xfrm>
            <a:off x="8453438" y="3834792"/>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rPr>
              <a:t>本科</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75" name="矩形 74"/>
          <p:cNvSpPr/>
          <p:nvPr/>
        </p:nvSpPr>
        <p:spPr>
          <a:xfrm>
            <a:off x="9458106" y="3834792"/>
            <a:ext cx="104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cs typeface="宋体-18030"/>
              </a:rPr>
              <a:t>技师</a:t>
            </a:r>
          </a:p>
        </p:txBody>
      </p:sp>
      <p:sp>
        <p:nvSpPr>
          <p:cNvPr id="76" name="矩形 75"/>
          <p:cNvSpPr/>
          <p:nvPr/>
        </p:nvSpPr>
        <p:spPr>
          <a:xfrm>
            <a:off x="10498138" y="3834792"/>
            <a:ext cx="1080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rPr>
              <a:t>方案实施</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77" name="矩形 76"/>
          <p:cNvSpPr/>
          <p:nvPr/>
        </p:nvSpPr>
        <p:spPr>
          <a:xfrm>
            <a:off x="5538787" y="3834792"/>
            <a:ext cx="1116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sz="1200" dirty="0" smtClean="0">
                <a:solidFill>
                  <a:schemeClr val="bg1"/>
                </a:solidFill>
                <a:latin typeface="微软雅黑" panose="020B0503020204020204" pitchFamily="34" charset="-122"/>
                <a:ea typeface="微软雅黑" panose="020B0503020204020204" pitchFamily="34" charset="-122"/>
              </a:rPr>
              <a:t>WXW</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8" name="矩形 77"/>
          <p:cNvSpPr/>
          <p:nvPr/>
        </p:nvSpPr>
        <p:spPr>
          <a:xfrm>
            <a:off x="6657975" y="4194054"/>
            <a:ext cx="792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cs typeface="宋体-18030"/>
              </a:rPr>
              <a:t>男</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79" name="矩形 78"/>
          <p:cNvSpPr/>
          <p:nvPr/>
        </p:nvSpPr>
        <p:spPr>
          <a:xfrm>
            <a:off x="7445374" y="4194054"/>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a:defRPr/>
            </a:pPr>
            <a:r>
              <a:rPr lang="zh-CN" altLang="zh-CN" sz="1200" dirty="0">
                <a:solidFill>
                  <a:schemeClr val="bg1"/>
                </a:solidFill>
                <a:latin typeface="微软雅黑" panose="020B0503020204020204" pitchFamily="34" charset="-122"/>
                <a:ea typeface="微软雅黑" panose="020B0503020204020204" pitchFamily="34" charset="-122"/>
              </a:rPr>
              <a:t>主操</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80" name="矩形 79"/>
          <p:cNvSpPr/>
          <p:nvPr/>
        </p:nvSpPr>
        <p:spPr>
          <a:xfrm>
            <a:off x="8453438" y="4194054"/>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cs typeface="宋体-18030"/>
              </a:rPr>
              <a:t>专科</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81" name="矩形 80"/>
          <p:cNvSpPr/>
          <p:nvPr/>
        </p:nvSpPr>
        <p:spPr>
          <a:xfrm>
            <a:off x="9458106" y="4194054"/>
            <a:ext cx="104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cs typeface="宋体-18030"/>
              </a:rPr>
              <a:t>技师</a:t>
            </a:r>
          </a:p>
        </p:txBody>
      </p:sp>
      <p:sp>
        <p:nvSpPr>
          <p:cNvPr id="82" name="矩形 81"/>
          <p:cNvSpPr/>
          <p:nvPr/>
        </p:nvSpPr>
        <p:spPr>
          <a:xfrm>
            <a:off x="10498138" y="4194054"/>
            <a:ext cx="1080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rPr>
              <a:t>方案实施</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83" name="矩形 82"/>
          <p:cNvSpPr/>
          <p:nvPr/>
        </p:nvSpPr>
        <p:spPr>
          <a:xfrm>
            <a:off x="5538787" y="4194054"/>
            <a:ext cx="1116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200" dirty="0" smtClean="0">
                <a:solidFill>
                  <a:schemeClr val="bg1"/>
                </a:solidFill>
                <a:latin typeface="微软雅黑" panose="020B0503020204020204" pitchFamily="34" charset="-122"/>
                <a:ea typeface="微软雅黑" panose="020B0503020204020204" pitchFamily="34" charset="-122"/>
              </a:rPr>
              <a:t>LDD</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4" name="矩形 83"/>
          <p:cNvSpPr/>
          <p:nvPr/>
        </p:nvSpPr>
        <p:spPr>
          <a:xfrm>
            <a:off x="6657975" y="4551731"/>
            <a:ext cx="792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cs typeface="宋体-18030"/>
              </a:rPr>
              <a:t>男</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85" name="矩形 84"/>
          <p:cNvSpPr/>
          <p:nvPr/>
        </p:nvSpPr>
        <p:spPr>
          <a:xfrm>
            <a:off x="7445374" y="4551731"/>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a:defRPr/>
            </a:pPr>
            <a:r>
              <a:rPr lang="zh-CN" altLang="zh-CN" sz="1200" dirty="0">
                <a:solidFill>
                  <a:schemeClr val="bg1"/>
                </a:solidFill>
                <a:latin typeface="微软雅黑" panose="020B0503020204020204" pitchFamily="34" charset="-122"/>
                <a:ea typeface="微软雅黑" panose="020B0503020204020204" pitchFamily="34" charset="-122"/>
              </a:rPr>
              <a:t>主操</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86" name="矩形 85"/>
          <p:cNvSpPr/>
          <p:nvPr/>
        </p:nvSpPr>
        <p:spPr>
          <a:xfrm>
            <a:off x="8453438" y="4551731"/>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cs typeface="宋体-18030"/>
              </a:rPr>
              <a:t>专科</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87" name="矩形 86"/>
          <p:cNvSpPr/>
          <p:nvPr/>
        </p:nvSpPr>
        <p:spPr>
          <a:xfrm>
            <a:off x="9458106" y="4551731"/>
            <a:ext cx="104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cs typeface="宋体-18030"/>
              </a:rPr>
              <a:t>技师</a:t>
            </a:r>
          </a:p>
        </p:txBody>
      </p:sp>
      <p:sp>
        <p:nvSpPr>
          <p:cNvPr id="88" name="矩形 87"/>
          <p:cNvSpPr/>
          <p:nvPr/>
        </p:nvSpPr>
        <p:spPr>
          <a:xfrm>
            <a:off x="10498138" y="4551731"/>
            <a:ext cx="1080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rPr>
              <a:t>方案实施</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89" name="矩形 88"/>
          <p:cNvSpPr/>
          <p:nvPr/>
        </p:nvSpPr>
        <p:spPr>
          <a:xfrm>
            <a:off x="5538787" y="4551731"/>
            <a:ext cx="1116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200" dirty="0" smtClean="0">
                <a:solidFill>
                  <a:schemeClr val="bg1"/>
                </a:solidFill>
                <a:latin typeface="微软雅黑" panose="020B0503020204020204" pitchFamily="34" charset="-122"/>
                <a:ea typeface="微软雅黑" panose="020B0503020204020204" pitchFamily="34" charset="-122"/>
              </a:rPr>
              <a:t>WZQ</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0" name="矩形 89"/>
          <p:cNvSpPr/>
          <p:nvPr/>
        </p:nvSpPr>
        <p:spPr>
          <a:xfrm>
            <a:off x="6657975" y="4910997"/>
            <a:ext cx="792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cs typeface="宋体-18030"/>
              </a:rPr>
              <a:t>男</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91" name="矩形 90"/>
          <p:cNvSpPr/>
          <p:nvPr/>
        </p:nvSpPr>
        <p:spPr>
          <a:xfrm>
            <a:off x="7445374" y="4910997"/>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a:defRPr/>
            </a:pPr>
            <a:r>
              <a:rPr lang="zh-CN" altLang="zh-CN" sz="1200" dirty="0">
                <a:solidFill>
                  <a:schemeClr val="bg1"/>
                </a:solidFill>
                <a:latin typeface="微软雅黑" panose="020B0503020204020204" pitchFamily="34" charset="-122"/>
                <a:ea typeface="微软雅黑" panose="020B0503020204020204" pitchFamily="34" charset="-122"/>
              </a:rPr>
              <a:t>副操</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92" name="矩形 91"/>
          <p:cNvSpPr/>
          <p:nvPr/>
        </p:nvSpPr>
        <p:spPr>
          <a:xfrm>
            <a:off x="8453438" y="4910997"/>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cs typeface="宋体-18030"/>
              </a:rPr>
              <a:t>专科</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93" name="矩形 92"/>
          <p:cNvSpPr/>
          <p:nvPr/>
        </p:nvSpPr>
        <p:spPr>
          <a:xfrm>
            <a:off x="9458106" y="4910997"/>
            <a:ext cx="104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cs typeface="宋体-18030"/>
              </a:rPr>
              <a:t>技师</a:t>
            </a:r>
          </a:p>
        </p:txBody>
      </p:sp>
      <p:sp>
        <p:nvSpPr>
          <p:cNvPr id="94" name="矩形 93"/>
          <p:cNvSpPr/>
          <p:nvPr/>
        </p:nvSpPr>
        <p:spPr>
          <a:xfrm>
            <a:off x="10498138" y="4910997"/>
            <a:ext cx="1080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rPr>
              <a:t>数据采集</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95" name="矩形 94"/>
          <p:cNvSpPr/>
          <p:nvPr/>
        </p:nvSpPr>
        <p:spPr>
          <a:xfrm>
            <a:off x="5538787" y="4910997"/>
            <a:ext cx="1116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sz="1200" dirty="0" smtClean="0">
                <a:solidFill>
                  <a:schemeClr val="bg1"/>
                </a:solidFill>
                <a:latin typeface="微软雅黑" panose="020B0503020204020204" pitchFamily="34" charset="-122"/>
                <a:ea typeface="微软雅黑" panose="020B0503020204020204" pitchFamily="34" charset="-122"/>
              </a:rPr>
              <a:t>SZZ</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6" name="矩形 95"/>
          <p:cNvSpPr/>
          <p:nvPr/>
        </p:nvSpPr>
        <p:spPr>
          <a:xfrm>
            <a:off x="6657975" y="5254606"/>
            <a:ext cx="792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cs typeface="宋体-18030"/>
              </a:rPr>
              <a:t>男</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97" name="矩形 96"/>
          <p:cNvSpPr/>
          <p:nvPr/>
        </p:nvSpPr>
        <p:spPr>
          <a:xfrm>
            <a:off x="7445374" y="5254606"/>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a:defRPr/>
            </a:pPr>
            <a:r>
              <a:rPr lang="zh-CN" altLang="zh-CN" sz="1200" dirty="0">
                <a:solidFill>
                  <a:schemeClr val="bg1"/>
                </a:solidFill>
                <a:latin typeface="微软雅黑" panose="020B0503020204020204" pitchFamily="34" charset="-122"/>
                <a:ea typeface="微软雅黑" panose="020B0503020204020204" pitchFamily="34" charset="-122"/>
              </a:rPr>
              <a:t>副操</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98" name="矩形 97"/>
          <p:cNvSpPr/>
          <p:nvPr/>
        </p:nvSpPr>
        <p:spPr>
          <a:xfrm>
            <a:off x="8453438" y="5254606"/>
            <a:ext cx="1008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cs typeface="宋体-18030"/>
              </a:rPr>
              <a:t>专科</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99" name="矩形 98"/>
          <p:cNvSpPr/>
          <p:nvPr/>
        </p:nvSpPr>
        <p:spPr>
          <a:xfrm>
            <a:off x="9458106" y="5254606"/>
            <a:ext cx="104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cs typeface="宋体-18030"/>
              </a:rPr>
              <a:t>助工</a:t>
            </a:r>
          </a:p>
        </p:txBody>
      </p:sp>
      <p:sp>
        <p:nvSpPr>
          <p:cNvPr id="100" name="矩形 99"/>
          <p:cNvSpPr/>
          <p:nvPr/>
        </p:nvSpPr>
        <p:spPr>
          <a:xfrm>
            <a:off x="10498138" y="5254606"/>
            <a:ext cx="1080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zh-CN" altLang="zh-CN" sz="1200" dirty="0">
                <a:solidFill>
                  <a:schemeClr val="bg1"/>
                </a:solidFill>
                <a:latin typeface="微软雅黑" panose="020B0503020204020204" pitchFamily="34" charset="-122"/>
                <a:ea typeface="微软雅黑" panose="020B0503020204020204" pitchFamily="34" charset="-122"/>
              </a:rPr>
              <a:t>数据统计</a:t>
            </a:r>
            <a:endParaRPr lang="zh-CN" altLang="zh-CN" sz="1200" dirty="0">
              <a:solidFill>
                <a:schemeClr val="bg1"/>
              </a:solidFill>
              <a:latin typeface="微软雅黑" panose="020B0503020204020204" pitchFamily="34" charset="-122"/>
              <a:ea typeface="微软雅黑" panose="020B0503020204020204" pitchFamily="34" charset="-122"/>
              <a:cs typeface="宋体-18030"/>
            </a:endParaRPr>
          </a:p>
        </p:txBody>
      </p:sp>
      <p:sp>
        <p:nvSpPr>
          <p:cNvPr id="101" name="矩形 100"/>
          <p:cNvSpPr/>
          <p:nvPr/>
        </p:nvSpPr>
        <p:spPr>
          <a:xfrm>
            <a:off x="5538787" y="5254606"/>
            <a:ext cx="1116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1200" dirty="0" smtClean="0">
                <a:solidFill>
                  <a:schemeClr val="bg1"/>
                </a:solidFill>
                <a:latin typeface="微软雅黑" panose="020B0503020204020204" pitchFamily="34" charset="-122"/>
                <a:ea typeface="微软雅黑" panose="020B0503020204020204" pitchFamily="34" charset="-122"/>
              </a:rPr>
              <a:t>HZY</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7134113" y="2111538"/>
            <a:ext cx="2031326" cy="461665"/>
          </a:xfrm>
          <a:prstGeom prst="rect">
            <a:avLst/>
          </a:prstGeom>
        </p:spPr>
        <p:txBody>
          <a:bodyPr wrap="none">
            <a:spAutoFit/>
          </a:bodyPr>
          <a:lstStyle/>
          <a:p>
            <a:pPr algn="ctr">
              <a:spcAft>
                <a:spcPts val="0"/>
              </a:spcAft>
            </a:pPr>
            <a:r>
              <a:rPr lang="zh-CN" altLang="zh-CN" sz="2400" b="1" dirty="0">
                <a:latin typeface="微软雅黑" panose="020B0503020204020204" pitchFamily="34" charset="-122"/>
                <a:ea typeface="微软雅黑" panose="020B0503020204020204" pitchFamily="34" charset="-122"/>
                <a:cs typeface="宋体-18030"/>
              </a:rPr>
              <a:t>小组成员情况</a:t>
            </a:r>
          </a:p>
        </p:txBody>
      </p:sp>
      <p:sp>
        <p:nvSpPr>
          <p:cNvPr id="104" name="矩形 103"/>
          <p:cNvSpPr/>
          <p:nvPr/>
        </p:nvSpPr>
        <p:spPr>
          <a:xfrm>
            <a:off x="4865687" y="3475747"/>
            <a:ext cx="68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sz="1200" dirty="0" smtClean="0">
                <a:solidFill>
                  <a:schemeClr val="bg1"/>
                </a:solidFill>
                <a:latin typeface="微软雅黑" panose="020B0503020204020204" pitchFamily="34" charset="-122"/>
                <a:ea typeface="微软雅黑" panose="020B0503020204020204" pitchFamily="34" charset="-122"/>
              </a:rPr>
              <a:t>2</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5" name="矩形 104"/>
          <p:cNvSpPr/>
          <p:nvPr/>
        </p:nvSpPr>
        <p:spPr>
          <a:xfrm>
            <a:off x="4865687" y="3833424"/>
            <a:ext cx="68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sz="1200" dirty="0" smtClean="0">
                <a:solidFill>
                  <a:schemeClr val="bg1"/>
                </a:solidFill>
                <a:latin typeface="微软雅黑" panose="020B0503020204020204" pitchFamily="34" charset="-122"/>
                <a:ea typeface="微软雅黑" panose="020B0503020204020204" pitchFamily="34" charset="-122"/>
              </a:rPr>
              <a:t>3</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6" name="矩形 105"/>
          <p:cNvSpPr/>
          <p:nvPr/>
        </p:nvSpPr>
        <p:spPr>
          <a:xfrm>
            <a:off x="4865687" y="4192686"/>
            <a:ext cx="68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sz="1200" dirty="0" smtClean="0">
                <a:solidFill>
                  <a:schemeClr val="bg1"/>
                </a:solidFill>
                <a:latin typeface="微软雅黑" panose="020B0503020204020204" pitchFamily="34" charset="-122"/>
                <a:ea typeface="微软雅黑" panose="020B0503020204020204" pitchFamily="34" charset="-122"/>
              </a:rPr>
              <a:t>4</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7" name="矩形 106"/>
          <p:cNvSpPr/>
          <p:nvPr/>
        </p:nvSpPr>
        <p:spPr>
          <a:xfrm>
            <a:off x="4865687" y="4550363"/>
            <a:ext cx="68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sz="1200" dirty="0" smtClean="0">
                <a:solidFill>
                  <a:schemeClr val="bg1"/>
                </a:solidFill>
                <a:latin typeface="微软雅黑" panose="020B0503020204020204" pitchFamily="34" charset="-122"/>
                <a:ea typeface="微软雅黑" panose="020B0503020204020204" pitchFamily="34" charset="-122"/>
              </a:rPr>
              <a:t>5</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8" name="矩形 107"/>
          <p:cNvSpPr/>
          <p:nvPr/>
        </p:nvSpPr>
        <p:spPr>
          <a:xfrm>
            <a:off x="4865687" y="4909629"/>
            <a:ext cx="68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sz="1200" dirty="0" smtClean="0">
                <a:solidFill>
                  <a:schemeClr val="bg1"/>
                </a:solidFill>
                <a:latin typeface="微软雅黑" panose="020B0503020204020204" pitchFamily="34" charset="-122"/>
                <a:ea typeface="微软雅黑" panose="020B0503020204020204" pitchFamily="34" charset="-122"/>
              </a:rPr>
              <a:t>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9" name="矩形 108"/>
          <p:cNvSpPr/>
          <p:nvPr/>
        </p:nvSpPr>
        <p:spPr>
          <a:xfrm>
            <a:off x="4865687" y="5253238"/>
            <a:ext cx="68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sz="1200" dirty="0" smtClean="0">
                <a:solidFill>
                  <a:schemeClr val="bg1"/>
                </a:solidFill>
                <a:latin typeface="微软雅黑" panose="020B0503020204020204" pitchFamily="34" charset="-122"/>
                <a:ea typeface="微软雅黑" panose="020B0503020204020204" pitchFamily="34" charset="-122"/>
              </a:rPr>
              <a:t>7</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2" name="矩形 101"/>
          <p:cNvSpPr/>
          <p:nvPr/>
        </p:nvSpPr>
        <p:spPr>
          <a:xfrm>
            <a:off x="4865687" y="2687366"/>
            <a:ext cx="684000" cy="432000"/>
          </a:xfrm>
          <a:prstGeom prst="rect">
            <a:avLst/>
          </a:prstGeom>
          <a:solidFill>
            <a:schemeClr val="bg1">
              <a:lumMod val="85000"/>
            </a:scheme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zh-CN" altLang="en-US" sz="1200" b="1" dirty="0" smtClean="0">
                <a:solidFill>
                  <a:schemeClr val="tx1"/>
                </a:solidFill>
                <a:latin typeface="微软雅黑" panose="020B0503020204020204" pitchFamily="34" charset="-122"/>
                <a:ea typeface="微软雅黑" panose="020B0503020204020204" pitchFamily="34" charset="-122"/>
                <a:cs typeface="宋体-18030"/>
              </a:rPr>
              <a:t>序号</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103" name="矩形 102"/>
          <p:cNvSpPr/>
          <p:nvPr/>
        </p:nvSpPr>
        <p:spPr>
          <a:xfrm>
            <a:off x="4865687" y="3116481"/>
            <a:ext cx="684000" cy="360000"/>
          </a:xfrm>
          <a:prstGeom prst="rect">
            <a:avLst/>
          </a:prstGeom>
          <a:solidFill>
            <a:srgbClr val="002060"/>
          </a:solidFill>
          <a:ln w="6350">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altLang="zh-CN" sz="1200" dirty="0" smtClean="0">
                <a:solidFill>
                  <a:schemeClr val="bg1"/>
                </a:solidFill>
                <a:latin typeface="微软雅黑" panose="020B0503020204020204" pitchFamily="34" charset="-122"/>
                <a:ea typeface="微软雅黑" panose="020B0503020204020204" pitchFamily="34" charset="-122"/>
              </a:rPr>
              <a:t>1</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1"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up)">
                                      <p:cBhvr>
                                        <p:cTn id="17" dur="500"/>
                                        <p:tgtEl>
                                          <p:spTgt spid="59"/>
                                        </p:tgtEl>
                                      </p:cBhvr>
                                    </p:animEffect>
                                  </p:childTnLst>
                                </p:cTn>
                              </p:par>
                              <p:par>
                                <p:cTn id="18" presetID="22" presetClass="entr" presetSubtype="1" fill="hold" grpId="1"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up)">
                                      <p:cBhvr>
                                        <p:cTn id="20" dur="500"/>
                                        <p:tgtEl>
                                          <p:spTgt spid="65"/>
                                        </p:tgtEl>
                                      </p:cBhvr>
                                    </p:animEffect>
                                  </p:childTnLst>
                                </p:cTn>
                              </p:par>
                              <p:par>
                                <p:cTn id="21" presetID="22" presetClass="entr" presetSubtype="1" fill="hold" grpId="1" nodeType="with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up)">
                                      <p:cBhvr>
                                        <p:cTn id="23" dur="500"/>
                                        <p:tgtEl>
                                          <p:spTgt spid="102"/>
                                        </p:tgtEl>
                                      </p:cBhvr>
                                    </p:animEffect>
                                  </p:childTnLst>
                                </p:cTn>
                              </p:par>
                              <p:par>
                                <p:cTn id="24" presetID="22" presetClass="entr" presetSubtype="1" fill="hold" grpId="1"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wipe(up)">
                                      <p:cBhvr>
                                        <p:cTn id="26" dur="500"/>
                                        <p:tgtEl>
                                          <p:spTgt spid="10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up)">
                                      <p:cBhvr>
                                        <p:cTn id="29" dur="500"/>
                                        <p:tgtEl>
                                          <p:spTgt spid="5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up)">
                                      <p:cBhvr>
                                        <p:cTn id="32" dur="500"/>
                                        <p:tgtEl>
                                          <p:spTgt spid="5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up)">
                                      <p:cBhvr>
                                        <p:cTn id="35" dur="500"/>
                                        <p:tgtEl>
                                          <p:spTgt spid="5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up)">
                                      <p:cBhvr>
                                        <p:cTn id="38" dur="500"/>
                                        <p:tgtEl>
                                          <p:spTgt spid="57"/>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up)">
                                      <p:cBhvr>
                                        <p:cTn id="41" dur="500"/>
                                        <p:tgtEl>
                                          <p:spTgt spid="58"/>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up)">
                                      <p:cBhvr>
                                        <p:cTn id="44" dur="500"/>
                                        <p:tgtEl>
                                          <p:spTgt spid="6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up)">
                                      <p:cBhvr>
                                        <p:cTn id="47" dur="500"/>
                                        <p:tgtEl>
                                          <p:spTgt spid="6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up)">
                                      <p:cBhvr>
                                        <p:cTn id="50" dur="500"/>
                                        <p:tgtEl>
                                          <p:spTgt spid="62"/>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up)">
                                      <p:cBhvr>
                                        <p:cTn id="53" dur="500"/>
                                        <p:tgtEl>
                                          <p:spTgt spid="63"/>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up)">
                                      <p:cBhvr>
                                        <p:cTn id="56" dur="500"/>
                                        <p:tgtEl>
                                          <p:spTgt spid="6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wipe(up)">
                                      <p:cBhvr>
                                        <p:cTn id="59" dur="500"/>
                                        <p:tgtEl>
                                          <p:spTgt spid="66"/>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wipe(up)">
                                      <p:cBhvr>
                                        <p:cTn id="62" dur="500"/>
                                        <p:tgtEl>
                                          <p:spTgt spid="67"/>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wipe(up)">
                                      <p:cBhvr>
                                        <p:cTn id="65" dur="500"/>
                                        <p:tgtEl>
                                          <p:spTgt spid="68"/>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wipe(up)">
                                      <p:cBhvr>
                                        <p:cTn id="68" dur="500"/>
                                        <p:tgtEl>
                                          <p:spTgt spid="69"/>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up)">
                                      <p:cBhvr>
                                        <p:cTn id="71" dur="500"/>
                                        <p:tgtEl>
                                          <p:spTgt spid="70"/>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wipe(up)">
                                      <p:cBhvr>
                                        <p:cTn id="74" dur="500"/>
                                        <p:tgtEl>
                                          <p:spTgt spid="71"/>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up)">
                                      <p:cBhvr>
                                        <p:cTn id="77" dur="500"/>
                                        <p:tgtEl>
                                          <p:spTgt spid="72"/>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wipe(up)">
                                      <p:cBhvr>
                                        <p:cTn id="80" dur="500"/>
                                        <p:tgtEl>
                                          <p:spTgt spid="7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wipe(up)">
                                      <p:cBhvr>
                                        <p:cTn id="83" dur="500"/>
                                        <p:tgtEl>
                                          <p:spTgt spid="74"/>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wipe(up)">
                                      <p:cBhvr>
                                        <p:cTn id="86" dur="500"/>
                                        <p:tgtEl>
                                          <p:spTgt spid="75"/>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wipe(up)">
                                      <p:cBhvr>
                                        <p:cTn id="89" dur="500"/>
                                        <p:tgtEl>
                                          <p:spTgt spid="76"/>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wipe(up)">
                                      <p:cBhvr>
                                        <p:cTn id="92" dur="500"/>
                                        <p:tgtEl>
                                          <p:spTgt spid="77"/>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wipe(up)">
                                      <p:cBhvr>
                                        <p:cTn id="95" dur="500"/>
                                        <p:tgtEl>
                                          <p:spTgt spid="78"/>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wipe(up)">
                                      <p:cBhvr>
                                        <p:cTn id="98" dur="500"/>
                                        <p:tgtEl>
                                          <p:spTgt spid="79"/>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wipe(up)">
                                      <p:cBhvr>
                                        <p:cTn id="101" dur="500"/>
                                        <p:tgtEl>
                                          <p:spTgt spid="80"/>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wipe(up)">
                                      <p:cBhvr>
                                        <p:cTn id="104" dur="500"/>
                                        <p:tgtEl>
                                          <p:spTgt spid="81"/>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wipe(up)">
                                      <p:cBhvr>
                                        <p:cTn id="107" dur="500"/>
                                        <p:tgtEl>
                                          <p:spTgt spid="82"/>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83"/>
                                        </p:tgtEl>
                                        <p:attrNameLst>
                                          <p:attrName>style.visibility</p:attrName>
                                        </p:attrNameLst>
                                      </p:cBhvr>
                                      <p:to>
                                        <p:strVal val="visible"/>
                                      </p:to>
                                    </p:set>
                                    <p:animEffect transition="in" filter="wipe(up)">
                                      <p:cBhvr>
                                        <p:cTn id="110" dur="500"/>
                                        <p:tgtEl>
                                          <p:spTgt spid="83"/>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84"/>
                                        </p:tgtEl>
                                        <p:attrNameLst>
                                          <p:attrName>style.visibility</p:attrName>
                                        </p:attrNameLst>
                                      </p:cBhvr>
                                      <p:to>
                                        <p:strVal val="visible"/>
                                      </p:to>
                                    </p:set>
                                    <p:animEffect transition="in" filter="wipe(up)">
                                      <p:cBhvr>
                                        <p:cTn id="113" dur="500"/>
                                        <p:tgtEl>
                                          <p:spTgt spid="84"/>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85"/>
                                        </p:tgtEl>
                                        <p:attrNameLst>
                                          <p:attrName>style.visibility</p:attrName>
                                        </p:attrNameLst>
                                      </p:cBhvr>
                                      <p:to>
                                        <p:strVal val="visible"/>
                                      </p:to>
                                    </p:set>
                                    <p:animEffect transition="in" filter="wipe(up)">
                                      <p:cBhvr>
                                        <p:cTn id="116" dur="500"/>
                                        <p:tgtEl>
                                          <p:spTgt spid="85"/>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86"/>
                                        </p:tgtEl>
                                        <p:attrNameLst>
                                          <p:attrName>style.visibility</p:attrName>
                                        </p:attrNameLst>
                                      </p:cBhvr>
                                      <p:to>
                                        <p:strVal val="visible"/>
                                      </p:to>
                                    </p:set>
                                    <p:animEffect transition="in" filter="wipe(up)">
                                      <p:cBhvr>
                                        <p:cTn id="119" dur="500"/>
                                        <p:tgtEl>
                                          <p:spTgt spid="86"/>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wipe(up)">
                                      <p:cBhvr>
                                        <p:cTn id="122" dur="500"/>
                                        <p:tgtEl>
                                          <p:spTgt spid="87"/>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88"/>
                                        </p:tgtEl>
                                        <p:attrNameLst>
                                          <p:attrName>style.visibility</p:attrName>
                                        </p:attrNameLst>
                                      </p:cBhvr>
                                      <p:to>
                                        <p:strVal val="visible"/>
                                      </p:to>
                                    </p:set>
                                    <p:animEffect transition="in" filter="wipe(up)">
                                      <p:cBhvr>
                                        <p:cTn id="125" dur="500"/>
                                        <p:tgtEl>
                                          <p:spTgt spid="88"/>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89"/>
                                        </p:tgtEl>
                                        <p:attrNameLst>
                                          <p:attrName>style.visibility</p:attrName>
                                        </p:attrNameLst>
                                      </p:cBhvr>
                                      <p:to>
                                        <p:strVal val="visible"/>
                                      </p:to>
                                    </p:set>
                                    <p:animEffect transition="in" filter="wipe(up)">
                                      <p:cBhvr>
                                        <p:cTn id="128" dur="500"/>
                                        <p:tgtEl>
                                          <p:spTgt spid="89"/>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90"/>
                                        </p:tgtEl>
                                        <p:attrNameLst>
                                          <p:attrName>style.visibility</p:attrName>
                                        </p:attrNameLst>
                                      </p:cBhvr>
                                      <p:to>
                                        <p:strVal val="visible"/>
                                      </p:to>
                                    </p:set>
                                    <p:animEffect transition="in" filter="wipe(up)">
                                      <p:cBhvr>
                                        <p:cTn id="131" dur="500"/>
                                        <p:tgtEl>
                                          <p:spTgt spid="90"/>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Effect transition="in" filter="wipe(up)">
                                      <p:cBhvr>
                                        <p:cTn id="134" dur="500"/>
                                        <p:tgtEl>
                                          <p:spTgt spid="91"/>
                                        </p:tgtEl>
                                      </p:cBhvr>
                                    </p:animEffect>
                                  </p:childTnLst>
                                </p:cTn>
                              </p:par>
                              <p:par>
                                <p:cTn id="135" presetID="22" presetClass="entr" presetSubtype="1"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wipe(up)">
                                      <p:cBhvr>
                                        <p:cTn id="137" dur="500"/>
                                        <p:tgtEl>
                                          <p:spTgt spid="92"/>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93"/>
                                        </p:tgtEl>
                                        <p:attrNameLst>
                                          <p:attrName>style.visibility</p:attrName>
                                        </p:attrNameLst>
                                      </p:cBhvr>
                                      <p:to>
                                        <p:strVal val="visible"/>
                                      </p:to>
                                    </p:set>
                                    <p:animEffect transition="in" filter="wipe(up)">
                                      <p:cBhvr>
                                        <p:cTn id="140" dur="500"/>
                                        <p:tgtEl>
                                          <p:spTgt spid="93"/>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94"/>
                                        </p:tgtEl>
                                        <p:attrNameLst>
                                          <p:attrName>style.visibility</p:attrName>
                                        </p:attrNameLst>
                                      </p:cBhvr>
                                      <p:to>
                                        <p:strVal val="visible"/>
                                      </p:to>
                                    </p:set>
                                    <p:animEffect transition="in" filter="wipe(up)">
                                      <p:cBhvr>
                                        <p:cTn id="143" dur="500"/>
                                        <p:tgtEl>
                                          <p:spTgt spid="94"/>
                                        </p:tgtEl>
                                      </p:cBhvr>
                                    </p:animEffect>
                                  </p:childTnLst>
                                </p:cTn>
                              </p:par>
                              <p:par>
                                <p:cTn id="144" presetID="22" presetClass="entr" presetSubtype="1" fill="hold" grpId="0" nodeType="withEffect">
                                  <p:stCondLst>
                                    <p:cond delay="0"/>
                                  </p:stCondLst>
                                  <p:childTnLst>
                                    <p:set>
                                      <p:cBhvr>
                                        <p:cTn id="145" dur="1" fill="hold">
                                          <p:stCondLst>
                                            <p:cond delay="0"/>
                                          </p:stCondLst>
                                        </p:cTn>
                                        <p:tgtEl>
                                          <p:spTgt spid="95"/>
                                        </p:tgtEl>
                                        <p:attrNameLst>
                                          <p:attrName>style.visibility</p:attrName>
                                        </p:attrNameLst>
                                      </p:cBhvr>
                                      <p:to>
                                        <p:strVal val="visible"/>
                                      </p:to>
                                    </p:set>
                                    <p:animEffect transition="in" filter="wipe(up)">
                                      <p:cBhvr>
                                        <p:cTn id="146" dur="500"/>
                                        <p:tgtEl>
                                          <p:spTgt spid="95"/>
                                        </p:tgtEl>
                                      </p:cBhvr>
                                    </p:animEffect>
                                  </p:childTnLst>
                                </p:cTn>
                              </p:par>
                              <p:par>
                                <p:cTn id="147" presetID="22" presetClass="entr" presetSubtype="1" fill="hold" grpId="0" nodeType="withEffect">
                                  <p:stCondLst>
                                    <p:cond delay="0"/>
                                  </p:stCondLst>
                                  <p:childTnLst>
                                    <p:set>
                                      <p:cBhvr>
                                        <p:cTn id="148" dur="1" fill="hold">
                                          <p:stCondLst>
                                            <p:cond delay="0"/>
                                          </p:stCondLst>
                                        </p:cTn>
                                        <p:tgtEl>
                                          <p:spTgt spid="96"/>
                                        </p:tgtEl>
                                        <p:attrNameLst>
                                          <p:attrName>style.visibility</p:attrName>
                                        </p:attrNameLst>
                                      </p:cBhvr>
                                      <p:to>
                                        <p:strVal val="visible"/>
                                      </p:to>
                                    </p:set>
                                    <p:animEffect transition="in" filter="wipe(up)">
                                      <p:cBhvr>
                                        <p:cTn id="149" dur="500"/>
                                        <p:tgtEl>
                                          <p:spTgt spid="96"/>
                                        </p:tgtEl>
                                      </p:cBhvr>
                                    </p:animEffect>
                                  </p:childTnLst>
                                </p:cTn>
                              </p:par>
                              <p:par>
                                <p:cTn id="150" presetID="22" presetClass="entr" presetSubtype="1" fill="hold" grpId="0" nodeType="withEffect">
                                  <p:stCondLst>
                                    <p:cond delay="0"/>
                                  </p:stCondLst>
                                  <p:childTnLst>
                                    <p:set>
                                      <p:cBhvr>
                                        <p:cTn id="151" dur="1" fill="hold">
                                          <p:stCondLst>
                                            <p:cond delay="0"/>
                                          </p:stCondLst>
                                        </p:cTn>
                                        <p:tgtEl>
                                          <p:spTgt spid="97"/>
                                        </p:tgtEl>
                                        <p:attrNameLst>
                                          <p:attrName>style.visibility</p:attrName>
                                        </p:attrNameLst>
                                      </p:cBhvr>
                                      <p:to>
                                        <p:strVal val="visible"/>
                                      </p:to>
                                    </p:set>
                                    <p:animEffect transition="in" filter="wipe(up)">
                                      <p:cBhvr>
                                        <p:cTn id="152" dur="500"/>
                                        <p:tgtEl>
                                          <p:spTgt spid="97"/>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98"/>
                                        </p:tgtEl>
                                        <p:attrNameLst>
                                          <p:attrName>style.visibility</p:attrName>
                                        </p:attrNameLst>
                                      </p:cBhvr>
                                      <p:to>
                                        <p:strVal val="visible"/>
                                      </p:to>
                                    </p:set>
                                    <p:animEffect transition="in" filter="wipe(up)">
                                      <p:cBhvr>
                                        <p:cTn id="155" dur="500"/>
                                        <p:tgtEl>
                                          <p:spTgt spid="98"/>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99"/>
                                        </p:tgtEl>
                                        <p:attrNameLst>
                                          <p:attrName>style.visibility</p:attrName>
                                        </p:attrNameLst>
                                      </p:cBhvr>
                                      <p:to>
                                        <p:strVal val="visible"/>
                                      </p:to>
                                    </p:set>
                                    <p:animEffect transition="in" filter="wipe(up)">
                                      <p:cBhvr>
                                        <p:cTn id="158" dur="500"/>
                                        <p:tgtEl>
                                          <p:spTgt spid="99"/>
                                        </p:tgtEl>
                                      </p:cBhvr>
                                    </p:animEffect>
                                  </p:childTnLst>
                                </p:cTn>
                              </p:par>
                              <p:par>
                                <p:cTn id="159" presetID="22" presetClass="entr" presetSubtype="1" fill="hold" grpId="0" nodeType="withEffect">
                                  <p:stCondLst>
                                    <p:cond delay="0"/>
                                  </p:stCondLst>
                                  <p:childTnLst>
                                    <p:set>
                                      <p:cBhvr>
                                        <p:cTn id="160" dur="1" fill="hold">
                                          <p:stCondLst>
                                            <p:cond delay="0"/>
                                          </p:stCondLst>
                                        </p:cTn>
                                        <p:tgtEl>
                                          <p:spTgt spid="100"/>
                                        </p:tgtEl>
                                        <p:attrNameLst>
                                          <p:attrName>style.visibility</p:attrName>
                                        </p:attrNameLst>
                                      </p:cBhvr>
                                      <p:to>
                                        <p:strVal val="visible"/>
                                      </p:to>
                                    </p:set>
                                    <p:animEffect transition="in" filter="wipe(up)">
                                      <p:cBhvr>
                                        <p:cTn id="161" dur="500"/>
                                        <p:tgtEl>
                                          <p:spTgt spid="100"/>
                                        </p:tgtEl>
                                      </p:cBhvr>
                                    </p:animEffect>
                                  </p:childTnLst>
                                </p:cTn>
                              </p:par>
                              <p:par>
                                <p:cTn id="162" presetID="22" presetClass="entr" presetSubtype="1" fill="hold" grpId="0" nodeType="withEffect">
                                  <p:stCondLst>
                                    <p:cond delay="0"/>
                                  </p:stCondLst>
                                  <p:childTnLst>
                                    <p:set>
                                      <p:cBhvr>
                                        <p:cTn id="163" dur="1" fill="hold">
                                          <p:stCondLst>
                                            <p:cond delay="0"/>
                                          </p:stCondLst>
                                        </p:cTn>
                                        <p:tgtEl>
                                          <p:spTgt spid="101"/>
                                        </p:tgtEl>
                                        <p:attrNameLst>
                                          <p:attrName>style.visibility</p:attrName>
                                        </p:attrNameLst>
                                      </p:cBhvr>
                                      <p:to>
                                        <p:strVal val="visible"/>
                                      </p:to>
                                    </p:set>
                                    <p:animEffect transition="in" filter="wipe(up)">
                                      <p:cBhvr>
                                        <p:cTn id="164" dur="500"/>
                                        <p:tgtEl>
                                          <p:spTgt spid="101"/>
                                        </p:tgtEl>
                                      </p:cBhvr>
                                    </p:animEffect>
                                  </p:childTnLst>
                                </p:cTn>
                              </p:par>
                              <p:par>
                                <p:cTn id="165" presetID="22" presetClass="entr" presetSubtype="1" fill="hold" grpId="0" nodeType="withEffect">
                                  <p:stCondLst>
                                    <p:cond delay="0"/>
                                  </p:stCondLst>
                                  <p:childTnLst>
                                    <p:set>
                                      <p:cBhvr>
                                        <p:cTn id="166" dur="1" fill="hold">
                                          <p:stCondLst>
                                            <p:cond delay="0"/>
                                          </p:stCondLst>
                                        </p:cTn>
                                        <p:tgtEl>
                                          <p:spTgt spid="2"/>
                                        </p:tgtEl>
                                        <p:attrNameLst>
                                          <p:attrName>style.visibility</p:attrName>
                                        </p:attrNameLst>
                                      </p:cBhvr>
                                      <p:to>
                                        <p:strVal val="visible"/>
                                      </p:to>
                                    </p:set>
                                    <p:animEffect transition="in" filter="wipe(up)">
                                      <p:cBhvr>
                                        <p:cTn id="167" dur="500"/>
                                        <p:tgtEl>
                                          <p:spTgt spid="2"/>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104"/>
                                        </p:tgtEl>
                                        <p:attrNameLst>
                                          <p:attrName>style.visibility</p:attrName>
                                        </p:attrNameLst>
                                      </p:cBhvr>
                                      <p:to>
                                        <p:strVal val="visible"/>
                                      </p:to>
                                    </p:set>
                                    <p:animEffect transition="in" filter="wipe(up)">
                                      <p:cBhvr>
                                        <p:cTn id="170" dur="500"/>
                                        <p:tgtEl>
                                          <p:spTgt spid="104"/>
                                        </p:tgtEl>
                                      </p:cBhvr>
                                    </p:animEffect>
                                  </p:childTnLst>
                                </p:cTn>
                              </p:par>
                              <p:par>
                                <p:cTn id="171" presetID="22" presetClass="entr" presetSubtype="1" fill="hold" grpId="0" nodeType="withEffect">
                                  <p:stCondLst>
                                    <p:cond delay="0"/>
                                  </p:stCondLst>
                                  <p:childTnLst>
                                    <p:set>
                                      <p:cBhvr>
                                        <p:cTn id="172" dur="1" fill="hold">
                                          <p:stCondLst>
                                            <p:cond delay="0"/>
                                          </p:stCondLst>
                                        </p:cTn>
                                        <p:tgtEl>
                                          <p:spTgt spid="105"/>
                                        </p:tgtEl>
                                        <p:attrNameLst>
                                          <p:attrName>style.visibility</p:attrName>
                                        </p:attrNameLst>
                                      </p:cBhvr>
                                      <p:to>
                                        <p:strVal val="visible"/>
                                      </p:to>
                                    </p:set>
                                    <p:animEffect transition="in" filter="wipe(up)">
                                      <p:cBhvr>
                                        <p:cTn id="173" dur="500"/>
                                        <p:tgtEl>
                                          <p:spTgt spid="105"/>
                                        </p:tgtEl>
                                      </p:cBhvr>
                                    </p:animEffect>
                                  </p:childTnLst>
                                </p:cTn>
                              </p:par>
                              <p:par>
                                <p:cTn id="174" presetID="22" presetClass="entr" presetSubtype="1" fill="hold" grpId="0" nodeType="withEffect">
                                  <p:stCondLst>
                                    <p:cond delay="0"/>
                                  </p:stCondLst>
                                  <p:childTnLst>
                                    <p:set>
                                      <p:cBhvr>
                                        <p:cTn id="175" dur="1" fill="hold">
                                          <p:stCondLst>
                                            <p:cond delay="0"/>
                                          </p:stCondLst>
                                        </p:cTn>
                                        <p:tgtEl>
                                          <p:spTgt spid="106"/>
                                        </p:tgtEl>
                                        <p:attrNameLst>
                                          <p:attrName>style.visibility</p:attrName>
                                        </p:attrNameLst>
                                      </p:cBhvr>
                                      <p:to>
                                        <p:strVal val="visible"/>
                                      </p:to>
                                    </p:set>
                                    <p:animEffect transition="in" filter="wipe(up)">
                                      <p:cBhvr>
                                        <p:cTn id="176" dur="500"/>
                                        <p:tgtEl>
                                          <p:spTgt spid="106"/>
                                        </p:tgtEl>
                                      </p:cBhvr>
                                    </p:animEffect>
                                  </p:childTnLst>
                                </p:cTn>
                              </p:par>
                              <p:par>
                                <p:cTn id="177" presetID="22" presetClass="entr" presetSubtype="1" fill="hold" grpId="0" nodeType="withEffect">
                                  <p:stCondLst>
                                    <p:cond delay="0"/>
                                  </p:stCondLst>
                                  <p:childTnLst>
                                    <p:set>
                                      <p:cBhvr>
                                        <p:cTn id="178" dur="1" fill="hold">
                                          <p:stCondLst>
                                            <p:cond delay="0"/>
                                          </p:stCondLst>
                                        </p:cTn>
                                        <p:tgtEl>
                                          <p:spTgt spid="107"/>
                                        </p:tgtEl>
                                        <p:attrNameLst>
                                          <p:attrName>style.visibility</p:attrName>
                                        </p:attrNameLst>
                                      </p:cBhvr>
                                      <p:to>
                                        <p:strVal val="visible"/>
                                      </p:to>
                                    </p:set>
                                    <p:animEffect transition="in" filter="wipe(up)">
                                      <p:cBhvr>
                                        <p:cTn id="179" dur="500"/>
                                        <p:tgtEl>
                                          <p:spTgt spid="107"/>
                                        </p:tgtEl>
                                      </p:cBhvr>
                                    </p:animEffect>
                                  </p:childTnLst>
                                </p:cTn>
                              </p:par>
                              <p:par>
                                <p:cTn id="180" presetID="22" presetClass="entr" presetSubtype="1" fill="hold" grpId="0" nodeType="withEffect">
                                  <p:stCondLst>
                                    <p:cond delay="0"/>
                                  </p:stCondLst>
                                  <p:childTnLst>
                                    <p:set>
                                      <p:cBhvr>
                                        <p:cTn id="181" dur="1" fill="hold">
                                          <p:stCondLst>
                                            <p:cond delay="0"/>
                                          </p:stCondLst>
                                        </p:cTn>
                                        <p:tgtEl>
                                          <p:spTgt spid="108"/>
                                        </p:tgtEl>
                                        <p:attrNameLst>
                                          <p:attrName>style.visibility</p:attrName>
                                        </p:attrNameLst>
                                      </p:cBhvr>
                                      <p:to>
                                        <p:strVal val="visible"/>
                                      </p:to>
                                    </p:set>
                                    <p:animEffect transition="in" filter="wipe(up)">
                                      <p:cBhvr>
                                        <p:cTn id="182" dur="500"/>
                                        <p:tgtEl>
                                          <p:spTgt spid="108"/>
                                        </p:tgtEl>
                                      </p:cBhvr>
                                    </p:animEffect>
                                  </p:childTnLst>
                                </p:cTn>
                              </p:par>
                              <p:par>
                                <p:cTn id="183" presetID="22" presetClass="entr" presetSubtype="1" fill="hold" grpId="0" nodeType="withEffect">
                                  <p:stCondLst>
                                    <p:cond delay="0"/>
                                  </p:stCondLst>
                                  <p:childTnLst>
                                    <p:set>
                                      <p:cBhvr>
                                        <p:cTn id="184" dur="1" fill="hold">
                                          <p:stCondLst>
                                            <p:cond delay="0"/>
                                          </p:stCondLst>
                                        </p:cTn>
                                        <p:tgtEl>
                                          <p:spTgt spid="109"/>
                                        </p:tgtEl>
                                        <p:attrNameLst>
                                          <p:attrName>style.visibility</p:attrName>
                                        </p:attrNameLst>
                                      </p:cBhvr>
                                      <p:to>
                                        <p:strVal val="visible"/>
                                      </p:to>
                                    </p:set>
                                    <p:animEffect transition="in" filter="wipe(up)">
                                      <p:cBhvr>
                                        <p:cTn id="185" dur="500"/>
                                        <p:tgtEl>
                                          <p:spTgt spid="109"/>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grpId="0" nodeType="clickEffect">
                                  <p:stCondLst>
                                    <p:cond delay="1500"/>
                                  </p:stCondLst>
                                  <p:childTnLst>
                                    <p:animEffect transition="out" filter="fade">
                                      <p:cBhvr>
                                        <p:cTn id="189" dur="500"/>
                                        <p:tgtEl>
                                          <p:spTgt spid="110"/>
                                        </p:tgtEl>
                                      </p:cBhvr>
                                    </p:animEffect>
                                    <p:set>
                                      <p:cBhvr>
                                        <p:cTn id="190" dur="1" fill="hold">
                                          <p:stCondLst>
                                            <p:cond delay="499"/>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4" grpId="0" animBg="1"/>
      <p:bldP spid="55" grpId="0" animBg="1"/>
      <p:bldP spid="56" grpId="0" animBg="1"/>
      <p:bldP spid="57" grpId="0" animBg="1"/>
      <p:bldP spid="58" grpId="0" animBg="1"/>
      <p:bldP spid="59" grpId="1" animBg="1"/>
      <p:bldP spid="60" grpId="0" animBg="1"/>
      <p:bldP spid="61" grpId="0" animBg="1"/>
      <p:bldP spid="62" grpId="0" animBg="1"/>
      <p:bldP spid="63" grpId="0" animBg="1"/>
      <p:bldP spid="64" grpId="0" animBg="1"/>
      <p:bldP spid="65" grpId="1"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2" grpId="0"/>
      <p:bldP spid="104" grpId="0" animBg="1"/>
      <p:bldP spid="105" grpId="0" animBg="1"/>
      <p:bldP spid="106" grpId="0" animBg="1"/>
      <p:bldP spid="107" grpId="0" animBg="1"/>
      <p:bldP spid="108" grpId="0" animBg="1"/>
      <p:bldP spid="109" grpId="0" animBg="1"/>
      <p:bldP spid="102" grpId="1" animBg="1"/>
      <p:bldP spid="103" grpId="1" animBg="1"/>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590550" y="4860509"/>
            <a:ext cx="5219700" cy="1176178"/>
          </a:xfrm>
          <a:prstGeom prst="roundRect">
            <a:avLst>
              <a:gd name="adj" fmla="val 6231"/>
            </a:avLst>
          </a:prstGeom>
          <a:solidFill>
            <a:schemeClr val="bg1">
              <a:lumMod val="95000"/>
            </a:schemeClr>
          </a:solidFill>
          <a:ln w="1270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90550" y="3195052"/>
            <a:ext cx="5219700" cy="1495010"/>
          </a:xfrm>
          <a:prstGeom prst="roundRect">
            <a:avLst>
              <a:gd name="adj" fmla="val 6231"/>
            </a:avLst>
          </a:prstGeom>
          <a:solidFill>
            <a:schemeClr val="bg1">
              <a:lumMod val="95000"/>
            </a:schemeClr>
          </a:solidFill>
          <a:ln w="1270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84200" y="1671241"/>
            <a:ext cx="5219700" cy="1338659"/>
          </a:xfrm>
          <a:prstGeom prst="roundRect">
            <a:avLst>
              <a:gd name="adj" fmla="val 6231"/>
            </a:avLst>
          </a:prstGeom>
          <a:solidFill>
            <a:schemeClr val="bg1">
              <a:lumMod val="95000"/>
            </a:schemeClr>
          </a:solidFill>
          <a:ln w="1270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96000" y="1671241"/>
            <a:ext cx="5575300" cy="436544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00805" y="160089"/>
            <a:ext cx="3420295" cy="646331"/>
          </a:xfrm>
          <a:prstGeom prst="rect">
            <a:avLst/>
          </a:prstGeom>
        </p:spPr>
        <p:txBody>
          <a:bodyPr wrap="square">
            <a:spAutoFit/>
          </a:bodyPr>
          <a:lstStyle/>
          <a:p>
            <a:pPr>
              <a:defRPr/>
            </a:pPr>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三、选题理由</a:t>
            </a:r>
            <a:endParaRPr lang="zh-CN" altLang="en-US" sz="3600" b="1" spc="50" dirty="0">
              <a:ln w="11430"/>
              <a:solidFill>
                <a:srgbClr val="005EA4"/>
              </a:solidFill>
              <a:latin typeface="微软雅黑" panose="020B0503020204020204" pitchFamily="34" charset="-122"/>
              <a:ea typeface="微软雅黑" panose="020B0503020204020204" pitchFamily="34" charset="-122"/>
            </a:endParaRPr>
          </a:p>
        </p:txBody>
      </p:sp>
      <p:sp>
        <p:nvSpPr>
          <p:cNvPr id="2" name="矩形 1"/>
          <p:cNvSpPr/>
          <p:nvPr/>
        </p:nvSpPr>
        <p:spPr>
          <a:xfrm>
            <a:off x="723900" y="1722041"/>
            <a:ext cx="4927600" cy="1220847"/>
          </a:xfrm>
          <a:prstGeom prst="rect">
            <a:avLst/>
          </a:prstGeom>
        </p:spPr>
        <p:txBody>
          <a:bodyPr wrap="square">
            <a:spAutoFit/>
          </a:bodyPr>
          <a:lstStyle/>
          <a:p>
            <a:pPr algn="just">
              <a:lnSpc>
                <a:spcPts val="2200"/>
              </a:lnSpc>
              <a:spcAft>
                <a:spcPts val="0"/>
              </a:spcAft>
            </a:pPr>
            <a:r>
              <a:rPr lang="en-US" altLang="zh-CN" sz="14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       </a:t>
            </a:r>
            <a:r>
              <a:rPr lang="zh-CN" altLang="zh-CN" sz="14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西北</a:t>
            </a:r>
            <a:r>
              <a:rPr lang="zh-CN" altLang="zh-CN" sz="14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电网两个细则规定</a:t>
            </a:r>
            <a:r>
              <a:rPr lang="en-US" altLang="zh-CN" sz="14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dirty="0">
                <a:latin typeface="微软雅黑" panose="020B0503020204020204" pitchFamily="34" charset="-122"/>
                <a:ea typeface="微软雅黑" panose="020B0503020204020204" pitchFamily="34" charset="-122"/>
                <a:cs typeface="宋体-18030"/>
              </a:rPr>
              <a:t>直吹式制粉系统汽包炉火电机组的负荷调节速率每分钟为机组额定有功功率的</a:t>
            </a:r>
            <a:r>
              <a:rPr lang="en-US" altLang="zh-CN" sz="1400" dirty="0">
                <a:latin typeface="微软雅黑" panose="020B0503020204020204" pitchFamily="34" charset="-122"/>
                <a:ea typeface="微软雅黑" panose="020B0503020204020204" pitchFamily="34" charset="-122"/>
                <a:cs typeface="宋体-18030"/>
              </a:rPr>
              <a:t>1.5%</a:t>
            </a:r>
            <a:r>
              <a:rPr lang="zh-CN" altLang="zh-CN" sz="1400" dirty="0">
                <a:latin typeface="微软雅黑" panose="020B0503020204020204" pitchFamily="34" charset="-122"/>
                <a:ea typeface="微软雅黑" panose="020B0503020204020204" pitchFamily="34" charset="-122"/>
                <a:cs typeface="宋体-18030"/>
              </a:rPr>
              <a:t>，</a:t>
            </a:r>
            <a:r>
              <a:rPr lang="en-US" altLang="zh-CN" sz="1400" dirty="0">
                <a:latin typeface="微软雅黑" panose="020B0503020204020204" pitchFamily="34" charset="-122"/>
                <a:ea typeface="微软雅黑" panose="020B0503020204020204" pitchFamily="34" charset="-122"/>
                <a:cs typeface="宋体-18030"/>
              </a:rPr>
              <a:t>#3</a:t>
            </a:r>
            <a:r>
              <a:rPr lang="zh-CN" altLang="zh-CN" sz="1400" dirty="0">
                <a:latin typeface="微软雅黑" panose="020B0503020204020204" pitchFamily="34" charset="-122"/>
                <a:ea typeface="微软雅黑" panose="020B0503020204020204" pitchFamily="34" charset="-122"/>
                <a:cs typeface="宋体-18030"/>
              </a:rPr>
              <a:t>机组为</a:t>
            </a:r>
            <a:r>
              <a:rPr lang="en-US" altLang="zh-CN" sz="1400" dirty="0">
                <a:latin typeface="微软雅黑" panose="020B0503020204020204" pitchFamily="34" charset="-122"/>
                <a:ea typeface="微软雅黑" panose="020B0503020204020204" pitchFamily="34" charset="-122"/>
                <a:cs typeface="宋体-18030"/>
              </a:rPr>
              <a:t>330MW</a:t>
            </a:r>
            <a:r>
              <a:rPr lang="zh-CN" altLang="zh-CN" sz="1400" dirty="0">
                <a:latin typeface="微软雅黑" panose="020B0503020204020204" pitchFamily="34" charset="-122"/>
                <a:ea typeface="微软雅黑" panose="020B0503020204020204" pitchFamily="34" charset="-122"/>
                <a:cs typeface="宋体-18030"/>
              </a:rPr>
              <a:t>×</a:t>
            </a:r>
            <a:r>
              <a:rPr lang="en-US" altLang="zh-CN" sz="1400" dirty="0">
                <a:latin typeface="微软雅黑" panose="020B0503020204020204" pitchFamily="34" charset="-122"/>
                <a:ea typeface="微软雅黑" panose="020B0503020204020204" pitchFamily="34" charset="-122"/>
                <a:cs typeface="宋体-18030"/>
              </a:rPr>
              <a:t>1.5%=4.95MW/min</a:t>
            </a:r>
            <a:r>
              <a:rPr lang="zh-CN" altLang="zh-CN" sz="1400" dirty="0">
                <a:latin typeface="微软雅黑" panose="020B0503020204020204" pitchFamily="34" charset="-122"/>
                <a:ea typeface="微软雅黑" panose="020B0503020204020204" pitchFamily="34" charset="-122"/>
                <a:cs typeface="宋体-18030"/>
              </a:rPr>
              <a:t>。为了更好的配合调度指令，公司规定</a:t>
            </a:r>
            <a:r>
              <a:rPr lang="en-US" altLang="zh-CN" sz="14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#3</a:t>
            </a:r>
            <a:r>
              <a:rPr lang="zh-CN" altLang="zh-CN" sz="14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机组的负荷调节速率应不小于</a:t>
            </a:r>
            <a:r>
              <a:rPr lang="en-US" altLang="zh-CN" sz="14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6MW/min</a:t>
            </a:r>
            <a:r>
              <a:rPr lang="zh-CN" altLang="zh-CN" sz="14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a:t>
            </a:r>
            <a:endParaRPr lang="zh-CN" altLang="zh-CN" sz="1400" dirty="0">
              <a:latin typeface="微软雅黑" panose="020B0503020204020204" pitchFamily="34" charset="-122"/>
              <a:ea typeface="微软雅黑" panose="020B0503020204020204" pitchFamily="34" charset="-122"/>
              <a:cs typeface="宋体-18030"/>
            </a:endParaRPr>
          </a:p>
        </p:txBody>
      </p:sp>
      <p:sp>
        <p:nvSpPr>
          <p:cNvPr id="3" name="矩形 2"/>
          <p:cNvSpPr/>
          <p:nvPr/>
        </p:nvSpPr>
        <p:spPr>
          <a:xfrm>
            <a:off x="736600" y="3197781"/>
            <a:ext cx="4927600" cy="1502976"/>
          </a:xfrm>
          <a:prstGeom prst="rect">
            <a:avLst/>
          </a:prstGeom>
        </p:spPr>
        <p:txBody>
          <a:bodyPr wrap="square">
            <a:spAutoFit/>
          </a:bodyPr>
          <a:lstStyle/>
          <a:p>
            <a:pPr algn="just">
              <a:lnSpc>
                <a:spcPts val="2200"/>
              </a:lnSpc>
              <a:spcAft>
                <a:spcPts val="0"/>
              </a:spcAft>
            </a:pPr>
            <a:r>
              <a:rPr lang="en-US" altLang="zh-CN" sz="1400" dirty="0" smtClean="0">
                <a:solidFill>
                  <a:srgbClr val="000000"/>
                </a:solidFill>
                <a:latin typeface="微软雅黑" panose="020B0503020204020204" pitchFamily="34" charset="-122"/>
                <a:ea typeface="微软雅黑" panose="020B0503020204020204" pitchFamily="34" charset="-122"/>
                <a:cs typeface="宋体-18030"/>
              </a:rPr>
              <a:t>      </a:t>
            </a:r>
            <a:r>
              <a:rPr lang="zh-CN" altLang="zh-CN" sz="1400" dirty="0" smtClean="0">
                <a:solidFill>
                  <a:srgbClr val="000000"/>
                </a:solidFill>
                <a:latin typeface="微软雅黑" panose="020B0503020204020204" pitchFamily="34" charset="-122"/>
                <a:ea typeface="微软雅黑" panose="020B0503020204020204" pitchFamily="34" charset="-122"/>
                <a:cs typeface="宋体-18030"/>
              </a:rPr>
              <a:t>在</a:t>
            </a:r>
            <a:r>
              <a:rPr lang="zh-CN" altLang="zh-CN" sz="1400" dirty="0">
                <a:solidFill>
                  <a:srgbClr val="000000"/>
                </a:solidFill>
                <a:latin typeface="微软雅黑" panose="020B0503020204020204" pitchFamily="34" charset="-122"/>
                <a:ea typeface="微软雅黑" panose="020B0503020204020204" pitchFamily="34" charset="-122"/>
                <a:cs typeface="宋体-18030"/>
              </a:rPr>
              <a:t>正常运行中，在</a:t>
            </a:r>
            <a:r>
              <a:rPr lang="en-US" altLang="zh-CN" sz="1400" dirty="0">
                <a:solidFill>
                  <a:srgbClr val="000000"/>
                </a:solidFill>
                <a:latin typeface="微软雅黑" panose="020B0503020204020204" pitchFamily="34" charset="-122"/>
                <a:ea typeface="微软雅黑" panose="020B0503020204020204" pitchFamily="34" charset="-122"/>
                <a:cs typeface="宋体-18030"/>
              </a:rPr>
              <a:t>AGC</a:t>
            </a:r>
            <a:r>
              <a:rPr lang="zh-CN" altLang="zh-CN" sz="1400" dirty="0">
                <a:solidFill>
                  <a:srgbClr val="000000"/>
                </a:solidFill>
                <a:latin typeface="微软雅黑" panose="020B0503020204020204" pitchFamily="34" charset="-122"/>
                <a:ea typeface="微软雅黑" panose="020B0503020204020204" pitchFamily="34" charset="-122"/>
                <a:cs typeface="宋体-18030"/>
              </a:rPr>
              <a:t>投入后负荷指令变化频繁且幅度较大，</a:t>
            </a:r>
            <a:r>
              <a:rPr lang="en-US" altLang="zh-CN" sz="1400" dirty="0">
                <a:solidFill>
                  <a:srgbClr val="000000"/>
                </a:solidFill>
                <a:latin typeface="微软雅黑" panose="020B0503020204020204" pitchFamily="34" charset="-122"/>
                <a:ea typeface="微软雅黑" panose="020B0503020204020204" pitchFamily="34" charset="-122"/>
                <a:cs typeface="宋体-18030"/>
              </a:rPr>
              <a:t>CCS</a:t>
            </a:r>
            <a:r>
              <a:rPr lang="zh-CN" altLang="zh-CN" sz="1400" dirty="0">
                <a:solidFill>
                  <a:srgbClr val="000000"/>
                </a:solidFill>
                <a:latin typeface="微软雅黑" panose="020B0503020204020204" pitchFamily="34" charset="-122"/>
                <a:ea typeface="微软雅黑" panose="020B0503020204020204" pitchFamily="34" charset="-122"/>
                <a:cs typeface="宋体-18030"/>
              </a:rPr>
              <a:t>协调调整迟缓，出现了</a:t>
            </a:r>
            <a:r>
              <a:rPr lang="en-US" altLang="zh-CN" sz="1400" dirty="0">
                <a:solidFill>
                  <a:srgbClr val="000000"/>
                </a:solidFill>
                <a:latin typeface="微软雅黑" panose="020B0503020204020204" pitchFamily="34" charset="-122"/>
                <a:ea typeface="微软雅黑" panose="020B0503020204020204" pitchFamily="34" charset="-122"/>
                <a:cs typeface="宋体-18030"/>
              </a:rPr>
              <a:t>AGC</a:t>
            </a:r>
            <a:r>
              <a:rPr lang="zh-CN" altLang="zh-CN" sz="1400" dirty="0">
                <a:solidFill>
                  <a:srgbClr val="000000"/>
                </a:solidFill>
                <a:latin typeface="微软雅黑" panose="020B0503020204020204" pitchFamily="34" charset="-122"/>
                <a:ea typeface="微软雅黑" panose="020B0503020204020204" pitchFamily="34" charset="-122"/>
                <a:cs typeface="宋体-18030"/>
              </a:rPr>
              <a:t>指令变化后而实际负荷跟随缓慢的现象，不仅不易达到负荷调节速率的要求，影响发电质量和电力系统的稳定性，</a:t>
            </a:r>
            <a:r>
              <a:rPr lang="en-US" altLang="zh-CN" sz="1400" dirty="0">
                <a:solidFill>
                  <a:srgbClr val="000000"/>
                </a:solidFill>
                <a:latin typeface="微软雅黑" panose="020B0503020204020204" pitchFamily="34" charset="-122"/>
                <a:ea typeface="微软雅黑" panose="020B0503020204020204" pitchFamily="34" charset="-122"/>
                <a:cs typeface="宋体-18030"/>
              </a:rPr>
              <a:t>  </a:t>
            </a:r>
            <a:r>
              <a:rPr lang="zh-CN" altLang="zh-CN" sz="1400" dirty="0">
                <a:solidFill>
                  <a:srgbClr val="000000"/>
                </a:solidFill>
                <a:latin typeface="微软雅黑" panose="020B0503020204020204" pitchFamily="34" charset="-122"/>
                <a:ea typeface="微软雅黑" panose="020B0503020204020204" pitchFamily="34" charset="-122"/>
                <a:cs typeface="宋体-18030"/>
              </a:rPr>
              <a:t>同时也使公司发电量受到损失</a:t>
            </a:r>
            <a:r>
              <a:rPr lang="zh-CN" altLang="zh-CN" sz="1400" dirty="0" smtClean="0">
                <a:solidFill>
                  <a:srgbClr val="000000"/>
                </a:solidFill>
                <a:latin typeface="微软雅黑" panose="020B0503020204020204" pitchFamily="34" charset="-122"/>
                <a:ea typeface="微软雅黑" panose="020B0503020204020204" pitchFamily="34" charset="-122"/>
                <a:cs typeface="宋体-18030"/>
              </a:rPr>
              <a:t>。</a:t>
            </a:r>
            <a:endParaRPr lang="zh-CN" altLang="zh-CN" sz="1400" dirty="0">
              <a:latin typeface="微软雅黑" panose="020B0503020204020204" pitchFamily="34" charset="-122"/>
              <a:ea typeface="微软雅黑" panose="020B0503020204020204" pitchFamily="34" charset="-122"/>
              <a:cs typeface="宋体-18030"/>
            </a:endParaRPr>
          </a:p>
        </p:txBody>
      </p:sp>
      <p:sp>
        <p:nvSpPr>
          <p:cNvPr id="4" name="矩形 3"/>
          <p:cNvSpPr/>
          <p:nvPr/>
        </p:nvSpPr>
        <p:spPr>
          <a:xfrm>
            <a:off x="736600" y="4927521"/>
            <a:ext cx="4927600" cy="938719"/>
          </a:xfrm>
          <a:prstGeom prst="rect">
            <a:avLst/>
          </a:prstGeom>
        </p:spPr>
        <p:txBody>
          <a:bodyPr wrap="square">
            <a:spAutoFit/>
          </a:bodyPr>
          <a:lstStyle/>
          <a:p>
            <a:pPr algn="just">
              <a:lnSpc>
                <a:spcPts val="2200"/>
              </a:lnSpc>
              <a:spcAft>
                <a:spcPts val="0"/>
              </a:spcAft>
            </a:pPr>
            <a:r>
              <a:rPr lang="en-US" altLang="zh-CN" sz="1400" dirty="0" smtClean="0">
                <a:solidFill>
                  <a:srgbClr val="000000"/>
                </a:solidFill>
                <a:latin typeface="微软雅黑" panose="020B0503020204020204" pitchFamily="34" charset="-122"/>
                <a:ea typeface="微软雅黑" panose="020B0503020204020204" pitchFamily="34" charset="-122"/>
                <a:cs typeface="宋体-18030"/>
              </a:rPr>
              <a:t>      </a:t>
            </a:r>
            <a:r>
              <a:rPr lang="zh-CN" altLang="zh-CN" sz="1400" dirty="0" smtClean="0">
                <a:solidFill>
                  <a:srgbClr val="000000"/>
                </a:solidFill>
                <a:latin typeface="微软雅黑" panose="020B0503020204020204" pitchFamily="34" charset="-122"/>
                <a:ea typeface="微软雅黑" panose="020B0503020204020204" pitchFamily="34" charset="-122"/>
                <a:cs typeface="宋体-18030"/>
              </a:rPr>
              <a:t>我</a:t>
            </a:r>
            <a:r>
              <a:rPr lang="zh-CN" altLang="zh-CN" sz="1400" dirty="0">
                <a:solidFill>
                  <a:srgbClr val="000000"/>
                </a:solidFill>
                <a:latin typeface="微软雅黑" panose="020B0503020204020204" pitchFamily="34" charset="-122"/>
                <a:ea typeface="微软雅黑" panose="020B0503020204020204" pitchFamily="34" charset="-122"/>
                <a:cs typeface="宋体-18030"/>
              </a:rPr>
              <a:t>小组将对</a:t>
            </a:r>
            <a:r>
              <a:rPr lang="en-US" altLang="zh-CN" sz="1400" dirty="0">
                <a:solidFill>
                  <a:srgbClr val="000000"/>
                </a:solidFill>
                <a:latin typeface="微软雅黑" panose="020B0503020204020204" pitchFamily="34" charset="-122"/>
                <a:ea typeface="微软雅黑" panose="020B0503020204020204" pitchFamily="34" charset="-122"/>
                <a:cs typeface="宋体-18030"/>
              </a:rPr>
              <a:t>AGC</a:t>
            </a:r>
            <a:r>
              <a:rPr lang="zh-CN" altLang="zh-CN" sz="1400" dirty="0">
                <a:solidFill>
                  <a:srgbClr val="000000"/>
                </a:solidFill>
                <a:latin typeface="微软雅黑" panose="020B0503020204020204" pitchFamily="34" charset="-122"/>
                <a:ea typeface="微软雅黑" panose="020B0503020204020204" pitchFamily="34" charset="-122"/>
                <a:cs typeface="宋体-18030"/>
              </a:rPr>
              <a:t>方式下出现负荷调节速率低这一问题进行跟踪，利用</a:t>
            </a:r>
            <a:r>
              <a:rPr lang="en-US" altLang="zh-CN" sz="1400" dirty="0">
                <a:solidFill>
                  <a:srgbClr val="000000"/>
                </a:solidFill>
                <a:latin typeface="微软雅黑" panose="020B0503020204020204" pitchFamily="34" charset="-122"/>
                <a:ea typeface="微软雅黑" panose="020B0503020204020204" pitchFamily="34" charset="-122"/>
                <a:cs typeface="宋体-18030"/>
              </a:rPr>
              <a:t>QC</a:t>
            </a:r>
            <a:r>
              <a:rPr lang="zh-CN" altLang="zh-CN" sz="1400" dirty="0">
                <a:solidFill>
                  <a:srgbClr val="000000"/>
                </a:solidFill>
                <a:latin typeface="微软雅黑" panose="020B0503020204020204" pitchFamily="34" charset="-122"/>
                <a:ea typeface="微软雅黑" panose="020B0503020204020204" pitchFamily="34" charset="-122"/>
                <a:cs typeface="宋体-18030"/>
              </a:rPr>
              <a:t>活动这一载体解决生产工作中比较突出的实际问题，为公司多发电量做出贡献。</a:t>
            </a:r>
            <a:endParaRPr lang="zh-CN" altLang="zh-CN" sz="1400" dirty="0">
              <a:latin typeface="微软雅黑" panose="020B0503020204020204" pitchFamily="34" charset="-122"/>
              <a:ea typeface="微软雅黑" panose="020B0503020204020204" pitchFamily="34" charset="-122"/>
              <a:cs typeface="宋体-18030"/>
            </a:endParaRPr>
          </a:p>
        </p:txBody>
      </p:sp>
      <p:sp>
        <p:nvSpPr>
          <p:cNvPr id="10" name="文本框 9"/>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150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8" grpId="0" animBg="1"/>
      <p:bldP spid="5" grpId="0" animBg="1"/>
      <p:bldP spid="2" grpId="0"/>
      <p:bldP spid="3"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0805" y="160089"/>
            <a:ext cx="3432995" cy="646331"/>
          </a:xfrm>
          <a:prstGeom prst="rect">
            <a:avLst/>
          </a:prstGeom>
        </p:spPr>
        <p:txBody>
          <a:bodyPr wrap="square">
            <a:spAutoFit/>
          </a:bodyPr>
          <a:lstStyle/>
          <a:p>
            <a:pPr>
              <a:defRPr/>
            </a:pPr>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三、选题理由</a:t>
            </a:r>
            <a:endParaRPr lang="zh-CN" altLang="en-US" sz="3600" b="1" spc="50" dirty="0">
              <a:ln w="11430"/>
              <a:solidFill>
                <a:srgbClr val="005EA4"/>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621824" y="1861820"/>
          <a:ext cx="6921976" cy="4157985"/>
        </p:xfrm>
        <a:graphic>
          <a:graphicData uri="http://schemas.openxmlformats.org/drawingml/2006/table">
            <a:tbl>
              <a:tblPr firstRow="1" firstCol="1" bandRow="1">
                <a:tableStyleId>{5C22544A-7EE6-4342-B048-85BDC9FD1C3A}</a:tableStyleId>
              </a:tblPr>
              <a:tblGrid>
                <a:gridCol w="865032">
                  <a:extLst>
                    <a:ext uri="{9D8B030D-6E8A-4147-A177-3AD203B41FA5}">
                      <a16:colId xmlns:a16="http://schemas.microsoft.com/office/drawing/2014/main" val="20000"/>
                    </a:ext>
                  </a:extLst>
                </a:gridCol>
                <a:gridCol w="865032">
                  <a:extLst>
                    <a:ext uri="{9D8B030D-6E8A-4147-A177-3AD203B41FA5}">
                      <a16:colId xmlns:a16="http://schemas.microsoft.com/office/drawing/2014/main" val="20001"/>
                    </a:ext>
                  </a:extLst>
                </a:gridCol>
                <a:gridCol w="865032">
                  <a:extLst>
                    <a:ext uri="{9D8B030D-6E8A-4147-A177-3AD203B41FA5}">
                      <a16:colId xmlns:a16="http://schemas.microsoft.com/office/drawing/2014/main" val="20002"/>
                    </a:ext>
                  </a:extLst>
                </a:gridCol>
                <a:gridCol w="865032">
                  <a:extLst>
                    <a:ext uri="{9D8B030D-6E8A-4147-A177-3AD203B41FA5}">
                      <a16:colId xmlns:a16="http://schemas.microsoft.com/office/drawing/2014/main" val="20003"/>
                    </a:ext>
                  </a:extLst>
                </a:gridCol>
                <a:gridCol w="865032">
                  <a:extLst>
                    <a:ext uri="{9D8B030D-6E8A-4147-A177-3AD203B41FA5}">
                      <a16:colId xmlns:a16="http://schemas.microsoft.com/office/drawing/2014/main" val="20004"/>
                    </a:ext>
                  </a:extLst>
                </a:gridCol>
                <a:gridCol w="865032">
                  <a:extLst>
                    <a:ext uri="{9D8B030D-6E8A-4147-A177-3AD203B41FA5}">
                      <a16:colId xmlns:a16="http://schemas.microsoft.com/office/drawing/2014/main" val="20005"/>
                    </a:ext>
                  </a:extLst>
                </a:gridCol>
                <a:gridCol w="865892">
                  <a:extLst>
                    <a:ext uri="{9D8B030D-6E8A-4147-A177-3AD203B41FA5}">
                      <a16:colId xmlns:a16="http://schemas.microsoft.com/office/drawing/2014/main" val="20006"/>
                    </a:ext>
                  </a:extLst>
                </a:gridCol>
                <a:gridCol w="865892">
                  <a:extLst>
                    <a:ext uri="{9D8B030D-6E8A-4147-A177-3AD203B41FA5}">
                      <a16:colId xmlns:a16="http://schemas.microsoft.com/office/drawing/2014/main" val="20007"/>
                    </a:ext>
                  </a:extLst>
                </a:gridCol>
              </a:tblGrid>
              <a:tr h="458013">
                <a:tc gridSpan="4">
                  <a:txBody>
                    <a:bodyPr/>
                    <a:lstStyle/>
                    <a:p>
                      <a:pPr indent="0" algn="ctr">
                        <a:spcAft>
                          <a:spcPts val="0"/>
                        </a:spcAft>
                      </a:pPr>
                      <a:r>
                        <a:rPr lang="en-US" sz="1600" kern="1200" dirty="0">
                          <a:effectLst/>
                          <a:latin typeface="微软雅黑" panose="020B0503020204020204" pitchFamily="34" charset="-122"/>
                          <a:ea typeface="微软雅黑" panose="020B0503020204020204" pitchFamily="34" charset="-122"/>
                        </a:rPr>
                        <a:t>#3</a:t>
                      </a:r>
                      <a:r>
                        <a:rPr lang="zh-CN" sz="1600" kern="1200" dirty="0">
                          <a:effectLst/>
                          <a:latin typeface="微软雅黑" panose="020B0503020204020204" pitchFamily="34" charset="-122"/>
                          <a:ea typeface="微软雅黑" panose="020B0503020204020204" pitchFamily="34" charset="-122"/>
                        </a:rPr>
                        <a:t>机</a:t>
                      </a:r>
                      <a:endParaRPr lang="zh-CN" sz="16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indent="0" algn="ctr">
                        <a:spcAft>
                          <a:spcPts val="0"/>
                        </a:spcAft>
                      </a:pPr>
                      <a:r>
                        <a:rPr lang="en-US" sz="1600" kern="1200" dirty="0">
                          <a:effectLst/>
                          <a:latin typeface="微软雅黑" panose="020B0503020204020204" pitchFamily="34" charset="-122"/>
                          <a:ea typeface="微软雅黑" panose="020B0503020204020204" pitchFamily="34" charset="-122"/>
                        </a:rPr>
                        <a:t>#4</a:t>
                      </a:r>
                      <a:r>
                        <a:rPr lang="zh-CN" sz="1600" kern="1200" dirty="0">
                          <a:effectLst/>
                          <a:latin typeface="微软雅黑" panose="020B0503020204020204" pitchFamily="34" charset="-122"/>
                          <a:ea typeface="微软雅黑" panose="020B0503020204020204" pitchFamily="34" charset="-122"/>
                        </a:rPr>
                        <a:t>机</a:t>
                      </a:r>
                      <a:endParaRPr lang="zh-CN" sz="16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86639">
                <a:tc>
                  <a:txBody>
                    <a:bodyPr/>
                    <a:lstStyle/>
                    <a:p>
                      <a:pPr indent="0" algn="ctr">
                        <a:spcAft>
                          <a:spcPts val="0"/>
                        </a:spcAft>
                      </a:pPr>
                      <a:r>
                        <a:rPr lang="zh-CN" sz="1200" b="1" kern="1200" dirty="0">
                          <a:solidFill>
                            <a:schemeClr val="tx1"/>
                          </a:solidFill>
                          <a:effectLst/>
                          <a:latin typeface="微软雅黑" panose="020B0503020204020204" pitchFamily="34" charset="-122"/>
                          <a:ea typeface="微软雅黑" panose="020B0503020204020204" pitchFamily="34" charset="-122"/>
                        </a:rPr>
                        <a:t>时间</a:t>
                      </a:r>
                      <a:endParaRPr lang="zh-CN" sz="1200" b="1"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C000"/>
                    </a:solidFill>
                  </a:tcPr>
                </a:tc>
                <a:tc>
                  <a:txBody>
                    <a:bodyPr/>
                    <a:lstStyle/>
                    <a:p>
                      <a:pPr indent="0" algn="ctr">
                        <a:spcAft>
                          <a:spcPts val="0"/>
                        </a:spcAft>
                      </a:pPr>
                      <a:r>
                        <a:rPr lang="zh-CN" sz="1200" b="1" kern="1200" dirty="0">
                          <a:effectLst/>
                          <a:latin typeface="微软雅黑" panose="020B0503020204020204" pitchFamily="34" charset="-122"/>
                          <a:ea typeface="微软雅黑" panose="020B0503020204020204" pitchFamily="34" charset="-122"/>
                        </a:rPr>
                        <a:t>机组负荷</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C000"/>
                    </a:solidFill>
                  </a:tcPr>
                </a:tc>
                <a:tc>
                  <a:txBody>
                    <a:bodyPr/>
                    <a:lstStyle/>
                    <a:p>
                      <a:pPr indent="0" algn="ctr">
                        <a:spcAft>
                          <a:spcPts val="0"/>
                        </a:spcAft>
                      </a:pPr>
                      <a:r>
                        <a:rPr lang="en-US" sz="1200" b="1" kern="1200" dirty="0" smtClean="0">
                          <a:effectLst/>
                          <a:latin typeface="微软雅黑" panose="020B0503020204020204" pitchFamily="34" charset="-122"/>
                          <a:ea typeface="微软雅黑" panose="020B0503020204020204" pitchFamily="34" charset="-122"/>
                        </a:rPr>
                        <a:t>AGC</a:t>
                      </a:r>
                    </a:p>
                    <a:p>
                      <a:pPr indent="0" algn="ctr">
                        <a:spcAft>
                          <a:spcPts val="0"/>
                        </a:spcAft>
                      </a:pPr>
                      <a:r>
                        <a:rPr lang="zh-CN" sz="1200" b="1" kern="1200" dirty="0" smtClean="0">
                          <a:effectLst/>
                          <a:latin typeface="微软雅黑" panose="020B0503020204020204" pitchFamily="34" charset="-122"/>
                          <a:ea typeface="微软雅黑" panose="020B0503020204020204" pitchFamily="34" charset="-122"/>
                        </a:rPr>
                        <a:t>指令</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C000"/>
                    </a:solidFill>
                  </a:tcPr>
                </a:tc>
                <a:tc>
                  <a:txBody>
                    <a:bodyPr/>
                    <a:lstStyle/>
                    <a:p>
                      <a:pPr indent="0" algn="ctr">
                        <a:spcAft>
                          <a:spcPts val="0"/>
                        </a:spcAft>
                      </a:pPr>
                      <a:r>
                        <a:rPr lang="zh-CN" sz="1200" b="1" kern="1200" dirty="0" smtClean="0">
                          <a:effectLst/>
                          <a:latin typeface="微软雅黑" panose="020B0503020204020204" pitchFamily="34" charset="-122"/>
                          <a:ea typeface="微软雅黑" panose="020B0503020204020204" pitchFamily="34" charset="-122"/>
                        </a:rPr>
                        <a:t>负荷</a:t>
                      </a:r>
                      <a:endParaRPr lang="en-US" altLang="zh-CN" sz="1200" b="1" kern="1200" dirty="0" smtClean="0">
                        <a:effectLst/>
                        <a:latin typeface="微软雅黑" panose="020B0503020204020204" pitchFamily="34" charset="-122"/>
                        <a:ea typeface="微软雅黑" panose="020B0503020204020204" pitchFamily="34" charset="-122"/>
                      </a:endParaRPr>
                    </a:p>
                    <a:p>
                      <a:pPr indent="0" algn="ctr">
                        <a:spcAft>
                          <a:spcPts val="0"/>
                        </a:spcAft>
                      </a:pPr>
                      <a:r>
                        <a:rPr lang="zh-CN" sz="1200" b="1" kern="1200" dirty="0" smtClean="0">
                          <a:effectLst/>
                          <a:latin typeface="微软雅黑" panose="020B0503020204020204" pitchFamily="34" charset="-122"/>
                          <a:ea typeface="微软雅黑" panose="020B0503020204020204" pitchFamily="34" charset="-122"/>
                        </a:rPr>
                        <a:t>变化</a:t>
                      </a:r>
                      <a:r>
                        <a:rPr lang="zh-CN" sz="1200" b="1" kern="1200" dirty="0">
                          <a:effectLst/>
                          <a:latin typeface="微软雅黑" panose="020B0503020204020204" pitchFamily="34" charset="-122"/>
                          <a:ea typeface="微软雅黑" panose="020B0503020204020204" pitchFamily="34" charset="-122"/>
                        </a:rPr>
                        <a:t>率</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C000"/>
                    </a:solidFill>
                  </a:tcPr>
                </a:tc>
                <a:tc>
                  <a:txBody>
                    <a:bodyPr/>
                    <a:lstStyle/>
                    <a:p>
                      <a:pPr indent="0" algn="ctr">
                        <a:spcAft>
                          <a:spcPts val="0"/>
                        </a:spcAft>
                      </a:pPr>
                      <a:r>
                        <a:rPr lang="zh-CN" sz="1200" b="1" kern="1200" dirty="0">
                          <a:effectLst/>
                          <a:latin typeface="微软雅黑" panose="020B0503020204020204" pitchFamily="34" charset="-122"/>
                          <a:ea typeface="微软雅黑" panose="020B0503020204020204" pitchFamily="34" charset="-122"/>
                        </a:rPr>
                        <a:t>时间</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C000"/>
                    </a:solidFill>
                  </a:tcPr>
                </a:tc>
                <a:tc>
                  <a:txBody>
                    <a:bodyPr/>
                    <a:lstStyle/>
                    <a:p>
                      <a:pPr indent="0" algn="ctr">
                        <a:spcAft>
                          <a:spcPts val="0"/>
                        </a:spcAft>
                      </a:pPr>
                      <a:r>
                        <a:rPr lang="zh-CN" sz="1200" b="1" kern="1200" dirty="0">
                          <a:effectLst/>
                          <a:latin typeface="微软雅黑" panose="020B0503020204020204" pitchFamily="34" charset="-122"/>
                          <a:ea typeface="微软雅黑" panose="020B0503020204020204" pitchFamily="34" charset="-122"/>
                        </a:rPr>
                        <a:t>机组负荷</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C000"/>
                    </a:solidFill>
                  </a:tcPr>
                </a:tc>
                <a:tc>
                  <a:txBody>
                    <a:bodyPr/>
                    <a:lstStyle/>
                    <a:p>
                      <a:pPr indent="0" algn="ctr">
                        <a:spcAft>
                          <a:spcPts val="0"/>
                        </a:spcAft>
                      </a:pPr>
                      <a:r>
                        <a:rPr lang="en-US" sz="1200" b="1" kern="1200" dirty="0" smtClean="0">
                          <a:effectLst/>
                          <a:latin typeface="微软雅黑" panose="020B0503020204020204" pitchFamily="34" charset="-122"/>
                          <a:ea typeface="微软雅黑" panose="020B0503020204020204" pitchFamily="34" charset="-122"/>
                        </a:rPr>
                        <a:t>AGC</a:t>
                      </a:r>
                    </a:p>
                    <a:p>
                      <a:pPr indent="0" algn="ctr">
                        <a:spcAft>
                          <a:spcPts val="0"/>
                        </a:spcAft>
                      </a:pPr>
                      <a:r>
                        <a:rPr lang="zh-CN" sz="1200" b="1" kern="1200" dirty="0" smtClean="0">
                          <a:effectLst/>
                          <a:latin typeface="微软雅黑" panose="020B0503020204020204" pitchFamily="34" charset="-122"/>
                          <a:ea typeface="微软雅黑" panose="020B0503020204020204" pitchFamily="34" charset="-122"/>
                        </a:rPr>
                        <a:t>指令</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C000"/>
                    </a:solidFill>
                  </a:tcPr>
                </a:tc>
                <a:tc>
                  <a:txBody>
                    <a:bodyPr/>
                    <a:lstStyle/>
                    <a:p>
                      <a:pPr indent="0" algn="ctr">
                        <a:spcAft>
                          <a:spcPts val="0"/>
                        </a:spcAft>
                      </a:pPr>
                      <a:r>
                        <a:rPr lang="zh-CN" sz="1200" b="1" kern="1200" dirty="0" smtClean="0">
                          <a:effectLst/>
                          <a:latin typeface="微软雅黑" panose="020B0503020204020204" pitchFamily="34" charset="-122"/>
                          <a:ea typeface="微软雅黑" panose="020B0503020204020204" pitchFamily="34" charset="-122"/>
                        </a:rPr>
                        <a:t>负荷</a:t>
                      </a:r>
                      <a:endParaRPr lang="en-US" altLang="zh-CN" sz="1200" b="1" kern="1200" dirty="0" smtClean="0">
                        <a:effectLst/>
                        <a:latin typeface="微软雅黑" panose="020B0503020204020204" pitchFamily="34" charset="-122"/>
                        <a:ea typeface="微软雅黑" panose="020B0503020204020204" pitchFamily="34" charset="-122"/>
                      </a:endParaRPr>
                    </a:p>
                    <a:p>
                      <a:pPr indent="0" algn="ctr">
                        <a:spcAft>
                          <a:spcPts val="0"/>
                        </a:spcAft>
                      </a:pPr>
                      <a:r>
                        <a:rPr lang="zh-CN" sz="1200" b="1" kern="1200" dirty="0" smtClean="0">
                          <a:effectLst/>
                          <a:latin typeface="微软雅黑" panose="020B0503020204020204" pitchFamily="34" charset="-122"/>
                          <a:ea typeface="微软雅黑" panose="020B0503020204020204" pitchFamily="34" charset="-122"/>
                        </a:rPr>
                        <a:t>变化</a:t>
                      </a:r>
                      <a:r>
                        <a:rPr lang="zh-CN" sz="1200" b="1" kern="1200" dirty="0">
                          <a:effectLst/>
                          <a:latin typeface="微软雅黑" panose="020B0503020204020204" pitchFamily="34" charset="-122"/>
                          <a:ea typeface="微软雅黑" panose="020B0503020204020204" pitchFamily="34" charset="-122"/>
                        </a:rPr>
                        <a:t>率</a:t>
                      </a:r>
                      <a:endParaRPr lang="zh-CN" sz="1200" b="1"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FFC000"/>
                    </a:solidFill>
                  </a:tcPr>
                </a:tc>
                <a:extLst>
                  <a:ext uri="{0D108BD9-81ED-4DB2-BD59-A6C34878D82A}">
                    <a16:rowId xmlns:a16="http://schemas.microsoft.com/office/drawing/2014/main" val="10001"/>
                  </a:ext>
                </a:extLst>
              </a:tr>
              <a:tr h="293493">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2"/>
                  </a:ext>
                </a:extLst>
              </a:tr>
              <a:tr h="243320">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3"/>
                  </a:ext>
                </a:extLst>
              </a:tr>
              <a:tr h="243320">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4"/>
                  </a:ext>
                </a:extLst>
              </a:tr>
              <a:tr h="243320">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5"/>
                  </a:ext>
                </a:extLst>
              </a:tr>
              <a:tr h="243320">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6"/>
                  </a:ext>
                </a:extLst>
              </a:tr>
              <a:tr h="243320">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7"/>
                  </a:ext>
                </a:extLst>
              </a:tr>
              <a:tr h="243320">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8"/>
                  </a:ext>
                </a:extLst>
              </a:tr>
              <a:tr h="243320">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09"/>
                  </a:ext>
                </a:extLst>
              </a:tr>
              <a:tr h="243320">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0"/>
                  </a:ext>
                </a:extLst>
              </a:tr>
              <a:tr h="243320">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11"/>
                  </a:ext>
                </a:extLst>
              </a:tr>
              <a:tr h="243320">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12"/>
                  </a:ext>
                </a:extLst>
              </a:tr>
              <a:tr h="243320">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a:effectLst/>
                          <a:latin typeface="微软雅黑" panose="020B0503020204020204" pitchFamily="34" charset="-122"/>
                          <a:ea typeface="微软雅黑" panose="020B0503020204020204" pitchFamily="34" charset="-122"/>
                        </a:rPr>
                        <a:t> </a:t>
                      </a:r>
                      <a:endParaRPr lang="zh-CN" sz="1400" kern="120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tc>
                  <a:txBody>
                    <a:bodyPr/>
                    <a:lstStyle/>
                    <a:p>
                      <a:pPr indent="0" algn="ctr">
                        <a:spcAft>
                          <a:spcPts val="0"/>
                        </a:spcAft>
                      </a:pPr>
                      <a:r>
                        <a:rPr lang="en-US" sz="1400" kern="1200" dirty="0">
                          <a:effectLst/>
                          <a:latin typeface="微软雅黑" panose="020B0503020204020204" pitchFamily="34" charset="-122"/>
                          <a:ea typeface="微软雅黑" panose="020B0503020204020204" pitchFamily="34" charset="-122"/>
                        </a:rPr>
                        <a:t> </a:t>
                      </a:r>
                      <a:endParaRPr lang="zh-CN" sz="1400" kern="1200" dirty="0">
                        <a:effectLst/>
                        <a:latin typeface="微软雅黑" panose="020B0503020204020204" pitchFamily="34" charset="-122"/>
                        <a:ea typeface="微软雅黑" panose="020B0503020204020204" pitchFamily="34" charset="-122"/>
                        <a:cs typeface="宋体-18030"/>
                      </a:endParaRPr>
                    </a:p>
                  </a:txBody>
                  <a:tcPr marL="68580" marR="68580" marT="0" marB="0" anchor="ctr">
                    <a:solidFill>
                      <a:schemeClr val="bg1">
                        <a:lumMod val="95000"/>
                      </a:schemeClr>
                    </a:solidFill>
                  </a:tcPr>
                </a:tc>
                <a:extLst>
                  <a:ext uri="{0D108BD9-81ED-4DB2-BD59-A6C34878D82A}">
                    <a16:rowId xmlns:a16="http://schemas.microsoft.com/office/drawing/2014/main" val="10013"/>
                  </a:ext>
                </a:extLst>
              </a:tr>
              <a:tr h="243320">
                <a:tc gridSpan="3">
                  <a:txBody>
                    <a:bodyPr/>
                    <a:lstStyle/>
                    <a:p>
                      <a:pPr indent="0" algn="ctr">
                        <a:spcAft>
                          <a:spcPts val="0"/>
                        </a:spcAft>
                      </a:pPr>
                      <a:r>
                        <a:rPr lang="zh-CN" sz="1400" kern="1200" dirty="0">
                          <a:solidFill>
                            <a:schemeClr val="bg1"/>
                          </a:solidFill>
                          <a:effectLst/>
                          <a:latin typeface="微软雅黑" panose="020B0503020204020204" pitchFamily="34" charset="-122"/>
                          <a:ea typeface="微软雅黑" panose="020B0503020204020204" pitchFamily="34" charset="-122"/>
                        </a:rPr>
                        <a:t>平均值</a:t>
                      </a:r>
                      <a:endParaRPr lang="zh-CN" sz="14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hMerge="1">
                  <a:txBody>
                    <a:bodyPr/>
                    <a:lstStyle/>
                    <a:p>
                      <a:endParaRPr lang="zh-CN"/>
                    </a:p>
                  </a:txBody>
                  <a:tcPr/>
                </a:tc>
                <a:tc hMerge="1">
                  <a:txBody>
                    <a:bodyPr/>
                    <a:lstStyle/>
                    <a:p>
                      <a:endParaRPr lang="zh-CN"/>
                    </a:p>
                  </a:txBody>
                  <a:tcPr/>
                </a:tc>
                <a:tc>
                  <a:txBody>
                    <a:bodyPr/>
                    <a:lstStyle/>
                    <a:p>
                      <a:pPr indent="0" algn="ctr">
                        <a:spcAft>
                          <a:spcPts val="0"/>
                        </a:spcAft>
                      </a:pPr>
                      <a:r>
                        <a:rPr lang="en-US" sz="1400" kern="1200" dirty="0">
                          <a:solidFill>
                            <a:schemeClr val="bg1"/>
                          </a:solidFill>
                          <a:effectLst/>
                          <a:latin typeface="微软雅黑" panose="020B0503020204020204" pitchFamily="34" charset="-122"/>
                          <a:ea typeface="微软雅黑" panose="020B0503020204020204" pitchFamily="34" charset="-122"/>
                        </a:rPr>
                        <a:t> </a:t>
                      </a:r>
                      <a:endParaRPr lang="zh-CN" sz="14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gridSpan="3">
                  <a:txBody>
                    <a:bodyPr/>
                    <a:lstStyle/>
                    <a:p>
                      <a:pPr indent="0" algn="ctr">
                        <a:spcAft>
                          <a:spcPts val="0"/>
                        </a:spcAft>
                      </a:pPr>
                      <a:r>
                        <a:rPr lang="zh-CN" sz="1400" kern="1200" dirty="0">
                          <a:solidFill>
                            <a:schemeClr val="bg1"/>
                          </a:solidFill>
                          <a:effectLst/>
                          <a:latin typeface="微软雅黑" panose="020B0503020204020204" pitchFamily="34" charset="-122"/>
                          <a:ea typeface="微软雅黑" panose="020B0503020204020204" pitchFamily="34" charset="-122"/>
                        </a:rPr>
                        <a:t>平均值</a:t>
                      </a:r>
                      <a:endParaRPr lang="zh-CN" sz="14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hMerge="1">
                  <a:txBody>
                    <a:bodyPr/>
                    <a:lstStyle/>
                    <a:p>
                      <a:endParaRPr lang="zh-CN"/>
                    </a:p>
                  </a:txBody>
                  <a:tcPr/>
                </a:tc>
                <a:tc hMerge="1">
                  <a:txBody>
                    <a:bodyPr/>
                    <a:lstStyle/>
                    <a:p>
                      <a:endParaRPr lang="zh-CN"/>
                    </a:p>
                  </a:txBody>
                  <a:tcPr/>
                </a:tc>
                <a:tc>
                  <a:txBody>
                    <a:bodyPr/>
                    <a:lstStyle/>
                    <a:p>
                      <a:pPr indent="0" algn="ctr">
                        <a:spcAft>
                          <a:spcPts val="0"/>
                        </a:spcAft>
                      </a:pPr>
                      <a:r>
                        <a:rPr lang="en-US" sz="1400" kern="1200" dirty="0">
                          <a:solidFill>
                            <a:schemeClr val="bg1"/>
                          </a:solidFill>
                          <a:effectLst/>
                          <a:latin typeface="微软雅黑" panose="020B0503020204020204" pitchFamily="34" charset="-122"/>
                          <a:ea typeface="微软雅黑" panose="020B0503020204020204" pitchFamily="34" charset="-122"/>
                        </a:rPr>
                        <a:t> </a:t>
                      </a:r>
                      <a:endParaRPr lang="zh-CN" sz="14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extLst>
                  <a:ext uri="{0D108BD9-81ED-4DB2-BD59-A6C34878D82A}">
                    <a16:rowId xmlns:a16="http://schemas.microsoft.com/office/drawing/2014/main" val="10014"/>
                  </a:ext>
                </a:extLst>
              </a:tr>
            </a:tbl>
          </a:graphicData>
        </a:graphic>
      </p:graphicFrame>
      <p:sp>
        <p:nvSpPr>
          <p:cNvPr id="3" name="矩形 2"/>
          <p:cNvSpPr/>
          <p:nvPr/>
        </p:nvSpPr>
        <p:spPr>
          <a:xfrm>
            <a:off x="7721600" y="1848444"/>
            <a:ext cx="4000816" cy="1569660"/>
          </a:xfrm>
          <a:prstGeom prst="rect">
            <a:avLst/>
          </a:prstGeom>
        </p:spPr>
        <p:txBody>
          <a:bodyPr wrap="square">
            <a:spAutoFit/>
          </a:bodyPr>
          <a:lstStyle/>
          <a:p>
            <a:pPr algn="just">
              <a:lnSpc>
                <a:spcPct val="150000"/>
              </a:lnSpc>
              <a:spcAft>
                <a:spcPts val="0"/>
              </a:spcAft>
            </a:pPr>
            <a:r>
              <a:rPr lang="en-US" altLang="zh-CN" sz="1600" b="1" dirty="0" smtClean="0">
                <a:latin typeface="微软雅黑" panose="020B0503020204020204" pitchFamily="34" charset="-122"/>
                <a:ea typeface="微软雅黑" panose="020B0503020204020204" pitchFamily="34" charset="-122"/>
                <a:cs typeface="宋体-18030"/>
              </a:rPr>
              <a:t>     </a:t>
            </a:r>
            <a:r>
              <a:rPr lang="zh-CN" altLang="zh-CN" sz="1600" b="1" dirty="0" smtClean="0">
                <a:latin typeface="微软雅黑" panose="020B0503020204020204" pitchFamily="34" charset="-122"/>
                <a:ea typeface="微软雅黑" panose="020B0503020204020204" pitchFamily="34" charset="-122"/>
                <a:cs typeface="宋体-18030"/>
              </a:rPr>
              <a:t>小组</a:t>
            </a:r>
            <a:r>
              <a:rPr lang="zh-CN" altLang="zh-CN" sz="1600" b="1" dirty="0">
                <a:latin typeface="微软雅黑" panose="020B0503020204020204" pitchFamily="34" charset="-122"/>
                <a:ea typeface="微软雅黑" panose="020B0503020204020204" pitchFamily="34" charset="-122"/>
                <a:cs typeface="宋体-18030"/>
              </a:rPr>
              <a:t>对四值</a:t>
            </a:r>
            <a:r>
              <a:rPr lang="en-US" altLang="zh-CN" sz="1600" b="1" dirty="0">
                <a:latin typeface="微软雅黑" panose="020B0503020204020204" pitchFamily="34" charset="-122"/>
                <a:ea typeface="微软雅黑" panose="020B0503020204020204" pitchFamily="34" charset="-122"/>
                <a:cs typeface="宋体-18030"/>
              </a:rPr>
              <a:t>#3</a:t>
            </a:r>
            <a:r>
              <a:rPr lang="zh-CN" altLang="zh-CN" sz="1600" b="1" dirty="0">
                <a:latin typeface="微软雅黑" panose="020B0503020204020204" pitchFamily="34" charset="-122"/>
                <a:ea typeface="微软雅黑" panose="020B0503020204020204" pitchFamily="34" charset="-122"/>
                <a:cs typeface="宋体-18030"/>
              </a:rPr>
              <a:t>、</a:t>
            </a:r>
            <a:r>
              <a:rPr lang="en-US" altLang="zh-CN" sz="1600" b="1" dirty="0">
                <a:latin typeface="微软雅黑" panose="020B0503020204020204" pitchFamily="34" charset="-122"/>
                <a:ea typeface="微软雅黑" panose="020B0503020204020204" pitchFamily="34" charset="-122"/>
                <a:cs typeface="宋体-18030"/>
              </a:rPr>
              <a:t>4</a:t>
            </a:r>
            <a:r>
              <a:rPr lang="zh-CN" altLang="zh-CN" sz="1600" b="1" dirty="0">
                <a:latin typeface="微软雅黑" panose="020B0503020204020204" pitchFamily="34" charset="-122"/>
                <a:ea typeface="微软雅黑" panose="020B0503020204020204" pitchFamily="34" charset="-122"/>
                <a:cs typeface="宋体-18030"/>
              </a:rPr>
              <a:t>机组</a:t>
            </a:r>
            <a:r>
              <a:rPr lang="en-US" altLang="zh-CN" sz="1600" b="1" dirty="0">
                <a:latin typeface="微软雅黑" panose="020B0503020204020204" pitchFamily="34" charset="-122"/>
                <a:ea typeface="微软雅黑" panose="020B0503020204020204" pitchFamily="34" charset="-122"/>
                <a:cs typeface="宋体-18030"/>
              </a:rPr>
              <a:t>2014</a:t>
            </a:r>
            <a:r>
              <a:rPr lang="zh-CN" altLang="zh-CN" sz="1600" b="1" dirty="0">
                <a:latin typeface="微软雅黑" panose="020B0503020204020204" pitchFamily="34" charset="-122"/>
                <a:ea typeface="微软雅黑" panose="020B0503020204020204" pitchFamily="34" charset="-122"/>
                <a:cs typeface="宋体-18030"/>
              </a:rPr>
              <a:t>年</a:t>
            </a:r>
            <a:r>
              <a:rPr lang="en-US" altLang="zh-CN" sz="1600" b="1" dirty="0">
                <a:latin typeface="微软雅黑" panose="020B0503020204020204" pitchFamily="34" charset="-122"/>
                <a:ea typeface="微软雅黑" panose="020B0503020204020204" pitchFamily="34" charset="-122"/>
                <a:cs typeface="宋体-18030"/>
              </a:rPr>
              <a:t>10-12</a:t>
            </a:r>
            <a:r>
              <a:rPr lang="zh-CN" altLang="zh-CN" sz="1600" b="1" dirty="0">
                <a:latin typeface="微软雅黑" panose="020B0503020204020204" pitchFamily="34" charset="-122"/>
                <a:ea typeface="微软雅黑" panose="020B0503020204020204" pitchFamily="34" charset="-122"/>
                <a:cs typeface="宋体-18030"/>
              </a:rPr>
              <a:t>月</a:t>
            </a:r>
            <a:r>
              <a:rPr lang="en-US" altLang="zh-CN" sz="1600" b="1" dirty="0">
                <a:solidFill>
                  <a:srgbClr val="000000"/>
                </a:solidFill>
                <a:latin typeface="微软雅黑" panose="020B0503020204020204" pitchFamily="34" charset="-122"/>
                <a:ea typeface="微软雅黑" panose="020B0503020204020204" pitchFamily="34" charset="-122"/>
                <a:cs typeface="宋体-18030"/>
              </a:rPr>
              <a:t>AGC</a:t>
            </a:r>
            <a:r>
              <a:rPr lang="zh-CN" altLang="zh-CN" sz="1600" b="1" dirty="0">
                <a:solidFill>
                  <a:srgbClr val="000000"/>
                </a:solidFill>
                <a:latin typeface="微软雅黑" panose="020B0503020204020204" pitchFamily="34" charset="-122"/>
                <a:ea typeface="微软雅黑" panose="020B0503020204020204" pitchFamily="34" charset="-122"/>
                <a:cs typeface="宋体-18030"/>
              </a:rPr>
              <a:t>方式下有功负荷调节速率</a:t>
            </a:r>
            <a:r>
              <a:rPr lang="zh-CN" altLang="zh-CN" sz="1600" b="1" dirty="0">
                <a:latin typeface="微软雅黑" panose="020B0503020204020204" pitchFamily="34" charset="-122"/>
                <a:ea typeface="微软雅黑" panose="020B0503020204020204" pitchFamily="34" charset="-122"/>
                <a:cs typeface="宋体-18030"/>
              </a:rPr>
              <a:t>进行调查，由调查表和柱状图可以看出四班</a:t>
            </a:r>
            <a:r>
              <a:rPr lang="en-US" altLang="zh-CN" sz="1600" b="1" dirty="0">
                <a:latin typeface="微软雅黑" panose="020B0503020204020204" pitchFamily="34" charset="-122"/>
                <a:ea typeface="微软雅黑" panose="020B0503020204020204" pitchFamily="34" charset="-122"/>
                <a:cs typeface="宋体-18030"/>
              </a:rPr>
              <a:t>#3</a:t>
            </a:r>
            <a:r>
              <a:rPr lang="zh-CN" altLang="zh-CN" sz="1600" b="1" dirty="0">
                <a:latin typeface="微软雅黑" panose="020B0503020204020204" pitchFamily="34" charset="-122"/>
                <a:ea typeface="微软雅黑" panose="020B0503020204020204" pitchFamily="34" charset="-122"/>
                <a:cs typeface="宋体-18030"/>
              </a:rPr>
              <a:t>机组</a:t>
            </a:r>
            <a:r>
              <a:rPr lang="zh-CN" altLang="zh-CN" sz="1600" b="1" dirty="0">
                <a:solidFill>
                  <a:srgbClr val="000000"/>
                </a:solidFill>
                <a:latin typeface="微软雅黑" panose="020B0503020204020204" pitchFamily="34" charset="-122"/>
                <a:ea typeface="微软雅黑" panose="020B0503020204020204" pitchFamily="34" charset="-122"/>
                <a:cs typeface="宋体-18030"/>
              </a:rPr>
              <a:t>有功负荷调节速率</a:t>
            </a:r>
            <a:r>
              <a:rPr lang="zh-CN" altLang="zh-CN" sz="1600" b="1" dirty="0">
                <a:latin typeface="微软雅黑" panose="020B0503020204020204" pitchFamily="34" charset="-122"/>
                <a:ea typeface="微软雅黑" panose="020B0503020204020204" pitchFamily="34" charset="-122"/>
                <a:cs typeface="宋体-18030"/>
              </a:rPr>
              <a:t>明显低于</a:t>
            </a:r>
            <a:r>
              <a:rPr lang="en-US" altLang="zh-CN" sz="1600" b="1" dirty="0">
                <a:latin typeface="微软雅黑" panose="020B0503020204020204" pitchFamily="34" charset="-122"/>
                <a:ea typeface="微软雅黑" panose="020B0503020204020204" pitchFamily="34" charset="-122"/>
                <a:cs typeface="宋体-18030"/>
              </a:rPr>
              <a:t>#4</a:t>
            </a:r>
            <a:r>
              <a:rPr lang="zh-CN" altLang="zh-CN" sz="1600" b="1" dirty="0">
                <a:latin typeface="微软雅黑" panose="020B0503020204020204" pitchFamily="34" charset="-122"/>
                <a:ea typeface="微软雅黑" panose="020B0503020204020204" pitchFamily="34" charset="-122"/>
                <a:cs typeface="宋体-18030"/>
              </a:rPr>
              <a:t>机组。</a:t>
            </a:r>
          </a:p>
        </p:txBody>
      </p:sp>
      <p:sp>
        <p:nvSpPr>
          <p:cNvPr id="4" name="矩形 3"/>
          <p:cNvSpPr/>
          <p:nvPr/>
        </p:nvSpPr>
        <p:spPr>
          <a:xfrm>
            <a:off x="469900" y="1362343"/>
            <a:ext cx="7073900" cy="369332"/>
          </a:xfrm>
          <a:prstGeom prst="rect">
            <a:avLst/>
          </a:prstGeom>
        </p:spPr>
        <p:txBody>
          <a:bodyPr wrap="square">
            <a:spAutoFit/>
          </a:bodyPr>
          <a:lstStyle/>
          <a:p>
            <a:pPr algn="ctr">
              <a:spcAft>
                <a:spcPts val="0"/>
              </a:spcAft>
            </a:pPr>
            <a:r>
              <a:rPr lang="zh-CN" altLang="zh-CN" b="1" dirty="0">
                <a:latin typeface="微软雅黑" panose="020B0503020204020204" pitchFamily="34" charset="-122"/>
                <a:ea typeface="微软雅黑" panose="020B0503020204020204" pitchFamily="34" charset="-122"/>
                <a:cs typeface="宋体-18030"/>
              </a:rPr>
              <a:t>四值</a:t>
            </a:r>
            <a:r>
              <a:rPr lang="en-US" altLang="zh-CN" b="1" dirty="0">
                <a:latin typeface="微软雅黑" panose="020B0503020204020204" pitchFamily="34" charset="-122"/>
                <a:ea typeface="微软雅黑" panose="020B0503020204020204" pitchFamily="34" charset="-122"/>
                <a:cs typeface="宋体-18030"/>
              </a:rPr>
              <a:t>#3</a:t>
            </a:r>
            <a:r>
              <a:rPr lang="zh-CN" altLang="zh-CN" b="1" dirty="0">
                <a:latin typeface="微软雅黑" panose="020B0503020204020204" pitchFamily="34" charset="-122"/>
                <a:ea typeface="微软雅黑" panose="020B0503020204020204" pitchFamily="34" charset="-122"/>
                <a:cs typeface="宋体-18030"/>
              </a:rPr>
              <a:t>、</a:t>
            </a:r>
            <a:r>
              <a:rPr lang="en-US" altLang="zh-CN" b="1" dirty="0">
                <a:latin typeface="微软雅黑" panose="020B0503020204020204" pitchFamily="34" charset="-122"/>
                <a:ea typeface="微软雅黑" panose="020B0503020204020204" pitchFamily="34" charset="-122"/>
                <a:cs typeface="宋体-18030"/>
              </a:rPr>
              <a:t>4</a:t>
            </a:r>
            <a:r>
              <a:rPr lang="zh-CN" altLang="zh-CN" b="1" dirty="0">
                <a:latin typeface="微软雅黑" panose="020B0503020204020204" pitchFamily="34" charset="-122"/>
                <a:ea typeface="微软雅黑" panose="020B0503020204020204" pitchFamily="34" charset="-122"/>
                <a:cs typeface="宋体-18030"/>
              </a:rPr>
              <a:t>炉</a:t>
            </a:r>
            <a:r>
              <a:rPr lang="en-US" altLang="zh-CN" b="1" dirty="0">
                <a:latin typeface="微软雅黑" panose="020B0503020204020204" pitchFamily="34" charset="-122"/>
                <a:ea typeface="微软雅黑" panose="020B0503020204020204" pitchFamily="34" charset="-122"/>
                <a:cs typeface="宋体-18030"/>
              </a:rPr>
              <a:t>2014</a:t>
            </a:r>
            <a:r>
              <a:rPr lang="zh-CN" altLang="zh-CN" b="1" dirty="0">
                <a:latin typeface="微软雅黑" panose="020B0503020204020204" pitchFamily="34" charset="-122"/>
                <a:ea typeface="微软雅黑" panose="020B0503020204020204" pitchFamily="34" charset="-122"/>
                <a:cs typeface="宋体-18030"/>
              </a:rPr>
              <a:t>年</a:t>
            </a:r>
            <a:r>
              <a:rPr lang="en-US" altLang="zh-CN" b="1" dirty="0">
                <a:latin typeface="微软雅黑" panose="020B0503020204020204" pitchFamily="34" charset="-122"/>
                <a:ea typeface="微软雅黑" panose="020B0503020204020204" pitchFamily="34" charset="-122"/>
                <a:cs typeface="宋体-18030"/>
              </a:rPr>
              <a:t>10-12</a:t>
            </a:r>
            <a:r>
              <a:rPr lang="zh-CN" altLang="zh-CN" b="1" dirty="0">
                <a:latin typeface="微软雅黑" panose="020B0503020204020204" pitchFamily="34" charset="-122"/>
                <a:ea typeface="微软雅黑" panose="020B0503020204020204" pitchFamily="34" charset="-122"/>
                <a:cs typeface="宋体-18030"/>
              </a:rPr>
              <a:t>月</a:t>
            </a:r>
            <a:r>
              <a:rPr lang="en-US" altLang="zh-CN" b="1" dirty="0">
                <a:solidFill>
                  <a:srgbClr val="000000"/>
                </a:solidFill>
                <a:latin typeface="微软雅黑" panose="020B0503020204020204" pitchFamily="34" charset="-122"/>
                <a:ea typeface="微软雅黑" panose="020B0503020204020204" pitchFamily="34" charset="-122"/>
                <a:cs typeface="宋体-18030"/>
              </a:rPr>
              <a:t>AGC</a:t>
            </a:r>
            <a:r>
              <a:rPr lang="zh-CN" altLang="zh-CN" b="1" dirty="0">
                <a:solidFill>
                  <a:srgbClr val="000000"/>
                </a:solidFill>
                <a:latin typeface="微软雅黑" panose="020B0503020204020204" pitchFamily="34" charset="-122"/>
                <a:ea typeface="微软雅黑" panose="020B0503020204020204" pitchFamily="34" charset="-122"/>
                <a:cs typeface="宋体-18030"/>
              </a:rPr>
              <a:t>方式下有功负荷调节速率</a:t>
            </a:r>
            <a:r>
              <a:rPr lang="zh-CN" altLang="zh-CN" b="1" dirty="0">
                <a:latin typeface="微软雅黑" panose="020B0503020204020204" pitchFamily="34" charset="-122"/>
                <a:ea typeface="微软雅黑" panose="020B0503020204020204" pitchFamily="34" charset="-122"/>
                <a:cs typeface="宋体-18030"/>
              </a:rPr>
              <a:t>调查表</a:t>
            </a:r>
          </a:p>
        </p:txBody>
      </p:sp>
      <p:sp>
        <p:nvSpPr>
          <p:cNvPr id="5" name="矩形 4"/>
          <p:cNvSpPr/>
          <p:nvPr/>
        </p:nvSpPr>
        <p:spPr>
          <a:xfrm>
            <a:off x="7721600" y="3851912"/>
            <a:ext cx="1892300" cy="461665"/>
          </a:xfrm>
          <a:prstGeom prst="rect">
            <a:avLst/>
          </a:prstGeom>
        </p:spPr>
        <p:txBody>
          <a:bodyPr wrap="square">
            <a:spAutoFit/>
          </a:bodyPr>
          <a:lstStyle/>
          <a:p>
            <a:pPr algn="just">
              <a:spcAft>
                <a:spcPts val="0"/>
              </a:spcAft>
            </a:pPr>
            <a:r>
              <a:rPr lang="zh-CN" altLang="zh-CN" sz="2400" b="1" dirty="0">
                <a:solidFill>
                  <a:srgbClr val="C00000"/>
                </a:solidFill>
                <a:latin typeface="微软雅黑" panose="020B0503020204020204" pitchFamily="34" charset="-122"/>
                <a:ea typeface="微软雅黑" panose="020B0503020204020204" pitchFamily="34" charset="-122"/>
                <a:cs typeface="宋体-18030"/>
              </a:rPr>
              <a:t>选定课题</a:t>
            </a:r>
            <a:r>
              <a:rPr lang="zh-CN" altLang="zh-CN" sz="2400" b="1" dirty="0" smtClean="0">
                <a:solidFill>
                  <a:srgbClr val="C00000"/>
                </a:solidFill>
                <a:latin typeface="微软雅黑" panose="020B0503020204020204" pitchFamily="34" charset="-122"/>
                <a:ea typeface="微软雅黑" panose="020B0503020204020204" pitchFamily="34" charset="-122"/>
                <a:cs typeface="宋体-18030"/>
              </a:rPr>
              <a:t>：</a:t>
            </a:r>
            <a:endParaRPr lang="en-US" altLang="zh-CN" sz="2400" b="1" dirty="0" smtClean="0">
              <a:solidFill>
                <a:srgbClr val="C00000"/>
              </a:solidFill>
              <a:latin typeface="微软雅黑" panose="020B0503020204020204" pitchFamily="34" charset="-122"/>
              <a:ea typeface="微软雅黑" panose="020B0503020204020204" pitchFamily="34" charset="-122"/>
              <a:cs typeface="宋体-18030"/>
            </a:endParaRPr>
          </a:p>
        </p:txBody>
      </p:sp>
      <p:sp>
        <p:nvSpPr>
          <p:cNvPr id="6" name="矩形 5"/>
          <p:cNvSpPr/>
          <p:nvPr/>
        </p:nvSpPr>
        <p:spPr>
          <a:xfrm>
            <a:off x="7602562" y="4358861"/>
            <a:ext cx="4585038" cy="461665"/>
          </a:xfrm>
          <a:prstGeom prst="rect">
            <a:avLst/>
          </a:prstGeom>
        </p:spPr>
        <p:txBody>
          <a:bodyPr wrap="none">
            <a:spAutoFit/>
          </a:bodyPr>
          <a:lstStyle/>
          <a:p>
            <a:pPr algn="just">
              <a:lnSpc>
                <a:spcPct val="150000"/>
              </a:lnSpc>
              <a:spcAft>
                <a:spcPts val="0"/>
              </a:spcAft>
            </a:pPr>
            <a:r>
              <a:rPr lang="zh-CN" altLang="zh-CN" sz="1600" b="1" dirty="0">
                <a:solidFill>
                  <a:srgbClr val="C00000"/>
                </a:solidFill>
                <a:latin typeface="微软雅黑" panose="020B0503020204020204" pitchFamily="34" charset="-122"/>
                <a:ea typeface="微软雅黑" panose="020B0503020204020204" pitchFamily="34" charset="-122"/>
                <a:cs typeface="宋体-18030"/>
              </a:rPr>
              <a:t>《</a:t>
            </a:r>
            <a:r>
              <a:rPr lang="zh-CN" altLang="zh-CN" sz="1600" b="1" spc="270" dirty="0">
                <a:solidFill>
                  <a:srgbClr val="C00000"/>
                </a:solidFill>
                <a:latin typeface="微软雅黑" panose="020B0503020204020204" pitchFamily="34" charset="-122"/>
                <a:ea typeface="微软雅黑" panose="020B0503020204020204" pitchFamily="34" charset="-122"/>
                <a:cs typeface="宋体-18030"/>
              </a:rPr>
              <a:t>提高</a:t>
            </a:r>
            <a:r>
              <a:rPr lang="en-US" altLang="zh-CN" sz="1600" b="1" spc="270" dirty="0">
                <a:solidFill>
                  <a:srgbClr val="C00000"/>
                </a:solidFill>
                <a:latin typeface="微软雅黑" panose="020B0503020204020204" pitchFamily="34" charset="-122"/>
                <a:ea typeface="微软雅黑" panose="020B0503020204020204" pitchFamily="34" charset="-122"/>
                <a:cs typeface="宋体-18030"/>
              </a:rPr>
              <a:t>#3</a:t>
            </a:r>
            <a:r>
              <a:rPr lang="zh-CN" altLang="zh-CN" sz="1600" b="1" spc="270" dirty="0">
                <a:solidFill>
                  <a:srgbClr val="C00000"/>
                </a:solidFill>
                <a:latin typeface="微软雅黑" panose="020B0503020204020204" pitchFamily="34" charset="-122"/>
                <a:ea typeface="微软雅黑" panose="020B0503020204020204" pitchFamily="34" charset="-122"/>
                <a:cs typeface="宋体-18030"/>
              </a:rPr>
              <a:t>机组</a:t>
            </a:r>
            <a:r>
              <a:rPr lang="en-US" altLang="zh-CN" sz="1600" b="1" dirty="0">
                <a:solidFill>
                  <a:srgbClr val="C00000"/>
                </a:solidFill>
                <a:latin typeface="微软雅黑" panose="020B0503020204020204" pitchFamily="34" charset="-122"/>
                <a:ea typeface="微软雅黑" panose="020B0503020204020204" pitchFamily="34" charset="-122"/>
                <a:cs typeface="宋体-18030"/>
              </a:rPr>
              <a:t>AGC</a:t>
            </a:r>
            <a:r>
              <a:rPr lang="zh-CN" altLang="zh-CN" sz="1600" b="1" dirty="0">
                <a:solidFill>
                  <a:srgbClr val="C00000"/>
                </a:solidFill>
                <a:latin typeface="微软雅黑" panose="020B0503020204020204" pitchFamily="34" charset="-122"/>
                <a:ea typeface="微软雅黑" panose="020B0503020204020204" pitchFamily="34" charset="-122"/>
                <a:cs typeface="宋体-18030"/>
              </a:rPr>
              <a:t>方式下有功负荷调节速率》</a:t>
            </a:r>
          </a:p>
        </p:txBody>
      </p:sp>
      <p:pic>
        <p:nvPicPr>
          <p:cNvPr id="7" name="图片 6"/>
          <p:cNvPicPr>
            <a:picLocks noChangeAspect="1"/>
          </p:cNvPicPr>
          <p:nvPr/>
        </p:nvPicPr>
        <p:blipFill>
          <a:blip r:embed="rId3" cstate="email"/>
          <a:stretch>
            <a:fillRect/>
          </a:stretch>
        </p:blipFill>
        <p:spPr>
          <a:xfrm>
            <a:off x="10347084" y="5216770"/>
            <a:ext cx="1408165" cy="1597025"/>
          </a:xfrm>
          <a:prstGeom prst="rect">
            <a:avLst/>
          </a:prstGeom>
        </p:spPr>
      </p:pic>
      <p:sp>
        <p:nvSpPr>
          <p:cNvPr id="9" name="文本框 8"/>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150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0804" y="160089"/>
            <a:ext cx="5109395" cy="646331"/>
          </a:xfrm>
          <a:prstGeom prst="rect">
            <a:avLst/>
          </a:prstGeom>
        </p:spPr>
        <p:txBody>
          <a:bodyPr wrap="square">
            <a:spAutoFit/>
          </a:bodyPr>
          <a:lstStyle/>
          <a:p>
            <a:pPr lvl="0"/>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四、</a:t>
            </a:r>
            <a:r>
              <a:rPr lang="zh-CN" altLang="zh-CN" sz="3600" b="1" dirty="0">
                <a:solidFill>
                  <a:srgbClr val="005EA4"/>
                </a:solidFill>
                <a:latin typeface="微软雅黑" panose="020B0503020204020204" pitchFamily="34" charset="-122"/>
                <a:ea typeface="微软雅黑" panose="020B0503020204020204" pitchFamily="34" charset="-122"/>
              </a:rPr>
              <a:t>活动计划与推进</a:t>
            </a:r>
          </a:p>
        </p:txBody>
      </p:sp>
      <p:sp>
        <p:nvSpPr>
          <p:cNvPr id="3" name="矩形 2"/>
          <p:cNvSpPr/>
          <p:nvPr/>
        </p:nvSpPr>
        <p:spPr>
          <a:xfrm>
            <a:off x="1884362" y="1639888"/>
            <a:ext cx="8208000" cy="4357687"/>
          </a:xfrm>
          <a:prstGeom prst="rect">
            <a:avLst/>
          </a:prstGeom>
          <a:solidFill>
            <a:schemeClr val="accent5">
              <a:lumMod val="40000"/>
              <a:lumOff val="60000"/>
            </a:schemeClr>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5" name="Rectangle 7" descr="信纸"/>
          <p:cNvSpPr>
            <a:spLocks noChangeArrowheads="1"/>
          </p:cNvSpPr>
          <p:nvPr/>
        </p:nvSpPr>
        <p:spPr bwMode="auto">
          <a:xfrm>
            <a:off x="9393233" y="3582306"/>
            <a:ext cx="714380"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6" name="Rectangle 8" descr="信纸"/>
          <p:cNvSpPr>
            <a:spLocks noChangeArrowheads="1"/>
          </p:cNvSpPr>
          <p:nvPr/>
        </p:nvSpPr>
        <p:spPr bwMode="auto">
          <a:xfrm>
            <a:off x="8726905" y="3582306"/>
            <a:ext cx="666327"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7" name="Rectangle 9" descr="信纸"/>
          <p:cNvSpPr>
            <a:spLocks noChangeArrowheads="1"/>
          </p:cNvSpPr>
          <p:nvPr/>
        </p:nvSpPr>
        <p:spPr bwMode="auto">
          <a:xfrm>
            <a:off x="7966074" y="3582306"/>
            <a:ext cx="76083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8" name="Rectangle 10" descr="信纸"/>
          <p:cNvSpPr>
            <a:spLocks noChangeArrowheads="1"/>
          </p:cNvSpPr>
          <p:nvPr/>
        </p:nvSpPr>
        <p:spPr bwMode="auto">
          <a:xfrm>
            <a:off x="7251694" y="3582306"/>
            <a:ext cx="714380"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9" name="Rectangle 11" descr="信纸"/>
          <p:cNvSpPr>
            <a:spLocks noChangeArrowheads="1"/>
          </p:cNvSpPr>
          <p:nvPr/>
        </p:nvSpPr>
        <p:spPr bwMode="auto">
          <a:xfrm>
            <a:off x="6538916" y="3582306"/>
            <a:ext cx="712778"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0" name="Rectangle 12" descr="信纸"/>
          <p:cNvSpPr>
            <a:spLocks noChangeArrowheads="1"/>
          </p:cNvSpPr>
          <p:nvPr/>
        </p:nvSpPr>
        <p:spPr bwMode="auto">
          <a:xfrm>
            <a:off x="5822935" y="3582306"/>
            <a:ext cx="715982"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2" name="Rectangle 13" descr="信纸"/>
          <p:cNvSpPr>
            <a:spLocks noChangeArrowheads="1"/>
          </p:cNvSpPr>
          <p:nvPr/>
        </p:nvSpPr>
        <p:spPr bwMode="auto">
          <a:xfrm>
            <a:off x="5022060" y="3582306"/>
            <a:ext cx="800874"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3" name="Rectangle 14" descr="信纸"/>
          <p:cNvSpPr>
            <a:spLocks noChangeArrowheads="1"/>
          </p:cNvSpPr>
          <p:nvPr/>
        </p:nvSpPr>
        <p:spPr bwMode="auto">
          <a:xfrm>
            <a:off x="4325299" y="3582306"/>
            <a:ext cx="69676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4" name="Rectangle 15" descr="信纸"/>
          <p:cNvSpPr>
            <a:spLocks noChangeArrowheads="1"/>
          </p:cNvSpPr>
          <p:nvPr/>
        </p:nvSpPr>
        <p:spPr bwMode="auto">
          <a:xfrm>
            <a:off x="3556460" y="3582306"/>
            <a:ext cx="768839"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5" name="Rectangle 16" descr="信纸"/>
          <p:cNvSpPr>
            <a:spLocks noChangeArrowheads="1"/>
          </p:cNvSpPr>
          <p:nvPr/>
        </p:nvSpPr>
        <p:spPr bwMode="auto">
          <a:xfrm>
            <a:off x="2391989" y="3582306"/>
            <a:ext cx="116447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sz="1200" dirty="0">
                <a:latin typeface="微软雅黑" panose="020B0503020204020204" pitchFamily="34" charset="-122"/>
                <a:ea typeface="微软雅黑" panose="020B0503020204020204" pitchFamily="34" charset="-122"/>
              </a:rPr>
              <a:t>确定要因</a:t>
            </a:r>
          </a:p>
        </p:txBody>
      </p:sp>
      <p:sp>
        <p:nvSpPr>
          <p:cNvPr id="16" name="Rectangle 17" descr="信纸"/>
          <p:cNvSpPr>
            <a:spLocks noChangeArrowheads="1"/>
          </p:cNvSpPr>
          <p:nvPr/>
        </p:nvSpPr>
        <p:spPr bwMode="auto">
          <a:xfrm>
            <a:off x="9393233" y="5262971"/>
            <a:ext cx="714380" cy="35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7" name="Rectangle 18" descr="信纸"/>
          <p:cNvSpPr>
            <a:spLocks noChangeArrowheads="1"/>
          </p:cNvSpPr>
          <p:nvPr/>
        </p:nvSpPr>
        <p:spPr bwMode="auto">
          <a:xfrm>
            <a:off x="9393233" y="4942719"/>
            <a:ext cx="714380" cy="3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8" name="Rectangle 19" descr="信纸"/>
          <p:cNvSpPr>
            <a:spLocks noChangeArrowheads="1"/>
          </p:cNvSpPr>
          <p:nvPr/>
        </p:nvSpPr>
        <p:spPr bwMode="auto">
          <a:xfrm>
            <a:off x="9393233" y="4562915"/>
            <a:ext cx="714380"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9" name="Rectangle 20" descr="信纸"/>
          <p:cNvSpPr>
            <a:spLocks noChangeArrowheads="1"/>
          </p:cNvSpPr>
          <p:nvPr/>
        </p:nvSpPr>
        <p:spPr bwMode="auto">
          <a:xfrm>
            <a:off x="9393233" y="4183111"/>
            <a:ext cx="714380"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20" name="Rectangle 21" descr="信纸"/>
          <p:cNvSpPr>
            <a:spLocks noChangeArrowheads="1"/>
          </p:cNvSpPr>
          <p:nvPr/>
        </p:nvSpPr>
        <p:spPr bwMode="auto">
          <a:xfrm>
            <a:off x="9393233" y="3882709"/>
            <a:ext cx="714380"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21" name="Rectangle 22" descr="信纸"/>
          <p:cNvSpPr>
            <a:spLocks noChangeArrowheads="1"/>
          </p:cNvSpPr>
          <p:nvPr/>
        </p:nvSpPr>
        <p:spPr bwMode="auto">
          <a:xfrm>
            <a:off x="9393233" y="3281904"/>
            <a:ext cx="714380"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22" name="Rectangle 23" descr="信纸"/>
          <p:cNvSpPr>
            <a:spLocks noChangeArrowheads="1"/>
          </p:cNvSpPr>
          <p:nvPr/>
        </p:nvSpPr>
        <p:spPr bwMode="auto">
          <a:xfrm>
            <a:off x="9393233" y="2982825"/>
            <a:ext cx="714380" cy="29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23" name="Rectangle 24" descr="信纸"/>
          <p:cNvSpPr>
            <a:spLocks noChangeArrowheads="1"/>
          </p:cNvSpPr>
          <p:nvPr/>
        </p:nvSpPr>
        <p:spPr bwMode="auto">
          <a:xfrm>
            <a:off x="9393233" y="2682422"/>
            <a:ext cx="714380"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24" name="Rectangle 25" descr="信纸"/>
          <p:cNvSpPr>
            <a:spLocks noChangeArrowheads="1"/>
          </p:cNvSpPr>
          <p:nvPr/>
        </p:nvSpPr>
        <p:spPr bwMode="auto">
          <a:xfrm>
            <a:off x="9393233" y="2382020"/>
            <a:ext cx="714380"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25" name="Rectangle 26" descr="信纸"/>
          <p:cNvSpPr>
            <a:spLocks noChangeArrowheads="1"/>
          </p:cNvSpPr>
          <p:nvPr/>
        </p:nvSpPr>
        <p:spPr bwMode="auto">
          <a:xfrm>
            <a:off x="9393233" y="1992953"/>
            <a:ext cx="714380" cy="389067"/>
          </a:xfrm>
          <a:prstGeom prst="rect">
            <a:avLst/>
          </a:prstGeom>
          <a:solidFill>
            <a:schemeClr val="bg1">
              <a:lumMod val="85000"/>
            </a:schemeClr>
          </a:solidFill>
          <a:ln w="9525" algn="ctr">
            <a:noFill/>
            <a:miter lim="800000"/>
          </a:ln>
          <a:effectLst/>
        </p:spPr>
        <p:txBody>
          <a:bodyPr anchor="ctr">
            <a:flatTx/>
          </a:bodyPr>
          <a:lstStyle/>
          <a:p>
            <a:pPr algn="ctr" eaLnBrk="1" hangingPunct="1">
              <a:spcBef>
                <a:spcPct val="20000"/>
              </a:spcBef>
              <a:defRPr/>
            </a:pPr>
            <a:r>
              <a:rPr lang="en-US" altLang="zh-CN" sz="1200" b="1" dirty="0">
                <a:latin typeface="微软雅黑" panose="020B0503020204020204" pitchFamily="34" charset="-122"/>
                <a:ea typeface="微软雅黑" panose="020B0503020204020204" pitchFamily="34" charset="-122"/>
              </a:rPr>
              <a:t>9</a:t>
            </a:r>
            <a:r>
              <a:rPr lang="zh-CN" altLang="en-US" sz="1200" b="1" dirty="0">
                <a:latin typeface="微软雅黑" panose="020B0503020204020204" pitchFamily="34" charset="-122"/>
                <a:ea typeface="微软雅黑" panose="020B0503020204020204" pitchFamily="34" charset="-122"/>
              </a:rPr>
              <a:t>月</a:t>
            </a:r>
          </a:p>
        </p:txBody>
      </p:sp>
      <p:sp>
        <p:nvSpPr>
          <p:cNvPr id="26" name="Rectangle 27" descr="信纸"/>
          <p:cNvSpPr>
            <a:spLocks noChangeArrowheads="1"/>
          </p:cNvSpPr>
          <p:nvPr/>
        </p:nvSpPr>
        <p:spPr bwMode="auto">
          <a:xfrm>
            <a:off x="8726905" y="5262971"/>
            <a:ext cx="666327" cy="35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27" name="Rectangle 28" descr="信纸"/>
          <p:cNvSpPr>
            <a:spLocks noChangeArrowheads="1"/>
          </p:cNvSpPr>
          <p:nvPr/>
        </p:nvSpPr>
        <p:spPr bwMode="auto">
          <a:xfrm>
            <a:off x="8726905" y="4942719"/>
            <a:ext cx="666327" cy="3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28" name="Rectangle 29" descr="信纸"/>
          <p:cNvSpPr>
            <a:spLocks noChangeArrowheads="1"/>
          </p:cNvSpPr>
          <p:nvPr/>
        </p:nvSpPr>
        <p:spPr bwMode="auto">
          <a:xfrm>
            <a:off x="8726905" y="4562915"/>
            <a:ext cx="666327"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29" name="Rectangle 30" descr="信纸"/>
          <p:cNvSpPr>
            <a:spLocks noChangeArrowheads="1"/>
          </p:cNvSpPr>
          <p:nvPr/>
        </p:nvSpPr>
        <p:spPr bwMode="auto">
          <a:xfrm>
            <a:off x="8726905" y="4183111"/>
            <a:ext cx="666327"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30" name="Rectangle 31" descr="信纸"/>
          <p:cNvSpPr>
            <a:spLocks noChangeArrowheads="1"/>
          </p:cNvSpPr>
          <p:nvPr/>
        </p:nvSpPr>
        <p:spPr bwMode="auto">
          <a:xfrm>
            <a:off x="8726905" y="3882709"/>
            <a:ext cx="666327"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31" name="Rectangle 32" descr="信纸"/>
          <p:cNvSpPr>
            <a:spLocks noChangeArrowheads="1"/>
          </p:cNvSpPr>
          <p:nvPr/>
        </p:nvSpPr>
        <p:spPr bwMode="auto">
          <a:xfrm>
            <a:off x="8726905" y="3281904"/>
            <a:ext cx="666327"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32" name="Rectangle 33" descr="信纸"/>
          <p:cNvSpPr>
            <a:spLocks noChangeArrowheads="1"/>
          </p:cNvSpPr>
          <p:nvPr/>
        </p:nvSpPr>
        <p:spPr bwMode="auto">
          <a:xfrm>
            <a:off x="8726905" y="2982825"/>
            <a:ext cx="666327" cy="29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33" name="Rectangle 34" descr="信纸"/>
          <p:cNvSpPr>
            <a:spLocks noChangeArrowheads="1"/>
          </p:cNvSpPr>
          <p:nvPr/>
        </p:nvSpPr>
        <p:spPr bwMode="auto">
          <a:xfrm>
            <a:off x="8726905" y="2682422"/>
            <a:ext cx="666327"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34" name="Rectangle 35" descr="信纸"/>
          <p:cNvSpPr>
            <a:spLocks noChangeArrowheads="1"/>
          </p:cNvSpPr>
          <p:nvPr/>
        </p:nvSpPr>
        <p:spPr bwMode="auto">
          <a:xfrm>
            <a:off x="8726905" y="2382020"/>
            <a:ext cx="666327"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35" name="Rectangle 36" descr="信纸"/>
          <p:cNvSpPr>
            <a:spLocks noChangeArrowheads="1"/>
          </p:cNvSpPr>
          <p:nvPr/>
        </p:nvSpPr>
        <p:spPr bwMode="auto">
          <a:xfrm>
            <a:off x="8726905" y="1992953"/>
            <a:ext cx="666327" cy="389067"/>
          </a:xfrm>
          <a:prstGeom prst="rect">
            <a:avLst/>
          </a:prstGeom>
          <a:solidFill>
            <a:schemeClr val="bg1">
              <a:lumMod val="85000"/>
            </a:schemeClr>
          </a:solidFill>
          <a:ln w="9525" algn="ctr">
            <a:noFill/>
            <a:miter lim="800000"/>
          </a:ln>
          <a:effectLst/>
        </p:spPr>
        <p:txBody>
          <a:bodyPr anchor="ctr">
            <a:flatTx/>
          </a:bodyPr>
          <a:lstStyle/>
          <a:p>
            <a:pPr algn="ctr" eaLnBrk="1" hangingPunct="1">
              <a:spcBef>
                <a:spcPct val="20000"/>
              </a:spcBef>
              <a:defRPr/>
            </a:pPr>
            <a:r>
              <a:rPr lang="en-US" altLang="zh-CN" sz="1200" b="1" dirty="0">
                <a:latin typeface="微软雅黑" panose="020B0503020204020204" pitchFamily="34" charset="-122"/>
                <a:ea typeface="微软雅黑" panose="020B0503020204020204" pitchFamily="34" charset="-122"/>
              </a:rPr>
              <a:t>8</a:t>
            </a:r>
            <a:r>
              <a:rPr lang="zh-CN" altLang="en-US" sz="1200" b="1" dirty="0">
                <a:latin typeface="微软雅黑" panose="020B0503020204020204" pitchFamily="34" charset="-122"/>
                <a:ea typeface="微软雅黑" panose="020B0503020204020204" pitchFamily="34" charset="-122"/>
              </a:rPr>
              <a:t>月</a:t>
            </a:r>
          </a:p>
        </p:txBody>
      </p:sp>
      <p:sp>
        <p:nvSpPr>
          <p:cNvPr id="36" name="Rectangle 37" descr="信纸"/>
          <p:cNvSpPr>
            <a:spLocks noChangeArrowheads="1"/>
          </p:cNvSpPr>
          <p:nvPr/>
        </p:nvSpPr>
        <p:spPr bwMode="auto">
          <a:xfrm>
            <a:off x="7966074" y="2682422"/>
            <a:ext cx="76083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37" name="Rectangle 38" descr="信纸"/>
          <p:cNvSpPr>
            <a:spLocks noChangeArrowheads="1"/>
          </p:cNvSpPr>
          <p:nvPr/>
        </p:nvSpPr>
        <p:spPr bwMode="auto">
          <a:xfrm>
            <a:off x="7251694" y="2682422"/>
            <a:ext cx="714380"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38" name="Rectangle 39" descr="信纸"/>
          <p:cNvSpPr>
            <a:spLocks noChangeArrowheads="1"/>
          </p:cNvSpPr>
          <p:nvPr/>
        </p:nvSpPr>
        <p:spPr bwMode="auto">
          <a:xfrm>
            <a:off x="6538916" y="2682422"/>
            <a:ext cx="712778"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39" name="Rectangle 40" descr="信纸"/>
          <p:cNvSpPr>
            <a:spLocks noChangeArrowheads="1"/>
          </p:cNvSpPr>
          <p:nvPr/>
        </p:nvSpPr>
        <p:spPr bwMode="auto">
          <a:xfrm>
            <a:off x="5822935" y="2682422"/>
            <a:ext cx="715982"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40" name="Rectangle 41" descr="信纸"/>
          <p:cNvSpPr>
            <a:spLocks noChangeArrowheads="1"/>
          </p:cNvSpPr>
          <p:nvPr/>
        </p:nvSpPr>
        <p:spPr bwMode="auto">
          <a:xfrm>
            <a:off x="5022060" y="2682422"/>
            <a:ext cx="800874"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41" name="Rectangle 42" descr="信纸"/>
          <p:cNvSpPr>
            <a:spLocks noChangeArrowheads="1"/>
          </p:cNvSpPr>
          <p:nvPr/>
        </p:nvSpPr>
        <p:spPr bwMode="auto">
          <a:xfrm>
            <a:off x="4325299" y="2682422"/>
            <a:ext cx="69676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42" name="Rectangle 43" descr="信纸"/>
          <p:cNvSpPr>
            <a:spLocks noChangeArrowheads="1"/>
          </p:cNvSpPr>
          <p:nvPr/>
        </p:nvSpPr>
        <p:spPr bwMode="auto">
          <a:xfrm>
            <a:off x="3556460" y="2682422"/>
            <a:ext cx="768839"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43" name="Rectangle 44" descr="信纸"/>
          <p:cNvSpPr>
            <a:spLocks noChangeArrowheads="1"/>
          </p:cNvSpPr>
          <p:nvPr/>
        </p:nvSpPr>
        <p:spPr bwMode="auto">
          <a:xfrm>
            <a:off x="2391989" y="2682422"/>
            <a:ext cx="116447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Tx/>
              <a:buNone/>
            </a:pPr>
            <a:r>
              <a:rPr lang="zh-CN" altLang="en-US" sz="1200" dirty="0" smtClean="0">
                <a:latin typeface="微软雅黑" panose="020B0503020204020204" pitchFamily="34" charset="-122"/>
                <a:ea typeface="微软雅黑" panose="020B0503020204020204" pitchFamily="34" charset="-122"/>
              </a:rPr>
              <a:t>现状</a:t>
            </a:r>
            <a:r>
              <a:rPr lang="zh-CN" altLang="en-US" sz="1200" dirty="0">
                <a:latin typeface="微软雅黑" panose="020B0503020204020204" pitchFamily="34" charset="-122"/>
                <a:ea typeface="微软雅黑" panose="020B0503020204020204" pitchFamily="34" charset="-122"/>
              </a:rPr>
              <a:t>调查</a:t>
            </a:r>
          </a:p>
        </p:txBody>
      </p:sp>
      <p:sp>
        <p:nvSpPr>
          <p:cNvPr id="44" name="Rectangle 45" descr="信纸"/>
          <p:cNvSpPr>
            <a:spLocks noChangeArrowheads="1"/>
          </p:cNvSpPr>
          <p:nvPr/>
        </p:nvSpPr>
        <p:spPr bwMode="auto">
          <a:xfrm>
            <a:off x="2391989" y="5262971"/>
            <a:ext cx="1164471" cy="35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sz="1200" dirty="0">
                <a:latin typeface="微软雅黑" panose="020B0503020204020204" pitchFamily="34" charset="-122"/>
                <a:ea typeface="微软雅黑" panose="020B0503020204020204" pitchFamily="34" charset="-122"/>
              </a:rPr>
              <a:t>总结打算</a:t>
            </a:r>
          </a:p>
        </p:txBody>
      </p:sp>
      <p:sp>
        <p:nvSpPr>
          <p:cNvPr id="45" name="Rectangle 46" descr="信纸"/>
          <p:cNvSpPr>
            <a:spLocks noChangeArrowheads="1"/>
          </p:cNvSpPr>
          <p:nvPr/>
        </p:nvSpPr>
        <p:spPr bwMode="auto">
          <a:xfrm>
            <a:off x="2391989" y="4942719"/>
            <a:ext cx="1164471" cy="3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sz="1200" dirty="0">
                <a:latin typeface="微软雅黑" panose="020B0503020204020204" pitchFamily="34" charset="-122"/>
                <a:ea typeface="微软雅黑" panose="020B0503020204020204" pitchFamily="34" charset="-122"/>
              </a:rPr>
              <a:t>巩固措施</a:t>
            </a:r>
          </a:p>
        </p:txBody>
      </p:sp>
      <p:sp>
        <p:nvSpPr>
          <p:cNvPr id="46" name="Rectangle 47" descr="信纸"/>
          <p:cNvSpPr>
            <a:spLocks noChangeArrowheads="1"/>
          </p:cNvSpPr>
          <p:nvPr/>
        </p:nvSpPr>
        <p:spPr bwMode="auto">
          <a:xfrm>
            <a:off x="2391989" y="4562915"/>
            <a:ext cx="1164471"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sz="1200" dirty="0">
                <a:latin typeface="微软雅黑" panose="020B0503020204020204" pitchFamily="34" charset="-122"/>
                <a:ea typeface="微软雅黑" panose="020B0503020204020204" pitchFamily="34" charset="-122"/>
              </a:rPr>
              <a:t>效果检查</a:t>
            </a:r>
          </a:p>
        </p:txBody>
      </p:sp>
      <p:sp>
        <p:nvSpPr>
          <p:cNvPr id="47" name="Rectangle 48" descr="信纸"/>
          <p:cNvSpPr>
            <a:spLocks noChangeArrowheads="1"/>
          </p:cNvSpPr>
          <p:nvPr/>
        </p:nvSpPr>
        <p:spPr bwMode="auto">
          <a:xfrm>
            <a:off x="2391989" y="4183111"/>
            <a:ext cx="1164471"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sz="1200" dirty="0">
                <a:latin typeface="微软雅黑" panose="020B0503020204020204" pitchFamily="34" charset="-122"/>
                <a:ea typeface="微软雅黑" panose="020B0503020204020204" pitchFamily="34" charset="-122"/>
              </a:rPr>
              <a:t>对策实施</a:t>
            </a:r>
          </a:p>
        </p:txBody>
      </p:sp>
      <p:sp>
        <p:nvSpPr>
          <p:cNvPr id="48" name="Rectangle 49" descr="信纸"/>
          <p:cNvSpPr>
            <a:spLocks noChangeArrowheads="1"/>
          </p:cNvSpPr>
          <p:nvPr/>
        </p:nvSpPr>
        <p:spPr bwMode="auto">
          <a:xfrm>
            <a:off x="2391989" y="3882709"/>
            <a:ext cx="116447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sz="1200" dirty="0">
                <a:latin typeface="微软雅黑" panose="020B0503020204020204" pitchFamily="34" charset="-122"/>
                <a:ea typeface="微软雅黑" panose="020B0503020204020204" pitchFamily="34" charset="-122"/>
              </a:rPr>
              <a:t>制定对策</a:t>
            </a:r>
          </a:p>
        </p:txBody>
      </p:sp>
      <p:sp>
        <p:nvSpPr>
          <p:cNvPr id="49" name="Rectangle 50" descr="信纸"/>
          <p:cNvSpPr>
            <a:spLocks noChangeArrowheads="1"/>
          </p:cNvSpPr>
          <p:nvPr/>
        </p:nvSpPr>
        <p:spPr bwMode="auto">
          <a:xfrm>
            <a:off x="2391989" y="3281904"/>
            <a:ext cx="116447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sz="1200" dirty="0">
                <a:latin typeface="微软雅黑" panose="020B0503020204020204" pitchFamily="34" charset="-122"/>
                <a:ea typeface="微软雅黑" panose="020B0503020204020204" pitchFamily="34" charset="-122"/>
              </a:rPr>
              <a:t>原因分析</a:t>
            </a:r>
          </a:p>
        </p:txBody>
      </p:sp>
      <p:sp>
        <p:nvSpPr>
          <p:cNvPr id="50" name="Rectangle 51" descr="信纸"/>
          <p:cNvSpPr>
            <a:spLocks noChangeArrowheads="1"/>
          </p:cNvSpPr>
          <p:nvPr/>
        </p:nvSpPr>
        <p:spPr bwMode="auto">
          <a:xfrm>
            <a:off x="2391989" y="2982825"/>
            <a:ext cx="1164471" cy="29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sz="1200" dirty="0">
                <a:latin typeface="微软雅黑" panose="020B0503020204020204" pitchFamily="34" charset="-122"/>
                <a:ea typeface="微软雅黑" panose="020B0503020204020204" pitchFamily="34" charset="-122"/>
              </a:rPr>
              <a:t>目标设定</a:t>
            </a:r>
          </a:p>
        </p:txBody>
      </p:sp>
      <p:sp>
        <p:nvSpPr>
          <p:cNvPr id="51" name="Rectangle 52" descr="信纸"/>
          <p:cNvSpPr>
            <a:spLocks noChangeArrowheads="1"/>
          </p:cNvSpPr>
          <p:nvPr/>
        </p:nvSpPr>
        <p:spPr bwMode="auto">
          <a:xfrm>
            <a:off x="2391989" y="2382020"/>
            <a:ext cx="116447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Tx/>
              <a:buNone/>
            </a:pPr>
            <a:r>
              <a:rPr lang="zh-CN" altLang="en-US" sz="1200" dirty="0" smtClean="0">
                <a:latin typeface="微软雅黑" panose="020B0503020204020204" pitchFamily="34" charset="-122"/>
                <a:ea typeface="微软雅黑" panose="020B0503020204020204" pitchFamily="34" charset="-122"/>
              </a:rPr>
              <a:t>课题</a:t>
            </a:r>
            <a:r>
              <a:rPr lang="zh-CN" altLang="en-US" sz="1200" dirty="0">
                <a:latin typeface="微软雅黑" panose="020B0503020204020204" pitchFamily="34" charset="-122"/>
                <a:ea typeface="微软雅黑" panose="020B0503020204020204" pitchFamily="34" charset="-122"/>
              </a:rPr>
              <a:t>选定</a:t>
            </a:r>
          </a:p>
        </p:txBody>
      </p:sp>
      <p:sp>
        <p:nvSpPr>
          <p:cNvPr id="52" name="Rectangle 53" descr="信纸"/>
          <p:cNvSpPr>
            <a:spLocks noChangeArrowheads="1"/>
          </p:cNvSpPr>
          <p:nvPr/>
        </p:nvSpPr>
        <p:spPr bwMode="auto">
          <a:xfrm>
            <a:off x="7966074" y="5262971"/>
            <a:ext cx="760831" cy="35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53" name="Rectangle 54" descr="信纸"/>
          <p:cNvSpPr>
            <a:spLocks noChangeArrowheads="1"/>
          </p:cNvSpPr>
          <p:nvPr/>
        </p:nvSpPr>
        <p:spPr bwMode="auto">
          <a:xfrm>
            <a:off x="7251694" y="5262971"/>
            <a:ext cx="714380" cy="35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54" name="Rectangle 55" descr="信纸"/>
          <p:cNvSpPr>
            <a:spLocks noChangeArrowheads="1"/>
          </p:cNvSpPr>
          <p:nvPr/>
        </p:nvSpPr>
        <p:spPr bwMode="auto">
          <a:xfrm>
            <a:off x="6538916" y="5262971"/>
            <a:ext cx="712778" cy="35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55" name="Rectangle 56" descr="信纸"/>
          <p:cNvSpPr>
            <a:spLocks noChangeArrowheads="1"/>
          </p:cNvSpPr>
          <p:nvPr/>
        </p:nvSpPr>
        <p:spPr bwMode="auto">
          <a:xfrm>
            <a:off x="5822935" y="5262971"/>
            <a:ext cx="715982" cy="35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56" name="Rectangle 57" descr="信纸"/>
          <p:cNvSpPr>
            <a:spLocks noChangeArrowheads="1"/>
          </p:cNvSpPr>
          <p:nvPr/>
        </p:nvSpPr>
        <p:spPr bwMode="auto">
          <a:xfrm>
            <a:off x="5022060" y="5262971"/>
            <a:ext cx="800874" cy="35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57" name="Rectangle 58" descr="信纸"/>
          <p:cNvSpPr>
            <a:spLocks noChangeArrowheads="1"/>
          </p:cNvSpPr>
          <p:nvPr/>
        </p:nvSpPr>
        <p:spPr bwMode="auto">
          <a:xfrm>
            <a:off x="4325299" y="5262971"/>
            <a:ext cx="696761" cy="35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58" name="Rectangle 59" descr="信纸"/>
          <p:cNvSpPr>
            <a:spLocks noChangeArrowheads="1"/>
          </p:cNvSpPr>
          <p:nvPr/>
        </p:nvSpPr>
        <p:spPr bwMode="auto">
          <a:xfrm>
            <a:off x="3556460" y="5262971"/>
            <a:ext cx="768839" cy="35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59" name="Rectangle 60" descr="信纸"/>
          <p:cNvSpPr>
            <a:spLocks noChangeArrowheads="1"/>
          </p:cNvSpPr>
          <p:nvPr/>
        </p:nvSpPr>
        <p:spPr bwMode="auto">
          <a:xfrm>
            <a:off x="7966074" y="4942719"/>
            <a:ext cx="760831" cy="3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60" name="Rectangle 61" descr="信纸"/>
          <p:cNvSpPr>
            <a:spLocks noChangeArrowheads="1"/>
          </p:cNvSpPr>
          <p:nvPr/>
        </p:nvSpPr>
        <p:spPr bwMode="auto">
          <a:xfrm>
            <a:off x="7251694" y="4942719"/>
            <a:ext cx="714380" cy="3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61" name="Rectangle 62" descr="信纸"/>
          <p:cNvSpPr>
            <a:spLocks noChangeArrowheads="1"/>
          </p:cNvSpPr>
          <p:nvPr/>
        </p:nvSpPr>
        <p:spPr bwMode="auto">
          <a:xfrm>
            <a:off x="6538916" y="4942719"/>
            <a:ext cx="712778" cy="3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62" name="Rectangle 63" descr="信纸"/>
          <p:cNvSpPr>
            <a:spLocks noChangeArrowheads="1"/>
          </p:cNvSpPr>
          <p:nvPr/>
        </p:nvSpPr>
        <p:spPr bwMode="auto">
          <a:xfrm>
            <a:off x="5822935" y="4942719"/>
            <a:ext cx="715982" cy="3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63" name="Rectangle 64" descr="信纸"/>
          <p:cNvSpPr>
            <a:spLocks noChangeArrowheads="1"/>
          </p:cNvSpPr>
          <p:nvPr/>
        </p:nvSpPr>
        <p:spPr bwMode="auto">
          <a:xfrm>
            <a:off x="5022060" y="4942719"/>
            <a:ext cx="800874" cy="3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64" name="Rectangle 65" descr="信纸"/>
          <p:cNvSpPr>
            <a:spLocks noChangeArrowheads="1"/>
          </p:cNvSpPr>
          <p:nvPr/>
        </p:nvSpPr>
        <p:spPr bwMode="auto">
          <a:xfrm>
            <a:off x="4325299" y="4942719"/>
            <a:ext cx="696761" cy="3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65" name="Rectangle 66" descr="信纸"/>
          <p:cNvSpPr>
            <a:spLocks noChangeArrowheads="1"/>
          </p:cNvSpPr>
          <p:nvPr/>
        </p:nvSpPr>
        <p:spPr bwMode="auto">
          <a:xfrm>
            <a:off x="3556460" y="4942719"/>
            <a:ext cx="768839" cy="32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66" name="Rectangle 67" descr="信纸"/>
          <p:cNvSpPr>
            <a:spLocks noChangeArrowheads="1"/>
          </p:cNvSpPr>
          <p:nvPr/>
        </p:nvSpPr>
        <p:spPr bwMode="auto">
          <a:xfrm>
            <a:off x="1898650" y="4942719"/>
            <a:ext cx="493339" cy="68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Tx/>
              <a:buNone/>
            </a:pPr>
            <a:r>
              <a:rPr lang="en-US" altLang="zh-CN" sz="2000" b="1" dirty="0">
                <a:latin typeface="微软雅黑" panose="020B0503020204020204" pitchFamily="34" charset="-122"/>
                <a:ea typeface="微软雅黑" panose="020B0503020204020204" pitchFamily="34" charset="-122"/>
              </a:rPr>
              <a:t>A</a:t>
            </a:r>
          </a:p>
        </p:txBody>
      </p:sp>
      <p:sp>
        <p:nvSpPr>
          <p:cNvPr id="67" name="Rectangle 68" descr="信纸"/>
          <p:cNvSpPr>
            <a:spLocks noChangeArrowheads="1"/>
          </p:cNvSpPr>
          <p:nvPr/>
        </p:nvSpPr>
        <p:spPr bwMode="auto">
          <a:xfrm>
            <a:off x="7966074" y="4562915"/>
            <a:ext cx="760831"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68" name="Rectangle 69" descr="信纸"/>
          <p:cNvSpPr>
            <a:spLocks noChangeArrowheads="1"/>
          </p:cNvSpPr>
          <p:nvPr/>
        </p:nvSpPr>
        <p:spPr bwMode="auto">
          <a:xfrm>
            <a:off x="7251694" y="4562915"/>
            <a:ext cx="714380"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69" name="Rectangle 70" descr="信纸"/>
          <p:cNvSpPr>
            <a:spLocks noChangeArrowheads="1"/>
          </p:cNvSpPr>
          <p:nvPr/>
        </p:nvSpPr>
        <p:spPr bwMode="auto">
          <a:xfrm>
            <a:off x="6538916" y="4562915"/>
            <a:ext cx="712778"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70" name="Rectangle 71" descr="信纸"/>
          <p:cNvSpPr>
            <a:spLocks noChangeArrowheads="1"/>
          </p:cNvSpPr>
          <p:nvPr/>
        </p:nvSpPr>
        <p:spPr bwMode="auto">
          <a:xfrm>
            <a:off x="5822935" y="4562915"/>
            <a:ext cx="715982"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71" name="Rectangle 72" descr="信纸"/>
          <p:cNvSpPr>
            <a:spLocks noChangeArrowheads="1"/>
          </p:cNvSpPr>
          <p:nvPr/>
        </p:nvSpPr>
        <p:spPr bwMode="auto">
          <a:xfrm>
            <a:off x="5022060" y="4562915"/>
            <a:ext cx="800874"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72" name="Rectangle 73" descr="信纸"/>
          <p:cNvSpPr>
            <a:spLocks noChangeArrowheads="1"/>
          </p:cNvSpPr>
          <p:nvPr/>
        </p:nvSpPr>
        <p:spPr bwMode="auto">
          <a:xfrm>
            <a:off x="4325299" y="4562915"/>
            <a:ext cx="696761"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73" name="Rectangle 74" descr="信纸"/>
          <p:cNvSpPr>
            <a:spLocks noChangeArrowheads="1"/>
          </p:cNvSpPr>
          <p:nvPr/>
        </p:nvSpPr>
        <p:spPr bwMode="auto">
          <a:xfrm>
            <a:off x="3556460" y="4562915"/>
            <a:ext cx="768839"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74" name="Rectangle 75" descr="信纸"/>
          <p:cNvSpPr>
            <a:spLocks noChangeArrowheads="1"/>
          </p:cNvSpPr>
          <p:nvPr/>
        </p:nvSpPr>
        <p:spPr bwMode="auto">
          <a:xfrm>
            <a:off x="1898650" y="4562915"/>
            <a:ext cx="493339"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Tx/>
              <a:buNone/>
            </a:pPr>
            <a:r>
              <a:rPr lang="en-US" altLang="zh-CN" sz="2000" b="1" dirty="0">
                <a:latin typeface="微软雅黑" panose="020B0503020204020204" pitchFamily="34" charset="-122"/>
                <a:ea typeface="微软雅黑" panose="020B0503020204020204" pitchFamily="34" charset="-122"/>
              </a:rPr>
              <a:t>C</a:t>
            </a:r>
          </a:p>
        </p:txBody>
      </p:sp>
      <p:sp>
        <p:nvSpPr>
          <p:cNvPr id="75" name="Rectangle 76" descr="信纸"/>
          <p:cNvSpPr>
            <a:spLocks noChangeArrowheads="1"/>
          </p:cNvSpPr>
          <p:nvPr/>
        </p:nvSpPr>
        <p:spPr bwMode="auto">
          <a:xfrm>
            <a:off x="7966074" y="4183111"/>
            <a:ext cx="760831"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76" name="Rectangle 77" descr="信纸"/>
          <p:cNvSpPr>
            <a:spLocks noChangeArrowheads="1"/>
          </p:cNvSpPr>
          <p:nvPr/>
        </p:nvSpPr>
        <p:spPr bwMode="auto">
          <a:xfrm>
            <a:off x="7251694" y="4183111"/>
            <a:ext cx="714380"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77" name="Rectangle 78" descr="信纸"/>
          <p:cNvSpPr>
            <a:spLocks noChangeArrowheads="1"/>
          </p:cNvSpPr>
          <p:nvPr/>
        </p:nvSpPr>
        <p:spPr bwMode="auto">
          <a:xfrm>
            <a:off x="6538916" y="4183111"/>
            <a:ext cx="712778"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78" name="Rectangle 79" descr="信纸"/>
          <p:cNvSpPr>
            <a:spLocks noChangeArrowheads="1"/>
          </p:cNvSpPr>
          <p:nvPr/>
        </p:nvSpPr>
        <p:spPr bwMode="auto">
          <a:xfrm>
            <a:off x="5822935" y="4183111"/>
            <a:ext cx="715982"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79" name="Rectangle 80" descr="信纸"/>
          <p:cNvSpPr>
            <a:spLocks noChangeArrowheads="1"/>
          </p:cNvSpPr>
          <p:nvPr/>
        </p:nvSpPr>
        <p:spPr bwMode="auto">
          <a:xfrm>
            <a:off x="5022060" y="4183111"/>
            <a:ext cx="800874"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80" name="Rectangle 81" descr="信纸"/>
          <p:cNvSpPr>
            <a:spLocks noChangeArrowheads="1"/>
          </p:cNvSpPr>
          <p:nvPr/>
        </p:nvSpPr>
        <p:spPr bwMode="auto">
          <a:xfrm>
            <a:off x="4325299" y="4183111"/>
            <a:ext cx="696761"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81" name="Rectangle 82" descr="信纸"/>
          <p:cNvSpPr>
            <a:spLocks noChangeArrowheads="1"/>
          </p:cNvSpPr>
          <p:nvPr/>
        </p:nvSpPr>
        <p:spPr bwMode="auto">
          <a:xfrm>
            <a:off x="3556460" y="4183111"/>
            <a:ext cx="768839"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82" name="Rectangle 83" descr="信纸"/>
          <p:cNvSpPr>
            <a:spLocks noChangeArrowheads="1"/>
          </p:cNvSpPr>
          <p:nvPr/>
        </p:nvSpPr>
        <p:spPr bwMode="auto">
          <a:xfrm>
            <a:off x="1898650" y="4183111"/>
            <a:ext cx="493339" cy="37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Tx/>
              <a:buNone/>
            </a:pPr>
            <a:r>
              <a:rPr lang="en-US" altLang="zh-CN" sz="2000" b="1" dirty="0">
                <a:latin typeface="微软雅黑" panose="020B0503020204020204" pitchFamily="34" charset="-122"/>
                <a:ea typeface="微软雅黑" panose="020B0503020204020204" pitchFamily="34" charset="-122"/>
              </a:rPr>
              <a:t>D</a:t>
            </a:r>
          </a:p>
        </p:txBody>
      </p:sp>
      <p:sp>
        <p:nvSpPr>
          <p:cNvPr id="83" name="Rectangle 84" descr="信纸"/>
          <p:cNvSpPr>
            <a:spLocks noChangeArrowheads="1"/>
          </p:cNvSpPr>
          <p:nvPr/>
        </p:nvSpPr>
        <p:spPr bwMode="auto">
          <a:xfrm>
            <a:off x="7966074" y="3882709"/>
            <a:ext cx="76083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84" name="Rectangle 85" descr="信纸"/>
          <p:cNvSpPr>
            <a:spLocks noChangeArrowheads="1"/>
          </p:cNvSpPr>
          <p:nvPr/>
        </p:nvSpPr>
        <p:spPr bwMode="auto">
          <a:xfrm>
            <a:off x="7251694" y="3882709"/>
            <a:ext cx="714380"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85" name="Rectangle 86" descr="信纸"/>
          <p:cNvSpPr>
            <a:spLocks noChangeArrowheads="1"/>
          </p:cNvSpPr>
          <p:nvPr/>
        </p:nvSpPr>
        <p:spPr bwMode="auto">
          <a:xfrm>
            <a:off x="6538916" y="3882709"/>
            <a:ext cx="712778"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86" name="Rectangle 87" descr="信纸"/>
          <p:cNvSpPr>
            <a:spLocks noChangeArrowheads="1"/>
          </p:cNvSpPr>
          <p:nvPr/>
        </p:nvSpPr>
        <p:spPr bwMode="auto">
          <a:xfrm>
            <a:off x="5822935" y="3882709"/>
            <a:ext cx="715982"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87" name="Rectangle 88" descr="信纸"/>
          <p:cNvSpPr>
            <a:spLocks noChangeArrowheads="1"/>
          </p:cNvSpPr>
          <p:nvPr/>
        </p:nvSpPr>
        <p:spPr bwMode="auto">
          <a:xfrm>
            <a:off x="5022060" y="3882709"/>
            <a:ext cx="800874"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88" name="Rectangle 89" descr="信纸"/>
          <p:cNvSpPr>
            <a:spLocks noChangeArrowheads="1"/>
          </p:cNvSpPr>
          <p:nvPr/>
        </p:nvSpPr>
        <p:spPr bwMode="auto">
          <a:xfrm>
            <a:off x="4325299" y="3882709"/>
            <a:ext cx="69676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89" name="Rectangle 90" descr="信纸"/>
          <p:cNvSpPr>
            <a:spLocks noChangeArrowheads="1"/>
          </p:cNvSpPr>
          <p:nvPr/>
        </p:nvSpPr>
        <p:spPr bwMode="auto">
          <a:xfrm>
            <a:off x="3556460" y="3882709"/>
            <a:ext cx="768839"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90" name="Rectangle 91" descr="信纸"/>
          <p:cNvSpPr>
            <a:spLocks noChangeArrowheads="1"/>
          </p:cNvSpPr>
          <p:nvPr/>
        </p:nvSpPr>
        <p:spPr bwMode="auto">
          <a:xfrm>
            <a:off x="7966074" y="3281904"/>
            <a:ext cx="76083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91" name="Rectangle 92" descr="信纸"/>
          <p:cNvSpPr>
            <a:spLocks noChangeArrowheads="1"/>
          </p:cNvSpPr>
          <p:nvPr/>
        </p:nvSpPr>
        <p:spPr bwMode="auto">
          <a:xfrm>
            <a:off x="7251694" y="3281904"/>
            <a:ext cx="714380"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92" name="Rectangle 93" descr="信纸"/>
          <p:cNvSpPr>
            <a:spLocks noChangeArrowheads="1"/>
          </p:cNvSpPr>
          <p:nvPr/>
        </p:nvSpPr>
        <p:spPr bwMode="auto">
          <a:xfrm>
            <a:off x="6538916" y="3281904"/>
            <a:ext cx="712778"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93" name="Rectangle 94" descr="信纸"/>
          <p:cNvSpPr>
            <a:spLocks noChangeArrowheads="1"/>
          </p:cNvSpPr>
          <p:nvPr/>
        </p:nvSpPr>
        <p:spPr bwMode="auto">
          <a:xfrm>
            <a:off x="5822935" y="3281904"/>
            <a:ext cx="715982"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94" name="Rectangle 95" descr="信纸"/>
          <p:cNvSpPr>
            <a:spLocks noChangeArrowheads="1"/>
          </p:cNvSpPr>
          <p:nvPr/>
        </p:nvSpPr>
        <p:spPr bwMode="auto">
          <a:xfrm>
            <a:off x="5022060" y="3281904"/>
            <a:ext cx="800874" cy="30040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95" name="Rectangle 96" descr="信纸"/>
          <p:cNvSpPr>
            <a:spLocks noChangeArrowheads="1"/>
          </p:cNvSpPr>
          <p:nvPr/>
        </p:nvSpPr>
        <p:spPr bwMode="auto">
          <a:xfrm>
            <a:off x="4325299" y="3281904"/>
            <a:ext cx="69676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96" name="Rectangle 97" descr="信纸"/>
          <p:cNvSpPr>
            <a:spLocks noChangeArrowheads="1"/>
          </p:cNvSpPr>
          <p:nvPr/>
        </p:nvSpPr>
        <p:spPr bwMode="auto">
          <a:xfrm>
            <a:off x="3556460" y="3281904"/>
            <a:ext cx="768839"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97" name="Rectangle 98" descr="信纸"/>
          <p:cNvSpPr>
            <a:spLocks noChangeArrowheads="1"/>
          </p:cNvSpPr>
          <p:nvPr/>
        </p:nvSpPr>
        <p:spPr bwMode="auto">
          <a:xfrm>
            <a:off x="7966074" y="2982825"/>
            <a:ext cx="760831" cy="29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98" name="Rectangle 99" descr="信纸"/>
          <p:cNvSpPr>
            <a:spLocks noChangeArrowheads="1"/>
          </p:cNvSpPr>
          <p:nvPr/>
        </p:nvSpPr>
        <p:spPr bwMode="auto">
          <a:xfrm>
            <a:off x="7251694" y="2982825"/>
            <a:ext cx="714380" cy="29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99" name="Rectangle 100" descr="信纸"/>
          <p:cNvSpPr>
            <a:spLocks noChangeArrowheads="1"/>
          </p:cNvSpPr>
          <p:nvPr/>
        </p:nvSpPr>
        <p:spPr bwMode="auto">
          <a:xfrm>
            <a:off x="6538916" y="2982825"/>
            <a:ext cx="712778" cy="29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00" name="Rectangle 101" descr="信纸"/>
          <p:cNvSpPr>
            <a:spLocks noChangeArrowheads="1"/>
          </p:cNvSpPr>
          <p:nvPr/>
        </p:nvSpPr>
        <p:spPr bwMode="auto">
          <a:xfrm>
            <a:off x="5822935" y="2982825"/>
            <a:ext cx="715982" cy="29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01" name="Rectangle 102" descr="信纸"/>
          <p:cNvSpPr>
            <a:spLocks noChangeArrowheads="1"/>
          </p:cNvSpPr>
          <p:nvPr/>
        </p:nvSpPr>
        <p:spPr bwMode="auto">
          <a:xfrm>
            <a:off x="5022060" y="2982825"/>
            <a:ext cx="800874" cy="29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02" name="Rectangle 103" descr="信纸"/>
          <p:cNvSpPr>
            <a:spLocks noChangeArrowheads="1"/>
          </p:cNvSpPr>
          <p:nvPr/>
        </p:nvSpPr>
        <p:spPr bwMode="auto">
          <a:xfrm>
            <a:off x="4325299" y="2982825"/>
            <a:ext cx="696761" cy="29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03" name="Rectangle 104" descr="信纸"/>
          <p:cNvSpPr>
            <a:spLocks noChangeArrowheads="1"/>
          </p:cNvSpPr>
          <p:nvPr/>
        </p:nvSpPr>
        <p:spPr bwMode="auto">
          <a:xfrm>
            <a:off x="3556460" y="2982825"/>
            <a:ext cx="768839" cy="29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04" name="Rectangle 105" descr="信纸"/>
          <p:cNvSpPr>
            <a:spLocks noChangeArrowheads="1"/>
          </p:cNvSpPr>
          <p:nvPr/>
        </p:nvSpPr>
        <p:spPr bwMode="auto">
          <a:xfrm>
            <a:off x="7966074" y="2382020"/>
            <a:ext cx="76083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05" name="Rectangle 106" descr="信纸"/>
          <p:cNvSpPr>
            <a:spLocks noChangeArrowheads="1"/>
          </p:cNvSpPr>
          <p:nvPr/>
        </p:nvSpPr>
        <p:spPr bwMode="auto">
          <a:xfrm>
            <a:off x="7251694" y="2382020"/>
            <a:ext cx="714380"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06" name="Rectangle 107" descr="信纸"/>
          <p:cNvSpPr>
            <a:spLocks noChangeArrowheads="1"/>
          </p:cNvSpPr>
          <p:nvPr/>
        </p:nvSpPr>
        <p:spPr bwMode="auto">
          <a:xfrm>
            <a:off x="6538916" y="2382020"/>
            <a:ext cx="712778"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07" name="Rectangle 108" descr="信纸"/>
          <p:cNvSpPr>
            <a:spLocks noChangeArrowheads="1"/>
          </p:cNvSpPr>
          <p:nvPr/>
        </p:nvSpPr>
        <p:spPr bwMode="auto">
          <a:xfrm>
            <a:off x="5822935" y="2382020"/>
            <a:ext cx="715982"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08" name="Rectangle 109" descr="信纸"/>
          <p:cNvSpPr>
            <a:spLocks noChangeArrowheads="1"/>
          </p:cNvSpPr>
          <p:nvPr/>
        </p:nvSpPr>
        <p:spPr bwMode="auto">
          <a:xfrm>
            <a:off x="5022060" y="2382020"/>
            <a:ext cx="800874"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09" name="Rectangle 110" descr="信纸"/>
          <p:cNvSpPr>
            <a:spLocks noChangeArrowheads="1"/>
          </p:cNvSpPr>
          <p:nvPr/>
        </p:nvSpPr>
        <p:spPr bwMode="auto">
          <a:xfrm>
            <a:off x="4325299" y="2382020"/>
            <a:ext cx="696761"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10" name="Rectangle 111" descr="信纸"/>
          <p:cNvSpPr>
            <a:spLocks noChangeArrowheads="1"/>
          </p:cNvSpPr>
          <p:nvPr/>
        </p:nvSpPr>
        <p:spPr bwMode="auto">
          <a:xfrm>
            <a:off x="3556460" y="2382020"/>
            <a:ext cx="768839" cy="3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buFontTx/>
              <a:buNone/>
            </a:pPr>
            <a:endParaRPr lang="zh-CN" altLang="zh-CN" sz="1400">
              <a:latin typeface="微软雅黑" panose="020B0503020204020204" pitchFamily="34" charset="-122"/>
              <a:ea typeface="微软雅黑" panose="020B0503020204020204" pitchFamily="34" charset="-122"/>
            </a:endParaRPr>
          </a:p>
        </p:txBody>
      </p:sp>
      <p:sp>
        <p:nvSpPr>
          <p:cNvPr id="111" name="Rectangle 112" descr="信纸"/>
          <p:cNvSpPr>
            <a:spLocks noChangeArrowheads="1"/>
          </p:cNvSpPr>
          <p:nvPr/>
        </p:nvSpPr>
        <p:spPr bwMode="auto">
          <a:xfrm>
            <a:off x="1898650" y="2382020"/>
            <a:ext cx="493339" cy="180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buFontTx/>
              <a:buNone/>
            </a:pPr>
            <a:r>
              <a:rPr lang="en-US" altLang="zh-CN" sz="2000" b="1" dirty="0">
                <a:latin typeface="微软雅黑" panose="020B0503020204020204" pitchFamily="34" charset="-122"/>
                <a:ea typeface="微软雅黑" panose="020B0503020204020204" pitchFamily="34" charset="-122"/>
              </a:rPr>
              <a:t>P</a:t>
            </a:r>
          </a:p>
        </p:txBody>
      </p:sp>
      <p:sp>
        <p:nvSpPr>
          <p:cNvPr id="112" name="Rectangle 113" descr="信纸"/>
          <p:cNvSpPr>
            <a:spLocks noChangeArrowheads="1"/>
          </p:cNvSpPr>
          <p:nvPr/>
        </p:nvSpPr>
        <p:spPr bwMode="auto">
          <a:xfrm>
            <a:off x="7966074" y="1992953"/>
            <a:ext cx="760831" cy="389067"/>
          </a:xfrm>
          <a:prstGeom prst="rect">
            <a:avLst/>
          </a:prstGeom>
          <a:solidFill>
            <a:schemeClr val="bg1">
              <a:lumMod val="85000"/>
            </a:schemeClr>
          </a:solidFill>
          <a:ln w="9525" algn="ctr">
            <a:noFill/>
            <a:miter lim="800000"/>
          </a:ln>
          <a:effectLst/>
        </p:spPr>
        <p:txBody>
          <a:bodyPr anchor="ctr">
            <a:flatTx/>
          </a:bodyPr>
          <a:lstStyle/>
          <a:p>
            <a:pPr algn="ctr" eaLnBrk="1" hangingPunct="1">
              <a:spcBef>
                <a:spcPct val="20000"/>
              </a:spcBef>
              <a:defRPr/>
            </a:pPr>
            <a:r>
              <a:rPr lang="en-US" altLang="zh-CN" sz="1200" b="1" dirty="0">
                <a:latin typeface="微软雅黑" panose="020B0503020204020204" pitchFamily="34" charset="-122"/>
                <a:ea typeface="微软雅黑" panose="020B0503020204020204" pitchFamily="34" charset="-122"/>
              </a:rPr>
              <a:t>7</a:t>
            </a:r>
            <a:r>
              <a:rPr lang="zh-CN" altLang="en-US" sz="1200" b="1" dirty="0">
                <a:latin typeface="微软雅黑" panose="020B0503020204020204" pitchFamily="34" charset="-122"/>
                <a:ea typeface="微软雅黑" panose="020B0503020204020204" pitchFamily="34" charset="-122"/>
              </a:rPr>
              <a:t>月</a:t>
            </a:r>
          </a:p>
        </p:txBody>
      </p:sp>
      <p:sp>
        <p:nvSpPr>
          <p:cNvPr id="113" name="Rectangle 114" descr="信纸"/>
          <p:cNvSpPr>
            <a:spLocks noChangeArrowheads="1"/>
          </p:cNvSpPr>
          <p:nvPr/>
        </p:nvSpPr>
        <p:spPr bwMode="auto">
          <a:xfrm>
            <a:off x="7251694" y="1992953"/>
            <a:ext cx="714380" cy="389067"/>
          </a:xfrm>
          <a:prstGeom prst="rect">
            <a:avLst/>
          </a:prstGeom>
          <a:solidFill>
            <a:schemeClr val="bg1">
              <a:lumMod val="85000"/>
            </a:schemeClr>
          </a:solidFill>
          <a:ln w="9525" algn="ctr">
            <a:noFill/>
            <a:miter lim="800000"/>
          </a:ln>
          <a:effectLst/>
        </p:spPr>
        <p:txBody>
          <a:bodyPr anchor="ctr">
            <a:flatTx/>
          </a:bodyPr>
          <a:lstStyle/>
          <a:p>
            <a:pPr algn="ctr" eaLnBrk="1" hangingPunct="1">
              <a:spcBef>
                <a:spcPct val="20000"/>
              </a:spcBef>
              <a:defRPr/>
            </a:pPr>
            <a:r>
              <a:rPr lang="en-US" altLang="zh-CN" sz="1200" b="1" dirty="0">
                <a:latin typeface="微软雅黑" panose="020B0503020204020204" pitchFamily="34" charset="-122"/>
                <a:ea typeface="微软雅黑" panose="020B0503020204020204" pitchFamily="34" charset="-122"/>
              </a:rPr>
              <a:t>6</a:t>
            </a:r>
            <a:r>
              <a:rPr lang="zh-CN" altLang="en-US" sz="1200" b="1" dirty="0">
                <a:latin typeface="微软雅黑" panose="020B0503020204020204" pitchFamily="34" charset="-122"/>
                <a:ea typeface="微软雅黑" panose="020B0503020204020204" pitchFamily="34" charset="-122"/>
              </a:rPr>
              <a:t>月</a:t>
            </a:r>
          </a:p>
        </p:txBody>
      </p:sp>
      <p:sp>
        <p:nvSpPr>
          <p:cNvPr id="114" name="Rectangle 115" descr="信纸"/>
          <p:cNvSpPr>
            <a:spLocks noChangeArrowheads="1"/>
          </p:cNvSpPr>
          <p:nvPr/>
        </p:nvSpPr>
        <p:spPr bwMode="auto">
          <a:xfrm>
            <a:off x="6538916" y="1992953"/>
            <a:ext cx="712778" cy="389067"/>
          </a:xfrm>
          <a:prstGeom prst="rect">
            <a:avLst/>
          </a:prstGeom>
          <a:solidFill>
            <a:schemeClr val="bg1">
              <a:lumMod val="85000"/>
            </a:schemeClr>
          </a:solidFill>
          <a:ln w="9525" algn="ctr">
            <a:noFill/>
            <a:miter lim="800000"/>
          </a:ln>
          <a:effectLst/>
        </p:spPr>
        <p:txBody>
          <a:bodyPr anchor="ctr">
            <a:flatTx/>
          </a:bodyPr>
          <a:lstStyle/>
          <a:p>
            <a:pPr algn="ctr" eaLnBrk="1" hangingPunct="1">
              <a:spcBef>
                <a:spcPct val="20000"/>
              </a:spcBef>
              <a:defRPr/>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月</a:t>
            </a:r>
          </a:p>
        </p:txBody>
      </p:sp>
      <p:sp>
        <p:nvSpPr>
          <p:cNvPr id="115" name="Rectangle 116" descr="信纸"/>
          <p:cNvSpPr>
            <a:spLocks noChangeArrowheads="1"/>
          </p:cNvSpPr>
          <p:nvPr/>
        </p:nvSpPr>
        <p:spPr bwMode="auto">
          <a:xfrm>
            <a:off x="5822935" y="1992953"/>
            <a:ext cx="715982" cy="389067"/>
          </a:xfrm>
          <a:prstGeom prst="rect">
            <a:avLst/>
          </a:prstGeom>
          <a:solidFill>
            <a:schemeClr val="bg1">
              <a:lumMod val="85000"/>
            </a:schemeClr>
          </a:solidFill>
          <a:ln w="9525" algn="ctr">
            <a:noFill/>
            <a:miter lim="800000"/>
          </a:ln>
          <a:effectLst/>
        </p:spPr>
        <p:txBody>
          <a:bodyPr anchor="ctr">
            <a:flatTx/>
          </a:bodyPr>
          <a:lstStyle/>
          <a:p>
            <a:pPr algn="ctr" eaLnBrk="1" hangingPunct="1">
              <a:spcBef>
                <a:spcPct val="20000"/>
              </a:spcBef>
              <a:defRPr/>
            </a:pPr>
            <a:r>
              <a:rPr lang="en-US" altLang="zh-CN" sz="1200" b="1" dirty="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rPr>
              <a:t>月</a:t>
            </a:r>
          </a:p>
        </p:txBody>
      </p:sp>
      <p:sp>
        <p:nvSpPr>
          <p:cNvPr id="116" name="Rectangle 117" descr="信纸"/>
          <p:cNvSpPr>
            <a:spLocks noChangeArrowheads="1"/>
          </p:cNvSpPr>
          <p:nvPr/>
        </p:nvSpPr>
        <p:spPr bwMode="auto">
          <a:xfrm>
            <a:off x="5022060" y="1992953"/>
            <a:ext cx="800874" cy="389067"/>
          </a:xfrm>
          <a:prstGeom prst="rect">
            <a:avLst/>
          </a:prstGeom>
          <a:solidFill>
            <a:schemeClr val="bg1">
              <a:lumMod val="85000"/>
            </a:schemeClr>
          </a:solidFill>
          <a:ln w="9525" algn="ctr">
            <a:noFill/>
            <a:miter lim="800000"/>
          </a:ln>
          <a:effectLst/>
        </p:spPr>
        <p:txBody>
          <a:bodyPr anchor="ctr">
            <a:flatTx/>
          </a:bodyPr>
          <a:lstStyle/>
          <a:p>
            <a:pPr algn="ctr" eaLnBrk="1" hangingPunct="1">
              <a:spcBef>
                <a:spcPct val="20000"/>
              </a:spcBef>
              <a:defRPr/>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月</a:t>
            </a:r>
          </a:p>
        </p:txBody>
      </p:sp>
      <p:sp>
        <p:nvSpPr>
          <p:cNvPr id="117" name="Rectangle 118" descr="信纸"/>
          <p:cNvSpPr>
            <a:spLocks noChangeArrowheads="1"/>
          </p:cNvSpPr>
          <p:nvPr/>
        </p:nvSpPr>
        <p:spPr bwMode="auto">
          <a:xfrm>
            <a:off x="4325299" y="1992953"/>
            <a:ext cx="696761" cy="389067"/>
          </a:xfrm>
          <a:prstGeom prst="rect">
            <a:avLst/>
          </a:prstGeom>
          <a:solidFill>
            <a:schemeClr val="bg1">
              <a:lumMod val="85000"/>
            </a:schemeClr>
          </a:solidFill>
          <a:ln w="9525" algn="ctr">
            <a:noFill/>
            <a:miter lim="800000"/>
          </a:ln>
          <a:effectLst/>
        </p:spPr>
        <p:txBody>
          <a:bodyPr anchor="ctr">
            <a:flatTx/>
          </a:bodyPr>
          <a:lstStyle/>
          <a:p>
            <a:pPr algn="ctr" eaLnBrk="1" hangingPunct="1">
              <a:spcBef>
                <a:spcPct val="20000"/>
              </a:spcBef>
              <a:defRPr/>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月</a:t>
            </a:r>
          </a:p>
        </p:txBody>
      </p:sp>
      <p:sp>
        <p:nvSpPr>
          <p:cNvPr id="118" name="Rectangle 119" descr="信纸"/>
          <p:cNvSpPr>
            <a:spLocks noChangeArrowheads="1"/>
          </p:cNvSpPr>
          <p:nvPr/>
        </p:nvSpPr>
        <p:spPr bwMode="auto">
          <a:xfrm>
            <a:off x="3556460" y="1992953"/>
            <a:ext cx="791264" cy="389067"/>
          </a:xfrm>
          <a:prstGeom prst="rect">
            <a:avLst/>
          </a:prstGeom>
          <a:solidFill>
            <a:schemeClr val="bg1">
              <a:lumMod val="85000"/>
            </a:schemeClr>
          </a:solidFill>
          <a:ln w="9525" algn="ctr">
            <a:noFill/>
            <a:miter lim="800000"/>
          </a:ln>
          <a:effectLst/>
        </p:spPr>
        <p:txBody>
          <a:bodyPr anchor="ctr">
            <a:flatTx/>
          </a:bodyPr>
          <a:lstStyle/>
          <a:p>
            <a:pPr algn="ctr" eaLnBrk="1" hangingPunct="1">
              <a:spcBef>
                <a:spcPct val="20000"/>
              </a:spcBef>
              <a:defRPr/>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月</a:t>
            </a:r>
          </a:p>
        </p:txBody>
      </p:sp>
      <p:sp>
        <p:nvSpPr>
          <p:cNvPr id="119" name="Rectangle 120" descr="信纸"/>
          <p:cNvSpPr>
            <a:spLocks noChangeArrowheads="1"/>
          </p:cNvSpPr>
          <p:nvPr/>
        </p:nvSpPr>
        <p:spPr bwMode="auto">
          <a:xfrm>
            <a:off x="3556460" y="1662113"/>
            <a:ext cx="6551153" cy="33084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b="1" dirty="0" smtClean="0">
                <a:solidFill>
                  <a:schemeClr val="bg1"/>
                </a:solidFill>
                <a:latin typeface="微软雅黑" panose="020B0503020204020204" pitchFamily="34" charset="-122"/>
                <a:ea typeface="微软雅黑" panose="020B0503020204020204" pitchFamily="34" charset="-122"/>
              </a:rPr>
              <a:t>2016</a:t>
            </a:r>
            <a:r>
              <a:rPr lang="zh-CN" altLang="en-US" sz="1400" b="1" dirty="0" smtClean="0">
                <a:solidFill>
                  <a:schemeClr val="bg1"/>
                </a:solidFill>
                <a:latin typeface="微软雅黑" panose="020B0503020204020204" pitchFamily="34" charset="-122"/>
                <a:ea typeface="微软雅黑" panose="020B0503020204020204" pitchFamily="34" charset="-122"/>
              </a:rPr>
              <a:t>年</a:t>
            </a:r>
            <a:r>
              <a:rPr lang="en-US" altLang="zh-CN" sz="1400" b="1" dirty="0">
                <a:solidFill>
                  <a:schemeClr val="bg1"/>
                </a:solidFill>
                <a:latin typeface="微软雅黑" panose="020B0503020204020204" pitchFamily="34" charset="-122"/>
                <a:ea typeface="微软雅黑" panose="020B0503020204020204" pitchFamily="34" charset="-122"/>
              </a:rPr>
              <a:t>1</a:t>
            </a:r>
            <a:r>
              <a:rPr lang="zh-CN" altLang="en-US" sz="1400" b="1" dirty="0">
                <a:solidFill>
                  <a:schemeClr val="bg1"/>
                </a:solidFill>
                <a:latin typeface="微软雅黑" panose="020B0503020204020204" pitchFamily="34" charset="-122"/>
                <a:ea typeface="微软雅黑" panose="020B0503020204020204" pitchFamily="34" charset="-122"/>
              </a:rPr>
              <a:t>月</a:t>
            </a:r>
            <a:r>
              <a:rPr lang="en-US" altLang="zh-CN" sz="1400" b="1" dirty="0">
                <a:solidFill>
                  <a:schemeClr val="bg1"/>
                </a:solidFill>
                <a:latin typeface="微软雅黑" panose="020B0503020204020204" pitchFamily="34" charset="-122"/>
                <a:ea typeface="微软雅黑" panose="020B0503020204020204" pitchFamily="34" charset="-122"/>
              </a:rPr>
              <a:t>—</a:t>
            </a:r>
            <a:r>
              <a:rPr lang="en-US" altLang="zh-CN" sz="1400" b="1" dirty="0" smtClean="0">
                <a:solidFill>
                  <a:schemeClr val="bg1"/>
                </a:solidFill>
                <a:latin typeface="微软雅黑" panose="020B0503020204020204" pitchFamily="34" charset="-122"/>
                <a:ea typeface="微软雅黑" panose="020B0503020204020204" pitchFamily="34" charset="-122"/>
              </a:rPr>
              <a:t>2016</a:t>
            </a:r>
            <a:r>
              <a:rPr lang="zh-CN" altLang="en-US" sz="1400" b="1" dirty="0" smtClean="0">
                <a:solidFill>
                  <a:schemeClr val="bg1"/>
                </a:solidFill>
                <a:latin typeface="微软雅黑" panose="020B0503020204020204" pitchFamily="34" charset="-122"/>
                <a:ea typeface="微软雅黑" panose="020B0503020204020204" pitchFamily="34" charset="-122"/>
              </a:rPr>
              <a:t>年</a:t>
            </a:r>
            <a:r>
              <a:rPr lang="en-US" altLang="zh-CN" sz="1400" b="1" dirty="0" smtClean="0">
                <a:solidFill>
                  <a:schemeClr val="bg1"/>
                </a:solidFill>
                <a:latin typeface="微软雅黑" panose="020B0503020204020204" pitchFamily="34" charset="-122"/>
                <a:ea typeface="微软雅黑" panose="020B0503020204020204" pitchFamily="34" charset="-122"/>
              </a:rPr>
              <a:t>9</a:t>
            </a:r>
            <a:r>
              <a:rPr lang="zh-CN" altLang="en-US" sz="1400" b="1" dirty="0" smtClean="0">
                <a:solidFill>
                  <a:schemeClr val="bg1"/>
                </a:solidFill>
                <a:latin typeface="微软雅黑" panose="020B0503020204020204" pitchFamily="34" charset="-122"/>
                <a:ea typeface="微软雅黑" panose="020B0503020204020204" pitchFamily="34" charset="-122"/>
              </a:rPr>
              <a:t>月</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0" name="Rectangle 121" descr="信纸"/>
          <p:cNvSpPr>
            <a:spLocks noChangeArrowheads="1"/>
          </p:cNvSpPr>
          <p:nvPr/>
        </p:nvSpPr>
        <p:spPr bwMode="auto">
          <a:xfrm>
            <a:off x="1898650" y="1662113"/>
            <a:ext cx="1657810" cy="71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dirty="0">
                <a:latin typeface="微软雅黑" panose="020B0503020204020204" pitchFamily="34" charset="-122"/>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时间</a:t>
            </a:r>
          </a:p>
          <a:p>
            <a:pPr eaLnBrk="1" hangingPunct="1">
              <a:lnSpc>
                <a:spcPts val="900"/>
              </a:lnSpc>
              <a:spcBef>
                <a:spcPct val="0"/>
              </a:spcBef>
              <a:buFontTx/>
              <a:buNone/>
            </a:pPr>
            <a:endParaRPr lang="zh-CN" altLang="en-US" sz="900" b="1" dirty="0">
              <a:latin typeface="微软雅黑" panose="020B0503020204020204" pitchFamily="34" charset="-122"/>
              <a:ea typeface="微软雅黑" panose="020B0503020204020204" pitchFamily="34" charset="-122"/>
            </a:endParaRPr>
          </a:p>
          <a:p>
            <a:pPr eaLnBrk="1" hangingPunct="1">
              <a:spcBef>
                <a:spcPct val="0"/>
              </a:spcBef>
              <a:buFontTx/>
              <a:buNone/>
            </a:pPr>
            <a:r>
              <a:rPr lang="zh-CN" altLang="en-US" sz="1400" b="1"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阶段</a:t>
            </a:r>
            <a:r>
              <a:rPr lang="zh-CN" altLang="en-US" sz="1400" b="1" dirty="0">
                <a:latin typeface="微软雅黑" panose="020B0503020204020204" pitchFamily="34" charset="-122"/>
                <a:ea typeface="微软雅黑" panose="020B0503020204020204" pitchFamily="34" charset="-122"/>
              </a:rPr>
              <a:t> </a:t>
            </a:r>
          </a:p>
        </p:txBody>
      </p:sp>
      <p:sp>
        <p:nvSpPr>
          <p:cNvPr id="122" name="Line 123" descr="信纸"/>
          <p:cNvSpPr>
            <a:spLocks noChangeShapeType="1"/>
          </p:cNvSpPr>
          <p:nvPr/>
        </p:nvSpPr>
        <p:spPr bwMode="auto">
          <a:xfrm>
            <a:off x="1898650" y="2382020"/>
            <a:ext cx="8208963" cy="0"/>
          </a:xfrm>
          <a:prstGeom prst="line">
            <a:avLst/>
          </a:prstGeom>
          <a:noFill/>
          <a:ln w="254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3" name="Line 124" descr="信纸"/>
          <p:cNvSpPr>
            <a:spLocks noChangeShapeType="1"/>
          </p:cNvSpPr>
          <p:nvPr/>
        </p:nvSpPr>
        <p:spPr bwMode="auto">
          <a:xfrm>
            <a:off x="1898650" y="4183111"/>
            <a:ext cx="8208963" cy="0"/>
          </a:xfrm>
          <a:prstGeom prst="line">
            <a:avLst/>
          </a:prstGeom>
          <a:noFill/>
          <a:ln w="254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4" name="Line 125" descr="信纸"/>
          <p:cNvSpPr>
            <a:spLocks noChangeShapeType="1"/>
          </p:cNvSpPr>
          <p:nvPr/>
        </p:nvSpPr>
        <p:spPr bwMode="auto">
          <a:xfrm>
            <a:off x="1898650" y="4562915"/>
            <a:ext cx="8208963" cy="0"/>
          </a:xfrm>
          <a:prstGeom prst="line">
            <a:avLst/>
          </a:prstGeom>
          <a:noFill/>
          <a:ln w="254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5" name="Line 126" descr="信纸"/>
          <p:cNvSpPr>
            <a:spLocks noChangeShapeType="1"/>
          </p:cNvSpPr>
          <p:nvPr/>
        </p:nvSpPr>
        <p:spPr bwMode="auto">
          <a:xfrm>
            <a:off x="1898650" y="4942719"/>
            <a:ext cx="8208963" cy="0"/>
          </a:xfrm>
          <a:prstGeom prst="line">
            <a:avLst/>
          </a:prstGeom>
          <a:noFill/>
          <a:ln w="254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6" name="Line 127" descr="信纸"/>
          <p:cNvSpPr>
            <a:spLocks noChangeShapeType="1"/>
          </p:cNvSpPr>
          <p:nvPr/>
        </p:nvSpPr>
        <p:spPr bwMode="auto">
          <a:xfrm>
            <a:off x="1898650" y="5622925"/>
            <a:ext cx="8208963" cy="0"/>
          </a:xfrm>
          <a:prstGeom prst="line">
            <a:avLst/>
          </a:prstGeom>
          <a:noFill/>
          <a:ln w="41275" cap="sq">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8" name="Line 129" descr="信纸"/>
          <p:cNvSpPr>
            <a:spLocks noChangeShapeType="1"/>
          </p:cNvSpPr>
          <p:nvPr/>
        </p:nvSpPr>
        <p:spPr bwMode="auto">
          <a:xfrm>
            <a:off x="3556460" y="1662113"/>
            <a:ext cx="0" cy="3960812"/>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9" name="Line 130" descr="信纸"/>
          <p:cNvSpPr>
            <a:spLocks noChangeShapeType="1"/>
          </p:cNvSpPr>
          <p:nvPr/>
        </p:nvSpPr>
        <p:spPr bwMode="auto">
          <a:xfrm>
            <a:off x="10107613" y="1662113"/>
            <a:ext cx="0" cy="3960812"/>
          </a:xfrm>
          <a:prstGeom prst="line">
            <a:avLst/>
          </a:prstGeom>
          <a:noFill/>
          <a:ln w="41275" cap="sq">
            <a:no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0" name="Line 131" descr="信纸"/>
          <p:cNvSpPr>
            <a:spLocks noChangeShapeType="1"/>
          </p:cNvSpPr>
          <p:nvPr/>
        </p:nvSpPr>
        <p:spPr bwMode="auto">
          <a:xfrm>
            <a:off x="3556460" y="1991629"/>
            <a:ext cx="6551153" cy="0"/>
          </a:xfrm>
          <a:prstGeom prst="line">
            <a:avLst/>
          </a:prstGeom>
          <a:noFill/>
          <a:ln w="254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1" name="Line 132" descr="信纸"/>
          <p:cNvSpPr>
            <a:spLocks noChangeShapeType="1"/>
          </p:cNvSpPr>
          <p:nvPr/>
        </p:nvSpPr>
        <p:spPr bwMode="auto">
          <a:xfrm>
            <a:off x="4325299" y="1991629"/>
            <a:ext cx="0" cy="3631296"/>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 name="Line 133" descr="信纸"/>
          <p:cNvSpPr>
            <a:spLocks noChangeShapeType="1"/>
          </p:cNvSpPr>
          <p:nvPr/>
        </p:nvSpPr>
        <p:spPr bwMode="auto">
          <a:xfrm>
            <a:off x="5022060" y="1991629"/>
            <a:ext cx="0" cy="3631296"/>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 name="Line 134" descr="信纸"/>
          <p:cNvSpPr>
            <a:spLocks noChangeShapeType="1"/>
          </p:cNvSpPr>
          <p:nvPr/>
        </p:nvSpPr>
        <p:spPr bwMode="auto">
          <a:xfrm>
            <a:off x="5822935" y="1991629"/>
            <a:ext cx="0" cy="3631296"/>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 name="Line 135" descr="信纸"/>
          <p:cNvSpPr>
            <a:spLocks noChangeShapeType="1"/>
          </p:cNvSpPr>
          <p:nvPr/>
        </p:nvSpPr>
        <p:spPr bwMode="auto">
          <a:xfrm>
            <a:off x="6538916" y="1991629"/>
            <a:ext cx="0" cy="3631296"/>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5" name="Line 136" descr="信纸"/>
          <p:cNvSpPr>
            <a:spLocks noChangeShapeType="1"/>
          </p:cNvSpPr>
          <p:nvPr/>
        </p:nvSpPr>
        <p:spPr bwMode="auto">
          <a:xfrm>
            <a:off x="7251694" y="1991629"/>
            <a:ext cx="0" cy="3631296"/>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6" name="Line 137" descr="信纸"/>
          <p:cNvSpPr>
            <a:spLocks noChangeShapeType="1"/>
          </p:cNvSpPr>
          <p:nvPr/>
        </p:nvSpPr>
        <p:spPr bwMode="auto">
          <a:xfrm>
            <a:off x="7966074" y="1991629"/>
            <a:ext cx="0" cy="3631296"/>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7" name="Line 138" descr="信纸"/>
          <p:cNvSpPr>
            <a:spLocks noChangeShapeType="1"/>
          </p:cNvSpPr>
          <p:nvPr/>
        </p:nvSpPr>
        <p:spPr bwMode="auto">
          <a:xfrm>
            <a:off x="2391989" y="2382020"/>
            <a:ext cx="0" cy="3240905"/>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8" name="Line 139" descr="信纸"/>
          <p:cNvSpPr>
            <a:spLocks noChangeShapeType="1"/>
          </p:cNvSpPr>
          <p:nvPr/>
        </p:nvSpPr>
        <p:spPr bwMode="auto">
          <a:xfrm>
            <a:off x="2391989" y="2982825"/>
            <a:ext cx="7715624" cy="0"/>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 name="Line 140" descr="信纸"/>
          <p:cNvSpPr>
            <a:spLocks noChangeShapeType="1"/>
          </p:cNvSpPr>
          <p:nvPr/>
        </p:nvSpPr>
        <p:spPr bwMode="auto">
          <a:xfrm>
            <a:off x="2391989" y="3281904"/>
            <a:ext cx="7715624" cy="0"/>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0" name="Line 141" descr="信纸"/>
          <p:cNvSpPr>
            <a:spLocks noChangeShapeType="1"/>
          </p:cNvSpPr>
          <p:nvPr/>
        </p:nvSpPr>
        <p:spPr bwMode="auto">
          <a:xfrm>
            <a:off x="2391989" y="3882709"/>
            <a:ext cx="7715624" cy="0"/>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1" name="Line 142" descr="信纸"/>
          <p:cNvSpPr>
            <a:spLocks noChangeShapeType="1"/>
          </p:cNvSpPr>
          <p:nvPr/>
        </p:nvSpPr>
        <p:spPr bwMode="auto">
          <a:xfrm>
            <a:off x="2391989" y="5262971"/>
            <a:ext cx="7715624" cy="0"/>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2" name="Line 143" descr="信纸"/>
          <p:cNvSpPr>
            <a:spLocks noChangeShapeType="1"/>
          </p:cNvSpPr>
          <p:nvPr/>
        </p:nvSpPr>
        <p:spPr bwMode="auto">
          <a:xfrm>
            <a:off x="1898650" y="1662113"/>
            <a:ext cx="1657810" cy="719907"/>
          </a:xfrm>
          <a:prstGeom prst="line">
            <a:avLst/>
          </a:prstGeom>
          <a:noFill/>
          <a:ln w="12700" cap="rnd">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 name="Line 144" descr="信纸"/>
          <p:cNvSpPr>
            <a:spLocks noChangeShapeType="1"/>
          </p:cNvSpPr>
          <p:nvPr/>
        </p:nvSpPr>
        <p:spPr bwMode="auto">
          <a:xfrm>
            <a:off x="2391989" y="2682422"/>
            <a:ext cx="7715624" cy="0"/>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4" name="Line 145"/>
          <p:cNvSpPr>
            <a:spLocks noChangeShapeType="1"/>
          </p:cNvSpPr>
          <p:nvPr/>
        </p:nvSpPr>
        <p:spPr bwMode="auto">
          <a:xfrm>
            <a:off x="8726905" y="1991629"/>
            <a:ext cx="0" cy="3631296"/>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lstStyle/>
          <a:p>
            <a:endParaRPr lang="zh-CN" altLang="en-US"/>
          </a:p>
        </p:txBody>
      </p:sp>
      <p:sp>
        <p:nvSpPr>
          <p:cNvPr id="145" name="Line 146"/>
          <p:cNvSpPr>
            <a:spLocks noChangeShapeType="1"/>
          </p:cNvSpPr>
          <p:nvPr/>
        </p:nvSpPr>
        <p:spPr bwMode="auto">
          <a:xfrm>
            <a:off x="9393233" y="1991629"/>
            <a:ext cx="0" cy="3631296"/>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lstStyle/>
          <a:p>
            <a:endParaRPr lang="zh-CN" altLang="en-US"/>
          </a:p>
        </p:txBody>
      </p:sp>
      <p:sp>
        <p:nvSpPr>
          <p:cNvPr id="146" name="Line 147"/>
          <p:cNvSpPr>
            <a:spLocks noChangeShapeType="1"/>
          </p:cNvSpPr>
          <p:nvPr/>
        </p:nvSpPr>
        <p:spPr bwMode="auto">
          <a:xfrm>
            <a:off x="2391989" y="3582306"/>
            <a:ext cx="7715624" cy="0"/>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7" name="Line 148"/>
          <p:cNvSpPr>
            <a:spLocks noChangeShapeType="1"/>
          </p:cNvSpPr>
          <p:nvPr/>
        </p:nvSpPr>
        <p:spPr bwMode="auto">
          <a:xfrm>
            <a:off x="5603495" y="2862399"/>
            <a:ext cx="43567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8" name="Line 149"/>
          <p:cNvSpPr>
            <a:spLocks noChangeShapeType="1"/>
          </p:cNvSpPr>
          <p:nvPr/>
        </p:nvSpPr>
        <p:spPr bwMode="auto">
          <a:xfrm>
            <a:off x="3641353" y="2479949"/>
            <a:ext cx="216236" cy="0"/>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49" name="Line 150"/>
          <p:cNvSpPr>
            <a:spLocks noChangeShapeType="1"/>
          </p:cNvSpPr>
          <p:nvPr/>
        </p:nvSpPr>
        <p:spPr bwMode="auto">
          <a:xfrm>
            <a:off x="3641353" y="2561997"/>
            <a:ext cx="1295815" cy="0"/>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50" name="Line 151"/>
          <p:cNvSpPr>
            <a:spLocks noChangeShapeType="1"/>
          </p:cNvSpPr>
          <p:nvPr/>
        </p:nvSpPr>
        <p:spPr bwMode="auto">
          <a:xfrm>
            <a:off x="3644556" y="2780351"/>
            <a:ext cx="217838" cy="0"/>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51" name="Line 152"/>
          <p:cNvSpPr>
            <a:spLocks noChangeShapeType="1"/>
          </p:cNvSpPr>
          <p:nvPr/>
        </p:nvSpPr>
        <p:spPr bwMode="auto">
          <a:xfrm>
            <a:off x="3644556" y="2862399"/>
            <a:ext cx="1295815" cy="0"/>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52" name="Line 153"/>
          <p:cNvSpPr>
            <a:spLocks noChangeShapeType="1"/>
          </p:cNvSpPr>
          <p:nvPr/>
        </p:nvSpPr>
        <p:spPr bwMode="auto">
          <a:xfrm>
            <a:off x="3644556" y="3093987"/>
            <a:ext cx="217838" cy="0"/>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53" name="Line 154"/>
          <p:cNvSpPr>
            <a:spLocks noChangeShapeType="1"/>
          </p:cNvSpPr>
          <p:nvPr/>
        </p:nvSpPr>
        <p:spPr bwMode="auto">
          <a:xfrm>
            <a:off x="3644556" y="3161478"/>
            <a:ext cx="1295815" cy="0"/>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54" name="Line 155"/>
          <p:cNvSpPr>
            <a:spLocks noChangeShapeType="1"/>
          </p:cNvSpPr>
          <p:nvPr/>
        </p:nvSpPr>
        <p:spPr bwMode="auto">
          <a:xfrm>
            <a:off x="3644556" y="3393066"/>
            <a:ext cx="217838" cy="0"/>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55" name="Line 156"/>
          <p:cNvSpPr>
            <a:spLocks noChangeShapeType="1"/>
          </p:cNvSpPr>
          <p:nvPr/>
        </p:nvSpPr>
        <p:spPr bwMode="auto">
          <a:xfrm>
            <a:off x="3644556" y="3461881"/>
            <a:ext cx="1295815" cy="0"/>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56" name="Line 157"/>
          <p:cNvSpPr>
            <a:spLocks noChangeShapeType="1"/>
          </p:cNvSpPr>
          <p:nvPr/>
        </p:nvSpPr>
        <p:spPr bwMode="auto">
          <a:xfrm>
            <a:off x="3641353" y="3680235"/>
            <a:ext cx="289917" cy="0"/>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57" name="Line 158"/>
          <p:cNvSpPr>
            <a:spLocks noChangeShapeType="1"/>
          </p:cNvSpPr>
          <p:nvPr/>
        </p:nvSpPr>
        <p:spPr bwMode="auto">
          <a:xfrm>
            <a:off x="3644556" y="3762283"/>
            <a:ext cx="1295815" cy="0"/>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58" name="Line 159"/>
          <p:cNvSpPr>
            <a:spLocks noChangeShapeType="1"/>
          </p:cNvSpPr>
          <p:nvPr/>
        </p:nvSpPr>
        <p:spPr bwMode="auto">
          <a:xfrm>
            <a:off x="5022060" y="4303537"/>
            <a:ext cx="872953" cy="0"/>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59" name="Line 160"/>
          <p:cNvSpPr>
            <a:spLocks noChangeShapeType="1"/>
          </p:cNvSpPr>
          <p:nvPr/>
        </p:nvSpPr>
        <p:spPr bwMode="auto">
          <a:xfrm>
            <a:off x="5022060" y="4423962"/>
            <a:ext cx="872953" cy="0"/>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60" name="Line 161"/>
          <p:cNvSpPr>
            <a:spLocks noChangeShapeType="1"/>
          </p:cNvSpPr>
          <p:nvPr/>
        </p:nvSpPr>
        <p:spPr bwMode="auto">
          <a:xfrm>
            <a:off x="3644556" y="3972697"/>
            <a:ext cx="361995" cy="0"/>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61" name="Line 162"/>
          <p:cNvSpPr>
            <a:spLocks noChangeShapeType="1"/>
          </p:cNvSpPr>
          <p:nvPr/>
        </p:nvSpPr>
        <p:spPr bwMode="auto">
          <a:xfrm>
            <a:off x="3644556" y="4069302"/>
            <a:ext cx="1295815" cy="0"/>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62" name="Line 163"/>
          <p:cNvSpPr>
            <a:spLocks noChangeShapeType="1"/>
          </p:cNvSpPr>
          <p:nvPr/>
        </p:nvSpPr>
        <p:spPr bwMode="auto">
          <a:xfrm>
            <a:off x="5073316" y="4663490"/>
            <a:ext cx="2107901" cy="0"/>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63" name="Line 164"/>
          <p:cNvSpPr>
            <a:spLocks noChangeShapeType="1"/>
          </p:cNvSpPr>
          <p:nvPr/>
        </p:nvSpPr>
        <p:spPr bwMode="auto">
          <a:xfrm>
            <a:off x="5084528" y="4783916"/>
            <a:ext cx="2107901" cy="0"/>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64" name="Line 165"/>
          <p:cNvSpPr>
            <a:spLocks noChangeShapeType="1"/>
          </p:cNvSpPr>
          <p:nvPr/>
        </p:nvSpPr>
        <p:spPr bwMode="auto">
          <a:xfrm>
            <a:off x="9382020" y="5383397"/>
            <a:ext cx="653514" cy="0"/>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65" name="Line 166"/>
          <p:cNvSpPr>
            <a:spLocks noChangeShapeType="1"/>
          </p:cNvSpPr>
          <p:nvPr/>
        </p:nvSpPr>
        <p:spPr bwMode="auto">
          <a:xfrm>
            <a:off x="8787772" y="5503823"/>
            <a:ext cx="1260576" cy="0"/>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66" name="Line 167"/>
          <p:cNvSpPr>
            <a:spLocks noChangeShapeType="1"/>
          </p:cNvSpPr>
          <p:nvPr/>
        </p:nvSpPr>
        <p:spPr bwMode="auto">
          <a:xfrm>
            <a:off x="8047764" y="5023444"/>
            <a:ext cx="1295815" cy="0"/>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67" name="Line 168"/>
          <p:cNvSpPr>
            <a:spLocks noChangeShapeType="1"/>
          </p:cNvSpPr>
          <p:nvPr/>
        </p:nvSpPr>
        <p:spPr bwMode="auto">
          <a:xfrm>
            <a:off x="7288535" y="5143869"/>
            <a:ext cx="1367893" cy="0"/>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68" name="Text Box 3"/>
          <p:cNvSpPr txBox="1">
            <a:spLocks noChangeArrowheads="1"/>
          </p:cNvSpPr>
          <p:nvPr/>
        </p:nvSpPr>
        <p:spPr bwMode="auto">
          <a:xfrm>
            <a:off x="2114550" y="5657850"/>
            <a:ext cx="7561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1400" dirty="0">
                <a:latin typeface="Arial Black" panose="020B0A04020102020204" pitchFamily="34" charset="0"/>
                <a:ea typeface="华文新魏" panose="02010800040101010101" pitchFamily="2" charset="-122"/>
              </a:rPr>
              <a:t> </a:t>
            </a:r>
            <a:r>
              <a:rPr lang="zh-CN" altLang="en-US" sz="1600" dirty="0">
                <a:latin typeface="华文新魏" panose="02010800040101010101" pitchFamily="2" charset="-122"/>
                <a:ea typeface="华文新魏" panose="02010800040101010101" pitchFamily="2" charset="-122"/>
              </a:rPr>
              <a:t>计划                        实际                               制表</a:t>
            </a:r>
            <a:r>
              <a:rPr lang="en-US" altLang="zh-CN" sz="1600" dirty="0" smtClean="0">
                <a:latin typeface="华文新魏" panose="02010800040101010101" pitchFamily="2" charset="-122"/>
                <a:ea typeface="华文新魏" panose="02010800040101010101" pitchFamily="2" charset="-122"/>
              </a:rPr>
              <a:t>:</a:t>
            </a:r>
            <a:r>
              <a:rPr lang="zh-CN" altLang="en-US" sz="1600" dirty="0" smtClean="0">
                <a:latin typeface="华文新魏" panose="02010800040101010101" pitchFamily="2" charset="-122"/>
                <a:ea typeface="华文新魏" panose="02010800040101010101" pitchFamily="2" charset="-122"/>
              </a:rPr>
              <a:t>朱可欣            </a:t>
            </a:r>
            <a:r>
              <a:rPr lang="zh-CN" altLang="en-US" sz="1600" dirty="0">
                <a:latin typeface="华文新魏" panose="02010800040101010101" pitchFamily="2" charset="-122"/>
                <a:ea typeface="华文新魏" panose="02010800040101010101" pitchFamily="2" charset="-122"/>
              </a:rPr>
              <a:t>时间 ： </a:t>
            </a:r>
            <a:r>
              <a:rPr lang="en-US" altLang="zh-CN" sz="1400" dirty="0" smtClean="0">
                <a:latin typeface="华文新魏" panose="02010800040101010101" pitchFamily="2" charset="-122"/>
                <a:ea typeface="华文新魏" panose="02010800040101010101" pitchFamily="2" charset="-122"/>
              </a:rPr>
              <a:t>2016</a:t>
            </a:r>
            <a:r>
              <a:rPr lang="zh-CN" altLang="en-US" sz="1400" dirty="0" smtClean="0">
                <a:latin typeface="华文新魏" panose="02010800040101010101" pitchFamily="2" charset="-122"/>
                <a:ea typeface="华文新魏" panose="02010800040101010101" pitchFamily="2" charset="-122"/>
              </a:rPr>
              <a:t>年</a:t>
            </a:r>
            <a:r>
              <a:rPr lang="en-US" altLang="zh-CN" sz="1400" dirty="0">
                <a:latin typeface="华文新魏" panose="02010800040101010101" pitchFamily="2" charset="-122"/>
                <a:ea typeface="华文新魏" panose="02010800040101010101" pitchFamily="2" charset="-122"/>
              </a:rPr>
              <a:t>8</a:t>
            </a:r>
            <a:r>
              <a:rPr lang="zh-CN" altLang="en-US" sz="1400" dirty="0">
                <a:latin typeface="华文新魏" panose="02010800040101010101" pitchFamily="2" charset="-122"/>
                <a:ea typeface="华文新魏" panose="02010800040101010101" pitchFamily="2" charset="-122"/>
              </a:rPr>
              <a:t>月</a:t>
            </a:r>
            <a:r>
              <a:rPr lang="en-US" altLang="zh-CN" sz="1400" dirty="0">
                <a:latin typeface="华文新魏" panose="02010800040101010101" pitchFamily="2" charset="-122"/>
                <a:ea typeface="华文新魏" panose="02010800040101010101" pitchFamily="2" charset="-122"/>
              </a:rPr>
              <a:t>15</a:t>
            </a:r>
            <a:r>
              <a:rPr lang="zh-CN" altLang="en-US" sz="1400" dirty="0">
                <a:latin typeface="华文新魏" panose="02010800040101010101" pitchFamily="2" charset="-122"/>
                <a:ea typeface="华文新魏" panose="02010800040101010101" pitchFamily="2" charset="-122"/>
              </a:rPr>
              <a:t>日</a:t>
            </a:r>
          </a:p>
        </p:txBody>
      </p:sp>
      <p:sp>
        <p:nvSpPr>
          <p:cNvPr id="169" name="Line 4"/>
          <p:cNvSpPr>
            <a:spLocks noChangeShapeType="1"/>
          </p:cNvSpPr>
          <p:nvPr/>
        </p:nvSpPr>
        <p:spPr bwMode="auto">
          <a:xfrm>
            <a:off x="2762250" y="5840413"/>
            <a:ext cx="647700" cy="0"/>
          </a:xfrm>
          <a:prstGeom prst="line">
            <a:avLst/>
          </a:prstGeom>
          <a:noFill/>
          <a:ln w="38100">
            <a:solidFill>
              <a:srgbClr val="FF3300"/>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70" name="Line 5"/>
          <p:cNvSpPr>
            <a:spLocks noChangeShapeType="1"/>
          </p:cNvSpPr>
          <p:nvPr/>
        </p:nvSpPr>
        <p:spPr bwMode="auto">
          <a:xfrm>
            <a:off x="4418013" y="5832475"/>
            <a:ext cx="649287" cy="0"/>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171" name="文本框 170"/>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nodePh="1">
                                  <p:stCondLst>
                                    <p:cond delay="0"/>
                                  </p:stCondLst>
                                  <p:endCondLst>
                                    <p:cond evt="begin" delay="0">
                                      <p:tn val="14"/>
                                    </p:cond>
                                  </p:end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nodePh="1">
                                  <p:stCondLst>
                                    <p:cond delay="0"/>
                                  </p:stCondLst>
                                  <p:endCondLst>
                                    <p:cond evt="begin" delay="0">
                                      <p:tn val="26"/>
                                    </p:cond>
                                  </p:end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nodePh="1">
                                  <p:stCondLst>
                                    <p:cond delay="0"/>
                                  </p:stCondLst>
                                  <p:endCondLst>
                                    <p:cond evt="begin" delay="0">
                                      <p:tn val="29"/>
                                    </p:cond>
                                  </p:end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nodePh="1">
                                  <p:stCondLst>
                                    <p:cond delay="0"/>
                                  </p:stCondLst>
                                  <p:endCondLst>
                                    <p:cond evt="begin" delay="0">
                                      <p:tn val="32"/>
                                    </p:cond>
                                  </p:end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nodePh="1">
                                  <p:stCondLst>
                                    <p:cond delay="0"/>
                                  </p:stCondLst>
                                  <p:endCondLst>
                                    <p:cond evt="begin" delay="0">
                                      <p:tn val="38"/>
                                    </p:cond>
                                  </p:end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nodePh="1">
                                  <p:stCondLst>
                                    <p:cond delay="0"/>
                                  </p:stCondLst>
                                  <p:endCondLst>
                                    <p:cond evt="begin" delay="0">
                                      <p:tn val="41"/>
                                    </p:cond>
                                  </p:end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grpId="0" nodeType="withEffect" nodePh="1">
                                  <p:stCondLst>
                                    <p:cond delay="0"/>
                                  </p:stCondLst>
                                  <p:endCondLst>
                                    <p:cond evt="begin" delay="0">
                                      <p:tn val="44"/>
                                    </p:cond>
                                  </p:end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22" presetClass="entr" presetSubtype="4" fill="hold" grpId="0" nodeType="withEffect" nodePh="1">
                                  <p:stCondLst>
                                    <p:cond delay="0"/>
                                  </p:stCondLst>
                                  <p:endCondLst>
                                    <p:cond evt="begin" delay="0">
                                      <p:tn val="47"/>
                                    </p:cond>
                                  </p:end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par>
                                <p:cTn id="50" presetID="22" presetClass="entr" presetSubtype="4" fill="hold" grpId="0" nodeType="withEffect" nodePh="1">
                                  <p:stCondLst>
                                    <p:cond delay="0"/>
                                  </p:stCondLst>
                                  <p:endCondLst>
                                    <p:cond evt="begin" delay="0">
                                      <p:tn val="50"/>
                                    </p:cond>
                                  </p:end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par>
                                <p:cTn id="53" presetID="22" presetClass="entr" presetSubtype="4" fill="hold" grpId="0" nodeType="withEffect" nodePh="1">
                                  <p:stCondLst>
                                    <p:cond delay="0"/>
                                  </p:stCondLst>
                                  <p:endCondLst>
                                    <p:cond evt="begin" delay="0">
                                      <p:tn val="53"/>
                                    </p:cond>
                                  </p:end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par>
                                <p:cTn id="56" presetID="22" presetClass="entr" presetSubtype="4" fill="hold" grpId="0" nodeType="withEffect" nodePh="1">
                                  <p:stCondLst>
                                    <p:cond delay="0"/>
                                  </p:stCondLst>
                                  <p:endCondLst>
                                    <p:cond evt="begin" delay="0">
                                      <p:tn val="56"/>
                                    </p:cond>
                                  </p:end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par>
                                <p:cTn id="59" presetID="22" presetClass="entr" presetSubtype="4" fill="hold" grpId="0" nodeType="withEffect" nodePh="1">
                                  <p:stCondLst>
                                    <p:cond delay="0"/>
                                  </p:stCondLst>
                                  <p:endCondLst>
                                    <p:cond evt="begin" delay="0">
                                      <p:tn val="59"/>
                                    </p:cond>
                                  </p:end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00"/>
                                        <p:tgtEl>
                                          <p:spTgt spid="23"/>
                                        </p:tgtEl>
                                      </p:cBhvr>
                                    </p:animEffect>
                                  </p:childTnLst>
                                </p:cTn>
                              </p:par>
                              <p:par>
                                <p:cTn id="62" presetID="22" presetClass="entr" presetSubtype="4" fill="hold" grpId="0" nodeType="withEffect" nodePh="1">
                                  <p:stCondLst>
                                    <p:cond delay="0"/>
                                  </p:stCondLst>
                                  <p:endCondLst>
                                    <p:cond evt="begin" delay="0">
                                      <p:tn val="62"/>
                                    </p:cond>
                                  </p:end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00"/>
                                        <p:tgtEl>
                                          <p:spTgt spid="2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par>
                                <p:cTn id="68" presetID="22" presetClass="entr" presetSubtype="4" fill="hold" grpId="0" nodeType="withEffect" nodePh="1">
                                  <p:stCondLst>
                                    <p:cond delay="0"/>
                                  </p:stCondLst>
                                  <p:endCondLst>
                                    <p:cond evt="begin" delay="0">
                                      <p:tn val="68"/>
                                    </p:cond>
                                  </p:end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par>
                                <p:cTn id="71" presetID="22" presetClass="entr" presetSubtype="4" fill="hold" grpId="0" nodeType="withEffect" nodePh="1">
                                  <p:stCondLst>
                                    <p:cond delay="0"/>
                                  </p:stCondLst>
                                  <p:endCondLst>
                                    <p:cond evt="begin" delay="0">
                                      <p:tn val="71"/>
                                    </p:cond>
                                  </p:endCondLst>
                                  <p:childTnLst>
                                    <p:set>
                                      <p:cBhvr>
                                        <p:cTn id="72" dur="1" fill="hold">
                                          <p:stCondLst>
                                            <p:cond delay="0"/>
                                          </p:stCondLst>
                                        </p:cTn>
                                        <p:tgtEl>
                                          <p:spTgt spid="27"/>
                                        </p:tgtEl>
                                        <p:attrNameLst>
                                          <p:attrName>style.visibility</p:attrName>
                                        </p:attrNameLst>
                                      </p:cBhvr>
                                      <p:to>
                                        <p:strVal val="visible"/>
                                      </p:to>
                                    </p:set>
                                    <p:animEffect transition="in" filter="wipe(down)">
                                      <p:cBhvr>
                                        <p:cTn id="73" dur="500"/>
                                        <p:tgtEl>
                                          <p:spTgt spid="27"/>
                                        </p:tgtEl>
                                      </p:cBhvr>
                                    </p:animEffect>
                                  </p:childTnLst>
                                </p:cTn>
                              </p:par>
                              <p:par>
                                <p:cTn id="74" presetID="22" presetClass="entr" presetSubtype="4" fill="hold" grpId="0" nodeType="withEffect" nodePh="1">
                                  <p:stCondLst>
                                    <p:cond delay="0"/>
                                  </p:stCondLst>
                                  <p:endCondLst>
                                    <p:cond evt="begin" delay="0">
                                      <p:tn val="74"/>
                                    </p:cond>
                                  </p:end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par>
                                <p:cTn id="77" presetID="22" presetClass="entr" presetSubtype="4" fill="hold" grpId="0" nodeType="withEffect" nodePh="1">
                                  <p:stCondLst>
                                    <p:cond delay="0"/>
                                  </p:stCondLst>
                                  <p:endCondLst>
                                    <p:cond evt="begin" delay="0">
                                      <p:tn val="77"/>
                                    </p:cond>
                                  </p:endCondLst>
                                  <p:childTnLst>
                                    <p:set>
                                      <p:cBhvr>
                                        <p:cTn id="78" dur="1" fill="hold">
                                          <p:stCondLst>
                                            <p:cond delay="0"/>
                                          </p:stCondLst>
                                        </p:cTn>
                                        <p:tgtEl>
                                          <p:spTgt spid="29"/>
                                        </p:tgtEl>
                                        <p:attrNameLst>
                                          <p:attrName>style.visibility</p:attrName>
                                        </p:attrNameLst>
                                      </p:cBhvr>
                                      <p:to>
                                        <p:strVal val="visible"/>
                                      </p:to>
                                    </p:set>
                                    <p:animEffect transition="in" filter="wipe(down)">
                                      <p:cBhvr>
                                        <p:cTn id="79" dur="500"/>
                                        <p:tgtEl>
                                          <p:spTgt spid="29"/>
                                        </p:tgtEl>
                                      </p:cBhvr>
                                    </p:animEffect>
                                  </p:childTnLst>
                                </p:cTn>
                              </p:par>
                              <p:par>
                                <p:cTn id="80" presetID="22" presetClass="entr" presetSubtype="4" fill="hold" grpId="0" nodeType="withEffect" nodePh="1">
                                  <p:stCondLst>
                                    <p:cond delay="0"/>
                                  </p:stCondLst>
                                  <p:endCondLst>
                                    <p:cond evt="begin" delay="0">
                                      <p:tn val="80"/>
                                    </p:cond>
                                  </p:endCondLst>
                                  <p:childTnLst>
                                    <p:set>
                                      <p:cBhvr>
                                        <p:cTn id="81" dur="1" fill="hold">
                                          <p:stCondLst>
                                            <p:cond delay="0"/>
                                          </p:stCondLst>
                                        </p:cTn>
                                        <p:tgtEl>
                                          <p:spTgt spid="30"/>
                                        </p:tgtEl>
                                        <p:attrNameLst>
                                          <p:attrName>style.visibility</p:attrName>
                                        </p:attrNameLst>
                                      </p:cBhvr>
                                      <p:to>
                                        <p:strVal val="visible"/>
                                      </p:to>
                                    </p:set>
                                    <p:animEffect transition="in" filter="wipe(down)">
                                      <p:cBhvr>
                                        <p:cTn id="82" dur="500"/>
                                        <p:tgtEl>
                                          <p:spTgt spid="30"/>
                                        </p:tgtEl>
                                      </p:cBhvr>
                                    </p:animEffect>
                                  </p:childTnLst>
                                </p:cTn>
                              </p:par>
                              <p:par>
                                <p:cTn id="83" presetID="22" presetClass="entr" presetSubtype="4" fill="hold" grpId="0" nodeType="withEffect" nodePh="1">
                                  <p:stCondLst>
                                    <p:cond delay="0"/>
                                  </p:stCondLst>
                                  <p:endCondLst>
                                    <p:cond evt="begin" delay="0">
                                      <p:tn val="83"/>
                                    </p:cond>
                                  </p:end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500"/>
                                        <p:tgtEl>
                                          <p:spTgt spid="31"/>
                                        </p:tgtEl>
                                      </p:cBhvr>
                                    </p:animEffect>
                                  </p:childTnLst>
                                </p:cTn>
                              </p:par>
                              <p:par>
                                <p:cTn id="86" presetID="22" presetClass="entr" presetSubtype="4" fill="hold" grpId="0" nodeType="withEffect" nodePh="1">
                                  <p:stCondLst>
                                    <p:cond delay="0"/>
                                  </p:stCondLst>
                                  <p:endCondLst>
                                    <p:cond evt="begin" delay="0">
                                      <p:tn val="86"/>
                                    </p:cond>
                                  </p:endCondLst>
                                  <p:childTnLst>
                                    <p:set>
                                      <p:cBhvr>
                                        <p:cTn id="87" dur="1" fill="hold">
                                          <p:stCondLst>
                                            <p:cond delay="0"/>
                                          </p:stCondLst>
                                        </p:cTn>
                                        <p:tgtEl>
                                          <p:spTgt spid="32"/>
                                        </p:tgtEl>
                                        <p:attrNameLst>
                                          <p:attrName>style.visibility</p:attrName>
                                        </p:attrNameLst>
                                      </p:cBhvr>
                                      <p:to>
                                        <p:strVal val="visible"/>
                                      </p:to>
                                    </p:set>
                                    <p:animEffect transition="in" filter="wipe(down)">
                                      <p:cBhvr>
                                        <p:cTn id="88" dur="500"/>
                                        <p:tgtEl>
                                          <p:spTgt spid="32"/>
                                        </p:tgtEl>
                                      </p:cBhvr>
                                    </p:animEffect>
                                  </p:childTnLst>
                                </p:cTn>
                              </p:par>
                              <p:par>
                                <p:cTn id="89" presetID="22" presetClass="entr" presetSubtype="4" fill="hold" grpId="0" nodeType="withEffect" nodePh="1">
                                  <p:stCondLst>
                                    <p:cond delay="0"/>
                                  </p:stCondLst>
                                  <p:endCondLst>
                                    <p:cond evt="begin" delay="0">
                                      <p:tn val="89"/>
                                    </p:cond>
                                  </p:endCondLst>
                                  <p:childTnLst>
                                    <p:set>
                                      <p:cBhvr>
                                        <p:cTn id="90" dur="1" fill="hold">
                                          <p:stCondLst>
                                            <p:cond delay="0"/>
                                          </p:stCondLst>
                                        </p:cTn>
                                        <p:tgtEl>
                                          <p:spTgt spid="33"/>
                                        </p:tgtEl>
                                        <p:attrNameLst>
                                          <p:attrName>style.visibility</p:attrName>
                                        </p:attrNameLst>
                                      </p:cBhvr>
                                      <p:to>
                                        <p:strVal val="visible"/>
                                      </p:to>
                                    </p:set>
                                    <p:animEffect transition="in" filter="wipe(down)">
                                      <p:cBhvr>
                                        <p:cTn id="91" dur="500"/>
                                        <p:tgtEl>
                                          <p:spTgt spid="33"/>
                                        </p:tgtEl>
                                      </p:cBhvr>
                                    </p:animEffect>
                                  </p:childTnLst>
                                </p:cTn>
                              </p:par>
                              <p:par>
                                <p:cTn id="92" presetID="22" presetClass="entr" presetSubtype="4" fill="hold" grpId="0" nodeType="withEffect" nodePh="1">
                                  <p:stCondLst>
                                    <p:cond delay="0"/>
                                  </p:stCondLst>
                                  <p:endCondLst>
                                    <p:cond evt="begin" delay="0">
                                      <p:tn val="92"/>
                                    </p:cond>
                                  </p:endCondLst>
                                  <p:childTnLst>
                                    <p:set>
                                      <p:cBhvr>
                                        <p:cTn id="93" dur="1" fill="hold">
                                          <p:stCondLst>
                                            <p:cond delay="0"/>
                                          </p:stCondLst>
                                        </p:cTn>
                                        <p:tgtEl>
                                          <p:spTgt spid="34"/>
                                        </p:tgtEl>
                                        <p:attrNameLst>
                                          <p:attrName>style.visibility</p:attrName>
                                        </p:attrNameLst>
                                      </p:cBhvr>
                                      <p:to>
                                        <p:strVal val="visible"/>
                                      </p:to>
                                    </p:set>
                                    <p:animEffect transition="in" filter="wipe(down)">
                                      <p:cBhvr>
                                        <p:cTn id="94" dur="500"/>
                                        <p:tgtEl>
                                          <p:spTgt spid="34"/>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down)">
                                      <p:cBhvr>
                                        <p:cTn id="97" dur="500"/>
                                        <p:tgtEl>
                                          <p:spTgt spid="35"/>
                                        </p:tgtEl>
                                      </p:cBhvr>
                                    </p:animEffect>
                                  </p:childTnLst>
                                </p:cTn>
                              </p:par>
                              <p:par>
                                <p:cTn id="98" presetID="22" presetClass="entr" presetSubtype="4" fill="hold" grpId="0" nodeType="withEffect" nodePh="1">
                                  <p:stCondLst>
                                    <p:cond delay="0"/>
                                  </p:stCondLst>
                                  <p:endCondLst>
                                    <p:cond evt="begin" delay="0">
                                      <p:tn val="98"/>
                                    </p:cond>
                                  </p:endCondLst>
                                  <p:childTnLst>
                                    <p:set>
                                      <p:cBhvr>
                                        <p:cTn id="99" dur="1" fill="hold">
                                          <p:stCondLst>
                                            <p:cond delay="0"/>
                                          </p:stCondLst>
                                        </p:cTn>
                                        <p:tgtEl>
                                          <p:spTgt spid="36"/>
                                        </p:tgtEl>
                                        <p:attrNameLst>
                                          <p:attrName>style.visibility</p:attrName>
                                        </p:attrNameLst>
                                      </p:cBhvr>
                                      <p:to>
                                        <p:strVal val="visible"/>
                                      </p:to>
                                    </p:set>
                                    <p:animEffect transition="in" filter="wipe(down)">
                                      <p:cBhvr>
                                        <p:cTn id="100" dur="500"/>
                                        <p:tgtEl>
                                          <p:spTgt spid="36"/>
                                        </p:tgtEl>
                                      </p:cBhvr>
                                    </p:animEffect>
                                  </p:childTnLst>
                                </p:cTn>
                              </p:par>
                              <p:par>
                                <p:cTn id="101" presetID="22" presetClass="entr" presetSubtype="4" fill="hold" grpId="0" nodeType="withEffect" nodePh="1">
                                  <p:stCondLst>
                                    <p:cond delay="0"/>
                                  </p:stCondLst>
                                  <p:endCondLst>
                                    <p:cond evt="begin" delay="0">
                                      <p:tn val="101"/>
                                    </p:cond>
                                  </p:endCondLst>
                                  <p:childTnLst>
                                    <p:set>
                                      <p:cBhvr>
                                        <p:cTn id="102" dur="1" fill="hold">
                                          <p:stCondLst>
                                            <p:cond delay="0"/>
                                          </p:stCondLst>
                                        </p:cTn>
                                        <p:tgtEl>
                                          <p:spTgt spid="37"/>
                                        </p:tgtEl>
                                        <p:attrNameLst>
                                          <p:attrName>style.visibility</p:attrName>
                                        </p:attrNameLst>
                                      </p:cBhvr>
                                      <p:to>
                                        <p:strVal val="visible"/>
                                      </p:to>
                                    </p:set>
                                    <p:animEffect transition="in" filter="wipe(down)">
                                      <p:cBhvr>
                                        <p:cTn id="103" dur="500"/>
                                        <p:tgtEl>
                                          <p:spTgt spid="37"/>
                                        </p:tgtEl>
                                      </p:cBhvr>
                                    </p:animEffect>
                                  </p:childTnLst>
                                </p:cTn>
                              </p:par>
                              <p:par>
                                <p:cTn id="104" presetID="22" presetClass="entr" presetSubtype="4" fill="hold" grpId="0" nodeType="withEffect" nodePh="1">
                                  <p:stCondLst>
                                    <p:cond delay="0"/>
                                  </p:stCondLst>
                                  <p:endCondLst>
                                    <p:cond evt="begin" delay="0">
                                      <p:tn val="104"/>
                                    </p:cond>
                                  </p:endCondLst>
                                  <p:childTnLst>
                                    <p:set>
                                      <p:cBhvr>
                                        <p:cTn id="105" dur="1" fill="hold">
                                          <p:stCondLst>
                                            <p:cond delay="0"/>
                                          </p:stCondLst>
                                        </p:cTn>
                                        <p:tgtEl>
                                          <p:spTgt spid="38"/>
                                        </p:tgtEl>
                                        <p:attrNameLst>
                                          <p:attrName>style.visibility</p:attrName>
                                        </p:attrNameLst>
                                      </p:cBhvr>
                                      <p:to>
                                        <p:strVal val="visible"/>
                                      </p:to>
                                    </p:set>
                                    <p:animEffect transition="in" filter="wipe(down)">
                                      <p:cBhvr>
                                        <p:cTn id="106" dur="500"/>
                                        <p:tgtEl>
                                          <p:spTgt spid="38"/>
                                        </p:tgtEl>
                                      </p:cBhvr>
                                    </p:animEffect>
                                  </p:childTnLst>
                                </p:cTn>
                              </p:par>
                              <p:par>
                                <p:cTn id="107" presetID="22" presetClass="entr" presetSubtype="4" fill="hold" grpId="0" nodeType="withEffect" nodePh="1">
                                  <p:stCondLst>
                                    <p:cond delay="0"/>
                                  </p:stCondLst>
                                  <p:endCondLst>
                                    <p:cond evt="begin" delay="0">
                                      <p:tn val="107"/>
                                    </p:cond>
                                  </p:endCondLst>
                                  <p:childTnLst>
                                    <p:set>
                                      <p:cBhvr>
                                        <p:cTn id="108" dur="1" fill="hold">
                                          <p:stCondLst>
                                            <p:cond delay="0"/>
                                          </p:stCondLst>
                                        </p:cTn>
                                        <p:tgtEl>
                                          <p:spTgt spid="39"/>
                                        </p:tgtEl>
                                        <p:attrNameLst>
                                          <p:attrName>style.visibility</p:attrName>
                                        </p:attrNameLst>
                                      </p:cBhvr>
                                      <p:to>
                                        <p:strVal val="visible"/>
                                      </p:to>
                                    </p:set>
                                    <p:animEffect transition="in" filter="wipe(down)">
                                      <p:cBhvr>
                                        <p:cTn id="109" dur="500"/>
                                        <p:tgtEl>
                                          <p:spTgt spid="39"/>
                                        </p:tgtEl>
                                      </p:cBhvr>
                                    </p:animEffect>
                                  </p:childTnLst>
                                </p:cTn>
                              </p:par>
                              <p:par>
                                <p:cTn id="110" presetID="22" presetClass="entr" presetSubtype="4" fill="hold" grpId="0" nodeType="withEffect" nodePh="1">
                                  <p:stCondLst>
                                    <p:cond delay="0"/>
                                  </p:stCondLst>
                                  <p:endCondLst>
                                    <p:cond evt="begin" delay="0">
                                      <p:tn val="110"/>
                                    </p:cond>
                                  </p:end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par>
                                <p:cTn id="113" presetID="22" presetClass="entr" presetSubtype="4" fill="hold" grpId="0" nodeType="withEffect" nodePh="1">
                                  <p:stCondLst>
                                    <p:cond delay="0"/>
                                  </p:stCondLst>
                                  <p:endCondLst>
                                    <p:cond evt="begin" delay="0">
                                      <p:tn val="113"/>
                                    </p:cond>
                                  </p:endCondLst>
                                  <p:childTnLst>
                                    <p:set>
                                      <p:cBhvr>
                                        <p:cTn id="114" dur="1" fill="hold">
                                          <p:stCondLst>
                                            <p:cond delay="0"/>
                                          </p:stCondLst>
                                        </p:cTn>
                                        <p:tgtEl>
                                          <p:spTgt spid="41"/>
                                        </p:tgtEl>
                                        <p:attrNameLst>
                                          <p:attrName>style.visibility</p:attrName>
                                        </p:attrNameLst>
                                      </p:cBhvr>
                                      <p:to>
                                        <p:strVal val="visible"/>
                                      </p:to>
                                    </p:set>
                                    <p:animEffect transition="in" filter="wipe(down)">
                                      <p:cBhvr>
                                        <p:cTn id="115" dur="500"/>
                                        <p:tgtEl>
                                          <p:spTgt spid="41"/>
                                        </p:tgtEl>
                                      </p:cBhvr>
                                    </p:animEffect>
                                  </p:childTnLst>
                                </p:cTn>
                              </p:par>
                              <p:par>
                                <p:cTn id="116" presetID="22" presetClass="entr" presetSubtype="4" fill="hold" grpId="0" nodeType="withEffect" nodePh="1">
                                  <p:stCondLst>
                                    <p:cond delay="0"/>
                                  </p:stCondLst>
                                  <p:endCondLst>
                                    <p:cond evt="begin" delay="0">
                                      <p:tn val="116"/>
                                    </p:cond>
                                  </p:endCondLst>
                                  <p:childTnLst>
                                    <p:set>
                                      <p:cBhvr>
                                        <p:cTn id="117" dur="1" fill="hold">
                                          <p:stCondLst>
                                            <p:cond delay="0"/>
                                          </p:stCondLst>
                                        </p:cTn>
                                        <p:tgtEl>
                                          <p:spTgt spid="42"/>
                                        </p:tgtEl>
                                        <p:attrNameLst>
                                          <p:attrName>style.visibility</p:attrName>
                                        </p:attrNameLst>
                                      </p:cBhvr>
                                      <p:to>
                                        <p:strVal val="visible"/>
                                      </p:to>
                                    </p:set>
                                    <p:animEffect transition="in" filter="wipe(down)">
                                      <p:cBhvr>
                                        <p:cTn id="118" dur="500"/>
                                        <p:tgtEl>
                                          <p:spTgt spid="42"/>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down)">
                                      <p:cBhvr>
                                        <p:cTn id="121" dur="500"/>
                                        <p:tgtEl>
                                          <p:spTgt spid="43"/>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wipe(down)">
                                      <p:cBhvr>
                                        <p:cTn id="124" dur="500"/>
                                        <p:tgtEl>
                                          <p:spTgt spid="44"/>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wipe(down)">
                                      <p:cBhvr>
                                        <p:cTn id="127" dur="500"/>
                                        <p:tgtEl>
                                          <p:spTgt spid="45"/>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wipe(down)">
                                      <p:cBhvr>
                                        <p:cTn id="130" dur="500"/>
                                        <p:tgtEl>
                                          <p:spTgt spid="46"/>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wipe(down)">
                                      <p:cBhvr>
                                        <p:cTn id="133" dur="500"/>
                                        <p:tgtEl>
                                          <p:spTgt spid="47"/>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48"/>
                                        </p:tgtEl>
                                        <p:attrNameLst>
                                          <p:attrName>style.visibility</p:attrName>
                                        </p:attrNameLst>
                                      </p:cBhvr>
                                      <p:to>
                                        <p:strVal val="visible"/>
                                      </p:to>
                                    </p:set>
                                    <p:animEffect transition="in" filter="wipe(down)">
                                      <p:cBhvr>
                                        <p:cTn id="136" dur="500"/>
                                        <p:tgtEl>
                                          <p:spTgt spid="48"/>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wipe(down)">
                                      <p:cBhvr>
                                        <p:cTn id="139" dur="500"/>
                                        <p:tgtEl>
                                          <p:spTgt spid="49"/>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wipe(down)">
                                      <p:cBhvr>
                                        <p:cTn id="142" dur="500"/>
                                        <p:tgtEl>
                                          <p:spTgt spid="5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wipe(down)">
                                      <p:cBhvr>
                                        <p:cTn id="145" dur="500"/>
                                        <p:tgtEl>
                                          <p:spTgt spid="51"/>
                                        </p:tgtEl>
                                      </p:cBhvr>
                                    </p:animEffect>
                                  </p:childTnLst>
                                </p:cTn>
                              </p:par>
                              <p:par>
                                <p:cTn id="146" presetID="22" presetClass="entr" presetSubtype="4" fill="hold" grpId="0" nodeType="withEffect" nodePh="1">
                                  <p:stCondLst>
                                    <p:cond delay="0"/>
                                  </p:stCondLst>
                                  <p:endCondLst>
                                    <p:cond evt="begin" delay="0">
                                      <p:tn val="146"/>
                                    </p:cond>
                                  </p:endCondLst>
                                  <p:childTnLst>
                                    <p:set>
                                      <p:cBhvr>
                                        <p:cTn id="147" dur="1" fill="hold">
                                          <p:stCondLst>
                                            <p:cond delay="0"/>
                                          </p:stCondLst>
                                        </p:cTn>
                                        <p:tgtEl>
                                          <p:spTgt spid="52"/>
                                        </p:tgtEl>
                                        <p:attrNameLst>
                                          <p:attrName>style.visibility</p:attrName>
                                        </p:attrNameLst>
                                      </p:cBhvr>
                                      <p:to>
                                        <p:strVal val="visible"/>
                                      </p:to>
                                    </p:set>
                                    <p:animEffect transition="in" filter="wipe(down)">
                                      <p:cBhvr>
                                        <p:cTn id="148" dur="500"/>
                                        <p:tgtEl>
                                          <p:spTgt spid="52"/>
                                        </p:tgtEl>
                                      </p:cBhvr>
                                    </p:animEffect>
                                  </p:childTnLst>
                                </p:cTn>
                              </p:par>
                              <p:par>
                                <p:cTn id="149" presetID="22" presetClass="entr" presetSubtype="4" fill="hold" grpId="0" nodeType="withEffect" nodePh="1">
                                  <p:stCondLst>
                                    <p:cond delay="0"/>
                                  </p:stCondLst>
                                  <p:endCondLst>
                                    <p:cond evt="begin" delay="0">
                                      <p:tn val="149"/>
                                    </p:cond>
                                  </p:endCondLst>
                                  <p:childTnLst>
                                    <p:set>
                                      <p:cBhvr>
                                        <p:cTn id="150" dur="1" fill="hold">
                                          <p:stCondLst>
                                            <p:cond delay="0"/>
                                          </p:stCondLst>
                                        </p:cTn>
                                        <p:tgtEl>
                                          <p:spTgt spid="53"/>
                                        </p:tgtEl>
                                        <p:attrNameLst>
                                          <p:attrName>style.visibility</p:attrName>
                                        </p:attrNameLst>
                                      </p:cBhvr>
                                      <p:to>
                                        <p:strVal val="visible"/>
                                      </p:to>
                                    </p:set>
                                    <p:animEffect transition="in" filter="wipe(down)">
                                      <p:cBhvr>
                                        <p:cTn id="151" dur="500"/>
                                        <p:tgtEl>
                                          <p:spTgt spid="53"/>
                                        </p:tgtEl>
                                      </p:cBhvr>
                                    </p:animEffect>
                                  </p:childTnLst>
                                </p:cTn>
                              </p:par>
                              <p:par>
                                <p:cTn id="152" presetID="22" presetClass="entr" presetSubtype="4" fill="hold" grpId="0" nodeType="withEffect" nodePh="1">
                                  <p:stCondLst>
                                    <p:cond delay="0"/>
                                  </p:stCondLst>
                                  <p:endCondLst>
                                    <p:cond evt="begin" delay="0">
                                      <p:tn val="152"/>
                                    </p:cond>
                                  </p:endCondLst>
                                  <p:childTnLst>
                                    <p:set>
                                      <p:cBhvr>
                                        <p:cTn id="153" dur="1" fill="hold">
                                          <p:stCondLst>
                                            <p:cond delay="0"/>
                                          </p:stCondLst>
                                        </p:cTn>
                                        <p:tgtEl>
                                          <p:spTgt spid="54"/>
                                        </p:tgtEl>
                                        <p:attrNameLst>
                                          <p:attrName>style.visibility</p:attrName>
                                        </p:attrNameLst>
                                      </p:cBhvr>
                                      <p:to>
                                        <p:strVal val="visible"/>
                                      </p:to>
                                    </p:set>
                                    <p:animEffect transition="in" filter="wipe(down)">
                                      <p:cBhvr>
                                        <p:cTn id="154" dur="500"/>
                                        <p:tgtEl>
                                          <p:spTgt spid="54"/>
                                        </p:tgtEl>
                                      </p:cBhvr>
                                    </p:animEffect>
                                  </p:childTnLst>
                                </p:cTn>
                              </p:par>
                              <p:par>
                                <p:cTn id="155" presetID="22" presetClass="entr" presetSubtype="4" fill="hold" grpId="0" nodeType="withEffect" nodePh="1">
                                  <p:stCondLst>
                                    <p:cond delay="0"/>
                                  </p:stCondLst>
                                  <p:endCondLst>
                                    <p:cond evt="begin" delay="0">
                                      <p:tn val="155"/>
                                    </p:cond>
                                  </p:endCondLst>
                                  <p:childTnLst>
                                    <p:set>
                                      <p:cBhvr>
                                        <p:cTn id="156" dur="1" fill="hold">
                                          <p:stCondLst>
                                            <p:cond delay="0"/>
                                          </p:stCondLst>
                                        </p:cTn>
                                        <p:tgtEl>
                                          <p:spTgt spid="55"/>
                                        </p:tgtEl>
                                        <p:attrNameLst>
                                          <p:attrName>style.visibility</p:attrName>
                                        </p:attrNameLst>
                                      </p:cBhvr>
                                      <p:to>
                                        <p:strVal val="visible"/>
                                      </p:to>
                                    </p:set>
                                    <p:animEffect transition="in" filter="wipe(down)">
                                      <p:cBhvr>
                                        <p:cTn id="157" dur="500"/>
                                        <p:tgtEl>
                                          <p:spTgt spid="55"/>
                                        </p:tgtEl>
                                      </p:cBhvr>
                                    </p:animEffect>
                                  </p:childTnLst>
                                </p:cTn>
                              </p:par>
                              <p:par>
                                <p:cTn id="158" presetID="22" presetClass="entr" presetSubtype="4" fill="hold" grpId="0" nodeType="withEffect" nodePh="1">
                                  <p:stCondLst>
                                    <p:cond delay="0"/>
                                  </p:stCondLst>
                                  <p:endCondLst>
                                    <p:cond evt="begin" delay="0">
                                      <p:tn val="158"/>
                                    </p:cond>
                                  </p:endCondLst>
                                  <p:childTnLst>
                                    <p:set>
                                      <p:cBhvr>
                                        <p:cTn id="159" dur="1" fill="hold">
                                          <p:stCondLst>
                                            <p:cond delay="0"/>
                                          </p:stCondLst>
                                        </p:cTn>
                                        <p:tgtEl>
                                          <p:spTgt spid="56"/>
                                        </p:tgtEl>
                                        <p:attrNameLst>
                                          <p:attrName>style.visibility</p:attrName>
                                        </p:attrNameLst>
                                      </p:cBhvr>
                                      <p:to>
                                        <p:strVal val="visible"/>
                                      </p:to>
                                    </p:set>
                                    <p:animEffect transition="in" filter="wipe(down)">
                                      <p:cBhvr>
                                        <p:cTn id="160" dur="500"/>
                                        <p:tgtEl>
                                          <p:spTgt spid="56"/>
                                        </p:tgtEl>
                                      </p:cBhvr>
                                    </p:animEffect>
                                  </p:childTnLst>
                                </p:cTn>
                              </p:par>
                              <p:par>
                                <p:cTn id="161" presetID="22" presetClass="entr" presetSubtype="4" fill="hold" grpId="0" nodeType="withEffect" nodePh="1">
                                  <p:stCondLst>
                                    <p:cond delay="0"/>
                                  </p:stCondLst>
                                  <p:endCondLst>
                                    <p:cond evt="begin" delay="0">
                                      <p:tn val="161"/>
                                    </p:cond>
                                  </p:endCondLst>
                                  <p:childTnLst>
                                    <p:set>
                                      <p:cBhvr>
                                        <p:cTn id="162" dur="1" fill="hold">
                                          <p:stCondLst>
                                            <p:cond delay="0"/>
                                          </p:stCondLst>
                                        </p:cTn>
                                        <p:tgtEl>
                                          <p:spTgt spid="57"/>
                                        </p:tgtEl>
                                        <p:attrNameLst>
                                          <p:attrName>style.visibility</p:attrName>
                                        </p:attrNameLst>
                                      </p:cBhvr>
                                      <p:to>
                                        <p:strVal val="visible"/>
                                      </p:to>
                                    </p:set>
                                    <p:animEffect transition="in" filter="wipe(down)">
                                      <p:cBhvr>
                                        <p:cTn id="163" dur="500"/>
                                        <p:tgtEl>
                                          <p:spTgt spid="57"/>
                                        </p:tgtEl>
                                      </p:cBhvr>
                                    </p:animEffect>
                                  </p:childTnLst>
                                </p:cTn>
                              </p:par>
                              <p:par>
                                <p:cTn id="164" presetID="22" presetClass="entr" presetSubtype="4" fill="hold" grpId="0" nodeType="withEffect" nodePh="1">
                                  <p:stCondLst>
                                    <p:cond delay="0"/>
                                  </p:stCondLst>
                                  <p:endCondLst>
                                    <p:cond evt="begin" delay="0">
                                      <p:tn val="164"/>
                                    </p:cond>
                                  </p:endCondLst>
                                  <p:childTnLst>
                                    <p:set>
                                      <p:cBhvr>
                                        <p:cTn id="165" dur="1" fill="hold">
                                          <p:stCondLst>
                                            <p:cond delay="0"/>
                                          </p:stCondLst>
                                        </p:cTn>
                                        <p:tgtEl>
                                          <p:spTgt spid="58"/>
                                        </p:tgtEl>
                                        <p:attrNameLst>
                                          <p:attrName>style.visibility</p:attrName>
                                        </p:attrNameLst>
                                      </p:cBhvr>
                                      <p:to>
                                        <p:strVal val="visible"/>
                                      </p:to>
                                    </p:set>
                                    <p:animEffect transition="in" filter="wipe(down)">
                                      <p:cBhvr>
                                        <p:cTn id="166" dur="500"/>
                                        <p:tgtEl>
                                          <p:spTgt spid="58"/>
                                        </p:tgtEl>
                                      </p:cBhvr>
                                    </p:animEffect>
                                  </p:childTnLst>
                                </p:cTn>
                              </p:par>
                              <p:par>
                                <p:cTn id="167" presetID="22" presetClass="entr" presetSubtype="4" fill="hold" grpId="0" nodeType="withEffect" nodePh="1">
                                  <p:stCondLst>
                                    <p:cond delay="0"/>
                                  </p:stCondLst>
                                  <p:endCondLst>
                                    <p:cond evt="begin" delay="0">
                                      <p:tn val="167"/>
                                    </p:cond>
                                  </p:endCondLst>
                                  <p:childTnLst>
                                    <p:set>
                                      <p:cBhvr>
                                        <p:cTn id="168" dur="1" fill="hold">
                                          <p:stCondLst>
                                            <p:cond delay="0"/>
                                          </p:stCondLst>
                                        </p:cTn>
                                        <p:tgtEl>
                                          <p:spTgt spid="59"/>
                                        </p:tgtEl>
                                        <p:attrNameLst>
                                          <p:attrName>style.visibility</p:attrName>
                                        </p:attrNameLst>
                                      </p:cBhvr>
                                      <p:to>
                                        <p:strVal val="visible"/>
                                      </p:to>
                                    </p:set>
                                    <p:animEffect transition="in" filter="wipe(down)">
                                      <p:cBhvr>
                                        <p:cTn id="169" dur="500"/>
                                        <p:tgtEl>
                                          <p:spTgt spid="59"/>
                                        </p:tgtEl>
                                      </p:cBhvr>
                                    </p:animEffect>
                                  </p:childTnLst>
                                </p:cTn>
                              </p:par>
                              <p:par>
                                <p:cTn id="170" presetID="22" presetClass="entr" presetSubtype="4" fill="hold" grpId="0" nodeType="withEffect" nodePh="1">
                                  <p:stCondLst>
                                    <p:cond delay="0"/>
                                  </p:stCondLst>
                                  <p:endCondLst>
                                    <p:cond evt="begin" delay="0">
                                      <p:tn val="170"/>
                                    </p:cond>
                                  </p:endCondLst>
                                  <p:childTnLst>
                                    <p:set>
                                      <p:cBhvr>
                                        <p:cTn id="171" dur="1" fill="hold">
                                          <p:stCondLst>
                                            <p:cond delay="0"/>
                                          </p:stCondLst>
                                        </p:cTn>
                                        <p:tgtEl>
                                          <p:spTgt spid="60"/>
                                        </p:tgtEl>
                                        <p:attrNameLst>
                                          <p:attrName>style.visibility</p:attrName>
                                        </p:attrNameLst>
                                      </p:cBhvr>
                                      <p:to>
                                        <p:strVal val="visible"/>
                                      </p:to>
                                    </p:set>
                                    <p:animEffect transition="in" filter="wipe(down)">
                                      <p:cBhvr>
                                        <p:cTn id="172" dur="500"/>
                                        <p:tgtEl>
                                          <p:spTgt spid="60"/>
                                        </p:tgtEl>
                                      </p:cBhvr>
                                    </p:animEffect>
                                  </p:childTnLst>
                                </p:cTn>
                              </p:par>
                              <p:par>
                                <p:cTn id="173" presetID="22" presetClass="entr" presetSubtype="4" fill="hold" grpId="0" nodeType="withEffect" nodePh="1">
                                  <p:stCondLst>
                                    <p:cond delay="0"/>
                                  </p:stCondLst>
                                  <p:endCondLst>
                                    <p:cond evt="begin" delay="0">
                                      <p:tn val="173"/>
                                    </p:cond>
                                  </p:endCondLst>
                                  <p:childTnLst>
                                    <p:set>
                                      <p:cBhvr>
                                        <p:cTn id="174" dur="1" fill="hold">
                                          <p:stCondLst>
                                            <p:cond delay="0"/>
                                          </p:stCondLst>
                                        </p:cTn>
                                        <p:tgtEl>
                                          <p:spTgt spid="61"/>
                                        </p:tgtEl>
                                        <p:attrNameLst>
                                          <p:attrName>style.visibility</p:attrName>
                                        </p:attrNameLst>
                                      </p:cBhvr>
                                      <p:to>
                                        <p:strVal val="visible"/>
                                      </p:to>
                                    </p:set>
                                    <p:animEffect transition="in" filter="wipe(down)">
                                      <p:cBhvr>
                                        <p:cTn id="175" dur="500"/>
                                        <p:tgtEl>
                                          <p:spTgt spid="61"/>
                                        </p:tgtEl>
                                      </p:cBhvr>
                                    </p:animEffect>
                                  </p:childTnLst>
                                </p:cTn>
                              </p:par>
                              <p:par>
                                <p:cTn id="176" presetID="22" presetClass="entr" presetSubtype="4" fill="hold" grpId="0" nodeType="withEffect" nodePh="1">
                                  <p:stCondLst>
                                    <p:cond delay="0"/>
                                  </p:stCondLst>
                                  <p:endCondLst>
                                    <p:cond evt="begin" delay="0">
                                      <p:tn val="176"/>
                                    </p:cond>
                                  </p:endCondLst>
                                  <p:childTnLst>
                                    <p:set>
                                      <p:cBhvr>
                                        <p:cTn id="177" dur="1" fill="hold">
                                          <p:stCondLst>
                                            <p:cond delay="0"/>
                                          </p:stCondLst>
                                        </p:cTn>
                                        <p:tgtEl>
                                          <p:spTgt spid="62"/>
                                        </p:tgtEl>
                                        <p:attrNameLst>
                                          <p:attrName>style.visibility</p:attrName>
                                        </p:attrNameLst>
                                      </p:cBhvr>
                                      <p:to>
                                        <p:strVal val="visible"/>
                                      </p:to>
                                    </p:set>
                                    <p:animEffect transition="in" filter="wipe(down)">
                                      <p:cBhvr>
                                        <p:cTn id="178" dur="500"/>
                                        <p:tgtEl>
                                          <p:spTgt spid="62"/>
                                        </p:tgtEl>
                                      </p:cBhvr>
                                    </p:animEffect>
                                  </p:childTnLst>
                                </p:cTn>
                              </p:par>
                              <p:par>
                                <p:cTn id="179" presetID="22" presetClass="entr" presetSubtype="4" fill="hold" grpId="0" nodeType="withEffect" nodePh="1">
                                  <p:stCondLst>
                                    <p:cond delay="0"/>
                                  </p:stCondLst>
                                  <p:endCondLst>
                                    <p:cond evt="begin" delay="0">
                                      <p:tn val="179"/>
                                    </p:cond>
                                  </p:endCondLst>
                                  <p:childTnLst>
                                    <p:set>
                                      <p:cBhvr>
                                        <p:cTn id="180" dur="1" fill="hold">
                                          <p:stCondLst>
                                            <p:cond delay="0"/>
                                          </p:stCondLst>
                                        </p:cTn>
                                        <p:tgtEl>
                                          <p:spTgt spid="63"/>
                                        </p:tgtEl>
                                        <p:attrNameLst>
                                          <p:attrName>style.visibility</p:attrName>
                                        </p:attrNameLst>
                                      </p:cBhvr>
                                      <p:to>
                                        <p:strVal val="visible"/>
                                      </p:to>
                                    </p:set>
                                    <p:animEffect transition="in" filter="wipe(down)">
                                      <p:cBhvr>
                                        <p:cTn id="181" dur="500"/>
                                        <p:tgtEl>
                                          <p:spTgt spid="63"/>
                                        </p:tgtEl>
                                      </p:cBhvr>
                                    </p:animEffect>
                                  </p:childTnLst>
                                </p:cTn>
                              </p:par>
                              <p:par>
                                <p:cTn id="182" presetID="22" presetClass="entr" presetSubtype="4" fill="hold" grpId="0" nodeType="withEffect" nodePh="1">
                                  <p:stCondLst>
                                    <p:cond delay="0"/>
                                  </p:stCondLst>
                                  <p:endCondLst>
                                    <p:cond evt="begin" delay="0">
                                      <p:tn val="182"/>
                                    </p:cond>
                                  </p:endCondLst>
                                  <p:childTnLst>
                                    <p:set>
                                      <p:cBhvr>
                                        <p:cTn id="183" dur="1" fill="hold">
                                          <p:stCondLst>
                                            <p:cond delay="0"/>
                                          </p:stCondLst>
                                        </p:cTn>
                                        <p:tgtEl>
                                          <p:spTgt spid="64"/>
                                        </p:tgtEl>
                                        <p:attrNameLst>
                                          <p:attrName>style.visibility</p:attrName>
                                        </p:attrNameLst>
                                      </p:cBhvr>
                                      <p:to>
                                        <p:strVal val="visible"/>
                                      </p:to>
                                    </p:set>
                                    <p:animEffect transition="in" filter="wipe(down)">
                                      <p:cBhvr>
                                        <p:cTn id="184" dur="500"/>
                                        <p:tgtEl>
                                          <p:spTgt spid="64"/>
                                        </p:tgtEl>
                                      </p:cBhvr>
                                    </p:animEffect>
                                  </p:childTnLst>
                                </p:cTn>
                              </p:par>
                              <p:par>
                                <p:cTn id="185" presetID="22" presetClass="entr" presetSubtype="4" fill="hold" grpId="0" nodeType="withEffect" nodePh="1">
                                  <p:stCondLst>
                                    <p:cond delay="0"/>
                                  </p:stCondLst>
                                  <p:endCondLst>
                                    <p:cond evt="begin" delay="0">
                                      <p:tn val="185"/>
                                    </p:cond>
                                  </p:endCondLst>
                                  <p:childTnLst>
                                    <p:set>
                                      <p:cBhvr>
                                        <p:cTn id="186" dur="1" fill="hold">
                                          <p:stCondLst>
                                            <p:cond delay="0"/>
                                          </p:stCondLst>
                                        </p:cTn>
                                        <p:tgtEl>
                                          <p:spTgt spid="65"/>
                                        </p:tgtEl>
                                        <p:attrNameLst>
                                          <p:attrName>style.visibility</p:attrName>
                                        </p:attrNameLst>
                                      </p:cBhvr>
                                      <p:to>
                                        <p:strVal val="visible"/>
                                      </p:to>
                                    </p:set>
                                    <p:animEffect transition="in" filter="wipe(down)">
                                      <p:cBhvr>
                                        <p:cTn id="187" dur="500"/>
                                        <p:tgtEl>
                                          <p:spTgt spid="65"/>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66"/>
                                        </p:tgtEl>
                                        <p:attrNameLst>
                                          <p:attrName>style.visibility</p:attrName>
                                        </p:attrNameLst>
                                      </p:cBhvr>
                                      <p:to>
                                        <p:strVal val="visible"/>
                                      </p:to>
                                    </p:set>
                                    <p:animEffect transition="in" filter="wipe(down)">
                                      <p:cBhvr>
                                        <p:cTn id="190" dur="500"/>
                                        <p:tgtEl>
                                          <p:spTgt spid="66"/>
                                        </p:tgtEl>
                                      </p:cBhvr>
                                    </p:animEffect>
                                  </p:childTnLst>
                                </p:cTn>
                              </p:par>
                              <p:par>
                                <p:cTn id="191" presetID="22" presetClass="entr" presetSubtype="4" fill="hold" grpId="0" nodeType="withEffect" nodePh="1">
                                  <p:stCondLst>
                                    <p:cond delay="0"/>
                                  </p:stCondLst>
                                  <p:endCondLst>
                                    <p:cond evt="begin" delay="0">
                                      <p:tn val="191"/>
                                    </p:cond>
                                  </p:endCondLst>
                                  <p:childTnLst>
                                    <p:set>
                                      <p:cBhvr>
                                        <p:cTn id="192" dur="1" fill="hold">
                                          <p:stCondLst>
                                            <p:cond delay="0"/>
                                          </p:stCondLst>
                                        </p:cTn>
                                        <p:tgtEl>
                                          <p:spTgt spid="67"/>
                                        </p:tgtEl>
                                        <p:attrNameLst>
                                          <p:attrName>style.visibility</p:attrName>
                                        </p:attrNameLst>
                                      </p:cBhvr>
                                      <p:to>
                                        <p:strVal val="visible"/>
                                      </p:to>
                                    </p:set>
                                    <p:animEffect transition="in" filter="wipe(down)">
                                      <p:cBhvr>
                                        <p:cTn id="193" dur="500"/>
                                        <p:tgtEl>
                                          <p:spTgt spid="67"/>
                                        </p:tgtEl>
                                      </p:cBhvr>
                                    </p:animEffect>
                                  </p:childTnLst>
                                </p:cTn>
                              </p:par>
                              <p:par>
                                <p:cTn id="194" presetID="22" presetClass="entr" presetSubtype="4" fill="hold" grpId="0" nodeType="withEffect" nodePh="1">
                                  <p:stCondLst>
                                    <p:cond delay="0"/>
                                  </p:stCondLst>
                                  <p:endCondLst>
                                    <p:cond evt="begin" delay="0">
                                      <p:tn val="194"/>
                                    </p:cond>
                                  </p:endCondLst>
                                  <p:childTnLst>
                                    <p:set>
                                      <p:cBhvr>
                                        <p:cTn id="195" dur="1" fill="hold">
                                          <p:stCondLst>
                                            <p:cond delay="0"/>
                                          </p:stCondLst>
                                        </p:cTn>
                                        <p:tgtEl>
                                          <p:spTgt spid="68"/>
                                        </p:tgtEl>
                                        <p:attrNameLst>
                                          <p:attrName>style.visibility</p:attrName>
                                        </p:attrNameLst>
                                      </p:cBhvr>
                                      <p:to>
                                        <p:strVal val="visible"/>
                                      </p:to>
                                    </p:set>
                                    <p:animEffect transition="in" filter="wipe(down)">
                                      <p:cBhvr>
                                        <p:cTn id="196" dur="500"/>
                                        <p:tgtEl>
                                          <p:spTgt spid="68"/>
                                        </p:tgtEl>
                                      </p:cBhvr>
                                    </p:animEffect>
                                  </p:childTnLst>
                                </p:cTn>
                              </p:par>
                              <p:par>
                                <p:cTn id="197" presetID="22" presetClass="entr" presetSubtype="4" fill="hold" grpId="0" nodeType="withEffect" nodePh="1">
                                  <p:stCondLst>
                                    <p:cond delay="0"/>
                                  </p:stCondLst>
                                  <p:endCondLst>
                                    <p:cond evt="begin" delay="0">
                                      <p:tn val="197"/>
                                    </p:cond>
                                  </p:endCondLst>
                                  <p:childTnLst>
                                    <p:set>
                                      <p:cBhvr>
                                        <p:cTn id="198" dur="1" fill="hold">
                                          <p:stCondLst>
                                            <p:cond delay="0"/>
                                          </p:stCondLst>
                                        </p:cTn>
                                        <p:tgtEl>
                                          <p:spTgt spid="69"/>
                                        </p:tgtEl>
                                        <p:attrNameLst>
                                          <p:attrName>style.visibility</p:attrName>
                                        </p:attrNameLst>
                                      </p:cBhvr>
                                      <p:to>
                                        <p:strVal val="visible"/>
                                      </p:to>
                                    </p:set>
                                    <p:animEffect transition="in" filter="wipe(down)">
                                      <p:cBhvr>
                                        <p:cTn id="199" dur="500"/>
                                        <p:tgtEl>
                                          <p:spTgt spid="69"/>
                                        </p:tgtEl>
                                      </p:cBhvr>
                                    </p:animEffect>
                                  </p:childTnLst>
                                </p:cTn>
                              </p:par>
                              <p:par>
                                <p:cTn id="200" presetID="22" presetClass="entr" presetSubtype="4" fill="hold" grpId="0" nodeType="withEffect" nodePh="1">
                                  <p:stCondLst>
                                    <p:cond delay="0"/>
                                  </p:stCondLst>
                                  <p:endCondLst>
                                    <p:cond evt="begin" delay="0">
                                      <p:tn val="200"/>
                                    </p:cond>
                                  </p:endCondLst>
                                  <p:childTnLst>
                                    <p:set>
                                      <p:cBhvr>
                                        <p:cTn id="201" dur="1" fill="hold">
                                          <p:stCondLst>
                                            <p:cond delay="0"/>
                                          </p:stCondLst>
                                        </p:cTn>
                                        <p:tgtEl>
                                          <p:spTgt spid="70"/>
                                        </p:tgtEl>
                                        <p:attrNameLst>
                                          <p:attrName>style.visibility</p:attrName>
                                        </p:attrNameLst>
                                      </p:cBhvr>
                                      <p:to>
                                        <p:strVal val="visible"/>
                                      </p:to>
                                    </p:set>
                                    <p:animEffect transition="in" filter="wipe(down)">
                                      <p:cBhvr>
                                        <p:cTn id="202" dur="500"/>
                                        <p:tgtEl>
                                          <p:spTgt spid="70"/>
                                        </p:tgtEl>
                                      </p:cBhvr>
                                    </p:animEffect>
                                  </p:childTnLst>
                                </p:cTn>
                              </p:par>
                              <p:par>
                                <p:cTn id="203" presetID="22" presetClass="entr" presetSubtype="4" fill="hold" grpId="0" nodeType="withEffect" nodePh="1">
                                  <p:stCondLst>
                                    <p:cond delay="0"/>
                                  </p:stCondLst>
                                  <p:endCondLst>
                                    <p:cond evt="begin" delay="0">
                                      <p:tn val="203"/>
                                    </p:cond>
                                  </p:endCondLst>
                                  <p:childTnLst>
                                    <p:set>
                                      <p:cBhvr>
                                        <p:cTn id="204" dur="1" fill="hold">
                                          <p:stCondLst>
                                            <p:cond delay="0"/>
                                          </p:stCondLst>
                                        </p:cTn>
                                        <p:tgtEl>
                                          <p:spTgt spid="71"/>
                                        </p:tgtEl>
                                        <p:attrNameLst>
                                          <p:attrName>style.visibility</p:attrName>
                                        </p:attrNameLst>
                                      </p:cBhvr>
                                      <p:to>
                                        <p:strVal val="visible"/>
                                      </p:to>
                                    </p:set>
                                    <p:animEffect transition="in" filter="wipe(down)">
                                      <p:cBhvr>
                                        <p:cTn id="205" dur="500"/>
                                        <p:tgtEl>
                                          <p:spTgt spid="71"/>
                                        </p:tgtEl>
                                      </p:cBhvr>
                                    </p:animEffect>
                                  </p:childTnLst>
                                </p:cTn>
                              </p:par>
                              <p:par>
                                <p:cTn id="206" presetID="22" presetClass="entr" presetSubtype="4" fill="hold" grpId="0" nodeType="withEffect" nodePh="1">
                                  <p:stCondLst>
                                    <p:cond delay="0"/>
                                  </p:stCondLst>
                                  <p:endCondLst>
                                    <p:cond evt="begin" delay="0">
                                      <p:tn val="206"/>
                                    </p:cond>
                                  </p:endCondLst>
                                  <p:childTnLst>
                                    <p:set>
                                      <p:cBhvr>
                                        <p:cTn id="207" dur="1" fill="hold">
                                          <p:stCondLst>
                                            <p:cond delay="0"/>
                                          </p:stCondLst>
                                        </p:cTn>
                                        <p:tgtEl>
                                          <p:spTgt spid="72"/>
                                        </p:tgtEl>
                                        <p:attrNameLst>
                                          <p:attrName>style.visibility</p:attrName>
                                        </p:attrNameLst>
                                      </p:cBhvr>
                                      <p:to>
                                        <p:strVal val="visible"/>
                                      </p:to>
                                    </p:set>
                                    <p:animEffect transition="in" filter="wipe(down)">
                                      <p:cBhvr>
                                        <p:cTn id="208" dur="500"/>
                                        <p:tgtEl>
                                          <p:spTgt spid="72"/>
                                        </p:tgtEl>
                                      </p:cBhvr>
                                    </p:animEffect>
                                  </p:childTnLst>
                                </p:cTn>
                              </p:par>
                              <p:par>
                                <p:cTn id="209" presetID="22" presetClass="entr" presetSubtype="4" fill="hold" grpId="0" nodeType="withEffect" nodePh="1">
                                  <p:stCondLst>
                                    <p:cond delay="0"/>
                                  </p:stCondLst>
                                  <p:endCondLst>
                                    <p:cond evt="begin" delay="0">
                                      <p:tn val="209"/>
                                    </p:cond>
                                  </p:endCondLst>
                                  <p:childTnLst>
                                    <p:set>
                                      <p:cBhvr>
                                        <p:cTn id="210" dur="1" fill="hold">
                                          <p:stCondLst>
                                            <p:cond delay="0"/>
                                          </p:stCondLst>
                                        </p:cTn>
                                        <p:tgtEl>
                                          <p:spTgt spid="73"/>
                                        </p:tgtEl>
                                        <p:attrNameLst>
                                          <p:attrName>style.visibility</p:attrName>
                                        </p:attrNameLst>
                                      </p:cBhvr>
                                      <p:to>
                                        <p:strVal val="visible"/>
                                      </p:to>
                                    </p:set>
                                    <p:animEffect transition="in" filter="wipe(down)">
                                      <p:cBhvr>
                                        <p:cTn id="211" dur="500"/>
                                        <p:tgtEl>
                                          <p:spTgt spid="73"/>
                                        </p:tgtEl>
                                      </p:cBhvr>
                                    </p:animEffect>
                                  </p:childTnLst>
                                </p:cTn>
                              </p:par>
                              <p:par>
                                <p:cTn id="212" presetID="22" presetClass="entr" presetSubtype="4" fill="hold" grpId="0" nodeType="withEffect">
                                  <p:stCondLst>
                                    <p:cond delay="0"/>
                                  </p:stCondLst>
                                  <p:childTnLst>
                                    <p:set>
                                      <p:cBhvr>
                                        <p:cTn id="213" dur="1" fill="hold">
                                          <p:stCondLst>
                                            <p:cond delay="0"/>
                                          </p:stCondLst>
                                        </p:cTn>
                                        <p:tgtEl>
                                          <p:spTgt spid="74"/>
                                        </p:tgtEl>
                                        <p:attrNameLst>
                                          <p:attrName>style.visibility</p:attrName>
                                        </p:attrNameLst>
                                      </p:cBhvr>
                                      <p:to>
                                        <p:strVal val="visible"/>
                                      </p:to>
                                    </p:set>
                                    <p:animEffect transition="in" filter="wipe(down)">
                                      <p:cBhvr>
                                        <p:cTn id="214" dur="500"/>
                                        <p:tgtEl>
                                          <p:spTgt spid="74"/>
                                        </p:tgtEl>
                                      </p:cBhvr>
                                    </p:animEffect>
                                  </p:childTnLst>
                                </p:cTn>
                              </p:par>
                              <p:par>
                                <p:cTn id="215" presetID="22" presetClass="entr" presetSubtype="4" fill="hold" grpId="0" nodeType="withEffect" nodePh="1">
                                  <p:stCondLst>
                                    <p:cond delay="0"/>
                                  </p:stCondLst>
                                  <p:endCondLst>
                                    <p:cond evt="begin" delay="0">
                                      <p:tn val="215"/>
                                    </p:cond>
                                  </p:endCondLst>
                                  <p:childTnLst>
                                    <p:set>
                                      <p:cBhvr>
                                        <p:cTn id="216" dur="1" fill="hold">
                                          <p:stCondLst>
                                            <p:cond delay="0"/>
                                          </p:stCondLst>
                                        </p:cTn>
                                        <p:tgtEl>
                                          <p:spTgt spid="75"/>
                                        </p:tgtEl>
                                        <p:attrNameLst>
                                          <p:attrName>style.visibility</p:attrName>
                                        </p:attrNameLst>
                                      </p:cBhvr>
                                      <p:to>
                                        <p:strVal val="visible"/>
                                      </p:to>
                                    </p:set>
                                    <p:animEffect transition="in" filter="wipe(down)">
                                      <p:cBhvr>
                                        <p:cTn id="217" dur="500"/>
                                        <p:tgtEl>
                                          <p:spTgt spid="75"/>
                                        </p:tgtEl>
                                      </p:cBhvr>
                                    </p:animEffect>
                                  </p:childTnLst>
                                </p:cTn>
                              </p:par>
                              <p:par>
                                <p:cTn id="218" presetID="22" presetClass="entr" presetSubtype="4" fill="hold" grpId="0" nodeType="withEffect" nodePh="1">
                                  <p:stCondLst>
                                    <p:cond delay="0"/>
                                  </p:stCondLst>
                                  <p:endCondLst>
                                    <p:cond evt="begin" delay="0">
                                      <p:tn val="218"/>
                                    </p:cond>
                                  </p:endCondLst>
                                  <p:childTnLst>
                                    <p:set>
                                      <p:cBhvr>
                                        <p:cTn id="219" dur="1" fill="hold">
                                          <p:stCondLst>
                                            <p:cond delay="0"/>
                                          </p:stCondLst>
                                        </p:cTn>
                                        <p:tgtEl>
                                          <p:spTgt spid="76"/>
                                        </p:tgtEl>
                                        <p:attrNameLst>
                                          <p:attrName>style.visibility</p:attrName>
                                        </p:attrNameLst>
                                      </p:cBhvr>
                                      <p:to>
                                        <p:strVal val="visible"/>
                                      </p:to>
                                    </p:set>
                                    <p:animEffect transition="in" filter="wipe(down)">
                                      <p:cBhvr>
                                        <p:cTn id="220" dur="500"/>
                                        <p:tgtEl>
                                          <p:spTgt spid="76"/>
                                        </p:tgtEl>
                                      </p:cBhvr>
                                    </p:animEffect>
                                  </p:childTnLst>
                                </p:cTn>
                              </p:par>
                              <p:par>
                                <p:cTn id="221" presetID="22" presetClass="entr" presetSubtype="4" fill="hold" grpId="0" nodeType="withEffect" nodePh="1">
                                  <p:stCondLst>
                                    <p:cond delay="0"/>
                                  </p:stCondLst>
                                  <p:endCondLst>
                                    <p:cond evt="begin" delay="0">
                                      <p:tn val="221"/>
                                    </p:cond>
                                  </p:endCondLst>
                                  <p:childTnLst>
                                    <p:set>
                                      <p:cBhvr>
                                        <p:cTn id="222" dur="1" fill="hold">
                                          <p:stCondLst>
                                            <p:cond delay="0"/>
                                          </p:stCondLst>
                                        </p:cTn>
                                        <p:tgtEl>
                                          <p:spTgt spid="77"/>
                                        </p:tgtEl>
                                        <p:attrNameLst>
                                          <p:attrName>style.visibility</p:attrName>
                                        </p:attrNameLst>
                                      </p:cBhvr>
                                      <p:to>
                                        <p:strVal val="visible"/>
                                      </p:to>
                                    </p:set>
                                    <p:animEffect transition="in" filter="wipe(down)">
                                      <p:cBhvr>
                                        <p:cTn id="223" dur="500"/>
                                        <p:tgtEl>
                                          <p:spTgt spid="77"/>
                                        </p:tgtEl>
                                      </p:cBhvr>
                                    </p:animEffect>
                                  </p:childTnLst>
                                </p:cTn>
                              </p:par>
                              <p:par>
                                <p:cTn id="224" presetID="22" presetClass="entr" presetSubtype="4" fill="hold" grpId="0" nodeType="withEffect" nodePh="1">
                                  <p:stCondLst>
                                    <p:cond delay="0"/>
                                  </p:stCondLst>
                                  <p:endCondLst>
                                    <p:cond evt="begin" delay="0">
                                      <p:tn val="224"/>
                                    </p:cond>
                                  </p:endCondLst>
                                  <p:childTnLst>
                                    <p:set>
                                      <p:cBhvr>
                                        <p:cTn id="225" dur="1" fill="hold">
                                          <p:stCondLst>
                                            <p:cond delay="0"/>
                                          </p:stCondLst>
                                        </p:cTn>
                                        <p:tgtEl>
                                          <p:spTgt spid="78"/>
                                        </p:tgtEl>
                                        <p:attrNameLst>
                                          <p:attrName>style.visibility</p:attrName>
                                        </p:attrNameLst>
                                      </p:cBhvr>
                                      <p:to>
                                        <p:strVal val="visible"/>
                                      </p:to>
                                    </p:set>
                                    <p:animEffect transition="in" filter="wipe(down)">
                                      <p:cBhvr>
                                        <p:cTn id="226" dur="500"/>
                                        <p:tgtEl>
                                          <p:spTgt spid="78"/>
                                        </p:tgtEl>
                                      </p:cBhvr>
                                    </p:animEffect>
                                  </p:childTnLst>
                                </p:cTn>
                              </p:par>
                              <p:par>
                                <p:cTn id="227" presetID="22" presetClass="entr" presetSubtype="4" fill="hold" grpId="0" nodeType="withEffect" nodePh="1">
                                  <p:stCondLst>
                                    <p:cond delay="0"/>
                                  </p:stCondLst>
                                  <p:endCondLst>
                                    <p:cond evt="begin" delay="0">
                                      <p:tn val="227"/>
                                    </p:cond>
                                  </p:endCondLst>
                                  <p:childTnLst>
                                    <p:set>
                                      <p:cBhvr>
                                        <p:cTn id="228" dur="1" fill="hold">
                                          <p:stCondLst>
                                            <p:cond delay="0"/>
                                          </p:stCondLst>
                                        </p:cTn>
                                        <p:tgtEl>
                                          <p:spTgt spid="79"/>
                                        </p:tgtEl>
                                        <p:attrNameLst>
                                          <p:attrName>style.visibility</p:attrName>
                                        </p:attrNameLst>
                                      </p:cBhvr>
                                      <p:to>
                                        <p:strVal val="visible"/>
                                      </p:to>
                                    </p:set>
                                    <p:animEffect transition="in" filter="wipe(down)">
                                      <p:cBhvr>
                                        <p:cTn id="229" dur="500"/>
                                        <p:tgtEl>
                                          <p:spTgt spid="79"/>
                                        </p:tgtEl>
                                      </p:cBhvr>
                                    </p:animEffect>
                                  </p:childTnLst>
                                </p:cTn>
                              </p:par>
                              <p:par>
                                <p:cTn id="230" presetID="22" presetClass="entr" presetSubtype="4" fill="hold" grpId="0" nodeType="withEffect" nodePh="1">
                                  <p:stCondLst>
                                    <p:cond delay="0"/>
                                  </p:stCondLst>
                                  <p:endCondLst>
                                    <p:cond evt="begin" delay="0">
                                      <p:tn val="230"/>
                                    </p:cond>
                                  </p:endCondLst>
                                  <p:childTnLst>
                                    <p:set>
                                      <p:cBhvr>
                                        <p:cTn id="231" dur="1" fill="hold">
                                          <p:stCondLst>
                                            <p:cond delay="0"/>
                                          </p:stCondLst>
                                        </p:cTn>
                                        <p:tgtEl>
                                          <p:spTgt spid="80"/>
                                        </p:tgtEl>
                                        <p:attrNameLst>
                                          <p:attrName>style.visibility</p:attrName>
                                        </p:attrNameLst>
                                      </p:cBhvr>
                                      <p:to>
                                        <p:strVal val="visible"/>
                                      </p:to>
                                    </p:set>
                                    <p:animEffect transition="in" filter="wipe(down)">
                                      <p:cBhvr>
                                        <p:cTn id="232" dur="500"/>
                                        <p:tgtEl>
                                          <p:spTgt spid="80"/>
                                        </p:tgtEl>
                                      </p:cBhvr>
                                    </p:animEffect>
                                  </p:childTnLst>
                                </p:cTn>
                              </p:par>
                              <p:par>
                                <p:cTn id="233" presetID="22" presetClass="entr" presetSubtype="4" fill="hold" grpId="0" nodeType="withEffect" nodePh="1">
                                  <p:stCondLst>
                                    <p:cond delay="0"/>
                                  </p:stCondLst>
                                  <p:endCondLst>
                                    <p:cond evt="begin" delay="0">
                                      <p:tn val="233"/>
                                    </p:cond>
                                  </p:endCondLst>
                                  <p:childTnLst>
                                    <p:set>
                                      <p:cBhvr>
                                        <p:cTn id="234" dur="1" fill="hold">
                                          <p:stCondLst>
                                            <p:cond delay="0"/>
                                          </p:stCondLst>
                                        </p:cTn>
                                        <p:tgtEl>
                                          <p:spTgt spid="81"/>
                                        </p:tgtEl>
                                        <p:attrNameLst>
                                          <p:attrName>style.visibility</p:attrName>
                                        </p:attrNameLst>
                                      </p:cBhvr>
                                      <p:to>
                                        <p:strVal val="visible"/>
                                      </p:to>
                                    </p:set>
                                    <p:animEffect transition="in" filter="wipe(down)">
                                      <p:cBhvr>
                                        <p:cTn id="235" dur="500"/>
                                        <p:tgtEl>
                                          <p:spTgt spid="81"/>
                                        </p:tgtEl>
                                      </p:cBhvr>
                                    </p:animEffect>
                                  </p:childTnLst>
                                </p:cTn>
                              </p:par>
                              <p:par>
                                <p:cTn id="236" presetID="22" presetClass="entr" presetSubtype="4" fill="hold" grpId="0" nodeType="withEffect">
                                  <p:stCondLst>
                                    <p:cond delay="0"/>
                                  </p:stCondLst>
                                  <p:childTnLst>
                                    <p:set>
                                      <p:cBhvr>
                                        <p:cTn id="237" dur="1" fill="hold">
                                          <p:stCondLst>
                                            <p:cond delay="0"/>
                                          </p:stCondLst>
                                        </p:cTn>
                                        <p:tgtEl>
                                          <p:spTgt spid="82"/>
                                        </p:tgtEl>
                                        <p:attrNameLst>
                                          <p:attrName>style.visibility</p:attrName>
                                        </p:attrNameLst>
                                      </p:cBhvr>
                                      <p:to>
                                        <p:strVal val="visible"/>
                                      </p:to>
                                    </p:set>
                                    <p:animEffect transition="in" filter="wipe(down)">
                                      <p:cBhvr>
                                        <p:cTn id="238" dur="500"/>
                                        <p:tgtEl>
                                          <p:spTgt spid="82"/>
                                        </p:tgtEl>
                                      </p:cBhvr>
                                    </p:animEffect>
                                  </p:childTnLst>
                                </p:cTn>
                              </p:par>
                              <p:par>
                                <p:cTn id="239" presetID="22" presetClass="entr" presetSubtype="4" fill="hold" grpId="0" nodeType="withEffect" nodePh="1">
                                  <p:stCondLst>
                                    <p:cond delay="0"/>
                                  </p:stCondLst>
                                  <p:endCondLst>
                                    <p:cond evt="begin" delay="0">
                                      <p:tn val="239"/>
                                    </p:cond>
                                  </p:endCondLst>
                                  <p:childTnLst>
                                    <p:set>
                                      <p:cBhvr>
                                        <p:cTn id="240" dur="1" fill="hold">
                                          <p:stCondLst>
                                            <p:cond delay="0"/>
                                          </p:stCondLst>
                                        </p:cTn>
                                        <p:tgtEl>
                                          <p:spTgt spid="83"/>
                                        </p:tgtEl>
                                        <p:attrNameLst>
                                          <p:attrName>style.visibility</p:attrName>
                                        </p:attrNameLst>
                                      </p:cBhvr>
                                      <p:to>
                                        <p:strVal val="visible"/>
                                      </p:to>
                                    </p:set>
                                    <p:animEffect transition="in" filter="wipe(down)">
                                      <p:cBhvr>
                                        <p:cTn id="241" dur="500"/>
                                        <p:tgtEl>
                                          <p:spTgt spid="83"/>
                                        </p:tgtEl>
                                      </p:cBhvr>
                                    </p:animEffect>
                                  </p:childTnLst>
                                </p:cTn>
                              </p:par>
                              <p:par>
                                <p:cTn id="242" presetID="22" presetClass="entr" presetSubtype="4" fill="hold" grpId="0" nodeType="withEffect" nodePh="1">
                                  <p:stCondLst>
                                    <p:cond delay="0"/>
                                  </p:stCondLst>
                                  <p:endCondLst>
                                    <p:cond evt="begin" delay="0">
                                      <p:tn val="242"/>
                                    </p:cond>
                                  </p:endCondLst>
                                  <p:childTnLst>
                                    <p:set>
                                      <p:cBhvr>
                                        <p:cTn id="243" dur="1" fill="hold">
                                          <p:stCondLst>
                                            <p:cond delay="0"/>
                                          </p:stCondLst>
                                        </p:cTn>
                                        <p:tgtEl>
                                          <p:spTgt spid="84"/>
                                        </p:tgtEl>
                                        <p:attrNameLst>
                                          <p:attrName>style.visibility</p:attrName>
                                        </p:attrNameLst>
                                      </p:cBhvr>
                                      <p:to>
                                        <p:strVal val="visible"/>
                                      </p:to>
                                    </p:set>
                                    <p:animEffect transition="in" filter="wipe(down)">
                                      <p:cBhvr>
                                        <p:cTn id="244" dur="500"/>
                                        <p:tgtEl>
                                          <p:spTgt spid="84"/>
                                        </p:tgtEl>
                                      </p:cBhvr>
                                    </p:animEffect>
                                  </p:childTnLst>
                                </p:cTn>
                              </p:par>
                              <p:par>
                                <p:cTn id="245" presetID="22" presetClass="entr" presetSubtype="4" fill="hold" grpId="0" nodeType="withEffect" nodePh="1">
                                  <p:stCondLst>
                                    <p:cond delay="0"/>
                                  </p:stCondLst>
                                  <p:endCondLst>
                                    <p:cond evt="begin" delay="0">
                                      <p:tn val="245"/>
                                    </p:cond>
                                  </p:endCondLst>
                                  <p:childTnLst>
                                    <p:set>
                                      <p:cBhvr>
                                        <p:cTn id="246" dur="1" fill="hold">
                                          <p:stCondLst>
                                            <p:cond delay="0"/>
                                          </p:stCondLst>
                                        </p:cTn>
                                        <p:tgtEl>
                                          <p:spTgt spid="85"/>
                                        </p:tgtEl>
                                        <p:attrNameLst>
                                          <p:attrName>style.visibility</p:attrName>
                                        </p:attrNameLst>
                                      </p:cBhvr>
                                      <p:to>
                                        <p:strVal val="visible"/>
                                      </p:to>
                                    </p:set>
                                    <p:animEffect transition="in" filter="wipe(down)">
                                      <p:cBhvr>
                                        <p:cTn id="247" dur="500"/>
                                        <p:tgtEl>
                                          <p:spTgt spid="85"/>
                                        </p:tgtEl>
                                      </p:cBhvr>
                                    </p:animEffect>
                                  </p:childTnLst>
                                </p:cTn>
                              </p:par>
                              <p:par>
                                <p:cTn id="248" presetID="22" presetClass="entr" presetSubtype="4" fill="hold" grpId="0" nodeType="withEffect" nodePh="1">
                                  <p:stCondLst>
                                    <p:cond delay="0"/>
                                  </p:stCondLst>
                                  <p:endCondLst>
                                    <p:cond evt="begin" delay="0">
                                      <p:tn val="248"/>
                                    </p:cond>
                                  </p:endCondLst>
                                  <p:childTnLst>
                                    <p:set>
                                      <p:cBhvr>
                                        <p:cTn id="249" dur="1" fill="hold">
                                          <p:stCondLst>
                                            <p:cond delay="0"/>
                                          </p:stCondLst>
                                        </p:cTn>
                                        <p:tgtEl>
                                          <p:spTgt spid="86"/>
                                        </p:tgtEl>
                                        <p:attrNameLst>
                                          <p:attrName>style.visibility</p:attrName>
                                        </p:attrNameLst>
                                      </p:cBhvr>
                                      <p:to>
                                        <p:strVal val="visible"/>
                                      </p:to>
                                    </p:set>
                                    <p:animEffect transition="in" filter="wipe(down)">
                                      <p:cBhvr>
                                        <p:cTn id="250" dur="500"/>
                                        <p:tgtEl>
                                          <p:spTgt spid="86"/>
                                        </p:tgtEl>
                                      </p:cBhvr>
                                    </p:animEffect>
                                  </p:childTnLst>
                                </p:cTn>
                              </p:par>
                              <p:par>
                                <p:cTn id="251" presetID="22" presetClass="entr" presetSubtype="4" fill="hold" grpId="0" nodeType="withEffect" nodePh="1">
                                  <p:stCondLst>
                                    <p:cond delay="0"/>
                                  </p:stCondLst>
                                  <p:endCondLst>
                                    <p:cond evt="begin" delay="0">
                                      <p:tn val="251"/>
                                    </p:cond>
                                  </p:endCondLst>
                                  <p:childTnLst>
                                    <p:set>
                                      <p:cBhvr>
                                        <p:cTn id="252" dur="1" fill="hold">
                                          <p:stCondLst>
                                            <p:cond delay="0"/>
                                          </p:stCondLst>
                                        </p:cTn>
                                        <p:tgtEl>
                                          <p:spTgt spid="87"/>
                                        </p:tgtEl>
                                        <p:attrNameLst>
                                          <p:attrName>style.visibility</p:attrName>
                                        </p:attrNameLst>
                                      </p:cBhvr>
                                      <p:to>
                                        <p:strVal val="visible"/>
                                      </p:to>
                                    </p:set>
                                    <p:animEffect transition="in" filter="wipe(down)">
                                      <p:cBhvr>
                                        <p:cTn id="253" dur="500"/>
                                        <p:tgtEl>
                                          <p:spTgt spid="87"/>
                                        </p:tgtEl>
                                      </p:cBhvr>
                                    </p:animEffect>
                                  </p:childTnLst>
                                </p:cTn>
                              </p:par>
                              <p:par>
                                <p:cTn id="254" presetID="22" presetClass="entr" presetSubtype="4" fill="hold" grpId="0" nodeType="withEffect" nodePh="1">
                                  <p:stCondLst>
                                    <p:cond delay="0"/>
                                  </p:stCondLst>
                                  <p:endCondLst>
                                    <p:cond evt="begin" delay="0">
                                      <p:tn val="254"/>
                                    </p:cond>
                                  </p:endCondLst>
                                  <p:childTnLst>
                                    <p:set>
                                      <p:cBhvr>
                                        <p:cTn id="255" dur="1" fill="hold">
                                          <p:stCondLst>
                                            <p:cond delay="0"/>
                                          </p:stCondLst>
                                        </p:cTn>
                                        <p:tgtEl>
                                          <p:spTgt spid="88"/>
                                        </p:tgtEl>
                                        <p:attrNameLst>
                                          <p:attrName>style.visibility</p:attrName>
                                        </p:attrNameLst>
                                      </p:cBhvr>
                                      <p:to>
                                        <p:strVal val="visible"/>
                                      </p:to>
                                    </p:set>
                                    <p:animEffect transition="in" filter="wipe(down)">
                                      <p:cBhvr>
                                        <p:cTn id="256" dur="500"/>
                                        <p:tgtEl>
                                          <p:spTgt spid="88"/>
                                        </p:tgtEl>
                                      </p:cBhvr>
                                    </p:animEffect>
                                  </p:childTnLst>
                                </p:cTn>
                              </p:par>
                              <p:par>
                                <p:cTn id="257" presetID="22" presetClass="entr" presetSubtype="4" fill="hold" grpId="0" nodeType="withEffect" nodePh="1">
                                  <p:stCondLst>
                                    <p:cond delay="0"/>
                                  </p:stCondLst>
                                  <p:endCondLst>
                                    <p:cond evt="begin" delay="0">
                                      <p:tn val="257"/>
                                    </p:cond>
                                  </p:endCondLst>
                                  <p:childTnLst>
                                    <p:set>
                                      <p:cBhvr>
                                        <p:cTn id="258" dur="1" fill="hold">
                                          <p:stCondLst>
                                            <p:cond delay="0"/>
                                          </p:stCondLst>
                                        </p:cTn>
                                        <p:tgtEl>
                                          <p:spTgt spid="89"/>
                                        </p:tgtEl>
                                        <p:attrNameLst>
                                          <p:attrName>style.visibility</p:attrName>
                                        </p:attrNameLst>
                                      </p:cBhvr>
                                      <p:to>
                                        <p:strVal val="visible"/>
                                      </p:to>
                                    </p:set>
                                    <p:animEffect transition="in" filter="wipe(down)">
                                      <p:cBhvr>
                                        <p:cTn id="259" dur="500"/>
                                        <p:tgtEl>
                                          <p:spTgt spid="89"/>
                                        </p:tgtEl>
                                      </p:cBhvr>
                                    </p:animEffect>
                                  </p:childTnLst>
                                </p:cTn>
                              </p:par>
                              <p:par>
                                <p:cTn id="260" presetID="22" presetClass="entr" presetSubtype="4" fill="hold" grpId="0" nodeType="withEffect" nodePh="1">
                                  <p:stCondLst>
                                    <p:cond delay="0"/>
                                  </p:stCondLst>
                                  <p:endCondLst>
                                    <p:cond evt="begin" delay="0">
                                      <p:tn val="260"/>
                                    </p:cond>
                                  </p:endCondLst>
                                  <p:childTnLst>
                                    <p:set>
                                      <p:cBhvr>
                                        <p:cTn id="261" dur="1" fill="hold">
                                          <p:stCondLst>
                                            <p:cond delay="0"/>
                                          </p:stCondLst>
                                        </p:cTn>
                                        <p:tgtEl>
                                          <p:spTgt spid="90"/>
                                        </p:tgtEl>
                                        <p:attrNameLst>
                                          <p:attrName>style.visibility</p:attrName>
                                        </p:attrNameLst>
                                      </p:cBhvr>
                                      <p:to>
                                        <p:strVal val="visible"/>
                                      </p:to>
                                    </p:set>
                                    <p:animEffect transition="in" filter="wipe(down)">
                                      <p:cBhvr>
                                        <p:cTn id="262" dur="500"/>
                                        <p:tgtEl>
                                          <p:spTgt spid="90"/>
                                        </p:tgtEl>
                                      </p:cBhvr>
                                    </p:animEffect>
                                  </p:childTnLst>
                                </p:cTn>
                              </p:par>
                              <p:par>
                                <p:cTn id="263" presetID="22" presetClass="entr" presetSubtype="4" fill="hold" grpId="0" nodeType="withEffect" nodePh="1">
                                  <p:stCondLst>
                                    <p:cond delay="0"/>
                                  </p:stCondLst>
                                  <p:endCondLst>
                                    <p:cond evt="begin" delay="0">
                                      <p:tn val="263"/>
                                    </p:cond>
                                  </p:endCondLst>
                                  <p:childTnLst>
                                    <p:set>
                                      <p:cBhvr>
                                        <p:cTn id="264" dur="1" fill="hold">
                                          <p:stCondLst>
                                            <p:cond delay="0"/>
                                          </p:stCondLst>
                                        </p:cTn>
                                        <p:tgtEl>
                                          <p:spTgt spid="91"/>
                                        </p:tgtEl>
                                        <p:attrNameLst>
                                          <p:attrName>style.visibility</p:attrName>
                                        </p:attrNameLst>
                                      </p:cBhvr>
                                      <p:to>
                                        <p:strVal val="visible"/>
                                      </p:to>
                                    </p:set>
                                    <p:animEffect transition="in" filter="wipe(down)">
                                      <p:cBhvr>
                                        <p:cTn id="265" dur="500"/>
                                        <p:tgtEl>
                                          <p:spTgt spid="91"/>
                                        </p:tgtEl>
                                      </p:cBhvr>
                                    </p:animEffect>
                                  </p:childTnLst>
                                </p:cTn>
                              </p:par>
                              <p:par>
                                <p:cTn id="266" presetID="22" presetClass="entr" presetSubtype="4" fill="hold" grpId="0" nodeType="withEffect" nodePh="1">
                                  <p:stCondLst>
                                    <p:cond delay="0"/>
                                  </p:stCondLst>
                                  <p:endCondLst>
                                    <p:cond evt="begin" delay="0">
                                      <p:tn val="266"/>
                                    </p:cond>
                                  </p:endCondLst>
                                  <p:childTnLst>
                                    <p:set>
                                      <p:cBhvr>
                                        <p:cTn id="267" dur="1" fill="hold">
                                          <p:stCondLst>
                                            <p:cond delay="0"/>
                                          </p:stCondLst>
                                        </p:cTn>
                                        <p:tgtEl>
                                          <p:spTgt spid="92"/>
                                        </p:tgtEl>
                                        <p:attrNameLst>
                                          <p:attrName>style.visibility</p:attrName>
                                        </p:attrNameLst>
                                      </p:cBhvr>
                                      <p:to>
                                        <p:strVal val="visible"/>
                                      </p:to>
                                    </p:set>
                                    <p:animEffect transition="in" filter="wipe(down)">
                                      <p:cBhvr>
                                        <p:cTn id="268" dur="500"/>
                                        <p:tgtEl>
                                          <p:spTgt spid="92"/>
                                        </p:tgtEl>
                                      </p:cBhvr>
                                    </p:animEffect>
                                  </p:childTnLst>
                                </p:cTn>
                              </p:par>
                              <p:par>
                                <p:cTn id="269" presetID="22" presetClass="entr" presetSubtype="4" fill="hold" grpId="0" nodeType="withEffect" nodePh="1">
                                  <p:stCondLst>
                                    <p:cond delay="0"/>
                                  </p:stCondLst>
                                  <p:endCondLst>
                                    <p:cond evt="begin" delay="0">
                                      <p:tn val="269"/>
                                    </p:cond>
                                  </p:endCondLst>
                                  <p:childTnLst>
                                    <p:set>
                                      <p:cBhvr>
                                        <p:cTn id="270" dur="1" fill="hold">
                                          <p:stCondLst>
                                            <p:cond delay="0"/>
                                          </p:stCondLst>
                                        </p:cTn>
                                        <p:tgtEl>
                                          <p:spTgt spid="93"/>
                                        </p:tgtEl>
                                        <p:attrNameLst>
                                          <p:attrName>style.visibility</p:attrName>
                                        </p:attrNameLst>
                                      </p:cBhvr>
                                      <p:to>
                                        <p:strVal val="visible"/>
                                      </p:to>
                                    </p:set>
                                    <p:animEffect transition="in" filter="wipe(down)">
                                      <p:cBhvr>
                                        <p:cTn id="271" dur="500"/>
                                        <p:tgtEl>
                                          <p:spTgt spid="93"/>
                                        </p:tgtEl>
                                      </p:cBhvr>
                                    </p:animEffect>
                                  </p:childTnLst>
                                </p:cTn>
                              </p:par>
                              <p:par>
                                <p:cTn id="272" presetID="22" presetClass="entr" presetSubtype="4" fill="hold" grpId="0" nodeType="withEffect">
                                  <p:stCondLst>
                                    <p:cond delay="0"/>
                                  </p:stCondLst>
                                  <p:childTnLst>
                                    <p:set>
                                      <p:cBhvr>
                                        <p:cTn id="273" dur="1" fill="hold">
                                          <p:stCondLst>
                                            <p:cond delay="0"/>
                                          </p:stCondLst>
                                        </p:cTn>
                                        <p:tgtEl>
                                          <p:spTgt spid="94"/>
                                        </p:tgtEl>
                                        <p:attrNameLst>
                                          <p:attrName>style.visibility</p:attrName>
                                        </p:attrNameLst>
                                      </p:cBhvr>
                                      <p:to>
                                        <p:strVal val="visible"/>
                                      </p:to>
                                    </p:set>
                                    <p:animEffect transition="in" filter="wipe(down)">
                                      <p:cBhvr>
                                        <p:cTn id="274" dur="500"/>
                                        <p:tgtEl>
                                          <p:spTgt spid="94"/>
                                        </p:tgtEl>
                                      </p:cBhvr>
                                    </p:animEffect>
                                  </p:childTnLst>
                                </p:cTn>
                              </p:par>
                              <p:par>
                                <p:cTn id="275" presetID="22" presetClass="entr" presetSubtype="4" fill="hold" grpId="0" nodeType="withEffect" nodePh="1">
                                  <p:stCondLst>
                                    <p:cond delay="0"/>
                                  </p:stCondLst>
                                  <p:endCondLst>
                                    <p:cond evt="begin" delay="0">
                                      <p:tn val="275"/>
                                    </p:cond>
                                  </p:endCondLst>
                                  <p:childTnLst>
                                    <p:set>
                                      <p:cBhvr>
                                        <p:cTn id="276" dur="1" fill="hold">
                                          <p:stCondLst>
                                            <p:cond delay="0"/>
                                          </p:stCondLst>
                                        </p:cTn>
                                        <p:tgtEl>
                                          <p:spTgt spid="95"/>
                                        </p:tgtEl>
                                        <p:attrNameLst>
                                          <p:attrName>style.visibility</p:attrName>
                                        </p:attrNameLst>
                                      </p:cBhvr>
                                      <p:to>
                                        <p:strVal val="visible"/>
                                      </p:to>
                                    </p:set>
                                    <p:animEffect transition="in" filter="wipe(down)">
                                      <p:cBhvr>
                                        <p:cTn id="277" dur="500"/>
                                        <p:tgtEl>
                                          <p:spTgt spid="95"/>
                                        </p:tgtEl>
                                      </p:cBhvr>
                                    </p:animEffect>
                                  </p:childTnLst>
                                </p:cTn>
                              </p:par>
                              <p:par>
                                <p:cTn id="278" presetID="22" presetClass="entr" presetSubtype="4" fill="hold" grpId="0" nodeType="withEffect" nodePh="1">
                                  <p:stCondLst>
                                    <p:cond delay="0"/>
                                  </p:stCondLst>
                                  <p:endCondLst>
                                    <p:cond evt="begin" delay="0">
                                      <p:tn val="278"/>
                                    </p:cond>
                                  </p:endCondLst>
                                  <p:childTnLst>
                                    <p:set>
                                      <p:cBhvr>
                                        <p:cTn id="279" dur="1" fill="hold">
                                          <p:stCondLst>
                                            <p:cond delay="0"/>
                                          </p:stCondLst>
                                        </p:cTn>
                                        <p:tgtEl>
                                          <p:spTgt spid="96"/>
                                        </p:tgtEl>
                                        <p:attrNameLst>
                                          <p:attrName>style.visibility</p:attrName>
                                        </p:attrNameLst>
                                      </p:cBhvr>
                                      <p:to>
                                        <p:strVal val="visible"/>
                                      </p:to>
                                    </p:set>
                                    <p:animEffect transition="in" filter="wipe(down)">
                                      <p:cBhvr>
                                        <p:cTn id="280" dur="500"/>
                                        <p:tgtEl>
                                          <p:spTgt spid="96"/>
                                        </p:tgtEl>
                                      </p:cBhvr>
                                    </p:animEffect>
                                  </p:childTnLst>
                                </p:cTn>
                              </p:par>
                              <p:par>
                                <p:cTn id="281" presetID="22" presetClass="entr" presetSubtype="4" fill="hold" grpId="0" nodeType="withEffect" nodePh="1">
                                  <p:stCondLst>
                                    <p:cond delay="0"/>
                                  </p:stCondLst>
                                  <p:endCondLst>
                                    <p:cond evt="begin" delay="0">
                                      <p:tn val="281"/>
                                    </p:cond>
                                  </p:endCondLst>
                                  <p:childTnLst>
                                    <p:set>
                                      <p:cBhvr>
                                        <p:cTn id="282" dur="1" fill="hold">
                                          <p:stCondLst>
                                            <p:cond delay="0"/>
                                          </p:stCondLst>
                                        </p:cTn>
                                        <p:tgtEl>
                                          <p:spTgt spid="97"/>
                                        </p:tgtEl>
                                        <p:attrNameLst>
                                          <p:attrName>style.visibility</p:attrName>
                                        </p:attrNameLst>
                                      </p:cBhvr>
                                      <p:to>
                                        <p:strVal val="visible"/>
                                      </p:to>
                                    </p:set>
                                    <p:animEffect transition="in" filter="wipe(down)">
                                      <p:cBhvr>
                                        <p:cTn id="283" dur="500"/>
                                        <p:tgtEl>
                                          <p:spTgt spid="97"/>
                                        </p:tgtEl>
                                      </p:cBhvr>
                                    </p:animEffect>
                                  </p:childTnLst>
                                </p:cTn>
                              </p:par>
                              <p:par>
                                <p:cTn id="284" presetID="22" presetClass="entr" presetSubtype="4" fill="hold" grpId="0" nodeType="withEffect" nodePh="1">
                                  <p:stCondLst>
                                    <p:cond delay="0"/>
                                  </p:stCondLst>
                                  <p:endCondLst>
                                    <p:cond evt="begin" delay="0">
                                      <p:tn val="284"/>
                                    </p:cond>
                                  </p:endCondLst>
                                  <p:childTnLst>
                                    <p:set>
                                      <p:cBhvr>
                                        <p:cTn id="285" dur="1" fill="hold">
                                          <p:stCondLst>
                                            <p:cond delay="0"/>
                                          </p:stCondLst>
                                        </p:cTn>
                                        <p:tgtEl>
                                          <p:spTgt spid="98"/>
                                        </p:tgtEl>
                                        <p:attrNameLst>
                                          <p:attrName>style.visibility</p:attrName>
                                        </p:attrNameLst>
                                      </p:cBhvr>
                                      <p:to>
                                        <p:strVal val="visible"/>
                                      </p:to>
                                    </p:set>
                                    <p:animEffect transition="in" filter="wipe(down)">
                                      <p:cBhvr>
                                        <p:cTn id="286" dur="500"/>
                                        <p:tgtEl>
                                          <p:spTgt spid="98"/>
                                        </p:tgtEl>
                                      </p:cBhvr>
                                    </p:animEffect>
                                  </p:childTnLst>
                                </p:cTn>
                              </p:par>
                              <p:par>
                                <p:cTn id="287" presetID="22" presetClass="entr" presetSubtype="4" fill="hold" grpId="0" nodeType="withEffect" nodePh="1">
                                  <p:stCondLst>
                                    <p:cond delay="0"/>
                                  </p:stCondLst>
                                  <p:endCondLst>
                                    <p:cond evt="begin" delay="0">
                                      <p:tn val="287"/>
                                    </p:cond>
                                  </p:endCondLst>
                                  <p:childTnLst>
                                    <p:set>
                                      <p:cBhvr>
                                        <p:cTn id="288" dur="1" fill="hold">
                                          <p:stCondLst>
                                            <p:cond delay="0"/>
                                          </p:stCondLst>
                                        </p:cTn>
                                        <p:tgtEl>
                                          <p:spTgt spid="99"/>
                                        </p:tgtEl>
                                        <p:attrNameLst>
                                          <p:attrName>style.visibility</p:attrName>
                                        </p:attrNameLst>
                                      </p:cBhvr>
                                      <p:to>
                                        <p:strVal val="visible"/>
                                      </p:to>
                                    </p:set>
                                    <p:animEffect transition="in" filter="wipe(down)">
                                      <p:cBhvr>
                                        <p:cTn id="289" dur="500"/>
                                        <p:tgtEl>
                                          <p:spTgt spid="99"/>
                                        </p:tgtEl>
                                      </p:cBhvr>
                                    </p:animEffect>
                                  </p:childTnLst>
                                </p:cTn>
                              </p:par>
                              <p:par>
                                <p:cTn id="290" presetID="22" presetClass="entr" presetSubtype="4" fill="hold" grpId="0" nodeType="withEffect" nodePh="1">
                                  <p:stCondLst>
                                    <p:cond delay="0"/>
                                  </p:stCondLst>
                                  <p:endCondLst>
                                    <p:cond evt="begin" delay="0">
                                      <p:tn val="290"/>
                                    </p:cond>
                                  </p:endCondLst>
                                  <p:childTnLst>
                                    <p:set>
                                      <p:cBhvr>
                                        <p:cTn id="291" dur="1" fill="hold">
                                          <p:stCondLst>
                                            <p:cond delay="0"/>
                                          </p:stCondLst>
                                        </p:cTn>
                                        <p:tgtEl>
                                          <p:spTgt spid="100"/>
                                        </p:tgtEl>
                                        <p:attrNameLst>
                                          <p:attrName>style.visibility</p:attrName>
                                        </p:attrNameLst>
                                      </p:cBhvr>
                                      <p:to>
                                        <p:strVal val="visible"/>
                                      </p:to>
                                    </p:set>
                                    <p:animEffect transition="in" filter="wipe(down)">
                                      <p:cBhvr>
                                        <p:cTn id="292" dur="500"/>
                                        <p:tgtEl>
                                          <p:spTgt spid="100"/>
                                        </p:tgtEl>
                                      </p:cBhvr>
                                    </p:animEffect>
                                  </p:childTnLst>
                                </p:cTn>
                              </p:par>
                              <p:par>
                                <p:cTn id="293" presetID="22" presetClass="entr" presetSubtype="4" fill="hold" grpId="0" nodeType="withEffect" nodePh="1">
                                  <p:stCondLst>
                                    <p:cond delay="0"/>
                                  </p:stCondLst>
                                  <p:endCondLst>
                                    <p:cond evt="begin" delay="0">
                                      <p:tn val="293"/>
                                    </p:cond>
                                  </p:endCondLst>
                                  <p:childTnLst>
                                    <p:set>
                                      <p:cBhvr>
                                        <p:cTn id="294" dur="1" fill="hold">
                                          <p:stCondLst>
                                            <p:cond delay="0"/>
                                          </p:stCondLst>
                                        </p:cTn>
                                        <p:tgtEl>
                                          <p:spTgt spid="101"/>
                                        </p:tgtEl>
                                        <p:attrNameLst>
                                          <p:attrName>style.visibility</p:attrName>
                                        </p:attrNameLst>
                                      </p:cBhvr>
                                      <p:to>
                                        <p:strVal val="visible"/>
                                      </p:to>
                                    </p:set>
                                    <p:animEffect transition="in" filter="wipe(down)">
                                      <p:cBhvr>
                                        <p:cTn id="295" dur="500"/>
                                        <p:tgtEl>
                                          <p:spTgt spid="101"/>
                                        </p:tgtEl>
                                      </p:cBhvr>
                                    </p:animEffect>
                                  </p:childTnLst>
                                </p:cTn>
                              </p:par>
                              <p:par>
                                <p:cTn id="296" presetID="22" presetClass="entr" presetSubtype="4" fill="hold" grpId="0" nodeType="withEffect" nodePh="1">
                                  <p:stCondLst>
                                    <p:cond delay="0"/>
                                  </p:stCondLst>
                                  <p:endCondLst>
                                    <p:cond evt="begin" delay="0">
                                      <p:tn val="296"/>
                                    </p:cond>
                                  </p:endCondLst>
                                  <p:childTnLst>
                                    <p:set>
                                      <p:cBhvr>
                                        <p:cTn id="297" dur="1" fill="hold">
                                          <p:stCondLst>
                                            <p:cond delay="0"/>
                                          </p:stCondLst>
                                        </p:cTn>
                                        <p:tgtEl>
                                          <p:spTgt spid="102"/>
                                        </p:tgtEl>
                                        <p:attrNameLst>
                                          <p:attrName>style.visibility</p:attrName>
                                        </p:attrNameLst>
                                      </p:cBhvr>
                                      <p:to>
                                        <p:strVal val="visible"/>
                                      </p:to>
                                    </p:set>
                                    <p:animEffect transition="in" filter="wipe(down)">
                                      <p:cBhvr>
                                        <p:cTn id="298" dur="500"/>
                                        <p:tgtEl>
                                          <p:spTgt spid="102"/>
                                        </p:tgtEl>
                                      </p:cBhvr>
                                    </p:animEffect>
                                  </p:childTnLst>
                                </p:cTn>
                              </p:par>
                              <p:par>
                                <p:cTn id="299" presetID="22" presetClass="entr" presetSubtype="4" fill="hold" grpId="0" nodeType="withEffect" nodePh="1">
                                  <p:stCondLst>
                                    <p:cond delay="0"/>
                                  </p:stCondLst>
                                  <p:endCondLst>
                                    <p:cond evt="begin" delay="0">
                                      <p:tn val="299"/>
                                    </p:cond>
                                  </p:endCondLst>
                                  <p:childTnLst>
                                    <p:set>
                                      <p:cBhvr>
                                        <p:cTn id="300" dur="1" fill="hold">
                                          <p:stCondLst>
                                            <p:cond delay="0"/>
                                          </p:stCondLst>
                                        </p:cTn>
                                        <p:tgtEl>
                                          <p:spTgt spid="103"/>
                                        </p:tgtEl>
                                        <p:attrNameLst>
                                          <p:attrName>style.visibility</p:attrName>
                                        </p:attrNameLst>
                                      </p:cBhvr>
                                      <p:to>
                                        <p:strVal val="visible"/>
                                      </p:to>
                                    </p:set>
                                    <p:animEffect transition="in" filter="wipe(down)">
                                      <p:cBhvr>
                                        <p:cTn id="301" dur="500"/>
                                        <p:tgtEl>
                                          <p:spTgt spid="103"/>
                                        </p:tgtEl>
                                      </p:cBhvr>
                                    </p:animEffect>
                                  </p:childTnLst>
                                </p:cTn>
                              </p:par>
                              <p:par>
                                <p:cTn id="302" presetID="22" presetClass="entr" presetSubtype="4" fill="hold" grpId="0" nodeType="withEffect" nodePh="1">
                                  <p:stCondLst>
                                    <p:cond delay="0"/>
                                  </p:stCondLst>
                                  <p:endCondLst>
                                    <p:cond evt="begin" delay="0">
                                      <p:tn val="302"/>
                                    </p:cond>
                                  </p:endCondLst>
                                  <p:childTnLst>
                                    <p:set>
                                      <p:cBhvr>
                                        <p:cTn id="303" dur="1" fill="hold">
                                          <p:stCondLst>
                                            <p:cond delay="0"/>
                                          </p:stCondLst>
                                        </p:cTn>
                                        <p:tgtEl>
                                          <p:spTgt spid="104"/>
                                        </p:tgtEl>
                                        <p:attrNameLst>
                                          <p:attrName>style.visibility</p:attrName>
                                        </p:attrNameLst>
                                      </p:cBhvr>
                                      <p:to>
                                        <p:strVal val="visible"/>
                                      </p:to>
                                    </p:set>
                                    <p:animEffect transition="in" filter="wipe(down)">
                                      <p:cBhvr>
                                        <p:cTn id="304" dur="500"/>
                                        <p:tgtEl>
                                          <p:spTgt spid="104"/>
                                        </p:tgtEl>
                                      </p:cBhvr>
                                    </p:animEffect>
                                  </p:childTnLst>
                                </p:cTn>
                              </p:par>
                              <p:par>
                                <p:cTn id="305" presetID="22" presetClass="entr" presetSubtype="4" fill="hold" grpId="0" nodeType="withEffect" nodePh="1">
                                  <p:stCondLst>
                                    <p:cond delay="0"/>
                                  </p:stCondLst>
                                  <p:endCondLst>
                                    <p:cond evt="begin" delay="0">
                                      <p:tn val="305"/>
                                    </p:cond>
                                  </p:endCondLst>
                                  <p:childTnLst>
                                    <p:set>
                                      <p:cBhvr>
                                        <p:cTn id="306" dur="1" fill="hold">
                                          <p:stCondLst>
                                            <p:cond delay="0"/>
                                          </p:stCondLst>
                                        </p:cTn>
                                        <p:tgtEl>
                                          <p:spTgt spid="105"/>
                                        </p:tgtEl>
                                        <p:attrNameLst>
                                          <p:attrName>style.visibility</p:attrName>
                                        </p:attrNameLst>
                                      </p:cBhvr>
                                      <p:to>
                                        <p:strVal val="visible"/>
                                      </p:to>
                                    </p:set>
                                    <p:animEffect transition="in" filter="wipe(down)">
                                      <p:cBhvr>
                                        <p:cTn id="307" dur="500"/>
                                        <p:tgtEl>
                                          <p:spTgt spid="105"/>
                                        </p:tgtEl>
                                      </p:cBhvr>
                                    </p:animEffect>
                                  </p:childTnLst>
                                </p:cTn>
                              </p:par>
                              <p:par>
                                <p:cTn id="308" presetID="22" presetClass="entr" presetSubtype="4" fill="hold" grpId="0" nodeType="withEffect" nodePh="1">
                                  <p:stCondLst>
                                    <p:cond delay="0"/>
                                  </p:stCondLst>
                                  <p:endCondLst>
                                    <p:cond evt="begin" delay="0">
                                      <p:tn val="308"/>
                                    </p:cond>
                                  </p:endCondLst>
                                  <p:childTnLst>
                                    <p:set>
                                      <p:cBhvr>
                                        <p:cTn id="309" dur="1" fill="hold">
                                          <p:stCondLst>
                                            <p:cond delay="0"/>
                                          </p:stCondLst>
                                        </p:cTn>
                                        <p:tgtEl>
                                          <p:spTgt spid="106"/>
                                        </p:tgtEl>
                                        <p:attrNameLst>
                                          <p:attrName>style.visibility</p:attrName>
                                        </p:attrNameLst>
                                      </p:cBhvr>
                                      <p:to>
                                        <p:strVal val="visible"/>
                                      </p:to>
                                    </p:set>
                                    <p:animEffect transition="in" filter="wipe(down)">
                                      <p:cBhvr>
                                        <p:cTn id="310" dur="500"/>
                                        <p:tgtEl>
                                          <p:spTgt spid="106"/>
                                        </p:tgtEl>
                                      </p:cBhvr>
                                    </p:animEffect>
                                  </p:childTnLst>
                                </p:cTn>
                              </p:par>
                              <p:par>
                                <p:cTn id="311" presetID="22" presetClass="entr" presetSubtype="4" fill="hold" grpId="0" nodeType="withEffect" nodePh="1">
                                  <p:stCondLst>
                                    <p:cond delay="0"/>
                                  </p:stCondLst>
                                  <p:endCondLst>
                                    <p:cond evt="begin" delay="0">
                                      <p:tn val="311"/>
                                    </p:cond>
                                  </p:endCondLst>
                                  <p:childTnLst>
                                    <p:set>
                                      <p:cBhvr>
                                        <p:cTn id="312" dur="1" fill="hold">
                                          <p:stCondLst>
                                            <p:cond delay="0"/>
                                          </p:stCondLst>
                                        </p:cTn>
                                        <p:tgtEl>
                                          <p:spTgt spid="107"/>
                                        </p:tgtEl>
                                        <p:attrNameLst>
                                          <p:attrName>style.visibility</p:attrName>
                                        </p:attrNameLst>
                                      </p:cBhvr>
                                      <p:to>
                                        <p:strVal val="visible"/>
                                      </p:to>
                                    </p:set>
                                    <p:animEffect transition="in" filter="wipe(down)">
                                      <p:cBhvr>
                                        <p:cTn id="313" dur="500"/>
                                        <p:tgtEl>
                                          <p:spTgt spid="107"/>
                                        </p:tgtEl>
                                      </p:cBhvr>
                                    </p:animEffect>
                                  </p:childTnLst>
                                </p:cTn>
                              </p:par>
                              <p:par>
                                <p:cTn id="314" presetID="22" presetClass="entr" presetSubtype="4" fill="hold" grpId="0" nodeType="withEffect" nodePh="1">
                                  <p:stCondLst>
                                    <p:cond delay="0"/>
                                  </p:stCondLst>
                                  <p:endCondLst>
                                    <p:cond evt="begin" delay="0">
                                      <p:tn val="314"/>
                                    </p:cond>
                                  </p:endCondLst>
                                  <p:childTnLst>
                                    <p:set>
                                      <p:cBhvr>
                                        <p:cTn id="315" dur="1" fill="hold">
                                          <p:stCondLst>
                                            <p:cond delay="0"/>
                                          </p:stCondLst>
                                        </p:cTn>
                                        <p:tgtEl>
                                          <p:spTgt spid="108"/>
                                        </p:tgtEl>
                                        <p:attrNameLst>
                                          <p:attrName>style.visibility</p:attrName>
                                        </p:attrNameLst>
                                      </p:cBhvr>
                                      <p:to>
                                        <p:strVal val="visible"/>
                                      </p:to>
                                    </p:set>
                                    <p:animEffect transition="in" filter="wipe(down)">
                                      <p:cBhvr>
                                        <p:cTn id="316" dur="500"/>
                                        <p:tgtEl>
                                          <p:spTgt spid="108"/>
                                        </p:tgtEl>
                                      </p:cBhvr>
                                    </p:animEffect>
                                  </p:childTnLst>
                                </p:cTn>
                              </p:par>
                              <p:par>
                                <p:cTn id="317" presetID="22" presetClass="entr" presetSubtype="4" fill="hold" grpId="0" nodeType="withEffect" nodePh="1">
                                  <p:stCondLst>
                                    <p:cond delay="0"/>
                                  </p:stCondLst>
                                  <p:endCondLst>
                                    <p:cond evt="begin" delay="0">
                                      <p:tn val="317"/>
                                    </p:cond>
                                  </p:endCondLst>
                                  <p:childTnLst>
                                    <p:set>
                                      <p:cBhvr>
                                        <p:cTn id="318" dur="1" fill="hold">
                                          <p:stCondLst>
                                            <p:cond delay="0"/>
                                          </p:stCondLst>
                                        </p:cTn>
                                        <p:tgtEl>
                                          <p:spTgt spid="109"/>
                                        </p:tgtEl>
                                        <p:attrNameLst>
                                          <p:attrName>style.visibility</p:attrName>
                                        </p:attrNameLst>
                                      </p:cBhvr>
                                      <p:to>
                                        <p:strVal val="visible"/>
                                      </p:to>
                                    </p:set>
                                    <p:animEffect transition="in" filter="wipe(down)">
                                      <p:cBhvr>
                                        <p:cTn id="319" dur="500"/>
                                        <p:tgtEl>
                                          <p:spTgt spid="109"/>
                                        </p:tgtEl>
                                      </p:cBhvr>
                                    </p:animEffect>
                                  </p:childTnLst>
                                </p:cTn>
                              </p:par>
                              <p:par>
                                <p:cTn id="320" presetID="22" presetClass="entr" presetSubtype="4" fill="hold" grpId="0" nodeType="withEffect" nodePh="1">
                                  <p:stCondLst>
                                    <p:cond delay="0"/>
                                  </p:stCondLst>
                                  <p:endCondLst>
                                    <p:cond evt="begin" delay="0">
                                      <p:tn val="320"/>
                                    </p:cond>
                                  </p:endCondLst>
                                  <p:childTnLst>
                                    <p:set>
                                      <p:cBhvr>
                                        <p:cTn id="321" dur="1" fill="hold">
                                          <p:stCondLst>
                                            <p:cond delay="0"/>
                                          </p:stCondLst>
                                        </p:cTn>
                                        <p:tgtEl>
                                          <p:spTgt spid="110"/>
                                        </p:tgtEl>
                                        <p:attrNameLst>
                                          <p:attrName>style.visibility</p:attrName>
                                        </p:attrNameLst>
                                      </p:cBhvr>
                                      <p:to>
                                        <p:strVal val="visible"/>
                                      </p:to>
                                    </p:set>
                                    <p:animEffect transition="in" filter="wipe(down)">
                                      <p:cBhvr>
                                        <p:cTn id="322" dur="500"/>
                                        <p:tgtEl>
                                          <p:spTgt spid="110"/>
                                        </p:tgtEl>
                                      </p:cBhvr>
                                    </p:animEffect>
                                  </p:childTnLst>
                                </p:cTn>
                              </p:par>
                              <p:par>
                                <p:cTn id="323" presetID="22" presetClass="entr" presetSubtype="4" fill="hold" grpId="0" nodeType="withEffect">
                                  <p:stCondLst>
                                    <p:cond delay="0"/>
                                  </p:stCondLst>
                                  <p:childTnLst>
                                    <p:set>
                                      <p:cBhvr>
                                        <p:cTn id="324" dur="1" fill="hold">
                                          <p:stCondLst>
                                            <p:cond delay="0"/>
                                          </p:stCondLst>
                                        </p:cTn>
                                        <p:tgtEl>
                                          <p:spTgt spid="111"/>
                                        </p:tgtEl>
                                        <p:attrNameLst>
                                          <p:attrName>style.visibility</p:attrName>
                                        </p:attrNameLst>
                                      </p:cBhvr>
                                      <p:to>
                                        <p:strVal val="visible"/>
                                      </p:to>
                                    </p:set>
                                    <p:animEffect transition="in" filter="wipe(down)">
                                      <p:cBhvr>
                                        <p:cTn id="325" dur="500"/>
                                        <p:tgtEl>
                                          <p:spTgt spid="111"/>
                                        </p:tgtEl>
                                      </p:cBhvr>
                                    </p:animEffect>
                                  </p:childTnLst>
                                </p:cTn>
                              </p:par>
                              <p:par>
                                <p:cTn id="326" presetID="22" presetClass="entr" presetSubtype="4" fill="hold" grpId="0" nodeType="withEffect">
                                  <p:stCondLst>
                                    <p:cond delay="0"/>
                                  </p:stCondLst>
                                  <p:childTnLst>
                                    <p:set>
                                      <p:cBhvr>
                                        <p:cTn id="327" dur="1" fill="hold">
                                          <p:stCondLst>
                                            <p:cond delay="0"/>
                                          </p:stCondLst>
                                        </p:cTn>
                                        <p:tgtEl>
                                          <p:spTgt spid="112"/>
                                        </p:tgtEl>
                                        <p:attrNameLst>
                                          <p:attrName>style.visibility</p:attrName>
                                        </p:attrNameLst>
                                      </p:cBhvr>
                                      <p:to>
                                        <p:strVal val="visible"/>
                                      </p:to>
                                    </p:set>
                                    <p:animEffect transition="in" filter="wipe(down)">
                                      <p:cBhvr>
                                        <p:cTn id="328" dur="500"/>
                                        <p:tgtEl>
                                          <p:spTgt spid="112"/>
                                        </p:tgtEl>
                                      </p:cBhvr>
                                    </p:animEffect>
                                  </p:childTnLst>
                                </p:cTn>
                              </p:par>
                              <p:par>
                                <p:cTn id="329" presetID="22" presetClass="entr" presetSubtype="4" fill="hold" grpId="0" nodeType="withEffect">
                                  <p:stCondLst>
                                    <p:cond delay="0"/>
                                  </p:stCondLst>
                                  <p:childTnLst>
                                    <p:set>
                                      <p:cBhvr>
                                        <p:cTn id="330" dur="1" fill="hold">
                                          <p:stCondLst>
                                            <p:cond delay="0"/>
                                          </p:stCondLst>
                                        </p:cTn>
                                        <p:tgtEl>
                                          <p:spTgt spid="113"/>
                                        </p:tgtEl>
                                        <p:attrNameLst>
                                          <p:attrName>style.visibility</p:attrName>
                                        </p:attrNameLst>
                                      </p:cBhvr>
                                      <p:to>
                                        <p:strVal val="visible"/>
                                      </p:to>
                                    </p:set>
                                    <p:animEffect transition="in" filter="wipe(down)">
                                      <p:cBhvr>
                                        <p:cTn id="331" dur="500"/>
                                        <p:tgtEl>
                                          <p:spTgt spid="113"/>
                                        </p:tgtEl>
                                      </p:cBhvr>
                                    </p:animEffect>
                                  </p:childTnLst>
                                </p:cTn>
                              </p:par>
                              <p:par>
                                <p:cTn id="332" presetID="22" presetClass="entr" presetSubtype="4" fill="hold" grpId="0" nodeType="withEffect">
                                  <p:stCondLst>
                                    <p:cond delay="0"/>
                                  </p:stCondLst>
                                  <p:childTnLst>
                                    <p:set>
                                      <p:cBhvr>
                                        <p:cTn id="333" dur="1" fill="hold">
                                          <p:stCondLst>
                                            <p:cond delay="0"/>
                                          </p:stCondLst>
                                        </p:cTn>
                                        <p:tgtEl>
                                          <p:spTgt spid="114"/>
                                        </p:tgtEl>
                                        <p:attrNameLst>
                                          <p:attrName>style.visibility</p:attrName>
                                        </p:attrNameLst>
                                      </p:cBhvr>
                                      <p:to>
                                        <p:strVal val="visible"/>
                                      </p:to>
                                    </p:set>
                                    <p:animEffect transition="in" filter="wipe(down)">
                                      <p:cBhvr>
                                        <p:cTn id="334" dur="500"/>
                                        <p:tgtEl>
                                          <p:spTgt spid="114"/>
                                        </p:tgtEl>
                                      </p:cBhvr>
                                    </p:animEffect>
                                  </p:childTnLst>
                                </p:cTn>
                              </p:par>
                              <p:par>
                                <p:cTn id="335" presetID="22" presetClass="entr" presetSubtype="4" fill="hold" grpId="0" nodeType="withEffect">
                                  <p:stCondLst>
                                    <p:cond delay="0"/>
                                  </p:stCondLst>
                                  <p:childTnLst>
                                    <p:set>
                                      <p:cBhvr>
                                        <p:cTn id="336" dur="1" fill="hold">
                                          <p:stCondLst>
                                            <p:cond delay="0"/>
                                          </p:stCondLst>
                                        </p:cTn>
                                        <p:tgtEl>
                                          <p:spTgt spid="115"/>
                                        </p:tgtEl>
                                        <p:attrNameLst>
                                          <p:attrName>style.visibility</p:attrName>
                                        </p:attrNameLst>
                                      </p:cBhvr>
                                      <p:to>
                                        <p:strVal val="visible"/>
                                      </p:to>
                                    </p:set>
                                    <p:animEffect transition="in" filter="wipe(down)">
                                      <p:cBhvr>
                                        <p:cTn id="337" dur="500"/>
                                        <p:tgtEl>
                                          <p:spTgt spid="115"/>
                                        </p:tgtEl>
                                      </p:cBhvr>
                                    </p:animEffect>
                                  </p:childTnLst>
                                </p:cTn>
                              </p:par>
                              <p:par>
                                <p:cTn id="338" presetID="22" presetClass="entr" presetSubtype="4" fill="hold" grpId="0" nodeType="withEffect">
                                  <p:stCondLst>
                                    <p:cond delay="0"/>
                                  </p:stCondLst>
                                  <p:childTnLst>
                                    <p:set>
                                      <p:cBhvr>
                                        <p:cTn id="339" dur="1" fill="hold">
                                          <p:stCondLst>
                                            <p:cond delay="0"/>
                                          </p:stCondLst>
                                        </p:cTn>
                                        <p:tgtEl>
                                          <p:spTgt spid="116"/>
                                        </p:tgtEl>
                                        <p:attrNameLst>
                                          <p:attrName>style.visibility</p:attrName>
                                        </p:attrNameLst>
                                      </p:cBhvr>
                                      <p:to>
                                        <p:strVal val="visible"/>
                                      </p:to>
                                    </p:set>
                                    <p:animEffect transition="in" filter="wipe(down)">
                                      <p:cBhvr>
                                        <p:cTn id="340" dur="500"/>
                                        <p:tgtEl>
                                          <p:spTgt spid="116"/>
                                        </p:tgtEl>
                                      </p:cBhvr>
                                    </p:animEffect>
                                  </p:childTnLst>
                                </p:cTn>
                              </p:par>
                              <p:par>
                                <p:cTn id="341" presetID="22" presetClass="entr" presetSubtype="4" fill="hold" grpId="0" nodeType="withEffect">
                                  <p:stCondLst>
                                    <p:cond delay="0"/>
                                  </p:stCondLst>
                                  <p:childTnLst>
                                    <p:set>
                                      <p:cBhvr>
                                        <p:cTn id="342" dur="1" fill="hold">
                                          <p:stCondLst>
                                            <p:cond delay="0"/>
                                          </p:stCondLst>
                                        </p:cTn>
                                        <p:tgtEl>
                                          <p:spTgt spid="117"/>
                                        </p:tgtEl>
                                        <p:attrNameLst>
                                          <p:attrName>style.visibility</p:attrName>
                                        </p:attrNameLst>
                                      </p:cBhvr>
                                      <p:to>
                                        <p:strVal val="visible"/>
                                      </p:to>
                                    </p:set>
                                    <p:animEffect transition="in" filter="wipe(down)">
                                      <p:cBhvr>
                                        <p:cTn id="343" dur="500"/>
                                        <p:tgtEl>
                                          <p:spTgt spid="117"/>
                                        </p:tgtEl>
                                      </p:cBhvr>
                                    </p:animEffect>
                                  </p:childTnLst>
                                </p:cTn>
                              </p:par>
                              <p:par>
                                <p:cTn id="344" presetID="22" presetClass="entr" presetSubtype="4" fill="hold" grpId="0" nodeType="withEffect">
                                  <p:stCondLst>
                                    <p:cond delay="0"/>
                                  </p:stCondLst>
                                  <p:childTnLst>
                                    <p:set>
                                      <p:cBhvr>
                                        <p:cTn id="345" dur="1" fill="hold">
                                          <p:stCondLst>
                                            <p:cond delay="0"/>
                                          </p:stCondLst>
                                        </p:cTn>
                                        <p:tgtEl>
                                          <p:spTgt spid="118"/>
                                        </p:tgtEl>
                                        <p:attrNameLst>
                                          <p:attrName>style.visibility</p:attrName>
                                        </p:attrNameLst>
                                      </p:cBhvr>
                                      <p:to>
                                        <p:strVal val="visible"/>
                                      </p:to>
                                    </p:set>
                                    <p:animEffect transition="in" filter="wipe(down)">
                                      <p:cBhvr>
                                        <p:cTn id="346" dur="500"/>
                                        <p:tgtEl>
                                          <p:spTgt spid="118"/>
                                        </p:tgtEl>
                                      </p:cBhvr>
                                    </p:animEffect>
                                  </p:childTnLst>
                                </p:cTn>
                              </p:par>
                              <p:par>
                                <p:cTn id="347" presetID="22" presetClass="entr" presetSubtype="4" fill="hold" grpId="0" nodeType="withEffect">
                                  <p:stCondLst>
                                    <p:cond delay="0"/>
                                  </p:stCondLst>
                                  <p:childTnLst>
                                    <p:set>
                                      <p:cBhvr>
                                        <p:cTn id="348" dur="1" fill="hold">
                                          <p:stCondLst>
                                            <p:cond delay="0"/>
                                          </p:stCondLst>
                                        </p:cTn>
                                        <p:tgtEl>
                                          <p:spTgt spid="119"/>
                                        </p:tgtEl>
                                        <p:attrNameLst>
                                          <p:attrName>style.visibility</p:attrName>
                                        </p:attrNameLst>
                                      </p:cBhvr>
                                      <p:to>
                                        <p:strVal val="visible"/>
                                      </p:to>
                                    </p:set>
                                    <p:animEffect transition="in" filter="wipe(down)">
                                      <p:cBhvr>
                                        <p:cTn id="349" dur="500"/>
                                        <p:tgtEl>
                                          <p:spTgt spid="119"/>
                                        </p:tgtEl>
                                      </p:cBhvr>
                                    </p:animEffect>
                                  </p:childTnLst>
                                </p:cTn>
                              </p:par>
                              <p:par>
                                <p:cTn id="350" presetID="22" presetClass="entr" presetSubtype="4" fill="hold" grpId="0" nodeType="withEffect">
                                  <p:stCondLst>
                                    <p:cond delay="0"/>
                                  </p:stCondLst>
                                  <p:childTnLst>
                                    <p:set>
                                      <p:cBhvr>
                                        <p:cTn id="351" dur="1" fill="hold">
                                          <p:stCondLst>
                                            <p:cond delay="0"/>
                                          </p:stCondLst>
                                        </p:cTn>
                                        <p:tgtEl>
                                          <p:spTgt spid="120"/>
                                        </p:tgtEl>
                                        <p:attrNameLst>
                                          <p:attrName>style.visibility</p:attrName>
                                        </p:attrNameLst>
                                      </p:cBhvr>
                                      <p:to>
                                        <p:strVal val="visible"/>
                                      </p:to>
                                    </p:set>
                                    <p:animEffect transition="in" filter="wipe(down)">
                                      <p:cBhvr>
                                        <p:cTn id="352" dur="500"/>
                                        <p:tgtEl>
                                          <p:spTgt spid="120"/>
                                        </p:tgtEl>
                                      </p:cBhvr>
                                    </p:animEffect>
                                  </p:childTnLst>
                                </p:cTn>
                              </p:par>
                              <p:par>
                                <p:cTn id="353" presetID="22" presetClass="entr" presetSubtype="4" fill="hold" grpId="0" nodeType="withEffect">
                                  <p:stCondLst>
                                    <p:cond delay="0"/>
                                  </p:stCondLst>
                                  <p:childTnLst>
                                    <p:set>
                                      <p:cBhvr>
                                        <p:cTn id="354" dur="1" fill="hold">
                                          <p:stCondLst>
                                            <p:cond delay="0"/>
                                          </p:stCondLst>
                                        </p:cTn>
                                        <p:tgtEl>
                                          <p:spTgt spid="122"/>
                                        </p:tgtEl>
                                        <p:attrNameLst>
                                          <p:attrName>style.visibility</p:attrName>
                                        </p:attrNameLst>
                                      </p:cBhvr>
                                      <p:to>
                                        <p:strVal val="visible"/>
                                      </p:to>
                                    </p:set>
                                    <p:animEffect transition="in" filter="wipe(down)">
                                      <p:cBhvr>
                                        <p:cTn id="355" dur="500"/>
                                        <p:tgtEl>
                                          <p:spTgt spid="122"/>
                                        </p:tgtEl>
                                      </p:cBhvr>
                                    </p:animEffect>
                                  </p:childTnLst>
                                </p:cTn>
                              </p:par>
                              <p:par>
                                <p:cTn id="356" presetID="22" presetClass="entr" presetSubtype="4" fill="hold" grpId="0" nodeType="withEffect">
                                  <p:stCondLst>
                                    <p:cond delay="0"/>
                                  </p:stCondLst>
                                  <p:childTnLst>
                                    <p:set>
                                      <p:cBhvr>
                                        <p:cTn id="357" dur="1" fill="hold">
                                          <p:stCondLst>
                                            <p:cond delay="0"/>
                                          </p:stCondLst>
                                        </p:cTn>
                                        <p:tgtEl>
                                          <p:spTgt spid="123"/>
                                        </p:tgtEl>
                                        <p:attrNameLst>
                                          <p:attrName>style.visibility</p:attrName>
                                        </p:attrNameLst>
                                      </p:cBhvr>
                                      <p:to>
                                        <p:strVal val="visible"/>
                                      </p:to>
                                    </p:set>
                                    <p:animEffect transition="in" filter="wipe(down)">
                                      <p:cBhvr>
                                        <p:cTn id="358" dur="500"/>
                                        <p:tgtEl>
                                          <p:spTgt spid="123"/>
                                        </p:tgtEl>
                                      </p:cBhvr>
                                    </p:animEffect>
                                  </p:childTnLst>
                                </p:cTn>
                              </p:par>
                              <p:par>
                                <p:cTn id="359" presetID="22" presetClass="entr" presetSubtype="4" fill="hold" grpId="0" nodeType="withEffect">
                                  <p:stCondLst>
                                    <p:cond delay="0"/>
                                  </p:stCondLst>
                                  <p:childTnLst>
                                    <p:set>
                                      <p:cBhvr>
                                        <p:cTn id="360" dur="1" fill="hold">
                                          <p:stCondLst>
                                            <p:cond delay="0"/>
                                          </p:stCondLst>
                                        </p:cTn>
                                        <p:tgtEl>
                                          <p:spTgt spid="124"/>
                                        </p:tgtEl>
                                        <p:attrNameLst>
                                          <p:attrName>style.visibility</p:attrName>
                                        </p:attrNameLst>
                                      </p:cBhvr>
                                      <p:to>
                                        <p:strVal val="visible"/>
                                      </p:to>
                                    </p:set>
                                    <p:animEffect transition="in" filter="wipe(down)">
                                      <p:cBhvr>
                                        <p:cTn id="361" dur="500"/>
                                        <p:tgtEl>
                                          <p:spTgt spid="124"/>
                                        </p:tgtEl>
                                      </p:cBhvr>
                                    </p:animEffect>
                                  </p:childTnLst>
                                </p:cTn>
                              </p:par>
                              <p:par>
                                <p:cTn id="362" presetID="22" presetClass="entr" presetSubtype="4" fill="hold" grpId="0" nodeType="withEffect">
                                  <p:stCondLst>
                                    <p:cond delay="0"/>
                                  </p:stCondLst>
                                  <p:childTnLst>
                                    <p:set>
                                      <p:cBhvr>
                                        <p:cTn id="363" dur="1" fill="hold">
                                          <p:stCondLst>
                                            <p:cond delay="0"/>
                                          </p:stCondLst>
                                        </p:cTn>
                                        <p:tgtEl>
                                          <p:spTgt spid="125"/>
                                        </p:tgtEl>
                                        <p:attrNameLst>
                                          <p:attrName>style.visibility</p:attrName>
                                        </p:attrNameLst>
                                      </p:cBhvr>
                                      <p:to>
                                        <p:strVal val="visible"/>
                                      </p:to>
                                    </p:set>
                                    <p:animEffect transition="in" filter="wipe(down)">
                                      <p:cBhvr>
                                        <p:cTn id="364" dur="500"/>
                                        <p:tgtEl>
                                          <p:spTgt spid="125"/>
                                        </p:tgtEl>
                                      </p:cBhvr>
                                    </p:animEffect>
                                  </p:childTnLst>
                                </p:cTn>
                              </p:par>
                              <p:par>
                                <p:cTn id="365" presetID="22" presetClass="entr" presetSubtype="4" fill="hold" grpId="0" nodeType="withEffect">
                                  <p:stCondLst>
                                    <p:cond delay="0"/>
                                  </p:stCondLst>
                                  <p:childTnLst>
                                    <p:set>
                                      <p:cBhvr>
                                        <p:cTn id="366" dur="1" fill="hold">
                                          <p:stCondLst>
                                            <p:cond delay="0"/>
                                          </p:stCondLst>
                                        </p:cTn>
                                        <p:tgtEl>
                                          <p:spTgt spid="126"/>
                                        </p:tgtEl>
                                        <p:attrNameLst>
                                          <p:attrName>style.visibility</p:attrName>
                                        </p:attrNameLst>
                                      </p:cBhvr>
                                      <p:to>
                                        <p:strVal val="visible"/>
                                      </p:to>
                                    </p:set>
                                    <p:animEffect transition="in" filter="wipe(down)">
                                      <p:cBhvr>
                                        <p:cTn id="367" dur="500"/>
                                        <p:tgtEl>
                                          <p:spTgt spid="126"/>
                                        </p:tgtEl>
                                      </p:cBhvr>
                                    </p:animEffect>
                                  </p:childTnLst>
                                </p:cTn>
                              </p:par>
                              <p:par>
                                <p:cTn id="368" presetID="22" presetClass="entr" presetSubtype="4" fill="hold" grpId="0" nodeType="withEffect">
                                  <p:stCondLst>
                                    <p:cond delay="0"/>
                                  </p:stCondLst>
                                  <p:childTnLst>
                                    <p:set>
                                      <p:cBhvr>
                                        <p:cTn id="369" dur="1" fill="hold">
                                          <p:stCondLst>
                                            <p:cond delay="0"/>
                                          </p:stCondLst>
                                        </p:cTn>
                                        <p:tgtEl>
                                          <p:spTgt spid="128"/>
                                        </p:tgtEl>
                                        <p:attrNameLst>
                                          <p:attrName>style.visibility</p:attrName>
                                        </p:attrNameLst>
                                      </p:cBhvr>
                                      <p:to>
                                        <p:strVal val="visible"/>
                                      </p:to>
                                    </p:set>
                                    <p:animEffect transition="in" filter="wipe(down)">
                                      <p:cBhvr>
                                        <p:cTn id="370" dur="500"/>
                                        <p:tgtEl>
                                          <p:spTgt spid="128"/>
                                        </p:tgtEl>
                                      </p:cBhvr>
                                    </p:animEffect>
                                  </p:childTnLst>
                                </p:cTn>
                              </p:par>
                              <p:par>
                                <p:cTn id="371" presetID="22" presetClass="entr" presetSubtype="4" fill="hold" grpId="0" nodeType="withEffect" nodePh="1">
                                  <p:stCondLst>
                                    <p:cond delay="0"/>
                                  </p:stCondLst>
                                  <p:endCondLst>
                                    <p:cond evt="begin" delay="0">
                                      <p:tn val="371"/>
                                    </p:cond>
                                  </p:endCondLst>
                                  <p:childTnLst>
                                    <p:set>
                                      <p:cBhvr>
                                        <p:cTn id="372" dur="1" fill="hold">
                                          <p:stCondLst>
                                            <p:cond delay="0"/>
                                          </p:stCondLst>
                                        </p:cTn>
                                        <p:tgtEl>
                                          <p:spTgt spid="129"/>
                                        </p:tgtEl>
                                        <p:attrNameLst>
                                          <p:attrName>style.visibility</p:attrName>
                                        </p:attrNameLst>
                                      </p:cBhvr>
                                      <p:to>
                                        <p:strVal val="visible"/>
                                      </p:to>
                                    </p:set>
                                    <p:animEffect transition="in" filter="wipe(down)">
                                      <p:cBhvr>
                                        <p:cTn id="373" dur="500"/>
                                        <p:tgtEl>
                                          <p:spTgt spid="129"/>
                                        </p:tgtEl>
                                      </p:cBhvr>
                                    </p:animEffect>
                                  </p:childTnLst>
                                </p:cTn>
                              </p:par>
                              <p:par>
                                <p:cTn id="374" presetID="22" presetClass="entr" presetSubtype="4" fill="hold" grpId="0" nodeType="withEffect">
                                  <p:stCondLst>
                                    <p:cond delay="0"/>
                                  </p:stCondLst>
                                  <p:childTnLst>
                                    <p:set>
                                      <p:cBhvr>
                                        <p:cTn id="375" dur="1" fill="hold">
                                          <p:stCondLst>
                                            <p:cond delay="0"/>
                                          </p:stCondLst>
                                        </p:cTn>
                                        <p:tgtEl>
                                          <p:spTgt spid="130"/>
                                        </p:tgtEl>
                                        <p:attrNameLst>
                                          <p:attrName>style.visibility</p:attrName>
                                        </p:attrNameLst>
                                      </p:cBhvr>
                                      <p:to>
                                        <p:strVal val="visible"/>
                                      </p:to>
                                    </p:set>
                                    <p:animEffect transition="in" filter="wipe(down)">
                                      <p:cBhvr>
                                        <p:cTn id="376" dur="500"/>
                                        <p:tgtEl>
                                          <p:spTgt spid="130"/>
                                        </p:tgtEl>
                                      </p:cBhvr>
                                    </p:animEffect>
                                  </p:childTnLst>
                                </p:cTn>
                              </p:par>
                              <p:par>
                                <p:cTn id="377" presetID="22" presetClass="entr" presetSubtype="4" fill="hold" grpId="0" nodeType="withEffect">
                                  <p:stCondLst>
                                    <p:cond delay="0"/>
                                  </p:stCondLst>
                                  <p:childTnLst>
                                    <p:set>
                                      <p:cBhvr>
                                        <p:cTn id="378" dur="1" fill="hold">
                                          <p:stCondLst>
                                            <p:cond delay="0"/>
                                          </p:stCondLst>
                                        </p:cTn>
                                        <p:tgtEl>
                                          <p:spTgt spid="131"/>
                                        </p:tgtEl>
                                        <p:attrNameLst>
                                          <p:attrName>style.visibility</p:attrName>
                                        </p:attrNameLst>
                                      </p:cBhvr>
                                      <p:to>
                                        <p:strVal val="visible"/>
                                      </p:to>
                                    </p:set>
                                    <p:animEffect transition="in" filter="wipe(down)">
                                      <p:cBhvr>
                                        <p:cTn id="379" dur="500"/>
                                        <p:tgtEl>
                                          <p:spTgt spid="131"/>
                                        </p:tgtEl>
                                      </p:cBhvr>
                                    </p:animEffect>
                                  </p:childTnLst>
                                </p:cTn>
                              </p:par>
                              <p:par>
                                <p:cTn id="380" presetID="22" presetClass="entr" presetSubtype="4" fill="hold" grpId="0" nodeType="withEffect">
                                  <p:stCondLst>
                                    <p:cond delay="0"/>
                                  </p:stCondLst>
                                  <p:childTnLst>
                                    <p:set>
                                      <p:cBhvr>
                                        <p:cTn id="381" dur="1" fill="hold">
                                          <p:stCondLst>
                                            <p:cond delay="0"/>
                                          </p:stCondLst>
                                        </p:cTn>
                                        <p:tgtEl>
                                          <p:spTgt spid="132"/>
                                        </p:tgtEl>
                                        <p:attrNameLst>
                                          <p:attrName>style.visibility</p:attrName>
                                        </p:attrNameLst>
                                      </p:cBhvr>
                                      <p:to>
                                        <p:strVal val="visible"/>
                                      </p:to>
                                    </p:set>
                                    <p:animEffect transition="in" filter="wipe(down)">
                                      <p:cBhvr>
                                        <p:cTn id="382" dur="500"/>
                                        <p:tgtEl>
                                          <p:spTgt spid="132"/>
                                        </p:tgtEl>
                                      </p:cBhvr>
                                    </p:animEffect>
                                  </p:childTnLst>
                                </p:cTn>
                              </p:par>
                              <p:par>
                                <p:cTn id="383" presetID="22" presetClass="entr" presetSubtype="4" fill="hold" grpId="0" nodeType="withEffect">
                                  <p:stCondLst>
                                    <p:cond delay="0"/>
                                  </p:stCondLst>
                                  <p:childTnLst>
                                    <p:set>
                                      <p:cBhvr>
                                        <p:cTn id="384" dur="1" fill="hold">
                                          <p:stCondLst>
                                            <p:cond delay="0"/>
                                          </p:stCondLst>
                                        </p:cTn>
                                        <p:tgtEl>
                                          <p:spTgt spid="133"/>
                                        </p:tgtEl>
                                        <p:attrNameLst>
                                          <p:attrName>style.visibility</p:attrName>
                                        </p:attrNameLst>
                                      </p:cBhvr>
                                      <p:to>
                                        <p:strVal val="visible"/>
                                      </p:to>
                                    </p:set>
                                    <p:animEffect transition="in" filter="wipe(down)">
                                      <p:cBhvr>
                                        <p:cTn id="385" dur="500"/>
                                        <p:tgtEl>
                                          <p:spTgt spid="133"/>
                                        </p:tgtEl>
                                      </p:cBhvr>
                                    </p:animEffect>
                                  </p:childTnLst>
                                </p:cTn>
                              </p:par>
                              <p:par>
                                <p:cTn id="386" presetID="22" presetClass="entr" presetSubtype="4" fill="hold" grpId="0" nodeType="withEffect">
                                  <p:stCondLst>
                                    <p:cond delay="0"/>
                                  </p:stCondLst>
                                  <p:childTnLst>
                                    <p:set>
                                      <p:cBhvr>
                                        <p:cTn id="387" dur="1" fill="hold">
                                          <p:stCondLst>
                                            <p:cond delay="0"/>
                                          </p:stCondLst>
                                        </p:cTn>
                                        <p:tgtEl>
                                          <p:spTgt spid="134"/>
                                        </p:tgtEl>
                                        <p:attrNameLst>
                                          <p:attrName>style.visibility</p:attrName>
                                        </p:attrNameLst>
                                      </p:cBhvr>
                                      <p:to>
                                        <p:strVal val="visible"/>
                                      </p:to>
                                    </p:set>
                                    <p:animEffect transition="in" filter="wipe(down)">
                                      <p:cBhvr>
                                        <p:cTn id="388" dur="500"/>
                                        <p:tgtEl>
                                          <p:spTgt spid="134"/>
                                        </p:tgtEl>
                                      </p:cBhvr>
                                    </p:animEffect>
                                  </p:childTnLst>
                                </p:cTn>
                              </p:par>
                              <p:par>
                                <p:cTn id="389" presetID="22" presetClass="entr" presetSubtype="4" fill="hold" grpId="0" nodeType="withEffect">
                                  <p:stCondLst>
                                    <p:cond delay="0"/>
                                  </p:stCondLst>
                                  <p:childTnLst>
                                    <p:set>
                                      <p:cBhvr>
                                        <p:cTn id="390" dur="1" fill="hold">
                                          <p:stCondLst>
                                            <p:cond delay="0"/>
                                          </p:stCondLst>
                                        </p:cTn>
                                        <p:tgtEl>
                                          <p:spTgt spid="135"/>
                                        </p:tgtEl>
                                        <p:attrNameLst>
                                          <p:attrName>style.visibility</p:attrName>
                                        </p:attrNameLst>
                                      </p:cBhvr>
                                      <p:to>
                                        <p:strVal val="visible"/>
                                      </p:to>
                                    </p:set>
                                    <p:animEffect transition="in" filter="wipe(down)">
                                      <p:cBhvr>
                                        <p:cTn id="391" dur="500"/>
                                        <p:tgtEl>
                                          <p:spTgt spid="135"/>
                                        </p:tgtEl>
                                      </p:cBhvr>
                                    </p:animEffect>
                                  </p:childTnLst>
                                </p:cTn>
                              </p:par>
                              <p:par>
                                <p:cTn id="392" presetID="22" presetClass="entr" presetSubtype="4" fill="hold" grpId="0" nodeType="withEffect">
                                  <p:stCondLst>
                                    <p:cond delay="0"/>
                                  </p:stCondLst>
                                  <p:childTnLst>
                                    <p:set>
                                      <p:cBhvr>
                                        <p:cTn id="393" dur="1" fill="hold">
                                          <p:stCondLst>
                                            <p:cond delay="0"/>
                                          </p:stCondLst>
                                        </p:cTn>
                                        <p:tgtEl>
                                          <p:spTgt spid="136"/>
                                        </p:tgtEl>
                                        <p:attrNameLst>
                                          <p:attrName>style.visibility</p:attrName>
                                        </p:attrNameLst>
                                      </p:cBhvr>
                                      <p:to>
                                        <p:strVal val="visible"/>
                                      </p:to>
                                    </p:set>
                                    <p:animEffect transition="in" filter="wipe(down)">
                                      <p:cBhvr>
                                        <p:cTn id="394" dur="500"/>
                                        <p:tgtEl>
                                          <p:spTgt spid="136"/>
                                        </p:tgtEl>
                                      </p:cBhvr>
                                    </p:animEffect>
                                  </p:childTnLst>
                                </p:cTn>
                              </p:par>
                              <p:par>
                                <p:cTn id="395" presetID="22" presetClass="entr" presetSubtype="4" fill="hold" grpId="0" nodeType="withEffect">
                                  <p:stCondLst>
                                    <p:cond delay="0"/>
                                  </p:stCondLst>
                                  <p:childTnLst>
                                    <p:set>
                                      <p:cBhvr>
                                        <p:cTn id="396" dur="1" fill="hold">
                                          <p:stCondLst>
                                            <p:cond delay="0"/>
                                          </p:stCondLst>
                                        </p:cTn>
                                        <p:tgtEl>
                                          <p:spTgt spid="137"/>
                                        </p:tgtEl>
                                        <p:attrNameLst>
                                          <p:attrName>style.visibility</p:attrName>
                                        </p:attrNameLst>
                                      </p:cBhvr>
                                      <p:to>
                                        <p:strVal val="visible"/>
                                      </p:to>
                                    </p:set>
                                    <p:animEffect transition="in" filter="wipe(down)">
                                      <p:cBhvr>
                                        <p:cTn id="397" dur="500"/>
                                        <p:tgtEl>
                                          <p:spTgt spid="137"/>
                                        </p:tgtEl>
                                      </p:cBhvr>
                                    </p:animEffect>
                                  </p:childTnLst>
                                </p:cTn>
                              </p:par>
                              <p:par>
                                <p:cTn id="398" presetID="22" presetClass="entr" presetSubtype="4" fill="hold" grpId="0" nodeType="withEffect">
                                  <p:stCondLst>
                                    <p:cond delay="0"/>
                                  </p:stCondLst>
                                  <p:childTnLst>
                                    <p:set>
                                      <p:cBhvr>
                                        <p:cTn id="399" dur="1" fill="hold">
                                          <p:stCondLst>
                                            <p:cond delay="0"/>
                                          </p:stCondLst>
                                        </p:cTn>
                                        <p:tgtEl>
                                          <p:spTgt spid="138"/>
                                        </p:tgtEl>
                                        <p:attrNameLst>
                                          <p:attrName>style.visibility</p:attrName>
                                        </p:attrNameLst>
                                      </p:cBhvr>
                                      <p:to>
                                        <p:strVal val="visible"/>
                                      </p:to>
                                    </p:set>
                                    <p:animEffect transition="in" filter="wipe(down)">
                                      <p:cBhvr>
                                        <p:cTn id="400" dur="500"/>
                                        <p:tgtEl>
                                          <p:spTgt spid="138"/>
                                        </p:tgtEl>
                                      </p:cBhvr>
                                    </p:animEffect>
                                  </p:childTnLst>
                                </p:cTn>
                              </p:par>
                              <p:par>
                                <p:cTn id="401" presetID="22" presetClass="entr" presetSubtype="4" fill="hold" grpId="0" nodeType="withEffect">
                                  <p:stCondLst>
                                    <p:cond delay="0"/>
                                  </p:stCondLst>
                                  <p:childTnLst>
                                    <p:set>
                                      <p:cBhvr>
                                        <p:cTn id="402" dur="1" fill="hold">
                                          <p:stCondLst>
                                            <p:cond delay="0"/>
                                          </p:stCondLst>
                                        </p:cTn>
                                        <p:tgtEl>
                                          <p:spTgt spid="139"/>
                                        </p:tgtEl>
                                        <p:attrNameLst>
                                          <p:attrName>style.visibility</p:attrName>
                                        </p:attrNameLst>
                                      </p:cBhvr>
                                      <p:to>
                                        <p:strVal val="visible"/>
                                      </p:to>
                                    </p:set>
                                    <p:animEffect transition="in" filter="wipe(down)">
                                      <p:cBhvr>
                                        <p:cTn id="403" dur="500"/>
                                        <p:tgtEl>
                                          <p:spTgt spid="139"/>
                                        </p:tgtEl>
                                      </p:cBhvr>
                                    </p:animEffect>
                                  </p:childTnLst>
                                </p:cTn>
                              </p:par>
                              <p:par>
                                <p:cTn id="404" presetID="22" presetClass="entr" presetSubtype="4" fill="hold" grpId="0" nodeType="withEffect">
                                  <p:stCondLst>
                                    <p:cond delay="0"/>
                                  </p:stCondLst>
                                  <p:childTnLst>
                                    <p:set>
                                      <p:cBhvr>
                                        <p:cTn id="405" dur="1" fill="hold">
                                          <p:stCondLst>
                                            <p:cond delay="0"/>
                                          </p:stCondLst>
                                        </p:cTn>
                                        <p:tgtEl>
                                          <p:spTgt spid="140"/>
                                        </p:tgtEl>
                                        <p:attrNameLst>
                                          <p:attrName>style.visibility</p:attrName>
                                        </p:attrNameLst>
                                      </p:cBhvr>
                                      <p:to>
                                        <p:strVal val="visible"/>
                                      </p:to>
                                    </p:set>
                                    <p:animEffect transition="in" filter="wipe(down)">
                                      <p:cBhvr>
                                        <p:cTn id="406" dur="500"/>
                                        <p:tgtEl>
                                          <p:spTgt spid="140"/>
                                        </p:tgtEl>
                                      </p:cBhvr>
                                    </p:animEffect>
                                  </p:childTnLst>
                                </p:cTn>
                              </p:par>
                              <p:par>
                                <p:cTn id="407" presetID="22" presetClass="entr" presetSubtype="4" fill="hold" grpId="0" nodeType="withEffect">
                                  <p:stCondLst>
                                    <p:cond delay="0"/>
                                  </p:stCondLst>
                                  <p:childTnLst>
                                    <p:set>
                                      <p:cBhvr>
                                        <p:cTn id="408" dur="1" fill="hold">
                                          <p:stCondLst>
                                            <p:cond delay="0"/>
                                          </p:stCondLst>
                                        </p:cTn>
                                        <p:tgtEl>
                                          <p:spTgt spid="141"/>
                                        </p:tgtEl>
                                        <p:attrNameLst>
                                          <p:attrName>style.visibility</p:attrName>
                                        </p:attrNameLst>
                                      </p:cBhvr>
                                      <p:to>
                                        <p:strVal val="visible"/>
                                      </p:to>
                                    </p:set>
                                    <p:animEffect transition="in" filter="wipe(down)">
                                      <p:cBhvr>
                                        <p:cTn id="409" dur="500"/>
                                        <p:tgtEl>
                                          <p:spTgt spid="141"/>
                                        </p:tgtEl>
                                      </p:cBhvr>
                                    </p:animEffect>
                                  </p:childTnLst>
                                </p:cTn>
                              </p:par>
                              <p:par>
                                <p:cTn id="410" presetID="22" presetClass="entr" presetSubtype="4" fill="hold" grpId="0" nodeType="withEffect">
                                  <p:stCondLst>
                                    <p:cond delay="0"/>
                                  </p:stCondLst>
                                  <p:childTnLst>
                                    <p:set>
                                      <p:cBhvr>
                                        <p:cTn id="411" dur="1" fill="hold">
                                          <p:stCondLst>
                                            <p:cond delay="0"/>
                                          </p:stCondLst>
                                        </p:cTn>
                                        <p:tgtEl>
                                          <p:spTgt spid="142"/>
                                        </p:tgtEl>
                                        <p:attrNameLst>
                                          <p:attrName>style.visibility</p:attrName>
                                        </p:attrNameLst>
                                      </p:cBhvr>
                                      <p:to>
                                        <p:strVal val="visible"/>
                                      </p:to>
                                    </p:set>
                                    <p:animEffect transition="in" filter="wipe(down)">
                                      <p:cBhvr>
                                        <p:cTn id="412" dur="500"/>
                                        <p:tgtEl>
                                          <p:spTgt spid="142"/>
                                        </p:tgtEl>
                                      </p:cBhvr>
                                    </p:animEffect>
                                  </p:childTnLst>
                                </p:cTn>
                              </p:par>
                              <p:par>
                                <p:cTn id="413" presetID="22" presetClass="entr" presetSubtype="4" fill="hold" grpId="0" nodeType="withEffect">
                                  <p:stCondLst>
                                    <p:cond delay="0"/>
                                  </p:stCondLst>
                                  <p:childTnLst>
                                    <p:set>
                                      <p:cBhvr>
                                        <p:cTn id="414" dur="1" fill="hold">
                                          <p:stCondLst>
                                            <p:cond delay="0"/>
                                          </p:stCondLst>
                                        </p:cTn>
                                        <p:tgtEl>
                                          <p:spTgt spid="143"/>
                                        </p:tgtEl>
                                        <p:attrNameLst>
                                          <p:attrName>style.visibility</p:attrName>
                                        </p:attrNameLst>
                                      </p:cBhvr>
                                      <p:to>
                                        <p:strVal val="visible"/>
                                      </p:to>
                                    </p:set>
                                    <p:animEffect transition="in" filter="wipe(down)">
                                      <p:cBhvr>
                                        <p:cTn id="415" dur="500"/>
                                        <p:tgtEl>
                                          <p:spTgt spid="143"/>
                                        </p:tgtEl>
                                      </p:cBhvr>
                                    </p:animEffect>
                                  </p:childTnLst>
                                </p:cTn>
                              </p:par>
                              <p:par>
                                <p:cTn id="416" presetID="22" presetClass="entr" presetSubtype="4" fill="hold" grpId="0" nodeType="withEffect">
                                  <p:stCondLst>
                                    <p:cond delay="0"/>
                                  </p:stCondLst>
                                  <p:childTnLst>
                                    <p:set>
                                      <p:cBhvr>
                                        <p:cTn id="417" dur="1" fill="hold">
                                          <p:stCondLst>
                                            <p:cond delay="0"/>
                                          </p:stCondLst>
                                        </p:cTn>
                                        <p:tgtEl>
                                          <p:spTgt spid="144"/>
                                        </p:tgtEl>
                                        <p:attrNameLst>
                                          <p:attrName>style.visibility</p:attrName>
                                        </p:attrNameLst>
                                      </p:cBhvr>
                                      <p:to>
                                        <p:strVal val="visible"/>
                                      </p:to>
                                    </p:set>
                                    <p:animEffect transition="in" filter="wipe(down)">
                                      <p:cBhvr>
                                        <p:cTn id="418" dur="500"/>
                                        <p:tgtEl>
                                          <p:spTgt spid="144"/>
                                        </p:tgtEl>
                                      </p:cBhvr>
                                    </p:animEffect>
                                  </p:childTnLst>
                                </p:cTn>
                              </p:par>
                              <p:par>
                                <p:cTn id="419" presetID="22" presetClass="entr" presetSubtype="4" fill="hold" grpId="0" nodeType="withEffect">
                                  <p:stCondLst>
                                    <p:cond delay="0"/>
                                  </p:stCondLst>
                                  <p:childTnLst>
                                    <p:set>
                                      <p:cBhvr>
                                        <p:cTn id="420" dur="1" fill="hold">
                                          <p:stCondLst>
                                            <p:cond delay="0"/>
                                          </p:stCondLst>
                                        </p:cTn>
                                        <p:tgtEl>
                                          <p:spTgt spid="145"/>
                                        </p:tgtEl>
                                        <p:attrNameLst>
                                          <p:attrName>style.visibility</p:attrName>
                                        </p:attrNameLst>
                                      </p:cBhvr>
                                      <p:to>
                                        <p:strVal val="visible"/>
                                      </p:to>
                                    </p:set>
                                    <p:animEffect transition="in" filter="wipe(down)">
                                      <p:cBhvr>
                                        <p:cTn id="421" dur="500"/>
                                        <p:tgtEl>
                                          <p:spTgt spid="145"/>
                                        </p:tgtEl>
                                      </p:cBhvr>
                                    </p:animEffect>
                                  </p:childTnLst>
                                </p:cTn>
                              </p:par>
                              <p:par>
                                <p:cTn id="422" presetID="22" presetClass="entr" presetSubtype="4" fill="hold" grpId="0" nodeType="withEffect">
                                  <p:stCondLst>
                                    <p:cond delay="0"/>
                                  </p:stCondLst>
                                  <p:childTnLst>
                                    <p:set>
                                      <p:cBhvr>
                                        <p:cTn id="423" dur="1" fill="hold">
                                          <p:stCondLst>
                                            <p:cond delay="0"/>
                                          </p:stCondLst>
                                        </p:cTn>
                                        <p:tgtEl>
                                          <p:spTgt spid="146"/>
                                        </p:tgtEl>
                                        <p:attrNameLst>
                                          <p:attrName>style.visibility</p:attrName>
                                        </p:attrNameLst>
                                      </p:cBhvr>
                                      <p:to>
                                        <p:strVal val="visible"/>
                                      </p:to>
                                    </p:set>
                                    <p:animEffect transition="in" filter="wipe(down)">
                                      <p:cBhvr>
                                        <p:cTn id="424" dur="500"/>
                                        <p:tgtEl>
                                          <p:spTgt spid="146"/>
                                        </p:tgtEl>
                                      </p:cBhvr>
                                    </p:animEffect>
                                  </p:childTnLst>
                                </p:cTn>
                              </p:par>
                              <p:par>
                                <p:cTn id="425" presetID="22" presetClass="entr" presetSubtype="4" fill="hold" grpId="0" nodeType="withEffect" nodePh="1">
                                  <p:stCondLst>
                                    <p:cond delay="0"/>
                                  </p:stCondLst>
                                  <p:endCondLst>
                                    <p:cond evt="begin" delay="0">
                                      <p:tn val="425"/>
                                    </p:cond>
                                  </p:endCondLst>
                                  <p:childTnLst>
                                    <p:set>
                                      <p:cBhvr>
                                        <p:cTn id="426" dur="1" fill="hold">
                                          <p:stCondLst>
                                            <p:cond delay="0"/>
                                          </p:stCondLst>
                                        </p:cTn>
                                        <p:tgtEl>
                                          <p:spTgt spid="147"/>
                                        </p:tgtEl>
                                        <p:attrNameLst>
                                          <p:attrName>style.visibility</p:attrName>
                                        </p:attrNameLst>
                                      </p:cBhvr>
                                      <p:to>
                                        <p:strVal val="visible"/>
                                      </p:to>
                                    </p:set>
                                    <p:animEffect transition="in" filter="wipe(down)">
                                      <p:cBhvr>
                                        <p:cTn id="427" dur="500"/>
                                        <p:tgtEl>
                                          <p:spTgt spid="147"/>
                                        </p:tgtEl>
                                      </p:cBhvr>
                                    </p:animEffect>
                                  </p:childTnLst>
                                </p:cTn>
                              </p:par>
                              <p:par>
                                <p:cTn id="428" presetID="22" presetClass="entr" presetSubtype="4" fill="hold" grpId="0" nodeType="withEffect">
                                  <p:stCondLst>
                                    <p:cond delay="0"/>
                                  </p:stCondLst>
                                  <p:childTnLst>
                                    <p:set>
                                      <p:cBhvr>
                                        <p:cTn id="429" dur="1" fill="hold">
                                          <p:stCondLst>
                                            <p:cond delay="0"/>
                                          </p:stCondLst>
                                        </p:cTn>
                                        <p:tgtEl>
                                          <p:spTgt spid="148"/>
                                        </p:tgtEl>
                                        <p:attrNameLst>
                                          <p:attrName>style.visibility</p:attrName>
                                        </p:attrNameLst>
                                      </p:cBhvr>
                                      <p:to>
                                        <p:strVal val="visible"/>
                                      </p:to>
                                    </p:set>
                                    <p:animEffect transition="in" filter="wipe(down)">
                                      <p:cBhvr>
                                        <p:cTn id="430" dur="500"/>
                                        <p:tgtEl>
                                          <p:spTgt spid="148"/>
                                        </p:tgtEl>
                                      </p:cBhvr>
                                    </p:animEffect>
                                  </p:childTnLst>
                                </p:cTn>
                              </p:par>
                              <p:par>
                                <p:cTn id="431" presetID="22" presetClass="entr" presetSubtype="4" fill="hold" grpId="0" nodeType="withEffect">
                                  <p:stCondLst>
                                    <p:cond delay="0"/>
                                  </p:stCondLst>
                                  <p:childTnLst>
                                    <p:set>
                                      <p:cBhvr>
                                        <p:cTn id="432" dur="1" fill="hold">
                                          <p:stCondLst>
                                            <p:cond delay="0"/>
                                          </p:stCondLst>
                                        </p:cTn>
                                        <p:tgtEl>
                                          <p:spTgt spid="149"/>
                                        </p:tgtEl>
                                        <p:attrNameLst>
                                          <p:attrName>style.visibility</p:attrName>
                                        </p:attrNameLst>
                                      </p:cBhvr>
                                      <p:to>
                                        <p:strVal val="visible"/>
                                      </p:to>
                                    </p:set>
                                    <p:animEffect transition="in" filter="wipe(down)">
                                      <p:cBhvr>
                                        <p:cTn id="433" dur="500"/>
                                        <p:tgtEl>
                                          <p:spTgt spid="149"/>
                                        </p:tgtEl>
                                      </p:cBhvr>
                                    </p:animEffect>
                                  </p:childTnLst>
                                </p:cTn>
                              </p:par>
                              <p:par>
                                <p:cTn id="434" presetID="22" presetClass="entr" presetSubtype="4" fill="hold" grpId="0" nodeType="withEffect">
                                  <p:stCondLst>
                                    <p:cond delay="0"/>
                                  </p:stCondLst>
                                  <p:childTnLst>
                                    <p:set>
                                      <p:cBhvr>
                                        <p:cTn id="435" dur="1" fill="hold">
                                          <p:stCondLst>
                                            <p:cond delay="0"/>
                                          </p:stCondLst>
                                        </p:cTn>
                                        <p:tgtEl>
                                          <p:spTgt spid="150"/>
                                        </p:tgtEl>
                                        <p:attrNameLst>
                                          <p:attrName>style.visibility</p:attrName>
                                        </p:attrNameLst>
                                      </p:cBhvr>
                                      <p:to>
                                        <p:strVal val="visible"/>
                                      </p:to>
                                    </p:set>
                                    <p:animEffect transition="in" filter="wipe(down)">
                                      <p:cBhvr>
                                        <p:cTn id="436" dur="500"/>
                                        <p:tgtEl>
                                          <p:spTgt spid="150"/>
                                        </p:tgtEl>
                                      </p:cBhvr>
                                    </p:animEffect>
                                  </p:childTnLst>
                                </p:cTn>
                              </p:par>
                              <p:par>
                                <p:cTn id="437" presetID="22" presetClass="entr" presetSubtype="4" fill="hold" grpId="0" nodeType="withEffect">
                                  <p:stCondLst>
                                    <p:cond delay="0"/>
                                  </p:stCondLst>
                                  <p:childTnLst>
                                    <p:set>
                                      <p:cBhvr>
                                        <p:cTn id="438" dur="1" fill="hold">
                                          <p:stCondLst>
                                            <p:cond delay="0"/>
                                          </p:stCondLst>
                                        </p:cTn>
                                        <p:tgtEl>
                                          <p:spTgt spid="151"/>
                                        </p:tgtEl>
                                        <p:attrNameLst>
                                          <p:attrName>style.visibility</p:attrName>
                                        </p:attrNameLst>
                                      </p:cBhvr>
                                      <p:to>
                                        <p:strVal val="visible"/>
                                      </p:to>
                                    </p:set>
                                    <p:animEffect transition="in" filter="wipe(down)">
                                      <p:cBhvr>
                                        <p:cTn id="439" dur="500"/>
                                        <p:tgtEl>
                                          <p:spTgt spid="151"/>
                                        </p:tgtEl>
                                      </p:cBhvr>
                                    </p:animEffect>
                                  </p:childTnLst>
                                </p:cTn>
                              </p:par>
                              <p:par>
                                <p:cTn id="440" presetID="22" presetClass="entr" presetSubtype="4" fill="hold" grpId="0" nodeType="withEffect">
                                  <p:stCondLst>
                                    <p:cond delay="0"/>
                                  </p:stCondLst>
                                  <p:childTnLst>
                                    <p:set>
                                      <p:cBhvr>
                                        <p:cTn id="441" dur="1" fill="hold">
                                          <p:stCondLst>
                                            <p:cond delay="0"/>
                                          </p:stCondLst>
                                        </p:cTn>
                                        <p:tgtEl>
                                          <p:spTgt spid="152"/>
                                        </p:tgtEl>
                                        <p:attrNameLst>
                                          <p:attrName>style.visibility</p:attrName>
                                        </p:attrNameLst>
                                      </p:cBhvr>
                                      <p:to>
                                        <p:strVal val="visible"/>
                                      </p:to>
                                    </p:set>
                                    <p:animEffect transition="in" filter="wipe(down)">
                                      <p:cBhvr>
                                        <p:cTn id="442" dur="500"/>
                                        <p:tgtEl>
                                          <p:spTgt spid="152"/>
                                        </p:tgtEl>
                                      </p:cBhvr>
                                    </p:animEffect>
                                  </p:childTnLst>
                                </p:cTn>
                              </p:par>
                              <p:par>
                                <p:cTn id="443" presetID="22" presetClass="entr" presetSubtype="4" fill="hold" grpId="0" nodeType="withEffect">
                                  <p:stCondLst>
                                    <p:cond delay="0"/>
                                  </p:stCondLst>
                                  <p:childTnLst>
                                    <p:set>
                                      <p:cBhvr>
                                        <p:cTn id="444" dur="1" fill="hold">
                                          <p:stCondLst>
                                            <p:cond delay="0"/>
                                          </p:stCondLst>
                                        </p:cTn>
                                        <p:tgtEl>
                                          <p:spTgt spid="153"/>
                                        </p:tgtEl>
                                        <p:attrNameLst>
                                          <p:attrName>style.visibility</p:attrName>
                                        </p:attrNameLst>
                                      </p:cBhvr>
                                      <p:to>
                                        <p:strVal val="visible"/>
                                      </p:to>
                                    </p:set>
                                    <p:animEffect transition="in" filter="wipe(down)">
                                      <p:cBhvr>
                                        <p:cTn id="445" dur="500"/>
                                        <p:tgtEl>
                                          <p:spTgt spid="153"/>
                                        </p:tgtEl>
                                      </p:cBhvr>
                                    </p:animEffect>
                                  </p:childTnLst>
                                </p:cTn>
                              </p:par>
                              <p:par>
                                <p:cTn id="446" presetID="22" presetClass="entr" presetSubtype="4" fill="hold" grpId="0" nodeType="withEffect">
                                  <p:stCondLst>
                                    <p:cond delay="0"/>
                                  </p:stCondLst>
                                  <p:childTnLst>
                                    <p:set>
                                      <p:cBhvr>
                                        <p:cTn id="447" dur="1" fill="hold">
                                          <p:stCondLst>
                                            <p:cond delay="0"/>
                                          </p:stCondLst>
                                        </p:cTn>
                                        <p:tgtEl>
                                          <p:spTgt spid="154"/>
                                        </p:tgtEl>
                                        <p:attrNameLst>
                                          <p:attrName>style.visibility</p:attrName>
                                        </p:attrNameLst>
                                      </p:cBhvr>
                                      <p:to>
                                        <p:strVal val="visible"/>
                                      </p:to>
                                    </p:set>
                                    <p:animEffect transition="in" filter="wipe(down)">
                                      <p:cBhvr>
                                        <p:cTn id="448" dur="500"/>
                                        <p:tgtEl>
                                          <p:spTgt spid="154"/>
                                        </p:tgtEl>
                                      </p:cBhvr>
                                    </p:animEffect>
                                  </p:childTnLst>
                                </p:cTn>
                              </p:par>
                              <p:par>
                                <p:cTn id="449" presetID="22" presetClass="entr" presetSubtype="4" fill="hold" grpId="0" nodeType="withEffect">
                                  <p:stCondLst>
                                    <p:cond delay="0"/>
                                  </p:stCondLst>
                                  <p:childTnLst>
                                    <p:set>
                                      <p:cBhvr>
                                        <p:cTn id="450" dur="1" fill="hold">
                                          <p:stCondLst>
                                            <p:cond delay="0"/>
                                          </p:stCondLst>
                                        </p:cTn>
                                        <p:tgtEl>
                                          <p:spTgt spid="155"/>
                                        </p:tgtEl>
                                        <p:attrNameLst>
                                          <p:attrName>style.visibility</p:attrName>
                                        </p:attrNameLst>
                                      </p:cBhvr>
                                      <p:to>
                                        <p:strVal val="visible"/>
                                      </p:to>
                                    </p:set>
                                    <p:animEffect transition="in" filter="wipe(down)">
                                      <p:cBhvr>
                                        <p:cTn id="451" dur="500"/>
                                        <p:tgtEl>
                                          <p:spTgt spid="155"/>
                                        </p:tgtEl>
                                      </p:cBhvr>
                                    </p:animEffect>
                                  </p:childTnLst>
                                </p:cTn>
                              </p:par>
                              <p:par>
                                <p:cTn id="452" presetID="22" presetClass="entr" presetSubtype="4" fill="hold" grpId="0" nodeType="withEffect">
                                  <p:stCondLst>
                                    <p:cond delay="0"/>
                                  </p:stCondLst>
                                  <p:childTnLst>
                                    <p:set>
                                      <p:cBhvr>
                                        <p:cTn id="453" dur="1" fill="hold">
                                          <p:stCondLst>
                                            <p:cond delay="0"/>
                                          </p:stCondLst>
                                        </p:cTn>
                                        <p:tgtEl>
                                          <p:spTgt spid="156"/>
                                        </p:tgtEl>
                                        <p:attrNameLst>
                                          <p:attrName>style.visibility</p:attrName>
                                        </p:attrNameLst>
                                      </p:cBhvr>
                                      <p:to>
                                        <p:strVal val="visible"/>
                                      </p:to>
                                    </p:set>
                                    <p:animEffect transition="in" filter="wipe(down)">
                                      <p:cBhvr>
                                        <p:cTn id="454" dur="500"/>
                                        <p:tgtEl>
                                          <p:spTgt spid="156"/>
                                        </p:tgtEl>
                                      </p:cBhvr>
                                    </p:animEffect>
                                  </p:childTnLst>
                                </p:cTn>
                              </p:par>
                              <p:par>
                                <p:cTn id="455" presetID="22" presetClass="entr" presetSubtype="4" fill="hold" grpId="0" nodeType="withEffect">
                                  <p:stCondLst>
                                    <p:cond delay="0"/>
                                  </p:stCondLst>
                                  <p:childTnLst>
                                    <p:set>
                                      <p:cBhvr>
                                        <p:cTn id="456" dur="1" fill="hold">
                                          <p:stCondLst>
                                            <p:cond delay="0"/>
                                          </p:stCondLst>
                                        </p:cTn>
                                        <p:tgtEl>
                                          <p:spTgt spid="157"/>
                                        </p:tgtEl>
                                        <p:attrNameLst>
                                          <p:attrName>style.visibility</p:attrName>
                                        </p:attrNameLst>
                                      </p:cBhvr>
                                      <p:to>
                                        <p:strVal val="visible"/>
                                      </p:to>
                                    </p:set>
                                    <p:animEffect transition="in" filter="wipe(down)">
                                      <p:cBhvr>
                                        <p:cTn id="457" dur="500"/>
                                        <p:tgtEl>
                                          <p:spTgt spid="157"/>
                                        </p:tgtEl>
                                      </p:cBhvr>
                                    </p:animEffect>
                                  </p:childTnLst>
                                </p:cTn>
                              </p:par>
                              <p:par>
                                <p:cTn id="458" presetID="22" presetClass="entr" presetSubtype="4" fill="hold" grpId="0" nodeType="withEffect">
                                  <p:stCondLst>
                                    <p:cond delay="0"/>
                                  </p:stCondLst>
                                  <p:childTnLst>
                                    <p:set>
                                      <p:cBhvr>
                                        <p:cTn id="459" dur="1" fill="hold">
                                          <p:stCondLst>
                                            <p:cond delay="0"/>
                                          </p:stCondLst>
                                        </p:cTn>
                                        <p:tgtEl>
                                          <p:spTgt spid="158"/>
                                        </p:tgtEl>
                                        <p:attrNameLst>
                                          <p:attrName>style.visibility</p:attrName>
                                        </p:attrNameLst>
                                      </p:cBhvr>
                                      <p:to>
                                        <p:strVal val="visible"/>
                                      </p:to>
                                    </p:set>
                                    <p:animEffect transition="in" filter="wipe(down)">
                                      <p:cBhvr>
                                        <p:cTn id="460" dur="500"/>
                                        <p:tgtEl>
                                          <p:spTgt spid="158"/>
                                        </p:tgtEl>
                                      </p:cBhvr>
                                    </p:animEffect>
                                  </p:childTnLst>
                                </p:cTn>
                              </p:par>
                              <p:par>
                                <p:cTn id="461" presetID="22" presetClass="entr" presetSubtype="4" fill="hold" grpId="0" nodeType="withEffect">
                                  <p:stCondLst>
                                    <p:cond delay="0"/>
                                  </p:stCondLst>
                                  <p:childTnLst>
                                    <p:set>
                                      <p:cBhvr>
                                        <p:cTn id="462" dur="1" fill="hold">
                                          <p:stCondLst>
                                            <p:cond delay="0"/>
                                          </p:stCondLst>
                                        </p:cTn>
                                        <p:tgtEl>
                                          <p:spTgt spid="159"/>
                                        </p:tgtEl>
                                        <p:attrNameLst>
                                          <p:attrName>style.visibility</p:attrName>
                                        </p:attrNameLst>
                                      </p:cBhvr>
                                      <p:to>
                                        <p:strVal val="visible"/>
                                      </p:to>
                                    </p:set>
                                    <p:animEffect transition="in" filter="wipe(down)">
                                      <p:cBhvr>
                                        <p:cTn id="463" dur="500"/>
                                        <p:tgtEl>
                                          <p:spTgt spid="159"/>
                                        </p:tgtEl>
                                      </p:cBhvr>
                                    </p:animEffect>
                                  </p:childTnLst>
                                </p:cTn>
                              </p:par>
                              <p:par>
                                <p:cTn id="464" presetID="22" presetClass="entr" presetSubtype="4" fill="hold" grpId="0" nodeType="withEffect">
                                  <p:stCondLst>
                                    <p:cond delay="0"/>
                                  </p:stCondLst>
                                  <p:childTnLst>
                                    <p:set>
                                      <p:cBhvr>
                                        <p:cTn id="465" dur="1" fill="hold">
                                          <p:stCondLst>
                                            <p:cond delay="0"/>
                                          </p:stCondLst>
                                        </p:cTn>
                                        <p:tgtEl>
                                          <p:spTgt spid="160"/>
                                        </p:tgtEl>
                                        <p:attrNameLst>
                                          <p:attrName>style.visibility</p:attrName>
                                        </p:attrNameLst>
                                      </p:cBhvr>
                                      <p:to>
                                        <p:strVal val="visible"/>
                                      </p:to>
                                    </p:set>
                                    <p:animEffect transition="in" filter="wipe(down)">
                                      <p:cBhvr>
                                        <p:cTn id="466" dur="500"/>
                                        <p:tgtEl>
                                          <p:spTgt spid="160"/>
                                        </p:tgtEl>
                                      </p:cBhvr>
                                    </p:animEffect>
                                  </p:childTnLst>
                                </p:cTn>
                              </p:par>
                              <p:par>
                                <p:cTn id="467" presetID="22" presetClass="entr" presetSubtype="4" fill="hold" grpId="0" nodeType="withEffect">
                                  <p:stCondLst>
                                    <p:cond delay="0"/>
                                  </p:stCondLst>
                                  <p:childTnLst>
                                    <p:set>
                                      <p:cBhvr>
                                        <p:cTn id="468" dur="1" fill="hold">
                                          <p:stCondLst>
                                            <p:cond delay="0"/>
                                          </p:stCondLst>
                                        </p:cTn>
                                        <p:tgtEl>
                                          <p:spTgt spid="161"/>
                                        </p:tgtEl>
                                        <p:attrNameLst>
                                          <p:attrName>style.visibility</p:attrName>
                                        </p:attrNameLst>
                                      </p:cBhvr>
                                      <p:to>
                                        <p:strVal val="visible"/>
                                      </p:to>
                                    </p:set>
                                    <p:animEffect transition="in" filter="wipe(down)">
                                      <p:cBhvr>
                                        <p:cTn id="469" dur="500"/>
                                        <p:tgtEl>
                                          <p:spTgt spid="161"/>
                                        </p:tgtEl>
                                      </p:cBhvr>
                                    </p:animEffect>
                                  </p:childTnLst>
                                </p:cTn>
                              </p:par>
                              <p:par>
                                <p:cTn id="470" presetID="22" presetClass="entr" presetSubtype="4" fill="hold" grpId="0" nodeType="withEffect">
                                  <p:stCondLst>
                                    <p:cond delay="0"/>
                                  </p:stCondLst>
                                  <p:childTnLst>
                                    <p:set>
                                      <p:cBhvr>
                                        <p:cTn id="471" dur="1" fill="hold">
                                          <p:stCondLst>
                                            <p:cond delay="0"/>
                                          </p:stCondLst>
                                        </p:cTn>
                                        <p:tgtEl>
                                          <p:spTgt spid="162"/>
                                        </p:tgtEl>
                                        <p:attrNameLst>
                                          <p:attrName>style.visibility</p:attrName>
                                        </p:attrNameLst>
                                      </p:cBhvr>
                                      <p:to>
                                        <p:strVal val="visible"/>
                                      </p:to>
                                    </p:set>
                                    <p:animEffect transition="in" filter="wipe(down)">
                                      <p:cBhvr>
                                        <p:cTn id="472" dur="500"/>
                                        <p:tgtEl>
                                          <p:spTgt spid="162"/>
                                        </p:tgtEl>
                                      </p:cBhvr>
                                    </p:animEffect>
                                  </p:childTnLst>
                                </p:cTn>
                              </p:par>
                              <p:par>
                                <p:cTn id="473" presetID="22" presetClass="entr" presetSubtype="4" fill="hold" grpId="0" nodeType="withEffect">
                                  <p:stCondLst>
                                    <p:cond delay="0"/>
                                  </p:stCondLst>
                                  <p:childTnLst>
                                    <p:set>
                                      <p:cBhvr>
                                        <p:cTn id="474" dur="1" fill="hold">
                                          <p:stCondLst>
                                            <p:cond delay="0"/>
                                          </p:stCondLst>
                                        </p:cTn>
                                        <p:tgtEl>
                                          <p:spTgt spid="163"/>
                                        </p:tgtEl>
                                        <p:attrNameLst>
                                          <p:attrName>style.visibility</p:attrName>
                                        </p:attrNameLst>
                                      </p:cBhvr>
                                      <p:to>
                                        <p:strVal val="visible"/>
                                      </p:to>
                                    </p:set>
                                    <p:animEffect transition="in" filter="wipe(down)">
                                      <p:cBhvr>
                                        <p:cTn id="475" dur="500"/>
                                        <p:tgtEl>
                                          <p:spTgt spid="163"/>
                                        </p:tgtEl>
                                      </p:cBhvr>
                                    </p:animEffect>
                                  </p:childTnLst>
                                </p:cTn>
                              </p:par>
                              <p:par>
                                <p:cTn id="476" presetID="22" presetClass="entr" presetSubtype="4" fill="hold" grpId="0" nodeType="withEffect">
                                  <p:stCondLst>
                                    <p:cond delay="0"/>
                                  </p:stCondLst>
                                  <p:childTnLst>
                                    <p:set>
                                      <p:cBhvr>
                                        <p:cTn id="477" dur="1" fill="hold">
                                          <p:stCondLst>
                                            <p:cond delay="0"/>
                                          </p:stCondLst>
                                        </p:cTn>
                                        <p:tgtEl>
                                          <p:spTgt spid="164"/>
                                        </p:tgtEl>
                                        <p:attrNameLst>
                                          <p:attrName>style.visibility</p:attrName>
                                        </p:attrNameLst>
                                      </p:cBhvr>
                                      <p:to>
                                        <p:strVal val="visible"/>
                                      </p:to>
                                    </p:set>
                                    <p:animEffect transition="in" filter="wipe(down)">
                                      <p:cBhvr>
                                        <p:cTn id="478" dur="500"/>
                                        <p:tgtEl>
                                          <p:spTgt spid="164"/>
                                        </p:tgtEl>
                                      </p:cBhvr>
                                    </p:animEffect>
                                  </p:childTnLst>
                                </p:cTn>
                              </p:par>
                              <p:par>
                                <p:cTn id="479" presetID="22" presetClass="entr" presetSubtype="4" fill="hold" grpId="0" nodeType="withEffect">
                                  <p:stCondLst>
                                    <p:cond delay="0"/>
                                  </p:stCondLst>
                                  <p:childTnLst>
                                    <p:set>
                                      <p:cBhvr>
                                        <p:cTn id="480" dur="1" fill="hold">
                                          <p:stCondLst>
                                            <p:cond delay="0"/>
                                          </p:stCondLst>
                                        </p:cTn>
                                        <p:tgtEl>
                                          <p:spTgt spid="165"/>
                                        </p:tgtEl>
                                        <p:attrNameLst>
                                          <p:attrName>style.visibility</p:attrName>
                                        </p:attrNameLst>
                                      </p:cBhvr>
                                      <p:to>
                                        <p:strVal val="visible"/>
                                      </p:to>
                                    </p:set>
                                    <p:animEffect transition="in" filter="wipe(down)">
                                      <p:cBhvr>
                                        <p:cTn id="481" dur="500"/>
                                        <p:tgtEl>
                                          <p:spTgt spid="165"/>
                                        </p:tgtEl>
                                      </p:cBhvr>
                                    </p:animEffect>
                                  </p:childTnLst>
                                </p:cTn>
                              </p:par>
                              <p:par>
                                <p:cTn id="482" presetID="22" presetClass="entr" presetSubtype="4" fill="hold" grpId="0" nodeType="withEffect">
                                  <p:stCondLst>
                                    <p:cond delay="0"/>
                                  </p:stCondLst>
                                  <p:childTnLst>
                                    <p:set>
                                      <p:cBhvr>
                                        <p:cTn id="483" dur="1" fill="hold">
                                          <p:stCondLst>
                                            <p:cond delay="0"/>
                                          </p:stCondLst>
                                        </p:cTn>
                                        <p:tgtEl>
                                          <p:spTgt spid="166"/>
                                        </p:tgtEl>
                                        <p:attrNameLst>
                                          <p:attrName>style.visibility</p:attrName>
                                        </p:attrNameLst>
                                      </p:cBhvr>
                                      <p:to>
                                        <p:strVal val="visible"/>
                                      </p:to>
                                    </p:set>
                                    <p:animEffect transition="in" filter="wipe(down)">
                                      <p:cBhvr>
                                        <p:cTn id="484" dur="500"/>
                                        <p:tgtEl>
                                          <p:spTgt spid="166"/>
                                        </p:tgtEl>
                                      </p:cBhvr>
                                    </p:animEffect>
                                  </p:childTnLst>
                                </p:cTn>
                              </p:par>
                              <p:par>
                                <p:cTn id="485" presetID="22" presetClass="entr" presetSubtype="4" fill="hold" grpId="0" nodeType="withEffect">
                                  <p:stCondLst>
                                    <p:cond delay="0"/>
                                  </p:stCondLst>
                                  <p:childTnLst>
                                    <p:set>
                                      <p:cBhvr>
                                        <p:cTn id="486" dur="1" fill="hold">
                                          <p:stCondLst>
                                            <p:cond delay="0"/>
                                          </p:stCondLst>
                                        </p:cTn>
                                        <p:tgtEl>
                                          <p:spTgt spid="167"/>
                                        </p:tgtEl>
                                        <p:attrNameLst>
                                          <p:attrName>style.visibility</p:attrName>
                                        </p:attrNameLst>
                                      </p:cBhvr>
                                      <p:to>
                                        <p:strVal val="visible"/>
                                      </p:to>
                                    </p:set>
                                    <p:animEffect transition="in" filter="wipe(down)">
                                      <p:cBhvr>
                                        <p:cTn id="487" dur="500"/>
                                        <p:tgtEl>
                                          <p:spTgt spid="167"/>
                                        </p:tgtEl>
                                      </p:cBhvr>
                                    </p:animEffect>
                                  </p:childTnLst>
                                </p:cTn>
                              </p:par>
                              <p:par>
                                <p:cTn id="488" presetID="22" presetClass="entr" presetSubtype="4" fill="hold" grpId="0" nodeType="withEffect">
                                  <p:stCondLst>
                                    <p:cond delay="0"/>
                                  </p:stCondLst>
                                  <p:childTnLst>
                                    <p:set>
                                      <p:cBhvr>
                                        <p:cTn id="489" dur="1" fill="hold">
                                          <p:stCondLst>
                                            <p:cond delay="0"/>
                                          </p:stCondLst>
                                        </p:cTn>
                                        <p:tgtEl>
                                          <p:spTgt spid="168"/>
                                        </p:tgtEl>
                                        <p:attrNameLst>
                                          <p:attrName>style.visibility</p:attrName>
                                        </p:attrNameLst>
                                      </p:cBhvr>
                                      <p:to>
                                        <p:strVal val="visible"/>
                                      </p:to>
                                    </p:set>
                                    <p:animEffect transition="in" filter="wipe(down)">
                                      <p:cBhvr>
                                        <p:cTn id="490" dur="500"/>
                                        <p:tgtEl>
                                          <p:spTgt spid="168"/>
                                        </p:tgtEl>
                                      </p:cBhvr>
                                    </p:animEffect>
                                  </p:childTnLst>
                                </p:cTn>
                              </p:par>
                              <p:par>
                                <p:cTn id="491" presetID="22" presetClass="entr" presetSubtype="4" fill="hold" grpId="0" nodeType="withEffect">
                                  <p:stCondLst>
                                    <p:cond delay="0"/>
                                  </p:stCondLst>
                                  <p:childTnLst>
                                    <p:set>
                                      <p:cBhvr>
                                        <p:cTn id="492" dur="1" fill="hold">
                                          <p:stCondLst>
                                            <p:cond delay="0"/>
                                          </p:stCondLst>
                                        </p:cTn>
                                        <p:tgtEl>
                                          <p:spTgt spid="169"/>
                                        </p:tgtEl>
                                        <p:attrNameLst>
                                          <p:attrName>style.visibility</p:attrName>
                                        </p:attrNameLst>
                                      </p:cBhvr>
                                      <p:to>
                                        <p:strVal val="visible"/>
                                      </p:to>
                                    </p:set>
                                    <p:animEffect transition="in" filter="wipe(down)">
                                      <p:cBhvr>
                                        <p:cTn id="493" dur="500"/>
                                        <p:tgtEl>
                                          <p:spTgt spid="169"/>
                                        </p:tgtEl>
                                      </p:cBhvr>
                                    </p:animEffect>
                                  </p:childTnLst>
                                </p:cTn>
                              </p:par>
                              <p:par>
                                <p:cTn id="494" presetID="22" presetClass="entr" presetSubtype="4" fill="hold" grpId="0" nodeType="withEffect">
                                  <p:stCondLst>
                                    <p:cond delay="0"/>
                                  </p:stCondLst>
                                  <p:childTnLst>
                                    <p:set>
                                      <p:cBhvr>
                                        <p:cTn id="495" dur="1" fill="hold">
                                          <p:stCondLst>
                                            <p:cond delay="0"/>
                                          </p:stCondLst>
                                        </p:cTn>
                                        <p:tgtEl>
                                          <p:spTgt spid="170"/>
                                        </p:tgtEl>
                                        <p:attrNameLst>
                                          <p:attrName>style.visibility</p:attrName>
                                        </p:attrNameLst>
                                      </p:cBhvr>
                                      <p:to>
                                        <p:strVal val="visible"/>
                                      </p:to>
                                    </p:set>
                                    <p:animEffect transition="in" filter="wipe(down)">
                                      <p:cBhvr>
                                        <p:cTn id="496" dur="500"/>
                                        <p:tgtEl>
                                          <p:spTgt spid="170"/>
                                        </p:tgtEl>
                                      </p:cBhvr>
                                    </p:animEffect>
                                  </p:childTnLst>
                                </p:cTn>
                              </p:par>
                            </p:childTnLst>
                          </p:cTn>
                        </p:par>
                      </p:childTnLst>
                    </p:cTn>
                  </p:par>
                  <p:par>
                    <p:cTn id="497" fill="hold">
                      <p:stCondLst>
                        <p:cond delay="indefinite"/>
                      </p:stCondLst>
                      <p:childTnLst>
                        <p:par>
                          <p:cTn id="498" fill="hold">
                            <p:stCondLst>
                              <p:cond delay="0"/>
                            </p:stCondLst>
                            <p:childTnLst>
                              <p:par>
                                <p:cTn id="499" presetID="10" presetClass="exit" presetSubtype="0" fill="hold" grpId="0" nodeType="clickEffect">
                                  <p:stCondLst>
                                    <p:cond delay="1500"/>
                                  </p:stCondLst>
                                  <p:childTnLst>
                                    <p:animEffect transition="out" filter="fade">
                                      <p:cBhvr>
                                        <p:cTn id="500" dur="500"/>
                                        <p:tgtEl>
                                          <p:spTgt spid="171"/>
                                        </p:tgtEl>
                                      </p:cBhvr>
                                    </p:animEffect>
                                    <p:set>
                                      <p:cBhvr>
                                        <p:cTn id="501" dur="1" fill="hold">
                                          <p:stCondLst>
                                            <p:cond delay="499"/>
                                          </p:stCondLst>
                                        </p:cTn>
                                        <p:tgtEl>
                                          <p:spTgt spid="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animBg="1"/>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animBg="1"/>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animBg="1"/>
      <p:bldP spid="113" grpId="0" animBg="1"/>
      <p:bldP spid="114" grpId="0" animBg="1"/>
      <p:bldP spid="115" grpId="0" animBg="1"/>
      <p:bldP spid="116" grpId="0" animBg="1"/>
      <p:bldP spid="117" grpId="0" animBg="1"/>
      <p:bldP spid="118" grpId="0" animBg="1"/>
      <p:bldP spid="119" grpId="0" animBg="1"/>
      <p:bldP spid="120" grpId="0"/>
      <p:bldP spid="122" grpId="0" animBg="1"/>
      <p:bldP spid="123" grpId="0" animBg="1"/>
      <p:bldP spid="124" grpId="0" animBg="1"/>
      <p:bldP spid="125" grpId="0" animBg="1"/>
      <p:bldP spid="126" grpId="0" animBg="1"/>
      <p:bldP spid="128" grpId="0" animBg="1"/>
      <p:bldP spid="129" grpId="0"/>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p:bldP spid="169" grpId="0" animBg="1"/>
      <p:bldP spid="170" grpId="0" animBg="1"/>
      <p:bldP spid="1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0805" y="160089"/>
            <a:ext cx="3255195" cy="646331"/>
          </a:xfrm>
          <a:prstGeom prst="rect">
            <a:avLst/>
          </a:prstGeom>
        </p:spPr>
        <p:txBody>
          <a:bodyPr wrap="square">
            <a:spAutoFit/>
          </a:bodyPr>
          <a:lstStyle/>
          <a:p>
            <a:pPr lvl="0"/>
            <a:r>
              <a:rPr lang="zh-CN" altLang="en-US" sz="3600" b="1" spc="50" dirty="0" smtClean="0">
                <a:ln w="11430"/>
                <a:solidFill>
                  <a:srgbClr val="005EA4"/>
                </a:solidFill>
                <a:latin typeface="微软雅黑" panose="020B0503020204020204" pitchFamily="34" charset="-122"/>
                <a:ea typeface="微软雅黑" panose="020B0503020204020204" pitchFamily="34" charset="-122"/>
                <a:cs typeface="宋体-18030"/>
              </a:rPr>
              <a:t>五、</a:t>
            </a:r>
            <a:r>
              <a:rPr lang="zh-CN" altLang="zh-CN" sz="3600" b="1" dirty="0">
                <a:solidFill>
                  <a:srgbClr val="005EA4"/>
                </a:solidFill>
                <a:latin typeface="微软雅黑" panose="020B0503020204020204" pitchFamily="34" charset="-122"/>
                <a:ea typeface="微软雅黑" panose="020B0503020204020204" pitchFamily="34" charset="-122"/>
              </a:rPr>
              <a:t>现状调查</a:t>
            </a:r>
          </a:p>
        </p:txBody>
      </p:sp>
      <p:sp>
        <p:nvSpPr>
          <p:cNvPr id="2" name="矩形 1"/>
          <p:cNvSpPr/>
          <p:nvPr/>
        </p:nvSpPr>
        <p:spPr>
          <a:xfrm>
            <a:off x="457200" y="1302435"/>
            <a:ext cx="8991600" cy="338554"/>
          </a:xfrm>
          <a:prstGeom prst="rect">
            <a:avLst/>
          </a:prstGeom>
        </p:spPr>
        <p:txBody>
          <a:bodyPr wrap="square">
            <a:spAutoFit/>
          </a:bodyPr>
          <a:lstStyle/>
          <a:p>
            <a:r>
              <a:rPr lang="zh-CN" altLang="zh-CN" sz="1600" b="1" dirty="0">
                <a:latin typeface="微软雅黑" panose="020B0503020204020204" pitchFamily="34" charset="-122"/>
                <a:ea typeface="微软雅黑" panose="020B0503020204020204" pitchFamily="34" charset="-122"/>
                <a:cs typeface="宋体-18030"/>
              </a:rPr>
              <a:t>小组对本班＃</a:t>
            </a:r>
            <a:r>
              <a:rPr lang="en-US" altLang="zh-CN" sz="1600" b="1" dirty="0">
                <a:latin typeface="微软雅黑" panose="020B0503020204020204" pitchFamily="34" charset="-122"/>
                <a:ea typeface="微软雅黑" panose="020B0503020204020204" pitchFamily="34" charset="-122"/>
                <a:cs typeface="宋体-18030"/>
              </a:rPr>
              <a:t>3</a:t>
            </a:r>
            <a:r>
              <a:rPr lang="zh-CN" altLang="zh-CN" sz="1600" b="1" dirty="0">
                <a:latin typeface="微软雅黑" panose="020B0503020204020204" pitchFamily="34" charset="-122"/>
                <a:ea typeface="微软雅黑" panose="020B0503020204020204" pitchFamily="34" charset="-122"/>
                <a:cs typeface="宋体-18030"/>
              </a:rPr>
              <a:t>机组</a:t>
            </a:r>
            <a:r>
              <a:rPr lang="en-US" altLang="zh-CN" sz="1600" b="1" dirty="0">
                <a:latin typeface="微软雅黑" panose="020B0503020204020204" pitchFamily="34" charset="-122"/>
                <a:ea typeface="微软雅黑" panose="020B0503020204020204" pitchFamily="34" charset="-122"/>
                <a:cs typeface="宋体-18030"/>
              </a:rPr>
              <a:t>2014</a:t>
            </a:r>
            <a:r>
              <a:rPr lang="zh-CN" altLang="zh-CN" sz="1600" b="1" dirty="0">
                <a:latin typeface="微软雅黑" panose="020B0503020204020204" pitchFamily="34" charset="-122"/>
                <a:ea typeface="微软雅黑" panose="020B0503020204020204" pitchFamily="34" charset="-122"/>
                <a:cs typeface="宋体-18030"/>
              </a:rPr>
              <a:t>年</a:t>
            </a:r>
            <a:r>
              <a:rPr lang="en-US" altLang="zh-CN" sz="1600" b="1" dirty="0">
                <a:latin typeface="微软雅黑" panose="020B0503020204020204" pitchFamily="34" charset="-122"/>
                <a:ea typeface="微软雅黑" panose="020B0503020204020204" pitchFamily="34" charset="-122"/>
                <a:cs typeface="宋体-18030"/>
              </a:rPr>
              <a:t>10-12</a:t>
            </a:r>
            <a:r>
              <a:rPr lang="zh-CN" altLang="zh-CN" sz="1600" b="1" dirty="0">
                <a:latin typeface="微软雅黑" panose="020B0503020204020204" pitchFamily="34" charset="-122"/>
                <a:ea typeface="微软雅黑" panose="020B0503020204020204" pitchFamily="34" charset="-122"/>
                <a:cs typeface="宋体-18030"/>
              </a:rPr>
              <a:t>月</a:t>
            </a:r>
            <a:r>
              <a:rPr lang="en-US" altLang="zh-CN" sz="1600" b="1" dirty="0">
                <a:solidFill>
                  <a:srgbClr val="000000"/>
                </a:solidFill>
                <a:latin typeface="微软雅黑" panose="020B0503020204020204" pitchFamily="34" charset="-122"/>
                <a:ea typeface="微软雅黑" panose="020B0503020204020204" pitchFamily="34" charset="-122"/>
                <a:cs typeface="宋体-18030"/>
              </a:rPr>
              <a:t>AGC</a:t>
            </a:r>
            <a:r>
              <a:rPr lang="zh-CN" altLang="zh-CN" sz="1600" b="1" dirty="0">
                <a:solidFill>
                  <a:srgbClr val="000000"/>
                </a:solidFill>
                <a:latin typeface="微软雅黑" panose="020B0503020204020204" pitchFamily="34" charset="-122"/>
                <a:ea typeface="微软雅黑" panose="020B0503020204020204" pitchFamily="34" charset="-122"/>
                <a:cs typeface="宋体-18030"/>
              </a:rPr>
              <a:t>方式下有功负荷调节速率</a:t>
            </a:r>
            <a:r>
              <a:rPr lang="zh-CN" altLang="zh-CN" sz="1600" b="1" dirty="0">
                <a:latin typeface="微软雅黑" panose="020B0503020204020204" pitchFamily="34" charset="-122"/>
                <a:ea typeface="微软雅黑" panose="020B0503020204020204" pitchFamily="34" charset="-122"/>
                <a:cs typeface="宋体-18030"/>
              </a:rPr>
              <a:t>进行了现场调查并整理如下</a:t>
            </a:r>
            <a:r>
              <a:rPr lang="en-US" altLang="zh-CN" sz="1600" b="1" dirty="0">
                <a:latin typeface="微软雅黑" panose="020B0503020204020204" pitchFamily="34" charset="-122"/>
                <a:ea typeface="微软雅黑" panose="020B0503020204020204" pitchFamily="34" charset="-122"/>
                <a:cs typeface="宋体-18030"/>
              </a:rPr>
              <a:t>:</a:t>
            </a:r>
            <a:endParaRPr lang="zh-CN" altLang="en-US" sz="1600" b="1" dirty="0">
              <a:latin typeface="微软雅黑" panose="020B0503020204020204" pitchFamily="34" charset="-122"/>
              <a:ea typeface="微软雅黑" panose="020B0503020204020204" pitchFamily="34" charset="-122"/>
            </a:endParaRPr>
          </a:p>
        </p:txBody>
      </p:sp>
      <p:sp>
        <p:nvSpPr>
          <p:cNvPr id="3" name="矩形 2"/>
          <p:cNvSpPr/>
          <p:nvPr/>
        </p:nvSpPr>
        <p:spPr>
          <a:xfrm>
            <a:off x="3817462" y="1767673"/>
            <a:ext cx="4582472" cy="338554"/>
          </a:xfrm>
          <a:prstGeom prst="rect">
            <a:avLst/>
          </a:prstGeom>
        </p:spPr>
        <p:txBody>
          <a:bodyPr wrap="none">
            <a:spAutoFit/>
          </a:bodyPr>
          <a:lstStyle/>
          <a:p>
            <a:pPr algn="ctr">
              <a:spcAft>
                <a:spcPts val="0"/>
              </a:spcAft>
            </a:pPr>
            <a:r>
              <a:rPr lang="en-US" altLang="zh-CN" sz="1600" b="1" dirty="0">
                <a:solidFill>
                  <a:srgbClr val="C00000"/>
                </a:solidFill>
                <a:latin typeface="微软雅黑" panose="020B0503020204020204" pitchFamily="34" charset="-122"/>
                <a:ea typeface="微软雅黑" panose="020B0503020204020204" pitchFamily="34" charset="-122"/>
                <a:cs typeface="宋体-18030"/>
              </a:rPr>
              <a:t>#4</a:t>
            </a:r>
            <a:r>
              <a:rPr lang="zh-CN" altLang="zh-CN" sz="1600" b="1" dirty="0">
                <a:solidFill>
                  <a:srgbClr val="C00000"/>
                </a:solidFill>
                <a:latin typeface="微软雅黑" panose="020B0503020204020204" pitchFamily="34" charset="-122"/>
                <a:ea typeface="微软雅黑" panose="020B0503020204020204" pitchFamily="34" charset="-122"/>
                <a:cs typeface="宋体-18030"/>
              </a:rPr>
              <a:t>机组四值</a:t>
            </a:r>
            <a:r>
              <a:rPr lang="en-US" altLang="zh-CN" sz="1600" b="1" dirty="0">
                <a:solidFill>
                  <a:srgbClr val="C00000"/>
                </a:solidFill>
                <a:latin typeface="微软雅黑" panose="020B0503020204020204" pitchFamily="34" charset="-122"/>
                <a:ea typeface="微软雅黑" panose="020B0503020204020204" pitchFamily="34" charset="-122"/>
                <a:cs typeface="宋体-18030"/>
              </a:rPr>
              <a:t>AGC</a:t>
            </a:r>
            <a:r>
              <a:rPr lang="zh-CN" altLang="zh-CN" sz="1600" b="1" dirty="0">
                <a:solidFill>
                  <a:srgbClr val="C00000"/>
                </a:solidFill>
                <a:latin typeface="微软雅黑" panose="020B0503020204020204" pitchFamily="34" charset="-122"/>
                <a:ea typeface="微软雅黑" panose="020B0503020204020204" pitchFamily="34" charset="-122"/>
                <a:cs typeface="宋体-18030"/>
              </a:rPr>
              <a:t>方式下有功负荷调节速率调查表</a:t>
            </a:r>
          </a:p>
        </p:txBody>
      </p:sp>
      <p:graphicFrame>
        <p:nvGraphicFramePr>
          <p:cNvPr id="4" name="表格 3"/>
          <p:cNvGraphicFramePr>
            <a:graphicFrameLocks noGrp="1"/>
          </p:cNvGraphicFramePr>
          <p:nvPr/>
        </p:nvGraphicFramePr>
        <p:xfrm>
          <a:off x="736599" y="2232912"/>
          <a:ext cx="10744198" cy="3901192"/>
        </p:xfrm>
        <a:graphic>
          <a:graphicData uri="http://schemas.openxmlformats.org/drawingml/2006/table">
            <a:tbl>
              <a:tblPr firstRow="1" firstCol="1" bandRow="1">
                <a:tableStyleId>{BC89EF96-8CEA-46FF-86C4-4CE0E7609802}</a:tableStyleId>
              </a:tblPr>
              <a:tblGrid>
                <a:gridCol w="1140206">
                  <a:extLst>
                    <a:ext uri="{9D8B030D-6E8A-4147-A177-3AD203B41FA5}">
                      <a16:colId xmlns:a16="http://schemas.microsoft.com/office/drawing/2014/main" val="20000"/>
                    </a:ext>
                  </a:extLst>
                </a:gridCol>
                <a:gridCol w="2440354">
                  <a:extLst>
                    <a:ext uri="{9D8B030D-6E8A-4147-A177-3AD203B41FA5}">
                      <a16:colId xmlns:a16="http://schemas.microsoft.com/office/drawing/2014/main" val="20001"/>
                    </a:ext>
                  </a:extLst>
                </a:gridCol>
                <a:gridCol w="1790280">
                  <a:extLst>
                    <a:ext uri="{9D8B030D-6E8A-4147-A177-3AD203B41FA5}">
                      <a16:colId xmlns:a16="http://schemas.microsoft.com/office/drawing/2014/main" val="20002"/>
                    </a:ext>
                  </a:extLst>
                </a:gridCol>
                <a:gridCol w="1790280">
                  <a:extLst>
                    <a:ext uri="{9D8B030D-6E8A-4147-A177-3AD203B41FA5}">
                      <a16:colId xmlns:a16="http://schemas.microsoft.com/office/drawing/2014/main" val="20003"/>
                    </a:ext>
                  </a:extLst>
                </a:gridCol>
                <a:gridCol w="1791539">
                  <a:extLst>
                    <a:ext uri="{9D8B030D-6E8A-4147-A177-3AD203B41FA5}">
                      <a16:colId xmlns:a16="http://schemas.microsoft.com/office/drawing/2014/main" val="20004"/>
                    </a:ext>
                  </a:extLst>
                </a:gridCol>
                <a:gridCol w="1791539">
                  <a:extLst>
                    <a:ext uri="{9D8B030D-6E8A-4147-A177-3AD203B41FA5}">
                      <a16:colId xmlns:a16="http://schemas.microsoft.com/office/drawing/2014/main" val="20005"/>
                    </a:ext>
                  </a:extLst>
                </a:gridCol>
              </a:tblGrid>
              <a:tr h="458962">
                <a:tc>
                  <a:txBody>
                    <a:bodyPr/>
                    <a:lstStyle/>
                    <a:p>
                      <a:pPr indent="0" algn="ctr">
                        <a:spcAft>
                          <a:spcPts val="0"/>
                        </a:spcAft>
                        <a:tabLst>
                          <a:tab pos="594995" algn="l"/>
                        </a:tabLst>
                      </a:pPr>
                      <a:r>
                        <a:rPr lang="zh-CN" sz="1200" kern="1200" dirty="0" smtClean="0">
                          <a:solidFill>
                            <a:schemeClr val="bg1"/>
                          </a:solidFill>
                          <a:effectLst/>
                          <a:latin typeface="微软雅黑" panose="020B0503020204020204" pitchFamily="34" charset="-122"/>
                          <a:ea typeface="微软雅黑" panose="020B0503020204020204" pitchFamily="34" charset="-122"/>
                        </a:rPr>
                        <a:t>序号</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时间</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机组负荷</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en-US" sz="1200" kern="1200" dirty="0">
                          <a:solidFill>
                            <a:schemeClr val="bg1"/>
                          </a:solidFill>
                          <a:effectLst/>
                          <a:latin typeface="微软雅黑" panose="020B0503020204020204" pitchFamily="34" charset="-122"/>
                          <a:ea typeface="微软雅黑" panose="020B0503020204020204" pitchFamily="34" charset="-122"/>
                        </a:rPr>
                        <a:t>AGC</a:t>
                      </a:r>
                      <a:r>
                        <a:rPr lang="zh-CN" sz="1200" kern="1200" dirty="0">
                          <a:solidFill>
                            <a:schemeClr val="bg1"/>
                          </a:solidFill>
                          <a:effectLst/>
                          <a:latin typeface="微软雅黑" panose="020B0503020204020204" pitchFamily="34" charset="-122"/>
                          <a:ea typeface="微软雅黑" panose="020B0503020204020204" pitchFamily="34" charset="-122"/>
                        </a:rPr>
                        <a:t>指令</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负荷变化率</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tc>
                  <a:txBody>
                    <a:bodyPr/>
                    <a:lstStyle/>
                    <a:p>
                      <a:pPr indent="0" algn="ctr">
                        <a:spcAft>
                          <a:spcPts val="0"/>
                        </a:spcAft>
                      </a:pPr>
                      <a:r>
                        <a:rPr lang="zh-CN" sz="1200" kern="1200" dirty="0">
                          <a:solidFill>
                            <a:schemeClr val="bg1"/>
                          </a:solidFill>
                          <a:effectLst/>
                          <a:latin typeface="微软雅黑" panose="020B0503020204020204" pitchFamily="34" charset="-122"/>
                          <a:ea typeface="微软雅黑" panose="020B0503020204020204" pitchFamily="34" charset="-122"/>
                        </a:rPr>
                        <a:t>症结</a:t>
                      </a:r>
                      <a:endParaRPr lang="zh-CN" sz="1200" kern="1200" dirty="0">
                        <a:solidFill>
                          <a:schemeClr val="bg1"/>
                        </a:solidFill>
                        <a:effectLst/>
                        <a:latin typeface="微软雅黑" panose="020B0503020204020204" pitchFamily="34" charset="-122"/>
                        <a:ea typeface="微软雅黑" panose="020B0503020204020204" pitchFamily="34" charset="-122"/>
                        <a:cs typeface="宋体-18030"/>
                      </a:endParaRPr>
                    </a:p>
                  </a:txBody>
                  <a:tcPr marL="68580" marR="68580" marT="0" marB="0" anchor="ctr">
                    <a:solidFill>
                      <a:srgbClr val="005EA4"/>
                    </a:solidFill>
                  </a:tcPr>
                </a:tc>
                <a:extLst>
                  <a:ext uri="{0D108BD9-81ED-4DB2-BD59-A6C34878D82A}">
                    <a16:rowId xmlns:a16="http://schemas.microsoft.com/office/drawing/2014/main" val="10000"/>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1</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1"/>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2</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2"/>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3</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3"/>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4</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4"/>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5</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5"/>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6</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6"/>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7</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7"/>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8</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8"/>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9</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09"/>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10</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10"/>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11</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11"/>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12</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12"/>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13</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13"/>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14</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14"/>
                  </a:ext>
                </a:extLst>
              </a:tr>
              <a:tr h="229482">
                <a:tc>
                  <a:txBody>
                    <a:bodyPr/>
                    <a:lstStyle/>
                    <a:p>
                      <a:pPr indent="0" algn="ctr">
                        <a:spcAft>
                          <a:spcPts val="0"/>
                        </a:spcAft>
                      </a:pPr>
                      <a:r>
                        <a:rPr lang="en-US" sz="1100" b="0" kern="1200" dirty="0">
                          <a:effectLst/>
                          <a:latin typeface="微软雅黑" panose="020B0503020204020204" pitchFamily="34" charset="-122"/>
                          <a:ea typeface="微软雅黑" panose="020B0503020204020204" pitchFamily="34" charset="-122"/>
                        </a:rPr>
                        <a:t>15</a:t>
                      </a:r>
                      <a:endParaRPr lang="zh-CN" sz="1100" b="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a:effectLst/>
                          <a:latin typeface="微软雅黑" panose="020B0503020204020204" pitchFamily="34" charset="-122"/>
                          <a:ea typeface="微软雅黑" panose="020B0503020204020204" pitchFamily="34" charset="-122"/>
                        </a:rPr>
                        <a:t> </a:t>
                      </a:r>
                      <a:endParaRPr lang="zh-CN" sz="1100" kern="120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tc>
                  <a:txBody>
                    <a:bodyPr/>
                    <a:lstStyle/>
                    <a:p>
                      <a:pPr indent="0" algn="ctr">
                        <a:spcAft>
                          <a:spcPts val="0"/>
                        </a:spcAft>
                      </a:pPr>
                      <a:r>
                        <a:rPr lang="en-US" sz="1100" kern="1200" dirty="0">
                          <a:effectLst/>
                          <a:latin typeface="微软雅黑" panose="020B0503020204020204" pitchFamily="34" charset="-122"/>
                          <a:ea typeface="微软雅黑" panose="020B0503020204020204" pitchFamily="34" charset="-122"/>
                        </a:rPr>
                        <a:t> </a:t>
                      </a:r>
                      <a:endParaRPr lang="zh-CN" sz="1100" kern="1200" dirty="0">
                        <a:solidFill>
                          <a:schemeClr val="tx1"/>
                        </a:solidFill>
                        <a:effectLst/>
                        <a:latin typeface="微软雅黑" panose="020B0503020204020204" pitchFamily="34" charset="-122"/>
                        <a:ea typeface="微软雅黑" panose="020B0503020204020204" pitchFamily="34" charset="-122"/>
                        <a:cs typeface="宋体-18030"/>
                      </a:endParaRPr>
                    </a:p>
                  </a:txBody>
                  <a:tcPr marL="68580" marR="68580" marT="0" marB="0" anchor="ctr"/>
                </a:tc>
                <a:extLst>
                  <a:ext uri="{0D108BD9-81ED-4DB2-BD59-A6C34878D82A}">
                    <a16:rowId xmlns:a16="http://schemas.microsoft.com/office/drawing/2014/main" val="10015"/>
                  </a:ext>
                </a:extLst>
              </a:tr>
            </a:tbl>
          </a:graphicData>
        </a:graphic>
      </p:graphicFrame>
      <p:sp>
        <p:nvSpPr>
          <p:cNvPr id="6" name="文本框 5"/>
          <p:cNvSpPr txBox="1"/>
          <p:nvPr/>
        </p:nvSpPr>
        <p:spPr>
          <a:xfrm>
            <a:off x="12689305" y="7427495"/>
            <a:ext cx="242374" cy="369332"/>
          </a:xfrm>
          <a:prstGeom prst="rect">
            <a:avLst/>
          </a:prstGeom>
          <a:noFill/>
        </p:spPr>
        <p:txBody>
          <a:bodyPr wrap="none" rtlCol="0">
            <a:spAutoFit/>
          </a:bodyPr>
          <a:lstStyle/>
          <a:p>
            <a:r>
              <a:rPr lang="en-US" altLang="zh-CN"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150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华能电力企业QC发布PPT实战模板Flash"/>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3970</Words>
  <Application>Microsoft Office PowerPoint</Application>
  <PresentationFormat>宽屏</PresentationFormat>
  <Paragraphs>1685</Paragraphs>
  <Slides>43</Slides>
  <Notes>43</Notes>
  <HiddenSlides>0</HiddenSlides>
  <MMClips>1</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43</vt:i4>
      </vt:variant>
    </vt:vector>
  </HeadingPairs>
  <TitlesOfParts>
    <vt:vector size="57" baseType="lpstr">
      <vt:lpstr>华文新魏</vt:lpstr>
      <vt:lpstr>宋体</vt:lpstr>
      <vt:lpstr>宋体-18030</vt:lpstr>
      <vt:lpstr>微软雅黑</vt:lpstr>
      <vt:lpstr>Arial</vt:lpstr>
      <vt:lpstr>Arial Black</vt:lpstr>
      <vt:lpstr>Calibri</vt:lpstr>
      <vt:lpstr>Calibri Light</vt:lpstr>
      <vt:lpstr>Segoe UI Light</vt:lpstr>
      <vt:lpstr>Verdana</vt:lpstr>
      <vt:lpstr>Wingdings</vt:lpstr>
      <vt:lpstr>www.2ppt.com</vt:lpstr>
      <vt:lpstr>2_Office 主题</vt:lpstr>
      <vt:lpstr>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2015-08-22T13:24:00Z</dcterms:created>
  <dcterms:modified xsi:type="dcterms:W3CDTF">2023-01-10T07:04:29Z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97055FD058D740D4A8A0FE333D783809</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