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87" r:id="rId18"/>
    <p:sldId id="276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7256"/>
        <p:guide orient="horz" pos="600"/>
        <p:guide orient="horz" pos="664"/>
        <p:guide orient="horz" pos="392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5EBEA1-1DA4-4724-B61E-B5929A8E8630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8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9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261589-F658-4851-9717-9D5FCFD1D2AD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86E85F-3B4B-4A92-BAE0-3FC8870535E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0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/>
          </a:p>
        </p:txBody>
      </p:sp>
      <p:sp>
        <p:nvSpPr>
          <p:cNvPr id="15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3E75E8-E7AD-4051-9FC9-A663E4E6EA56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07C6D4-D482-4242-8FF4-6B9B2520382A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565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5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F91DFF-4713-4A7C-B1BC-E221AE038DC6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61102A-39E4-43FC-A014-2ED196B9F0E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769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7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92851A-ADD8-479A-A280-A60C793337D3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62FEEF-C517-4153-A486-C034744F097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974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9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1C7B0B-C0E0-4D4D-B0E3-665BC5018FDE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4ED570-8351-4DFD-9C28-9D1F22D632A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179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1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C4E915F-A84C-4BA3-B2F5-5ACD7B8E0A62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ECA416-588A-476F-8B3F-A3C340967A8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6915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69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01DAB4-8BAA-4F06-A216-E30EFCB5280C}" type="slidenum">
              <a:rPr kumimoji="0" altLang="en-US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5398876" y="1447581"/>
            <a:ext cx="5759233" cy="4655177"/>
          </a:xfrm>
          <a:prstGeom prst="hexagon">
            <a:avLst/>
          </a:prstGeom>
          <a:solidFill>
            <a:srgbClr val="5E728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231" r="45903" b="70036"/>
          <a:stretch>
            <a:fillRect/>
          </a:stretch>
        </p:blipFill>
        <p:spPr>
          <a:xfrm>
            <a:off x="16286" y="16812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744" r="27007" b="54524"/>
          <a:stretch>
            <a:fillRect/>
          </a:stretch>
        </p:blipFill>
        <p:spPr>
          <a:xfrm>
            <a:off x="2077449" y="1144899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1411" r="45903" b="38857"/>
          <a:stretch>
            <a:fillRect/>
          </a:stretch>
        </p:blipFill>
        <p:spPr>
          <a:xfrm>
            <a:off x="16287" y="2284187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46924" r="26964" b="23344"/>
          <a:stretch>
            <a:fillRect/>
          </a:stretch>
        </p:blipFill>
        <p:spPr>
          <a:xfrm>
            <a:off x="2082095" y="3412274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62567" r="45903" b="7700"/>
          <a:stretch>
            <a:fillRect/>
          </a:stretch>
        </p:blipFill>
        <p:spPr>
          <a:xfrm>
            <a:off x="16288" y="4549850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0000" r="46656" b="-228"/>
          <a:stretch>
            <a:fillRect/>
          </a:stretch>
        </p:blipFill>
        <p:spPr>
          <a:xfrm>
            <a:off x="2525678" y="6842229"/>
            <a:ext cx="1960130" cy="15771"/>
          </a:xfrm>
          <a:custGeom>
            <a:avLst/>
            <a:gdLst>
              <a:gd name="connsiteX0" fmla="*/ 0 w 1960130"/>
              <a:gd name="connsiteY0" fmla="*/ 0 h 15771"/>
              <a:gd name="connsiteX1" fmla="*/ 1955288 w 1960130"/>
              <a:gd name="connsiteY1" fmla="*/ 0 h 15771"/>
              <a:gd name="connsiteX2" fmla="*/ 1960130 w 1960130"/>
              <a:gd name="connsiteY2" fmla="*/ 15771 h 15771"/>
              <a:gd name="connsiteX3" fmla="*/ 0 w 1960130"/>
              <a:gd name="connsiteY3" fmla="*/ 0 h 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130" h="15771">
                <a:moveTo>
                  <a:pt x="0" y="0"/>
                </a:moveTo>
                <a:lnTo>
                  <a:pt x="1955288" y="0"/>
                </a:lnTo>
                <a:lnTo>
                  <a:pt x="1960130" y="15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100000" r="44826" b="-228"/>
          <a:stretch>
            <a:fillRect/>
          </a:stretch>
        </p:blipFill>
        <p:spPr>
          <a:xfrm>
            <a:off x="4649628" y="6842229"/>
            <a:ext cx="4858" cy="15773"/>
          </a:xfrm>
          <a:custGeom>
            <a:avLst/>
            <a:gdLst>
              <a:gd name="connsiteX0" fmla="*/ 0 w 4858"/>
              <a:gd name="connsiteY0" fmla="*/ 0 h 15773"/>
              <a:gd name="connsiteX1" fmla="*/ 4855 w 4858"/>
              <a:gd name="connsiteY1" fmla="*/ 0 h 15773"/>
              <a:gd name="connsiteX2" fmla="*/ 4858 w 4858"/>
              <a:gd name="connsiteY2" fmla="*/ 15773 h 15773"/>
              <a:gd name="connsiteX3" fmla="*/ 0 w 4858"/>
              <a:gd name="connsiteY3" fmla="*/ 0 h 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" h="15773">
                <a:moveTo>
                  <a:pt x="0" y="0"/>
                </a:moveTo>
                <a:lnTo>
                  <a:pt x="4855" y="0"/>
                </a:lnTo>
                <a:lnTo>
                  <a:pt x="4858" y="1577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853355" y="2120640"/>
            <a:ext cx="6957980" cy="2898515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8"/>
              <a:ext cx="5033250" cy="1589116"/>
              <a:chOff x="-4714868" y="2110673"/>
              <a:chExt cx="5033250" cy="1589116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E728C"/>
              </a:solidFill>
              <a:ln w="12700" cap="flat" cmpd="sng" algn="ctr">
                <a:solidFill>
                  <a:srgbClr val="A282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讲解人：办公资源  时间：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3"/>
                <a:ext cx="5033250" cy="1003800"/>
                <a:chOff x="-4714868" y="2110673"/>
                <a:chExt cx="5033250" cy="1003800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728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1.7.1</a:t>
                  </a:r>
                  <a:r>
                    <a:rPr lang="zh-CN" altLang="en-US" sz="5400" b="1" dirty="0">
                      <a:solidFill>
                        <a:srgbClr val="5E72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解决问题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728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小数乘法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5E72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0648950" y="6155436"/>
            <a:ext cx="1543050" cy="1330216"/>
          </a:xfrm>
          <a:prstGeom prst="hexagon">
            <a:avLst/>
          </a:prstGeom>
          <a:solidFill>
            <a:srgbClr val="5E72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9120" y="1121142"/>
            <a:ext cx="1093978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3. 30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元钱买下面的东西够吗？和同桌说一说你是怎样算的。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20000"/>
              </a:lnSpc>
            </a:pP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P17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练习四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402"/>
          <a:stretch>
            <a:fillRect/>
          </a:stretch>
        </p:blipFill>
        <p:spPr>
          <a:xfrm>
            <a:off x="2319697" y="2098544"/>
            <a:ext cx="6870023" cy="1448284"/>
          </a:xfrm>
          <a:custGeom>
            <a:avLst/>
            <a:gdLst>
              <a:gd name="connsiteX0" fmla="*/ 0 w 6870023"/>
              <a:gd name="connsiteY0" fmla="*/ 0 h 1085816"/>
              <a:gd name="connsiteX1" fmla="*/ 5339961 w 6870023"/>
              <a:gd name="connsiteY1" fmla="*/ 0 h 1085816"/>
              <a:gd name="connsiteX2" fmla="*/ 5339961 w 6870023"/>
              <a:gd name="connsiteY2" fmla="*/ 342891 h 1085816"/>
              <a:gd name="connsiteX3" fmla="*/ 6870023 w 6870023"/>
              <a:gd name="connsiteY3" fmla="*/ 342891 h 1085816"/>
              <a:gd name="connsiteX4" fmla="*/ 6870023 w 6870023"/>
              <a:gd name="connsiteY4" fmla="*/ 1085816 h 1085816"/>
              <a:gd name="connsiteX5" fmla="*/ 0 w 6870023"/>
              <a:gd name="connsiteY5" fmla="*/ 1085816 h 10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0023" h="1085816">
                <a:moveTo>
                  <a:pt x="0" y="0"/>
                </a:moveTo>
                <a:lnTo>
                  <a:pt x="5339961" y="0"/>
                </a:lnTo>
                <a:lnTo>
                  <a:pt x="5339961" y="342891"/>
                </a:lnTo>
                <a:lnTo>
                  <a:pt x="6870023" y="342891"/>
                </a:lnTo>
                <a:lnTo>
                  <a:pt x="6870023" y="1085816"/>
                </a:lnTo>
                <a:lnTo>
                  <a:pt x="0" y="1085816"/>
                </a:lnTo>
                <a:close/>
              </a:path>
            </a:pathLst>
          </a:custGeom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950720" y="3597097"/>
            <a:ext cx="167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袋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728720" y="3597097"/>
            <a:ext cx="156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瓶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473420" y="3542382"/>
            <a:ext cx="15604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3.70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盒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45711" y="3579282"/>
            <a:ext cx="180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384116" y="2048450"/>
            <a:ext cx="19326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</a:t>
            </a: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2989572" y="5521325"/>
            <a:ext cx="2166938" cy="769938"/>
          </a:xfrm>
          <a:prstGeom prst="wedgeRoundRectCallout">
            <a:avLst>
              <a:gd name="adj1" fmla="val -73245"/>
              <a:gd name="adj2" fmla="val 759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我的方法是：</a:t>
            </a:r>
          </a:p>
        </p:txBody>
      </p:sp>
      <p:sp>
        <p:nvSpPr>
          <p:cNvPr id="4" name="左大括号 3"/>
          <p:cNvSpPr/>
          <p:nvPr/>
        </p:nvSpPr>
        <p:spPr bwMode="auto">
          <a:xfrm rot="16200000">
            <a:off x="3462020" y="3332162"/>
            <a:ext cx="406400" cy="2971800"/>
          </a:xfrm>
          <a:prstGeom prst="leftBrace">
            <a:avLst>
              <a:gd name="adj1" fmla="val 62495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7520" y="4688213"/>
            <a:ext cx="175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27320" y="4688213"/>
            <a:ext cx="175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6103620" y="4154812"/>
            <a:ext cx="0" cy="4572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8269307" y="3139897"/>
            <a:ext cx="0" cy="4572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284720" y="4688213"/>
            <a:ext cx="175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4" name="左大括号 33"/>
          <p:cNvSpPr/>
          <p:nvPr/>
        </p:nvSpPr>
        <p:spPr bwMode="auto">
          <a:xfrm rot="16200000">
            <a:off x="5671820" y="2570162"/>
            <a:ext cx="406400" cy="6629400"/>
          </a:xfrm>
          <a:prstGeom prst="leftBrace">
            <a:avLst>
              <a:gd name="adj1" fmla="val 6253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36820" y="5533708"/>
            <a:ext cx="4495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总共不超过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元，够了。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三、运用拓展，完善认知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/>
      <p:bldP spid="4" grpId="0"/>
      <p:bldP spid="5" grpId="0"/>
      <p:bldP spid="29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927100" y="1054100"/>
            <a:ext cx="105918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王老师从家骑车到学校要用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0.25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小时，家离学校有多远？如果他改为步行，每小时走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5km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，用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小时能到学校吗？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P17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练习四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8963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>
            <a:fillRect/>
          </a:stretch>
        </p:blipFill>
        <p:spPr bwMode="auto">
          <a:xfrm>
            <a:off x="8818880" y="2657886"/>
            <a:ext cx="2122806" cy="16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338503" y="4661177"/>
            <a:ext cx="30835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骑车：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0400" y="1054100"/>
            <a:ext cx="533400" cy="5355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70000" y="2657886"/>
            <a:ext cx="6781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15×0.25=3.75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5×0.8=4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3.75km</a:t>
            </a:r>
          </a:p>
          <a:p>
            <a:pPr algn="just" eaLnBrk="0" fontAlgn="ctr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答：家离学校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3.75km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。步行用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小时能到学校。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三、运用拓展，完善认知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89280" y="1054100"/>
            <a:ext cx="11104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2019·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广东广州）商场里的糖果每盒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14.6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元，饼干每盒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29.8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元。李叔叔要买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盒糖果和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盒饼干，请你估一估，李叔叔带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元够吗？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75280" y="2700020"/>
            <a:ext cx="7239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一盒糖果不超过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元，一盒饼干不超过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总共不超过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15×4+30×2=120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答：故带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175488"/>
            <a:ext cx="10858500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3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 一间会议室长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8.2m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，宽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5.7m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，现在要用边长为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0.6m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的正方形地砖铺地面。</a:t>
            </a:r>
          </a:p>
        </p:txBody>
      </p:sp>
      <p:pic>
        <p:nvPicPr>
          <p:cNvPr id="173059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3643" y="3048768"/>
            <a:ext cx="1519774" cy="15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7485062" y="2103809"/>
            <a:ext cx="2166938" cy="769937"/>
          </a:xfrm>
          <a:prstGeom prst="wedgeRoundRectCallout">
            <a:avLst>
              <a:gd name="adj1" fmla="val 57745"/>
              <a:gd name="adj2" fmla="val 5540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块够吗？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3600" y="2730705"/>
            <a:ext cx="4876800" cy="20128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8.2×5.7=46.74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0.6×0.6×120=43.2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46.74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43.2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块不够。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0400" y="1010920"/>
            <a:ext cx="1085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2019·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辽宁北原）一辆汽车的速度是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62.5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时，行驶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小时到达目的地。沿原路返回同时，速度增加到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小时能回到出发地吗？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69360" y="2644141"/>
            <a:ext cx="4876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62.5×4.4=275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75×3.8=285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3.8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小时能回到出发地。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50920" y="4342939"/>
            <a:ext cx="67818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13×2=226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21.3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5×4=20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46.9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26+22+20+47=115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，钱够。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054100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3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四、妈妈带了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元钱到建材市场购买以下物品。</a:t>
            </a:r>
          </a:p>
        </p:txBody>
      </p:sp>
      <p:pic>
        <p:nvPicPr>
          <p:cNvPr id="175108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39" y="1948524"/>
            <a:ext cx="3659505" cy="15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68960" y="3659032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元钱够吗？剩下的钱还够买一瓶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元的防水胶吗？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054100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3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妈妈带了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元钱到建材市场购买以下物品。</a:t>
            </a:r>
          </a:p>
        </p:txBody>
      </p:sp>
      <p:pic>
        <p:nvPicPr>
          <p:cNvPr id="17613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67" y="1716968"/>
            <a:ext cx="3761105" cy="16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60400" y="3450832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元钱够吗？剩下的钱还够买一瓶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元的防水胶吗？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87600" y="4185331"/>
            <a:ext cx="45720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13×2=26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21.3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5×4=20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46.9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26+22+20+47=115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7360" y="4262120"/>
            <a:ext cx="3556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115&lt;130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钱够。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感谢您下载办公资源网平台上提供的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作品，为了您和办公资源以及原创作者的利益，请勿复制、传播、销售，否则将承担法律责任！办公资源将对作品进行维权，按照传播下载次数进行十倍的索取赔偿！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在办公资源出售的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的保护，作品的所有权、版权和著作权归办公资源所有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不得将办公资源的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063940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3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妈妈带了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元钱到建材市场购买以下物品。</a:t>
            </a:r>
          </a:p>
        </p:txBody>
      </p:sp>
      <p:pic>
        <p:nvPicPr>
          <p:cNvPr id="17715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79" y="1870121"/>
            <a:ext cx="3872865" cy="169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60400" y="3585148"/>
            <a:ext cx="83820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元钱够吗？剩下的钱还够买一瓶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元的防水胶吗？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7234" y="4380393"/>
            <a:ext cx="45720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12×2=24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21.3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4×4=16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46.9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</a:t>
            </a:r>
          </a:p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24+21+16+46+24.5=131.5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8354" y="4380392"/>
            <a:ext cx="4310546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ctr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font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剩下的钱不够买一瓶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元的防水胶。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979" y="3648535"/>
            <a:ext cx="1079645" cy="14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2" name="组合 22"/>
          <p:cNvGrpSpPr/>
          <p:nvPr/>
        </p:nvGrpSpPr>
        <p:grpSpPr bwMode="auto">
          <a:xfrm>
            <a:off x="2197492" y="1546427"/>
            <a:ext cx="2815387" cy="2237289"/>
            <a:chOff x="4724396" y="698482"/>
            <a:chExt cx="3809896" cy="2339645"/>
          </a:xfrm>
        </p:grpSpPr>
        <p:sp>
          <p:nvSpPr>
            <p:cNvPr id="5" name="任意多边形: 形状 4"/>
            <p:cNvSpPr/>
            <p:nvPr/>
          </p:nvSpPr>
          <p:spPr>
            <a:xfrm>
              <a:off x="4724396" y="698482"/>
              <a:ext cx="3809896" cy="2339645"/>
            </a:xfrm>
            <a:custGeom>
              <a:avLst/>
              <a:gdLst>
                <a:gd name="connsiteX0" fmla="*/ 609600 w 3162300"/>
                <a:gd name="connsiteY0" fmla="*/ 2381250 h 2381250"/>
                <a:gd name="connsiteX1" fmla="*/ 581025 w 3162300"/>
                <a:gd name="connsiteY1" fmla="*/ 1933575 h 2381250"/>
                <a:gd name="connsiteX2" fmla="*/ 0 w 3162300"/>
                <a:gd name="connsiteY2" fmla="*/ 1876425 h 2381250"/>
                <a:gd name="connsiteX3" fmla="*/ 95250 w 3162300"/>
                <a:gd name="connsiteY3" fmla="*/ 476250 h 2381250"/>
                <a:gd name="connsiteX4" fmla="*/ 609600 w 3162300"/>
                <a:gd name="connsiteY4" fmla="*/ 0 h 2381250"/>
                <a:gd name="connsiteX5" fmla="*/ 2057400 w 3162300"/>
                <a:gd name="connsiteY5" fmla="*/ 19050 h 2381250"/>
                <a:gd name="connsiteX6" fmla="*/ 3162300 w 3162300"/>
                <a:gd name="connsiteY6" fmla="*/ 400050 h 2381250"/>
                <a:gd name="connsiteX7" fmla="*/ 2619375 w 3162300"/>
                <a:gd name="connsiteY7" fmla="*/ 1638300 h 2381250"/>
                <a:gd name="connsiteX8" fmla="*/ 866775 w 3162300"/>
                <a:gd name="connsiteY8" fmla="*/ 1885950 h 2381250"/>
                <a:gd name="connsiteX9" fmla="*/ 609600 w 3162300"/>
                <a:gd name="connsiteY9" fmla="*/ 2381250 h 2381250"/>
                <a:gd name="connsiteX0-1" fmla="*/ 609600 w 3162300"/>
                <a:gd name="connsiteY0-2" fmla="*/ 2381250 h 2381250"/>
                <a:gd name="connsiteX1-3" fmla="*/ 581025 w 3162300"/>
                <a:gd name="connsiteY1-4" fmla="*/ 1933575 h 2381250"/>
                <a:gd name="connsiteX2-5" fmla="*/ 0 w 3162300"/>
                <a:gd name="connsiteY2-6" fmla="*/ 1876425 h 2381250"/>
                <a:gd name="connsiteX3-7" fmla="*/ 95250 w 3162300"/>
                <a:gd name="connsiteY3-8" fmla="*/ 476250 h 2381250"/>
                <a:gd name="connsiteX4-9" fmla="*/ 609600 w 3162300"/>
                <a:gd name="connsiteY4-10" fmla="*/ 0 h 2381250"/>
                <a:gd name="connsiteX5-11" fmla="*/ 2057400 w 3162300"/>
                <a:gd name="connsiteY5-12" fmla="*/ 19050 h 2381250"/>
                <a:gd name="connsiteX6-13" fmla="*/ 3162300 w 3162300"/>
                <a:gd name="connsiteY6-14" fmla="*/ 400050 h 2381250"/>
                <a:gd name="connsiteX7-15" fmla="*/ 2714625 w 3162300"/>
                <a:gd name="connsiteY7-16" fmla="*/ 1962150 h 2381250"/>
                <a:gd name="connsiteX8-17" fmla="*/ 866775 w 3162300"/>
                <a:gd name="connsiteY8-18" fmla="*/ 1885950 h 2381250"/>
                <a:gd name="connsiteX9-19" fmla="*/ 609600 w 3162300"/>
                <a:gd name="connsiteY9-20" fmla="*/ 2381250 h 2381250"/>
                <a:gd name="connsiteX0-21" fmla="*/ 609600 w 3162300"/>
                <a:gd name="connsiteY0-22" fmla="*/ 2381250 h 2381250"/>
                <a:gd name="connsiteX1-23" fmla="*/ 581025 w 3162300"/>
                <a:gd name="connsiteY1-24" fmla="*/ 1933575 h 2381250"/>
                <a:gd name="connsiteX2-25" fmla="*/ 0 w 3162300"/>
                <a:gd name="connsiteY2-26" fmla="*/ 1876425 h 2381250"/>
                <a:gd name="connsiteX3-27" fmla="*/ 95250 w 3162300"/>
                <a:gd name="connsiteY3-28" fmla="*/ 476250 h 2381250"/>
                <a:gd name="connsiteX4-29" fmla="*/ 609600 w 3162300"/>
                <a:gd name="connsiteY4-30" fmla="*/ 0 h 2381250"/>
                <a:gd name="connsiteX5-31" fmla="*/ 2057400 w 3162300"/>
                <a:gd name="connsiteY5-32" fmla="*/ 19050 h 2381250"/>
                <a:gd name="connsiteX6-33" fmla="*/ 3162300 w 3162300"/>
                <a:gd name="connsiteY6-34" fmla="*/ 400050 h 2381250"/>
                <a:gd name="connsiteX7-35" fmla="*/ 2714625 w 3162300"/>
                <a:gd name="connsiteY7-36" fmla="*/ 1962150 h 2381250"/>
                <a:gd name="connsiteX8-37" fmla="*/ 876300 w 3162300"/>
                <a:gd name="connsiteY8-38" fmla="*/ 1943100 h 2381250"/>
                <a:gd name="connsiteX9-39" fmla="*/ 609600 w 3162300"/>
                <a:gd name="connsiteY9-40" fmla="*/ 2381250 h 2381250"/>
                <a:gd name="connsiteX0-41" fmla="*/ 990600 w 3543300"/>
                <a:gd name="connsiteY0-42" fmla="*/ 2381250 h 2381250"/>
                <a:gd name="connsiteX1-43" fmla="*/ 962025 w 3543300"/>
                <a:gd name="connsiteY1-44" fmla="*/ 1933575 h 2381250"/>
                <a:gd name="connsiteX2-45" fmla="*/ 381000 w 3543300"/>
                <a:gd name="connsiteY2-46" fmla="*/ 1876425 h 2381250"/>
                <a:gd name="connsiteX3-47" fmla="*/ 0 w 3543300"/>
                <a:gd name="connsiteY3-48" fmla="*/ 552450 h 2381250"/>
                <a:gd name="connsiteX4-49" fmla="*/ 990600 w 3543300"/>
                <a:gd name="connsiteY4-50" fmla="*/ 0 h 2381250"/>
                <a:gd name="connsiteX5-51" fmla="*/ 2438400 w 3543300"/>
                <a:gd name="connsiteY5-52" fmla="*/ 19050 h 2381250"/>
                <a:gd name="connsiteX6-53" fmla="*/ 3543300 w 3543300"/>
                <a:gd name="connsiteY6-54" fmla="*/ 400050 h 2381250"/>
                <a:gd name="connsiteX7-55" fmla="*/ 3095625 w 3543300"/>
                <a:gd name="connsiteY7-56" fmla="*/ 1962150 h 2381250"/>
                <a:gd name="connsiteX8-57" fmla="*/ 1257300 w 3543300"/>
                <a:gd name="connsiteY8-58" fmla="*/ 1943100 h 2381250"/>
                <a:gd name="connsiteX9-59" fmla="*/ 990600 w 3543300"/>
                <a:gd name="connsiteY9-60" fmla="*/ 2381250 h 2381250"/>
                <a:gd name="connsiteX0-61" fmla="*/ 990600 w 3543300"/>
                <a:gd name="connsiteY0-62" fmla="*/ 2381250 h 2381250"/>
                <a:gd name="connsiteX1-63" fmla="*/ 962025 w 3543300"/>
                <a:gd name="connsiteY1-64" fmla="*/ 1933575 h 2381250"/>
                <a:gd name="connsiteX2-65" fmla="*/ 466725 w 3543300"/>
                <a:gd name="connsiteY2-66" fmla="*/ 1866900 h 2381250"/>
                <a:gd name="connsiteX3-67" fmla="*/ 0 w 3543300"/>
                <a:gd name="connsiteY3-68" fmla="*/ 552450 h 2381250"/>
                <a:gd name="connsiteX4-69" fmla="*/ 990600 w 3543300"/>
                <a:gd name="connsiteY4-70" fmla="*/ 0 h 2381250"/>
                <a:gd name="connsiteX5-71" fmla="*/ 2438400 w 3543300"/>
                <a:gd name="connsiteY5-72" fmla="*/ 19050 h 2381250"/>
                <a:gd name="connsiteX6-73" fmla="*/ 3543300 w 3543300"/>
                <a:gd name="connsiteY6-74" fmla="*/ 400050 h 2381250"/>
                <a:gd name="connsiteX7-75" fmla="*/ 3095625 w 3543300"/>
                <a:gd name="connsiteY7-76" fmla="*/ 1962150 h 2381250"/>
                <a:gd name="connsiteX8-77" fmla="*/ 1257300 w 3543300"/>
                <a:gd name="connsiteY8-78" fmla="*/ 1943100 h 2381250"/>
                <a:gd name="connsiteX9-79" fmla="*/ 990600 w 3543300"/>
                <a:gd name="connsiteY9-80" fmla="*/ 2381250 h 2381250"/>
                <a:gd name="connsiteX0-81" fmla="*/ 990600 w 3543300"/>
                <a:gd name="connsiteY0-82" fmla="*/ 2381250 h 2381250"/>
                <a:gd name="connsiteX1-83" fmla="*/ 962025 w 3543300"/>
                <a:gd name="connsiteY1-84" fmla="*/ 1933575 h 2381250"/>
                <a:gd name="connsiteX2-85" fmla="*/ 371475 w 3543300"/>
                <a:gd name="connsiteY2-86" fmla="*/ 1885950 h 2381250"/>
                <a:gd name="connsiteX3-87" fmla="*/ 0 w 3543300"/>
                <a:gd name="connsiteY3-88" fmla="*/ 552450 h 2381250"/>
                <a:gd name="connsiteX4-89" fmla="*/ 990600 w 3543300"/>
                <a:gd name="connsiteY4-90" fmla="*/ 0 h 2381250"/>
                <a:gd name="connsiteX5-91" fmla="*/ 2438400 w 3543300"/>
                <a:gd name="connsiteY5-92" fmla="*/ 19050 h 2381250"/>
                <a:gd name="connsiteX6-93" fmla="*/ 3543300 w 3543300"/>
                <a:gd name="connsiteY6-94" fmla="*/ 400050 h 2381250"/>
                <a:gd name="connsiteX7-95" fmla="*/ 3095625 w 3543300"/>
                <a:gd name="connsiteY7-96" fmla="*/ 1962150 h 2381250"/>
                <a:gd name="connsiteX8-97" fmla="*/ 1257300 w 3543300"/>
                <a:gd name="connsiteY8-98" fmla="*/ 1943100 h 2381250"/>
                <a:gd name="connsiteX9-99" fmla="*/ 990600 w 3543300"/>
                <a:gd name="connsiteY9-100" fmla="*/ 2381250 h 2381250"/>
                <a:gd name="connsiteX0-101" fmla="*/ 391475 w 3543300"/>
                <a:gd name="connsiteY0-102" fmla="*/ 2175458 h 2175458"/>
                <a:gd name="connsiteX1-103" fmla="*/ 962025 w 3543300"/>
                <a:gd name="connsiteY1-104" fmla="*/ 1933575 h 2175458"/>
                <a:gd name="connsiteX2-105" fmla="*/ 371475 w 3543300"/>
                <a:gd name="connsiteY2-106" fmla="*/ 1885950 h 2175458"/>
                <a:gd name="connsiteX3-107" fmla="*/ 0 w 3543300"/>
                <a:gd name="connsiteY3-108" fmla="*/ 552450 h 2175458"/>
                <a:gd name="connsiteX4-109" fmla="*/ 990600 w 3543300"/>
                <a:gd name="connsiteY4-110" fmla="*/ 0 h 2175458"/>
                <a:gd name="connsiteX5-111" fmla="*/ 2438400 w 3543300"/>
                <a:gd name="connsiteY5-112" fmla="*/ 19050 h 2175458"/>
                <a:gd name="connsiteX6-113" fmla="*/ 3543300 w 3543300"/>
                <a:gd name="connsiteY6-114" fmla="*/ 400050 h 2175458"/>
                <a:gd name="connsiteX7-115" fmla="*/ 3095625 w 3543300"/>
                <a:gd name="connsiteY7-116" fmla="*/ 1962150 h 2175458"/>
                <a:gd name="connsiteX8-117" fmla="*/ 1257300 w 3543300"/>
                <a:gd name="connsiteY8-118" fmla="*/ 1943100 h 2175458"/>
                <a:gd name="connsiteX9-119" fmla="*/ 391475 w 3543300"/>
                <a:gd name="connsiteY9-120" fmla="*/ 2175458 h 2175458"/>
                <a:gd name="connsiteX0-121" fmla="*/ 391475 w 3543300"/>
                <a:gd name="connsiteY0-122" fmla="*/ 2175458 h 2175458"/>
                <a:gd name="connsiteX1-123" fmla="*/ 776582 w 3543300"/>
                <a:gd name="connsiteY1-124" fmla="*/ 1889477 h 2175458"/>
                <a:gd name="connsiteX2-125" fmla="*/ 371475 w 3543300"/>
                <a:gd name="connsiteY2-126" fmla="*/ 1885950 h 2175458"/>
                <a:gd name="connsiteX3-127" fmla="*/ 0 w 3543300"/>
                <a:gd name="connsiteY3-128" fmla="*/ 552450 h 2175458"/>
                <a:gd name="connsiteX4-129" fmla="*/ 990600 w 3543300"/>
                <a:gd name="connsiteY4-130" fmla="*/ 0 h 2175458"/>
                <a:gd name="connsiteX5-131" fmla="*/ 2438400 w 3543300"/>
                <a:gd name="connsiteY5-132" fmla="*/ 19050 h 2175458"/>
                <a:gd name="connsiteX6-133" fmla="*/ 3543300 w 3543300"/>
                <a:gd name="connsiteY6-134" fmla="*/ 400050 h 2175458"/>
                <a:gd name="connsiteX7-135" fmla="*/ 3095625 w 3543300"/>
                <a:gd name="connsiteY7-136" fmla="*/ 1962150 h 2175458"/>
                <a:gd name="connsiteX8-137" fmla="*/ 1257300 w 3543300"/>
                <a:gd name="connsiteY8-138" fmla="*/ 1943100 h 2175458"/>
                <a:gd name="connsiteX9-139" fmla="*/ 391475 w 3543300"/>
                <a:gd name="connsiteY9-140" fmla="*/ 2175458 h 2175458"/>
                <a:gd name="connsiteX0-141" fmla="*/ 462799 w 3543300"/>
                <a:gd name="connsiteY0-142" fmla="*/ 2175458 h 2175458"/>
                <a:gd name="connsiteX1-143" fmla="*/ 776582 w 3543300"/>
                <a:gd name="connsiteY1-144" fmla="*/ 1889477 h 2175458"/>
                <a:gd name="connsiteX2-145" fmla="*/ 371475 w 3543300"/>
                <a:gd name="connsiteY2-146" fmla="*/ 1885950 h 2175458"/>
                <a:gd name="connsiteX3-147" fmla="*/ 0 w 3543300"/>
                <a:gd name="connsiteY3-148" fmla="*/ 552450 h 2175458"/>
                <a:gd name="connsiteX4-149" fmla="*/ 990600 w 3543300"/>
                <a:gd name="connsiteY4-150" fmla="*/ 0 h 2175458"/>
                <a:gd name="connsiteX5-151" fmla="*/ 2438400 w 3543300"/>
                <a:gd name="connsiteY5-152" fmla="*/ 19050 h 2175458"/>
                <a:gd name="connsiteX6-153" fmla="*/ 3543300 w 3543300"/>
                <a:gd name="connsiteY6-154" fmla="*/ 400050 h 2175458"/>
                <a:gd name="connsiteX7-155" fmla="*/ 3095625 w 3543300"/>
                <a:gd name="connsiteY7-156" fmla="*/ 1962150 h 2175458"/>
                <a:gd name="connsiteX8-157" fmla="*/ 1257300 w 3543300"/>
                <a:gd name="connsiteY8-158" fmla="*/ 1943100 h 2175458"/>
                <a:gd name="connsiteX9-159" fmla="*/ 462799 w 3543300"/>
                <a:gd name="connsiteY9-160" fmla="*/ 2175458 h 21754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3543300" h="2175458">
                  <a:moveTo>
                    <a:pt x="462799" y="2175458"/>
                  </a:moveTo>
                  <a:lnTo>
                    <a:pt x="776582" y="1889477"/>
                  </a:lnTo>
                  <a:lnTo>
                    <a:pt x="371475" y="1885950"/>
                  </a:lnTo>
                  <a:lnTo>
                    <a:pt x="0" y="552450"/>
                  </a:lnTo>
                  <a:lnTo>
                    <a:pt x="990600" y="0"/>
                  </a:lnTo>
                  <a:lnTo>
                    <a:pt x="2438400" y="19050"/>
                  </a:lnTo>
                  <a:lnTo>
                    <a:pt x="3543300" y="400050"/>
                  </a:lnTo>
                  <a:lnTo>
                    <a:pt x="3095625" y="1962150"/>
                  </a:lnTo>
                  <a:lnTo>
                    <a:pt x="1257300" y="1943100"/>
                  </a:lnTo>
                  <a:lnTo>
                    <a:pt x="462799" y="217545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48438" y="910507"/>
              <a:ext cx="3161811" cy="1544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>
                <a:defRPr/>
              </a:pP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我忘记三本书</a:t>
              </a:r>
              <a:endParaRPr lang="en-US" altLang="zh-CN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 eaLnBrk="0">
                <a:defRPr/>
              </a:pPr>
              <a:r>
                <a:rPr lang="zh-CN" altLang="en-US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的具体价格了。只记得其中两本要三十几元，一本十几元，不知道这些钱够不够买。</a:t>
              </a:r>
            </a:p>
          </p:txBody>
        </p:sp>
      </p:grpSp>
      <p:pic>
        <p:nvPicPr>
          <p:cNvPr id="150535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6310" y="3783716"/>
            <a:ext cx="1309540" cy="17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话气泡: 圆角矩形 7"/>
          <p:cNvSpPr>
            <a:spLocks noChangeArrowheads="1"/>
          </p:cNvSpPr>
          <p:nvPr/>
        </p:nvSpPr>
        <p:spPr bwMode="auto">
          <a:xfrm>
            <a:off x="5174745" y="4485958"/>
            <a:ext cx="3563934" cy="668743"/>
          </a:xfrm>
          <a:prstGeom prst="wedgeRoundRectCallout">
            <a:avLst>
              <a:gd name="adj1" fmla="val 64884"/>
              <a:gd name="adj2" fmla="val -47713"/>
              <a:gd name="adj3" fmla="val 16667"/>
            </a:avLst>
          </a:prstGeom>
          <a:noFill/>
          <a:ln w="38100" algn="ctr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just" eaLnBrk="0" hangingPunct="0">
              <a:defRPr/>
            </a:pPr>
            <a:r>
              <a:rPr lang="zh-CN" altLang="en-US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同学们，你们觉得</a:t>
            </a:r>
            <a:r>
              <a:rPr lang="en-US" altLang="zh-CN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元够吗？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一、创设情境，导入新课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>
            <a:spLocks noChangeArrowheads="1"/>
          </p:cNvSpPr>
          <p:nvPr/>
        </p:nvSpPr>
        <p:spPr bwMode="auto">
          <a:xfrm>
            <a:off x="3048000" y="5643880"/>
            <a:ext cx="8382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14"/>
          <p:cNvSpPr>
            <a:spLocks noChangeArrowheads="1"/>
          </p:cNvSpPr>
          <p:nvPr/>
        </p:nvSpPr>
        <p:spPr bwMode="auto">
          <a:xfrm>
            <a:off x="2362200" y="6151880"/>
            <a:ext cx="11430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: 圆角 15"/>
          <p:cNvSpPr>
            <a:spLocks noChangeArrowheads="1"/>
          </p:cNvSpPr>
          <p:nvPr/>
        </p:nvSpPr>
        <p:spPr bwMode="auto">
          <a:xfrm>
            <a:off x="2308225" y="6710680"/>
            <a:ext cx="10668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>
            <a:spLocks noChangeArrowheads="1"/>
          </p:cNvSpPr>
          <p:nvPr/>
        </p:nvSpPr>
        <p:spPr bwMode="auto">
          <a:xfrm>
            <a:off x="3451226" y="7269480"/>
            <a:ext cx="587375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: 圆角 17"/>
          <p:cNvSpPr>
            <a:spLocks noChangeArrowheads="1"/>
          </p:cNvSpPr>
          <p:nvPr/>
        </p:nvSpPr>
        <p:spPr bwMode="auto">
          <a:xfrm>
            <a:off x="4518024" y="3732187"/>
            <a:ext cx="8382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: 圆角 18"/>
          <p:cNvSpPr>
            <a:spLocks noChangeArrowheads="1"/>
          </p:cNvSpPr>
          <p:nvPr/>
        </p:nvSpPr>
        <p:spPr bwMode="auto">
          <a:xfrm>
            <a:off x="4571999" y="4290987"/>
            <a:ext cx="8382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: 圆角 19"/>
          <p:cNvSpPr>
            <a:spLocks noChangeArrowheads="1"/>
          </p:cNvSpPr>
          <p:nvPr/>
        </p:nvSpPr>
        <p:spPr bwMode="auto">
          <a:xfrm>
            <a:off x="4038600" y="7269480"/>
            <a:ext cx="5334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1561" name="图片 6155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400134"/>
            <a:ext cx="2439670" cy="167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410200" y="1396649"/>
            <a:ext cx="0" cy="381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>
            <a:spLocks noChangeArrowheads="1"/>
          </p:cNvSpPr>
          <p:nvPr/>
        </p:nvSpPr>
        <p:spPr bwMode="auto">
          <a:xfrm>
            <a:off x="4518024" y="4849787"/>
            <a:ext cx="609600" cy="50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1"/>
          <p:cNvSpPr>
            <a:spLocks noChangeArrowheads="1"/>
          </p:cNvSpPr>
          <p:nvPr/>
        </p:nvSpPr>
        <p:spPr bwMode="auto">
          <a:xfrm>
            <a:off x="6505575" y="521974"/>
            <a:ext cx="1905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grpSp>
        <p:nvGrpSpPr>
          <p:cNvPr id="31" name="Group 39"/>
          <p:cNvGrpSpPr/>
          <p:nvPr/>
        </p:nvGrpSpPr>
        <p:grpSpPr bwMode="auto">
          <a:xfrm>
            <a:off x="5891212" y="3935387"/>
            <a:ext cx="4106862" cy="2133600"/>
            <a:chOff x="3792" y="-73"/>
            <a:chExt cx="2587" cy="1008"/>
          </a:xfrm>
        </p:grpSpPr>
        <p:pic>
          <p:nvPicPr>
            <p:cNvPr id="151568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" y="-73"/>
              <a:ext cx="81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AutoShape 27"/>
            <p:cNvSpPr>
              <a:spLocks noChangeArrowheads="1"/>
            </p:cNvSpPr>
            <p:nvPr/>
          </p:nvSpPr>
          <p:spPr bwMode="auto">
            <a:xfrm>
              <a:off x="3792" y="-29"/>
              <a:ext cx="1751" cy="580"/>
            </a:xfrm>
            <a:prstGeom prst="wedgeRoundRectCallout">
              <a:avLst>
                <a:gd name="adj1" fmla="val 58879"/>
                <a:gd name="adj2" fmla="val 24883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ctr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怎样整理这些信息才能一目了然呢？</a:t>
              </a:r>
            </a:p>
          </p:txBody>
        </p:sp>
      </p:grpSp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583363" y="1334774"/>
          <a:ext cx="3860800" cy="2072640"/>
        </p:xfrm>
        <a:graphic>
          <a:graphicData uri="http://schemas.openxmlformats.org/drawingml/2006/table">
            <a:tbl>
              <a:tblPr/>
              <a:tblGrid>
                <a:gridCol w="966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648575" y="133477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单价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562975" y="133477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数量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553575" y="133477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总价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57975" y="193802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大米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10375" y="2399692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657975" y="2927663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鸡蛋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08900" y="193802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30.6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91575" y="193802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96676" y="2396263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26.5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81561" y="2371384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0.8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767161" y="2899606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782051" y="2899605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65162" y="3301649"/>
            <a:ext cx="4540250" cy="17173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元去超市购物。她买了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袋大米，每袋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元。还买了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0.8kg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肉，每千克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  <a:r>
              <a:rPr lang="zh-CN" altLang="en-US" sz="2400" kern="0" spc="-13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剩下的钱还够买一盒</a:t>
            </a:r>
            <a:r>
              <a:rPr lang="en-US" altLang="zh-CN" sz="2400" kern="0" spc="-13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spc="-13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元鸡蛋吗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8" r="24527" b="73981"/>
          <a:stretch>
            <a:fillRect/>
          </a:stretch>
        </p:blipFill>
        <p:spPr bwMode="auto">
          <a:xfrm>
            <a:off x="8785224" y="4595787"/>
            <a:ext cx="1587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52222" r="50920" b="-371"/>
          <a:stretch>
            <a:fillRect/>
          </a:stretch>
        </p:blipFill>
        <p:spPr bwMode="auto">
          <a:xfrm>
            <a:off x="9161462" y="4087787"/>
            <a:ext cx="5381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18" t="52222" r="24524" b="-371"/>
          <a:stretch>
            <a:fillRect/>
          </a:stretch>
        </p:blipFill>
        <p:spPr>
          <a:xfrm rot="497137">
            <a:off x="9517583" y="4343034"/>
            <a:ext cx="592216" cy="920634"/>
          </a:xfrm>
          <a:custGeom>
            <a:avLst/>
            <a:gdLst>
              <a:gd name="connsiteX0" fmla="*/ 0 w 849608"/>
              <a:gd name="connsiteY0" fmla="*/ 0 h 990574"/>
              <a:gd name="connsiteX1" fmla="*/ 849608 w 849608"/>
              <a:gd name="connsiteY1" fmla="*/ 0 h 990574"/>
              <a:gd name="connsiteX2" fmla="*/ 849608 w 849608"/>
              <a:gd name="connsiteY2" fmla="*/ 838178 h 990574"/>
              <a:gd name="connsiteX3" fmla="*/ 723881 w 849608"/>
              <a:gd name="connsiteY3" fmla="*/ 838178 h 990574"/>
              <a:gd name="connsiteX4" fmla="*/ 685781 w 849608"/>
              <a:gd name="connsiteY4" fmla="*/ 876278 h 990574"/>
              <a:gd name="connsiteX5" fmla="*/ 685781 w 849608"/>
              <a:gd name="connsiteY5" fmla="*/ 990574 h 990574"/>
              <a:gd name="connsiteX6" fmla="*/ 0 w 849608"/>
              <a:gd name="connsiteY6" fmla="*/ 990574 h 99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608" h="990574">
                <a:moveTo>
                  <a:pt x="0" y="0"/>
                </a:moveTo>
                <a:lnTo>
                  <a:pt x="849608" y="0"/>
                </a:lnTo>
                <a:lnTo>
                  <a:pt x="849608" y="838178"/>
                </a:lnTo>
                <a:lnTo>
                  <a:pt x="723881" y="838178"/>
                </a:lnTo>
                <a:cubicBezTo>
                  <a:pt x="702839" y="838178"/>
                  <a:pt x="685781" y="855236"/>
                  <a:pt x="685781" y="876278"/>
                </a:cubicBezTo>
                <a:lnTo>
                  <a:pt x="685781" y="990574"/>
                </a:lnTo>
                <a:lnTo>
                  <a:pt x="0" y="990574"/>
                </a:lnTo>
                <a:close/>
              </a:path>
            </a:pathLst>
          </a:custGeom>
        </p:spPr>
      </p:pic>
      <p:sp>
        <p:nvSpPr>
          <p:cNvPr id="54" name="文本框 53">
            <a:hlinkClick r:id="rId10" action="ppaction://hlinksldjump"/>
          </p:cNvPr>
          <p:cNvSpPr txBox="1"/>
          <p:nvPr/>
        </p:nvSpPr>
        <p:spPr>
          <a:xfrm>
            <a:off x="8480424" y="4087787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笔算</a:t>
            </a:r>
          </a:p>
        </p:txBody>
      </p:sp>
      <p:sp>
        <p:nvSpPr>
          <p:cNvPr id="62" name="文本框 61">
            <a:hlinkClick r:id="rId6" action="ppaction://hlinksldjump"/>
          </p:cNvPr>
          <p:cNvSpPr txBox="1"/>
          <p:nvPr/>
        </p:nvSpPr>
        <p:spPr>
          <a:xfrm>
            <a:off x="8874871" y="3626122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计算器</a:t>
            </a:r>
          </a:p>
        </p:txBody>
      </p:sp>
      <p:sp>
        <p:nvSpPr>
          <p:cNvPr id="63" name="文本框 62">
            <a:hlinkClick r:id="rId8" action="ppaction://hlinksldjump"/>
          </p:cNvPr>
          <p:cNvSpPr txBox="1"/>
          <p:nvPr/>
        </p:nvSpPr>
        <p:spPr>
          <a:xfrm>
            <a:off x="9651999" y="4087787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估算</a:t>
            </a:r>
          </a:p>
        </p:txBody>
      </p:sp>
      <p:pic>
        <p:nvPicPr>
          <p:cNvPr id="56" name="图片 5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1" r="27254" b="52594"/>
          <a:stretch>
            <a:fillRect/>
          </a:stretch>
        </p:blipFill>
        <p:spPr bwMode="auto">
          <a:xfrm rot="21000665">
            <a:off x="8764588" y="4354487"/>
            <a:ext cx="611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二、探究新知，经历过程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12" grpId="0"/>
      <p:bldP spid="1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图片 20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6" y="1602338"/>
            <a:ext cx="2600960" cy="17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4998720" y="1754188"/>
            <a:ext cx="0" cy="381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029960" y="2174105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30.6×2=61.2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379720" y="1663767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笔算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46" name="矩形: 圆角 45"/>
          <p:cNvSpPr>
            <a:spLocks noChangeArrowheads="1"/>
          </p:cNvSpPr>
          <p:nvPr/>
        </p:nvSpPr>
        <p:spPr bwMode="auto">
          <a:xfrm>
            <a:off x="1645920" y="5029200"/>
            <a:ext cx="1676400" cy="5349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pic>
        <p:nvPicPr>
          <p:cNvPr id="154633" name="图片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6" y="3781913"/>
            <a:ext cx="2730969" cy="178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/>
          <p:nvPr/>
        </p:nvSpPr>
        <p:spPr>
          <a:xfrm>
            <a:off x="6029960" y="2728143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26.5×0.8=21.2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029960" y="3369493"/>
            <a:ext cx="4018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100-61.2-21.2=17.6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029960" y="4010843"/>
            <a:ext cx="5237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，够买一盒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元的鸡蛋。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二、探究新知，经历过程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20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343599"/>
            <a:ext cx="2785110" cy="19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415280" y="1602898"/>
            <a:ext cx="0" cy="381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: 圆角 43"/>
          <p:cNvSpPr>
            <a:spLocks noChangeArrowheads="1"/>
          </p:cNvSpPr>
          <p:nvPr/>
        </p:nvSpPr>
        <p:spPr bwMode="auto">
          <a:xfrm>
            <a:off x="2042160" y="5313680"/>
            <a:ext cx="1676400" cy="5349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pic>
        <p:nvPicPr>
          <p:cNvPr id="156679" name="图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3507898"/>
            <a:ext cx="3276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/>
          <p:nvPr/>
        </p:nvGrpSpPr>
        <p:grpSpPr bwMode="auto">
          <a:xfrm>
            <a:off x="6961166" y="1594583"/>
            <a:ext cx="3361394" cy="2288856"/>
            <a:chOff x="780" y="1098"/>
            <a:chExt cx="2157" cy="1470"/>
          </a:xfrm>
        </p:grpSpPr>
        <p:pic>
          <p:nvPicPr>
            <p:cNvPr id="156681" name="图片 92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" y="1434"/>
              <a:ext cx="86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7"/>
            <p:cNvSpPr>
              <a:spLocks noChangeArrowheads="1"/>
            </p:cNvSpPr>
            <p:nvPr/>
          </p:nvSpPr>
          <p:spPr bwMode="auto">
            <a:xfrm>
              <a:off x="1623" y="1098"/>
              <a:ext cx="1314" cy="528"/>
            </a:xfrm>
            <a:prstGeom prst="wedgeRoundRectCallout">
              <a:avLst>
                <a:gd name="adj1" fmla="val -50969"/>
                <a:gd name="adj2" fmla="val 76070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/>
            <a:p>
              <a:pPr algn="just" eaLnBrk="0" hangingPunct="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我用计算器算一下。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6629234" y="4021018"/>
            <a:ext cx="5395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100-30.6×2-26.5×0.8</a:t>
            </a:r>
          </a:p>
          <a:p>
            <a:pPr algn="just" eaLnBrk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=17.6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74868" y="4390350"/>
            <a:ext cx="1828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560368" y="4852015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够买一盒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元的鸡蛋。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二、探究新知，经历过程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11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265052"/>
            <a:ext cx="2499360" cy="17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5151120" y="1561793"/>
            <a:ext cx="0" cy="381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>
            <a:spLocks noChangeArrowheads="1"/>
          </p:cNvSpPr>
          <p:nvPr/>
        </p:nvSpPr>
        <p:spPr bwMode="auto">
          <a:xfrm>
            <a:off x="1844040" y="5877560"/>
            <a:ext cx="1676400" cy="5349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pic>
        <p:nvPicPr>
          <p:cNvPr id="158727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49023"/>
            <a:ext cx="3276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: 圆角 17"/>
          <p:cNvSpPr>
            <a:spLocks noChangeArrowheads="1"/>
          </p:cNvSpPr>
          <p:nvPr/>
        </p:nvSpPr>
        <p:spPr bwMode="auto">
          <a:xfrm>
            <a:off x="6914665" y="792173"/>
            <a:ext cx="1981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01640" y="1428095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估算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76665" y="1871984"/>
            <a:ext cx="289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袋米不到       元。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371865" y="1909774"/>
            <a:ext cx="457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10165" y="190977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3 1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87301" y="1909774"/>
            <a:ext cx="457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10165" y="190977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6 2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81465" y="2519374"/>
            <a:ext cx="289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肉不到       元。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10165" y="251937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2 7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71865" y="3128974"/>
            <a:ext cx="289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加一盒鸡蛋       元。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010165" y="312897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1 0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010165" y="375127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9 9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76665" y="3738574"/>
            <a:ext cx="3733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总共不到       元，够了。</a:t>
            </a:r>
          </a:p>
        </p:txBody>
      </p:sp>
      <p:pic>
        <p:nvPicPr>
          <p:cNvPr id="46" name="图片 92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791" y="4324361"/>
            <a:ext cx="104636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6979753" y="1257312"/>
            <a:ext cx="3973512" cy="3914775"/>
            <a:chOff x="4942267" y="1320644"/>
            <a:chExt cx="3883488" cy="2935929"/>
          </a:xfrm>
        </p:grpSpPr>
        <p:sp>
          <p:nvSpPr>
            <p:cNvPr id="7" name="任意多边形: 形状 6"/>
            <p:cNvSpPr/>
            <p:nvPr/>
          </p:nvSpPr>
          <p:spPr>
            <a:xfrm>
              <a:off x="4942267" y="1320644"/>
              <a:ext cx="3883488" cy="2632335"/>
            </a:xfrm>
            <a:custGeom>
              <a:avLst/>
              <a:gdLst>
                <a:gd name="connsiteX0" fmla="*/ 144083 w 3994506"/>
                <a:gd name="connsiteY0" fmla="*/ 1308257 h 2707443"/>
                <a:gd name="connsiteX1" fmla="*/ 29783 w 3994506"/>
                <a:gd name="connsiteY1" fmla="*/ 974882 h 2707443"/>
                <a:gd name="connsiteX2" fmla="*/ 448883 w 3994506"/>
                <a:gd name="connsiteY2" fmla="*/ 565307 h 2707443"/>
                <a:gd name="connsiteX3" fmla="*/ 734633 w 3994506"/>
                <a:gd name="connsiteY3" fmla="*/ 212882 h 2707443"/>
                <a:gd name="connsiteX4" fmla="*/ 1544258 w 3994506"/>
                <a:gd name="connsiteY4" fmla="*/ 279557 h 2707443"/>
                <a:gd name="connsiteX5" fmla="*/ 2487233 w 3994506"/>
                <a:gd name="connsiteY5" fmla="*/ 12857 h 2707443"/>
                <a:gd name="connsiteX6" fmla="*/ 3239708 w 3994506"/>
                <a:gd name="connsiteY6" fmla="*/ 755807 h 2707443"/>
                <a:gd name="connsiteX7" fmla="*/ 3782633 w 3994506"/>
                <a:gd name="connsiteY7" fmla="*/ 1165382 h 2707443"/>
                <a:gd name="connsiteX8" fmla="*/ 3896933 w 3994506"/>
                <a:gd name="connsiteY8" fmla="*/ 2308382 h 2707443"/>
                <a:gd name="connsiteX9" fmla="*/ 2401508 w 3994506"/>
                <a:gd name="connsiteY9" fmla="*/ 2698907 h 2707443"/>
                <a:gd name="connsiteX10" fmla="*/ 1020383 w 3994506"/>
                <a:gd name="connsiteY10" fmla="*/ 2470307 h 2707443"/>
                <a:gd name="connsiteX11" fmla="*/ 144083 w 3994506"/>
                <a:gd name="connsiteY11" fmla="*/ 1308257 h 270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4506" h="2707443">
                  <a:moveTo>
                    <a:pt x="144083" y="1308257"/>
                  </a:moveTo>
                  <a:cubicBezTo>
                    <a:pt x="-21017" y="1059020"/>
                    <a:pt x="-21017" y="1098707"/>
                    <a:pt x="29783" y="974882"/>
                  </a:cubicBezTo>
                  <a:cubicBezTo>
                    <a:pt x="80583" y="851057"/>
                    <a:pt x="331408" y="692307"/>
                    <a:pt x="448883" y="565307"/>
                  </a:cubicBezTo>
                  <a:cubicBezTo>
                    <a:pt x="566358" y="438307"/>
                    <a:pt x="552071" y="260507"/>
                    <a:pt x="734633" y="212882"/>
                  </a:cubicBezTo>
                  <a:cubicBezTo>
                    <a:pt x="917195" y="165257"/>
                    <a:pt x="1252158" y="312894"/>
                    <a:pt x="1544258" y="279557"/>
                  </a:cubicBezTo>
                  <a:cubicBezTo>
                    <a:pt x="1836358" y="246219"/>
                    <a:pt x="2204658" y="-66518"/>
                    <a:pt x="2487233" y="12857"/>
                  </a:cubicBezTo>
                  <a:cubicBezTo>
                    <a:pt x="2769808" y="92232"/>
                    <a:pt x="3023808" y="563719"/>
                    <a:pt x="3239708" y="755807"/>
                  </a:cubicBezTo>
                  <a:cubicBezTo>
                    <a:pt x="3455608" y="947894"/>
                    <a:pt x="3673096" y="906619"/>
                    <a:pt x="3782633" y="1165382"/>
                  </a:cubicBezTo>
                  <a:cubicBezTo>
                    <a:pt x="3892171" y="1424145"/>
                    <a:pt x="4127120" y="2052795"/>
                    <a:pt x="3896933" y="2308382"/>
                  </a:cubicBezTo>
                  <a:cubicBezTo>
                    <a:pt x="3666746" y="2563969"/>
                    <a:pt x="2880933" y="2671920"/>
                    <a:pt x="2401508" y="2698907"/>
                  </a:cubicBezTo>
                  <a:cubicBezTo>
                    <a:pt x="1922083" y="2725895"/>
                    <a:pt x="1390271" y="2698907"/>
                    <a:pt x="1020383" y="2470307"/>
                  </a:cubicBezTo>
                  <a:cubicBezTo>
                    <a:pt x="650496" y="2241707"/>
                    <a:pt x="309183" y="1557494"/>
                    <a:pt x="144083" y="1308257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096608" y="3943454"/>
              <a:ext cx="304101" cy="15239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943006" y="4172043"/>
              <a:ext cx="153602" cy="8453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063936" y="5504444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小亮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二、探究新知，经历过程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30" grpId="0"/>
      <p:bldP spid="30" grpId="1"/>
      <p:bldP spid="31" grpId="0"/>
      <p:bldP spid="31" grpId="1"/>
      <p:bldP spid="32" grpId="0"/>
      <p:bldP spid="33" grpId="0"/>
      <p:bldP spid="34" grpId="0"/>
      <p:bldP spid="36" grpId="0"/>
      <p:bldP spid="37" grpId="0"/>
      <p:bldP spid="38" grpId="0"/>
      <p:bldP spid="44" grpId="0"/>
      <p:bldP spid="4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图片 11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58" y="1381200"/>
            <a:ext cx="2754292" cy="18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5287404" y="1722297"/>
            <a:ext cx="0" cy="381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>
            <a:spLocks noChangeArrowheads="1"/>
          </p:cNvSpPr>
          <p:nvPr/>
        </p:nvSpPr>
        <p:spPr bwMode="auto">
          <a:xfrm>
            <a:off x="2110450" y="4789347"/>
            <a:ext cx="1676400" cy="5349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pic>
        <p:nvPicPr>
          <p:cNvPr id="160775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9" y="3627297"/>
            <a:ext cx="3276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: 圆角 17"/>
          <p:cNvSpPr>
            <a:spLocks noChangeArrowheads="1"/>
          </p:cNvSpPr>
          <p:nvPr/>
        </p:nvSpPr>
        <p:spPr bwMode="auto">
          <a:xfrm>
            <a:off x="6800685" y="771600"/>
            <a:ext cx="1981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834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000" kern="0" dirty="0">
                <a:solidFill>
                  <a:schemeClr val="lt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807035" y="1393901"/>
            <a:ext cx="3968750" cy="3859213"/>
            <a:chOff x="4885180" y="1438679"/>
            <a:chExt cx="3877927" cy="2894091"/>
          </a:xfrm>
        </p:grpSpPr>
        <p:sp>
          <p:nvSpPr>
            <p:cNvPr id="7" name="任意多边形: 形状 6"/>
            <p:cNvSpPr/>
            <p:nvPr/>
          </p:nvSpPr>
          <p:spPr>
            <a:xfrm flipH="1">
              <a:off x="4885180" y="1438679"/>
              <a:ext cx="3877927" cy="2622658"/>
            </a:xfrm>
            <a:custGeom>
              <a:avLst/>
              <a:gdLst>
                <a:gd name="connsiteX0" fmla="*/ 144083 w 3994506"/>
                <a:gd name="connsiteY0" fmla="*/ 1308257 h 2707443"/>
                <a:gd name="connsiteX1" fmla="*/ 29783 w 3994506"/>
                <a:gd name="connsiteY1" fmla="*/ 974882 h 2707443"/>
                <a:gd name="connsiteX2" fmla="*/ 448883 w 3994506"/>
                <a:gd name="connsiteY2" fmla="*/ 565307 h 2707443"/>
                <a:gd name="connsiteX3" fmla="*/ 734633 w 3994506"/>
                <a:gd name="connsiteY3" fmla="*/ 212882 h 2707443"/>
                <a:gd name="connsiteX4" fmla="*/ 1544258 w 3994506"/>
                <a:gd name="connsiteY4" fmla="*/ 279557 h 2707443"/>
                <a:gd name="connsiteX5" fmla="*/ 2487233 w 3994506"/>
                <a:gd name="connsiteY5" fmla="*/ 12857 h 2707443"/>
                <a:gd name="connsiteX6" fmla="*/ 3239708 w 3994506"/>
                <a:gd name="connsiteY6" fmla="*/ 755807 h 2707443"/>
                <a:gd name="connsiteX7" fmla="*/ 3782633 w 3994506"/>
                <a:gd name="connsiteY7" fmla="*/ 1165382 h 2707443"/>
                <a:gd name="connsiteX8" fmla="*/ 3896933 w 3994506"/>
                <a:gd name="connsiteY8" fmla="*/ 2308382 h 2707443"/>
                <a:gd name="connsiteX9" fmla="*/ 2401508 w 3994506"/>
                <a:gd name="connsiteY9" fmla="*/ 2698907 h 2707443"/>
                <a:gd name="connsiteX10" fmla="*/ 1020383 w 3994506"/>
                <a:gd name="connsiteY10" fmla="*/ 2470307 h 2707443"/>
                <a:gd name="connsiteX11" fmla="*/ 144083 w 3994506"/>
                <a:gd name="connsiteY11" fmla="*/ 1308257 h 2707443"/>
                <a:gd name="connsiteX0-1" fmla="*/ 144083 w 3987400"/>
                <a:gd name="connsiteY0-2" fmla="*/ 1298075 h 2697261"/>
                <a:gd name="connsiteX1-3" fmla="*/ 29783 w 3987400"/>
                <a:gd name="connsiteY1-4" fmla="*/ 964700 h 2697261"/>
                <a:gd name="connsiteX2-5" fmla="*/ 448883 w 3987400"/>
                <a:gd name="connsiteY2-6" fmla="*/ 555125 h 2697261"/>
                <a:gd name="connsiteX3-7" fmla="*/ 734633 w 3987400"/>
                <a:gd name="connsiteY3-8" fmla="*/ 202700 h 2697261"/>
                <a:gd name="connsiteX4-9" fmla="*/ 1544258 w 3987400"/>
                <a:gd name="connsiteY4-10" fmla="*/ 269375 h 2697261"/>
                <a:gd name="connsiteX5-11" fmla="*/ 2487233 w 3987400"/>
                <a:gd name="connsiteY5-12" fmla="*/ 2675 h 2697261"/>
                <a:gd name="connsiteX6-13" fmla="*/ 3469464 w 3987400"/>
                <a:gd name="connsiteY6-14" fmla="*/ 461503 h 2697261"/>
                <a:gd name="connsiteX7-15" fmla="*/ 3782633 w 3987400"/>
                <a:gd name="connsiteY7-16" fmla="*/ 1155200 h 2697261"/>
                <a:gd name="connsiteX8-17" fmla="*/ 3896933 w 3987400"/>
                <a:gd name="connsiteY8-18" fmla="*/ 2298200 h 2697261"/>
                <a:gd name="connsiteX9-19" fmla="*/ 2401508 w 3987400"/>
                <a:gd name="connsiteY9-20" fmla="*/ 2688725 h 2697261"/>
                <a:gd name="connsiteX10-21" fmla="*/ 1020383 w 3987400"/>
                <a:gd name="connsiteY10-22" fmla="*/ 2460125 h 2697261"/>
                <a:gd name="connsiteX11-23" fmla="*/ 144083 w 3987400"/>
                <a:gd name="connsiteY11-24" fmla="*/ 1298075 h 2697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3987400" h="2697261">
                  <a:moveTo>
                    <a:pt x="144083" y="1298075"/>
                  </a:moveTo>
                  <a:cubicBezTo>
                    <a:pt x="-21017" y="1048838"/>
                    <a:pt x="-21017" y="1088525"/>
                    <a:pt x="29783" y="964700"/>
                  </a:cubicBezTo>
                  <a:cubicBezTo>
                    <a:pt x="80583" y="840875"/>
                    <a:pt x="331408" y="682125"/>
                    <a:pt x="448883" y="555125"/>
                  </a:cubicBezTo>
                  <a:cubicBezTo>
                    <a:pt x="566358" y="428125"/>
                    <a:pt x="552071" y="250325"/>
                    <a:pt x="734633" y="202700"/>
                  </a:cubicBezTo>
                  <a:cubicBezTo>
                    <a:pt x="917195" y="155075"/>
                    <a:pt x="1252158" y="302712"/>
                    <a:pt x="1544258" y="269375"/>
                  </a:cubicBezTo>
                  <a:cubicBezTo>
                    <a:pt x="1836358" y="236037"/>
                    <a:pt x="2166365" y="-29346"/>
                    <a:pt x="2487233" y="2675"/>
                  </a:cubicBezTo>
                  <a:cubicBezTo>
                    <a:pt x="2808101" y="34696"/>
                    <a:pt x="3253564" y="269415"/>
                    <a:pt x="3469464" y="461503"/>
                  </a:cubicBezTo>
                  <a:cubicBezTo>
                    <a:pt x="3685364" y="653590"/>
                    <a:pt x="3711388" y="849084"/>
                    <a:pt x="3782633" y="1155200"/>
                  </a:cubicBezTo>
                  <a:cubicBezTo>
                    <a:pt x="3853878" y="1461316"/>
                    <a:pt x="4127120" y="2042613"/>
                    <a:pt x="3896933" y="2298200"/>
                  </a:cubicBezTo>
                  <a:cubicBezTo>
                    <a:pt x="3666746" y="2553787"/>
                    <a:pt x="2880933" y="2661738"/>
                    <a:pt x="2401508" y="2688725"/>
                  </a:cubicBezTo>
                  <a:cubicBezTo>
                    <a:pt x="1922083" y="2715713"/>
                    <a:pt x="1390271" y="2688725"/>
                    <a:pt x="1020383" y="2460125"/>
                  </a:cubicBezTo>
                  <a:cubicBezTo>
                    <a:pt x="650496" y="2231525"/>
                    <a:pt x="309183" y="1547312"/>
                    <a:pt x="144083" y="1298075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38205" y="4088718"/>
              <a:ext cx="304029" cy="14047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336030" y="4248245"/>
              <a:ext cx="152015" cy="8452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781885" y="5445200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小丁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028704" y="5284648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en-US" altLang="zh-CN" sz="16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6285" y="4815133"/>
            <a:ext cx="814388" cy="10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本框 40"/>
          <p:cNvSpPr txBox="1"/>
          <p:nvPr/>
        </p:nvSpPr>
        <p:spPr>
          <a:xfrm>
            <a:off x="5662600" y="1702703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估算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62685" y="1889201"/>
            <a:ext cx="289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袋米超过       元。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257885" y="1889201"/>
            <a:ext cx="457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896185" y="1889201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3 0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57885" y="1889201"/>
            <a:ext cx="457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896185" y="1889201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6 0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896185" y="2498801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2 5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257885" y="3108401"/>
            <a:ext cx="289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加一盒鸡蛋       元。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896185" y="3108401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2 0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574532" y="3679902"/>
            <a:ext cx="871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1 0 0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867485" y="2497214"/>
            <a:ext cx="3276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肉超过       元。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257885" y="2497214"/>
            <a:ext cx="838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1kg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029285" y="2497214"/>
            <a:ext cx="990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0.8kg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896185" y="2497214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2 0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336542" y="3667201"/>
            <a:ext cx="3576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总共超过         元，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00885" y="4226001"/>
            <a:ext cx="1447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故不够。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二、探究新知，经历过程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/>
      <p:bldP spid="43" grpId="1"/>
      <p:bldP spid="47" grpId="0"/>
      <p:bldP spid="47" grpId="1"/>
      <p:bldP spid="48" grpId="0"/>
      <p:bldP spid="50" grpId="0"/>
      <p:bldP spid="51" grpId="0"/>
      <p:bldP spid="51" grpId="1"/>
      <p:bldP spid="54" grpId="0"/>
      <p:bldP spid="55" grpId="0"/>
      <p:bldP spid="58" grpId="0"/>
      <p:bldP spid="61" grpId="0"/>
      <p:bldP spid="62" grpId="0"/>
      <p:bldP spid="62" grpId="1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202825"/>
            <a:ext cx="992632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学校食堂准备购买下面这些水果，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元够吗？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6" b="26717"/>
          <a:stretch>
            <a:fillRect/>
          </a:stretch>
        </p:blipFill>
        <p:spPr>
          <a:xfrm>
            <a:off x="5891534" y="1746400"/>
            <a:ext cx="4649781" cy="1324244"/>
          </a:xfrm>
          <a:custGeom>
            <a:avLst/>
            <a:gdLst>
              <a:gd name="connsiteX0" fmla="*/ 144460 w 4649781"/>
              <a:gd name="connsiteY0" fmla="*/ 0 h 1354737"/>
              <a:gd name="connsiteX1" fmla="*/ 4649781 w 4649781"/>
              <a:gd name="connsiteY1" fmla="*/ 0 h 1354737"/>
              <a:gd name="connsiteX2" fmla="*/ 4649781 w 4649781"/>
              <a:gd name="connsiteY2" fmla="*/ 1354737 h 1354737"/>
              <a:gd name="connsiteX3" fmla="*/ 0 w 4649781"/>
              <a:gd name="connsiteY3" fmla="*/ 1354737 h 1354737"/>
              <a:gd name="connsiteX4" fmla="*/ 0 w 4649781"/>
              <a:gd name="connsiteY4" fmla="*/ 364165 h 1354737"/>
              <a:gd name="connsiteX5" fmla="*/ 144460 w 4649781"/>
              <a:gd name="connsiteY5" fmla="*/ 364165 h 13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9781" h="1354737">
                <a:moveTo>
                  <a:pt x="144460" y="0"/>
                </a:moveTo>
                <a:lnTo>
                  <a:pt x="4649781" y="0"/>
                </a:lnTo>
                <a:lnTo>
                  <a:pt x="4649781" y="1354737"/>
                </a:lnTo>
                <a:lnTo>
                  <a:pt x="0" y="1354737"/>
                </a:lnTo>
                <a:lnTo>
                  <a:pt x="0" y="364165"/>
                </a:lnTo>
                <a:lnTo>
                  <a:pt x="144460" y="364165"/>
                </a:lnTo>
                <a:close/>
              </a:path>
            </a:pathLst>
          </a:cu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55945" y="307045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箱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103745" y="307045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箱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703945" y="307045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B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9D3F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箱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09600" y="2648701"/>
            <a:ext cx="4648200" cy="2163466"/>
            <a:chOff x="533506" y="2057414"/>
            <a:chExt cx="4648078" cy="1622290"/>
          </a:xfrm>
        </p:grpSpPr>
        <p:sp>
          <p:nvSpPr>
            <p:cNvPr id="31" name="文本框 30"/>
            <p:cNvSpPr txBox="1"/>
            <p:nvPr/>
          </p:nvSpPr>
          <p:spPr>
            <a:xfrm>
              <a:off x="1676476" y="2876408"/>
              <a:ext cx="3276514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fontAlgn="ctr"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箱梨不到         元。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3506" y="2057414"/>
              <a:ext cx="2012897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答：估算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71684" y="2419295"/>
              <a:ext cx="2895524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fontAlgn="ctr"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箱苹果不到       元。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76634" y="2419295"/>
              <a:ext cx="609584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fontAlgn="ctr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4 0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95486" y="3333521"/>
              <a:ext cx="3886098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fontAlgn="ctr"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箱香蕉不到          元。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276634" y="2875218"/>
              <a:ext cx="609584" cy="3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fontAlgn="ctr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1 0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371600" y="5122551"/>
            <a:ext cx="48768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总共不超过 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1 0 0 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元，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元够了。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314700" y="4335827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5 0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" y="1675785"/>
            <a:ext cx="72945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付给营业员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元后，应找回多少元？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561504" y="3843635"/>
            <a:ext cx="4114800" cy="2322217"/>
            <a:chOff x="4724396" y="2724142"/>
            <a:chExt cx="4114692" cy="1741360"/>
          </a:xfrm>
        </p:grpSpPr>
        <p:sp>
          <p:nvSpPr>
            <p:cNvPr id="36" name="文本框 35"/>
            <p:cNvSpPr txBox="1"/>
            <p:nvPr/>
          </p:nvSpPr>
          <p:spPr>
            <a:xfrm>
              <a:off x="4724396" y="2724142"/>
              <a:ext cx="2012897" cy="346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>
                <a:defRPr/>
              </a:pP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答：精算</a:t>
              </a:r>
              <a:endPara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81584" y="3181263"/>
              <a:ext cx="3657504" cy="346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fontAlgn="ctr"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100-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38.2+9.6+22.8×2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019663" y="3562197"/>
              <a:ext cx="3657504" cy="623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fontAlgn="ctr"/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=100-93.4</a:t>
              </a:r>
            </a:p>
            <a:p>
              <a:pPr algn="just" eaLnBrk="0" fontAlgn="ctr"/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=6.6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19663" y="4119313"/>
              <a:ext cx="3657504" cy="346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fontAlgn="ctr">
                <a:defRPr/>
              </a:pP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答：应找回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6.6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元。</a:t>
              </a:r>
            </a:p>
          </p:txBody>
        </p:sp>
      </p:grpSp>
      <p:sp>
        <p:nvSpPr>
          <p:cNvPr id="164887" name="矩形 2"/>
          <p:cNvSpPr>
            <a:spLocks noChangeArrowheads="1"/>
          </p:cNvSpPr>
          <p:nvPr/>
        </p:nvSpPr>
        <p:spPr bwMode="auto">
          <a:xfrm>
            <a:off x="7254875" y="1238400"/>
            <a:ext cx="3490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P17 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练习四 第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三、运用拓展，完善认知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60400" y="1054100"/>
            <a:ext cx="1093216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ctr"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一个房间长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8.1m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，宽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5.2m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。现在要铺上边长为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0.6m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的正方形地砖，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块够吗？（不考虑损耗。）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P17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练习四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5891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80" y="2032829"/>
            <a:ext cx="2409826" cy="21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"/>
          <p:cNvGrpSpPr/>
          <p:nvPr/>
        </p:nvGrpSpPr>
        <p:grpSpPr bwMode="auto">
          <a:xfrm>
            <a:off x="3221355" y="2854185"/>
            <a:ext cx="5140325" cy="1921541"/>
            <a:chOff x="1804" y="2840"/>
            <a:chExt cx="2506" cy="908"/>
          </a:xfrm>
        </p:grpSpPr>
        <p:sp>
          <p:nvSpPr>
            <p:cNvPr id="165893" name="流程图: 可选过程 17"/>
            <p:cNvSpPr>
              <a:spLocks noChangeArrowheads="1"/>
            </p:cNvSpPr>
            <p:nvPr/>
          </p:nvSpPr>
          <p:spPr bwMode="auto">
            <a:xfrm>
              <a:off x="1804" y="2840"/>
              <a:ext cx="2060" cy="908"/>
            </a:xfrm>
            <a:prstGeom prst="flowChartAlternate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894" name="TextBox 18"/>
            <p:cNvSpPr txBox="1">
              <a:spLocks noChangeArrowheads="1"/>
            </p:cNvSpPr>
            <p:nvPr/>
          </p:nvSpPr>
          <p:spPr bwMode="auto">
            <a:xfrm>
              <a:off x="1915" y="2936"/>
              <a:ext cx="2395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10000"/>
                </a:lnSpc>
              </a:pPr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8×5=40</a:t>
              </a: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（平方米）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0.6×0.6×100=36</a:t>
              </a: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（平方米）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40</a:t>
              </a: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平方米＞</a:t>
              </a:r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36</a:t>
              </a: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平方米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答：</a:t>
              </a:r>
              <a:r>
                <a:rPr lang="en-US" altLang="zh-CN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块不够。</a:t>
              </a:r>
            </a:p>
          </p:txBody>
        </p:sp>
      </p:grp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623925" y="2256706"/>
            <a:ext cx="2166938" cy="771525"/>
          </a:xfrm>
          <a:prstGeom prst="wedgeRoundRectCallout">
            <a:avLst>
              <a:gd name="adj1" fmla="val -66213"/>
              <a:gd name="adj2" fmla="val 6034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我的方法是：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三、运用拓展，完善认知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宽屏</PresentationFormat>
  <Paragraphs>196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FandolFang R</vt:lpstr>
      <vt:lpstr>黑体</vt:lpstr>
      <vt:lpstr>思源黑体 CN Light</vt:lpstr>
      <vt:lpstr>思源黑体 CN Medium</vt:lpstr>
      <vt:lpstr>思源黑体 CN Regular</vt:lpstr>
      <vt:lpstr>宋体</vt:lpstr>
      <vt:lpstr>Arial</vt:lpstr>
      <vt:lpstr>Calibri</vt:lpstr>
      <vt:lpstr>Times New Roman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27</cp:revision>
  <dcterms:created xsi:type="dcterms:W3CDTF">2020-06-25T13:11:00Z</dcterms:created>
  <dcterms:modified xsi:type="dcterms:W3CDTF">2023-01-14T00:30:26Z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