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7"/>
  </p:notesMasterIdLst>
  <p:handoutMasterIdLst>
    <p:handoutMasterId r:id="rId28"/>
  </p:handoutMasterIdLst>
  <p:sldIdLst>
    <p:sldId id="309" r:id="rId3"/>
    <p:sldId id="310" r:id="rId4"/>
    <p:sldId id="311" r:id="rId5"/>
    <p:sldId id="312" r:id="rId6"/>
    <p:sldId id="313" r:id="rId7"/>
    <p:sldId id="267" r:id="rId8"/>
    <p:sldId id="314" r:id="rId9"/>
    <p:sldId id="315" r:id="rId10"/>
    <p:sldId id="277" r:id="rId11"/>
    <p:sldId id="316" r:id="rId12"/>
    <p:sldId id="317" r:id="rId13"/>
    <p:sldId id="270" r:id="rId14"/>
    <p:sldId id="318" r:id="rId15"/>
    <p:sldId id="278" r:id="rId16"/>
    <p:sldId id="319" r:id="rId17"/>
    <p:sldId id="320" r:id="rId18"/>
    <p:sldId id="321" r:id="rId19"/>
    <p:sldId id="322" r:id="rId20"/>
    <p:sldId id="323" r:id="rId21"/>
    <p:sldId id="324" r:id="rId22"/>
    <p:sldId id="302" r:id="rId23"/>
    <p:sldId id="303" r:id="rId24"/>
    <p:sldId id="304" r:id="rId25"/>
    <p:sldId id="325" r:id="rId26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2874" y="-8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DE1BF-8681-4DD9-A43B-F2475C3FA14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CD502-EA8B-49F0-BAE7-0EA021FD6E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F1A13-8335-4031-85F6-573EE89A5A3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D1BE7-2FB4-466B-820B-EFE5B3865E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3FC-191D-46F8-90D6-666026D94A9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D1BE7-2FB4-466B-820B-EFE5B3865E5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829364" y="-131348"/>
            <a:ext cx="3422836" cy="38746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screen"/>
          <a:srcRect b="1893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3302000"/>
            <a:ext cx="1993900" cy="35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323850"/>
            <a:ext cx="4325759" cy="36808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69404" y="6598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705855"/>
            <a:ext cx="4856843" cy="41327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screen"/>
          <a:srcRect t="25964" b="25740"/>
          <a:stretch>
            <a:fillRect/>
          </a:stretch>
        </p:blipFill>
        <p:spPr>
          <a:xfrm>
            <a:off x="0" y="2772229"/>
            <a:ext cx="12192000" cy="40857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3302000"/>
            <a:ext cx="1993900" cy="35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7997371" y="0"/>
            <a:ext cx="4194629" cy="3173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705855"/>
            <a:ext cx="4856843" cy="41327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3302000"/>
            <a:ext cx="1993900" cy="35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705855"/>
            <a:ext cx="4856843" cy="41327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 t="25964" b="25740"/>
          <a:stretch>
            <a:fillRect/>
          </a:stretch>
        </p:blipFill>
        <p:spPr>
          <a:xfrm>
            <a:off x="0" y="2772229"/>
            <a:ext cx="12192000" cy="4085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3302000"/>
            <a:ext cx="1993900" cy="35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06700" y="-190502"/>
            <a:ext cx="5245100" cy="3933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84004" y="1437117"/>
            <a:ext cx="2317175" cy="70788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rtlCol="0">
            <a:spAutoFit/>
          </a:bodyPr>
          <a:lstStyle/>
          <a:p>
            <a:r>
              <a:rPr lang="zh-CN" altLang="en-US" sz="4000" dirty="0">
                <a:solidFill>
                  <a:srgbClr val="952224"/>
                </a:solidFill>
                <a:cs typeface="+mn-ea"/>
                <a:sym typeface="+mn-lt"/>
              </a:rPr>
              <a:t>第二章节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24051" y="2380074"/>
            <a:ext cx="203707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solidFill>
                  <a:srgbClr val="952224"/>
                </a:solidFill>
                <a:cs typeface="+mn-ea"/>
                <a:sym typeface="+mn-lt"/>
              </a:rPr>
              <a:t>文学艺术</a:t>
            </a:r>
            <a:endParaRPr lang="ko-KR" altLang="en-US" sz="3600" dirty="0">
              <a:solidFill>
                <a:srgbClr val="95222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897" y="468367"/>
            <a:ext cx="2620190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文学艺术</a:t>
            </a:r>
            <a:r>
              <a:rPr lang="en-US" altLang="zh-CN" dirty="0">
                <a:sym typeface="+mn-lt"/>
              </a:rPr>
              <a:t>-</a:t>
            </a:r>
            <a:r>
              <a:rPr lang="zh-CN" altLang="en-US" dirty="0">
                <a:sym typeface="+mn-lt"/>
              </a:rPr>
              <a:t>谚语</a:t>
            </a:r>
          </a:p>
        </p:txBody>
      </p:sp>
      <p:sp>
        <p:nvSpPr>
          <p:cNvPr id="12" name="文本框 27"/>
          <p:cNvSpPr txBox="1">
            <a:spLocks noChangeArrowheads="1"/>
          </p:cNvSpPr>
          <p:nvPr/>
        </p:nvSpPr>
        <p:spPr bwMode="auto">
          <a:xfrm>
            <a:off x="371119" y="2027829"/>
            <a:ext cx="3728872" cy="461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51" tIns="45727" rIns="91451" bIns="45727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952224"/>
                </a:solidFill>
                <a:cs typeface="+mn-ea"/>
                <a:sym typeface="+mn-lt"/>
              </a:rPr>
              <a:t>小寒大寒，冷成冰团</a:t>
            </a:r>
          </a:p>
        </p:txBody>
      </p:sp>
      <p:sp>
        <p:nvSpPr>
          <p:cNvPr id="13" name="文本框 27"/>
          <p:cNvSpPr txBox="1">
            <a:spLocks noChangeArrowheads="1"/>
          </p:cNvSpPr>
          <p:nvPr/>
        </p:nvSpPr>
        <p:spPr bwMode="auto">
          <a:xfrm>
            <a:off x="361168" y="4775465"/>
            <a:ext cx="3728873" cy="461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51" tIns="45727" rIns="91451" bIns="45727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952224"/>
                </a:solidFill>
                <a:cs typeface="+mn-ea"/>
                <a:sym typeface="+mn-lt"/>
              </a:rPr>
              <a:t>小寒不寒，清明泥潭</a:t>
            </a:r>
          </a:p>
        </p:txBody>
      </p:sp>
      <p:sp>
        <p:nvSpPr>
          <p:cNvPr id="14" name="文本框 27"/>
          <p:cNvSpPr txBox="1">
            <a:spLocks noChangeArrowheads="1"/>
          </p:cNvSpPr>
          <p:nvPr/>
        </p:nvSpPr>
        <p:spPr bwMode="auto">
          <a:xfrm>
            <a:off x="8301318" y="4452324"/>
            <a:ext cx="3728873" cy="8310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51" tIns="45727" rIns="91451" bIns="45727">
            <a:spAutoFit/>
          </a:bodyPr>
          <a:lstStyle/>
          <a:p>
            <a:r>
              <a:rPr lang="zh-CN" altLang="en-US" sz="2400" b="1" dirty="0">
                <a:solidFill>
                  <a:srgbClr val="952224"/>
                </a:solidFill>
                <a:cs typeface="+mn-ea"/>
                <a:sym typeface="+mn-lt"/>
              </a:rPr>
              <a:t>小寒大寒寒得透，来年春天天暖和</a:t>
            </a:r>
          </a:p>
        </p:txBody>
      </p:sp>
      <p:sp>
        <p:nvSpPr>
          <p:cNvPr id="15" name="文本框 27"/>
          <p:cNvSpPr txBox="1">
            <a:spLocks noChangeArrowheads="1"/>
          </p:cNvSpPr>
          <p:nvPr/>
        </p:nvSpPr>
        <p:spPr bwMode="auto">
          <a:xfrm>
            <a:off x="8266057" y="2091761"/>
            <a:ext cx="3728873" cy="8310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51" tIns="45727" rIns="91451" bIns="45727">
            <a:spAutoFit/>
          </a:bodyPr>
          <a:lstStyle/>
          <a:p>
            <a:r>
              <a:rPr lang="zh-CN" altLang="en-US" sz="2400" b="1" dirty="0">
                <a:solidFill>
                  <a:srgbClr val="952224"/>
                </a:solidFill>
                <a:cs typeface="+mn-ea"/>
                <a:sym typeface="+mn-lt"/>
              </a:rPr>
              <a:t>小寒大寒不下雪，小暑大暑田开裂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30619" y="2333237"/>
            <a:ext cx="3801888" cy="2534592"/>
          </a:xfrm>
          <a:prstGeom prst="round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003540" y="1937446"/>
            <a:ext cx="5032147" cy="44521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小寒正处三九前后，俗话说：“冷在三九”，其严寒程度也就可想而知了，各地流行的气象谚语，可做佐证。如华北一带有“小寒大寒，滴水成冰”的说法，江南一带有“小寒大寒，冷成冰团”的说法。每年的大寒小寒虽说寒冷，但寒冷的情况也不尽相同。有的年份小寒不是很冷，这往往预示大寒要冷，广西群众有“小寒不寒寒大寒”的谚语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根据小寒的冷暖情况预示未来天气的谚语不少。如“小寒天气热，大寒冷莫说”、“小寒不寒，清明泥潭”、“小寒大寒寒得透，来年春天天暖和”、“小寒暖，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立春雪</a:t>
            </a: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”、“小寒寒，惊蛰暖”等。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根据小寒节气阴雨（雪）情况，预示未来天气的谚语有：“小寒蒙蒙雨，雨水还冻秧”、“小寒雨蒙蒙，雨水惊蛰冻死秧”。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cs typeface="+mn-ea"/>
                <a:sym typeface="+mn-lt"/>
              </a:rPr>
              <a:t>群众在多年的实践中，总结了小寒大寒与小暑大暑的天气对应关系。如湖南省的“小寒大寒不下雪，小暑大暑田开裂”，山东省的“小寒无雨，小暑必旱”等。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04897" y="468367"/>
            <a:ext cx="2620190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文学艺术</a:t>
            </a:r>
            <a:r>
              <a:rPr lang="en-US" altLang="zh-CN" dirty="0">
                <a:sym typeface="+mn-lt"/>
              </a:rPr>
              <a:t>-</a:t>
            </a:r>
            <a:r>
              <a:rPr lang="zh-CN" altLang="en-US" dirty="0">
                <a:sym typeface="+mn-lt"/>
              </a:rPr>
              <a:t>谚语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47465" y="729965"/>
            <a:ext cx="5413430" cy="612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80479" y="359185"/>
            <a:ext cx="2620968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cs typeface="+mn-ea"/>
              </a:defRPr>
            </a:lvl1pPr>
          </a:lstStyle>
          <a:p>
            <a:r>
              <a:rPr lang="zh-CN" altLang="en-US" dirty="0">
                <a:solidFill>
                  <a:srgbClr val="952224"/>
                </a:solidFill>
                <a:sym typeface="+mn-lt"/>
              </a:rPr>
              <a:t>文学艺术</a:t>
            </a:r>
            <a:r>
              <a:rPr lang="en-US" altLang="zh-CN" dirty="0">
                <a:solidFill>
                  <a:srgbClr val="952224"/>
                </a:solidFill>
                <a:sym typeface="+mn-lt"/>
              </a:rPr>
              <a:t>-</a:t>
            </a:r>
            <a:r>
              <a:rPr lang="zh-CN" altLang="en-US" dirty="0">
                <a:solidFill>
                  <a:srgbClr val="952224"/>
                </a:solidFill>
                <a:sym typeface="+mn-lt"/>
              </a:rPr>
              <a:t>谚语</a:t>
            </a:r>
          </a:p>
        </p:txBody>
      </p:sp>
      <p:sp>
        <p:nvSpPr>
          <p:cNvPr id="4" name="矩形 3"/>
          <p:cNvSpPr/>
          <p:nvPr/>
        </p:nvSpPr>
        <p:spPr>
          <a:xfrm>
            <a:off x="6096000" y="1588329"/>
            <a:ext cx="4704522" cy="457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小寒大寒，冻成一团。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小寒大寒，准备过年。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冷在三九，热在中伏。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腊七腊八，出门冻煞。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腊七腊八，冻死旱鸭。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腊七腊八，冻裂脚丫。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三九、四九，冻破碓臼。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三九、四九，冰上走。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大雪年年有，不在三九在四九。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三九、四九不下雪，五九、六九旱还接。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腊月三场白，来年收小麦。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腊月三场白，家家都有麦。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腊月三白，适宜麦菜。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cs typeface="+mn-ea"/>
                <a:sym typeface="+mn-lt"/>
              </a:rPr>
              <a:t>腊月大雪半尺厚，麦子还嫌被不够。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22427" y="1421631"/>
            <a:ext cx="6312231" cy="473891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722046" y="2327998"/>
            <a:ext cx="38430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草木灰，单积攒，上地壮棵又增产。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干灰喂，增一倍。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腊月栽桑桑不知。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麦苗被啃，产量受损。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避免畜啃青，认真订奖惩。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牛喂三九，马喂三伏。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薯菜窖，牲口棚，堵封严密来防冻。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数九寒天鸡下蛋，鸡舍保温是关键。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小寒鱼塘冰封严，大雪纷飞不稀罕，冰上积雪要扫除，保持冰面好光线。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3515" y="2498426"/>
            <a:ext cx="30578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九里雪水化一丈，打得麦子无处放。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九里的雪，硬似铁。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腊月三场雾，河底踏成路。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三九不封河，来年雹子多。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小寒胜大寒，常见不稀罕。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小寒节，十五天，七八天处三九天。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天寒人不寒，改变冬闲旧习惯。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一早一晚勤动手，管它地冻九尺九。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cs typeface="+mn-ea"/>
                <a:sym typeface="+mn-lt"/>
              </a:rPr>
              <a:t>不怕家里少，就怕不去找。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0" y="263651"/>
            <a:ext cx="2620968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文学艺术</a:t>
            </a:r>
            <a:r>
              <a:rPr lang="en-US" altLang="zh-CN" dirty="0">
                <a:sym typeface="+mn-lt"/>
              </a:rPr>
              <a:t>-</a:t>
            </a:r>
            <a:r>
              <a:rPr lang="zh-CN" altLang="en-US" dirty="0">
                <a:sym typeface="+mn-lt"/>
              </a:rPr>
              <a:t>谚语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3396" y="1239142"/>
            <a:ext cx="4913777" cy="50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小寒农谚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   小寒时处二三九，天寒地冻北风吼。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窖坑栏舍要防寒，瓜菜薯窖严封口。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薯窖十到十五度，十三正是好火候。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畜棚禽舍十度上，畜暖禽温身不抖。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大棚瓜菜控温湿，番茄黄瓜卖大流。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林木果树看管好，腊月栽桑好时候。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牲畜啃青要避免，制定规则人人守。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农家副业大开展，男女老少都动手。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及时扫除冰面雪，鱼塘光线要明透。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冬季培训系统搞，学习争先又恐后，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　　农业技术学到手，科学应用夺丰收。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80479" y="359185"/>
            <a:ext cx="2620968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文学艺术</a:t>
            </a:r>
            <a:r>
              <a:rPr lang="en-US" altLang="zh-CN" dirty="0">
                <a:sym typeface="+mn-lt"/>
              </a:rPr>
              <a:t>-</a:t>
            </a:r>
            <a:r>
              <a:rPr lang="zh-CN" altLang="en-US" dirty="0">
                <a:sym typeface="+mn-lt"/>
              </a:rPr>
              <a:t>谚语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84004" y="1437117"/>
            <a:ext cx="2317175" cy="70788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rtlCol="0">
            <a:spAutoFit/>
          </a:bodyPr>
          <a:lstStyle/>
          <a:p>
            <a:r>
              <a:rPr lang="zh-CN" altLang="en-US" sz="4000" dirty="0">
                <a:solidFill>
                  <a:srgbClr val="952224"/>
                </a:solidFill>
                <a:cs typeface="+mn-ea"/>
                <a:sym typeface="+mn-lt"/>
              </a:rPr>
              <a:t>第三章节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24051" y="2380074"/>
            <a:ext cx="203707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solidFill>
                  <a:srgbClr val="952224"/>
                </a:solidFill>
                <a:cs typeface="+mn-ea"/>
                <a:sym typeface="+mn-lt"/>
              </a:rPr>
              <a:t>小寒诗词</a:t>
            </a:r>
            <a:endParaRPr lang="ko-KR" altLang="en-US" sz="3600" dirty="0">
              <a:solidFill>
                <a:srgbClr val="95222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6591" y="1814276"/>
            <a:ext cx="5472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《小寒》（左河水）</a:t>
            </a:r>
          </a:p>
          <a:p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　　冰封万里雪皑皑，径堵千重港口塞。</a:t>
            </a:r>
          </a:p>
          <a:p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　　昨日剪桃修几树，忽如一夜李花开。</a:t>
            </a:r>
          </a:p>
        </p:txBody>
      </p:sp>
      <p:sp>
        <p:nvSpPr>
          <p:cNvPr id="6" name="矩形 5"/>
          <p:cNvSpPr/>
          <p:nvPr/>
        </p:nvSpPr>
        <p:spPr>
          <a:xfrm>
            <a:off x="1476411" y="4176213"/>
            <a:ext cx="5472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《小寒》（吴藕汀）</a:t>
            </a:r>
          </a:p>
          <a:p>
            <a:pPr algn="ctr"/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众卉欣荣非及时，漳州冷艳客来贻。</a:t>
            </a:r>
            <a:endParaRPr lang="en-US" altLang="zh-CN" sz="2400" dirty="0">
              <a:solidFill>
                <a:srgbClr val="952224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小寒惟有梅花饺，未见梢头春一枝。</a:t>
            </a:r>
          </a:p>
          <a:p>
            <a:endParaRPr lang="zh-CN" altLang="en-US" sz="2400" dirty="0">
              <a:solidFill>
                <a:srgbClr val="952224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3082" y="391070"/>
            <a:ext cx="2620968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小寒诗词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4355725" y="-566057"/>
            <a:ext cx="7836273" cy="442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95511" y="1991697"/>
            <a:ext cx="5472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952224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小寒</a:t>
            </a:r>
            <a:r>
              <a:rPr lang="en-US" altLang="zh-CN" sz="2400" dirty="0">
                <a:solidFill>
                  <a:srgbClr val="952224"/>
                </a:solidFill>
                <a:cs typeface="+mn-ea"/>
                <a:sym typeface="+mn-lt"/>
              </a:rPr>
              <a:t>》</a:t>
            </a:r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（元稹）</a:t>
            </a:r>
          </a:p>
          <a:p>
            <a:pPr algn="ctr"/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　　小寒连大吕，欢鹊垒新巢。</a:t>
            </a:r>
          </a:p>
          <a:p>
            <a:pPr algn="ctr"/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　　拾食寻河曲，衔紫绕树梢。</a:t>
            </a:r>
          </a:p>
          <a:p>
            <a:pPr algn="ctr"/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　　霜鹰近北首，雊雉隐丛茅。</a:t>
            </a:r>
          </a:p>
          <a:p>
            <a:pPr algn="ctr"/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　　莫怪严凝切，春冬正月交。</a:t>
            </a:r>
          </a:p>
        </p:txBody>
      </p:sp>
      <p:sp>
        <p:nvSpPr>
          <p:cNvPr id="6" name="矩形 5"/>
          <p:cNvSpPr/>
          <p:nvPr/>
        </p:nvSpPr>
        <p:spPr>
          <a:xfrm>
            <a:off x="5584387" y="5092297"/>
            <a:ext cx="5472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952224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驻舆遣人寻访後山陈德方家</a:t>
            </a:r>
            <a:r>
              <a:rPr lang="en-US" altLang="zh-CN" sz="2400" dirty="0">
                <a:solidFill>
                  <a:srgbClr val="952224"/>
                </a:solidFill>
                <a:cs typeface="+mn-ea"/>
                <a:sym typeface="+mn-lt"/>
              </a:rPr>
              <a:t>》</a:t>
            </a:r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黄庭坚</a:t>
            </a:r>
          </a:p>
          <a:p>
            <a:pPr algn="ctr"/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江雨蒙蒙作小寒，雪飘五老发毛斑。</a:t>
            </a:r>
          </a:p>
          <a:p>
            <a:pPr algn="ctr"/>
            <a:r>
              <a:rPr lang="zh-CN" altLang="en-US" sz="2400" dirty="0">
                <a:solidFill>
                  <a:srgbClr val="952224"/>
                </a:solidFill>
                <a:cs typeface="+mn-ea"/>
                <a:sym typeface="+mn-lt"/>
              </a:rPr>
              <a:t>城中咫尺云横栈，独立前山望后山。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35070" y="306893"/>
            <a:ext cx="2620968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小寒诗词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3775" y="1023582"/>
            <a:ext cx="7078861" cy="184244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小寒初渡梅花岭，万壑千岩背人境。</a:t>
            </a:r>
          </a:p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清远聊为泛宅行，一梦分明堕乡井。</a:t>
            </a:r>
          </a:p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觉来满眼是湖山，鸭绿波摇凤凰影。</a:t>
            </a:r>
          </a:p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海陵居士无云梯，岁晚结庐颍水湄。</a:t>
            </a:r>
          </a:p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山腰自悬苍玉佩，野马不受黄金羁。</a:t>
            </a:r>
          </a:p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门前车盖猎猎走，笑倚清流数鬓丝。</a:t>
            </a:r>
          </a:p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汀洲相见春风起，白蘋吹花散烟水。</a:t>
            </a:r>
          </a:p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万里飘蓬未得归，目断沧浪泪如洗。</a:t>
            </a:r>
          </a:p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北雁南来遗素书，苦言大浸没我庐。</a:t>
            </a:r>
          </a:p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清斋十日不然鼎，曲突往往巢龟鱼。</a:t>
            </a:r>
          </a:p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今年玉粒贱如水，青铜欲买囊已虚。</a:t>
            </a:r>
          </a:p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人生百年如寄尔，七十朱颜能有几。</a:t>
            </a:r>
          </a:p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有子休论贤与愚，倪生枉却带经锄。</a:t>
            </a:r>
          </a:p>
          <a:p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天南看取东坡叟，可是平生废读书。</a:t>
            </a:r>
          </a:p>
        </p:txBody>
      </p:sp>
      <p:sp>
        <p:nvSpPr>
          <p:cNvPr id="3" name="矩形 2"/>
          <p:cNvSpPr/>
          <p:nvPr/>
        </p:nvSpPr>
        <p:spPr>
          <a:xfrm>
            <a:off x="10950599" y="784877"/>
            <a:ext cx="1107996" cy="31047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952224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952224"/>
                </a:solidFill>
                <a:cs typeface="+mn-ea"/>
                <a:sym typeface="+mn-lt"/>
              </a:rPr>
              <a:t>清远舟中寄耘老</a:t>
            </a:r>
            <a:r>
              <a:rPr lang="en-US" altLang="zh-CN" sz="2000" b="1" dirty="0">
                <a:solidFill>
                  <a:srgbClr val="952224"/>
                </a:solidFill>
                <a:cs typeface="+mn-ea"/>
                <a:sym typeface="+mn-lt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952224"/>
                </a:solidFill>
                <a:cs typeface="+mn-ea"/>
                <a:sym typeface="+mn-lt"/>
              </a:rPr>
              <a:t>苏轼</a:t>
            </a:r>
            <a:r>
              <a:rPr lang="zh-CN" altLang="en-US" sz="1400" dirty="0">
                <a:solidFill>
                  <a:srgbClr val="952224"/>
                </a:solidFill>
                <a:cs typeface="+mn-ea"/>
                <a:sym typeface="+mn-lt"/>
              </a:rPr>
              <a:t>　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35070" y="306893"/>
            <a:ext cx="2620968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小寒诗词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43013" y="539091"/>
            <a:ext cx="1163146" cy="2864594"/>
            <a:chOff x="3885306" y="2533642"/>
            <a:chExt cx="1163146" cy="2864594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595392" y="2533642"/>
              <a:ext cx="0" cy="2029466"/>
            </a:xfrm>
            <a:prstGeom prst="line">
              <a:avLst/>
            </a:prstGeom>
            <a:ln>
              <a:solidFill>
                <a:srgbClr val="5952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4556009" y="2533642"/>
              <a:ext cx="492443" cy="286459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0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小寒简介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85306" y="2533642"/>
              <a:ext cx="677108" cy="1181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952224"/>
                  </a:solidFill>
                  <a:cs typeface="+mn-ea"/>
                  <a:sym typeface="+mn-lt"/>
                </a:rPr>
                <a:t>章节一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56812" y="568307"/>
            <a:ext cx="1143199" cy="2379393"/>
            <a:chOff x="5164707" y="2552692"/>
            <a:chExt cx="1143199" cy="2379393"/>
          </a:xfrm>
        </p:grpSpPr>
        <p:sp>
          <p:nvSpPr>
            <p:cNvPr id="10" name="矩形 9"/>
            <p:cNvSpPr/>
            <p:nvPr/>
          </p:nvSpPr>
          <p:spPr>
            <a:xfrm>
              <a:off x="5815463" y="2552692"/>
              <a:ext cx="492443" cy="237939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0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文学艺术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874793" y="2552692"/>
              <a:ext cx="0" cy="2029466"/>
            </a:xfrm>
            <a:prstGeom prst="line">
              <a:avLst/>
            </a:prstGeom>
            <a:ln>
              <a:solidFill>
                <a:srgbClr val="5952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5164707" y="2552692"/>
              <a:ext cx="677108" cy="1181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952224"/>
                  </a:solidFill>
                  <a:cs typeface="+mn-ea"/>
                  <a:sym typeface="+mn-lt"/>
                </a:rPr>
                <a:t>章节二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96687" y="568307"/>
            <a:ext cx="1172982" cy="3343278"/>
            <a:chOff x="6333132" y="2552692"/>
            <a:chExt cx="1172982" cy="3343278"/>
          </a:xfrm>
        </p:grpSpPr>
        <p:sp>
          <p:nvSpPr>
            <p:cNvPr id="14" name="矩形 13"/>
            <p:cNvSpPr/>
            <p:nvPr/>
          </p:nvSpPr>
          <p:spPr>
            <a:xfrm>
              <a:off x="7013671" y="2552692"/>
              <a:ext cx="492443" cy="334327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0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小寒诗词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7043218" y="2552692"/>
              <a:ext cx="0" cy="2029466"/>
            </a:xfrm>
            <a:prstGeom prst="line">
              <a:avLst/>
            </a:prstGeom>
            <a:ln>
              <a:solidFill>
                <a:srgbClr val="5952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6333132" y="2552692"/>
              <a:ext cx="677108" cy="1181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952224"/>
                  </a:solidFill>
                  <a:cs typeface="+mn-ea"/>
                  <a:sym typeface="+mn-lt"/>
                </a:rPr>
                <a:t>章节三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11765" y="549257"/>
            <a:ext cx="1148220" cy="2700688"/>
            <a:chOff x="7919660" y="2533642"/>
            <a:chExt cx="1148220" cy="2700688"/>
          </a:xfrm>
        </p:grpSpPr>
        <p:sp>
          <p:nvSpPr>
            <p:cNvPr id="18" name="矩形 17"/>
            <p:cNvSpPr/>
            <p:nvPr/>
          </p:nvSpPr>
          <p:spPr>
            <a:xfrm>
              <a:off x="8575437" y="2533642"/>
              <a:ext cx="492443" cy="270068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0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小寒风俗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8629746" y="2533642"/>
              <a:ext cx="0" cy="2029466"/>
            </a:xfrm>
            <a:prstGeom prst="line">
              <a:avLst/>
            </a:prstGeom>
            <a:ln>
              <a:solidFill>
                <a:srgbClr val="5952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7919660" y="2533642"/>
              <a:ext cx="677108" cy="1181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952224"/>
                  </a:solidFill>
                  <a:cs typeface="+mn-ea"/>
                  <a:sym typeface="+mn-lt"/>
                </a:rPr>
                <a:t>章节四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520534" y="1159920"/>
            <a:ext cx="1410208" cy="2317636"/>
            <a:chOff x="10520534" y="1159920"/>
            <a:chExt cx="1410208" cy="2317636"/>
          </a:xfrm>
        </p:grpSpPr>
        <p:sp>
          <p:nvSpPr>
            <p:cNvPr id="3" name="文本框 2"/>
            <p:cNvSpPr txBox="1"/>
            <p:nvPr/>
          </p:nvSpPr>
          <p:spPr>
            <a:xfrm>
              <a:off x="10520534" y="1159920"/>
              <a:ext cx="962086" cy="1938992"/>
            </a:xfrm>
            <a:prstGeom prst="rect">
              <a:avLst/>
            </a:prstGeom>
            <a:noFill/>
            <a:ln w="19050">
              <a:solidFill>
                <a:srgbClr val="59525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952224"/>
                  </a:solidFill>
                  <a:cs typeface="+mn-ea"/>
                  <a:sym typeface="+mn-lt"/>
                </a:rPr>
                <a:t>目录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0829350" y="2617093"/>
              <a:ext cx="1101392" cy="8604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84004" y="1437117"/>
            <a:ext cx="2317175" cy="70788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rtlCol="0">
            <a:spAutoFit/>
          </a:bodyPr>
          <a:lstStyle/>
          <a:p>
            <a:r>
              <a:rPr lang="zh-CN" altLang="en-US" sz="4000" dirty="0">
                <a:solidFill>
                  <a:srgbClr val="952224"/>
                </a:solidFill>
                <a:cs typeface="+mn-ea"/>
                <a:sym typeface="+mn-lt"/>
              </a:rPr>
              <a:t>第四章节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24051" y="2380074"/>
            <a:ext cx="203707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solidFill>
                  <a:srgbClr val="952224"/>
                </a:solidFill>
                <a:cs typeface="+mn-ea"/>
                <a:sym typeface="+mn-lt"/>
              </a:rPr>
              <a:t>小寒风俗</a:t>
            </a:r>
            <a:endParaRPr lang="ko-KR" altLang="en-US" sz="3600" dirty="0">
              <a:solidFill>
                <a:srgbClr val="95222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4157" y="4504328"/>
            <a:ext cx="99391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生活上，除注意日常保暖外，进入小寒年味渐浓，人们开始忙着写春联、剪窗花，赶集买年画、彩灯、鞭炮、香火等，陆续为春节作准备。饮食上，涮羊肉火锅、吃糖炒栗子、烤白薯成为小寒时尚。俗语说“三九补一冬，来年无病痛”，说的就是冬令食羊肉调养身体的做法。古时，如皋人对小寒颇重视，但随着时代变迁，已渐渐淡化，人们只能从生活中寻找出点点痕迹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居民日常饮食也偏重于暖性食物，如羊肉、狗肉，其中又以羊肉汤最为常见，有的餐馆还推出当归生姜羊肉汤，一些传统的冬令羊肉菜肴重现餐桌，再现了如皋寒冬食俗。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俗话说，“小寒大寒，冷成冰团”。这个节气年轻人注意不要因过食肥甘厚味、辛辣之品而长出痤疮。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3082" y="391070"/>
            <a:ext cx="2320118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小寒风俗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408" y="1219200"/>
            <a:ext cx="10558847" cy="3062514"/>
          </a:xfrm>
          <a:prstGeom prst="round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9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9783" y="2073249"/>
            <a:ext cx="6096000" cy="32941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952224"/>
                </a:solidFill>
                <a:cs typeface="+mn-ea"/>
                <a:sym typeface="+mn-lt"/>
              </a:rPr>
              <a:t>南京-吃菜饭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古时，南京人对小寒颇重视，但随着时代变迁，现已渐渐淡化，如今人们只能从生活中寻找出点点痕迹。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到了小寒，老南京一般会煮菜饭吃，菜饭的内容并不相同，有用矮脚黄青菜与咸肉片、香肠片或是板鸭丁，再剁上一些生姜粒与糯米一起煮的，十分香鲜可口。其中矮脚黄、香肠、板鸭都是南京的著名特产，可谓是真正的“南京菜饭”，甚至可与腊八粥相媲美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到了小寒时节，也是老中医和中药房最忙的时候，一般入冬时熬制的膏方都吃得差不多了。到了此时，有的人家会再熬制一点，吃到春节前后。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俗话说，“小寒大寒，冷成冰团”。南京人在小寒季节里有一套地域特色的体育锻炼方式，如跳绳、踢毽子、滚铁环，挤油渣渣（靠着墙壁相互挤）、斗鸡（盘起一脚，一脚独立，相互对斗）等。如果遇到下雪，则更是欢呼雀跃，打雪仗、堆雪人，很快就会全身暖和，血脉通畅。[2]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3082" y="391070"/>
            <a:ext cx="2210936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小寒风俗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75782" y="1461349"/>
            <a:ext cx="5633143" cy="4354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39409" y="2073249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952224"/>
                </a:solidFill>
                <a:cs typeface="+mn-ea"/>
                <a:sym typeface="+mn-lt"/>
              </a:rPr>
              <a:t>广东</a:t>
            </a:r>
            <a:r>
              <a:rPr lang="en-US" altLang="zh-CN" sz="2000" b="1" dirty="0">
                <a:solidFill>
                  <a:srgbClr val="952224"/>
                </a:solidFill>
                <a:cs typeface="+mn-ea"/>
                <a:sym typeface="+mn-lt"/>
              </a:rPr>
              <a:t>-</a:t>
            </a:r>
            <a:r>
              <a:rPr lang="zh-CN" altLang="en-US" sz="2000" b="1" dirty="0">
                <a:solidFill>
                  <a:srgbClr val="952224"/>
                </a:solidFill>
                <a:cs typeface="+mn-ea"/>
                <a:sym typeface="+mn-lt"/>
              </a:rPr>
              <a:t>吃糯米饭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广州传统，小寒早上吃糯米饭，为避免太糯，一般是</a:t>
            </a:r>
            <a:r>
              <a:rPr lang="en-US" altLang="zh-CN" sz="1400" dirty="0">
                <a:cs typeface="+mn-ea"/>
                <a:sym typeface="+mn-lt"/>
              </a:rPr>
              <a:t>60%</a:t>
            </a:r>
            <a:r>
              <a:rPr lang="zh-CN" altLang="en-US" sz="1400" dirty="0">
                <a:cs typeface="+mn-ea"/>
                <a:sym typeface="+mn-lt"/>
              </a:rPr>
              <a:t>糯米</a:t>
            </a:r>
            <a:r>
              <a:rPr lang="en-US" altLang="zh-CN" sz="1400" dirty="0">
                <a:cs typeface="+mn-ea"/>
                <a:sym typeface="+mn-lt"/>
              </a:rPr>
              <a:t>40%</a:t>
            </a:r>
            <a:r>
              <a:rPr lang="zh-CN" altLang="en-US" sz="1400" dirty="0">
                <a:cs typeface="+mn-ea"/>
                <a:sym typeface="+mn-lt"/>
              </a:rPr>
              <a:t>香米，把腊肉和腊肠切碎，炒熟，花生米炒熟，加一些碎葱白，拌在饭里面吃。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广东人很讲究食疗。小寒因处隆冬，土气旺，肾气弱，因此，饮食方面宜减甘增苦，补心助肺，调理肾脏。池晓玲说，所谓“三九补一冬”，但小寒时切记不可大补。在饮食上可多吃羊肉、牛肉、芝麻、核桃、杏仁、瓜子、花生、棒子、松子、葡萄干等，也可结合药膳进行调补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3082" y="391070"/>
            <a:ext cx="2156345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小寒风俗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082734"/>
            <a:ext cx="5775266" cy="5775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06700" y="-190502"/>
            <a:ext cx="5245100" cy="3933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84004" y="1437117"/>
            <a:ext cx="2317175" cy="70788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rtlCol="0">
            <a:spAutoFit/>
          </a:bodyPr>
          <a:lstStyle/>
          <a:p>
            <a:r>
              <a:rPr lang="zh-CN" altLang="en-US" sz="4000" dirty="0">
                <a:solidFill>
                  <a:srgbClr val="952224"/>
                </a:solidFill>
                <a:cs typeface="+mn-ea"/>
                <a:sym typeface="+mn-lt"/>
              </a:rPr>
              <a:t>第一章节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24051" y="2380074"/>
            <a:ext cx="203707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solidFill>
                  <a:srgbClr val="952224"/>
                </a:solidFill>
                <a:cs typeface="+mn-ea"/>
                <a:sym typeface="+mn-lt"/>
              </a:rPr>
              <a:t>小寒简介</a:t>
            </a:r>
            <a:endParaRPr lang="ko-KR" altLang="en-US" sz="3600" dirty="0">
              <a:solidFill>
                <a:srgbClr val="95222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26153" y="1820635"/>
            <a:ext cx="6096000" cy="39605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小寒，十二月节。月初寒尚小，故云。月半则大矣。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小寒之日雁北乡，又五日鹊始巢，又五日雉始雊。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雁北乡（xiàng）。乡，向导之义。二阳之候，雁将避热而回，今则乡北飞之，至立春后皆归矣，禽鸟得气之先故也。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鹊始巢。喜鹊也，鹊巢之门每向太岁，冬至天元之始，至后二阳已得来年之节气，鹊遂可为巢，知所向也。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雉始雊（gòu）。雉，文明之禽，阳鸟也；雊，雌雄之同鸣也，感于阳而后有声。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22103" y="359185"/>
            <a:ext cx="1979343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小寒简介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4897" y="468367"/>
            <a:ext cx="1979343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小寒简介</a:t>
            </a:r>
          </a:p>
        </p:txBody>
      </p:sp>
      <p:sp>
        <p:nvSpPr>
          <p:cNvPr id="4" name="矩形 3"/>
          <p:cNvSpPr/>
          <p:nvPr/>
        </p:nvSpPr>
        <p:spPr>
          <a:xfrm>
            <a:off x="409612" y="2555969"/>
            <a:ext cx="66923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小寒时北京的平均气温一般在一5℃上下，极端最低温度在—15℃以下；东北北部地区，这时的平均气温在—30℃左右，极端最低气温可低达—50℃以下，午后最高气温平均也不过—20℃。黑龙江、内蒙古和新疆45°N以北的地区及藏北高原，平均气温在—20℃上下，40°N附近的河套以西地区平均气温在—10℃上下。到秦岭、淮河一线平均气温则在0℃左右，此线以南已经没有季节性的冻土，冬作物也没有明显的越冬期。这时的江南地区平均气温一般在5℃上下，虽然田野里仍是充满生机，但亦时有冷空气南下，造成一定危害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9612" y="1964815"/>
            <a:ext cx="1245705" cy="400085"/>
          </a:xfrm>
          <a:prstGeom prst="rect">
            <a:avLst/>
          </a:prstGeom>
          <a:solidFill>
            <a:srgbClr val="952224"/>
          </a:solidFill>
        </p:spPr>
        <p:txBody>
          <a:bodyPr vert="horz" wrap="square" lIns="91417" tIns="45708" rIns="91417" bIns="45708" rtlCol="0">
            <a:spAutoFit/>
          </a:bodyPr>
          <a:lstStyle/>
          <a:p>
            <a:pPr algn="ctr"/>
            <a:r>
              <a:rPr lang="zh-CN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气   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915808" y="1109338"/>
            <a:ext cx="5000422" cy="5030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7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7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10151" y="6365437"/>
            <a:ext cx="8655888" cy="411461"/>
          </a:xfrm>
          <a:prstGeom prst="rect">
            <a:avLst/>
          </a:prstGeom>
        </p:spPr>
        <p:txBody>
          <a:bodyPr wrap="square" lIns="121923" tIns="60961" rIns="121923" bIns="6096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小寒节气，人们还要注意气象台对强冷空气的预报，预防大风降温和雨雪天气对春运的影响，注意防寒防冻。</a:t>
            </a:r>
          </a:p>
        </p:txBody>
      </p:sp>
      <p:grpSp>
        <p:nvGrpSpPr>
          <p:cNvPr id="2" name="组合 4"/>
          <p:cNvGrpSpPr/>
          <p:nvPr/>
        </p:nvGrpSpPr>
        <p:grpSpPr>
          <a:xfrm>
            <a:off x="4892813" y="2213116"/>
            <a:ext cx="2033516" cy="3634686"/>
            <a:chOff x="2530613" y="1131564"/>
            <a:chExt cx="2033516" cy="3635316"/>
          </a:xfrm>
        </p:grpSpPr>
        <p:sp>
          <p:nvSpPr>
            <p:cNvPr id="10" name="矩形 9"/>
            <p:cNvSpPr/>
            <p:nvPr/>
          </p:nvSpPr>
          <p:spPr>
            <a:xfrm>
              <a:off x="2530613" y="1131564"/>
              <a:ext cx="2033516" cy="363531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797843" y="1166681"/>
              <a:ext cx="1647816" cy="339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　　中国南方地区冬暖显著，隆冬1月，霜雪交侵，常有冰冻，最低气温在零下10℃左右。而华南北部最低气温却很少低于零下5℃，华南南部0℃以下的低温更不多见。中国隆冬最冷的地区是黑龙江北部，最低气温在可达零下40℃左右，天寒地冻，滴水成冰。低海拔河谷地带，则是中国南方大部分地区隆冬最暖的地方，1月平均气温在12℃左右，只有很少年份可能出现0℃以下的低温。加之逆温效应十分显著，所以香蕉、芒果等热带水果能够良好生长。</a:t>
              </a:r>
            </a:p>
          </p:txBody>
        </p:sp>
      </p:grpSp>
      <p:grpSp>
        <p:nvGrpSpPr>
          <p:cNvPr id="6" name="组合 11"/>
          <p:cNvGrpSpPr/>
          <p:nvPr/>
        </p:nvGrpSpPr>
        <p:grpSpPr>
          <a:xfrm>
            <a:off x="7237685" y="2213626"/>
            <a:ext cx="2033516" cy="3634175"/>
            <a:chOff x="4557142" y="2335715"/>
            <a:chExt cx="3021028" cy="3634807"/>
          </a:xfrm>
        </p:grpSpPr>
        <p:sp>
          <p:nvSpPr>
            <p:cNvPr id="17" name="矩形 16"/>
            <p:cNvSpPr/>
            <p:nvPr/>
          </p:nvSpPr>
          <p:spPr>
            <a:xfrm>
              <a:off x="4557142" y="2335715"/>
              <a:ext cx="3021028" cy="363480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794239" y="2356620"/>
              <a:ext cx="2546832" cy="277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小寒节气，东亚大槽发展得最为强大和稳定，蒙古冷高压和阿留申低压也达到最为强大且稳定，西风槽脊尺度达到最大，并配合最强的西风强度。小寒节气冷空气降温过程频繁，但达到寒潮标准的并不多。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俗话说，“冷在三九”。“三九”多在1月9日至17日，也恰在小寒节气内。但这只是一般规律，少数年份大寒也可能比小寒冷。而人们记忆犹新的1975年冬，气温最低的节气竟是大雪哩！</a:t>
              </a:r>
            </a:p>
          </p:txBody>
        </p:sp>
      </p:grpSp>
      <p:grpSp>
        <p:nvGrpSpPr>
          <p:cNvPr id="13" name="组合 18"/>
          <p:cNvGrpSpPr/>
          <p:nvPr/>
        </p:nvGrpSpPr>
        <p:grpSpPr>
          <a:xfrm>
            <a:off x="9582557" y="2213116"/>
            <a:ext cx="2033516" cy="3634174"/>
            <a:chOff x="8156513" y="2335714"/>
            <a:chExt cx="3021028" cy="2533166"/>
          </a:xfrm>
        </p:grpSpPr>
        <p:sp>
          <p:nvSpPr>
            <p:cNvPr id="20" name="矩形 19"/>
            <p:cNvSpPr/>
            <p:nvPr/>
          </p:nvSpPr>
          <p:spPr>
            <a:xfrm>
              <a:off x="8156513" y="2335714"/>
              <a:ext cx="3021028" cy="2533166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421617" y="2389730"/>
              <a:ext cx="2428804" cy="1929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大寒也可能比小寒冷。而人们记忆犹新的1975年冬，气温最低的节气竟是大雪哩！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900" dirty="0">
                  <a:cs typeface="+mn-ea"/>
                  <a:sym typeface="+mn-lt"/>
                </a:rPr>
                <a:t>华南冬季最低气温不低，有利于生产，也适宜发展多种经营。“受命不迁，生南国兮”的柑桔，生长一般要求最低气温不低于零下5℃、年温高于15℃，华南内绝大多数地区都能满足，副热带植物也几乎应有尽有。只所以如此，得天独厚的气候条件，应当是一个很重要的因素。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5180938" y="1387705"/>
            <a:ext cx="5996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952224"/>
                </a:solidFill>
                <a:cs typeface="+mn-ea"/>
                <a:sym typeface="+mn-lt"/>
              </a:rPr>
              <a:t>当太阳黄经达285度时，小寒节气开始。寒即寒冷，小寒表示寒冷的程度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922103" y="359185"/>
            <a:ext cx="1979343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小寒简介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342885" y="-213042"/>
            <a:ext cx="4674659" cy="364092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04897" y="468367"/>
            <a:ext cx="2620190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小寒简介</a:t>
            </a:r>
            <a:r>
              <a:rPr lang="en-US" altLang="zh-CN" dirty="0">
                <a:sym typeface="+mn-lt"/>
              </a:rPr>
              <a:t>-</a:t>
            </a:r>
            <a:r>
              <a:rPr lang="zh-CN" altLang="en-US" dirty="0">
                <a:sym typeface="+mn-lt"/>
              </a:rPr>
              <a:t>畜牧</a:t>
            </a:r>
          </a:p>
        </p:txBody>
      </p:sp>
      <p:sp>
        <p:nvSpPr>
          <p:cNvPr id="22" name="矩形 21"/>
          <p:cNvSpPr/>
          <p:nvPr/>
        </p:nvSpPr>
        <p:spPr>
          <a:xfrm>
            <a:off x="1592066" y="5968761"/>
            <a:ext cx="9007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952224"/>
                </a:solidFill>
                <a:cs typeface="+mn-ea"/>
                <a:sym typeface="+mn-lt"/>
              </a:rPr>
              <a:t>这时节要继续抓好春花作物的培育，做好防冻、防湿工作，力争春花好收成。要防止积雪冻雨压断和竹林果木，冬季多大雾、大风天，海上或江湖捕鱼、养殖作业需特别注意安全。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04067" y="1544927"/>
            <a:ext cx="1816289" cy="2886823"/>
            <a:chOff x="504067" y="1544927"/>
            <a:chExt cx="1816289" cy="2886823"/>
          </a:xfrm>
        </p:grpSpPr>
        <p:sp>
          <p:nvSpPr>
            <p:cNvPr id="17" name="TextBox 29"/>
            <p:cNvSpPr txBox="1"/>
            <p:nvPr/>
          </p:nvSpPr>
          <p:spPr>
            <a:xfrm>
              <a:off x="608559" y="3477643"/>
              <a:ext cx="16073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猪舍、牛舍、羊栏要关闭门窗，提高舍内温度。牛羊外出放牧应迟出早归。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04067" y="1544927"/>
              <a:ext cx="1816289" cy="1816289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573057" y="1544927"/>
            <a:ext cx="1882959" cy="3985586"/>
            <a:chOff x="3573057" y="1544927"/>
            <a:chExt cx="1882959" cy="3985586"/>
          </a:xfrm>
        </p:grpSpPr>
        <p:sp>
          <p:nvSpPr>
            <p:cNvPr id="18" name="TextBox 35"/>
            <p:cNvSpPr txBox="1"/>
            <p:nvPr/>
          </p:nvSpPr>
          <p:spPr>
            <a:xfrm>
              <a:off x="3679637" y="3477643"/>
              <a:ext cx="1607307" cy="2052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饲养蛋鸡专业户，为提高产蛋率，一是在饮水中加入适量红糖，补充冬季寒冷引起的能量不足；二是增加人工光照。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573057" y="1544927"/>
              <a:ext cx="1882959" cy="1882959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6572611" y="1497942"/>
            <a:ext cx="1929945" cy="4337603"/>
            <a:chOff x="6572611" y="1497942"/>
            <a:chExt cx="1929945" cy="4337603"/>
          </a:xfrm>
        </p:grpSpPr>
        <p:sp>
          <p:nvSpPr>
            <p:cNvPr id="19" name="TextBox 32"/>
            <p:cNvSpPr txBox="1"/>
            <p:nvPr/>
          </p:nvSpPr>
          <p:spPr>
            <a:xfrm>
              <a:off x="6750716" y="3502599"/>
              <a:ext cx="1751840" cy="2332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由于野外牧草枯萎，牛羊要给予人工补饲。山羊特别是怀孕母羊更要补充精料的喂量，同时，增加维生素</a:t>
              </a:r>
              <a:r>
                <a:rPr lang="en-US" altLang="zh-CN" sz="1400" dirty="0">
                  <a:cs typeface="+mn-ea"/>
                  <a:sym typeface="+mn-lt"/>
                </a:rPr>
                <a:t>E</a:t>
              </a:r>
              <a:r>
                <a:rPr lang="zh-CN" altLang="en-US" sz="1400" dirty="0">
                  <a:cs typeface="+mn-ea"/>
                  <a:sym typeface="+mn-lt"/>
                </a:rPr>
                <a:t>和微量元素，防止母羊流产的发生。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572611" y="1497942"/>
              <a:ext cx="1929945" cy="1929945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9192344" y="836712"/>
            <a:ext cx="2583186" cy="4133647"/>
            <a:chOff x="9192344" y="836712"/>
            <a:chExt cx="2583186" cy="4133647"/>
          </a:xfrm>
        </p:grpSpPr>
        <p:sp>
          <p:nvSpPr>
            <p:cNvPr id="21" name="TextBox 29"/>
            <p:cNvSpPr txBox="1"/>
            <p:nvPr/>
          </p:nvSpPr>
          <p:spPr>
            <a:xfrm>
              <a:off x="9680215" y="3477643"/>
              <a:ext cx="1607307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冬季，偶蹄家畜猪、牛、羊等打好防疫针，防范外来疫源感染而引起急性、烈性传染病的发生。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9192344" y="836712"/>
              <a:ext cx="2583186" cy="300324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897" y="468367"/>
            <a:ext cx="2620190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小寒简介</a:t>
            </a:r>
            <a:r>
              <a:rPr lang="en-US" altLang="zh-CN" dirty="0">
                <a:sym typeface="+mn-lt"/>
              </a:rPr>
              <a:t>-</a:t>
            </a:r>
            <a:r>
              <a:rPr lang="zh-CN" altLang="en-US" dirty="0">
                <a:sym typeface="+mn-lt"/>
              </a:rPr>
              <a:t>蔬菜</a:t>
            </a:r>
          </a:p>
        </p:txBody>
      </p:sp>
      <p:sp>
        <p:nvSpPr>
          <p:cNvPr id="3" name="矩形 2"/>
          <p:cNvSpPr/>
          <p:nvPr/>
        </p:nvSpPr>
        <p:spPr>
          <a:xfrm>
            <a:off x="7874938" y="2326840"/>
            <a:ext cx="35755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cs typeface="+mn-ea"/>
                <a:sym typeface="+mn-lt"/>
              </a:rPr>
              <a:t>病害防治。由于阴雨雾天气较多，棚内湿度大，易诱发作物的灰霉病、叶没冰、疫病、霜霉病、白粉病等，在防治上应施用烟雾剂或粉尘剂，要集中农药交替使用，有效提高防治效果。</a:t>
            </a:r>
          </a:p>
        </p:txBody>
      </p:sp>
      <p:sp>
        <p:nvSpPr>
          <p:cNvPr id="4" name="矩形 3"/>
          <p:cNvSpPr/>
          <p:nvPr/>
        </p:nvSpPr>
        <p:spPr>
          <a:xfrm>
            <a:off x="1023763" y="2326840"/>
            <a:ext cx="335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cs typeface="+mn-ea"/>
                <a:sym typeface="+mn-lt"/>
              </a:rPr>
              <a:t>适时播种、科学管理。中、小工棚的西瓜、西葫芦、黄瓜，应在小寒前后在冬暖棚或阳畦内的营养钵或方块育苗。对长势较弱的黄瓜，番茄、辣（甜）椒等越冬作物应结合浇水进行追肥。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95629" y="1825273"/>
            <a:ext cx="4551685" cy="3034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24"/>
          <p:cNvGrpSpPr/>
          <p:nvPr/>
        </p:nvGrpSpPr>
        <p:grpSpPr>
          <a:xfrm>
            <a:off x="1008504" y="3683094"/>
            <a:ext cx="3026393" cy="486600"/>
            <a:chOff x="3002037" y="1465798"/>
            <a:chExt cx="7067433" cy="386479"/>
          </a:xfrm>
          <a:solidFill>
            <a:schemeClr val="accent1"/>
          </a:solidFill>
          <a:effectLst/>
        </p:grpSpPr>
        <p:sp>
          <p:nvSpPr>
            <p:cNvPr id="26" name="矩形 25"/>
            <p:cNvSpPr/>
            <p:nvPr/>
          </p:nvSpPr>
          <p:spPr bwMode="auto">
            <a:xfrm>
              <a:off x="3002037" y="1465798"/>
              <a:ext cx="7067433" cy="369332"/>
            </a:xfrm>
            <a:prstGeom prst="roundRect">
              <a:avLst/>
            </a:prstGeom>
            <a:solidFill>
              <a:srgbClr val="95222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2560" tIns="81280" rIns="162560" bIns="8128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3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3691436" y="1500686"/>
              <a:ext cx="5688629" cy="35159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柑桔</a:t>
              </a:r>
            </a:p>
          </p:txBody>
        </p:sp>
      </p:grpSp>
      <p:sp>
        <p:nvSpPr>
          <p:cNvPr id="28" name="TextBox 9"/>
          <p:cNvSpPr txBox="1"/>
          <p:nvPr/>
        </p:nvSpPr>
        <p:spPr>
          <a:xfrm>
            <a:off x="1008504" y="4247012"/>
            <a:ext cx="3026393" cy="1586531"/>
          </a:xfrm>
          <a:prstGeom prst="rect">
            <a:avLst/>
          </a:prstGeom>
          <a:noFill/>
        </p:spPr>
        <p:txBody>
          <a:bodyPr wrap="square" lIns="91447" tIns="45723" rIns="91447" bIns="4572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⑴继续做好冬季清园，剪除病虫枝，喷布</a:t>
            </a:r>
            <a:r>
              <a:rPr lang="en-US" altLang="zh-CN" sz="1065" dirty="0">
                <a:cs typeface="+mn-ea"/>
                <a:sym typeface="+mn-lt"/>
              </a:rPr>
              <a:t>45%</a:t>
            </a:r>
            <a:r>
              <a:rPr lang="zh-CN" altLang="en-US" sz="1065" dirty="0">
                <a:cs typeface="+mn-ea"/>
                <a:sym typeface="+mn-lt"/>
              </a:rPr>
              <a:t>晶体石硫合剂或松碱合剂，杀灭越冬病虫害。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⑵整形修剪：幼年树以整形为主，成年结果树以修剪为主。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⑶做好根部培土，树干涂白等防冻措施，出现旱情的适度灌水。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⑷修整园地道路及灌排沟渠。</a:t>
            </a:r>
          </a:p>
        </p:txBody>
      </p:sp>
      <p:grpSp>
        <p:nvGrpSpPr>
          <p:cNvPr id="11" name="组合 28"/>
          <p:cNvGrpSpPr/>
          <p:nvPr/>
        </p:nvGrpSpPr>
        <p:grpSpPr>
          <a:xfrm>
            <a:off x="4692699" y="3661505"/>
            <a:ext cx="3026393" cy="465011"/>
            <a:chOff x="3002037" y="1465798"/>
            <a:chExt cx="7067433" cy="369332"/>
          </a:xfrm>
          <a:solidFill>
            <a:srgbClr val="952224"/>
          </a:solidFill>
          <a:effectLst/>
        </p:grpSpPr>
        <p:sp>
          <p:nvSpPr>
            <p:cNvPr id="30" name="矩形 29"/>
            <p:cNvSpPr/>
            <p:nvPr/>
          </p:nvSpPr>
          <p:spPr bwMode="auto">
            <a:xfrm>
              <a:off x="3002037" y="1465798"/>
              <a:ext cx="7067433" cy="369332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2560" tIns="81280" rIns="162560" bIns="8128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3691436" y="1500686"/>
              <a:ext cx="5688629" cy="31778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杨梅</a:t>
              </a:r>
            </a:p>
          </p:txBody>
        </p:sp>
      </p:grpSp>
      <p:sp>
        <p:nvSpPr>
          <p:cNvPr id="32" name="TextBox 9"/>
          <p:cNvSpPr txBox="1"/>
          <p:nvPr/>
        </p:nvSpPr>
        <p:spPr>
          <a:xfrm>
            <a:off x="4692699" y="4225423"/>
            <a:ext cx="3026393" cy="1373074"/>
          </a:xfrm>
          <a:prstGeom prst="rect">
            <a:avLst/>
          </a:prstGeom>
          <a:noFill/>
        </p:spPr>
        <p:txBody>
          <a:bodyPr wrap="square" lIns="91447" tIns="45723" rIns="91447" bIns="4572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⑴雪天及时清除枝叶积雪，防止损伤或压断枝条。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⑵及时清园，剪去病虫枝、枯枝、衰弱枝，清扫落叶，并及时烧毁，以消灭越冬病虫。人工摘除蓑蛾类虫囊。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⑶做好开园种植准备工作。挖好定植穴，施足基肥。</a:t>
            </a:r>
          </a:p>
        </p:txBody>
      </p:sp>
      <p:grpSp>
        <p:nvGrpSpPr>
          <p:cNvPr id="15" name="组合 32"/>
          <p:cNvGrpSpPr/>
          <p:nvPr/>
        </p:nvGrpSpPr>
        <p:grpSpPr>
          <a:xfrm>
            <a:off x="8320325" y="3662119"/>
            <a:ext cx="3026393" cy="465011"/>
            <a:chOff x="3002037" y="1465798"/>
            <a:chExt cx="7067433" cy="369332"/>
          </a:xfrm>
          <a:solidFill>
            <a:srgbClr val="952224"/>
          </a:solidFill>
          <a:effectLst/>
        </p:grpSpPr>
        <p:sp>
          <p:nvSpPr>
            <p:cNvPr id="34" name="矩形 33"/>
            <p:cNvSpPr/>
            <p:nvPr/>
          </p:nvSpPr>
          <p:spPr bwMode="auto">
            <a:xfrm>
              <a:off x="3002037" y="1465798"/>
              <a:ext cx="7067433" cy="369332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2560" tIns="81280" rIns="162560" bIns="8128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5" name="TextBox 4"/>
            <p:cNvSpPr txBox="1"/>
            <p:nvPr/>
          </p:nvSpPr>
          <p:spPr>
            <a:xfrm>
              <a:off x="3691436" y="1500686"/>
              <a:ext cx="5688629" cy="31778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桃</a:t>
              </a:r>
            </a:p>
          </p:txBody>
        </p:sp>
      </p:grpSp>
      <p:sp>
        <p:nvSpPr>
          <p:cNvPr id="36" name="TextBox 9"/>
          <p:cNvSpPr txBox="1"/>
          <p:nvPr/>
        </p:nvSpPr>
        <p:spPr>
          <a:xfrm>
            <a:off x="8320325" y="4226037"/>
            <a:ext cx="3026393" cy="1159619"/>
          </a:xfrm>
          <a:prstGeom prst="rect">
            <a:avLst/>
          </a:prstGeom>
          <a:noFill/>
        </p:spPr>
        <p:txBody>
          <a:bodyPr wrap="square" lIns="91447" tIns="45723" rIns="91447" bIns="4572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⑴继续整形修剪，并选留接穗。清除枯枝落叶，烧毁。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⑵继续肥培管理，深翻改土，水利建设，道路维修。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⑶新果园土地平整，定点种植。</a:t>
            </a:r>
          </a:p>
          <a:p>
            <a:pPr>
              <a:lnSpc>
                <a:spcPct val="130000"/>
              </a:lnSpc>
            </a:pPr>
            <a:r>
              <a:rPr lang="zh-CN" altLang="en-US" sz="1065" dirty="0">
                <a:cs typeface="+mn-ea"/>
                <a:sym typeface="+mn-lt"/>
              </a:rPr>
              <a:t>⑷做好苗木调运和室内苗木掘接。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04897" y="468367"/>
            <a:ext cx="2620190" cy="523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7" tIns="45708" rIns="91417" bIns="45708" rtlCol="0">
            <a:spAutoFit/>
          </a:bodyPr>
          <a:lstStyle>
            <a:defPPr>
              <a:defRPr lang="zh-CN"/>
            </a:defPPr>
            <a:lvl1pPr algn="dist">
              <a:defRPr sz="2800" b="1">
                <a:solidFill>
                  <a:srgbClr val="95222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小寒简介</a:t>
            </a:r>
            <a:r>
              <a:rPr lang="en-US" altLang="zh-CN" dirty="0">
                <a:sym typeface="+mn-lt"/>
              </a:rPr>
              <a:t>-</a:t>
            </a:r>
            <a:r>
              <a:rPr lang="zh-CN" altLang="en-US" dirty="0">
                <a:sym typeface="+mn-lt"/>
              </a:rPr>
              <a:t>水果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58305" y="1645138"/>
            <a:ext cx="2695179" cy="2016367"/>
          </a:xfrm>
          <a:prstGeom prst="roundRect">
            <a:avLst/>
          </a:prstGeom>
          <a:ln>
            <a:solidFill>
              <a:schemeClr val="accent4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240460" y="1661710"/>
            <a:ext cx="2695179" cy="2021384"/>
          </a:xfrm>
          <a:prstGeom prst="roundRect">
            <a:avLst/>
          </a:prstGeom>
          <a:ln>
            <a:solidFill>
              <a:schemeClr val="accent4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85931" y="1661710"/>
            <a:ext cx="2695179" cy="2021384"/>
          </a:xfrm>
          <a:prstGeom prst="roundRect">
            <a:avLst/>
          </a:prstGeom>
          <a:ln>
            <a:solidFill>
              <a:schemeClr val="accent4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88424" y="66108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random/>
      </p:transition>
    </mc:Choice>
    <mc:Fallback xmlns="">
      <p:transition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76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76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98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98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98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中国风小寒传统节气介绍PPT模板"/>
</p:tagLst>
</file>

<file path=ppt/theme/theme1.xml><?xml version="1.0" encoding="utf-8"?>
<a:theme xmlns:a="http://schemas.openxmlformats.org/drawingml/2006/main" name=" www.2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B9C9F"/>
      </a:accent1>
      <a:accent2>
        <a:srgbClr val="76675A"/>
      </a:accent2>
      <a:accent3>
        <a:srgbClr val="918A85"/>
      </a:accent3>
      <a:accent4>
        <a:srgbClr val="8C0202"/>
      </a:accent4>
      <a:accent5>
        <a:srgbClr val="6C6864"/>
      </a:accent5>
      <a:accent6>
        <a:srgbClr val="635A52"/>
      </a:accent6>
      <a:hlink>
        <a:srgbClr val="0563C1"/>
      </a:hlink>
      <a:folHlink>
        <a:srgbClr val="954F72"/>
      </a:folHlink>
    </a:clrScheme>
    <a:fontScheme name="pvkmraxl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2584</Words>
  <Application>Microsoft Office PowerPoint</Application>
  <PresentationFormat>宽屏</PresentationFormat>
  <Paragraphs>187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2022-03-11T03:42:58Z</dcterms:created>
  <dcterms:modified xsi:type="dcterms:W3CDTF">2023-01-11T01:48:20Z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FF356A9462914883928B366F055F47EF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