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5" r:id="rId2"/>
    <p:sldId id="264" r:id="rId3"/>
    <p:sldId id="263" r:id="rId4"/>
    <p:sldId id="261" r:id="rId5"/>
    <p:sldId id="275" r:id="rId6"/>
    <p:sldId id="355" r:id="rId7"/>
    <p:sldId id="361" r:id="rId8"/>
    <p:sldId id="348" r:id="rId9"/>
    <p:sldId id="362" r:id="rId10"/>
    <p:sldId id="363" r:id="rId11"/>
    <p:sldId id="356" r:id="rId12"/>
    <p:sldId id="286" r:id="rId13"/>
    <p:sldId id="293" r:id="rId14"/>
    <p:sldId id="364" r:id="rId15"/>
    <p:sldId id="350" r:id="rId16"/>
    <p:sldId id="357" r:id="rId17"/>
    <p:sldId id="358" r:id="rId18"/>
    <p:sldId id="288" r:id="rId19"/>
    <p:sldId id="290" r:id="rId20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CA6"/>
    <a:srgbClr val="E30782"/>
    <a:srgbClr val="FF66FF"/>
    <a:srgbClr val="00493A"/>
    <a:srgbClr val="F599C1"/>
    <a:srgbClr val="FFB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4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87574"/>
            <a:ext cx="9144000" cy="1829997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长方体的认识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975906"/>
            <a:ext cx="9144000" cy="4235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21236" y="8014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542189"/>
            <a:ext cx="8181653" cy="145534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正方体可以看成是长、宽、高都相等的特殊的长方体。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6614" y="790337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1030836" y="777240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3847" y="1369524"/>
            <a:ext cx="7975736" cy="1316843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找一个形状是长方体或正方体的物品，并与同伴说一说它的顶点、面和棱。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33276" y="2861787"/>
            <a:ext cx="3493565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请同学们自己做一做。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475264" y="1098233"/>
            <a:ext cx="8366540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判断：长方体是特殊的正方体。         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)</a:t>
            </a:r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404" name="文本框 20"/>
          <p:cNvSpPr txBox="1"/>
          <p:nvPr/>
        </p:nvSpPr>
        <p:spPr>
          <a:xfrm>
            <a:off x="930073" y="2233062"/>
            <a:ext cx="7584484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正方体是长、宽、高都相等的特殊的长方体，而长方体不是特殊的正方体。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85433" y="1629146"/>
            <a:ext cx="1859813" cy="42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0073" y="3315796"/>
            <a:ext cx="1911067" cy="49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3787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右图是一个长方体盒子。（上、下两面近似认为一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致，单位：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）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96717" y="1678916"/>
            <a:ext cx="5669083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⑴这个盒子的上面是什么形状？长和宽各是多少？哪个面和它形状、大小都相同？左侧面呢？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5800" y="1653451"/>
            <a:ext cx="2160288" cy="12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50021" y="2978614"/>
            <a:ext cx="8163658" cy="14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答：这个盒子的上面是长方形，长是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36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宽是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28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盒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子的下面和它形状、大小都相同。左侧面是长方形，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长是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28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，宽是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右侧面和它形状、大小都相同。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44416" y="1171873"/>
            <a:ext cx="61512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）哪个面的长是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36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、宽是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10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？</a:t>
            </a: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3425" y="1629760"/>
            <a:ext cx="2160288" cy="12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8180" y="2900157"/>
            <a:ext cx="7584484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答：盒子的前面和后面的长是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36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宽是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下面的长方体都是由棱长为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的小正方体搭成的，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它们的长、宽、高各是多少？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304106" y="2078610"/>
            <a:ext cx="1302276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4071594" y="1529672"/>
            <a:ext cx="756711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6044536" y="1727376"/>
            <a:ext cx="1157036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162620" y="3057804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长＝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62620" y="3476904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宽＝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62620" y="3938866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高＝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623060" y="3082993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长＝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623060" y="3502093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宽＝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23060" y="3964055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高＝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44536" y="3082807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长＝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044536" y="3501907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宽＝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44536" y="3963869"/>
            <a:ext cx="1653780" cy="5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高＝</a:t>
            </a:r>
            <a:r>
              <a:rPr lang="zh-CN" altLang="en-US" sz="2700" u="sng">
                <a:solidFill>
                  <a:srgbClr val="D60093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44833" y="3121683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52156" y="3555070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63141" y="4011079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22985" y="3135474"/>
            <a:ext cx="49918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31529" y="3568861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42513" y="4024870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40754" y="3135474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49298" y="3568861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60282" y="4024870"/>
            <a:ext cx="4979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4549" y="411510"/>
            <a:ext cx="8517150" cy="4233467"/>
            <a:chOff x="474167" y="548680"/>
            <a:chExt cx="11078210" cy="5644622"/>
          </a:xfrm>
        </p:grpSpPr>
        <p:sp>
          <p:nvSpPr>
            <p:cNvPr id="4" name="文本框 3"/>
            <p:cNvSpPr txBox="1"/>
            <p:nvPr/>
          </p:nvSpPr>
          <p:spPr>
            <a:xfrm>
              <a:off x="474167" y="548680"/>
              <a:ext cx="1107821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判断题。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97859" y="1195011"/>
              <a:ext cx="10934195" cy="4998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（1）正方体有6个面，每个面都是正方形。 （   ）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（2）长方体有12条棱，8个面。           （   ）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（3）有6个面，8个顶点和12条棱的立体图形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一定是长方体。                    （   ）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（4）如果长方体有两个面是正方形，那么这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个长方体其余四个面的面积都相等。  （   ）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（5）长方体所具有的特点，正方体都具有，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所以长方体是特殊的正方体。        （   ）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727588" y="879325"/>
            <a:ext cx="5536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27588" y="1363771"/>
            <a:ext cx="5536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28904" y="2246412"/>
            <a:ext cx="5536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27833" y="3147237"/>
            <a:ext cx="5536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27588" y="4048062"/>
            <a:ext cx="5536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64549" y="519522"/>
            <a:ext cx="8636347" cy="3815630"/>
            <a:chOff x="474167" y="692696"/>
            <a:chExt cx="11233248" cy="5087506"/>
          </a:xfrm>
        </p:grpSpPr>
        <p:sp>
          <p:nvSpPr>
            <p:cNvPr id="4" name="文本框 3"/>
            <p:cNvSpPr txBox="1"/>
            <p:nvPr/>
          </p:nvSpPr>
          <p:spPr>
            <a:xfrm>
              <a:off x="474167" y="692696"/>
              <a:ext cx="1107821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选择题。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690191" y="1341353"/>
              <a:ext cx="1101722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（1）下列物体中，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(    )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不是长方体形状。</a:t>
              </a:r>
            </a:p>
            <a:p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A.火柴盒     B.数学书     C.圆珠笔</a:t>
              </a:r>
            </a:p>
            <a:p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（2）长方体的12条棱中，高有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(    )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条。</a:t>
              </a:r>
            </a:p>
            <a:p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A.4          B.10         C.12</a:t>
              </a:r>
            </a:p>
            <a:p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（3）长方体和正方体的关系可以表示成如下的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(   )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A.           B.           C.</a:t>
              </a:r>
              <a:endPara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2346375" y="4310374"/>
              <a:ext cx="1638095" cy="138095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253666" y="4276507"/>
              <a:ext cx="1609524" cy="147619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259829" y="4208773"/>
              <a:ext cx="1638095" cy="1571429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3963027" y="1018005"/>
            <a:ext cx="5536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44838" y="1842241"/>
            <a:ext cx="5536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1749" y="2671832"/>
            <a:ext cx="5536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85994" y="819865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398" y="1286590"/>
            <a:ext cx="8248818" cy="331123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个面每个面都是长方形（特殊情况下有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个相对的面是正方形）；相交于同一顶点的三条棱，分别叫作长方体的长、宽、高。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正方体的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个面是完全一样的正方形；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条棱的长度都相等。</a:t>
            </a:r>
          </a:p>
          <a:p>
            <a:pPr marL="565785" indent="-565785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正方体可看成长、宽、高都相等的特殊的长方体。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2359" y="1013936"/>
            <a:ext cx="7833669" cy="311562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了解长方体和正方体各部分名称，进一步认识长方体和正方体，掌握长方体和正方体的特点。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能正确区分长方体和正方体的异同点。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738088" y="906124"/>
            <a:ext cx="781991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生活中哪些物体的形状是长方体或正方体？说一说，认一认。</a:t>
            </a:r>
          </a:p>
        </p:txBody>
      </p:sp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649" y="1753906"/>
            <a:ext cx="50504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402" y="1956908"/>
            <a:ext cx="2436122" cy="23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长方体和正方体各部分的名称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7" name="图片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6009" y="1618787"/>
            <a:ext cx="2824241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39294" y="3642337"/>
            <a:ext cx="1108216" cy="10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合 28"/>
          <p:cNvGrpSpPr/>
          <p:nvPr/>
        </p:nvGrpSpPr>
        <p:grpSpPr bwMode="auto">
          <a:xfrm>
            <a:off x="5346446" y="1881916"/>
            <a:ext cx="2104145" cy="998935"/>
            <a:chOff x="4860032" y="2420888"/>
            <a:chExt cx="2736000" cy="1332000"/>
          </a:xfrm>
        </p:grpSpPr>
        <p:sp>
          <p:nvSpPr>
            <p:cNvPr id="40" name="立方体 39"/>
            <p:cNvSpPr/>
            <p:nvPr/>
          </p:nvSpPr>
          <p:spPr>
            <a:xfrm>
              <a:off x="4860032" y="2420888"/>
              <a:ext cx="2736000" cy="1332000"/>
            </a:xfrm>
            <a:prstGeom prst="cube">
              <a:avLst>
                <a:gd name="adj" fmla="val 32426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5291698" y="2432002"/>
              <a:ext cx="0" cy="90017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5291698" y="3313121"/>
              <a:ext cx="2304334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860032" y="3313121"/>
              <a:ext cx="431666" cy="439767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36"/>
          <p:cNvGrpSpPr/>
          <p:nvPr/>
        </p:nvGrpSpPr>
        <p:grpSpPr bwMode="auto">
          <a:xfrm>
            <a:off x="5783195" y="3283364"/>
            <a:ext cx="1329127" cy="1296591"/>
            <a:chOff x="5292080" y="4581128"/>
            <a:chExt cx="1728192" cy="1728192"/>
          </a:xfrm>
        </p:grpSpPr>
        <p:sp>
          <p:nvSpPr>
            <p:cNvPr id="45" name="立方体 44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738014" y="4581128"/>
              <a:ext cx="0" cy="129654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738014" y="5877669"/>
              <a:ext cx="128225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292080" y="5877669"/>
              <a:ext cx="445934" cy="43165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4100315" y="2503422"/>
            <a:ext cx="1218061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长方体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4289301" y="3932255"/>
            <a:ext cx="1218061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正方体</a:t>
            </a:r>
          </a:p>
        </p:txBody>
      </p:sp>
      <p:sp>
        <p:nvSpPr>
          <p:cNvPr id="51" name="平行四边形 50"/>
          <p:cNvSpPr/>
          <p:nvPr/>
        </p:nvSpPr>
        <p:spPr>
          <a:xfrm>
            <a:off x="5364755" y="1881916"/>
            <a:ext cx="2076073" cy="323850"/>
          </a:xfrm>
          <a:prstGeom prst="parallelogram">
            <a:avLst>
              <a:gd name="adj" fmla="val 96463"/>
            </a:avLst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5732125" y="1840244"/>
            <a:ext cx="1218061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面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7118615" y="2205766"/>
            <a:ext cx="0" cy="6750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5"/>
          <p:cNvSpPr txBox="1">
            <a:spLocks noChangeArrowheads="1"/>
          </p:cNvSpPr>
          <p:nvPr/>
        </p:nvSpPr>
        <p:spPr bwMode="auto">
          <a:xfrm>
            <a:off x="6675574" y="2354594"/>
            <a:ext cx="54922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棱</a:t>
            </a:r>
          </a:p>
        </p:txBody>
      </p:sp>
      <p:sp>
        <p:nvSpPr>
          <p:cNvPr id="55" name="椭圆 54"/>
          <p:cNvSpPr/>
          <p:nvPr/>
        </p:nvSpPr>
        <p:spPr>
          <a:xfrm>
            <a:off x="7423741" y="1858104"/>
            <a:ext cx="56143" cy="547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/>
        </p:nvSpPr>
        <p:spPr bwMode="auto">
          <a:xfrm>
            <a:off x="7410315" y="1685463"/>
            <a:ext cx="776239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顶点</a:t>
            </a:r>
          </a:p>
        </p:txBody>
      </p:sp>
      <p:sp>
        <p:nvSpPr>
          <p:cNvPr id="57" name="平行四边形 56"/>
          <p:cNvSpPr/>
          <p:nvPr/>
        </p:nvSpPr>
        <p:spPr>
          <a:xfrm>
            <a:off x="5807606" y="3283364"/>
            <a:ext cx="1301055" cy="325041"/>
          </a:xfrm>
          <a:prstGeom prst="parallelogram">
            <a:avLst>
              <a:gd name="adj" fmla="val 97980"/>
            </a:avLst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8" name="TextBox 29"/>
          <p:cNvSpPr txBox="1">
            <a:spLocks noChangeArrowheads="1"/>
          </p:cNvSpPr>
          <p:nvPr/>
        </p:nvSpPr>
        <p:spPr bwMode="auto">
          <a:xfrm>
            <a:off x="5845442" y="3257170"/>
            <a:ext cx="1218061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面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6780956" y="3608405"/>
            <a:ext cx="0" cy="9715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31"/>
          <p:cNvSpPr txBox="1">
            <a:spLocks noChangeArrowheads="1"/>
          </p:cNvSpPr>
          <p:nvPr/>
        </p:nvSpPr>
        <p:spPr bwMode="auto">
          <a:xfrm>
            <a:off x="6305570" y="3847720"/>
            <a:ext cx="54922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棱</a:t>
            </a:r>
          </a:p>
        </p:txBody>
      </p:sp>
      <p:sp>
        <p:nvSpPr>
          <p:cNvPr id="61" name="椭圆 60"/>
          <p:cNvSpPr/>
          <p:nvPr/>
        </p:nvSpPr>
        <p:spPr>
          <a:xfrm>
            <a:off x="7084861" y="3263124"/>
            <a:ext cx="54923" cy="547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62" name="TextBox 33"/>
          <p:cNvSpPr txBox="1">
            <a:spLocks noChangeArrowheads="1"/>
          </p:cNvSpPr>
          <p:nvPr/>
        </p:nvSpPr>
        <p:spPr bwMode="auto">
          <a:xfrm>
            <a:off x="7113543" y="3127392"/>
            <a:ext cx="775019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顶点</a:t>
            </a:r>
          </a:p>
        </p:txBody>
      </p:sp>
      <p:sp>
        <p:nvSpPr>
          <p:cNvPr id="65" name="文本框 1"/>
          <p:cNvSpPr txBox="1">
            <a:spLocks noChangeArrowheads="1"/>
          </p:cNvSpPr>
          <p:nvPr/>
        </p:nvSpPr>
        <p:spPr bwMode="auto">
          <a:xfrm>
            <a:off x="585994" y="1236352"/>
            <a:ext cx="781991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生活中哪些物体的形状是长方体或正方体？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 animBg="1"/>
      <p:bldP spid="52" grpId="0"/>
      <p:bldP spid="54" grpId="0"/>
      <p:bldP spid="55" grpId="0" animBg="1"/>
      <p:bldP spid="56" grpId="0"/>
      <p:bldP spid="57" grpId="0" animBg="1"/>
      <p:bldP spid="58" grpId="0"/>
      <p:bldP spid="60" grpId="0"/>
      <p:bldP spid="61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408624" y="758097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8754" y="1498759"/>
            <a:ext cx="7943026" cy="214598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在长方体或正方体中，表面平平的部分称为面，两个面相交的边叫作棱，三条棱相交于一点，这个点叫作顶点。</a:t>
            </a:r>
            <a:endParaRPr lang="zh-CN" altLang="en-US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/>
        </p:nvGrpSpPr>
        <p:grpSpPr>
          <a:xfrm>
            <a:off x="323139" y="421971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长方体和正方体的特点（重点）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7573" y="2491384"/>
            <a:ext cx="4080952" cy="20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3823" y="1622338"/>
            <a:ext cx="1634990" cy="98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1030" y="2189512"/>
            <a:ext cx="1634990" cy="93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4042" y="1908297"/>
            <a:ext cx="1575259" cy="10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96888" y="895757"/>
            <a:ext cx="8525624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(2)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长方体和正方体各有什么特点？做一做，填一填，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 hangingPunct="0">
              <a:defRPr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并与同伴交流。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82911" y="1053941"/>
          <a:ext cx="6908528" cy="3737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2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185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顶点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个数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2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面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个数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形状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大小关系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2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棱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条数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0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sym typeface="Times New Roman" panose="02020603050405020304"/>
                        </a:rPr>
                        <a:t>长度关系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291" marB="3429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图片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4089" y="1161259"/>
            <a:ext cx="884863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5354" y="1119825"/>
            <a:ext cx="540683" cy="5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008984" y="1818182"/>
            <a:ext cx="718875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6130216" y="1818182"/>
            <a:ext cx="720096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008984" y="2304046"/>
            <a:ext cx="718875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130216" y="2304045"/>
            <a:ext cx="720096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562035" y="2736094"/>
            <a:ext cx="1515863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正方形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5357394" y="2736094"/>
            <a:ext cx="2617976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长方形或正方形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620864" y="3168142"/>
            <a:ext cx="1515863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大小相同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5073382" y="3171349"/>
            <a:ext cx="3206991" cy="437674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spc="-229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/>
              </a:rPr>
              <a:t>相对的两个面大小相同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25053" y="3599974"/>
            <a:ext cx="1141902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条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5928222" y="3599974"/>
            <a:ext cx="1199509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条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3579122" y="4193687"/>
            <a:ext cx="1515863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长度相同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5286605" y="4193687"/>
            <a:ext cx="2786405" cy="4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相对的棱长度相等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09188" y="187025"/>
            <a:ext cx="8525624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(2)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长方体和正方体各有什么特点？做一做，填一填，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 hangingPunct="0">
              <a:defRPr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并与同伴交流。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64549" y="681540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4866" y="1478217"/>
            <a:ext cx="8289224" cy="2300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长方体和正方体的关系（难点）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66032" y="1214926"/>
            <a:ext cx="8345094" cy="10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(3)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正方形是特殊的长方形，正方体是特殊的长方体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latinLnBrk="1"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吗？认一认，想一想。</a:t>
            </a:r>
          </a:p>
        </p:txBody>
      </p:sp>
      <p:grpSp>
        <p:nvGrpSpPr>
          <p:cNvPr id="15" name="组合 20"/>
          <p:cNvGrpSpPr/>
          <p:nvPr/>
        </p:nvGrpSpPr>
        <p:grpSpPr bwMode="auto">
          <a:xfrm>
            <a:off x="939859" y="2739026"/>
            <a:ext cx="2102924" cy="998934"/>
            <a:chOff x="4860032" y="2420888"/>
            <a:chExt cx="2736000" cy="1332000"/>
          </a:xfrm>
        </p:grpSpPr>
        <p:sp>
          <p:nvSpPr>
            <p:cNvPr id="16" name="立方体 15"/>
            <p:cNvSpPr/>
            <p:nvPr/>
          </p:nvSpPr>
          <p:spPr>
            <a:xfrm>
              <a:off x="4860032" y="2420888"/>
              <a:ext cx="2736000" cy="1332000"/>
            </a:xfrm>
            <a:prstGeom prst="cube">
              <a:avLst>
                <a:gd name="adj" fmla="val 32426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291949" y="2432001"/>
              <a:ext cx="0" cy="900172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5291949" y="3313122"/>
              <a:ext cx="2304083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860032" y="3313122"/>
              <a:ext cx="431917" cy="439766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30"/>
          <p:cNvGrpSpPr/>
          <p:nvPr/>
        </p:nvGrpSpPr>
        <p:grpSpPr bwMode="auto">
          <a:xfrm>
            <a:off x="4072887" y="2468754"/>
            <a:ext cx="1327906" cy="1296591"/>
            <a:chOff x="5292080" y="4581128"/>
            <a:chExt cx="1728192" cy="1728192"/>
          </a:xfrm>
        </p:grpSpPr>
        <p:sp>
          <p:nvSpPr>
            <p:cNvPr id="21" name="立方体 20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738424" y="4581128"/>
              <a:ext cx="0" cy="129654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738424" y="5877669"/>
              <a:ext cx="128184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5292080" y="5877669"/>
              <a:ext cx="446344" cy="43165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4594042" y="3033111"/>
            <a:ext cx="54922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棱</a:t>
            </a:r>
          </a:p>
        </p:txBody>
      </p: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1636765" y="3737961"/>
            <a:ext cx="54922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长</a:t>
            </a:r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2834078" y="3473642"/>
            <a:ext cx="54922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宽</a:t>
            </a:r>
          </a:p>
        </p:txBody>
      </p:sp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2245796" y="3173604"/>
            <a:ext cx="54922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高</a:t>
            </a: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4319428" y="3765345"/>
            <a:ext cx="54922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棱</a:t>
            </a: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auto">
          <a:xfrm>
            <a:off x="5227482" y="3492692"/>
            <a:ext cx="549226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棱</a:t>
            </a:r>
          </a:p>
        </p:txBody>
      </p:sp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6641" y="2332535"/>
            <a:ext cx="2966811" cy="129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全屏显示(16:9)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2023-01-17T01:08:58Z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884DD7A8A53D4BF999BD66CE8F8A6A8B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