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sldIdLst>
    <p:sldId id="369" r:id="rId2"/>
    <p:sldId id="393" r:id="rId3"/>
    <p:sldId id="275" r:id="rId4"/>
    <p:sldId id="443" r:id="rId5"/>
    <p:sldId id="445" r:id="rId6"/>
    <p:sldId id="446" r:id="rId7"/>
    <p:sldId id="342" r:id="rId8"/>
    <p:sldId id="420" r:id="rId9"/>
    <p:sldId id="444" r:id="rId10"/>
    <p:sldId id="448" r:id="rId11"/>
    <p:sldId id="449" r:id="rId12"/>
    <p:sldId id="447" r:id="rId13"/>
    <p:sldId id="436" r:id="rId14"/>
    <p:sldId id="437" r:id="rId15"/>
    <p:sldId id="450" r:id="rId16"/>
    <p:sldId id="451" r:id="rId17"/>
    <p:sldId id="452" r:id="rId18"/>
    <p:sldId id="454" r:id="rId19"/>
    <p:sldId id="453" r:id="rId20"/>
    <p:sldId id="455" r:id="rId21"/>
    <p:sldId id="457" r:id="rId22"/>
    <p:sldId id="456" r:id="rId23"/>
    <p:sldId id="359" r:id="rId24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95">
          <p15:clr>
            <a:srgbClr val="A4A3A4"/>
          </p15:clr>
        </p15:guide>
        <p15:guide id="2" pos="279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33CC"/>
    <a:srgbClr val="C35574"/>
    <a:srgbClr val="CC0066"/>
    <a:srgbClr val="CC0000"/>
    <a:srgbClr val="CC00CC"/>
    <a:srgbClr val="008080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3" autoAdjust="0"/>
    <p:restoredTop sz="96113" autoAdjust="0"/>
  </p:normalViewPr>
  <p:slideViewPr>
    <p:cSldViewPr>
      <p:cViewPr varScale="1">
        <p:scale>
          <a:sx n="106" d="100"/>
          <a:sy n="106" d="100"/>
        </p:scale>
        <p:origin x="-102" y="-702"/>
      </p:cViewPr>
      <p:guideLst>
        <p:guide orient="horz" pos="1595"/>
        <p:guide pos="279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409575" y="754063"/>
            <a:ext cx="5854700" cy="329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538163" y="4387850"/>
            <a:ext cx="5780087" cy="395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
第二级
第三级
第四级
第五级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l"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497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338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l"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CACE15B-4D47-4A07-BCDE-EE067FEF4071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409575" y="754063"/>
            <a:ext cx="5854700" cy="3294062"/>
          </a:xfrm>
        </p:spPr>
      </p:sp>
      <p:sp>
        <p:nvSpPr>
          <p:cNvPr id="6146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6147" name="灯片编号占位符 3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22EAA9F8-C8FB-47BB-ADA1-13722664F004}" type="slidenum">
              <a:rPr lang="zh-CN" altLang="en-US">
                <a:solidFill>
                  <a:schemeClr val="tx1"/>
                </a:solidFill>
              </a:rPr>
              <a:t>3</a:t>
            </a:fld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CE15B-4D47-4A07-BCDE-EE067FEF4071}" type="slidenum">
              <a:rPr lang="zh-CN" altLang="en-US" smtClean="0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409575" y="754063"/>
            <a:ext cx="5854700" cy="3294062"/>
          </a:xfrm>
        </p:spPr>
      </p:sp>
      <p:sp>
        <p:nvSpPr>
          <p:cNvPr id="11266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1267" name="灯片编号占位符 3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AC3ABF87-86A5-4F66-99E5-CE49B1456B0C}" type="slidenum">
              <a:rPr lang="zh-CN" altLang="en-US">
                <a:solidFill>
                  <a:schemeClr val="tx1"/>
                </a:solidFill>
              </a:rPr>
              <a:t>7</a:t>
            </a:fld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>
          <a:xfrm>
            <a:off x="409575" y="754063"/>
            <a:ext cx="5854700" cy="3294062"/>
          </a:xfrm>
        </p:spPr>
      </p:sp>
      <p:sp>
        <p:nvSpPr>
          <p:cNvPr id="17410" name="文本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D1B154-C2FA-47A3-81A0-B5CACF861940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5CBB2D-4D41-4B60-8BFD-2B99B1044E24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A4F210-E567-4211-B0F9-C0DD179CD615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7086FF-E954-4F27-9756-CC9A19D6466A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3A97E7-E3B6-4B03-AAE2-D7F938ACEE33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BEC4D8-6D4A-44CA-9EC4-F30AD9A32210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A5A75-6966-4A98-80BF-C8B14C259A38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05A574-20A6-4FE1-9822-4169183FFD16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E2EF16-7DD2-4CAF-99B5-A060948B7611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69B108-080C-4618-9899-7A09106A7693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CC8D27-BF9D-4E2C-A669-E544B9B84C65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buFont typeface="Arial" panose="020B0604020202020204" pitchFamily="34" charset="0"/>
              <a:buNone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buFont typeface="Arial" panose="020B0604020202020204" pitchFamily="34" charset="0"/>
              <a:buNone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B4D4B749-EF55-418A-A2FF-1B00A1DE8B40}" type="slidenum">
              <a:rPr lang="zh-CN" altLang="zh-CN"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slide" Target="slide2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9.emf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8.e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10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2"/>
          <p:cNvSpPr>
            <a:spLocks noChangeArrowheads="1"/>
          </p:cNvSpPr>
          <p:nvPr/>
        </p:nvSpPr>
        <p:spPr bwMode="auto">
          <a:xfrm>
            <a:off x="0" y="1"/>
            <a:ext cx="9144000" cy="1221581"/>
          </a:xfrm>
          <a:prstGeom prst="flowChartProcess">
            <a:avLst/>
          </a:prstGeom>
          <a:solidFill>
            <a:srgbClr val="008080"/>
          </a:solidFill>
          <a:ln w="9525">
            <a:noFill/>
            <a:miter lim="800000"/>
          </a:ln>
        </p:spPr>
        <p:txBody>
          <a:bodyPr anchor="ctr"/>
          <a:lstStyle/>
          <a:p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0" y="2161439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zh-CN" altLang="en-US" sz="4000" b="1" dirty="0" smtClean="0">
                <a:solidFill>
                  <a:srgbClr val="CC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从</a:t>
            </a:r>
            <a:r>
              <a:rPr lang="zh-CN" altLang="en-US" sz="4000" b="1" dirty="0">
                <a:solidFill>
                  <a:srgbClr val="CC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统计图分析数据的集中趋势</a:t>
            </a:r>
            <a:endParaRPr lang="en-US" altLang="zh-CN" sz="4000" b="1" dirty="0">
              <a:solidFill>
                <a:srgbClr val="CC006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-9525" y="1329612"/>
            <a:ext cx="914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3200" dirty="0">
                <a:solidFill>
                  <a:srgbClr val="0707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第六章  数据的分析</a:t>
            </a:r>
            <a:endParaRPr lang="en-US" altLang="zh-CN" sz="3200" dirty="0">
              <a:solidFill>
                <a:srgbClr val="07070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78" name="AutoShape 7"/>
          <p:cNvSpPr>
            <a:spLocks noChangeArrowheads="1"/>
          </p:cNvSpPr>
          <p:nvPr/>
        </p:nvSpPr>
        <p:spPr bwMode="auto">
          <a:xfrm>
            <a:off x="0" y="4822032"/>
            <a:ext cx="9144000" cy="321469"/>
          </a:xfrm>
          <a:prstGeom prst="flowChartProcess">
            <a:avLst/>
          </a:prstGeom>
          <a:solidFill>
            <a:srgbClr val="008080"/>
          </a:solidFill>
          <a:ln w="9525">
            <a:noFill/>
            <a:miter lim="800000"/>
          </a:ln>
        </p:spPr>
        <p:txBody>
          <a:bodyPr anchor="ctr"/>
          <a:lstStyle/>
          <a:p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080" name="MH_Text_1"/>
          <p:cNvSpPr>
            <a:spLocks noChangeArrowheads="1"/>
          </p:cNvSpPr>
          <p:nvPr/>
        </p:nvSpPr>
        <p:spPr bwMode="auto">
          <a:xfrm>
            <a:off x="723900" y="3365028"/>
            <a:ext cx="1665288" cy="79176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 cap="flat" cmpd="sng">
            <a:noFill/>
            <a:bevel/>
          </a:ln>
          <a:effectLst>
            <a:outerShdw dist="25401" dir="2700000" algn="ctr" rotWithShape="0">
              <a:srgbClr val="000000">
                <a:alpha val="28999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2" name="MH_SubTitle_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22314" y="3568625"/>
            <a:ext cx="1665287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导入新课</a:t>
            </a:r>
          </a:p>
        </p:txBody>
      </p:sp>
      <p:sp>
        <p:nvSpPr>
          <p:cNvPr id="3081" name="MH_Other_1"/>
          <p:cNvSpPr>
            <a:spLocks noChangeArrowheads="1"/>
          </p:cNvSpPr>
          <p:nvPr/>
        </p:nvSpPr>
        <p:spPr bwMode="auto">
          <a:xfrm>
            <a:off x="2149476" y="3697213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083" name="MH_Text_2"/>
          <p:cNvSpPr>
            <a:spLocks noChangeArrowheads="1"/>
          </p:cNvSpPr>
          <p:nvPr/>
        </p:nvSpPr>
        <p:spPr bwMode="auto">
          <a:xfrm>
            <a:off x="2711450" y="3363838"/>
            <a:ext cx="1665288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 cap="flat" cmpd="sng">
            <a:noFill/>
            <a:bevel/>
          </a:ln>
          <a:effectLst>
            <a:outerShdw dist="25401" dir="2700000" algn="ctr" rotWithShape="0">
              <a:srgbClr val="000000">
                <a:alpha val="28999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3" name="MH_SubTitle_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711450" y="3568625"/>
            <a:ext cx="1665288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讲授新课</a:t>
            </a:r>
          </a:p>
        </p:txBody>
      </p:sp>
      <p:sp>
        <p:nvSpPr>
          <p:cNvPr id="3084" name="MH_Other_2"/>
          <p:cNvSpPr>
            <a:spLocks noChangeArrowheads="1"/>
          </p:cNvSpPr>
          <p:nvPr/>
        </p:nvSpPr>
        <p:spPr bwMode="auto">
          <a:xfrm>
            <a:off x="2746376" y="3694831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085" name="MH_Other_3"/>
          <p:cNvSpPr>
            <a:spLocks noChangeArrowheads="1"/>
          </p:cNvSpPr>
          <p:nvPr/>
        </p:nvSpPr>
        <p:spPr bwMode="auto">
          <a:xfrm>
            <a:off x="4179889" y="3697213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087" name="MH_Text_3"/>
          <p:cNvSpPr>
            <a:spLocks noChangeArrowheads="1"/>
          </p:cNvSpPr>
          <p:nvPr/>
        </p:nvSpPr>
        <p:spPr bwMode="auto">
          <a:xfrm>
            <a:off x="4719639" y="3363838"/>
            <a:ext cx="1666875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 cap="flat" cmpd="sng">
            <a:noFill/>
            <a:bevel/>
          </a:ln>
          <a:effectLst>
            <a:outerShdw dist="25401" dir="2700000" algn="ctr" rotWithShape="0">
              <a:srgbClr val="000000">
                <a:alpha val="28999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4" name="MH_SubTitle_3"/>
          <p:cNvSpPr>
            <a:spLocks noChangeArrowheads="1"/>
          </p:cNvSpPr>
          <p:nvPr/>
        </p:nvSpPr>
        <p:spPr bwMode="auto">
          <a:xfrm>
            <a:off x="4719639" y="3568625"/>
            <a:ext cx="1665287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当堂练习</a:t>
            </a:r>
          </a:p>
        </p:txBody>
      </p:sp>
      <p:sp>
        <p:nvSpPr>
          <p:cNvPr id="3088" name="MH_Other_4"/>
          <p:cNvSpPr>
            <a:spLocks noChangeArrowheads="1"/>
          </p:cNvSpPr>
          <p:nvPr/>
        </p:nvSpPr>
        <p:spPr bwMode="auto">
          <a:xfrm>
            <a:off x="4776788" y="3694831"/>
            <a:ext cx="169862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089" name="MH_Other_5"/>
          <p:cNvSpPr>
            <a:spLocks noChangeArrowheads="1"/>
          </p:cNvSpPr>
          <p:nvPr/>
        </p:nvSpPr>
        <p:spPr bwMode="auto">
          <a:xfrm>
            <a:off x="6178551" y="3697213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091" name="MH_Text_4"/>
          <p:cNvSpPr>
            <a:spLocks noChangeArrowheads="1"/>
          </p:cNvSpPr>
          <p:nvPr/>
        </p:nvSpPr>
        <p:spPr bwMode="auto">
          <a:xfrm>
            <a:off x="6727825" y="3363838"/>
            <a:ext cx="1665288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 cap="flat" cmpd="sng">
            <a:noFill/>
            <a:bevel/>
          </a:ln>
          <a:effectLst>
            <a:outerShdw dist="25401" dir="2700000" algn="ctr" rotWithShape="0">
              <a:srgbClr val="000000">
                <a:alpha val="28999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5" name="MH_SubTitle_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727826" y="3568625"/>
            <a:ext cx="1668463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sp>
        <p:nvSpPr>
          <p:cNvPr id="3092" name="MH_Other_6"/>
          <p:cNvSpPr>
            <a:spLocks noChangeArrowheads="1"/>
          </p:cNvSpPr>
          <p:nvPr/>
        </p:nvSpPr>
        <p:spPr bwMode="auto">
          <a:xfrm>
            <a:off x="6777039" y="3694831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3093" name="MH_Other_7"/>
          <p:cNvGrpSpPr/>
          <p:nvPr/>
        </p:nvGrpSpPr>
        <p:grpSpPr bwMode="auto">
          <a:xfrm>
            <a:off x="2085975" y="3661494"/>
            <a:ext cx="890588" cy="200025"/>
            <a:chOff x="0" y="0"/>
            <a:chExt cx="561" cy="169"/>
          </a:xfrm>
        </p:grpSpPr>
        <p:pic>
          <p:nvPicPr>
            <p:cNvPr id="3094" name="MH_Other_7"/>
            <p:cNvPicPr>
              <a:picLocks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0" y="0"/>
              <a:ext cx="561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95" name="Text Box 24"/>
            <p:cNvSpPr txBox="1">
              <a:spLocks noChangeArrowheads="1"/>
            </p:cNvSpPr>
            <p:nvPr/>
          </p:nvSpPr>
          <p:spPr bwMode="auto">
            <a:xfrm>
              <a:off x="70" y="65"/>
              <a:ext cx="4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3097" name="MH_Other_8"/>
          <p:cNvSpPr>
            <a:spLocks noChangeArrowheads="1"/>
          </p:cNvSpPr>
          <p:nvPr/>
        </p:nvSpPr>
        <p:spPr bwMode="auto">
          <a:xfrm>
            <a:off x="2184401" y="3728169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5189"/>
                </a:srgbClr>
              </a:gs>
              <a:gs pos="100000">
                <a:srgbClr val="000000">
                  <a:alpha val="12999"/>
                </a:srgbClr>
              </a:gs>
            </a:gsLst>
            <a:path path="rect">
              <a:fillToRect l="50000" t="50000" r="50000" b="50000"/>
            </a:path>
          </a:gradFill>
          <a:ln w="9525" cap="flat" cmpd="sng">
            <a:noFill/>
            <a:bevel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6" name="MH_Other_9"/>
          <p:cNvGrpSpPr/>
          <p:nvPr/>
        </p:nvGrpSpPr>
        <p:grpSpPr bwMode="auto">
          <a:xfrm>
            <a:off x="4116388" y="3661494"/>
            <a:ext cx="889000" cy="200025"/>
            <a:chOff x="0" y="0"/>
            <a:chExt cx="560" cy="169"/>
          </a:xfrm>
        </p:grpSpPr>
        <p:pic>
          <p:nvPicPr>
            <p:cNvPr id="3098" name="MH_Other_9"/>
            <p:cNvPicPr>
              <a:picLocks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0" y="0"/>
              <a:ext cx="56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99" name="Text Box 28"/>
            <p:cNvSpPr txBox="1">
              <a:spLocks noChangeArrowheads="1"/>
            </p:cNvSpPr>
            <p:nvPr/>
          </p:nvSpPr>
          <p:spPr bwMode="auto">
            <a:xfrm>
              <a:off x="70" y="65"/>
              <a:ext cx="4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3101" name="MH_Other_10"/>
          <p:cNvSpPr>
            <a:spLocks noChangeArrowheads="1"/>
          </p:cNvSpPr>
          <p:nvPr/>
        </p:nvSpPr>
        <p:spPr bwMode="auto">
          <a:xfrm>
            <a:off x="4214814" y="3728169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5189"/>
                </a:srgbClr>
              </a:gs>
              <a:gs pos="100000">
                <a:srgbClr val="000000">
                  <a:alpha val="12999"/>
                </a:srgbClr>
              </a:gs>
            </a:gsLst>
            <a:path path="rect">
              <a:fillToRect l="50000" t="50000" r="50000" b="50000"/>
            </a:path>
          </a:gradFill>
          <a:ln w="9525" cap="flat" cmpd="sng">
            <a:noFill/>
            <a:bevel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pic>
        <p:nvPicPr>
          <p:cNvPr id="7" name="MH_Other_11"/>
          <p:cNvPicPr>
            <a:picLocks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115050" y="3661494"/>
            <a:ext cx="890588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02" name="Text Box 31"/>
          <p:cNvSpPr txBox="1">
            <a:spLocks noChangeArrowheads="1"/>
          </p:cNvSpPr>
          <p:nvPr/>
        </p:nvSpPr>
        <p:spPr bwMode="auto">
          <a:xfrm>
            <a:off x="6226176" y="3737694"/>
            <a:ext cx="669925" cy="46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104" name="MH_Other_12"/>
          <p:cNvSpPr>
            <a:spLocks noChangeArrowheads="1"/>
          </p:cNvSpPr>
          <p:nvPr/>
        </p:nvSpPr>
        <p:spPr bwMode="auto">
          <a:xfrm>
            <a:off x="6213476" y="3728169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5189"/>
                </a:srgbClr>
              </a:gs>
              <a:gs pos="100000">
                <a:srgbClr val="000000">
                  <a:alpha val="12999"/>
                </a:srgbClr>
              </a:gs>
            </a:gsLst>
            <a:path path="rect">
              <a:fillToRect l="50000" t="50000" r="50000" b="50000"/>
            </a:path>
          </a:gradFill>
          <a:ln w="9525" cap="flat" cmpd="sng">
            <a:noFill/>
            <a:bevel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8" name="Text Box 33"/>
          <p:cNvSpPr txBox="1">
            <a:spLocks noChangeArrowheads="1"/>
          </p:cNvSpPr>
          <p:nvPr/>
        </p:nvSpPr>
        <p:spPr bwMode="auto">
          <a:xfrm>
            <a:off x="5349411" y="339502"/>
            <a:ext cx="37433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000" dirty="0" smtClean="0">
                <a:solidFill>
                  <a:schemeClr val="accent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八</a:t>
            </a:r>
            <a:r>
              <a:rPr lang="zh-CN" altLang="en-US" sz="2000" dirty="0">
                <a:solidFill>
                  <a:schemeClr val="accent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年级数学上（</a:t>
            </a:r>
            <a:r>
              <a:rPr lang="en-US" altLang="zh-CN" sz="2000" dirty="0">
                <a:solidFill>
                  <a:schemeClr val="accent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BS</a:t>
            </a:r>
            <a:r>
              <a:rPr lang="zh-CN" altLang="en-US" sz="2000" dirty="0">
                <a:solidFill>
                  <a:schemeClr val="accent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）</a:t>
            </a:r>
          </a:p>
          <a:p>
            <a:r>
              <a:rPr lang="zh-CN" altLang="en-US" sz="2000" dirty="0">
                <a:solidFill>
                  <a:schemeClr val="accent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           教学课件</a:t>
            </a:r>
          </a:p>
        </p:txBody>
      </p:sp>
      <p:sp>
        <p:nvSpPr>
          <p:cNvPr id="34" name="矩形 33"/>
          <p:cNvSpPr/>
          <p:nvPr/>
        </p:nvSpPr>
        <p:spPr>
          <a:xfrm>
            <a:off x="0" y="4299942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4"/>
          <p:cNvSpPr>
            <a:spLocks noChangeArrowheads="1"/>
          </p:cNvSpPr>
          <p:nvPr/>
        </p:nvSpPr>
        <p:spPr bwMode="auto">
          <a:xfrm>
            <a:off x="400050" y="876272"/>
            <a:ext cx="4713288" cy="222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269999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问题</a:t>
            </a:r>
            <a:r>
              <a:rPr lang="en-US" altLang="zh-CN" sz="2400" dirty="0">
                <a:solidFill>
                  <a:srgbClr val="269999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3</a:t>
            </a:r>
            <a:r>
              <a:rPr lang="zh-CN" altLang="en-US" sz="2400" dirty="0">
                <a:solidFill>
                  <a:srgbClr val="269999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：</a:t>
            </a:r>
            <a:r>
              <a:rPr lang="zh-CN" altLang="en-US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小明调查了班级里</a:t>
            </a:r>
            <a:r>
              <a:rPr lang="en-US" altLang="zh-CN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r>
              <a:rPr lang="zh-CN" altLang="en-US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位同学本学期计划购买课外书的花费情况，并将结果绘制成了下面的统计图：</a:t>
            </a:r>
          </a:p>
        </p:txBody>
      </p:sp>
      <p:sp>
        <p:nvSpPr>
          <p:cNvPr id="14338" name="Rectangle 17"/>
          <p:cNvSpPr>
            <a:spLocks noChangeArrowheads="1"/>
          </p:cNvSpPr>
          <p:nvPr/>
        </p:nvSpPr>
        <p:spPr bwMode="auto">
          <a:xfrm>
            <a:off x="400050" y="3051573"/>
            <a:ext cx="8045450" cy="194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(1)</a:t>
            </a:r>
            <a:r>
              <a:rPr lang="zh-CN" altLang="en-US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在这</a:t>
            </a:r>
            <a:r>
              <a:rPr lang="en-US" altLang="zh-CN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r>
              <a:rPr lang="zh-CN" altLang="en-US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位同学中</a:t>
            </a:r>
            <a:r>
              <a:rPr lang="en-US" altLang="zh-CN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本学期计划购买课外书的花费的众数、中位数分别是多少？</a:t>
            </a:r>
          </a:p>
          <a:p>
            <a:pPr>
              <a:lnSpc>
                <a:spcPct val="130000"/>
              </a:lnSpc>
            </a:pPr>
            <a:r>
              <a:rPr lang="en-US" altLang="zh-CN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(2)</a:t>
            </a:r>
            <a:r>
              <a:rPr lang="zh-CN" altLang="en-US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计算这</a:t>
            </a:r>
            <a:r>
              <a:rPr lang="en-US" altLang="zh-CN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r>
              <a:rPr lang="zh-CN" altLang="en-US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位同学计划购买课外书的平均花费是多少？你是怎么计算的？与同伴交流</a:t>
            </a:r>
            <a:r>
              <a:rPr lang="en-US" altLang="zh-CN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pic>
        <p:nvPicPr>
          <p:cNvPr id="14339" name="Picture 4" descr="4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1022747"/>
            <a:ext cx="3962400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文本框 13317"/>
          <p:cNvSpPr txBox="1">
            <a:spLocks noChangeArrowheads="1"/>
          </p:cNvSpPr>
          <p:nvPr/>
        </p:nvSpPr>
        <p:spPr bwMode="auto">
          <a:xfrm>
            <a:off x="5106989" y="3555206"/>
            <a:ext cx="36544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400">
                <a:solidFill>
                  <a:srgbClr val="F2150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众数：</a:t>
            </a:r>
            <a:r>
              <a:rPr lang="en-US" altLang="zh-CN" sz="2400">
                <a:solidFill>
                  <a:srgbClr val="F2150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50</a:t>
            </a:r>
            <a:r>
              <a:rPr lang="zh-CN" altLang="en-US" sz="2400">
                <a:solidFill>
                  <a:srgbClr val="F2150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元中位数：</a:t>
            </a:r>
            <a:r>
              <a:rPr lang="en-US" altLang="zh-CN" sz="2400">
                <a:solidFill>
                  <a:srgbClr val="F2150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50</a:t>
            </a:r>
            <a:r>
              <a:rPr lang="zh-CN" altLang="en-US" sz="2400">
                <a:solidFill>
                  <a:srgbClr val="F2150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元</a:t>
            </a:r>
          </a:p>
        </p:txBody>
      </p:sp>
      <p:grpSp>
        <p:nvGrpSpPr>
          <p:cNvPr id="14341" name="组合 6147"/>
          <p:cNvGrpSpPr/>
          <p:nvPr/>
        </p:nvGrpSpPr>
        <p:grpSpPr bwMode="auto">
          <a:xfrm>
            <a:off x="325439" y="304800"/>
            <a:ext cx="6128374" cy="739030"/>
            <a:chOff x="0" y="0"/>
            <a:chExt cx="9653" cy="1550"/>
          </a:xfrm>
        </p:grpSpPr>
        <p:sp>
          <p:nvSpPr>
            <p:cNvPr id="14342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3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4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/>
              <a:endParaRPr lang="zh-CN" altLang="en-US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14345" name="文本框 6151"/>
            <p:cNvSpPr txBox="1">
              <a:spLocks noChangeArrowheads="1"/>
            </p:cNvSpPr>
            <p:nvPr/>
          </p:nvSpPr>
          <p:spPr bwMode="auto">
            <a:xfrm>
              <a:off x="878" y="432"/>
              <a:ext cx="8775" cy="1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800" b="1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从扇形统计图分析数据的集中趋势</a:t>
              </a:r>
            </a:p>
          </p:txBody>
        </p:sp>
        <p:sp>
          <p:nvSpPr>
            <p:cNvPr id="14346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1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800">
                  <a:solidFill>
                    <a:schemeClr val="accent1"/>
                  </a:solidFill>
                  <a:ea typeface="微软雅黑" panose="020B0503020204020204" pitchFamily="34" charset="-122"/>
                </a:rPr>
                <a:t>三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 bldLvl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0226" y="322660"/>
            <a:ext cx="4062413" cy="2060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2" name="矩形 14338"/>
          <p:cNvSpPr>
            <a:spLocks noChangeArrowheads="1"/>
          </p:cNvSpPr>
          <p:nvPr/>
        </p:nvSpPr>
        <p:spPr bwMode="auto">
          <a:xfrm>
            <a:off x="279401" y="498872"/>
            <a:ext cx="3744913" cy="1667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(2) </a:t>
            </a:r>
            <a:r>
              <a:rPr lang="zh-CN" altLang="en-US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计算这</a:t>
            </a:r>
            <a:r>
              <a:rPr lang="en-US" altLang="zh-CN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r>
              <a:rPr lang="zh-CN" altLang="en-US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名同学计划购买课外书的平均花费，你是怎么计算的？</a:t>
            </a:r>
          </a:p>
        </p:txBody>
      </p:sp>
      <p:pic>
        <p:nvPicPr>
          <p:cNvPr id="14340" name="图片 14339" descr="T])OZH(2(8@{W[0OT)41SF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3363" y="2333625"/>
            <a:ext cx="843121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图片 14340" descr="ITUFX0~S9{TP%DW5A~}S3P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9401" y="2981326"/>
            <a:ext cx="6564313" cy="688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图片 14341" descr="Q8WFUQRAM_%{3T$DDZ%@`J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9400" y="3669507"/>
            <a:ext cx="6396038" cy="464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3" name="文本框 14342"/>
          <p:cNvSpPr txBox="1">
            <a:spLocks noChangeArrowheads="1"/>
          </p:cNvSpPr>
          <p:nvPr/>
        </p:nvSpPr>
        <p:spPr bwMode="auto">
          <a:xfrm>
            <a:off x="6675438" y="3599260"/>
            <a:ext cx="156966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=57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（元）</a:t>
            </a:r>
          </a:p>
        </p:txBody>
      </p:sp>
      <p:sp>
        <p:nvSpPr>
          <p:cNvPr id="14344" name="文本框 14343"/>
          <p:cNvSpPr txBox="1">
            <a:spLocks noChangeArrowheads="1"/>
          </p:cNvSpPr>
          <p:nvPr/>
        </p:nvSpPr>
        <p:spPr bwMode="auto">
          <a:xfrm>
            <a:off x="233364" y="4079081"/>
            <a:ext cx="8675687" cy="1052596"/>
          </a:xfrm>
          <a:prstGeom prst="rect">
            <a:avLst/>
          </a:prstGeom>
          <a:solidFill>
            <a:srgbClr val="85E0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想一想：</a:t>
            </a:r>
            <a:r>
              <a:rPr lang="zh-CN" altLang="en-US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在上面的问题中，如果不知道调查的总人数，你还能求平均数吗？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/>
      <p:bldP spid="14344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3"/>
          <p:cNvSpPr txBox="1">
            <a:spLocks noChangeArrowheads="1"/>
          </p:cNvSpPr>
          <p:nvPr/>
        </p:nvSpPr>
        <p:spPr bwMode="auto">
          <a:xfrm>
            <a:off x="469900" y="1028701"/>
            <a:ext cx="8001000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在扇形统计图中，可以怎样求一组数据的众数、中位数、平均数？</a:t>
            </a:r>
          </a:p>
          <a:p>
            <a:endParaRPr lang="zh-CN" altLang="en-US" sz="2800">
              <a:solidFill>
                <a:schemeClr val="tx1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众数： _____________________________;</a:t>
            </a:r>
          </a:p>
          <a:p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 </a:t>
            </a:r>
          </a:p>
          <a:p>
            <a:endParaRPr lang="zh-CN" altLang="en-US" sz="2800">
              <a:solidFill>
                <a:schemeClr val="tx1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中位数：___________________________;</a:t>
            </a:r>
          </a:p>
          <a:p>
            <a:endParaRPr lang="zh-CN" altLang="en-US" sz="2800">
              <a:solidFill>
                <a:schemeClr val="tx1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 </a:t>
            </a:r>
          </a:p>
          <a:p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平均数：____________________________.</a:t>
            </a:r>
          </a:p>
          <a:p>
            <a:endParaRPr lang="zh-CN" altLang="en-US" sz="2800">
              <a:solidFill>
                <a:schemeClr val="tx1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5363" name="TextBox 4"/>
          <p:cNvSpPr txBox="1">
            <a:spLocks noChangeArrowheads="1"/>
          </p:cNvSpPr>
          <p:nvPr/>
        </p:nvSpPr>
        <p:spPr bwMode="auto">
          <a:xfrm>
            <a:off x="1625601" y="2150269"/>
            <a:ext cx="50260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面积最大的扇形所对应的数据</a:t>
            </a:r>
          </a:p>
        </p:txBody>
      </p:sp>
      <p:sp>
        <p:nvSpPr>
          <p:cNvPr id="15364" name="TextBox 5"/>
          <p:cNvSpPr txBox="1">
            <a:spLocks noChangeArrowheads="1"/>
          </p:cNvSpPr>
          <p:nvPr/>
        </p:nvSpPr>
        <p:spPr bwMode="auto">
          <a:xfrm>
            <a:off x="1689100" y="2640806"/>
            <a:ext cx="640715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扇形图中各数据</a:t>
            </a:r>
            <a:r>
              <a:rPr lang="zh-CN" altLang="en-US" sz="2800">
                <a:solidFill>
                  <a:srgbClr val="F2150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按大小顺序排列</a:t>
            </a:r>
            <a:r>
              <a:rPr lang="zh-CN" altLang="en-US" sz="28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，相应的百分比 </a:t>
            </a:r>
            <a:r>
              <a:rPr lang="zh-CN" altLang="en-US" sz="2800">
                <a:solidFill>
                  <a:srgbClr val="F2150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第</a:t>
            </a:r>
            <a:r>
              <a:rPr lang="en-US" altLang="zh-CN" sz="2800">
                <a:solidFill>
                  <a:srgbClr val="F2150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50%</a:t>
            </a:r>
            <a:r>
              <a:rPr lang="zh-CN" altLang="en-US" sz="2800">
                <a:solidFill>
                  <a:srgbClr val="F2150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2800">
                <a:solidFill>
                  <a:srgbClr val="F2150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51%</a:t>
            </a:r>
            <a:r>
              <a:rPr lang="zh-CN" altLang="en-US" sz="2800">
                <a:solidFill>
                  <a:srgbClr val="F2150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两个数据的平均数</a:t>
            </a:r>
            <a:r>
              <a:rPr lang="zh-CN" altLang="en-US" sz="28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是中位数</a:t>
            </a:r>
          </a:p>
        </p:txBody>
      </p:sp>
      <p:sp>
        <p:nvSpPr>
          <p:cNvPr id="15365" name="TextBox 6"/>
          <p:cNvSpPr txBox="1">
            <a:spLocks noChangeArrowheads="1"/>
          </p:cNvSpPr>
          <p:nvPr/>
        </p:nvSpPr>
        <p:spPr bwMode="auto">
          <a:xfrm>
            <a:off x="1912939" y="4157663"/>
            <a:ext cx="59594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可以利用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加权平均数</a:t>
            </a:r>
            <a:r>
              <a:rPr lang="zh-CN" altLang="en-US" sz="28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进行计算</a:t>
            </a:r>
          </a:p>
        </p:txBody>
      </p:sp>
      <p:sp>
        <p:nvSpPr>
          <p:cNvPr id="16389" name="矩形 9"/>
          <p:cNvSpPr>
            <a:spLocks noChangeArrowheads="1"/>
          </p:cNvSpPr>
          <p:nvPr/>
        </p:nvSpPr>
        <p:spPr bwMode="auto">
          <a:xfrm>
            <a:off x="381001" y="519113"/>
            <a:ext cx="2159566" cy="523220"/>
          </a:xfrm>
          <a:prstGeom prst="rect">
            <a:avLst/>
          </a:prstGeom>
          <a:solidFill>
            <a:srgbClr val="85E0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交流反思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/>
      <p:bldP spid="15364" grpId="0"/>
      <p:bldP spid="1536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圆角矩形 31"/>
          <p:cNvSpPr>
            <a:spLocks noChangeArrowheads="1"/>
          </p:cNvSpPr>
          <p:nvPr/>
        </p:nvSpPr>
        <p:spPr bwMode="auto">
          <a:xfrm>
            <a:off x="425451" y="456010"/>
            <a:ext cx="1223963" cy="321469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典例精析</a:t>
            </a:r>
          </a:p>
        </p:txBody>
      </p:sp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288925" y="777479"/>
            <a:ext cx="8293100" cy="2332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800">
                <a:solidFill>
                  <a:srgbClr val="00808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</a:t>
            </a:r>
            <a:r>
              <a:rPr lang="en-US" altLang="zh-CN" sz="2800">
                <a:solidFill>
                  <a:srgbClr val="00808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>
                <a:solidFill>
                  <a:srgbClr val="00808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某地连续统计了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10</a:t>
            </a:r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天日最高气温，并绘制了扇形统计图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zh-CN" altLang="en-US" sz="2800">
              <a:solidFill>
                <a:schemeClr val="tx1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）这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10</a:t>
            </a:r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天中，日最高气温的众数是多少？</a:t>
            </a:r>
          </a:p>
          <a:p>
            <a:pPr>
              <a:lnSpc>
                <a:spcPct val="130000"/>
              </a:lnSpc>
            </a:pPr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）计算这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10</a:t>
            </a:r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天日最高气温的平均值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zh-CN" altLang="en-US" sz="2800">
              <a:solidFill>
                <a:schemeClr val="tx1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18435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86364" y="2508648"/>
            <a:ext cx="3311525" cy="1978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4" name="Text Box 6"/>
          <p:cNvSpPr txBox="1">
            <a:spLocks noChangeArrowheads="1"/>
          </p:cNvSpPr>
          <p:nvPr/>
        </p:nvSpPr>
        <p:spPr bwMode="auto">
          <a:xfrm>
            <a:off x="755650" y="789385"/>
            <a:ext cx="7704138" cy="1298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解：（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）根据扇形统计图，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35℃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占的比例最大，因此日最高气温的众数是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35℃.</a:t>
            </a:r>
            <a:endParaRPr lang="en-US" altLang="zh-CN" sz="28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94215" name="文本框 94214"/>
          <p:cNvSpPr txBox="1">
            <a:spLocks noChangeArrowheads="1"/>
          </p:cNvSpPr>
          <p:nvPr/>
        </p:nvSpPr>
        <p:spPr bwMode="auto">
          <a:xfrm>
            <a:off x="755651" y="3326607"/>
            <a:ext cx="7058025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(2)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这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10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天日最高气温的平均值是：</a:t>
            </a:r>
          </a:p>
          <a:p>
            <a:pPr>
              <a:lnSpc>
                <a:spcPct val="150000"/>
              </a:lnSpc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32×10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％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+33×20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％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+34×20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％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+35×30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％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+36×20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％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=34.3(°C)</a:t>
            </a:r>
          </a:p>
        </p:txBody>
      </p:sp>
      <p:pic>
        <p:nvPicPr>
          <p:cNvPr id="19459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78439" y="1347788"/>
            <a:ext cx="3311525" cy="1978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4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4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4" grpId="0"/>
      <p:bldP spid="942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85"/>
          <p:cNvSpPr txBox="1">
            <a:spLocks noChangeArrowheads="1"/>
          </p:cNvSpPr>
          <p:nvPr/>
        </p:nvSpPr>
        <p:spPr bwMode="auto">
          <a:xfrm>
            <a:off x="323850" y="2134791"/>
            <a:ext cx="7632700" cy="41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2000">
                <a:solidFill>
                  <a:srgbClr val="F2150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(2)条形统计图中，</a:t>
            </a:r>
          </a:p>
        </p:txBody>
      </p:sp>
      <p:sp>
        <p:nvSpPr>
          <p:cNvPr id="20482" name="Text Box 86"/>
          <p:cNvSpPr txBox="1">
            <a:spLocks noChangeArrowheads="1"/>
          </p:cNvSpPr>
          <p:nvPr/>
        </p:nvSpPr>
        <p:spPr bwMode="auto">
          <a:xfrm>
            <a:off x="323850" y="3488531"/>
            <a:ext cx="750093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2000">
                <a:solidFill>
                  <a:srgbClr val="F2150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(3)扇形统计图中，</a:t>
            </a:r>
          </a:p>
          <a:p>
            <a:endParaRPr lang="zh-CN" altLang="en-US" sz="2000">
              <a:solidFill>
                <a:srgbClr val="F21504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483" name="文本框 17413"/>
          <p:cNvSpPr txBox="1">
            <a:spLocks noChangeArrowheads="1"/>
          </p:cNvSpPr>
          <p:nvPr/>
        </p:nvSpPr>
        <p:spPr bwMode="auto">
          <a:xfrm>
            <a:off x="310149" y="736998"/>
            <a:ext cx="2800767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2400">
                <a:solidFill>
                  <a:srgbClr val="F2150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(1)折线统计图中，</a:t>
            </a:r>
          </a:p>
        </p:txBody>
      </p:sp>
      <p:sp>
        <p:nvSpPr>
          <p:cNvPr id="20484" name="文本框 17414"/>
          <p:cNvSpPr txBox="1">
            <a:spLocks noChangeArrowheads="1"/>
          </p:cNvSpPr>
          <p:nvPr/>
        </p:nvSpPr>
        <p:spPr bwMode="auto">
          <a:xfrm>
            <a:off x="1514184" y="1791891"/>
            <a:ext cx="1847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20000"/>
              </a:lnSpc>
            </a:pPr>
            <a:endParaRPr lang="zh-CN" altLang="en-US" sz="20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416" name="文本框 17415"/>
          <p:cNvSpPr txBox="1"/>
          <p:nvPr/>
        </p:nvSpPr>
        <p:spPr>
          <a:xfrm>
            <a:off x="390525" y="1078707"/>
            <a:ext cx="6340197" cy="1151277"/>
          </a:xfrm>
          <a:prstGeom prst="rect">
            <a:avLst/>
          </a:prstGeom>
          <a:solidFill>
            <a:schemeClr val="accent3">
              <a:lumMod val="90000"/>
            </a:schemeClr>
          </a:solidFill>
          <a:ln w="9525">
            <a:noFill/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000" noProof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众数：同一水平线上出现次数最多的数据；</a:t>
            </a:r>
            <a:endParaRPr lang="zh-CN" altLang="en-US" sz="2000" noProof="1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000" noProof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中位数：从上到下（或从下到上）找中间点所对的数；</a:t>
            </a:r>
            <a:endParaRPr lang="zh-CN" altLang="en-US" sz="2000" noProof="1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000" noProof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平均数：可以用中位数与众数估测平均数．</a:t>
            </a:r>
            <a:endParaRPr lang="zh-CN" altLang="en-US" sz="2000" noProof="1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417" name="文本框 17416"/>
          <p:cNvSpPr txBox="1">
            <a:spLocks noChangeArrowheads="1"/>
          </p:cNvSpPr>
          <p:nvPr/>
        </p:nvSpPr>
        <p:spPr bwMode="auto">
          <a:xfrm>
            <a:off x="390526" y="2491979"/>
            <a:ext cx="6710363" cy="1151277"/>
          </a:xfrm>
          <a:prstGeom prst="rect">
            <a:avLst/>
          </a:prstGeom>
          <a:solidFill>
            <a:srgbClr val="ADEB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20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众数：是柱子最高的数据；</a:t>
            </a:r>
          </a:p>
          <a:p>
            <a:pPr>
              <a:lnSpc>
                <a:spcPct val="120000"/>
              </a:lnSpc>
            </a:pPr>
            <a:r>
              <a:rPr lang="zh-CN" altLang="en-US" sz="20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中位数：从左到右（或从右到左）找中间数；</a:t>
            </a:r>
          </a:p>
          <a:p>
            <a:pPr>
              <a:lnSpc>
                <a:spcPct val="120000"/>
              </a:lnSpc>
            </a:pPr>
            <a:r>
              <a:rPr lang="zh-CN" altLang="en-US" sz="20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平均数：可以用中位数与众数估测平均数．</a:t>
            </a:r>
          </a:p>
        </p:txBody>
      </p:sp>
      <p:sp>
        <p:nvSpPr>
          <p:cNvPr id="17418" name="文本框 17417"/>
          <p:cNvSpPr txBox="1">
            <a:spLocks noChangeArrowheads="1"/>
          </p:cNvSpPr>
          <p:nvPr/>
        </p:nvSpPr>
        <p:spPr bwMode="auto">
          <a:xfrm>
            <a:off x="60326" y="3812382"/>
            <a:ext cx="7622600" cy="1151277"/>
          </a:xfrm>
          <a:prstGeom prst="rect">
            <a:avLst/>
          </a:prstGeom>
          <a:solidFill>
            <a:srgbClr val="92D050">
              <a:alpha val="76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20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众数：为扇形面积最大的数据；</a:t>
            </a:r>
          </a:p>
          <a:p>
            <a:pPr>
              <a:lnSpc>
                <a:spcPct val="120000"/>
              </a:lnSpc>
            </a:pPr>
            <a:r>
              <a:rPr lang="zh-CN" altLang="en-US" sz="20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中位数：按顺序，看相应百分比，第50%与51%两个数据的平均数；</a:t>
            </a:r>
          </a:p>
          <a:p>
            <a:pPr>
              <a:lnSpc>
                <a:spcPct val="120000"/>
              </a:lnSpc>
            </a:pPr>
            <a:r>
              <a:rPr lang="zh-CN" altLang="en-US" sz="20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平均数：可以利用加权平均数进行计算． </a:t>
            </a:r>
          </a:p>
        </p:txBody>
      </p:sp>
      <p:sp>
        <p:nvSpPr>
          <p:cNvPr id="20488" name="圆角矩形 31"/>
          <p:cNvSpPr>
            <a:spLocks noChangeArrowheads="1"/>
          </p:cNvSpPr>
          <p:nvPr/>
        </p:nvSpPr>
        <p:spPr bwMode="auto">
          <a:xfrm>
            <a:off x="323850" y="415529"/>
            <a:ext cx="1225550" cy="321469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归纳总结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6" grpId="0" bldLvl="0" animBg="1"/>
      <p:bldP spid="17417" grpId="0" bldLvl="0" animBg="1"/>
      <p:bldP spid="17418" grpId="0" bldLvl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文本框 18433"/>
          <p:cNvSpPr txBox="1">
            <a:spLocks noChangeArrowheads="1"/>
          </p:cNvSpPr>
          <p:nvPr/>
        </p:nvSpPr>
        <p:spPr bwMode="auto">
          <a:xfrm>
            <a:off x="250826" y="465535"/>
            <a:ext cx="8569325" cy="2751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1.为了解某小区“全民健身”活动的开展情况，某志愿者对居住在该小区的50名成年人一周的体育锻炼时间进行了统计，并绘制成如图所示的条形统计图．根据图中提供的信息，这50人一周的体育锻炼时间的众数和中位数分别是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 (      )</a:t>
            </a:r>
          </a:p>
          <a:p>
            <a:pPr>
              <a:lnSpc>
                <a:spcPct val="120000"/>
              </a:lnSpc>
            </a:pP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(A)6小时、6小时	         (B) 6小时、4小时</a:t>
            </a:r>
          </a:p>
          <a:p>
            <a:pPr>
              <a:lnSpc>
                <a:spcPct val="120000"/>
              </a:lnSpc>
            </a:pP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(C) 4小时、4小时	         (D)4小时、6小时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21506" name="图片 18434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1614" y="2508647"/>
            <a:ext cx="5978525" cy="231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文本框 18436"/>
          <p:cNvSpPr txBox="1">
            <a:spLocks noChangeArrowheads="1"/>
          </p:cNvSpPr>
          <p:nvPr/>
        </p:nvSpPr>
        <p:spPr bwMode="auto">
          <a:xfrm>
            <a:off x="7447652" y="1334692"/>
            <a:ext cx="481222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3200">
                <a:solidFill>
                  <a:srgbClr val="F2150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</a:p>
        </p:txBody>
      </p:sp>
      <p:sp>
        <p:nvSpPr>
          <p:cNvPr id="21508" name="矩形 80"/>
          <p:cNvSpPr>
            <a:spLocks noChangeArrowheads="1"/>
          </p:cNvSpPr>
          <p:nvPr/>
        </p:nvSpPr>
        <p:spPr bwMode="auto">
          <a:xfrm>
            <a:off x="11113" y="28575"/>
            <a:ext cx="1114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srgbClr val="228B8B"/>
                </a:solidFill>
                <a:ea typeface="方正姚体" panose="02010601030101010101" pitchFamily="2" charset="-122"/>
              </a:rPr>
              <a:t>当堂练习</a:t>
            </a:r>
            <a:endParaRPr lang="zh-CN" altLang="en-US" dirty="0">
              <a:solidFill>
                <a:srgbClr val="228B8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bldLvl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文本框 19457"/>
          <p:cNvSpPr txBox="1">
            <a:spLocks noChangeArrowheads="1"/>
          </p:cNvSpPr>
          <p:nvPr/>
        </p:nvSpPr>
        <p:spPr bwMode="auto">
          <a:xfrm>
            <a:off x="198439" y="536973"/>
            <a:ext cx="7921625" cy="222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2.在一次爱心捐款中，某班有40名学生拿出自己的零花钱，有捐5元、10元、20元、50元的，图7反映了不同捐款的人数比例，那么这个班的学生平均每人捐款_________元，中位数是______元，众数是_________元.</a:t>
            </a:r>
          </a:p>
        </p:txBody>
      </p:sp>
      <p:pic>
        <p:nvPicPr>
          <p:cNvPr id="22530" name="图片 19458"/>
          <p:cNvPicPr>
            <a:picLocks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150582" y="2931790"/>
            <a:ext cx="2952750" cy="2121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文本框 19460"/>
          <p:cNvSpPr txBox="1">
            <a:spLocks noChangeArrowheads="1"/>
          </p:cNvSpPr>
          <p:nvPr/>
        </p:nvSpPr>
        <p:spPr bwMode="auto">
          <a:xfrm>
            <a:off x="1703837" y="2152584"/>
            <a:ext cx="5437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800" dirty="0">
                <a:solidFill>
                  <a:srgbClr val="F2150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</a:p>
        </p:txBody>
      </p:sp>
      <p:sp>
        <p:nvSpPr>
          <p:cNvPr id="19462" name="文本框 19461"/>
          <p:cNvSpPr txBox="1">
            <a:spLocks noChangeArrowheads="1"/>
          </p:cNvSpPr>
          <p:nvPr/>
        </p:nvSpPr>
        <p:spPr bwMode="auto">
          <a:xfrm>
            <a:off x="4156686" y="2137361"/>
            <a:ext cx="863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800" dirty="0">
                <a:solidFill>
                  <a:srgbClr val="F2150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</a:p>
        </p:txBody>
      </p:sp>
      <p:sp>
        <p:nvSpPr>
          <p:cNvPr id="19463" name="文本框 19462"/>
          <p:cNvSpPr txBox="1">
            <a:spLocks noChangeArrowheads="1"/>
          </p:cNvSpPr>
          <p:nvPr/>
        </p:nvSpPr>
        <p:spPr bwMode="auto">
          <a:xfrm>
            <a:off x="6139221" y="1647854"/>
            <a:ext cx="3642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800" dirty="0">
                <a:solidFill>
                  <a:srgbClr val="F2150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 bldLvl="0"/>
      <p:bldP spid="19462" grpId="0" bldLvl="0"/>
      <p:bldP spid="19463" grpId="0" bldLvl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标题 27649"/>
          <p:cNvSpPr>
            <a:spLocks noGrp="1" noChangeArrowheads="1"/>
          </p:cNvSpPr>
          <p:nvPr/>
        </p:nvSpPr>
        <p:spPr bwMode="auto">
          <a:xfrm>
            <a:off x="323850" y="447675"/>
            <a:ext cx="8140700" cy="102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3.</a:t>
            </a:r>
            <a:r>
              <a:rPr lang="zh-CN" altLang="en-US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如图是某中学男田径队队员年龄结构条形统计图</a:t>
            </a:r>
            <a:r>
              <a:rPr lang="en-US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 </a:t>
            </a:r>
            <a:r>
              <a:rPr lang="zh-CN" altLang="en-US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，根据图中信息解答下列问题：</a:t>
            </a:r>
          </a:p>
        </p:txBody>
      </p:sp>
      <p:sp>
        <p:nvSpPr>
          <p:cNvPr id="23554" name="文本框 27650"/>
          <p:cNvSpPr txBox="1">
            <a:spLocks noChangeArrowheads="1"/>
          </p:cNvSpPr>
          <p:nvPr/>
        </p:nvSpPr>
        <p:spPr bwMode="auto">
          <a:xfrm>
            <a:off x="222250" y="1593057"/>
            <a:ext cx="4681538" cy="3754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3175"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（</a:t>
            </a:r>
            <a:r>
              <a:rPr lang="en-US" sz="28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1</a:t>
            </a:r>
            <a:r>
              <a:rPr lang="zh-CN" altLang="en-US" sz="28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）田径队共有</a:t>
            </a:r>
            <a:r>
              <a:rPr lang="en-US" sz="2800" baseline="-25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______</a:t>
            </a:r>
            <a:r>
              <a:rPr lang="zh-CN" altLang="en-US" sz="28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人。</a:t>
            </a:r>
          </a:p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（</a:t>
            </a:r>
            <a:r>
              <a:rPr lang="en-US" sz="28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2</a:t>
            </a:r>
            <a:r>
              <a:rPr lang="zh-CN" altLang="en-US" sz="28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）该队队员年龄的众数是</a:t>
            </a:r>
            <a:r>
              <a:rPr lang="en-US" sz="2800" baseline="-25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_____;</a:t>
            </a:r>
            <a:r>
              <a:rPr lang="zh-CN" altLang="en-US" sz="28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中位数是</a:t>
            </a:r>
            <a:r>
              <a:rPr lang="en-US" sz="2800" baseline="-25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______.</a:t>
            </a:r>
          </a:p>
          <a:p>
            <a:pPr>
              <a:lnSpc>
                <a:spcPct val="150000"/>
              </a:lnSpc>
            </a:pPr>
            <a:endParaRPr lang="en-US" sz="2800" baseline="-250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sym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（</a:t>
            </a:r>
            <a:r>
              <a:rPr lang="en-US" sz="28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3</a:t>
            </a:r>
            <a:r>
              <a:rPr lang="zh-CN" altLang="en-US" sz="28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）该队队员的平均年龄是</a:t>
            </a:r>
            <a:r>
              <a:rPr lang="en-US" sz="28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______.</a:t>
            </a:r>
          </a:p>
        </p:txBody>
      </p:sp>
      <p:grpSp>
        <p:nvGrpSpPr>
          <p:cNvPr id="23555" name="组合 27651"/>
          <p:cNvGrpSpPr/>
          <p:nvPr/>
        </p:nvGrpSpPr>
        <p:grpSpPr bwMode="auto">
          <a:xfrm>
            <a:off x="4719638" y="1643063"/>
            <a:ext cx="4184649" cy="2650332"/>
            <a:chOff x="0" y="0"/>
            <a:chExt cx="2636" cy="2226"/>
          </a:xfrm>
        </p:grpSpPr>
        <p:sp>
          <p:nvSpPr>
            <p:cNvPr id="23556" name="文本框 27652"/>
            <p:cNvSpPr txBox="1">
              <a:spLocks noChangeArrowheads="1"/>
            </p:cNvSpPr>
            <p:nvPr/>
          </p:nvSpPr>
          <p:spPr bwMode="auto">
            <a:xfrm>
              <a:off x="169" y="0"/>
              <a:ext cx="892" cy="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sz="2400">
                  <a:solidFill>
                    <a:srgbClr val="000808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队员人数</a:t>
              </a:r>
            </a:p>
          </p:txBody>
        </p:sp>
        <p:grpSp>
          <p:nvGrpSpPr>
            <p:cNvPr id="23557" name="组合 27653"/>
            <p:cNvGrpSpPr/>
            <p:nvPr/>
          </p:nvGrpSpPr>
          <p:grpSpPr bwMode="auto">
            <a:xfrm>
              <a:off x="0" y="50"/>
              <a:ext cx="2636" cy="2176"/>
              <a:chOff x="0" y="0"/>
              <a:chExt cx="2636" cy="2176"/>
            </a:xfrm>
          </p:grpSpPr>
          <p:grpSp>
            <p:nvGrpSpPr>
              <p:cNvPr id="23558" name="组合 27654"/>
              <p:cNvGrpSpPr/>
              <p:nvPr/>
            </p:nvGrpSpPr>
            <p:grpSpPr bwMode="auto">
              <a:xfrm>
                <a:off x="0" y="0"/>
                <a:ext cx="2359" cy="2176"/>
                <a:chOff x="0" y="0"/>
                <a:chExt cx="2359" cy="2176"/>
              </a:xfrm>
            </p:grpSpPr>
            <p:grpSp>
              <p:nvGrpSpPr>
                <p:cNvPr id="23559" name="组合 27655"/>
                <p:cNvGrpSpPr/>
                <p:nvPr/>
              </p:nvGrpSpPr>
              <p:grpSpPr bwMode="auto">
                <a:xfrm>
                  <a:off x="181" y="0"/>
                  <a:ext cx="2178" cy="1634"/>
                  <a:chOff x="0" y="0"/>
                  <a:chExt cx="2178" cy="1634"/>
                </a:xfrm>
              </p:grpSpPr>
              <p:grpSp>
                <p:nvGrpSpPr>
                  <p:cNvPr id="23560" name="组合 27656"/>
                  <p:cNvGrpSpPr/>
                  <p:nvPr/>
                </p:nvGrpSpPr>
                <p:grpSpPr bwMode="auto">
                  <a:xfrm>
                    <a:off x="0" y="0"/>
                    <a:ext cx="2178" cy="1634"/>
                    <a:chOff x="0" y="0"/>
                    <a:chExt cx="2178" cy="1634"/>
                  </a:xfrm>
                </p:grpSpPr>
                <p:sp>
                  <p:nvSpPr>
                    <p:cNvPr id="23561" name="直接连接符 2765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633"/>
                      <a:ext cx="2178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3562" name="直接连接符 27658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" y="0"/>
                      <a:ext cx="0" cy="1634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23563" name="矩形 27659"/>
                  <p:cNvSpPr>
                    <a:spLocks noChangeArrowheads="1"/>
                  </p:cNvSpPr>
                  <p:nvPr/>
                </p:nvSpPr>
                <p:spPr bwMode="auto">
                  <a:xfrm>
                    <a:off x="273" y="1315"/>
                    <a:ext cx="181" cy="318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</a:ln>
                </p:spPr>
                <p:txBody>
                  <a:bodyPr/>
                  <a:lstStyle/>
                  <a:p>
                    <a:pPr>
                      <a:lnSpc>
                        <a:spcPct val="150000"/>
                      </a:lnSpc>
                    </a:pPr>
                    <a:endParaRPr lang="zh-CN" altLang="en-US" sz="2400">
                      <a:latin typeface="黑体" panose="02010609060101010101" pitchFamily="49" charset="-122"/>
                      <a:ea typeface="黑体" panose="02010609060101010101" pitchFamily="49" charset="-122"/>
                    </a:endParaRPr>
                  </a:p>
                </p:txBody>
              </p:sp>
              <p:sp>
                <p:nvSpPr>
                  <p:cNvPr id="23564" name="矩形 27660"/>
                  <p:cNvSpPr>
                    <a:spLocks noChangeArrowheads="1"/>
                  </p:cNvSpPr>
                  <p:nvPr/>
                </p:nvSpPr>
                <p:spPr bwMode="auto">
                  <a:xfrm>
                    <a:off x="726" y="998"/>
                    <a:ext cx="227" cy="635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</a:ln>
                </p:spPr>
                <p:txBody>
                  <a:bodyPr/>
                  <a:lstStyle/>
                  <a:p>
                    <a:pPr>
                      <a:lnSpc>
                        <a:spcPct val="150000"/>
                      </a:lnSpc>
                    </a:pPr>
                    <a:endParaRPr lang="zh-CN" altLang="en-US" sz="2400">
                      <a:latin typeface="黑体" panose="02010609060101010101" pitchFamily="49" charset="-122"/>
                      <a:ea typeface="黑体" panose="02010609060101010101" pitchFamily="49" charset="-122"/>
                    </a:endParaRPr>
                  </a:p>
                </p:txBody>
              </p:sp>
              <p:sp>
                <p:nvSpPr>
                  <p:cNvPr id="23565" name="矩形 27661"/>
                  <p:cNvSpPr>
                    <a:spLocks noChangeArrowheads="1"/>
                  </p:cNvSpPr>
                  <p:nvPr/>
                </p:nvSpPr>
                <p:spPr bwMode="auto">
                  <a:xfrm>
                    <a:off x="1679" y="726"/>
                    <a:ext cx="227" cy="907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</a:ln>
                </p:spPr>
                <p:txBody>
                  <a:bodyPr/>
                  <a:lstStyle/>
                  <a:p>
                    <a:pPr>
                      <a:lnSpc>
                        <a:spcPct val="150000"/>
                      </a:lnSpc>
                    </a:pPr>
                    <a:endParaRPr lang="zh-CN" altLang="en-US" sz="2400">
                      <a:latin typeface="黑体" panose="02010609060101010101" pitchFamily="49" charset="-122"/>
                      <a:ea typeface="黑体" panose="02010609060101010101" pitchFamily="49" charset="-122"/>
                    </a:endParaRPr>
                  </a:p>
                </p:txBody>
              </p:sp>
              <p:sp>
                <p:nvSpPr>
                  <p:cNvPr id="23566" name="矩形 27662"/>
                  <p:cNvSpPr>
                    <a:spLocks noChangeArrowheads="1"/>
                  </p:cNvSpPr>
                  <p:nvPr/>
                </p:nvSpPr>
                <p:spPr bwMode="auto">
                  <a:xfrm>
                    <a:off x="1225" y="408"/>
                    <a:ext cx="227" cy="122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</a:ln>
                </p:spPr>
                <p:txBody>
                  <a:bodyPr/>
                  <a:lstStyle/>
                  <a:p>
                    <a:pPr>
                      <a:lnSpc>
                        <a:spcPct val="150000"/>
                      </a:lnSpc>
                    </a:pPr>
                    <a:endParaRPr lang="zh-CN" altLang="en-US" sz="2400">
                      <a:latin typeface="黑体" panose="02010609060101010101" pitchFamily="49" charset="-122"/>
                      <a:ea typeface="黑体" panose="02010609060101010101" pitchFamily="49" charset="-122"/>
                    </a:endParaRPr>
                  </a:p>
                </p:txBody>
              </p:sp>
              <p:sp>
                <p:nvSpPr>
                  <p:cNvPr id="23567" name="直接连接符 27663"/>
                  <p:cNvSpPr>
                    <a:spLocks noChangeShapeType="1"/>
                  </p:cNvSpPr>
                  <p:nvPr/>
                </p:nvSpPr>
                <p:spPr bwMode="auto">
                  <a:xfrm>
                    <a:off x="0" y="1315"/>
                    <a:ext cx="273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prstDash val="sysDot"/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568" name="直接连接符 27664"/>
                  <p:cNvSpPr>
                    <a:spLocks noChangeShapeType="1"/>
                  </p:cNvSpPr>
                  <p:nvPr/>
                </p:nvSpPr>
                <p:spPr bwMode="auto">
                  <a:xfrm>
                    <a:off x="0" y="726"/>
                    <a:ext cx="1769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prstDash val="sysDot"/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569" name="直接连接符 27665"/>
                  <p:cNvSpPr>
                    <a:spLocks noChangeShapeType="1"/>
                  </p:cNvSpPr>
                  <p:nvPr/>
                </p:nvSpPr>
                <p:spPr bwMode="auto">
                  <a:xfrm>
                    <a:off x="0" y="998"/>
                    <a:ext cx="817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prstDash val="sysDot"/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570" name="直接连接符 27666"/>
                  <p:cNvSpPr>
                    <a:spLocks noChangeShapeType="1"/>
                  </p:cNvSpPr>
                  <p:nvPr/>
                </p:nvSpPr>
                <p:spPr bwMode="auto">
                  <a:xfrm>
                    <a:off x="0" y="408"/>
                    <a:ext cx="1316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prstDash val="sysDot"/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23571" name="文本框 27667"/>
                <p:cNvSpPr txBox="1">
                  <a:spLocks noChangeArrowheads="1"/>
                </p:cNvSpPr>
                <p:nvPr/>
              </p:nvSpPr>
              <p:spPr bwMode="auto">
                <a:xfrm>
                  <a:off x="318" y="1633"/>
                  <a:ext cx="504" cy="54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>
                    <a:lnSpc>
                      <a:spcPct val="150000"/>
                    </a:lnSpc>
                  </a:pPr>
                  <a:r>
                    <a:rPr lang="en-US" sz="2400">
                      <a:solidFill>
                        <a:srgbClr val="000808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15</a:t>
                  </a:r>
                  <a:r>
                    <a:rPr lang="zh-CN" altLang="en-US" sz="2400">
                      <a:solidFill>
                        <a:srgbClr val="000808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岁</a:t>
                  </a:r>
                </a:p>
              </p:txBody>
            </p:sp>
            <p:sp>
              <p:nvSpPr>
                <p:cNvPr id="23572" name="文本框 27668"/>
                <p:cNvSpPr txBox="1">
                  <a:spLocks noChangeArrowheads="1"/>
                </p:cNvSpPr>
                <p:nvPr/>
              </p:nvSpPr>
              <p:spPr bwMode="auto">
                <a:xfrm>
                  <a:off x="816" y="1629"/>
                  <a:ext cx="504" cy="54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>
                    <a:lnSpc>
                      <a:spcPct val="150000"/>
                    </a:lnSpc>
                  </a:pPr>
                  <a:r>
                    <a:rPr lang="en-US" sz="2400">
                      <a:solidFill>
                        <a:srgbClr val="000808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16</a:t>
                  </a:r>
                  <a:r>
                    <a:rPr lang="zh-CN" altLang="en-US" sz="2400">
                      <a:solidFill>
                        <a:srgbClr val="000808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岁</a:t>
                  </a:r>
                </a:p>
              </p:txBody>
            </p:sp>
            <p:sp>
              <p:nvSpPr>
                <p:cNvPr id="23573" name="文本框 27669"/>
                <p:cNvSpPr txBox="1">
                  <a:spLocks noChangeArrowheads="1"/>
                </p:cNvSpPr>
                <p:nvPr/>
              </p:nvSpPr>
              <p:spPr bwMode="auto">
                <a:xfrm>
                  <a:off x="1303" y="1629"/>
                  <a:ext cx="504" cy="54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>
                    <a:lnSpc>
                      <a:spcPct val="150000"/>
                    </a:lnSpc>
                  </a:pPr>
                  <a:r>
                    <a:rPr lang="en-US" sz="2400">
                      <a:solidFill>
                        <a:srgbClr val="000808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17</a:t>
                  </a:r>
                  <a:r>
                    <a:rPr lang="zh-CN" altLang="en-US" sz="2400">
                      <a:solidFill>
                        <a:srgbClr val="000808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岁</a:t>
                  </a:r>
                </a:p>
              </p:txBody>
            </p:sp>
            <p:sp>
              <p:nvSpPr>
                <p:cNvPr id="23574" name="文本框 27670"/>
                <p:cNvSpPr txBox="1">
                  <a:spLocks noChangeArrowheads="1"/>
                </p:cNvSpPr>
                <p:nvPr/>
              </p:nvSpPr>
              <p:spPr bwMode="auto">
                <a:xfrm>
                  <a:off x="1769" y="1633"/>
                  <a:ext cx="504" cy="54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>
                    <a:lnSpc>
                      <a:spcPct val="150000"/>
                    </a:lnSpc>
                  </a:pPr>
                  <a:r>
                    <a:rPr lang="en-US" sz="2400">
                      <a:solidFill>
                        <a:srgbClr val="000808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18</a:t>
                  </a:r>
                  <a:r>
                    <a:rPr lang="zh-CN" altLang="en-US" sz="2400">
                      <a:solidFill>
                        <a:srgbClr val="000808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岁</a:t>
                  </a:r>
                </a:p>
              </p:txBody>
            </p:sp>
            <p:sp>
              <p:nvSpPr>
                <p:cNvPr id="23575" name="文本框 27671"/>
                <p:cNvSpPr txBox="1">
                  <a:spLocks noChangeArrowheads="1"/>
                </p:cNvSpPr>
                <p:nvPr/>
              </p:nvSpPr>
              <p:spPr bwMode="auto">
                <a:xfrm>
                  <a:off x="31" y="1583"/>
                  <a:ext cx="213" cy="54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>
                    <a:lnSpc>
                      <a:spcPct val="150000"/>
                    </a:lnSpc>
                  </a:pPr>
                  <a:r>
                    <a:rPr lang="en-US" sz="2400">
                      <a:solidFill>
                        <a:srgbClr val="000808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0</a:t>
                  </a:r>
                </a:p>
              </p:txBody>
            </p:sp>
            <p:sp>
              <p:nvSpPr>
                <p:cNvPr id="23576" name="文本框 27672"/>
                <p:cNvSpPr txBox="1">
                  <a:spLocks noChangeArrowheads="1"/>
                </p:cNvSpPr>
                <p:nvPr/>
              </p:nvSpPr>
              <p:spPr bwMode="auto">
                <a:xfrm>
                  <a:off x="0" y="1192"/>
                  <a:ext cx="213" cy="54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>
                    <a:lnSpc>
                      <a:spcPct val="150000"/>
                    </a:lnSpc>
                  </a:pPr>
                  <a:r>
                    <a:rPr lang="en-US" sz="2400">
                      <a:solidFill>
                        <a:srgbClr val="000808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1</a:t>
                  </a:r>
                </a:p>
              </p:txBody>
            </p:sp>
            <p:sp>
              <p:nvSpPr>
                <p:cNvPr id="23577" name="文本框 27673"/>
                <p:cNvSpPr txBox="1">
                  <a:spLocks noChangeArrowheads="1"/>
                </p:cNvSpPr>
                <p:nvPr/>
              </p:nvSpPr>
              <p:spPr bwMode="auto">
                <a:xfrm>
                  <a:off x="0" y="874"/>
                  <a:ext cx="213" cy="54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>
                    <a:lnSpc>
                      <a:spcPct val="150000"/>
                    </a:lnSpc>
                  </a:pPr>
                  <a:r>
                    <a:rPr lang="en-US" sz="2400">
                      <a:solidFill>
                        <a:srgbClr val="000808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2</a:t>
                  </a:r>
                </a:p>
              </p:txBody>
            </p:sp>
            <p:sp>
              <p:nvSpPr>
                <p:cNvPr id="23578" name="文本框 27674"/>
                <p:cNvSpPr txBox="1">
                  <a:spLocks noChangeArrowheads="1"/>
                </p:cNvSpPr>
                <p:nvPr/>
              </p:nvSpPr>
              <p:spPr bwMode="auto">
                <a:xfrm>
                  <a:off x="0" y="602"/>
                  <a:ext cx="213" cy="54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>
                    <a:lnSpc>
                      <a:spcPct val="150000"/>
                    </a:lnSpc>
                  </a:pPr>
                  <a:r>
                    <a:rPr lang="en-US" sz="2400">
                      <a:solidFill>
                        <a:srgbClr val="000808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3</a:t>
                  </a:r>
                </a:p>
              </p:txBody>
            </p:sp>
            <p:sp>
              <p:nvSpPr>
                <p:cNvPr id="23579" name="文本框 27675"/>
                <p:cNvSpPr txBox="1">
                  <a:spLocks noChangeArrowheads="1"/>
                </p:cNvSpPr>
                <p:nvPr/>
              </p:nvSpPr>
              <p:spPr bwMode="auto">
                <a:xfrm>
                  <a:off x="0" y="284"/>
                  <a:ext cx="213" cy="54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>
                    <a:lnSpc>
                      <a:spcPct val="150000"/>
                    </a:lnSpc>
                  </a:pPr>
                  <a:r>
                    <a:rPr lang="en-US" sz="2400">
                      <a:solidFill>
                        <a:srgbClr val="000808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4</a:t>
                  </a:r>
                </a:p>
              </p:txBody>
            </p:sp>
          </p:grpSp>
          <p:sp>
            <p:nvSpPr>
              <p:cNvPr id="23580" name="文本框 27676"/>
              <p:cNvSpPr txBox="1">
                <a:spLocks noChangeArrowheads="1"/>
              </p:cNvSpPr>
              <p:nvPr/>
            </p:nvSpPr>
            <p:spPr bwMode="auto">
              <a:xfrm>
                <a:off x="2132" y="1629"/>
                <a:ext cx="504" cy="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zh-CN" altLang="en-US" sz="2400">
                    <a:solidFill>
                      <a:srgbClr val="000808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年龄</a:t>
                </a:r>
              </a:p>
            </p:txBody>
          </p:sp>
        </p:grpSp>
      </p:grpSp>
      <p:sp>
        <p:nvSpPr>
          <p:cNvPr id="27679" name="文本框 27678"/>
          <p:cNvSpPr txBox="1">
            <a:spLocks noChangeArrowheads="1"/>
          </p:cNvSpPr>
          <p:nvPr/>
        </p:nvSpPr>
        <p:spPr bwMode="auto">
          <a:xfrm>
            <a:off x="3063876" y="1643063"/>
            <a:ext cx="49244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400"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</a:p>
        </p:txBody>
      </p:sp>
      <p:sp>
        <p:nvSpPr>
          <p:cNvPr id="27680" name="文本框 27679"/>
          <p:cNvSpPr txBox="1">
            <a:spLocks noChangeArrowheads="1"/>
          </p:cNvSpPr>
          <p:nvPr/>
        </p:nvSpPr>
        <p:spPr bwMode="auto">
          <a:xfrm>
            <a:off x="2428876" y="2566987"/>
            <a:ext cx="80021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400"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岁</a:t>
            </a:r>
          </a:p>
        </p:txBody>
      </p:sp>
      <p:sp>
        <p:nvSpPr>
          <p:cNvPr id="27681" name="文本框 27680"/>
          <p:cNvSpPr txBox="1">
            <a:spLocks noChangeArrowheads="1"/>
          </p:cNvSpPr>
          <p:nvPr/>
        </p:nvSpPr>
        <p:spPr bwMode="auto">
          <a:xfrm>
            <a:off x="323851" y="2566988"/>
            <a:ext cx="80021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400"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岁</a:t>
            </a:r>
          </a:p>
        </p:txBody>
      </p:sp>
      <p:sp>
        <p:nvSpPr>
          <p:cNvPr id="27682" name="文本框 27681"/>
          <p:cNvSpPr txBox="1">
            <a:spLocks noChangeArrowheads="1"/>
          </p:cNvSpPr>
          <p:nvPr/>
        </p:nvSpPr>
        <p:spPr bwMode="auto">
          <a:xfrm>
            <a:off x="323851" y="3717131"/>
            <a:ext cx="110799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400">
                <a:latin typeface="黑体" panose="02010609060101010101" pitchFamily="49" charset="-122"/>
                <a:ea typeface="黑体" panose="02010609060101010101" pitchFamily="49" charset="-122"/>
              </a:rPr>
              <a:t>16.9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27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27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500"/>
                                        <p:tgtEl>
                                          <p:spTgt spid="27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2" dur="500"/>
                                        <p:tgtEl>
                                          <p:spTgt spid="27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79" grpId="0"/>
      <p:bldP spid="27680" grpId="0"/>
      <p:bldP spid="27681" grpId="0"/>
      <p:bldP spid="2768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椭圆 28674"/>
          <p:cNvSpPr>
            <a:spLocks noChangeArrowheads="1"/>
          </p:cNvSpPr>
          <p:nvPr/>
        </p:nvSpPr>
        <p:spPr bwMode="auto">
          <a:xfrm>
            <a:off x="6003925" y="1421607"/>
            <a:ext cx="2808288" cy="2159794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000808"/>
            </a:solidFill>
            <a:round/>
          </a:ln>
        </p:spPr>
        <p:txBody>
          <a:bodyPr wrap="none" anchor="ctr"/>
          <a:lstStyle/>
          <a:p>
            <a:pPr algn="ctr"/>
            <a:endParaRPr lang="zh-CN" altLang="en-US"/>
          </a:p>
        </p:txBody>
      </p:sp>
      <p:sp>
        <p:nvSpPr>
          <p:cNvPr id="24578" name="直接连接符 28675"/>
          <p:cNvSpPr>
            <a:spLocks noChangeShapeType="1"/>
          </p:cNvSpPr>
          <p:nvPr/>
        </p:nvSpPr>
        <p:spPr bwMode="auto">
          <a:xfrm rot="1763146" flipH="1">
            <a:off x="6435725" y="2286001"/>
            <a:ext cx="647700" cy="917972"/>
          </a:xfrm>
          <a:prstGeom prst="line">
            <a:avLst/>
          </a:prstGeom>
          <a:noFill/>
          <a:ln w="38100">
            <a:solidFill>
              <a:srgbClr val="000808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579" name="直接连接符 28676"/>
          <p:cNvSpPr>
            <a:spLocks noChangeShapeType="1"/>
          </p:cNvSpPr>
          <p:nvPr/>
        </p:nvSpPr>
        <p:spPr bwMode="auto">
          <a:xfrm rot="18196676" flipH="1">
            <a:off x="7435453" y="2295526"/>
            <a:ext cx="540544" cy="1295400"/>
          </a:xfrm>
          <a:prstGeom prst="line">
            <a:avLst/>
          </a:prstGeom>
          <a:noFill/>
          <a:ln w="38100">
            <a:solidFill>
              <a:srgbClr val="000808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580" name="直接连接符 28677"/>
          <p:cNvSpPr>
            <a:spLocks noChangeShapeType="1"/>
          </p:cNvSpPr>
          <p:nvPr/>
        </p:nvSpPr>
        <p:spPr bwMode="auto">
          <a:xfrm rot="20502036" flipV="1">
            <a:off x="7156451" y="1529954"/>
            <a:ext cx="792163" cy="864394"/>
          </a:xfrm>
          <a:prstGeom prst="line">
            <a:avLst/>
          </a:prstGeom>
          <a:noFill/>
          <a:ln w="38100">
            <a:solidFill>
              <a:srgbClr val="000808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581" name="直接连接符 28678"/>
          <p:cNvSpPr>
            <a:spLocks noChangeShapeType="1"/>
          </p:cNvSpPr>
          <p:nvPr/>
        </p:nvSpPr>
        <p:spPr bwMode="auto">
          <a:xfrm rot="185630" flipH="1" flipV="1">
            <a:off x="6508750" y="1691878"/>
            <a:ext cx="865188" cy="756047"/>
          </a:xfrm>
          <a:prstGeom prst="line">
            <a:avLst/>
          </a:prstGeom>
          <a:noFill/>
          <a:ln w="38100">
            <a:solidFill>
              <a:srgbClr val="000808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582" name="文本框 28679"/>
          <p:cNvSpPr txBox="1">
            <a:spLocks noChangeArrowheads="1"/>
          </p:cNvSpPr>
          <p:nvPr/>
        </p:nvSpPr>
        <p:spPr bwMode="auto">
          <a:xfrm>
            <a:off x="6940550" y="1475185"/>
            <a:ext cx="736099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/>
              <a:t>15 </a:t>
            </a:r>
            <a:r>
              <a:rPr lang="zh-CN" altLang="en-US"/>
              <a:t>％</a:t>
            </a:r>
          </a:p>
          <a:p>
            <a:endParaRPr lang="en-US"/>
          </a:p>
          <a:p>
            <a:r>
              <a:rPr lang="en-US"/>
              <a:t>2</a:t>
            </a:r>
            <a:r>
              <a:rPr lang="zh-CN" altLang="en-US"/>
              <a:t>分</a:t>
            </a:r>
          </a:p>
        </p:txBody>
      </p:sp>
      <p:sp>
        <p:nvSpPr>
          <p:cNvPr id="24583" name="文本框 28680"/>
          <p:cNvSpPr txBox="1">
            <a:spLocks noChangeArrowheads="1"/>
          </p:cNvSpPr>
          <p:nvPr/>
        </p:nvSpPr>
        <p:spPr bwMode="auto">
          <a:xfrm>
            <a:off x="6148388" y="2122885"/>
            <a:ext cx="736099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/>
              <a:t>20 </a:t>
            </a:r>
            <a:r>
              <a:rPr lang="zh-CN" altLang="en-US"/>
              <a:t>％</a:t>
            </a:r>
          </a:p>
          <a:p>
            <a:endParaRPr lang="zh-CN" altLang="en-US"/>
          </a:p>
          <a:p>
            <a:r>
              <a:rPr lang="en-US"/>
              <a:t>3</a:t>
            </a:r>
            <a:r>
              <a:rPr lang="zh-CN" altLang="en-US"/>
              <a:t>分</a:t>
            </a:r>
          </a:p>
        </p:txBody>
      </p:sp>
      <p:sp>
        <p:nvSpPr>
          <p:cNvPr id="24584" name="文本框 28681"/>
          <p:cNvSpPr txBox="1">
            <a:spLocks noChangeArrowheads="1"/>
          </p:cNvSpPr>
          <p:nvPr/>
        </p:nvSpPr>
        <p:spPr bwMode="auto">
          <a:xfrm>
            <a:off x="6940550" y="2771775"/>
            <a:ext cx="73609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/>
              <a:t>25 </a:t>
            </a:r>
            <a:r>
              <a:rPr lang="zh-CN" altLang="en-US"/>
              <a:t>％</a:t>
            </a:r>
          </a:p>
          <a:p>
            <a:endParaRPr lang="en-US"/>
          </a:p>
          <a:p>
            <a:r>
              <a:rPr lang="en-US"/>
              <a:t>4</a:t>
            </a:r>
            <a:r>
              <a:rPr lang="zh-CN" altLang="en-US"/>
              <a:t>分</a:t>
            </a:r>
          </a:p>
          <a:p>
            <a:endParaRPr lang="en-US"/>
          </a:p>
        </p:txBody>
      </p:sp>
      <p:sp>
        <p:nvSpPr>
          <p:cNvPr id="24585" name="文本框 28682"/>
          <p:cNvSpPr txBox="1">
            <a:spLocks noChangeArrowheads="1"/>
          </p:cNvSpPr>
          <p:nvPr/>
        </p:nvSpPr>
        <p:spPr bwMode="auto">
          <a:xfrm>
            <a:off x="7732713" y="2231231"/>
            <a:ext cx="800219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/>
              <a:t>40 </a:t>
            </a:r>
            <a:r>
              <a:rPr lang="zh-CN" altLang="en-US"/>
              <a:t>％ </a:t>
            </a:r>
          </a:p>
          <a:p>
            <a:r>
              <a:rPr lang="zh-CN" altLang="en-US"/>
              <a:t> </a:t>
            </a:r>
          </a:p>
          <a:p>
            <a:r>
              <a:rPr lang="zh-CN" altLang="en-US"/>
              <a:t>  </a:t>
            </a:r>
            <a:r>
              <a:rPr lang="en-US"/>
              <a:t>5</a:t>
            </a:r>
            <a:r>
              <a:rPr lang="zh-CN" altLang="en-US"/>
              <a:t>分</a:t>
            </a:r>
          </a:p>
        </p:txBody>
      </p:sp>
      <p:sp>
        <p:nvSpPr>
          <p:cNvPr id="24586" name="文本框 28683"/>
          <p:cNvSpPr txBox="1">
            <a:spLocks noChangeArrowheads="1"/>
          </p:cNvSpPr>
          <p:nvPr/>
        </p:nvSpPr>
        <p:spPr bwMode="auto">
          <a:xfrm>
            <a:off x="257176" y="789385"/>
            <a:ext cx="5878532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4.</a:t>
            </a:r>
            <a:r>
              <a:rPr lang="zh-CN" altLang="en-US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光明中学八年级（</a:t>
            </a:r>
            <a:r>
              <a:rPr lang="en-US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）班在一次测试中，</a:t>
            </a:r>
          </a:p>
          <a:p>
            <a:r>
              <a:rPr lang="zh-CN" altLang="en-US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某题（满分为</a:t>
            </a:r>
            <a:r>
              <a:rPr lang="en-US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r>
              <a:rPr lang="zh-CN" altLang="en-US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分）的得分情况如图</a:t>
            </a:r>
          </a:p>
          <a:p>
            <a:endParaRPr lang="zh-CN" altLang="en-US" sz="24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(1</a:t>
            </a:r>
            <a:r>
              <a:rPr lang="en-US" altLang="zh-CN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r>
              <a:rPr lang="zh-CN" altLang="en-US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得分的众数是</a:t>
            </a:r>
            <a:r>
              <a:rPr lang="en-US" altLang="zh-CN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_________</a:t>
            </a:r>
          </a:p>
          <a:p>
            <a:endParaRPr lang="zh-CN" altLang="en-US" sz="24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(2</a:t>
            </a:r>
            <a:r>
              <a:rPr lang="en-US" altLang="zh-CN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r>
              <a:rPr lang="zh-CN" altLang="en-US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得分的中位数是</a:t>
            </a:r>
            <a:r>
              <a:rPr lang="en-US" altLang="zh-CN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_______</a:t>
            </a:r>
          </a:p>
          <a:p>
            <a:endParaRPr lang="zh-CN" altLang="en-US" sz="24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(3</a:t>
            </a:r>
            <a:r>
              <a:rPr lang="en-US" altLang="zh-CN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r>
              <a:rPr lang="zh-CN" altLang="en-US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得分的平均数是</a:t>
            </a:r>
            <a:r>
              <a:rPr lang="en-US" altLang="zh-CN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_______</a:t>
            </a:r>
          </a:p>
        </p:txBody>
      </p:sp>
      <p:sp>
        <p:nvSpPr>
          <p:cNvPr id="28685" name="文本框 28684"/>
          <p:cNvSpPr txBox="1">
            <a:spLocks noChangeArrowheads="1"/>
          </p:cNvSpPr>
          <p:nvPr/>
        </p:nvSpPr>
        <p:spPr bwMode="auto">
          <a:xfrm>
            <a:off x="3394076" y="1738313"/>
            <a:ext cx="7457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sz="2800" b="1"/>
              <a:t>5</a:t>
            </a:r>
            <a:r>
              <a:rPr lang="zh-CN" altLang="en-US" sz="2800" b="1"/>
              <a:t>分</a:t>
            </a:r>
          </a:p>
        </p:txBody>
      </p:sp>
      <p:sp>
        <p:nvSpPr>
          <p:cNvPr id="28686" name="文本框 28685"/>
          <p:cNvSpPr txBox="1">
            <a:spLocks noChangeArrowheads="1"/>
          </p:cNvSpPr>
          <p:nvPr/>
        </p:nvSpPr>
        <p:spPr bwMode="auto">
          <a:xfrm>
            <a:off x="3541714" y="2276475"/>
            <a:ext cx="7457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sz="2800" b="1"/>
              <a:t>4</a:t>
            </a:r>
            <a:r>
              <a:rPr lang="zh-CN" altLang="en-US" sz="2800" b="1"/>
              <a:t>分</a:t>
            </a:r>
          </a:p>
        </p:txBody>
      </p:sp>
      <p:sp>
        <p:nvSpPr>
          <p:cNvPr id="28687" name="文本框 28686"/>
          <p:cNvSpPr txBox="1">
            <a:spLocks noChangeArrowheads="1"/>
          </p:cNvSpPr>
          <p:nvPr/>
        </p:nvSpPr>
        <p:spPr bwMode="auto">
          <a:xfrm>
            <a:off x="3394075" y="2815829"/>
            <a:ext cx="104547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sz="2800" b="1"/>
              <a:t>3.9</a:t>
            </a:r>
            <a:r>
              <a:rPr lang="zh-CN" altLang="en-US" sz="2800" b="1"/>
              <a:t>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5" grpId="0"/>
      <p:bldP spid="28686" grpId="0"/>
      <p:bldP spid="2868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MH_Other_10"/>
          <p:cNvSpPr>
            <a:spLocks noChangeArrowheads="1"/>
          </p:cNvSpPr>
          <p:nvPr/>
        </p:nvSpPr>
        <p:spPr bwMode="auto">
          <a:xfrm>
            <a:off x="2033588" y="1262062"/>
            <a:ext cx="88900" cy="66675"/>
          </a:xfrm>
          <a:custGeom>
            <a:avLst/>
            <a:gdLst>
              <a:gd name="T0" fmla="*/ 39 w 43"/>
              <a:gd name="T1" fmla="*/ 18 h 44"/>
              <a:gd name="T2" fmla="*/ 25 w 43"/>
              <a:gd name="T3" fmla="*/ 18 h 44"/>
              <a:gd name="T4" fmla="*/ 25 w 43"/>
              <a:gd name="T5" fmla="*/ 4 h 44"/>
              <a:gd name="T6" fmla="*/ 21 w 43"/>
              <a:gd name="T7" fmla="*/ 0 h 44"/>
              <a:gd name="T8" fmla="*/ 18 w 43"/>
              <a:gd name="T9" fmla="*/ 4 h 44"/>
              <a:gd name="T10" fmla="*/ 18 w 43"/>
              <a:gd name="T11" fmla="*/ 18 h 44"/>
              <a:gd name="T12" fmla="*/ 3 w 43"/>
              <a:gd name="T13" fmla="*/ 18 h 44"/>
              <a:gd name="T14" fmla="*/ 0 w 43"/>
              <a:gd name="T15" fmla="*/ 22 h 44"/>
              <a:gd name="T16" fmla="*/ 3 w 43"/>
              <a:gd name="T17" fmla="*/ 26 h 44"/>
              <a:gd name="T18" fmla="*/ 18 w 43"/>
              <a:gd name="T19" fmla="*/ 26 h 44"/>
              <a:gd name="T20" fmla="*/ 18 w 43"/>
              <a:gd name="T21" fmla="*/ 40 h 44"/>
              <a:gd name="T22" fmla="*/ 21 w 43"/>
              <a:gd name="T23" fmla="*/ 44 h 44"/>
              <a:gd name="T24" fmla="*/ 25 w 43"/>
              <a:gd name="T25" fmla="*/ 40 h 44"/>
              <a:gd name="T26" fmla="*/ 25 w 43"/>
              <a:gd name="T27" fmla="*/ 26 h 44"/>
              <a:gd name="T28" fmla="*/ 39 w 43"/>
              <a:gd name="T29" fmla="*/ 26 h 44"/>
              <a:gd name="T30" fmla="*/ 43 w 43"/>
              <a:gd name="T31" fmla="*/ 22 h 44"/>
              <a:gd name="T32" fmla="*/ 39 w 43"/>
              <a:gd name="T33" fmla="*/ 18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3" h="44">
                <a:moveTo>
                  <a:pt x="39" y="18"/>
                </a:moveTo>
                <a:cubicBezTo>
                  <a:pt x="25" y="18"/>
                  <a:pt x="25" y="18"/>
                  <a:pt x="25" y="18"/>
                </a:cubicBezTo>
                <a:cubicBezTo>
                  <a:pt x="25" y="4"/>
                  <a:pt x="25" y="4"/>
                  <a:pt x="25" y="4"/>
                </a:cubicBezTo>
                <a:cubicBezTo>
                  <a:pt x="25" y="2"/>
                  <a:pt x="23" y="0"/>
                  <a:pt x="21" y="0"/>
                </a:cubicBezTo>
                <a:cubicBezTo>
                  <a:pt x="19" y="0"/>
                  <a:pt x="18" y="2"/>
                  <a:pt x="18" y="4"/>
                </a:cubicBezTo>
                <a:cubicBezTo>
                  <a:pt x="18" y="18"/>
                  <a:pt x="18" y="18"/>
                  <a:pt x="18" y="18"/>
                </a:cubicBezTo>
                <a:cubicBezTo>
                  <a:pt x="3" y="18"/>
                  <a:pt x="3" y="18"/>
                  <a:pt x="3" y="18"/>
                </a:cubicBezTo>
                <a:cubicBezTo>
                  <a:pt x="1" y="18"/>
                  <a:pt x="0" y="20"/>
                  <a:pt x="0" y="22"/>
                </a:cubicBezTo>
                <a:cubicBezTo>
                  <a:pt x="0" y="24"/>
                  <a:pt x="1" y="26"/>
                  <a:pt x="3" y="26"/>
                </a:cubicBezTo>
                <a:cubicBezTo>
                  <a:pt x="18" y="26"/>
                  <a:pt x="18" y="26"/>
                  <a:pt x="18" y="26"/>
                </a:cubicBezTo>
                <a:cubicBezTo>
                  <a:pt x="18" y="40"/>
                  <a:pt x="18" y="40"/>
                  <a:pt x="18" y="40"/>
                </a:cubicBezTo>
                <a:cubicBezTo>
                  <a:pt x="18" y="42"/>
                  <a:pt x="19" y="44"/>
                  <a:pt x="21" y="44"/>
                </a:cubicBezTo>
                <a:cubicBezTo>
                  <a:pt x="23" y="44"/>
                  <a:pt x="25" y="42"/>
                  <a:pt x="25" y="40"/>
                </a:cubicBezTo>
                <a:cubicBezTo>
                  <a:pt x="25" y="26"/>
                  <a:pt x="25" y="26"/>
                  <a:pt x="25" y="26"/>
                </a:cubicBezTo>
                <a:cubicBezTo>
                  <a:pt x="39" y="26"/>
                  <a:pt x="39" y="26"/>
                  <a:pt x="39" y="26"/>
                </a:cubicBezTo>
                <a:cubicBezTo>
                  <a:pt x="41" y="26"/>
                  <a:pt x="43" y="24"/>
                  <a:pt x="43" y="22"/>
                </a:cubicBezTo>
                <a:cubicBezTo>
                  <a:pt x="43" y="20"/>
                  <a:pt x="41" y="18"/>
                  <a:pt x="39" y="18"/>
                </a:cubicBez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4098" name="Group 10"/>
          <p:cNvGrpSpPr/>
          <p:nvPr/>
        </p:nvGrpSpPr>
        <p:grpSpPr bwMode="auto">
          <a:xfrm>
            <a:off x="714375" y="803672"/>
            <a:ext cx="222250" cy="161925"/>
            <a:chOff x="348" y="329"/>
            <a:chExt cx="349" cy="340"/>
          </a:xfrm>
        </p:grpSpPr>
        <p:sp>
          <p:nvSpPr>
            <p:cNvPr id="4099" name="MH_Other_9"/>
            <p:cNvSpPr>
              <a:spLocks noEditPoints="1" noChangeArrowheads="1"/>
            </p:cNvSpPr>
            <p:nvPr/>
          </p:nvSpPr>
          <p:spPr bwMode="auto">
            <a:xfrm>
              <a:off x="348" y="329"/>
              <a:ext cx="349" cy="340"/>
            </a:xfrm>
            <a:custGeom>
              <a:avLst/>
              <a:gdLst>
                <a:gd name="T0" fmla="*/ 105 w 108"/>
                <a:gd name="T1" fmla="*/ 95 h 107"/>
                <a:gd name="T2" fmla="*/ 76 w 108"/>
                <a:gd name="T3" fmla="*/ 66 h 107"/>
                <a:gd name="T4" fmla="*/ 83 w 108"/>
                <a:gd name="T5" fmla="*/ 42 h 107"/>
                <a:gd name="T6" fmla="*/ 42 w 108"/>
                <a:gd name="T7" fmla="*/ 0 h 107"/>
                <a:gd name="T8" fmla="*/ 0 w 108"/>
                <a:gd name="T9" fmla="*/ 42 h 107"/>
                <a:gd name="T10" fmla="*/ 42 w 108"/>
                <a:gd name="T11" fmla="*/ 83 h 107"/>
                <a:gd name="T12" fmla="*/ 66 w 108"/>
                <a:gd name="T13" fmla="*/ 76 h 107"/>
                <a:gd name="T14" fmla="*/ 95 w 108"/>
                <a:gd name="T15" fmla="*/ 105 h 107"/>
                <a:gd name="T16" fmla="*/ 100 w 108"/>
                <a:gd name="T17" fmla="*/ 107 h 107"/>
                <a:gd name="T18" fmla="*/ 105 w 108"/>
                <a:gd name="T19" fmla="*/ 105 h 107"/>
                <a:gd name="T20" fmla="*/ 105 w 108"/>
                <a:gd name="T21" fmla="*/ 95 h 107"/>
                <a:gd name="T22" fmla="*/ 7 w 108"/>
                <a:gd name="T23" fmla="*/ 42 h 107"/>
                <a:gd name="T24" fmla="*/ 42 w 108"/>
                <a:gd name="T25" fmla="*/ 7 h 107"/>
                <a:gd name="T26" fmla="*/ 76 w 108"/>
                <a:gd name="T27" fmla="*/ 42 h 107"/>
                <a:gd name="T28" fmla="*/ 42 w 108"/>
                <a:gd name="T29" fmla="*/ 76 h 107"/>
                <a:gd name="T30" fmla="*/ 7 w 108"/>
                <a:gd name="T31" fmla="*/ 42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8" h="107">
                  <a:moveTo>
                    <a:pt x="105" y="95"/>
                  </a:moveTo>
                  <a:cubicBezTo>
                    <a:pt x="76" y="66"/>
                    <a:pt x="76" y="66"/>
                    <a:pt x="76" y="66"/>
                  </a:cubicBezTo>
                  <a:cubicBezTo>
                    <a:pt x="81" y="59"/>
                    <a:pt x="83" y="51"/>
                    <a:pt x="83" y="42"/>
                  </a:cubicBezTo>
                  <a:cubicBezTo>
                    <a:pt x="83" y="19"/>
                    <a:pt x="65" y="0"/>
                    <a:pt x="42" y="0"/>
                  </a:cubicBezTo>
                  <a:cubicBezTo>
                    <a:pt x="19" y="0"/>
                    <a:pt x="0" y="19"/>
                    <a:pt x="0" y="42"/>
                  </a:cubicBezTo>
                  <a:cubicBezTo>
                    <a:pt x="0" y="65"/>
                    <a:pt x="19" y="83"/>
                    <a:pt x="42" y="83"/>
                  </a:cubicBezTo>
                  <a:cubicBezTo>
                    <a:pt x="51" y="83"/>
                    <a:pt x="59" y="81"/>
                    <a:pt x="66" y="76"/>
                  </a:cubicBezTo>
                  <a:cubicBezTo>
                    <a:pt x="95" y="105"/>
                    <a:pt x="95" y="105"/>
                    <a:pt x="95" y="105"/>
                  </a:cubicBezTo>
                  <a:cubicBezTo>
                    <a:pt x="96" y="106"/>
                    <a:pt x="98" y="107"/>
                    <a:pt x="100" y="107"/>
                  </a:cubicBezTo>
                  <a:cubicBezTo>
                    <a:pt x="101" y="107"/>
                    <a:pt x="103" y="106"/>
                    <a:pt x="105" y="105"/>
                  </a:cubicBezTo>
                  <a:cubicBezTo>
                    <a:pt x="108" y="102"/>
                    <a:pt x="108" y="97"/>
                    <a:pt x="105" y="95"/>
                  </a:cubicBezTo>
                  <a:moveTo>
                    <a:pt x="7" y="42"/>
                  </a:moveTo>
                  <a:cubicBezTo>
                    <a:pt x="7" y="23"/>
                    <a:pt x="23" y="7"/>
                    <a:pt x="42" y="7"/>
                  </a:cubicBezTo>
                  <a:cubicBezTo>
                    <a:pt x="61" y="7"/>
                    <a:pt x="76" y="23"/>
                    <a:pt x="76" y="42"/>
                  </a:cubicBezTo>
                  <a:cubicBezTo>
                    <a:pt x="76" y="61"/>
                    <a:pt x="61" y="76"/>
                    <a:pt x="42" y="76"/>
                  </a:cubicBezTo>
                  <a:cubicBezTo>
                    <a:pt x="23" y="76"/>
                    <a:pt x="7" y="61"/>
                    <a:pt x="7" y="4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00" name="MH_Other_10"/>
            <p:cNvSpPr>
              <a:spLocks noChangeArrowheads="1"/>
            </p:cNvSpPr>
            <p:nvPr/>
          </p:nvSpPr>
          <p:spPr bwMode="auto">
            <a:xfrm>
              <a:off x="428" y="404"/>
              <a:ext cx="140" cy="140"/>
            </a:xfrm>
            <a:custGeom>
              <a:avLst/>
              <a:gdLst>
                <a:gd name="T0" fmla="*/ 39 w 43"/>
                <a:gd name="T1" fmla="*/ 18 h 44"/>
                <a:gd name="T2" fmla="*/ 25 w 43"/>
                <a:gd name="T3" fmla="*/ 18 h 44"/>
                <a:gd name="T4" fmla="*/ 25 w 43"/>
                <a:gd name="T5" fmla="*/ 4 h 44"/>
                <a:gd name="T6" fmla="*/ 21 w 43"/>
                <a:gd name="T7" fmla="*/ 0 h 44"/>
                <a:gd name="T8" fmla="*/ 18 w 43"/>
                <a:gd name="T9" fmla="*/ 4 h 44"/>
                <a:gd name="T10" fmla="*/ 18 w 43"/>
                <a:gd name="T11" fmla="*/ 18 h 44"/>
                <a:gd name="T12" fmla="*/ 3 w 43"/>
                <a:gd name="T13" fmla="*/ 18 h 44"/>
                <a:gd name="T14" fmla="*/ 0 w 43"/>
                <a:gd name="T15" fmla="*/ 22 h 44"/>
                <a:gd name="T16" fmla="*/ 3 w 43"/>
                <a:gd name="T17" fmla="*/ 26 h 44"/>
                <a:gd name="T18" fmla="*/ 18 w 43"/>
                <a:gd name="T19" fmla="*/ 26 h 44"/>
                <a:gd name="T20" fmla="*/ 18 w 43"/>
                <a:gd name="T21" fmla="*/ 40 h 44"/>
                <a:gd name="T22" fmla="*/ 21 w 43"/>
                <a:gd name="T23" fmla="*/ 44 h 44"/>
                <a:gd name="T24" fmla="*/ 25 w 43"/>
                <a:gd name="T25" fmla="*/ 40 h 44"/>
                <a:gd name="T26" fmla="*/ 25 w 43"/>
                <a:gd name="T27" fmla="*/ 26 h 44"/>
                <a:gd name="T28" fmla="*/ 39 w 43"/>
                <a:gd name="T29" fmla="*/ 26 h 44"/>
                <a:gd name="T30" fmla="*/ 43 w 43"/>
                <a:gd name="T31" fmla="*/ 22 h 44"/>
                <a:gd name="T32" fmla="*/ 39 w 43"/>
                <a:gd name="T33" fmla="*/ 18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3" h="44">
                  <a:moveTo>
                    <a:pt x="39" y="18"/>
                  </a:moveTo>
                  <a:cubicBezTo>
                    <a:pt x="25" y="18"/>
                    <a:pt x="25" y="18"/>
                    <a:pt x="25" y="18"/>
                  </a:cubicBezTo>
                  <a:cubicBezTo>
                    <a:pt x="25" y="4"/>
                    <a:pt x="25" y="4"/>
                    <a:pt x="25" y="4"/>
                  </a:cubicBezTo>
                  <a:cubicBezTo>
                    <a:pt x="25" y="2"/>
                    <a:pt x="23" y="0"/>
                    <a:pt x="21" y="0"/>
                  </a:cubicBezTo>
                  <a:cubicBezTo>
                    <a:pt x="19" y="0"/>
                    <a:pt x="18" y="2"/>
                    <a:pt x="18" y="4"/>
                  </a:cubicBezTo>
                  <a:cubicBezTo>
                    <a:pt x="18" y="18"/>
                    <a:pt x="18" y="18"/>
                    <a:pt x="18" y="18"/>
                  </a:cubicBezTo>
                  <a:cubicBezTo>
                    <a:pt x="3" y="18"/>
                    <a:pt x="3" y="18"/>
                    <a:pt x="3" y="18"/>
                  </a:cubicBezTo>
                  <a:cubicBezTo>
                    <a:pt x="1" y="18"/>
                    <a:pt x="0" y="20"/>
                    <a:pt x="0" y="22"/>
                  </a:cubicBezTo>
                  <a:cubicBezTo>
                    <a:pt x="0" y="24"/>
                    <a:pt x="1" y="26"/>
                    <a:pt x="3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8" y="42"/>
                    <a:pt x="19" y="44"/>
                    <a:pt x="21" y="44"/>
                  </a:cubicBezTo>
                  <a:cubicBezTo>
                    <a:pt x="23" y="44"/>
                    <a:pt x="25" y="42"/>
                    <a:pt x="25" y="40"/>
                  </a:cubicBezTo>
                  <a:cubicBezTo>
                    <a:pt x="25" y="26"/>
                    <a:pt x="25" y="26"/>
                    <a:pt x="25" y="26"/>
                  </a:cubicBezTo>
                  <a:cubicBezTo>
                    <a:pt x="39" y="26"/>
                    <a:pt x="39" y="26"/>
                    <a:pt x="39" y="26"/>
                  </a:cubicBezTo>
                  <a:cubicBezTo>
                    <a:pt x="41" y="26"/>
                    <a:pt x="43" y="24"/>
                    <a:pt x="43" y="22"/>
                  </a:cubicBezTo>
                  <a:cubicBezTo>
                    <a:pt x="43" y="20"/>
                    <a:pt x="41" y="18"/>
                    <a:pt x="39" y="18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4101" name="MH_SubTitle_4"/>
          <p:cNvSpPr txBox="1">
            <a:spLocks noChangeArrowheads="1"/>
          </p:cNvSpPr>
          <p:nvPr/>
        </p:nvSpPr>
        <p:spPr bwMode="auto">
          <a:xfrm>
            <a:off x="3160713" y="857250"/>
            <a:ext cx="1924050" cy="475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 anchor="ctr"/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zh-CN" altLang="en-US" sz="24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</a:p>
        </p:txBody>
      </p:sp>
      <p:sp>
        <p:nvSpPr>
          <p:cNvPr id="14348" name="文本框 14347"/>
          <p:cNvSpPr txBox="1">
            <a:spLocks noChangeArrowheads="1"/>
          </p:cNvSpPr>
          <p:nvPr/>
        </p:nvSpPr>
        <p:spPr bwMode="auto">
          <a:xfrm>
            <a:off x="765176" y="1641872"/>
            <a:ext cx="7426325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28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能从统计图中获取信息，并求出相关数据的平均数、中位数、众数．（重点）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28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理解并分析平均数、中位数、众数所体现的集中趋势．（难点）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文本框 99"/>
          <p:cNvSpPr txBox="1">
            <a:spLocks noChangeArrowheads="1"/>
          </p:cNvSpPr>
          <p:nvPr/>
        </p:nvSpPr>
        <p:spPr bwMode="auto">
          <a:xfrm>
            <a:off x="355601" y="408385"/>
            <a:ext cx="7896225" cy="3637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5.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某商场对今年端午节这天销售的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三种品牌的粽子情况进行了统计，绘制了如图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①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和图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②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所示的统计图．根据图中信息，解答下列问题：</a:t>
            </a:r>
          </a:p>
          <a:p>
            <a:pPr>
              <a:lnSpc>
                <a:spcPct val="120000"/>
              </a:lnSpc>
            </a:pP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(1)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哪一种品牌粽子的销售量最大？</a:t>
            </a:r>
          </a:p>
          <a:p>
            <a:pPr>
              <a:lnSpc>
                <a:spcPct val="120000"/>
              </a:lnSpc>
            </a:pP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(2)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补全图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①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中的条形统计图．</a:t>
            </a:r>
          </a:p>
          <a:p>
            <a:pPr>
              <a:lnSpc>
                <a:spcPct val="120000"/>
              </a:lnSpc>
            </a:pP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(3)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写出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品牌粽子在图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②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中所对应的圆心角的度数．</a:t>
            </a:r>
          </a:p>
          <a:p>
            <a:pPr>
              <a:lnSpc>
                <a:spcPct val="120000"/>
              </a:lnSpc>
            </a:pP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(4)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根据上述统计信息，明年端午节期间该商场对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三种品牌的粽子如何进货？请你提一条合理的建议．</a:t>
            </a:r>
          </a:p>
        </p:txBody>
      </p:sp>
      <p:pic>
        <p:nvPicPr>
          <p:cNvPr id="25602" name="图片 -214748261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27251" y="3109913"/>
            <a:ext cx="4240213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文本框 99"/>
          <p:cNvSpPr txBox="1">
            <a:spLocks noChangeArrowheads="1"/>
          </p:cNvSpPr>
          <p:nvPr/>
        </p:nvSpPr>
        <p:spPr bwMode="auto">
          <a:xfrm>
            <a:off x="355601" y="408385"/>
            <a:ext cx="7896225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(1)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哪一种品牌粽子的销售量最大？</a:t>
            </a:r>
          </a:p>
          <a:p>
            <a:pPr>
              <a:lnSpc>
                <a:spcPct val="120000"/>
              </a:lnSpc>
            </a:pPr>
            <a:endParaRPr lang="en-US" altLang="zh-CN" sz="2400">
              <a:solidFill>
                <a:schemeClr val="tx1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(2)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补全图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①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中的条形统计图．</a:t>
            </a:r>
          </a:p>
          <a:p>
            <a:pPr>
              <a:lnSpc>
                <a:spcPct val="120000"/>
              </a:lnSpc>
            </a:pP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(3)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写出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品牌粽子在图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②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中所对应的圆心角的度数．</a:t>
            </a:r>
          </a:p>
          <a:p>
            <a:pPr>
              <a:lnSpc>
                <a:spcPct val="120000"/>
              </a:lnSpc>
            </a:pPr>
            <a:endParaRPr lang="zh-CN" altLang="en-US" sz="2400">
              <a:solidFill>
                <a:schemeClr val="tx1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5602" name="文本框 1"/>
          <p:cNvSpPr txBox="1">
            <a:spLocks noChangeArrowheads="1"/>
          </p:cNvSpPr>
          <p:nvPr/>
        </p:nvSpPr>
        <p:spPr bwMode="auto">
          <a:xfrm>
            <a:off x="987425" y="770335"/>
            <a:ext cx="5080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(1)C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品牌粽子的销售量最大．</a:t>
            </a:r>
          </a:p>
        </p:txBody>
      </p:sp>
      <p:pic>
        <p:nvPicPr>
          <p:cNvPr id="26627" name="图片 -214748261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11389" y="2928937"/>
            <a:ext cx="2632075" cy="157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8" name="图片 -214748261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82801" y="2928938"/>
            <a:ext cx="4238625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文本框 3"/>
          <p:cNvSpPr txBox="1">
            <a:spLocks noChangeArrowheads="1"/>
          </p:cNvSpPr>
          <p:nvPr/>
        </p:nvSpPr>
        <p:spPr bwMode="auto">
          <a:xfrm>
            <a:off x="4646613" y="1094185"/>
            <a:ext cx="3225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(2)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如图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③.</a:t>
            </a:r>
            <a:endParaRPr lang="zh-CN" altLang="en-US" sz="24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5606" name="文本框 4"/>
          <p:cNvSpPr txBox="1">
            <a:spLocks noChangeArrowheads="1"/>
          </p:cNvSpPr>
          <p:nvPr/>
        </p:nvSpPr>
        <p:spPr bwMode="auto">
          <a:xfrm>
            <a:off x="512764" y="1789510"/>
            <a:ext cx="6867525" cy="1421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(3)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粽子销售总个数为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1200÷50%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2400(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个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</a:p>
          <a:p>
            <a:pPr>
              <a:lnSpc>
                <a:spcPct val="12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  A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品牌粽子所对应的圆心角度数为             </a:t>
            </a:r>
          </a:p>
          <a:p>
            <a:pPr>
              <a:lnSpc>
                <a:spcPct val="120000"/>
              </a:lnSpc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           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2400÷400×360°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60°.</a:t>
            </a:r>
            <a:endParaRPr lang="zh-CN" altLang="en-US" sz="24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5" grpId="0"/>
      <p:bldP spid="2560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文本框 99"/>
          <p:cNvSpPr txBox="1">
            <a:spLocks noChangeArrowheads="1"/>
          </p:cNvSpPr>
          <p:nvPr/>
        </p:nvSpPr>
        <p:spPr bwMode="auto">
          <a:xfrm>
            <a:off x="355601" y="408385"/>
            <a:ext cx="7896225" cy="97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(4)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根据上述统计信息，明年端午节期间该商场对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三种品牌的粽子如何进货？请你提一条合理的建议．</a:t>
            </a:r>
          </a:p>
        </p:txBody>
      </p:sp>
      <p:sp>
        <p:nvSpPr>
          <p:cNvPr id="26626" name="文本框 1"/>
          <p:cNvSpPr txBox="1">
            <a:spLocks noChangeArrowheads="1"/>
          </p:cNvSpPr>
          <p:nvPr/>
        </p:nvSpPr>
        <p:spPr bwMode="auto">
          <a:xfrm>
            <a:off x="479426" y="1278732"/>
            <a:ext cx="7369175" cy="1421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(4)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根据上述统计信息，明年端午节期间该商场对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C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三种品牌的粽子可按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1∶2∶3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的比例进货．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答案不唯一，合理即可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27651" name="图片 -214748261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84400" y="2931790"/>
            <a:ext cx="4238625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16"/>
          <p:cNvSpPr txBox="1">
            <a:spLocks noChangeArrowheads="1"/>
          </p:cNvSpPr>
          <p:nvPr/>
        </p:nvSpPr>
        <p:spPr bwMode="auto">
          <a:xfrm>
            <a:off x="1476375" y="2139553"/>
            <a:ext cx="2014538" cy="1200329"/>
          </a:xfrm>
          <a:prstGeom prst="rect">
            <a:avLst/>
          </a:prstGeom>
          <a:solidFill>
            <a:srgbClr val="FFFFFF"/>
          </a:solidFill>
          <a:ln w="25400">
            <a:solidFill>
              <a:srgbClr val="CC0066"/>
            </a:solidFill>
            <a:miter lim="800000"/>
          </a:ln>
        </p:spPr>
        <p:txBody>
          <a:bodyPr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40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从统计图分析数据的集中趋势</a:t>
            </a:r>
          </a:p>
        </p:txBody>
      </p:sp>
      <p:sp>
        <p:nvSpPr>
          <p:cNvPr id="18" name="左大括号 17"/>
          <p:cNvSpPr/>
          <p:nvPr/>
        </p:nvSpPr>
        <p:spPr bwMode="auto">
          <a:xfrm>
            <a:off x="3779839" y="1707356"/>
            <a:ext cx="288925" cy="1738313"/>
          </a:xfrm>
          <a:prstGeom prst="leftBrace">
            <a:avLst>
              <a:gd name="adj1" fmla="val 6388"/>
              <a:gd name="adj2" fmla="val 50000"/>
            </a:avLst>
          </a:prstGeom>
          <a:solidFill>
            <a:schemeClr val="accent1"/>
          </a:solidFill>
          <a:ln w="25400">
            <a:solidFill>
              <a:srgbClr val="CC0066"/>
            </a:solidFill>
            <a:round/>
          </a:ln>
        </p:spPr>
        <p:txBody>
          <a:bodyPr/>
          <a:lstStyle/>
          <a:p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2295" name="Text Box 18"/>
          <p:cNvSpPr txBox="1">
            <a:spLocks noChangeArrowheads="1"/>
          </p:cNvSpPr>
          <p:nvPr/>
        </p:nvSpPr>
        <p:spPr bwMode="auto">
          <a:xfrm>
            <a:off x="4211638" y="1707356"/>
            <a:ext cx="1800225" cy="461665"/>
          </a:xfrm>
          <a:prstGeom prst="rect">
            <a:avLst/>
          </a:prstGeom>
          <a:solidFill>
            <a:srgbClr val="FFFFFF"/>
          </a:solidFill>
          <a:ln w="25400">
            <a:solidFill>
              <a:srgbClr val="CC0066"/>
            </a:solidFill>
            <a:miter lim="800000"/>
          </a:ln>
        </p:spPr>
        <p:txBody>
          <a:bodyPr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折线统计图</a:t>
            </a:r>
          </a:p>
        </p:txBody>
      </p:sp>
      <p:sp>
        <p:nvSpPr>
          <p:cNvPr id="28676" name="矩形 80"/>
          <p:cNvSpPr>
            <a:spLocks noChangeArrowheads="1"/>
          </p:cNvSpPr>
          <p:nvPr/>
        </p:nvSpPr>
        <p:spPr bwMode="auto">
          <a:xfrm>
            <a:off x="-36513" y="28576"/>
            <a:ext cx="1217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rgbClr val="228B8B"/>
                </a:solidFill>
                <a:ea typeface="方正姚体" panose="02010601030101010101" pitchFamily="2" charset="-122"/>
              </a:rPr>
              <a:t>课堂小结</a:t>
            </a:r>
            <a:endParaRPr lang="zh-CN" altLang="en-US" sz="2000" dirty="0">
              <a:solidFill>
                <a:srgbClr val="228B8B"/>
              </a:solidFill>
            </a:endParaRPr>
          </a:p>
        </p:txBody>
      </p:sp>
      <p:sp>
        <p:nvSpPr>
          <p:cNvPr id="12301" name="Text Box 18"/>
          <p:cNvSpPr txBox="1">
            <a:spLocks noChangeArrowheads="1"/>
          </p:cNvSpPr>
          <p:nvPr/>
        </p:nvSpPr>
        <p:spPr bwMode="auto">
          <a:xfrm>
            <a:off x="4213225" y="2371725"/>
            <a:ext cx="1798638" cy="461665"/>
          </a:xfrm>
          <a:prstGeom prst="rect">
            <a:avLst/>
          </a:prstGeom>
          <a:solidFill>
            <a:srgbClr val="FFFFFF"/>
          </a:solidFill>
          <a:ln w="25400">
            <a:solidFill>
              <a:srgbClr val="CC0066"/>
            </a:solidFill>
            <a:miter lim="800000"/>
          </a:ln>
        </p:spPr>
        <p:txBody>
          <a:bodyPr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条形统计图</a:t>
            </a:r>
            <a:endParaRPr lang="en-US" altLang="zh-CN" sz="24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305" name="Text Box 18"/>
          <p:cNvSpPr txBox="1">
            <a:spLocks noChangeArrowheads="1"/>
          </p:cNvSpPr>
          <p:nvPr/>
        </p:nvSpPr>
        <p:spPr bwMode="auto">
          <a:xfrm>
            <a:off x="4213225" y="3074194"/>
            <a:ext cx="1798638" cy="461665"/>
          </a:xfrm>
          <a:prstGeom prst="rect">
            <a:avLst/>
          </a:prstGeom>
          <a:solidFill>
            <a:srgbClr val="FFFFFF"/>
          </a:solidFill>
          <a:ln w="25400">
            <a:solidFill>
              <a:srgbClr val="CC0066"/>
            </a:solidFill>
            <a:miter lim="800000"/>
          </a:ln>
        </p:spPr>
        <p:txBody>
          <a:bodyPr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扇形统计图</a:t>
            </a:r>
            <a:endParaRPr lang="en-US" altLang="zh-CN" sz="24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nimBg="1"/>
      <p:bldP spid="18" grpId="0" animBg="1"/>
      <p:bldP spid="12295" grpId="0" animBg="1"/>
      <p:bldP spid="12301" grpId="0" animBg="1"/>
      <p:bldP spid="1230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矩形 80"/>
          <p:cNvSpPr>
            <a:spLocks noChangeArrowheads="1"/>
          </p:cNvSpPr>
          <p:nvPr/>
        </p:nvSpPr>
        <p:spPr bwMode="auto">
          <a:xfrm>
            <a:off x="11113" y="28575"/>
            <a:ext cx="1114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b="1">
                <a:solidFill>
                  <a:srgbClr val="228B8B"/>
                </a:solidFill>
                <a:ea typeface="方正姚体" panose="02010601030101010101" pitchFamily="2" charset="-122"/>
              </a:rPr>
              <a:t>导入新课</a:t>
            </a:r>
            <a:endParaRPr lang="zh-CN" altLang="en-US">
              <a:solidFill>
                <a:srgbClr val="228B8B"/>
              </a:solidFill>
            </a:endParaRPr>
          </a:p>
        </p:txBody>
      </p:sp>
      <p:sp>
        <p:nvSpPr>
          <p:cNvPr id="5122" name="圆角矩形 31"/>
          <p:cNvSpPr>
            <a:spLocks noChangeArrowheads="1"/>
          </p:cNvSpPr>
          <p:nvPr/>
        </p:nvSpPr>
        <p:spPr bwMode="auto">
          <a:xfrm>
            <a:off x="468313" y="573882"/>
            <a:ext cx="1428750" cy="321469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回顾与思考</a:t>
            </a:r>
            <a:endParaRPr lang="zh-CN" altLang="en-US" b="1"/>
          </a:p>
        </p:txBody>
      </p:sp>
      <p:sp>
        <p:nvSpPr>
          <p:cNvPr id="2307" name="Text Box 4"/>
          <p:cNvSpPr txBox="1">
            <a:spLocks noChangeArrowheads="1"/>
          </p:cNvSpPr>
          <p:nvPr/>
        </p:nvSpPr>
        <p:spPr bwMode="auto">
          <a:xfrm>
            <a:off x="668338" y="3759994"/>
            <a:ext cx="2076450" cy="13849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体现各项的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具体数目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3124201" y="3768329"/>
            <a:ext cx="2316163" cy="138499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反映事物的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变化趋势</a:t>
            </a:r>
          </a:p>
        </p:txBody>
      </p:sp>
      <p:sp>
        <p:nvSpPr>
          <p:cNvPr id="2309" name="Text Box 6"/>
          <p:cNvSpPr txBox="1">
            <a:spLocks noChangeArrowheads="1"/>
          </p:cNvSpPr>
          <p:nvPr/>
        </p:nvSpPr>
        <p:spPr bwMode="auto">
          <a:xfrm>
            <a:off x="6232526" y="3768329"/>
            <a:ext cx="2455863" cy="138499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表示各部分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所占的百分比</a:t>
            </a:r>
          </a:p>
        </p:txBody>
      </p:sp>
      <p:graphicFrame>
        <p:nvGraphicFramePr>
          <p:cNvPr id="2310" name="Object 1024"/>
          <p:cNvGraphicFramePr/>
          <p:nvPr/>
        </p:nvGraphicFramePr>
        <p:xfrm>
          <a:off x="228600" y="1437085"/>
          <a:ext cx="2681288" cy="238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r:id="rId4" imgW="3073400" imgH="3644900" progId="MSGraph.Chart.8">
                  <p:embed/>
                </p:oleObj>
              </mc:Choice>
              <mc:Fallback>
                <p:oleObj r:id="rId4" imgW="3073400" imgH="3644900" progId="MSGraph.Chart.8">
                  <p:embed/>
                  <p:pic>
                    <p:nvPicPr>
                      <p:cNvPr id="0" name="Object 102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437085"/>
                        <a:ext cx="2681288" cy="2386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11" name="Object 1025"/>
          <p:cNvGraphicFramePr/>
          <p:nvPr/>
        </p:nvGraphicFramePr>
        <p:xfrm>
          <a:off x="2700338" y="1419225"/>
          <a:ext cx="3384550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r:id="rId6" imgW="8140700" imgH="5435600" progId="MSGraph.Chart.8">
                  <p:embed/>
                </p:oleObj>
              </mc:Choice>
              <mc:Fallback>
                <p:oleObj r:id="rId6" imgW="8140700" imgH="5435600" progId="MSGraph.Chart.8">
                  <p:embed/>
                  <p:pic>
                    <p:nvPicPr>
                      <p:cNvPr id="0" name="Object 1025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1419225"/>
                        <a:ext cx="3384550" cy="228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12" name="Object 1026"/>
          <p:cNvGraphicFramePr/>
          <p:nvPr/>
        </p:nvGraphicFramePr>
        <p:xfrm>
          <a:off x="6096000" y="1059656"/>
          <a:ext cx="2592388" cy="2586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r:id="rId8" imgW="8140700" imgH="5334000" progId="MSGraph.Chart.8">
                  <p:embed/>
                </p:oleObj>
              </mc:Choice>
              <mc:Fallback>
                <p:oleObj r:id="rId8" imgW="8140700" imgH="5334000" progId="MSGraph.Chart.8">
                  <p:embed/>
                  <p:pic>
                    <p:nvPicPr>
                      <p:cNvPr id="0" name="Object 1026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1059656"/>
                        <a:ext cx="2592388" cy="2586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13" name="文本框 2312"/>
          <p:cNvSpPr txBox="1">
            <a:spLocks noChangeArrowheads="1"/>
          </p:cNvSpPr>
          <p:nvPr/>
        </p:nvSpPr>
        <p:spPr bwMode="auto">
          <a:xfrm>
            <a:off x="838200" y="1006079"/>
            <a:ext cx="77406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>
                <a:solidFill>
                  <a:schemeClr val="tx1"/>
                </a:solidFill>
                <a:ea typeface="黑体" panose="02010609060101010101" pitchFamily="49" charset="-122"/>
              </a:rPr>
              <a:t>我们学习过的</a:t>
            </a:r>
            <a:r>
              <a:rPr lang="zh-CN" altLang="en-US" sz="2800">
                <a:ea typeface="黑体" panose="02010609060101010101" pitchFamily="49" charset="-122"/>
              </a:rPr>
              <a:t>统计图</a:t>
            </a:r>
            <a:r>
              <a:rPr lang="zh-CN" altLang="en-US" sz="2800">
                <a:solidFill>
                  <a:schemeClr val="tx1"/>
                </a:solidFill>
                <a:ea typeface="黑体" panose="02010609060101010101" pitchFamily="49" charset="-122"/>
              </a:rPr>
              <a:t>都有哪些？各自的特点呢？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7" grpId="0" bldLvl="0" animBg="1"/>
      <p:bldP spid="18437" grpId="0" bldLvl="0" animBg="1"/>
      <p:bldP spid="2309" grpId="0" bldLvl="0" animBg="1"/>
      <p:bldOleChart spid="2310" grpId="0"/>
      <p:bldOleChart spid="2311" grpId="0"/>
      <p:bldOleChart spid="23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矩形 80"/>
          <p:cNvSpPr>
            <a:spLocks noChangeArrowheads="1"/>
          </p:cNvSpPr>
          <p:nvPr/>
        </p:nvSpPr>
        <p:spPr bwMode="auto">
          <a:xfrm>
            <a:off x="11113" y="28575"/>
            <a:ext cx="1114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srgbClr val="228B8B"/>
                </a:solidFill>
                <a:ea typeface="方正姚体" panose="02010601030101010101" pitchFamily="2" charset="-122"/>
              </a:rPr>
              <a:t>讲授新课</a:t>
            </a:r>
            <a:endParaRPr lang="zh-CN" altLang="en-US" dirty="0">
              <a:solidFill>
                <a:srgbClr val="228B8B"/>
              </a:solidFill>
            </a:endParaRPr>
          </a:p>
        </p:txBody>
      </p:sp>
      <p:grpSp>
        <p:nvGrpSpPr>
          <p:cNvPr id="7170" name="组合 6147"/>
          <p:cNvGrpSpPr/>
          <p:nvPr/>
        </p:nvGrpSpPr>
        <p:grpSpPr bwMode="auto">
          <a:xfrm>
            <a:off x="325439" y="304800"/>
            <a:ext cx="6128374" cy="739140"/>
            <a:chOff x="0" y="0"/>
            <a:chExt cx="9653" cy="1552"/>
          </a:xfrm>
        </p:grpSpPr>
        <p:sp>
          <p:nvSpPr>
            <p:cNvPr id="7171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72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73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/>
              <a:endParaRPr lang="zh-CN" altLang="en-US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7174" name="文本框 6151"/>
            <p:cNvSpPr txBox="1">
              <a:spLocks noChangeArrowheads="1"/>
            </p:cNvSpPr>
            <p:nvPr/>
          </p:nvSpPr>
          <p:spPr bwMode="auto">
            <a:xfrm>
              <a:off x="878" y="432"/>
              <a:ext cx="8775" cy="1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8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从折线统计图分析数据的集中趋势</a:t>
              </a:r>
            </a:p>
          </p:txBody>
        </p:sp>
        <p:sp>
          <p:nvSpPr>
            <p:cNvPr id="7175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1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800">
                  <a:solidFill>
                    <a:schemeClr val="accent1"/>
                  </a:solidFill>
                  <a:ea typeface="微软雅黑" panose="020B0503020204020204" pitchFamily="34" charset="-122"/>
                </a:rPr>
                <a:t>一</a:t>
              </a:r>
            </a:p>
          </p:txBody>
        </p:sp>
      </p:grpSp>
      <p:sp>
        <p:nvSpPr>
          <p:cNvPr id="7176" name="Rectangle 5"/>
          <p:cNvSpPr>
            <a:spLocks noChangeArrowheads="1"/>
          </p:cNvSpPr>
          <p:nvPr/>
        </p:nvSpPr>
        <p:spPr bwMode="auto">
          <a:xfrm>
            <a:off x="196875" y="1152164"/>
            <a:ext cx="4452938" cy="187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304800">
              <a:lnSpc>
                <a:spcPct val="125000"/>
              </a:lnSpc>
            </a:pPr>
            <a:r>
              <a:rPr lang="zh-CN" altLang="en-US" sz="2400" dirty="0">
                <a:solidFill>
                  <a:srgbClr val="2699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问题</a:t>
            </a:r>
            <a:r>
              <a:rPr lang="en-US" altLang="zh-CN" sz="2400" dirty="0">
                <a:solidFill>
                  <a:srgbClr val="2699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 dirty="0">
                <a:solidFill>
                  <a:srgbClr val="2699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zh-CN" altLang="en-US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为了检查面包的质量是否达标，随机抽取同种规格的面包</a:t>
            </a:r>
            <a:r>
              <a:rPr lang="en-US" altLang="zh-CN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r>
              <a:rPr lang="zh-CN" altLang="en-US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个，这</a:t>
            </a:r>
            <a:r>
              <a:rPr lang="en-US" altLang="zh-CN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r>
              <a:rPr lang="zh-CN" altLang="en-US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个面包的质量如图所示</a:t>
            </a:r>
            <a:r>
              <a:rPr lang="en-US" altLang="zh-CN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7177" name="Rectangle 20"/>
          <p:cNvSpPr>
            <a:spLocks noChangeArrowheads="1"/>
          </p:cNvSpPr>
          <p:nvPr/>
        </p:nvSpPr>
        <p:spPr bwMode="auto">
          <a:xfrm>
            <a:off x="314325" y="3448050"/>
            <a:ext cx="851535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（1）这10个面包质量的众数是（     ）、中位数是</a:t>
            </a:r>
            <a:r>
              <a:rPr lang="en-US" altLang="zh-CN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）；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（2）估计这10个面包的平均质量，再具体算一算，看看你的估计水平如何</a:t>
            </a:r>
            <a:r>
              <a:rPr lang="en-US" altLang="zh-CN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9221" name="文本框 9220"/>
          <p:cNvSpPr txBox="1">
            <a:spLocks noChangeArrowheads="1"/>
          </p:cNvSpPr>
          <p:nvPr/>
        </p:nvSpPr>
        <p:spPr bwMode="auto">
          <a:xfrm>
            <a:off x="4783138" y="3543300"/>
            <a:ext cx="1295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100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克</a:t>
            </a:r>
          </a:p>
        </p:txBody>
      </p:sp>
      <p:sp>
        <p:nvSpPr>
          <p:cNvPr id="9222" name="文本框 9221"/>
          <p:cNvSpPr txBox="1">
            <a:spLocks noChangeArrowheads="1"/>
          </p:cNvSpPr>
          <p:nvPr/>
        </p:nvSpPr>
        <p:spPr bwMode="auto">
          <a:xfrm>
            <a:off x="7523163" y="3543300"/>
            <a:ext cx="1295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100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克</a:t>
            </a:r>
          </a:p>
        </p:txBody>
      </p:sp>
      <p:sp>
        <p:nvSpPr>
          <p:cNvPr id="9223" name="文本框 9222"/>
          <p:cNvSpPr txBox="1">
            <a:spLocks noChangeArrowheads="1"/>
          </p:cNvSpPr>
          <p:nvPr/>
        </p:nvSpPr>
        <p:spPr bwMode="auto">
          <a:xfrm>
            <a:off x="2557463" y="4339829"/>
            <a:ext cx="137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99.8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克</a:t>
            </a:r>
          </a:p>
        </p:txBody>
      </p:sp>
      <p:grpSp>
        <p:nvGrpSpPr>
          <p:cNvPr id="7181" name="组合 9223"/>
          <p:cNvGrpSpPr/>
          <p:nvPr/>
        </p:nvGrpSpPr>
        <p:grpSpPr bwMode="auto">
          <a:xfrm>
            <a:off x="4754564" y="973932"/>
            <a:ext cx="4237037" cy="2569369"/>
            <a:chOff x="0" y="0"/>
            <a:chExt cx="7307" cy="6237"/>
          </a:xfrm>
        </p:grpSpPr>
        <p:pic>
          <p:nvPicPr>
            <p:cNvPr id="7182" name="Picture 19" descr="无标题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0"/>
              <a:ext cx="7307" cy="6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83" name="文本框 9225"/>
            <p:cNvSpPr txBox="1">
              <a:spLocks noChangeArrowheads="1"/>
            </p:cNvSpPr>
            <p:nvPr/>
          </p:nvSpPr>
          <p:spPr bwMode="auto">
            <a:xfrm>
              <a:off x="566" y="2835"/>
              <a:ext cx="1125" cy="1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101</a:t>
              </a:r>
            </a:p>
          </p:txBody>
        </p:sp>
        <p:sp>
          <p:nvSpPr>
            <p:cNvPr id="7184" name="文本框 9226"/>
            <p:cNvSpPr txBox="1">
              <a:spLocks noChangeArrowheads="1"/>
            </p:cNvSpPr>
            <p:nvPr/>
          </p:nvSpPr>
          <p:spPr bwMode="auto">
            <a:xfrm>
              <a:off x="907" y="1588"/>
              <a:ext cx="1125" cy="1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105</a:t>
              </a:r>
            </a:p>
          </p:txBody>
        </p:sp>
        <p:sp>
          <p:nvSpPr>
            <p:cNvPr id="7185" name="文本框 9227"/>
            <p:cNvSpPr txBox="1">
              <a:spLocks noChangeArrowheads="1"/>
            </p:cNvSpPr>
            <p:nvPr/>
          </p:nvSpPr>
          <p:spPr bwMode="auto">
            <a:xfrm>
              <a:off x="1700" y="3742"/>
              <a:ext cx="1125" cy="1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98</a:t>
              </a:r>
            </a:p>
          </p:txBody>
        </p:sp>
        <p:sp>
          <p:nvSpPr>
            <p:cNvPr id="7186" name="文本框 9228"/>
            <p:cNvSpPr txBox="1">
              <a:spLocks noChangeArrowheads="1"/>
            </p:cNvSpPr>
            <p:nvPr/>
          </p:nvSpPr>
          <p:spPr bwMode="auto">
            <a:xfrm>
              <a:off x="2154" y="3062"/>
              <a:ext cx="1125" cy="1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100</a:t>
              </a:r>
            </a:p>
          </p:txBody>
        </p:sp>
        <p:sp>
          <p:nvSpPr>
            <p:cNvPr id="7187" name="文本框 9229"/>
            <p:cNvSpPr txBox="1">
              <a:spLocks noChangeArrowheads="1"/>
            </p:cNvSpPr>
            <p:nvPr/>
          </p:nvSpPr>
          <p:spPr bwMode="auto">
            <a:xfrm>
              <a:off x="2494" y="2268"/>
              <a:ext cx="1125" cy="1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103</a:t>
              </a:r>
            </a:p>
          </p:txBody>
        </p:sp>
        <p:sp>
          <p:nvSpPr>
            <p:cNvPr id="7188" name="文本框 9230"/>
            <p:cNvSpPr txBox="1">
              <a:spLocks noChangeArrowheads="1"/>
            </p:cNvSpPr>
            <p:nvPr/>
          </p:nvSpPr>
          <p:spPr bwMode="auto">
            <a:xfrm>
              <a:off x="3628" y="3062"/>
              <a:ext cx="1125" cy="1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100</a:t>
              </a:r>
            </a:p>
          </p:txBody>
        </p:sp>
        <p:sp>
          <p:nvSpPr>
            <p:cNvPr id="7189" name="文本框 9231"/>
            <p:cNvSpPr txBox="1">
              <a:spLocks noChangeArrowheads="1"/>
            </p:cNvSpPr>
            <p:nvPr/>
          </p:nvSpPr>
          <p:spPr bwMode="auto">
            <a:xfrm>
              <a:off x="5102" y="3062"/>
              <a:ext cx="1125" cy="1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100</a:t>
              </a:r>
            </a:p>
          </p:txBody>
        </p:sp>
        <p:sp>
          <p:nvSpPr>
            <p:cNvPr id="7190" name="文本框 9232"/>
            <p:cNvSpPr txBox="1">
              <a:spLocks noChangeArrowheads="1"/>
            </p:cNvSpPr>
            <p:nvPr/>
          </p:nvSpPr>
          <p:spPr bwMode="auto">
            <a:xfrm>
              <a:off x="4422" y="3402"/>
              <a:ext cx="1134" cy="1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99</a:t>
              </a:r>
            </a:p>
          </p:txBody>
        </p:sp>
        <p:sp>
          <p:nvSpPr>
            <p:cNvPr id="7191" name="文本框 9233"/>
            <p:cNvSpPr txBox="1">
              <a:spLocks noChangeArrowheads="1"/>
            </p:cNvSpPr>
            <p:nvPr/>
          </p:nvSpPr>
          <p:spPr bwMode="auto">
            <a:xfrm>
              <a:off x="4762" y="3969"/>
              <a:ext cx="1125" cy="1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97</a:t>
              </a:r>
            </a:p>
          </p:txBody>
        </p:sp>
        <p:sp>
          <p:nvSpPr>
            <p:cNvPr id="7192" name="文本框 9234"/>
            <p:cNvSpPr txBox="1">
              <a:spLocks noChangeArrowheads="1"/>
            </p:cNvSpPr>
            <p:nvPr/>
          </p:nvSpPr>
          <p:spPr bwMode="auto">
            <a:xfrm>
              <a:off x="3288" y="4536"/>
              <a:ext cx="1125" cy="1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95</a:t>
              </a:r>
            </a:p>
          </p:txBody>
        </p:sp>
      </p:grpSp>
      <p:sp>
        <p:nvSpPr>
          <p:cNvPr id="22" name="AutoShape 14"/>
          <p:cNvSpPr>
            <a:spLocks noChangeArrowheads="1"/>
          </p:cNvSpPr>
          <p:nvPr/>
        </p:nvSpPr>
        <p:spPr bwMode="auto">
          <a:xfrm>
            <a:off x="4854576" y="1600201"/>
            <a:ext cx="4037013" cy="1584722"/>
          </a:xfrm>
          <a:prstGeom prst="wedgeRoundRectCallout">
            <a:avLst>
              <a:gd name="adj1" fmla="val -99893"/>
              <a:gd name="adj2" fmla="val 129558"/>
              <a:gd name="adj3" fmla="val 16667"/>
            </a:avLst>
          </a:prstGeom>
          <a:solidFill>
            <a:srgbClr val="FFFFD9"/>
          </a:solidFill>
          <a:ln w="25400">
            <a:solidFill>
              <a:srgbClr val="00B0F0">
                <a:alpha val="46000"/>
              </a:srgbClr>
            </a:solidFill>
            <a:miter lim="800000"/>
          </a:ln>
        </p:spPr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zh-CN" altLang="en-US" sz="2400" noProof="1">
                <a:solidFill>
                  <a:srgbClr val="0033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借助统计图描述数据的集中趋势时，要养成</a:t>
            </a:r>
            <a:r>
              <a:rPr lang="zh-CN" altLang="en-US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先直觉估计，后精确计算</a:t>
            </a:r>
            <a:r>
              <a:rPr lang="zh-CN" altLang="en-US" sz="2400" noProof="1">
                <a:solidFill>
                  <a:srgbClr val="0033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进行验证的好习惯</a:t>
            </a:r>
            <a:r>
              <a:rPr lang="en-US" altLang="zh-CN" sz="2400" noProof="1">
                <a:solidFill>
                  <a:srgbClr val="0033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.</a:t>
            </a:r>
            <a:endParaRPr lang="en-US" altLang="zh-CN" sz="2400">
              <a:solidFill>
                <a:srgbClr val="0033CC"/>
              </a:solidFill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7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770" decel="100000"/>
                                        <p:tgtEl>
                                          <p:spTgt spid="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 bldLvl="0"/>
      <p:bldP spid="9221" grpId="0" bldLvl="0"/>
      <p:bldP spid="9222" grpId="0" bldLvl="0"/>
      <p:bldP spid="9223" grpId="0" bldLvl="0"/>
      <p:bldP spid="22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Box 3"/>
          <p:cNvSpPr txBox="1">
            <a:spLocks noChangeArrowheads="1"/>
          </p:cNvSpPr>
          <p:nvPr/>
        </p:nvSpPr>
        <p:spPr bwMode="auto">
          <a:xfrm>
            <a:off x="341313" y="1883569"/>
            <a:ext cx="80010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 sz="24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   众数： _____________________________;</a:t>
            </a:r>
          </a:p>
          <a:p>
            <a:r>
              <a:rPr lang="zh-CN" altLang="en-US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 </a:t>
            </a:r>
          </a:p>
          <a:p>
            <a:r>
              <a:rPr lang="zh-CN" altLang="en-US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</a:p>
          <a:p>
            <a:r>
              <a:rPr lang="zh-CN" altLang="en-US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中位数：___________________________;</a:t>
            </a:r>
          </a:p>
          <a:p>
            <a:endParaRPr lang="zh-CN" altLang="en-US" sz="24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 </a:t>
            </a:r>
          </a:p>
          <a:p>
            <a:r>
              <a:rPr lang="zh-CN" altLang="en-US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平均数：____________________________.</a:t>
            </a:r>
          </a:p>
          <a:p>
            <a:endParaRPr lang="zh-CN" altLang="en-US" sz="24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195" name="TextBox 4"/>
          <p:cNvSpPr txBox="1">
            <a:spLocks noChangeArrowheads="1"/>
          </p:cNvSpPr>
          <p:nvPr/>
        </p:nvSpPr>
        <p:spPr bwMode="auto">
          <a:xfrm>
            <a:off x="1835150" y="2040732"/>
            <a:ext cx="57261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同一水平线上出现次数最多的数据</a:t>
            </a:r>
          </a:p>
        </p:txBody>
      </p:sp>
      <p:sp>
        <p:nvSpPr>
          <p:cNvPr id="8196" name="TextBox 5"/>
          <p:cNvSpPr txBox="1">
            <a:spLocks noChangeArrowheads="1"/>
          </p:cNvSpPr>
          <p:nvPr/>
        </p:nvSpPr>
        <p:spPr bwMode="auto">
          <a:xfrm>
            <a:off x="2006601" y="2793380"/>
            <a:ext cx="604996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折线图上，从上到下(或从下到上)处于中间点所对应的数</a:t>
            </a:r>
          </a:p>
        </p:txBody>
      </p:sp>
      <p:sp>
        <p:nvSpPr>
          <p:cNvPr id="8197" name="TextBox 6"/>
          <p:cNvSpPr txBox="1">
            <a:spLocks noChangeArrowheads="1"/>
          </p:cNvSpPr>
          <p:nvPr/>
        </p:nvSpPr>
        <p:spPr bwMode="auto">
          <a:xfrm>
            <a:off x="2006601" y="3914745"/>
            <a:ext cx="63357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可以用中位数与众数估测平均数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具体计算时可以以这个数为基准用简便算法求平均数</a:t>
            </a:r>
          </a:p>
        </p:txBody>
      </p:sp>
      <p:sp>
        <p:nvSpPr>
          <p:cNvPr id="2" name="矩形 9"/>
          <p:cNvSpPr>
            <a:spLocks noChangeArrowheads="1"/>
          </p:cNvSpPr>
          <p:nvPr/>
        </p:nvSpPr>
        <p:spPr bwMode="auto">
          <a:xfrm>
            <a:off x="403226" y="469107"/>
            <a:ext cx="2159566" cy="523220"/>
          </a:xfrm>
          <a:prstGeom prst="rect">
            <a:avLst/>
          </a:prstGeom>
          <a:solidFill>
            <a:srgbClr val="85E0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交流反思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</a:p>
        </p:txBody>
      </p:sp>
      <p:sp>
        <p:nvSpPr>
          <p:cNvPr id="8198" name="文本框 8198"/>
          <p:cNvSpPr txBox="1">
            <a:spLocks noChangeArrowheads="1"/>
          </p:cNvSpPr>
          <p:nvPr/>
        </p:nvSpPr>
        <p:spPr bwMode="auto">
          <a:xfrm>
            <a:off x="571501" y="992981"/>
            <a:ext cx="7770813" cy="1113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在折线统计图中，可以怎样求一组数据的众数、中位数、平均数？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P spid="8196" grpId="0"/>
      <p:bldP spid="819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2"/>
          <p:cNvSpPr>
            <a:spLocks noChangeArrowheads="1"/>
          </p:cNvSpPr>
          <p:nvPr/>
        </p:nvSpPr>
        <p:spPr bwMode="auto">
          <a:xfrm>
            <a:off x="320675" y="1037035"/>
            <a:ext cx="3886200" cy="952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某次射击比赛，甲队员的成绩如右图：</a:t>
            </a:r>
          </a:p>
        </p:txBody>
      </p:sp>
      <p:sp>
        <p:nvSpPr>
          <p:cNvPr id="9218" name="Rectangle 21"/>
          <p:cNvSpPr>
            <a:spLocks noChangeArrowheads="1"/>
          </p:cNvSpPr>
          <p:nvPr/>
        </p:nvSpPr>
        <p:spPr bwMode="auto">
          <a:xfrm>
            <a:off x="188913" y="2594373"/>
            <a:ext cx="8767762" cy="222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（1）根据统计图，确定10次射击成绩的众数是（   ）、中位数是（    ）</a:t>
            </a:r>
            <a:r>
              <a:rPr lang="en-US" altLang="zh-CN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（2）先估计这10次射击成绩的平均数，再具体算一算，看看你的估计水平如何</a:t>
            </a:r>
            <a:r>
              <a:rPr lang="en-US" altLang="zh-CN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7173" name="文本框 7172"/>
          <p:cNvSpPr txBox="1">
            <a:spLocks noChangeArrowheads="1"/>
          </p:cNvSpPr>
          <p:nvPr/>
        </p:nvSpPr>
        <p:spPr bwMode="auto">
          <a:xfrm>
            <a:off x="7504114" y="2732485"/>
            <a:ext cx="13684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800">
                <a:solidFill>
                  <a:srgbClr val="F2150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r>
              <a:rPr lang="zh-CN" altLang="en-US" sz="2800">
                <a:solidFill>
                  <a:srgbClr val="F2150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环</a:t>
            </a:r>
          </a:p>
        </p:txBody>
      </p:sp>
      <p:sp>
        <p:nvSpPr>
          <p:cNvPr id="7174" name="文本框 7173"/>
          <p:cNvSpPr txBox="1">
            <a:spLocks noChangeArrowheads="1"/>
          </p:cNvSpPr>
          <p:nvPr/>
        </p:nvSpPr>
        <p:spPr bwMode="auto">
          <a:xfrm>
            <a:off x="1692275" y="3206354"/>
            <a:ext cx="13668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800">
                <a:solidFill>
                  <a:srgbClr val="F2150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r>
              <a:rPr lang="zh-CN" altLang="en-US" sz="2800">
                <a:solidFill>
                  <a:srgbClr val="F2150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环</a:t>
            </a:r>
          </a:p>
        </p:txBody>
      </p:sp>
      <p:sp>
        <p:nvSpPr>
          <p:cNvPr id="7175" name="文本框 7174"/>
          <p:cNvSpPr txBox="1">
            <a:spLocks noChangeArrowheads="1"/>
          </p:cNvSpPr>
          <p:nvPr/>
        </p:nvSpPr>
        <p:spPr bwMode="auto">
          <a:xfrm>
            <a:off x="3794125" y="4170760"/>
            <a:ext cx="10810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800">
                <a:solidFill>
                  <a:srgbClr val="F2150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r>
              <a:rPr lang="zh-CN" altLang="en-US" sz="2800">
                <a:solidFill>
                  <a:srgbClr val="F2150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环</a:t>
            </a:r>
          </a:p>
        </p:txBody>
      </p:sp>
      <p:grpSp>
        <p:nvGrpSpPr>
          <p:cNvPr id="9222" name="组合 8199"/>
          <p:cNvGrpSpPr/>
          <p:nvPr/>
        </p:nvGrpSpPr>
        <p:grpSpPr bwMode="auto">
          <a:xfrm>
            <a:off x="4630739" y="434579"/>
            <a:ext cx="4321175" cy="2106215"/>
            <a:chOff x="0" y="0"/>
            <a:chExt cx="6917" cy="4942"/>
          </a:xfrm>
        </p:grpSpPr>
        <p:pic>
          <p:nvPicPr>
            <p:cNvPr id="9223" name="Picture 20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0"/>
              <a:ext cx="6917" cy="49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24" name="文本框 8201"/>
            <p:cNvSpPr txBox="1">
              <a:spLocks noChangeArrowheads="1"/>
            </p:cNvSpPr>
            <p:nvPr/>
          </p:nvSpPr>
          <p:spPr bwMode="auto">
            <a:xfrm>
              <a:off x="1242" y="227"/>
              <a:ext cx="1035" cy="10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2400">
                  <a:solidFill>
                    <a:srgbClr val="F21504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/环</a:t>
              </a:r>
            </a:p>
          </p:txBody>
        </p:sp>
      </p:grpSp>
      <p:sp>
        <p:nvSpPr>
          <p:cNvPr id="9225" name="圆角矩形 31"/>
          <p:cNvSpPr>
            <a:spLocks noChangeArrowheads="1"/>
          </p:cNvSpPr>
          <p:nvPr/>
        </p:nvSpPr>
        <p:spPr bwMode="auto">
          <a:xfrm>
            <a:off x="466725" y="465535"/>
            <a:ext cx="1225550" cy="321469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b="1">
                <a:solidFill>
                  <a:srgbClr val="2F2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练一练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bldLvl="0"/>
      <p:bldP spid="7174" grpId="0" bldLvl="0"/>
      <p:bldP spid="7175" grpId="0" bldLvl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1" name="组合 6147"/>
          <p:cNvGrpSpPr/>
          <p:nvPr/>
        </p:nvGrpSpPr>
        <p:grpSpPr bwMode="auto">
          <a:xfrm>
            <a:off x="325439" y="304800"/>
            <a:ext cx="6128374" cy="739030"/>
            <a:chOff x="0" y="0"/>
            <a:chExt cx="9653" cy="1550"/>
          </a:xfrm>
        </p:grpSpPr>
        <p:sp>
          <p:nvSpPr>
            <p:cNvPr id="10242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43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44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/>
              <a:endParaRPr lang="zh-CN" altLang="en-US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10245" name="文本框 6151"/>
            <p:cNvSpPr txBox="1">
              <a:spLocks noChangeArrowheads="1"/>
            </p:cNvSpPr>
            <p:nvPr/>
          </p:nvSpPr>
          <p:spPr bwMode="auto">
            <a:xfrm>
              <a:off x="878" y="432"/>
              <a:ext cx="8775" cy="1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8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从条形统计图分析数据的集中趋势</a:t>
              </a:r>
            </a:p>
          </p:txBody>
        </p:sp>
        <p:sp>
          <p:nvSpPr>
            <p:cNvPr id="10246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1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800">
                  <a:solidFill>
                    <a:schemeClr val="accent1"/>
                  </a:solidFill>
                  <a:ea typeface="微软雅黑" panose="020B0503020204020204" pitchFamily="34" charset="-122"/>
                </a:rPr>
                <a:t>二</a:t>
              </a:r>
            </a:p>
          </p:txBody>
        </p:sp>
      </p:grpSp>
      <p:graphicFrame>
        <p:nvGraphicFramePr>
          <p:cNvPr id="10247" name="Object 15"/>
          <p:cNvGraphicFramePr/>
          <p:nvPr/>
        </p:nvGraphicFramePr>
        <p:xfrm>
          <a:off x="323851" y="1704975"/>
          <a:ext cx="2881313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9" r:id="rId4" imgW="3441700" imgH="2311400" progId="MSGraph.Chart.8">
                  <p:embed/>
                </p:oleObj>
              </mc:Choice>
              <mc:Fallback>
                <p:oleObj r:id="rId4" imgW="3441700" imgH="2311400" progId="MSGraph.Chart.8">
                  <p:embed/>
                  <p:pic>
                    <p:nvPicPr>
                      <p:cNvPr id="0" name="Object 1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1" y="1704975"/>
                        <a:ext cx="2881313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8" name="Object 14"/>
          <p:cNvGraphicFramePr/>
          <p:nvPr/>
        </p:nvGraphicFramePr>
        <p:xfrm>
          <a:off x="3278188" y="1704975"/>
          <a:ext cx="2735262" cy="140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0" r:id="rId6" imgW="4787900" imgH="2959100" progId="MSGraph.Chart.8">
                  <p:embed/>
                </p:oleObj>
              </mc:Choice>
              <mc:Fallback>
                <p:oleObj r:id="rId6" imgW="4787900" imgH="2959100" progId="MSGraph.Chart.8">
                  <p:embed/>
                  <p:pic>
                    <p:nvPicPr>
                      <p:cNvPr id="0" name="Object 14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8188" y="1704975"/>
                        <a:ext cx="2735262" cy="140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9" name="Object 13"/>
          <p:cNvGraphicFramePr/>
          <p:nvPr/>
        </p:nvGraphicFramePr>
        <p:xfrm>
          <a:off x="6084888" y="1693069"/>
          <a:ext cx="2665412" cy="14704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1" r:id="rId8" imgW="2933700" imgH="1943100" progId="MSGraph.Chart.8">
                  <p:embed/>
                </p:oleObj>
              </mc:Choice>
              <mc:Fallback>
                <p:oleObj r:id="rId8" imgW="2933700" imgH="1943100" progId="MSGraph.Chart.8">
                  <p:embed/>
                  <p:pic>
                    <p:nvPicPr>
                      <p:cNvPr id="0" name="Object 13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888" y="1693069"/>
                        <a:ext cx="2665412" cy="14704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0" name="Rectangle 16"/>
          <p:cNvSpPr>
            <a:spLocks noChangeArrowheads="1"/>
          </p:cNvSpPr>
          <p:nvPr/>
        </p:nvSpPr>
        <p:spPr bwMode="auto">
          <a:xfrm>
            <a:off x="325438" y="822295"/>
            <a:ext cx="8064500" cy="1000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rgbClr val="2699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问题</a:t>
            </a:r>
            <a:r>
              <a:rPr lang="en-US" altLang="zh-CN" sz="2400" dirty="0">
                <a:solidFill>
                  <a:srgbClr val="2699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solidFill>
                  <a:srgbClr val="2699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甲、乙、丙三支青年排球队各有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12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名队员，三队队员的年龄情况如下图：</a:t>
            </a:r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412750" y="3163492"/>
            <a:ext cx="8534400" cy="189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(1) 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从图中可以看出：</a:t>
            </a:r>
          </a:p>
          <a:p>
            <a:pPr>
              <a:lnSpc>
                <a:spcPct val="125000"/>
              </a:lnSpc>
            </a:pP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甲队队员年龄的众数是</a:t>
            </a:r>
            <a:r>
              <a:rPr lang="zh-CN" altLang="en-US" sz="2400" u="sng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，中位数是</a:t>
            </a:r>
            <a:r>
              <a:rPr lang="zh-CN" altLang="en-US" sz="2400" u="sng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</a:p>
          <a:p>
            <a:pPr>
              <a:lnSpc>
                <a:spcPct val="125000"/>
              </a:lnSpc>
            </a:pP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乙队队员年龄的众数是</a:t>
            </a:r>
            <a:r>
              <a:rPr lang="zh-CN" altLang="en-US" sz="2400" u="sng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，中位数是</a:t>
            </a:r>
            <a:r>
              <a:rPr lang="zh-CN" altLang="en-US" sz="2400" u="sng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</a:p>
          <a:p>
            <a:pPr>
              <a:lnSpc>
                <a:spcPct val="125000"/>
              </a:lnSpc>
            </a:pP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丙队队员年龄的众数是</a:t>
            </a:r>
            <a:r>
              <a:rPr lang="zh-CN" altLang="en-US" sz="2400" u="sng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，中位数是</a:t>
            </a:r>
            <a:r>
              <a:rPr lang="zh-CN" altLang="en-US" sz="2400" u="sng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</a:t>
            </a:r>
            <a:r>
              <a:rPr lang="en-US" altLang="zh-CN" sz="2400" u="sng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4515" name="文本框 4514"/>
          <p:cNvSpPr txBox="1">
            <a:spLocks noChangeArrowheads="1"/>
          </p:cNvSpPr>
          <p:nvPr/>
        </p:nvSpPr>
        <p:spPr bwMode="auto">
          <a:xfrm>
            <a:off x="3753645" y="3501916"/>
            <a:ext cx="915987" cy="609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20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岁</a:t>
            </a:r>
          </a:p>
        </p:txBody>
      </p:sp>
      <p:sp>
        <p:nvSpPr>
          <p:cNvPr id="4516" name="文本框 4515"/>
          <p:cNvSpPr txBox="1">
            <a:spLocks noChangeArrowheads="1"/>
          </p:cNvSpPr>
          <p:nvPr/>
        </p:nvSpPr>
        <p:spPr bwMode="auto">
          <a:xfrm>
            <a:off x="6419056" y="3501916"/>
            <a:ext cx="915988" cy="609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20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岁</a:t>
            </a:r>
          </a:p>
        </p:txBody>
      </p:sp>
      <p:sp>
        <p:nvSpPr>
          <p:cNvPr id="4517" name="文本框 4516"/>
          <p:cNvSpPr txBox="1">
            <a:spLocks noChangeArrowheads="1"/>
          </p:cNvSpPr>
          <p:nvPr/>
        </p:nvSpPr>
        <p:spPr bwMode="auto">
          <a:xfrm>
            <a:off x="3744120" y="3887678"/>
            <a:ext cx="915987" cy="609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19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岁</a:t>
            </a:r>
          </a:p>
        </p:txBody>
      </p:sp>
      <p:sp>
        <p:nvSpPr>
          <p:cNvPr id="4518" name="文本框 4517"/>
          <p:cNvSpPr txBox="1">
            <a:spLocks noChangeArrowheads="1"/>
          </p:cNvSpPr>
          <p:nvPr/>
        </p:nvSpPr>
        <p:spPr bwMode="auto">
          <a:xfrm>
            <a:off x="6419056" y="3954353"/>
            <a:ext cx="915988" cy="609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19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岁</a:t>
            </a:r>
          </a:p>
        </p:txBody>
      </p:sp>
      <p:sp>
        <p:nvSpPr>
          <p:cNvPr id="4519" name="文本框 4518"/>
          <p:cNvSpPr txBox="1">
            <a:spLocks noChangeArrowheads="1"/>
          </p:cNvSpPr>
          <p:nvPr/>
        </p:nvSpPr>
        <p:spPr bwMode="auto">
          <a:xfrm>
            <a:off x="3753645" y="4313922"/>
            <a:ext cx="915987" cy="609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21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岁</a:t>
            </a:r>
          </a:p>
        </p:txBody>
      </p:sp>
      <p:sp>
        <p:nvSpPr>
          <p:cNvPr id="4520" name="文本框 4519"/>
          <p:cNvSpPr txBox="1">
            <a:spLocks noChangeArrowheads="1"/>
          </p:cNvSpPr>
          <p:nvPr/>
        </p:nvSpPr>
        <p:spPr bwMode="auto">
          <a:xfrm>
            <a:off x="6419056" y="4340116"/>
            <a:ext cx="915988" cy="609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21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" grpId="0"/>
      <p:bldP spid="4515" grpId="0"/>
      <p:bldP spid="4516" grpId="0"/>
      <p:bldP spid="4517" grpId="0"/>
      <p:bldP spid="4518" grpId="0"/>
      <p:bldP spid="4519" grpId="0"/>
      <p:bldP spid="45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40" name="Rectangle 20"/>
          <p:cNvSpPr>
            <a:spLocks noChangeArrowheads="1"/>
          </p:cNvSpPr>
          <p:nvPr/>
        </p:nvSpPr>
        <p:spPr bwMode="auto">
          <a:xfrm>
            <a:off x="714376" y="464344"/>
            <a:ext cx="7624763" cy="1667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en-US" altLang="zh-CN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(2)</a:t>
            </a:r>
            <a:r>
              <a:rPr lang="zh-CN" altLang="en-US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根据图表，你能大致估计出三支球队队员的平均年龄哪个大、哪个小吗？你是怎么估计的？与同伴交流</a:t>
            </a:r>
            <a:r>
              <a:rPr lang="en-US" altLang="zh-CN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73941" name="文本框 73940"/>
          <p:cNvSpPr txBox="1">
            <a:spLocks noChangeArrowheads="1"/>
          </p:cNvSpPr>
          <p:nvPr/>
        </p:nvSpPr>
        <p:spPr bwMode="auto">
          <a:xfrm>
            <a:off x="846139" y="1900237"/>
            <a:ext cx="7361237" cy="559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答：丙队队员平均年龄最大，甲次之，乙最小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73944" name="Rectangle 20"/>
          <p:cNvSpPr>
            <a:spLocks noChangeArrowheads="1"/>
          </p:cNvSpPr>
          <p:nvPr/>
        </p:nvSpPr>
        <p:spPr bwMode="auto">
          <a:xfrm>
            <a:off x="971550" y="2449116"/>
            <a:ext cx="7486650" cy="1130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(3)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计算出三支球队队员的平均年龄，看看你上面的估计是否准确？（分组进行计算）</a:t>
            </a:r>
          </a:p>
        </p:txBody>
      </p:sp>
      <p:sp>
        <p:nvSpPr>
          <p:cNvPr id="73945" name="文本框 73944"/>
          <p:cNvSpPr txBox="1">
            <a:spLocks noChangeArrowheads="1"/>
          </p:cNvSpPr>
          <p:nvPr/>
        </p:nvSpPr>
        <p:spPr bwMode="auto">
          <a:xfrm>
            <a:off x="971550" y="3489723"/>
            <a:ext cx="6624638" cy="106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     答：甲、乙、丙三队队员的平均年龄依次是：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20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岁、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19.3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岁、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20.6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岁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3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73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3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73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940" grpId="0"/>
      <p:bldP spid="73941" grpId="0"/>
      <p:bldP spid="73944" grpId="0"/>
      <p:bldP spid="7394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矩形 9"/>
          <p:cNvSpPr>
            <a:spLocks noChangeArrowheads="1"/>
          </p:cNvSpPr>
          <p:nvPr/>
        </p:nvSpPr>
        <p:spPr bwMode="auto">
          <a:xfrm>
            <a:off x="403226" y="469107"/>
            <a:ext cx="2159566" cy="523220"/>
          </a:xfrm>
          <a:prstGeom prst="rect">
            <a:avLst/>
          </a:prstGeom>
          <a:solidFill>
            <a:srgbClr val="85E0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交流反思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</a:p>
        </p:txBody>
      </p:sp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403225" y="1870472"/>
            <a:ext cx="8001000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 sz="28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8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众数： _____________________________;</a:t>
            </a:r>
          </a:p>
          <a:p>
            <a:r>
              <a:rPr lang="zh-CN" altLang="en-US" sz="28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 </a:t>
            </a:r>
          </a:p>
          <a:p>
            <a:r>
              <a:rPr lang="zh-CN" altLang="en-US" sz="28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中位数：___________________________;</a:t>
            </a:r>
          </a:p>
          <a:p>
            <a:endParaRPr lang="zh-CN" altLang="en-US" sz="28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8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 平均数：___________________________.</a:t>
            </a:r>
          </a:p>
          <a:p>
            <a:endParaRPr lang="zh-CN" altLang="en-US" sz="28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291" name="TextBox 4"/>
          <p:cNvSpPr txBox="1">
            <a:spLocks noChangeArrowheads="1"/>
          </p:cNvSpPr>
          <p:nvPr/>
        </p:nvSpPr>
        <p:spPr bwMode="auto">
          <a:xfrm>
            <a:off x="1635125" y="2088357"/>
            <a:ext cx="58737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柱子最高的小长方形所对应的数据</a:t>
            </a:r>
          </a:p>
        </p:txBody>
      </p:sp>
      <p:sp>
        <p:nvSpPr>
          <p:cNvPr id="12292" name="TextBox 5"/>
          <p:cNvSpPr txBox="1">
            <a:spLocks noChangeArrowheads="1"/>
          </p:cNvSpPr>
          <p:nvPr/>
        </p:nvSpPr>
        <p:spPr bwMode="auto">
          <a:xfrm>
            <a:off x="1849439" y="2726532"/>
            <a:ext cx="61055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从左到右（或从右到左）找中间数</a:t>
            </a:r>
          </a:p>
        </p:txBody>
      </p:sp>
      <p:sp>
        <p:nvSpPr>
          <p:cNvPr id="12293" name="TextBox 6"/>
          <p:cNvSpPr txBox="1">
            <a:spLocks noChangeArrowheads="1"/>
          </p:cNvSpPr>
          <p:nvPr/>
        </p:nvSpPr>
        <p:spPr bwMode="auto">
          <a:xfrm>
            <a:off x="1995488" y="3370660"/>
            <a:ext cx="59594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可以用中位数与众数估测平均数</a:t>
            </a:r>
          </a:p>
        </p:txBody>
      </p:sp>
      <p:sp>
        <p:nvSpPr>
          <p:cNvPr id="13318" name="文本框 12295"/>
          <p:cNvSpPr txBox="1">
            <a:spLocks noChangeArrowheads="1"/>
          </p:cNvSpPr>
          <p:nvPr/>
        </p:nvSpPr>
        <p:spPr bwMode="auto">
          <a:xfrm>
            <a:off x="334963" y="978694"/>
            <a:ext cx="78359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在条形统计图中，可以怎样求一组数据的众数、中位数、平均数呢？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  <p:bldP spid="12292" grpId="0"/>
      <p:bldP spid="12293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1706</Words>
  <Application>Microsoft Office PowerPoint</Application>
  <PresentationFormat>全屏显示(16:9)</PresentationFormat>
  <Paragraphs>205</Paragraphs>
  <Slides>23</Slides>
  <Notes>4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3" baseType="lpstr">
      <vt:lpstr>方正姚体</vt:lpstr>
      <vt:lpstr>黑体</vt:lpstr>
      <vt:lpstr>华文细黑</vt:lpstr>
      <vt:lpstr>宋体</vt:lpstr>
      <vt:lpstr>微软雅黑</vt:lpstr>
      <vt:lpstr>Arial</vt:lpstr>
      <vt:lpstr>Times New Roman</vt:lpstr>
      <vt:lpstr>Wingdings</vt:lpstr>
      <vt:lpstr>WWW.2PPT.COM
</vt:lpstr>
      <vt:lpstr>Microsoft Graph 图表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2015-07-09T08:14:00Z</dcterms:created>
  <dcterms:modified xsi:type="dcterms:W3CDTF">2023-01-17T01:09:25Z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B0A9AD7B112C479B8E462F2113B49C19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