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263" r:id="rId3"/>
    <p:sldId id="266" r:id="rId4"/>
    <p:sldId id="265" r:id="rId5"/>
    <p:sldId id="257" r:id="rId6"/>
    <p:sldId id="256" r:id="rId7"/>
    <p:sldId id="267" r:id="rId8"/>
    <p:sldId id="268" r:id="rId9"/>
    <p:sldId id="289" r:id="rId10"/>
    <p:sldId id="269" r:id="rId11"/>
    <p:sldId id="270" r:id="rId12"/>
    <p:sldId id="271" r:id="rId13"/>
    <p:sldId id="272" r:id="rId14"/>
    <p:sldId id="274" r:id="rId15"/>
    <p:sldId id="287" r:id="rId16"/>
    <p:sldId id="275" r:id="rId17"/>
    <p:sldId id="288" r:id="rId18"/>
    <p:sldId id="273" r:id="rId19"/>
    <p:sldId id="276" r:id="rId20"/>
    <p:sldId id="277" r:id="rId21"/>
    <p:sldId id="281" r:id="rId22"/>
    <p:sldId id="282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DDDDD"/>
    <a:srgbClr val="FF0000"/>
    <a:srgbClr val="FF3300"/>
    <a:srgbClr val="3333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833BC-411C-4948-81A2-6AD9FC52812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3713-4ED4-4590-8805-8A7395B4A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3713-4ED4-4590-8805-8A7395B4A6E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等腰三角形 21"/>
          <p:cNvSpPr>
            <a:spLocks noChangeArrowheads="1"/>
          </p:cNvSpPr>
          <p:nvPr/>
        </p:nvSpPr>
        <p:spPr bwMode="auto">
          <a:xfrm rot="10800000">
            <a:off x="2235200" y="2390775"/>
            <a:ext cx="4060825" cy="3502025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等腰三角形 22"/>
          <p:cNvSpPr>
            <a:spLocks noChangeArrowheads="1"/>
          </p:cNvSpPr>
          <p:nvPr/>
        </p:nvSpPr>
        <p:spPr bwMode="auto">
          <a:xfrm rot="10800000">
            <a:off x="1428750" y="3095625"/>
            <a:ext cx="347663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等腰三角形 23"/>
          <p:cNvSpPr>
            <a:spLocks noChangeArrowheads="1"/>
          </p:cNvSpPr>
          <p:nvPr/>
        </p:nvSpPr>
        <p:spPr bwMode="auto">
          <a:xfrm rot="10800000">
            <a:off x="1592263" y="3768725"/>
            <a:ext cx="2238375" cy="1930400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等腰三角形 24"/>
          <p:cNvSpPr>
            <a:spLocks noChangeArrowheads="1"/>
          </p:cNvSpPr>
          <p:nvPr/>
        </p:nvSpPr>
        <p:spPr bwMode="auto">
          <a:xfrm rot="10800000">
            <a:off x="3348038" y="5767388"/>
            <a:ext cx="334962" cy="3238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等腰三角形 25"/>
          <p:cNvSpPr>
            <a:spLocks noChangeArrowheads="1"/>
          </p:cNvSpPr>
          <p:nvPr/>
        </p:nvSpPr>
        <p:spPr bwMode="auto">
          <a:xfrm rot="10800000">
            <a:off x="4402138" y="4254500"/>
            <a:ext cx="346075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等腰三角形 26"/>
          <p:cNvSpPr>
            <a:spLocks noChangeArrowheads="1"/>
          </p:cNvSpPr>
          <p:nvPr/>
        </p:nvSpPr>
        <p:spPr bwMode="auto">
          <a:xfrm rot="10800000">
            <a:off x="2117725" y="4191000"/>
            <a:ext cx="1185863" cy="1084263"/>
          </a:xfrm>
          <a:prstGeom prst="triangle">
            <a:avLst>
              <a:gd name="adj" fmla="val 50000"/>
            </a:avLst>
          </a:prstGeom>
          <a:solidFill>
            <a:srgbClr val="516D8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等腰三角形 27"/>
          <p:cNvSpPr>
            <a:spLocks noChangeArrowheads="1"/>
          </p:cNvSpPr>
          <p:nvPr/>
        </p:nvSpPr>
        <p:spPr bwMode="auto">
          <a:xfrm rot="9044306">
            <a:off x="5586413" y="4824413"/>
            <a:ext cx="347662" cy="30003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等腰三角形 28"/>
          <p:cNvSpPr>
            <a:spLocks noChangeArrowheads="1"/>
          </p:cNvSpPr>
          <p:nvPr/>
        </p:nvSpPr>
        <p:spPr bwMode="auto">
          <a:xfrm rot="9044306">
            <a:off x="6461125" y="43957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等腰三角形 29"/>
          <p:cNvSpPr>
            <a:spLocks noChangeArrowheads="1"/>
          </p:cNvSpPr>
          <p:nvPr/>
        </p:nvSpPr>
        <p:spPr bwMode="auto">
          <a:xfrm rot="9044306">
            <a:off x="7026275" y="47005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等腰三角形 30"/>
          <p:cNvSpPr>
            <a:spLocks noChangeArrowheads="1"/>
          </p:cNvSpPr>
          <p:nvPr/>
        </p:nvSpPr>
        <p:spPr bwMode="auto">
          <a:xfrm rot="4836188">
            <a:off x="8129588" y="35766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等腰三角形 31"/>
          <p:cNvSpPr>
            <a:spLocks noChangeArrowheads="1"/>
          </p:cNvSpPr>
          <p:nvPr/>
        </p:nvSpPr>
        <p:spPr bwMode="auto">
          <a:xfrm rot="4836188">
            <a:off x="7118350" y="3773488"/>
            <a:ext cx="192087" cy="166688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等腰三角形 32"/>
          <p:cNvSpPr>
            <a:spLocks noChangeArrowheads="1"/>
          </p:cNvSpPr>
          <p:nvPr/>
        </p:nvSpPr>
        <p:spPr bwMode="auto">
          <a:xfrm rot="4836188">
            <a:off x="7615238" y="39449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等腰三角形 33"/>
          <p:cNvSpPr>
            <a:spLocks noChangeArrowheads="1"/>
          </p:cNvSpPr>
          <p:nvPr/>
        </p:nvSpPr>
        <p:spPr bwMode="auto">
          <a:xfrm rot="10800000">
            <a:off x="1316038" y="2017713"/>
            <a:ext cx="4062412" cy="3502025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8" name="组合 34"/>
          <p:cNvGrpSpPr/>
          <p:nvPr userDrawn="1"/>
        </p:nvGrpSpPr>
        <p:grpSpPr bwMode="auto">
          <a:xfrm>
            <a:off x="6838950" y="0"/>
            <a:ext cx="2306638" cy="2447925"/>
            <a:chOff x="0" y="0"/>
            <a:chExt cx="2704943" cy="2870458"/>
          </a:xfrm>
        </p:grpSpPr>
        <p:sp>
          <p:nvSpPr>
            <p:cNvPr id="19" name="任意多边形 35"/>
            <p:cNvSpPr/>
            <p:nvPr/>
          </p:nvSpPr>
          <p:spPr bwMode="auto">
            <a:xfrm rot="10800000">
              <a:off x="0" y="0"/>
              <a:ext cx="2544843" cy="2192866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任意多边形 36"/>
            <p:cNvSpPr/>
            <p:nvPr/>
          </p:nvSpPr>
          <p:spPr bwMode="auto">
            <a:xfrm rot="10800000">
              <a:off x="893580" y="160090"/>
              <a:ext cx="1811363" cy="2164944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等腰三角形 37"/>
            <p:cNvSpPr>
              <a:spLocks noChangeArrowheads="1"/>
            </p:cNvSpPr>
            <p:nvPr/>
          </p:nvSpPr>
          <p:spPr bwMode="auto">
            <a:xfrm rot="10800000">
              <a:off x="1271491" y="361134"/>
              <a:ext cx="1416697" cy="1221155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等腰三角形 38"/>
            <p:cNvSpPr>
              <a:spLocks noChangeArrowheads="1"/>
            </p:cNvSpPr>
            <p:nvPr/>
          </p:nvSpPr>
          <p:spPr bwMode="auto">
            <a:xfrm rot="10800000">
              <a:off x="688802" y="1623242"/>
              <a:ext cx="662739" cy="569624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等腰三角形 39"/>
            <p:cNvSpPr>
              <a:spLocks noChangeArrowheads="1"/>
            </p:cNvSpPr>
            <p:nvPr/>
          </p:nvSpPr>
          <p:spPr bwMode="auto">
            <a:xfrm rot="10800000">
              <a:off x="2345649" y="2042084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等腰三角形 40"/>
            <p:cNvSpPr>
              <a:spLocks noChangeArrowheads="1"/>
            </p:cNvSpPr>
            <p:nvPr/>
          </p:nvSpPr>
          <p:spPr bwMode="auto">
            <a:xfrm rot="10800000">
              <a:off x="1638231" y="2671276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等腰三角形 41"/>
            <p:cNvSpPr>
              <a:spLocks noChangeArrowheads="1"/>
            </p:cNvSpPr>
            <p:nvPr/>
          </p:nvSpPr>
          <p:spPr bwMode="auto">
            <a:xfrm rot="10800000">
              <a:off x="1593552" y="2159359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等腰三角形 42"/>
            <p:cNvSpPr>
              <a:spLocks noChangeArrowheads="1"/>
            </p:cNvSpPr>
            <p:nvPr/>
          </p:nvSpPr>
          <p:spPr bwMode="auto">
            <a:xfrm rot="10800000">
              <a:off x="1869072" y="2291527"/>
              <a:ext cx="402111" cy="346242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等腰三角形 43"/>
            <p:cNvSpPr>
              <a:spLocks noChangeArrowheads="1"/>
            </p:cNvSpPr>
            <p:nvPr/>
          </p:nvSpPr>
          <p:spPr bwMode="auto">
            <a:xfrm rot="10800000">
              <a:off x="325785" y="1142971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49" name="KSO_BT1"/>
          <p:cNvSpPr>
            <a:spLocks noGrp="1" noChangeArrowheads="1"/>
          </p:cNvSpPr>
          <p:nvPr>
            <p:ph type="ctrTitle"/>
          </p:nvPr>
        </p:nvSpPr>
        <p:spPr>
          <a:xfrm>
            <a:off x="2082800" y="2079625"/>
            <a:ext cx="2552700" cy="1317625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150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451225"/>
            <a:ext cx="1933575" cy="720725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8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9BB0A-8B15-4864-A402-E44F3B4E7B28}" type="datetime1">
              <a:rPr lang="zh-CN" altLang="en-US"/>
              <a:t>2023-01-17</a:t>
            </a:fld>
            <a:endParaRPr lang="en-US"/>
          </a:p>
        </p:txBody>
      </p:sp>
      <p:sp>
        <p:nvSpPr>
          <p:cNvPr id="29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AC8C9-ED28-4CCF-AE1C-65BEBDAE22A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7D15-CE86-44D3-BD6E-7796B469E35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ED0C-AC02-4365-AC3D-B96F2BE5DB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1288" y="169863"/>
            <a:ext cx="2024062" cy="64214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9863"/>
            <a:ext cx="5919788" cy="642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4A90-BAF1-46BE-A730-7DD43ED338F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0BC1-87F5-46DD-822B-D607729BFE5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5300-2252-437B-A683-0BE0DEB9733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E1F4-424E-498F-8D94-32BCBB7C157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612A-48BC-4EB7-B5FC-4EFD0FFEDE45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D972-CFA7-4DB8-AA52-DC04FA04460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3425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AFCE-12C8-4777-BA19-069B9438C41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C709-C96E-40AB-B3ED-A9F680A50A5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CB71-516D-4B15-B907-754EDA16C2AF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B1D-BEE2-4B74-BBF5-D2F109F838B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6EC-CB2A-4166-B5FF-76CE950756F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99EF-AD36-46E4-B7DA-E47EFD2C76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7C1C-666B-4B10-A7CF-E9A43CDE3D4E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8C6-F27A-4979-B754-FF4A2A3E89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84C1-B381-424E-9705-439FBFC23F65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CC7-9F10-42A1-977D-14FE5C31788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61E8-4D1A-493A-9C2A-6317FD25C49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B566-DE94-4925-B40C-25A442855CC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5" name="组合 6"/>
          <p:cNvGrpSpPr/>
          <p:nvPr/>
        </p:nvGrpSpPr>
        <p:grpSpPr bwMode="auto">
          <a:xfrm>
            <a:off x="7269163" y="0"/>
            <a:ext cx="1876425" cy="1990725"/>
            <a:chOff x="0" y="0"/>
            <a:chExt cx="2704943" cy="2870458"/>
          </a:xfrm>
        </p:grpSpPr>
        <p:sp>
          <p:nvSpPr>
            <p:cNvPr id="4100" name="任意多边形 11"/>
            <p:cNvSpPr/>
            <p:nvPr/>
          </p:nvSpPr>
          <p:spPr bwMode="auto">
            <a:xfrm rot="10800000">
              <a:off x="0" y="0"/>
              <a:ext cx="2544752" cy="2192902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1" name="任意多边形 12"/>
            <p:cNvSpPr/>
            <p:nvPr/>
          </p:nvSpPr>
          <p:spPr bwMode="auto">
            <a:xfrm rot="10800000">
              <a:off x="892494" y="160233"/>
              <a:ext cx="1812449" cy="2165433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2" name="等腰三角形 13"/>
            <p:cNvSpPr>
              <a:spLocks noChangeArrowheads="1"/>
            </p:cNvSpPr>
            <p:nvPr/>
          </p:nvSpPr>
          <p:spPr bwMode="auto">
            <a:xfrm rot="10800000">
              <a:off x="1272376" y="361669"/>
              <a:ext cx="1416547" cy="1220060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3" name="等腰三角形 14"/>
            <p:cNvSpPr>
              <a:spLocks noChangeArrowheads="1"/>
            </p:cNvSpPr>
            <p:nvPr/>
          </p:nvSpPr>
          <p:spPr bwMode="auto">
            <a:xfrm rot="10800000">
              <a:off x="688821" y="1622931"/>
              <a:ext cx="661362" cy="569971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4" name="等腰三角形 15"/>
            <p:cNvSpPr>
              <a:spLocks noChangeArrowheads="1"/>
            </p:cNvSpPr>
            <p:nvPr/>
          </p:nvSpPr>
          <p:spPr bwMode="auto">
            <a:xfrm rot="10800000">
              <a:off x="2345656" y="2041825"/>
              <a:ext cx="231134" cy="199147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5" name="等腰三角形 16"/>
            <p:cNvSpPr>
              <a:spLocks noChangeArrowheads="1"/>
            </p:cNvSpPr>
            <p:nvPr/>
          </p:nvSpPr>
          <p:spPr bwMode="auto">
            <a:xfrm rot="10800000">
              <a:off x="1638527" y="2671312"/>
              <a:ext cx="231132" cy="199146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6" name="等腰三角形 17"/>
            <p:cNvSpPr>
              <a:spLocks noChangeArrowheads="1"/>
            </p:cNvSpPr>
            <p:nvPr/>
          </p:nvSpPr>
          <p:spPr bwMode="auto">
            <a:xfrm rot="10800000">
              <a:off x="1592758" y="2160855"/>
              <a:ext cx="231132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等腰三角形 18"/>
            <p:cNvSpPr>
              <a:spLocks noChangeArrowheads="1"/>
            </p:cNvSpPr>
            <p:nvPr/>
          </p:nvSpPr>
          <p:spPr bwMode="auto">
            <a:xfrm rot="10800000">
              <a:off x="1869660" y="2291331"/>
              <a:ext cx="400479" cy="347934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8" name="等腰三角形 19"/>
            <p:cNvSpPr>
              <a:spLocks noChangeArrowheads="1"/>
            </p:cNvSpPr>
            <p:nvPr/>
          </p:nvSpPr>
          <p:spPr bwMode="auto">
            <a:xfrm rot="10800000">
              <a:off x="327247" y="1144521"/>
              <a:ext cx="228845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F527516F-FE2B-4272-9AC1-226F35F2A327}" type="datetime1">
              <a:rPr lang="zh-CN" altLang="en-US"/>
              <a:t>2023-01-17</a:t>
            </a:fld>
            <a:endParaRPr lang="en-US"/>
          </a:p>
        </p:txBody>
      </p:sp>
      <p:sp>
        <p:nvSpPr>
          <p:cNvPr id="411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86871770-E61B-4488-AE68-E492BC830E58}" type="slidenum">
              <a:rPr lang="zh-CN" altLang="en-US"/>
              <a:t>‹#›</a:t>
            </a:fld>
            <a:endParaRPr lang="en-US"/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9863"/>
            <a:ext cx="6967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8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416050"/>
            <a:ext cx="8096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3" panose="05040102010807070707" pitchFamily="18" charset="2"/>
        <a:buChar char=""/>
        <a:defRPr sz="2400">
          <a:solidFill>
            <a:srgbClr val="09886D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rgbClr val="83BBDD"/>
        </a:buClr>
        <a:buFont typeface="幼圆" panose="02010509060101010101" pitchFamily="49" charset="-122"/>
        <a:buChar char=" 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276872"/>
            <a:ext cx="9153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zh-CN" alt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</a:t>
            </a:r>
            <a:r>
              <a:rPr lang="zh-CN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r>
              <a:rPr lang="zh-CN" alt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Hainan</a:t>
            </a:r>
            <a:r>
              <a:rPr lang="zh-CN" altLang="en-US" sz="4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zh-CN" alt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9504" y="530120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67175" y="333375"/>
            <a:ext cx="41100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swim </a:t>
            </a:r>
            <a:r>
              <a:rPr lang="zh-CN" altLang="zh-CN" sz="4000" b="1">
                <a:latin typeface="Times New Roman" panose="02020603050405020304" pitchFamily="18" charset="0"/>
              </a:rPr>
              <a:t> </a:t>
            </a:r>
            <a:r>
              <a:rPr lang="zh-CN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in  the  sea </a:t>
            </a:r>
          </a:p>
          <a:p>
            <a:r>
              <a:rPr lang="zh-CN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      </a:t>
            </a:r>
            <a:r>
              <a:rPr 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在海里</a:t>
            </a:r>
            <a:r>
              <a:rPr 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游泳</a:t>
            </a:r>
          </a:p>
        </p:txBody>
      </p:sp>
      <p:pic>
        <p:nvPicPr>
          <p:cNvPr id="13316" name="Picture 4" descr="~9[I2O@)Z2MBDD_~3K7~U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08488"/>
            <a:ext cx="345598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35150" y="1628775"/>
            <a:ext cx="6985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We</a:t>
            </a:r>
            <a:r>
              <a:rPr lang="zh-CN" altLang="zh-CN" sz="3600" b="1">
                <a:latin typeface="Times New Roman" panose="02020603050405020304" pitchFamily="18" charset="0"/>
              </a:rPr>
              <a:t>’re</a:t>
            </a: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600" b="1">
                <a:latin typeface="Times New Roman" panose="02020603050405020304" pitchFamily="18" charset="0"/>
              </a:rPr>
              <a:t>going  to</a:t>
            </a: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swim</a:t>
            </a: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in  the sea </a:t>
            </a:r>
            <a:r>
              <a:rPr lang="zh-CN" altLang="zh-CN" sz="3600" b="1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       </a:t>
            </a:r>
            <a:r>
              <a:rPr 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我们</a:t>
            </a:r>
            <a:r>
              <a:rPr lang="zh-CN" sz="2800" b="1">
                <a:latin typeface="Times New Roman" panose="02020603050405020304" pitchFamily="18" charset="0"/>
              </a:rPr>
              <a:t>打算在</a:t>
            </a:r>
            <a:r>
              <a:rPr 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大海里</a:t>
            </a:r>
            <a:r>
              <a:rPr 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游泳</a:t>
            </a:r>
            <a:r>
              <a:rPr lang="zh-CN" sz="2800" b="1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692275" y="1773238"/>
            <a:ext cx="7451725" cy="4895850"/>
          </a:xfrm>
          <a:prstGeom prst="cloudCallout">
            <a:avLst>
              <a:gd name="adj1" fmla="val -44056"/>
              <a:gd name="adj2" fmla="val 648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pic>
        <p:nvPicPr>
          <p:cNvPr id="14339" name="Picture 3" descr="xiyangyang_huitailang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20939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484438" y="549275"/>
            <a:ext cx="25923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rgbClr val="FF0066"/>
                </a:solidFill>
              </a:rPr>
              <a:t>grandpa</a:t>
            </a:r>
          </a:p>
        </p:txBody>
      </p:sp>
      <p:pic>
        <p:nvPicPr>
          <p:cNvPr id="14341" name="Picture 5" descr="xiyangyang_huitailang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7063"/>
            <a:ext cx="19796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339975" y="2781300"/>
            <a:ext cx="68040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rgbClr val="FF0066"/>
                </a:solidFill>
              </a:rPr>
              <a:t>I</a:t>
            </a:r>
            <a:r>
              <a:rPr lang="zh-CN" altLang="zh-CN" sz="3200" b="1"/>
              <a:t>’m  going  to  </a:t>
            </a:r>
            <a:r>
              <a:rPr lang="zh-CN" altLang="zh-CN" sz="3200" b="1">
                <a:solidFill>
                  <a:srgbClr val="FF0066"/>
                </a:solidFill>
              </a:rPr>
              <a:t>visit  my  grandpa</a:t>
            </a:r>
            <a:r>
              <a:rPr lang="zh-CN" altLang="zh-CN" sz="3200" b="1"/>
              <a:t> .</a:t>
            </a:r>
          </a:p>
          <a:p>
            <a:endParaRPr lang="zh-CN" altLang="zh-CN" sz="3200" b="1"/>
          </a:p>
          <a:p>
            <a:r>
              <a:rPr lang="zh-CN" altLang="zh-CN" sz="2400" b="1">
                <a:solidFill>
                  <a:srgbClr val="FF0066"/>
                </a:solidFill>
              </a:rPr>
              <a:t>                </a:t>
            </a:r>
            <a:r>
              <a:rPr lang="zh-CN" sz="2400" b="1">
                <a:solidFill>
                  <a:srgbClr val="FF0066"/>
                </a:solidFill>
              </a:rPr>
              <a:t>我</a:t>
            </a:r>
            <a:r>
              <a:rPr lang="zh-CN" sz="2400" b="1"/>
              <a:t>打算</a:t>
            </a:r>
            <a:r>
              <a:rPr lang="zh-CN" sz="2400" b="1">
                <a:solidFill>
                  <a:srgbClr val="FF0066"/>
                </a:solidFill>
              </a:rPr>
              <a:t>看望我的爷爷</a:t>
            </a:r>
            <a:r>
              <a:rPr lang="zh-CN" sz="2400" b="1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159000" y="4437063"/>
            <a:ext cx="6985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And I</a:t>
            </a:r>
            <a:r>
              <a:rPr lang="zh-CN" altLang="zh-CN" sz="3600" b="1">
                <a:latin typeface="Times New Roman" panose="02020603050405020304" pitchFamily="18" charset="0"/>
              </a:rPr>
              <a:t>’m</a:t>
            </a: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600" b="1">
                <a:latin typeface="Times New Roman" panose="02020603050405020304" pitchFamily="18" charset="0"/>
              </a:rPr>
              <a:t>going  to</a:t>
            </a: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swim</a:t>
            </a: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 too  </a:t>
            </a:r>
            <a:r>
              <a:rPr lang="zh-CN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600" b="1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       </a:t>
            </a:r>
            <a:r>
              <a:rPr 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并且我也</a:t>
            </a:r>
            <a:r>
              <a:rPr lang="zh-CN" sz="2800" b="1">
                <a:latin typeface="Times New Roman" panose="02020603050405020304" pitchFamily="18" charset="0"/>
              </a:rPr>
              <a:t>打算</a:t>
            </a:r>
            <a:r>
              <a:rPr 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游泳</a:t>
            </a:r>
            <a:r>
              <a:rPr lang="zh-CN" sz="2800" b="1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2" grpId="0" autoUpdateAnimBg="0"/>
      <p:bldP spid="1434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7268bd344f53ab355ab5f57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19250" y="1773238"/>
            <a:ext cx="6697663" cy="47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/>
              <a:t>一般将来时</a:t>
            </a:r>
          </a:p>
          <a:p>
            <a:endParaRPr lang="zh-CN" altLang="en-US" sz="3200" b="1" dirty="0"/>
          </a:p>
          <a:p>
            <a:r>
              <a:rPr lang="zh-CN" altLang="en-US" sz="3200" b="1" dirty="0">
                <a:solidFill>
                  <a:schemeClr val="hlink"/>
                </a:solidFill>
              </a:rPr>
              <a:t>主语 + </a:t>
            </a:r>
            <a:r>
              <a:rPr lang="zh-CN" altLang="en-US" sz="3200" b="1" dirty="0">
                <a:solidFill>
                  <a:srgbClr val="FF0066"/>
                </a:solidFill>
              </a:rPr>
              <a:t>be</a:t>
            </a:r>
            <a:r>
              <a:rPr lang="zh-CN" altLang="en-US" sz="3200" b="1" dirty="0">
                <a:solidFill>
                  <a:schemeClr val="hlink"/>
                </a:solidFill>
              </a:rPr>
              <a:t>   going   to +动词原形 </a:t>
            </a:r>
          </a:p>
          <a:p>
            <a:endParaRPr lang="zh-CN" altLang="en-US" sz="3200" b="1" dirty="0">
              <a:solidFill>
                <a:schemeClr val="hlink"/>
              </a:solidFill>
            </a:endParaRPr>
          </a:p>
          <a:p>
            <a:endParaRPr lang="zh-CN" altLang="en-US" sz="3200" b="1" dirty="0">
              <a:solidFill>
                <a:schemeClr val="hlink"/>
              </a:solidFill>
            </a:endParaRPr>
          </a:p>
          <a:p>
            <a:endParaRPr lang="zh-CN" altLang="en-US" sz="3200" b="1" dirty="0">
              <a:solidFill>
                <a:schemeClr val="hlink"/>
              </a:solidFill>
            </a:endParaRPr>
          </a:p>
          <a:p>
            <a:r>
              <a:rPr lang="zh-CN" altLang="en-US" sz="3200" b="1" dirty="0">
                <a:solidFill>
                  <a:schemeClr val="hlink"/>
                </a:solidFill>
              </a:rPr>
              <a:t>……       将要,打算做      ……</a:t>
            </a:r>
          </a:p>
          <a:p>
            <a:endParaRPr lang="zh-CN" altLang="en-US" sz="32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 sz="3200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8538" y="3644900"/>
            <a:ext cx="2519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/>
              <a:t>( </a:t>
            </a:r>
            <a:r>
              <a:rPr lang="zh-CN" altLang="zh-CN" sz="2800" b="1">
                <a:solidFill>
                  <a:srgbClr val="FF3399"/>
                </a:solidFill>
              </a:rPr>
              <a:t>is  am  are </a:t>
            </a:r>
            <a:r>
              <a:rPr lang="zh-CN" altLang="zh-CN" sz="2800" b="1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352800" cy="609600"/>
          </a:xfrm>
          <a:solidFill>
            <a:schemeClr val="bg1"/>
          </a:solidFill>
        </p:spPr>
        <p:txBody>
          <a:bodyPr/>
          <a:lstStyle/>
          <a:p>
            <a:r>
              <a:rPr lang="en-US" sz="3200" b="1" u="sng" dirty="0">
                <a:solidFill>
                  <a:srgbClr val="FF3300"/>
                </a:solidFill>
                <a:latin typeface="Comic Sans MS" panose="030F0702030302020204" pitchFamily="66" charset="0"/>
              </a:rPr>
              <a:t>Learning</a:t>
            </a:r>
            <a:r>
              <a:rPr lang="zh-CN" altLang="en-US" sz="3200" b="1" u="sng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u="sng" dirty="0">
                <a:solidFill>
                  <a:srgbClr val="FF3300"/>
                </a:solidFill>
                <a:latin typeface="Comic Sans MS" panose="030F0702030302020204" pitchFamily="66" charset="0"/>
              </a:rPr>
              <a:t> aims: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4267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rgbClr val="0000FF"/>
                </a:solidFill>
              </a:rPr>
              <a:t>1. I </a:t>
            </a:r>
            <a:r>
              <a:rPr lang="zh-CN" altLang="en-US" sz="3600" dirty="0">
                <a:solidFill>
                  <a:srgbClr val="0000FF"/>
                </a:solidFill>
              </a:rPr>
              <a:t>  </a:t>
            </a:r>
            <a:r>
              <a:rPr lang="en-US" sz="3600" dirty="0">
                <a:solidFill>
                  <a:srgbClr val="0000FF"/>
                </a:solidFill>
              </a:rPr>
              <a:t>can</a:t>
            </a:r>
            <a:r>
              <a:rPr lang="zh-CN" altLang="en-US" sz="3600" dirty="0">
                <a:solidFill>
                  <a:srgbClr val="0000FF"/>
                </a:solidFill>
              </a:rPr>
              <a:t>  </a:t>
            </a:r>
            <a:r>
              <a:rPr lang="en-US" sz="3600" dirty="0">
                <a:solidFill>
                  <a:srgbClr val="0000FF"/>
                </a:solidFill>
              </a:rPr>
              <a:t> read</a:t>
            </a:r>
            <a:r>
              <a:rPr lang="zh-CN" altLang="en-US" sz="3600" dirty="0">
                <a:solidFill>
                  <a:srgbClr val="0000FF"/>
                </a:solidFill>
              </a:rPr>
              <a:t>  </a:t>
            </a:r>
            <a:r>
              <a:rPr lang="en-US" sz="3600" dirty="0">
                <a:solidFill>
                  <a:srgbClr val="0000FF"/>
                </a:solidFill>
              </a:rPr>
              <a:t> the</a:t>
            </a:r>
            <a:r>
              <a:rPr lang="zh-CN" altLang="en-US" sz="36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zh-CN" altLang="en-US" sz="36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words </a:t>
            </a:r>
            <a:r>
              <a:rPr lang="zh-CN" altLang="en-US" sz="3600" dirty="0">
                <a:solidFill>
                  <a:srgbClr val="0000FF"/>
                </a:solidFill>
              </a:rPr>
              <a:t>  and </a:t>
            </a:r>
            <a:r>
              <a:rPr lang="en-US" sz="3600" dirty="0">
                <a:solidFill>
                  <a:srgbClr val="0000FF"/>
                </a:solidFill>
              </a:rPr>
              <a:t>understand </a:t>
            </a:r>
            <a:r>
              <a:rPr lang="zh-CN" altLang="en-US" sz="36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the</a:t>
            </a:r>
            <a:r>
              <a:rPr lang="zh-CN" altLang="en-US" sz="36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 meaning </a:t>
            </a:r>
            <a:r>
              <a:rPr lang="zh-CN" altLang="en-US" sz="36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of </a:t>
            </a:r>
            <a:r>
              <a:rPr lang="zh-CN" altLang="en-US" sz="36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them.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      （熟读模块的单词能理解单词的意思</a:t>
            </a:r>
            <a:r>
              <a:rPr lang="en-US" sz="2800" dirty="0"/>
              <a:t>）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rgbClr val="0000FF"/>
                </a:solidFill>
              </a:rPr>
              <a:t>2.</a:t>
            </a:r>
            <a:r>
              <a:rPr lang="zh-CN" altLang="en-US" sz="3600" dirty="0">
                <a:solidFill>
                  <a:srgbClr val="0000FF"/>
                </a:solidFill>
              </a:rPr>
              <a:t>I  can  try  to  accumulate  and  use  the new  words  .</a:t>
            </a:r>
            <a:endParaRPr lang="en-US" sz="36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（能尝试积累和运用这些新词。） </a:t>
            </a:r>
            <a:endParaRPr lang="en-US" sz="2800" dirty="0"/>
          </a:p>
        </p:txBody>
      </p:sp>
    </p:spTree>
  </p:cSld>
  <p:clrMapOvr>
    <a:masterClrMapping/>
  </p:clrMapOvr>
  <p:transition spd="med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2332038"/>
            <a:ext cx="8229600" cy="41449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000" dirty="0">
                <a:solidFill>
                  <a:srgbClr val="0000FF"/>
                </a:solidFill>
              </a:rPr>
              <a:t>Please  read</a:t>
            </a:r>
            <a:r>
              <a:rPr lang="en-US" sz="4000" dirty="0">
                <a:solidFill>
                  <a:srgbClr val="0000FF"/>
                </a:solidFill>
              </a:rPr>
              <a:t> the words by yourself.</a:t>
            </a:r>
          </a:p>
          <a:p>
            <a:pPr>
              <a:buFontTx/>
              <a:buNone/>
            </a:pPr>
            <a:endParaRPr lang="en-US" sz="40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自己读单词。</a:t>
            </a:r>
          </a:p>
          <a:p>
            <a:pPr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大声朗读单词，若有疑难，请问老师或身边同学。</a:t>
            </a:r>
            <a:r>
              <a:rPr lang="en-US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1" name="Picture 3" descr="20050820103730_01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334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 descr="Guide one&#10;"/>
          <p:cNvSpPr>
            <a:spLocks noChangeArrowheads="1"/>
          </p:cNvSpPr>
          <p:nvPr/>
        </p:nvSpPr>
        <p:spPr bwMode="auto">
          <a:xfrm>
            <a:off x="304800" y="152400"/>
            <a:ext cx="3810000" cy="1447800"/>
          </a:xfrm>
          <a:prstGeom prst="cloudCallout">
            <a:avLst>
              <a:gd name="adj1" fmla="val 37917"/>
              <a:gd name="adj2" fmla="val 88269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US" sz="4000" dirty="0">
                <a:solidFill>
                  <a:srgbClr val="FF3300"/>
                </a:solidFill>
                <a:latin typeface="Comic Sans MS" panose="030F0702030302020204" pitchFamily="66" charset="0"/>
              </a:rPr>
              <a:t>Guide 1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68538" y="5661025"/>
            <a:ext cx="457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2800" b="1">
                <a:solidFill>
                  <a:srgbClr val="FF3300"/>
                </a:solidFill>
                <a:ea typeface="黑体" panose="02010609060101010101" pitchFamily="49" charset="-122"/>
              </a:rPr>
              <a:t>要求：身体坐直，手指着。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7268bd344f53ab355ab5f57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1712913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4000" b="1" dirty="0">
                <a:solidFill>
                  <a:schemeClr val="hlink"/>
                </a:solidFill>
              </a:rPr>
              <a:t>单词：</a:t>
            </a:r>
          </a:p>
          <a:p>
            <a:endParaRPr lang="zh-CN" altLang="zh-CN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411413" y="342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76375" y="2924175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anose="02020603050405020304" pitchFamily="18" charset="0"/>
              </a:rPr>
              <a:t>sw</a:t>
            </a:r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2400" b="1">
                <a:latin typeface="Times New Roman" panose="02020603050405020304" pitchFamily="18" charset="0"/>
              </a:rPr>
              <a:t>ms</a:t>
            </a:r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ui</a:t>
            </a:r>
            <a:r>
              <a:rPr lang="zh-CN" altLang="zh-CN" sz="2400" b="1"/>
              <a:t>t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003800" y="3213100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t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m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rr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ow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56325" y="4724400"/>
            <a:ext cx="1216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/>
              <a:t> </a:t>
            </a:r>
            <a:r>
              <a:rPr lang="zh-CN" altLang="zh-CN" sz="3200" b="1">
                <a:latin typeface="Times New Roman" panose="02020603050405020304" pitchFamily="18" charset="0"/>
              </a:rPr>
              <a:t>pl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zh-CN" sz="3200" b="1">
                <a:latin typeface="Times New Roman" panose="02020603050405020304" pitchFamily="18" charset="0"/>
              </a:rPr>
              <a:t>ne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547813" y="4508500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g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zh-CN" sz="3200" b="1">
                <a:latin typeface="Times New Roman" panose="02020603050405020304" pitchFamily="18" charset="0"/>
              </a:rPr>
              <a:t>t  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u</a:t>
            </a:r>
            <a:r>
              <a:rPr lang="zh-CN" altLang="zh-CN" sz="3200" b="1">
                <a:latin typeface="Times New Roman" panose="02020603050405020304" pitchFamily="18" charset="0"/>
              </a:rPr>
              <a:t>p</a:t>
            </a:r>
            <a:r>
              <a:rPr lang="zh-CN" altLang="zh-CN" sz="2400" b="1"/>
              <a:t>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364163" y="2492375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fr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003800" y="3933825"/>
            <a:ext cx="1527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’cl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ck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435600" y="1700213"/>
            <a:ext cx="952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s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ck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547813" y="1628775"/>
            <a:ext cx="72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Times New Roman" panose="02020603050405020304" pitchFamily="18" charset="0"/>
              </a:rPr>
              <a:t>s</a:t>
            </a:r>
            <a:r>
              <a:rPr lang="zh-CN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ea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619250" y="3644900"/>
            <a:ext cx="906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v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s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948488" y="40767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b="1">
                <a:solidFill>
                  <a:srgbClr val="0000FF"/>
                </a:solidFill>
              </a:rPr>
              <a:t>点钟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843213" y="4422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843213" y="492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pic>
        <p:nvPicPr>
          <p:cNvPr id="18449" name="Picture 17" descr="QQ表情水晶QQ系列">
            <a:hlinkClick r:id="rId3" action="ppaction://hlinksldjump" highlightClick="1">
              <a:snd r:embed="rId4" name="suction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85113" y="260350"/>
            <a:ext cx="6127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987675" y="37893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参观，拜访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092950" y="33575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明天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877050" y="25654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来自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516688" y="522922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飞机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843213" y="17732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大海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3132138" y="29972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游泳衣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804025" y="1844675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短袜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3203575" y="46529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起床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4267200" y="6172200"/>
            <a:ext cx="4876800" cy="457200"/>
          </a:xfrm>
          <a:prstGeom prst="rect">
            <a:avLst/>
          </a:prstGeom>
          <a:solidFill>
            <a:srgbClr val="ACF0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I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can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re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ad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the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key 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words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403350" y="2276475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anose="02020603050405020304" pitchFamily="18" charset="0"/>
              </a:rPr>
              <a:t>sw</a:t>
            </a:r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2400" b="1">
                <a:latin typeface="Times New Roman" panose="02020603050405020304" pitchFamily="18" charset="0"/>
              </a:rPr>
              <a:t>m</a:t>
            </a:r>
            <a:endParaRPr lang="zh-CN" altLang="zh-CN" sz="2400" b="1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843213" y="22764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游泳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4000" dirty="0">
                <a:solidFill>
                  <a:srgbClr val="0000FF"/>
                </a:solidFill>
              </a:rPr>
              <a:t>Please   </a:t>
            </a:r>
            <a:r>
              <a:rPr lang="en-US" sz="4000" dirty="0">
                <a:solidFill>
                  <a:srgbClr val="0000FF"/>
                </a:solidFill>
              </a:rPr>
              <a:t>read</a:t>
            </a:r>
            <a:r>
              <a:rPr lang="zh-CN" alt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 the</a:t>
            </a:r>
            <a:r>
              <a:rPr lang="zh-CN" alt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 words </a:t>
            </a:r>
            <a:r>
              <a:rPr lang="zh-CN" alt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with </a:t>
            </a:r>
            <a:r>
              <a:rPr lang="zh-CN" alt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your partner</a:t>
            </a:r>
            <a:r>
              <a:rPr lang="zh-CN" alt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. </a:t>
            </a:r>
            <a:r>
              <a:rPr lang="zh-CN" altLang="en-US" sz="4000" dirty="0">
                <a:solidFill>
                  <a:srgbClr val="0000FF"/>
                </a:solidFill>
              </a:rPr>
              <a:t> Then  </a:t>
            </a:r>
            <a:r>
              <a:rPr lang="en-US" sz="4000" dirty="0">
                <a:solidFill>
                  <a:srgbClr val="0000FF"/>
                </a:solidFill>
              </a:rPr>
              <a:t>we’ll have </a:t>
            </a:r>
            <a:r>
              <a:rPr lang="zh-CN" alt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a </a:t>
            </a:r>
            <a:r>
              <a:rPr lang="zh-CN" alt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match</a:t>
            </a:r>
            <a:r>
              <a:rPr lang="zh-CN" alt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（请和你的同桌互读单词。然后我们比一比谁读得既</a:t>
            </a:r>
            <a:r>
              <a:rPr lang="zh-CN" altLang="en-US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准确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又</a:t>
            </a:r>
            <a:r>
              <a:rPr lang="zh-CN" altLang="en-US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流利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。）</a:t>
            </a:r>
          </a:p>
        </p:txBody>
      </p:sp>
      <p:sp>
        <p:nvSpPr>
          <p:cNvPr id="19459" name="AutoShape 3" descr="Guide one&#10;"/>
          <p:cNvSpPr>
            <a:spLocks noChangeArrowheads="1"/>
          </p:cNvSpPr>
          <p:nvPr/>
        </p:nvSpPr>
        <p:spPr bwMode="auto">
          <a:xfrm>
            <a:off x="304800" y="152400"/>
            <a:ext cx="3810000" cy="1447800"/>
          </a:xfrm>
          <a:prstGeom prst="cloudCallout">
            <a:avLst>
              <a:gd name="adj1" fmla="val 37250"/>
              <a:gd name="adj2" fmla="val 82236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US" sz="4000" dirty="0">
                <a:solidFill>
                  <a:srgbClr val="FF3300"/>
                </a:solidFill>
                <a:latin typeface="Comic Sans MS" panose="030F0702030302020204" pitchFamily="66" charset="0"/>
              </a:rPr>
              <a:t>Guide 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7268bd344f53ab355ab5f57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1712913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4000" b="1">
                <a:solidFill>
                  <a:schemeClr val="hlink"/>
                </a:solidFill>
              </a:rPr>
              <a:t>单词：</a:t>
            </a:r>
          </a:p>
          <a:p>
            <a:endParaRPr lang="zh-CN" altLang="zh-CN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11413" y="342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76375" y="2924175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anose="02020603050405020304" pitchFamily="18" charset="0"/>
              </a:rPr>
              <a:t>sw</a:t>
            </a:r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2400" b="1">
                <a:latin typeface="Times New Roman" panose="02020603050405020304" pitchFamily="18" charset="0"/>
              </a:rPr>
              <a:t>ms</a:t>
            </a:r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ui</a:t>
            </a:r>
            <a:r>
              <a:rPr lang="zh-CN" altLang="zh-CN" sz="2400" b="1"/>
              <a:t>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003800" y="3213100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t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m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rr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ow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56325" y="4724400"/>
            <a:ext cx="1216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/>
              <a:t> </a:t>
            </a:r>
            <a:r>
              <a:rPr lang="zh-CN" altLang="zh-CN" sz="3200" b="1">
                <a:latin typeface="Times New Roman" panose="02020603050405020304" pitchFamily="18" charset="0"/>
              </a:rPr>
              <a:t>pl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zh-CN" sz="3200" b="1">
                <a:latin typeface="Times New Roman" panose="02020603050405020304" pitchFamily="18" charset="0"/>
              </a:rPr>
              <a:t>ne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47813" y="4508500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g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zh-CN" sz="3200" b="1">
                <a:latin typeface="Times New Roman" panose="02020603050405020304" pitchFamily="18" charset="0"/>
              </a:rPr>
              <a:t>t  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u</a:t>
            </a:r>
            <a:r>
              <a:rPr lang="zh-CN" altLang="zh-CN" sz="3200" b="1">
                <a:latin typeface="Times New Roman" panose="02020603050405020304" pitchFamily="18" charset="0"/>
              </a:rPr>
              <a:t>p</a:t>
            </a:r>
            <a:r>
              <a:rPr lang="zh-CN" altLang="zh-CN" sz="2400" b="1"/>
              <a:t>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64163" y="2492375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fr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03800" y="3933825"/>
            <a:ext cx="1527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’cl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ck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435600" y="1700213"/>
            <a:ext cx="952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s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ck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547813" y="1628775"/>
            <a:ext cx="72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s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ea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19250" y="3644900"/>
            <a:ext cx="906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v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s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948488" y="40767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b="1">
                <a:solidFill>
                  <a:srgbClr val="0000FF"/>
                </a:solidFill>
              </a:rPr>
              <a:t>点钟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843213" y="4422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843213" y="492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987675" y="37893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参观，拜访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092950" y="33575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明天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877050" y="25654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来自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516688" y="522922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飞机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843213" y="17732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大海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132138" y="29972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游泳衣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804025" y="1844675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短袜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203575" y="46529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起床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4267200" y="6172200"/>
            <a:ext cx="4876800" cy="457200"/>
          </a:xfrm>
          <a:prstGeom prst="rect">
            <a:avLst/>
          </a:prstGeom>
          <a:solidFill>
            <a:srgbClr val="ACF0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I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can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re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ad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the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key 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words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1403350" y="2276475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anose="02020603050405020304" pitchFamily="18" charset="0"/>
              </a:rPr>
              <a:t>sw</a:t>
            </a:r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2400" b="1">
                <a:latin typeface="Times New Roman" panose="02020603050405020304" pitchFamily="18" charset="0"/>
              </a:rPr>
              <a:t>m</a:t>
            </a:r>
            <a:endParaRPr lang="zh-CN" altLang="zh-CN" sz="2400" b="1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843213" y="22764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游泳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7268bd344f53ab355ab5f57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1712913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4000" b="1">
                <a:solidFill>
                  <a:schemeClr val="hlink"/>
                </a:solidFill>
              </a:rPr>
              <a:t>单词：</a:t>
            </a:r>
          </a:p>
          <a:p>
            <a:endParaRPr lang="zh-CN" altLang="zh-CN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11413" y="342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76375" y="2824163"/>
            <a:ext cx="171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sw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ms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ui</a:t>
            </a:r>
            <a:r>
              <a:rPr lang="zh-CN" altLang="zh-CN" sz="3200" b="1"/>
              <a:t>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003800" y="3213100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t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m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rr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ow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84888" y="4652963"/>
            <a:ext cx="1216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/>
              <a:t> </a:t>
            </a:r>
            <a:r>
              <a:rPr lang="zh-CN" altLang="zh-CN" sz="3200" b="1">
                <a:latin typeface="Times New Roman" panose="02020603050405020304" pitchFamily="18" charset="0"/>
              </a:rPr>
              <a:t>pl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zh-CN" sz="3200" b="1">
                <a:latin typeface="Times New Roman" panose="02020603050405020304" pitchFamily="18" charset="0"/>
              </a:rPr>
              <a:t>ne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47813" y="4508500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g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zh-CN" sz="3200" b="1">
                <a:latin typeface="Times New Roman" panose="02020603050405020304" pitchFamily="18" charset="0"/>
              </a:rPr>
              <a:t>t  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u</a:t>
            </a:r>
            <a:r>
              <a:rPr lang="zh-CN" altLang="zh-CN" sz="3200" b="1">
                <a:latin typeface="Times New Roman" panose="02020603050405020304" pitchFamily="18" charset="0"/>
              </a:rPr>
              <a:t>p</a:t>
            </a:r>
            <a:r>
              <a:rPr lang="zh-CN" altLang="zh-CN" sz="2400" b="1"/>
              <a:t>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64163" y="2492375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fr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003800" y="3933825"/>
            <a:ext cx="1527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’cl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ck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435600" y="1700213"/>
            <a:ext cx="952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s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ck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547813" y="1577975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>
                <a:latin typeface="Times New Roman" panose="02020603050405020304" pitchFamily="18" charset="0"/>
              </a:rPr>
              <a:t>s</a:t>
            </a:r>
            <a:r>
              <a:rPr lang="zh-CN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ea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19250" y="3644900"/>
            <a:ext cx="906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v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s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948488" y="40767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b="1">
                <a:solidFill>
                  <a:srgbClr val="0000FF"/>
                </a:solidFill>
              </a:rPr>
              <a:t>点钟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843213" y="4422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843213" y="492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987675" y="37893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参观，拜访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092950" y="33575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明天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877050" y="25654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来自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516688" y="522922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飞机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843213" y="17732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大海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132138" y="29972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游泳衣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804025" y="1844675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短袜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203575" y="46529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起床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4267200" y="6172200"/>
            <a:ext cx="4876800" cy="457200"/>
          </a:xfrm>
          <a:prstGeom prst="rect">
            <a:avLst/>
          </a:prstGeom>
          <a:solidFill>
            <a:srgbClr val="ACF0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I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can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re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ad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the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key 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words</a:t>
            </a:r>
            <a:r>
              <a:rPr lang="zh-CN" alt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403350" y="2178050"/>
            <a:ext cx="1087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sw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m</a:t>
            </a:r>
            <a:endParaRPr lang="zh-CN" altLang="zh-CN" sz="3200" b="1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843213" y="22764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游泳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0" grpId="0" autoUpdateAnimBg="0"/>
      <p:bldP spid="21512" grpId="0" autoUpdateAnimBg="0"/>
      <p:bldP spid="21514" grpId="0" autoUpdateAnimBg="0"/>
      <p:bldP spid="21515" grpId="0" autoUpdateAnimBg="0"/>
      <p:bldP spid="21516" grpId="0" autoUpdateAnimBg="0"/>
      <p:bldP spid="21517" grpId="0" autoUpdateAnimBg="0"/>
      <p:bldP spid="21521" grpId="0" autoUpdateAnimBg="0"/>
      <p:bldP spid="21522" grpId="0" autoUpdateAnimBg="0"/>
      <p:bldP spid="21523" grpId="0" autoUpdateAnimBg="0"/>
      <p:bldP spid="21524" grpId="0" autoUpdateAnimBg="0"/>
      <p:bldP spid="21525" grpId="0" autoUpdateAnimBg="0"/>
      <p:bldP spid="21526" grpId="0" autoUpdateAnimBg="0"/>
      <p:bldP spid="21527" grpId="0" autoUpdateAnimBg="0"/>
      <p:bldP spid="21528" grpId="0" autoUpdateAnimBg="0"/>
      <p:bldP spid="21530" grpId="0" autoUpdateAnimBg="0"/>
      <p:bldP spid="215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01d53c6cd72a026f9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157078">
            <a:off x="2124075" y="2781300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71525" y="43989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2400" b="1"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2532" name="AutoShape 4"/>
          <p:cNvCxnSpPr>
            <a:cxnSpLocks noChangeShapeType="1"/>
          </p:cNvCxnSpPr>
          <p:nvPr/>
        </p:nvCxnSpPr>
        <p:spPr bwMode="auto">
          <a:xfrm flipV="1">
            <a:off x="1295400" y="5086350"/>
            <a:ext cx="1296988" cy="360363"/>
          </a:xfrm>
          <a:prstGeom prst="bentConnector3">
            <a:avLst>
              <a:gd name="adj1" fmla="val 49940"/>
            </a:avLst>
          </a:prstGeom>
          <a:noFill/>
          <a:ln w="76200" cmpd="sng">
            <a:solidFill>
              <a:srgbClr val="FFFF66"/>
            </a:solidFill>
            <a:miter lim="800000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3" name="AutoShape 5"/>
          <p:cNvCxnSpPr>
            <a:cxnSpLocks noChangeShapeType="1"/>
          </p:cNvCxnSpPr>
          <p:nvPr/>
        </p:nvCxnSpPr>
        <p:spPr bwMode="auto">
          <a:xfrm flipV="1">
            <a:off x="1835150" y="4652963"/>
            <a:ext cx="1296988" cy="360362"/>
          </a:xfrm>
          <a:prstGeom prst="bentConnector3">
            <a:avLst>
              <a:gd name="adj1" fmla="val 49940"/>
            </a:avLst>
          </a:prstGeom>
          <a:noFill/>
          <a:ln w="76200" cmpd="sng">
            <a:solidFill>
              <a:srgbClr val="FFFF66"/>
            </a:solidFill>
            <a:miter lim="800000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" name="AutoShape 6"/>
          <p:cNvCxnSpPr>
            <a:cxnSpLocks noChangeShapeType="1"/>
          </p:cNvCxnSpPr>
          <p:nvPr/>
        </p:nvCxnSpPr>
        <p:spPr bwMode="auto">
          <a:xfrm flipV="1">
            <a:off x="2555875" y="4221163"/>
            <a:ext cx="1222375" cy="431800"/>
          </a:xfrm>
          <a:prstGeom prst="bentConnector3">
            <a:avLst>
              <a:gd name="adj1" fmla="val 50000"/>
            </a:avLst>
          </a:prstGeom>
          <a:noFill/>
          <a:ln w="76200" cmpd="sng">
            <a:solidFill>
              <a:srgbClr val="FFFF66"/>
            </a:solidFill>
            <a:miter lim="800000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" name="AutoShape 7"/>
          <p:cNvCxnSpPr>
            <a:cxnSpLocks noChangeShapeType="1"/>
          </p:cNvCxnSpPr>
          <p:nvPr/>
        </p:nvCxnSpPr>
        <p:spPr bwMode="auto">
          <a:xfrm flipV="1">
            <a:off x="3167063" y="3862388"/>
            <a:ext cx="1223962" cy="431800"/>
          </a:xfrm>
          <a:prstGeom prst="bentConnector3">
            <a:avLst>
              <a:gd name="adj1" fmla="val 49935"/>
            </a:avLst>
          </a:prstGeom>
          <a:noFill/>
          <a:ln w="76200" cmpd="sng">
            <a:solidFill>
              <a:srgbClr val="FFFF66"/>
            </a:solidFill>
            <a:miter lim="800000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6" name="AutoShape 8"/>
          <p:cNvCxnSpPr>
            <a:cxnSpLocks noChangeShapeType="1"/>
          </p:cNvCxnSpPr>
          <p:nvPr/>
        </p:nvCxnSpPr>
        <p:spPr bwMode="auto">
          <a:xfrm flipV="1">
            <a:off x="3708400" y="3500438"/>
            <a:ext cx="1295400" cy="358775"/>
          </a:xfrm>
          <a:prstGeom prst="bentConnector3">
            <a:avLst>
              <a:gd name="adj1" fmla="val 50000"/>
            </a:avLst>
          </a:prstGeom>
          <a:noFill/>
          <a:ln w="76200" cmpd="sng">
            <a:solidFill>
              <a:srgbClr val="FFFF66"/>
            </a:solidFill>
            <a:miter lim="800000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7" name="AutoShape 9"/>
          <p:cNvCxnSpPr>
            <a:cxnSpLocks noChangeShapeType="1"/>
          </p:cNvCxnSpPr>
          <p:nvPr/>
        </p:nvCxnSpPr>
        <p:spPr bwMode="auto">
          <a:xfrm flipV="1">
            <a:off x="4391025" y="3070225"/>
            <a:ext cx="1223963" cy="433388"/>
          </a:xfrm>
          <a:prstGeom prst="bentConnector3">
            <a:avLst>
              <a:gd name="adj1" fmla="val 49935"/>
            </a:avLst>
          </a:prstGeom>
          <a:noFill/>
          <a:ln w="76200" cmpd="sng">
            <a:solidFill>
              <a:srgbClr val="FFFF66"/>
            </a:solidFill>
            <a:miter lim="800000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8" name="AutoShape 10"/>
          <p:cNvCxnSpPr>
            <a:cxnSpLocks noChangeShapeType="1"/>
          </p:cNvCxnSpPr>
          <p:nvPr/>
        </p:nvCxnSpPr>
        <p:spPr bwMode="auto">
          <a:xfrm flipV="1">
            <a:off x="4967288" y="2638425"/>
            <a:ext cx="1223962" cy="431800"/>
          </a:xfrm>
          <a:prstGeom prst="bentConnector3">
            <a:avLst>
              <a:gd name="adj1" fmla="val 49935"/>
            </a:avLst>
          </a:prstGeom>
          <a:noFill/>
          <a:ln w="76200" cmpd="sng">
            <a:solidFill>
              <a:srgbClr val="FFFF66"/>
            </a:solidFill>
            <a:miter lim="800000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724525" y="5516563"/>
            <a:ext cx="3241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比一比，看哪组能顺利到达顶点。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842963" y="2598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2400" b="1"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41" name="WordArt 13"/>
          <p:cNvSpPr>
            <a:spLocks noChangeArrowheads="1" noChangeShapeType="1"/>
          </p:cNvSpPr>
          <p:nvPr/>
        </p:nvSpPr>
        <p:spPr bwMode="auto">
          <a:xfrm>
            <a:off x="395288" y="188913"/>
            <a:ext cx="2449512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i="1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Come on!</a:t>
            </a:r>
            <a:endParaRPr lang="zh-CN" altLang="en-US" sz="3600" i="1">
              <a:ln w="9525" cmpd="sng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2542" name="AutoShape 14"/>
          <p:cNvCxnSpPr>
            <a:cxnSpLocks noChangeShapeType="1"/>
          </p:cNvCxnSpPr>
          <p:nvPr/>
        </p:nvCxnSpPr>
        <p:spPr bwMode="auto">
          <a:xfrm flipV="1">
            <a:off x="5651500" y="2349500"/>
            <a:ext cx="1296988" cy="360363"/>
          </a:xfrm>
          <a:prstGeom prst="bentConnector3">
            <a:avLst>
              <a:gd name="adj1" fmla="val 49940"/>
            </a:avLst>
          </a:prstGeom>
          <a:noFill/>
          <a:ln w="76200" cmpd="sng">
            <a:solidFill>
              <a:srgbClr val="FFFF66"/>
            </a:solidFill>
            <a:miter lim="800000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900113" y="4868863"/>
            <a:ext cx="90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v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s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32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23850" y="4221163"/>
            <a:ext cx="2016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t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m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rr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ow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140200" y="29972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00FF"/>
                </a:solidFill>
              </a:rPr>
              <a:t>大海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203575" y="3213100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fr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zh-CN" sz="3200" b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051050" y="400526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b="1">
                <a:solidFill>
                  <a:srgbClr val="0000FF"/>
                </a:solidFill>
              </a:rPr>
              <a:t>点钟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067175" y="2492375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anose="02020603050405020304" pitchFamily="18" charset="0"/>
              </a:rPr>
              <a:t>sw</a:t>
            </a:r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zh-CN" sz="2400" b="1">
                <a:latin typeface="Times New Roman" panose="02020603050405020304" pitchFamily="18" charset="0"/>
              </a:rPr>
              <a:t>ms</a:t>
            </a:r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ui</a:t>
            </a:r>
            <a:r>
              <a:rPr lang="zh-CN" altLang="zh-CN" sz="2400" b="1"/>
              <a:t>t</a:t>
            </a:r>
          </a:p>
        </p:txBody>
      </p:sp>
      <p:pic>
        <p:nvPicPr>
          <p:cNvPr id="22549" name="Picture 21" descr="6398ecd341e2edc7a8ec9a4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1196975"/>
            <a:ext cx="15843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716463" y="1844675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g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zh-CN" sz="3200" b="1">
                <a:latin typeface="Times New Roman" panose="02020603050405020304" pitchFamily="18" charset="0"/>
              </a:rPr>
              <a:t>t  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u</a:t>
            </a:r>
            <a:r>
              <a:rPr lang="zh-CN" altLang="zh-CN" sz="3200" b="1">
                <a:latin typeface="Times New Roman" panose="02020603050405020304" pitchFamily="18" charset="0"/>
              </a:rPr>
              <a:t>p</a:t>
            </a:r>
            <a:r>
              <a:rPr lang="zh-CN" altLang="zh-CN" sz="24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autoUpdateAnimBg="0"/>
      <p:bldP spid="22544" grpId="0" autoUpdateAnimBg="0"/>
      <p:bldP spid="22545" grpId="0" autoUpdateAnimBg="0"/>
      <p:bldP spid="22546" grpId="0" autoUpdateAnimBg="0"/>
      <p:bldP spid="22547" grpId="0" autoUpdateAnimBg="0"/>
      <p:bldP spid="22548" grpId="0" autoUpdateAnimBg="0"/>
      <p:bldP spid="225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84438" y="3141663"/>
            <a:ext cx="633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i="1" dirty="0">
                <a:latin typeface="Times New Roman" panose="02020603050405020304" pitchFamily="18" charset="0"/>
              </a:rPr>
              <a:t>   I  am  , I  am  ,</a:t>
            </a:r>
            <a:r>
              <a:rPr lang="zh-CN" altLang="zh-CN" sz="24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sz="2400" b="1" i="1" u="sng" dirty="0">
                <a:latin typeface="Times New Roman" panose="02020603050405020304" pitchFamily="18" charset="0"/>
              </a:rPr>
              <a:t>I’m</a:t>
            </a:r>
            <a:r>
              <a:rPr lang="zh-CN" altLang="zh-CN" sz="2400" b="1" dirty="0">
                <a:latin typeface="Times New Roman" panose="02020603050405020304" pitchFamily="18" charset="0"/>
              </a:rPr>
              <a:t>   </a:t>
            </a:r>
            <a:r>
              <a:rPr lang="zh-CN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from  </a:t>
            </a:r>
            <a:r>
              <a:rPr lang="zh-CN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China  </a:t>
            </a:r>
            <a:r>
              <a:rPr lang="zh-CN" altLang="zh-CN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32025" y="223839"/>
            <a:ext cx="5903986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China  , China ,</a:t>
            </a:r>
            <a:r>
              <a:rPr lang="zh-CN" altLang="zh-CN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2800" b="1" dirty="0">
                <a:latin typeface="Times New Roman" panose="02020603050405020304" pitchFamily="18" charset="0"/>
              </a:rPr>
              <a:t>I’m  </a:t>
            </a:r>
            <a:r>
              <a:rPr lang="zh-CN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from</a:t>
            </a:r>
            <a:r>
              <a:rPr lang="zh-CN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China .</a:t>
            </a:r>
          </a:p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</a:t>
            </a:r>
            <a:r>
              <a:rPr lang="zh-CN" sz="2000" b="1" dirty="0">
                <a:latin typeface="Times New Roman" panose="02020603050405020304" pitchFamily="18" charset="0"/>
              </a:rPr>
              <a:t>我</a:t>
            </a:r>
            <a:r>
              <a:rPr lang="zh-CN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来自</a:t>
            </a:r>
            <a:r>
              <a:rPr 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中国。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59000" y="1268413"/>
            <a:ext cx="698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 UK  , the  UK ,</a:t>
            </a:r>
            <a:r>
              <a:rPr lang="zh-CN" altLang="zh-CN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2800" b="1" dirty="0">
                <a:latin typeface="Times New Roman" panose="02020603050405020304" pitchFamily="18" charset="0"/>
              </a:rPr>
              <a:t>I’m  </a:t>
            </a:r>
            <a:r>
              <a:rPr lang="zh-CN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from  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 UK .</a:t>
            </a:r>
          </a:p>
          <a:p>
            <a:pPr>
              <a:spcBef>
                <a:spcPct val="50000"/>
              </a:spcBef>
            </a:pPr>
            <a:r>
              <a:rPr lang="zh-CN" altLang="zh-CN" b="1" dirty="0"/>
              <a:t>        </a:t>
            </a:r>
            <a:r>
              <a:rPr lang="zh-CN" b="1" dirty="0">
                <a:solidFill>
                  <a:srgbClr val="0000FF"/>
                </a:solidFill>
              </a:rPr>
              <a:t>英国 ，         英国  ，</a:t>
            </a:r>
            <a:r>
              <a:rPr lang="zh-CN" b="1" dirty="0"/>
              <a:t>               </a:t>
            </a:r>
            <a:r>
              <a:rPr lang="zh-CN" sz="2400" b="1" dirty="0"/>
              <a:t>我</a:t>
            </a:r>
            <a:r>
              <a:rPr lang="zh-CN" sz="2400" b="1" dirty="0">
                <a:solidFill>
                  <a:srgbClr val="FF0066"/>
                </a:solidFill>
              </a:rPr>
              <a:t>来自</a:t>
            </a:r>
            <a:r>
              <a:rPr lang="zh-CN" sz="2400" b="1" dirty="0">
                <a:solidFill>
                  <a:srgbClr val="0000FF"/>
                </a:solidFill>
              </a:rPr>
              <a:t>英国</a:t>
            </a:r>
            <a:r>
              <a:rPr lang="zh-CN" b="1" dirty="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08175" y="4076700"/>
            <a:ext cx="6985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i="1" dirty="0">
                <a:latin typeface="Times New Roman" panose="02020603050405020304" pitchFamily="18" charset="0"/>
              </a:rPr>
              <a:t>      We   are  , we  are ,  </a:t>
            </a:r>
            <a:r>
              <a:rPr lang="zh-CN" altLang="zh-CN" sz="2400" b="1" i="1" u="sng" dirty="0">
                <a:latin typeface="Times New Roman" panose="02020603050405020304" pitchFamily="18" charset="0"/>
              </a:rPr>
              <a:t>we’re</a:t>
            </a:r>
            <a:r>
              <a:rPr lang="zh-CN" altLang="zh-CN" sz="2400" b="1" u="sng" dirty="0">
                <a:latin typeface="Times New Roman" panose="02020603050405020304" pitchFamily="18" charset="0"/>
              </a:rPr>
              <a:t> </a:t>
            </a:r>
            <a:r>
              <a:rPr lang="zh-CN" altLang="zh-CN" sz="2400" b="1" dirty="0">
                <a:latin typeface="Times New Roman" panose="02020603050405020304" pitchFamily="18" charset="0"/>
              </a:rPr>
              <a:t>  </a:t>
            </a:r>
            <a:r>
              <a:rPr lang="zh-CN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from</a:t>
            </a:r>
            <a:r>
              <a:rPr lang="zh-CN" altLang="zh-CN" sz="2400" b="1" dirty="0">
                <a:latin typeface="Times New Roman" panose="02020603050405020304" pitchFamily="18" charset="0"/>
              </a:rPr>
              <a:t>   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  UK</a:t>
            </a:r>
            <a:r>
              <a:rPr lang="zh-CN" altLang="zh-CN" sz="2400" b="1" dirty="0">
                <a:latin typeface="Times New Roman" panose="02020603050405020304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Times New Roman" panose="02020603050405020304" pitchFamily="18" charset="0"/>
              </a:rPr>
              <a:t>                                    </a:t>
            </a:r>
            <a:r>
              <a:rPr lang="zh-CN" sz="2000" b="1" dirty="0">
                <a:latin typeface="Times New Roman" panose="02020603050405020304" pitchFamily="18" charset="0"/>
              </a:rPr>
              <a:t>我们</a:t>
            </a:r>
            <a:r>
              <a:rPr lang="zh-CN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来自</a:t>
            </a:r>
            <a:r>
              <a:rPr 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英国</a:t>
            </a:r>
            <a:r>
              <a:rPr 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grpSp>
        <p:nvGrpSpPr>
          <p:cNvPr id="4102" name="Group 6"/>
          <p:cNvGrpSpPr/>
          <p:nvPr/>
        </p:nvGrpSpPr>
        <p:grpSpPr bwMode="auto">
          <a:xfrm>
            <a:off x="0" y="0"/>
            <a:ext cx="2232025" cy="1293813"/>
            <a:chOff x="0" y="0"/>
            <a:chExt cx="1406" cy="815"/>
          </a:xfrm>
        </p:grpSpPr>
        <p:pic>
          <p:nvPicPr>
            <p:cNvPr id="4103" name="Picture 7" descr="china[1]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406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04" y="391"/>
              <a:ext cx="8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China</a:t>
              </a:r>
            </a:p>
          </p:txBody>
        </p:sp>
      </p:grpSp>
      <p:grpSp>
        <p:nvGrpSpPr>
          <p:cNvPr id="4105" name="Group 9"/>
          <p:cNvGrpSpPr/>
          <p:nvPr/>
        </p:nvGrpSpPr>
        <p:grpSpPr bwMode="auto">
          <a:xfrm>
            <a:off x="0" y="2997200"/>
            <a:ext cx="2160588" cy="1252538"/>
            <a:chOff x="0" y="0"/>
            <a:chExt cx="1361" cy="789"/>
          </a:xfrm>
        </p:grpSpPr>
        <p:pic>
          <p:nvPicPr>
            <p:cNvPr id="4106" name="Picture 10" descr="china[1]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361" cy="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204" y="227"/>
              <a:ext cx="8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China</a:t>
              </a:r>
            </a:p>
          </p:txBody>
        </p:sp>
      </p:grpSp>
      <p:grpSp>
        <p:nvGrpSpPr>
          <p:cNvPr id="4108" name="Group 12"/>
          <p:cNvGrpSpPr/>
          <p:nvPr/>
        </p:nvGrpSpPr>
        <p:grpSpPr bwMode="auto">
          <a:xfrm>
            <a:off x="0" y="4149725"/>
            <a:ext cx="1530350" cy="1765300"/>
            <a:chOff x="0" y="0"/>
            <a:chExt cx="1220" cy="1562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3" y="0"/>
              <a:ext cx="891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0" y="779"/>
              <a:ext cx="1220" cy="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The    UK</a:t>
              </a:r>
            </a:p>
            <a:p>
              <a:r>
                <a:rPr lang="zh-CN" altLang="zh-C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</a:t>
              </a:r>
              <a:r>
                <a:rPr lang="zh-CN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英国</a:t>
              </a:r>
            </a:p>
          </p:txBody>
        </p:sp>
      </p:grpSp>
      <p:grpSp>
        <p:nvGrpSpPr>
          <p:cNvPr id="4111" name="Group 15"/>
          <p:cNvGrpSpPr/>
          <p:nvPr/>
        </p:nvGrpSpPr>
        <p:grpSpPr bwMode="auto">
          <a:xfrm>
            <a:off x="179388" y="1341438"/>
            <a:ext cx="1593850" cy="1724025"/>
            <a:chOff x="0" y="0"/>
            <a:chExt cx="1004" cy="1601"/>
          </a:xfrm>
        </p:grpSpPr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3" y="0"/>
              <a:ext cx="891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0" y="780"/>
              <a:ext cx="964" cy="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The    UK</a:t>
              </a:r>
            </a:p>
            <a:p>
              <a:r>
                <a:rPr lang="zh-CN" altLang="zh-C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</a:t>
              </a:r>
              <a:r>
                <a:rPr lang="zh-CN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英国</a:t>
              </a:r>
            </a:p>
          </p:txBody>
        </p:sp>
      </p:grp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5805488"/>
            <a:ext cx="1498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835150" y="5589588"/>
            <a:ext cx="6985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i="1" dirty="0">
                <a:latin typeface="Times New Roman" panose="02020603050405020304" pitchFamily="18" charset="0"/>
              </a:rPr>
              <a:t>      Sam   and   Amy   are   </a:t>
            </a:r>
            <a:r>
              <a:rPr lang="zh-CN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from </a:t>
            </a:r>
            <a:r>
              <a:rPr lang="zh-CN" altLang="zh-CN" sz="2400" b="1" dirty="0">
                <a:latin typeface="Times New Roman" panose="02020603050405020304" pitchFamily="18" charset="0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 UK </a:t>
            </a:r>
            <a:r>
              <a:rPr lang="zh-CN" altLang="zh-CN" sz="2400" b="1" dirty="0">
                <a:latin typeface="Times New Roman" panose="02020603050405020304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Times New Roman" panose="02020603050405020304" pitchFamily="18" charset="0"/>
              </a:rPr>
              <a:t>       </a:t>
            </a:r>
            <a:r>
              <a:rPr lang="zh-CN" altLang="zh-CN" b="1" i="1" dirty="0"/>
              <a:t>Sam  and  Amy</a:t>
            </a:r>
            <a:r>
              <a:rPr lang="zh-CN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来自</a:t>
            </a:r>
            <a:r>
              <a:rPr 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英国</a:t>
            </a:r>
            <a:r>
              <a:rPr 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1412875"/>
            <a:ext cx="9036050" cy="543877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dirty="0">
                <a:latin typeface="楷体_GB2312" pitchFamily="1" charset="-122"/>
                <a:ea typeface="楷体_GB2312" pitchFamily="1" charset="-122"/>
              </a:rPr>
              <a:t>1、</a:t>
            </a:r>
            <a:r>
              <a:rPr lang="zh-CN" altLang="en-US" sz="3600" b="1" dirty="0">
                <a:ea typeface="楷体_GB2312" pitchFamily="1" charset="-122"/>
              </a:rPr>
              <a:t>I can read and understand  the text.</a:t>
            </a:r>
            <a:r>
              <a:rPr lang="zh-CN" altLang="en-US" sz="4000" b="1" dirty="0">
                <a:solidFill>
                  <a:srgbClr val="FF0000"/>
                </a:solidFill>
                <a:ea typeface="楷体_GB2312" pitchFamily="1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a typeface="楷体_GB2312" pitchFamily="1" charset="-122"/>
              </a:rPr>
              <a:t>        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ea typeface="楷体_GB2312" pitchFamily="1" charset="-122"/>
              </a:rPr>
              <a:t>	</a:t>
            </a:r>
            <a:r>
              <a:rPr lang="en-US" sz="28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准确、流利地朗读并理解课文。</a:t>
            </a:r>
            <a:endParaRPr lang="zh-CN" altLang="en-US" sz="3600" b="1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3600" b="1" dirty="0">
                <a:latin typeface="楷体_GB2312" pitchFamily="1" charset="-122"/>
                <a:ea typeface="楷体_GB2312" pitchFamily="1" charset="-122"/>
              </a:rPr>
              <a:t>2、</a:t>
            </a:r>
            <a:r>
              <a:rPr lang="zh-CN" altLang="en-US" sz="3600" b="1" dirty="0"/>
              <a:t>I can</a:t>
            </a:r>
            <a:r>
              <a:rPr lang="zh-CN" altLang="en-US" sz="3600" b="1" dirty="0">
                <a:ea typeface="楷体_GB2312" pitchFamily="1" charset="-122"/>
              </a:rPr>
              <a:t> remember the key sentences.</a:t>
            </a:r>
            <a:r>
              <a:rPr lang="en-US" sz="4000" b="1" dirty="0">
                <a:solidFill>
                  <a:srgbClr val="FF0000"/>
                </a:solidFill>
              </a:rPr>
              <a:t>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    </a:t>
            </a:r>
            <a:r>
              <a:rPr lang="zh-CN" altLang="en-US" sz="3600" b="1" dirty="0">
                <a:solidFill>
                  <a:srgbClr val="6600FF"/>
                </a:solidFill>
                <a:latin typeface="楷体_GB2312" pitchFamily="1" charset="-122"/>
                <a:ea typeface="楷体_GB2312" pitchFamily="1" charset="-122"/>
              </a:rPr>
              <a:t>能记住重点句子。</a:t>
            </a:r>
            <a:r>
              <a:rPr lang="zh-CN" altLang="en-US" b="1" dirty="0">
                <a:solidFill>
                  <a:srgbClr val="6600FF"/>
                </a:solidFill>
                <a:latin typeface="楷体_GB2312" pitchFamily="1" charset="-122"/>
                <a:ea typeface="楷体_GB2312" pitchFamily="1" charset="-122"/>
              </a:rPr>
              <a:t>	</a:t>
            </a:r>
          </a:p>
          <a:p>
            <a:pPr>
              <a:lnSpc>
                <a:spcPct val="120000"/>
              </a:lnSpc>
              <a:buFontTx/>
              <a:buNone/>
            </a:pPr>
            <a:endParaRPr lang="zh-CN" altLang="en-US" b="1" dirty="0">
              <a:solidFill>
                <a:srgbClr val="66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 flipH="1">
            <a:off x="-11113" y="228600"/>
            <a:ext cx="2373313" cy="685800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419600" y="1752600"/>
            <a:ext cx="2667000" cy="1143000"/>
          </a:xfrm>
          <a:prstGeom prst="irregularSeal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7950" y="117475"/>
            <a:ext cx="2911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/>
              <a:t>Learning   aims: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0" y="0"/>
            <a:ext cx="1108075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4925" y="477838"/>
            <a:ext cx="9074150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zh-CN" altLang="zh-CN" sz="5400" b="1">
                <a:latin typeface="Times New Roman" panose="02020603050405020304" pitchFamily="18" charset="0"/>
              </a:rPr>
              <a:t>Please read in pairs.</a:t>
            </a:r>
          </a:p>
          <a:p>
            <a:pPr algn="ctr">
              <a:lnSpc>
                <a:spcPct val="230000"/>
              </a:lnSpc>
              <a:spcBef>
                <a:spcPct val="50000"/>
              </a:spcBef>
            </a:pPr>
            <a:r>
              <a:rPr 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两人一组互读课文。</a:t>
            </a:r>
          </a:p>
          <a:p>
            <a:pPr algn="ctr">
              <a:lnSpc>
                <a:spcPct val="230000"/>
              </a:lnSpc>
              <a:spcBef>
                <a:spcPct val="50000"/>
              </a:spcBef>
            </a:pPr>
            <a:r>
              <a:rPr lang="zh-CN" sz="2800" b="1">
                <a:latin typeface="Times New Roman" panose="02020603050405020304" pitchFamily="18" charset="0"/>
              </a:rPr>
              <a:t>（比一比谁能</a:t>
            </a:r>
            <a:r>
              <a:rPr 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准确、流利</a:t>
            </a:r>
            <a:r>
              <a:rPr lang="zh-CN" sz="2800" b="1">
                <a:latin typeface="Times New Roman" panose="02020603050405020304" pitchFamily="18" charset="0"/>
              </a:rPr>
              <a:t>地朗读课文。）</a:t>
            </a:r>
          </a:p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zh-CN" sz="3600" b="1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60425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600" b="1" dirty="0"/>
              <a:t>We’re going to go to______ tomorrow.</a:t>
            </a:r>
          </a:p>
          <a:p>
            <a:endParaRPr lang="zh-CN" altLang="zh-CN" sz="3600" b="1" dirty="0"/>
          </a:p>
          <a:p>
            <a:r>
              <a:rPr lang="zh-CN" altLang="zh-CN" sz="3600" b="1" dirty="0"/>
              <a:t>We’re going to get up at______o’clock.</a:t>
            </a:r>
          </a:p>
          <a:p>
            <a:endParaRPr lang="zh-CN" altLang="zh-CN" sz="3600" b="1" dirty="0"/>
          </a:p>
          <a:p>
            <a:r>
              <a:rPr lang="zh-CN" altLang="zh-CN" sz="3600" b="1" dirty="0"/>
              <a:t>We’re going  by ______.</a:t>
            </a:r>
          </a:p>
          <a:p>
            <a:endParaRPr lang="zh-CN" altLang="zh-CN" sz="3600" b="1" dirty="0"/>
          </a:p>
          <a:p>
            <a:r>
              <a:rPr lang="zh-CN" altLang="zh-CN" sz="3600" b="1" dirty="0"/>
              <a:t>I’m going to visit  my ____________.</a:t>
            </a:r>
          </a:p>
          <a:p>
            <a:endParaRPr lang="zh-CN" altLang="zh-CN" sz="3600" b="1" dirty="0"/>
          </a:p>
          <a:p>
            <a:r>
              <a:rPr lang="zh-CN" altLang="zh-CN" sz="3600" b="1" dirty="0"/>
              <a:t>I’m going to_____in the sea</a:t>
            </a:r>
            <a:r>
              <a:rPr lang="zh-CN" altLang="zh-CN" sz="3600" b="1" dirty="0" smtClean="0"/>
              <a:t>.</a:t>
            </a:r>
            <a:r>
              <a:rPr lang="en-US" altLang="zh-CN" sz="3600" b="1" dirty="0" smtClean="0"/>
              <a:t> </a:t>
            </a:r>
            <a:endParaRPr lang="zh-CN" altLang="zh-CN" sz="3600" b="1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787900" y="260350"/>
            <a:ext cx="1536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66FF"/>
                </a:solidFill>
              </a:rPr>
              <a:t>Hainan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580063" y="1412875"/>
            <a:ext cx="191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66FF"/>
                </a:solidFill>
              </a:rPr>
              <a:t>5  o’clock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95738" y="2276475"/>
            <a:ext cx="1243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66FF"/>
                </a:solidFill>
              </a:rPr>
              <a:t>plane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987675" y="4581525"/>
            <a:ext cx="1312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66FF"/>
                </a:solidFill>
              </a:rPr>
              <a:t>swim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580063" y="3429000"/>
            <a:ext cx="1897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66FF"/>
                </a:solidFill>
              </a:rPr>
              <a:t>grandpa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0" grpId="0" autoUpdateAnimBg="0"/>
      <p:bldP spid="26631" grpId="0" autoUpdateAnimBg="0"/>
      <p:bldP spid="2663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R%2P_}0SG3SYWZIC}5WS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643438" y="6237288"/>
            <a:ext cx="1008062" cy="620712"/>
          </a:xfrm>
          <a:prstGeom prst="ellipse">
            <a:avLst/>
          </a:prstGeom>
          <a:noFill/>
          <a:ln w="1270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 bwMode="auto">
          <a:xfrm>
            <a:off x="0" y="1125538"/>
            <a:ext cx="8820150" cy="5732462"/>
            <a:chOff x="0" y="0"/>
            <a:chExt cx="5760" cy="4320"/>
          </a:xfrm>
        </p:grpSpPr>
        <p:pic>
          <p:nvPicPr>
            <p:cNvPr id="6147" name="Picture 3" descr="20091511513374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3061" cy="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 descr="0130000064984012579333915253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2023"/>
              <a:ext cx="3061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 descr="2009021616545133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61" y="0"/>
              <a:ext cx="2699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91" y="51"/>
              <a:ext cx="653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sz="3200" b="1"/>
                <a:t>北京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243" y="0"/>
              <a:ext cx="653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sz="3200" b="1"/>
                <a:t>大连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0" y="2102"/>
              <a:ext cx="653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sz="3200" b="1"/>
                <a:t>上海</a:t>
              </a:r>
            </a:p>
          </p:txBody>
        </p:sp>
        <p:pic>
          <p:nvPicPr>
            <p:cNvPr id="6153" name="Picture 9" descr="6131a94e2ef4956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16" y="2024"/>
              <a:ext cx="2744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3969" y="3021"/>
              <a:ext cx="653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sz="3200" b="1"/>
                <a:t>海南</a:t>
              </a:r>
            </a:p>
          </p:txBody>
        </p:sp>
      </p:grpSp>
      <p:grpSp>
        <p:nvGrpSpPr>
          <p:cNvPr id="6155" name="Group 11"/>
          <p:cNvGrpSpPr/>
          <p:nvPr/>
        </p:nvGrpSpPr>
        <p:grpSpPr bwMode="auto">
          <a:xfrm>
            <a:off x="250825" y="188913"/>
            <a:ext cx="8569325" cy="884237"/>
            <a:chOff x="0" y="0"/>
            <a:chExt cx="5398" cy="557"/>
          </a:xfrm>
        </p:grpSpPr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5398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solidFill>
                    <a:srgbClr val="FF0066"/>
                  </a:solidFill>
                </a:rPr>
                <a:t>I</a:t>
              </a:r>
              <a:r>
                <a:rPr lang="zh-CN" altLang="zh-CN" sz="2400" b="1"/>
                <a:t>’m </a:t>
              </a:r>
              <a:r>
                <a:rPr lang="zh-CN" altLang="zh-CN" sz="2400" b="1">
                  <a:solidFill>
                    <a:srgbClr val="FF0066"/>
                  </a:solidFill>
                </a:rPr>
                <a:t>  </a:t>
              </a:r>
              <a:r>
                <a:rPr lang="zh-CN" altLang="zh-CN" sz="2400" b="1"/>
                <a:t>going   to</a:t>
              </a:r>
              <a:r>
                <a:rPr lang="zh-CN" altLang="zh-CN" sz="2400" b="1">
                  <a:solidFill>
                    <a:srgbClr val="FF0066"/>
                  </a:solidFill>
                </a:rPr>
                <a:t>   visit    Hainan</a:t>
              </a:r>
              <a:r>
                <a:rPr lang="zh-CN" altLang="zh-CN" sz="2400">
                  <a:solidFill>
                    <a:srgbClr val="FF0066"/>
                  </a:solidFill>
                </a:rPr>
                <a:t>  .     </a:t>
              </a:r>
              <a:r>
                <a:rPr lang="zh-CN" altLang="zh-CN" sz="2800" b="1">
                  <a:solidFill>
                    <a:srgbClr val="0000FF"/>
                  </a:solidFill>
                </a:rPr>
                <a:t> </a:t>
              </a:r>
              <a:r>
                <a:rPr lang="zh-CN" sz="2000" b="1">
                  <a:solidFill>
                    <a:srgbClr val="FF0066"/>
                  </a:solidFill>
                </a:rPr>
                <a:t>我</a:t>
              </a:r>
              <a:r>
                <a:rPr lang="zh-CN" sz="2000" b="1"/>
                <a:t>打算去</a:t>
              </a:r>
              <a:r>
                <a:rPr lang="zh-CN" sz="2000" b="1">
                  <a:solidFill>
                    <a:srgbClr val="0000FF"/>
                  </a:solidFill>
                </a:rPr>
                <a:t> </a:t>
              </a:r>
              <a:r>
                <a:rPr lang="zh-CN" altLang="zh-CN" sz="2000" b="1">
                  <a:solidFill>
                    <a:srgbClr val="FF0066"/>
                  </a:solidFill>
                </a:rPr>
                <a:t>…… </a:t>
              </a:r>
              <a:r>
                <a:rPr lang="zh-CN" sz="2000" b="1">
                  <a:solidFill>
                    <a:srgbClr val="FF0066"/>
                  </a:solidFill>
                </a:rPr>
                <a:t>旅游  。</a:t>
              </a:r>
              <a:endParaRPr lang="zh-CN" sz="2000">
                <a:solidFill>
                  <a:srgbClr val="FF0066"/>
                </a:solidFill>
              </a:endParaRPr>
            </a:p>
            <a:p>
              <a:r>
                <a:rPr lang="zh-CN" sz="2400" b="1">
                  <a:solidFill>
                    <a:srgbClr val="0000FF"/>
                  </a:solidFill>
                </a:rPr>
                <a:t>                           </a:t>
              </a:r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2177" y="363"/>
              <a:ext cx="589" cy="0"/>
            </a:xfrm>
            <a:prstGeom prst="line">
              <a:avLst/>
            </a:prstGeom>
            <a:noFill/>
            <a:ln w="12700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67[}2NE{F8S1QK]$0H`B6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13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404813"/>
            <a:ext cx="882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66"/>
                </a:solidFill>
              </a:rPr>
              <a:t>We</a:t>
            </a:r>
            <a:r>
              <a:rPr lang="zh-CN" altLang="zh-CN" sz="2400" b="1"/>
              <a:t>’re </a:t>
            </a:r>
            <a:r>
              <a:rPr lang="zh-CN" altLang="zh-CN" sz="2400" b="1">
                <a:solidFill>
                  <a:srgbClr val="FF0066"/>
                </a:solidFill>
              </a:rPr>
              <a:t> </a:t>
            </a:r>
            <a:r>
              <a:rPr lang="zh-CN" altLang="zh-CN" sz="2400" b="1"/>
              <a:t>going  to</a:t>
            </a:r>
            <a:r>
              <a:rPr lang="zh-CN" altLang="zh-CN" sz="2400" b="1">
                <a:solidFill>
                  <a:srgbClr val="FF0066"/>
                </a:solidFill>
              </a:rPr>
              <a:t>  </a:t>
            </a:r>
            <a:r>
              <a:rPr lang="zh-CN" altLang="zh-CN" sz="2400" b="1">
                <a:solidFill>
                  <a:srgbClr val="FF0000"/>
                </a:solidFill>
              </a:rPr>
              <a:t>go  to  Hainan</a:t>
            </a:r>
            <a:r>
              <a:rPr lang="zh-CN" altLang="zh-CN" sz="2400">
                <a:solidFill>
                  <a:srgbClr val="FF0066"/>
                </a:solidFill>
              </a:rPr>
              <a:t>   </a:t>
            </a:r>
            <a:r>
              <a:rPr lang="zh-CN" altLang="zh-CN" sz="2400">
                <a:solidFill>
                  <a:srgbClr val="0000FF"/>
                </a:solidFill>
              </a:rPr>
              <a:t>tomorrow.</a:t>
            </a:r>
            <a:r>
              <a:rPr lang="zh-CN" sz="2000" b="1">
                <a:solidFill>
                  <a:srgbClr val="0000FF"/>
                </a:solidFill>
              </a:rPr>
              <a:t>明天</a:t>
            </a:r>
            <a:r>
              <a:rPr lang="zh-CN" sz="2000" b="1">
                <a:solidFill>
                  <a:srgbClr val="FF0066"/>
                </a:solidFill>
              </a:rPr>
              <a:t>我们</a:t>
            </a:r>
            <a:r>
              <a:rPr lang="zh-CN" sz="2000" b="1"/>
              <a:t>打算去</a:t>
            </a:r>
            <a:r>
              <a:rPr lang="zh-CN" sz="2000" b="1">
                <a:solidFill>
                  <a:srgbClr val="0000FF"/>
                </a:solidFill>
              </a:rPr>
              <a:t> </a:t>
            </a:r>
            <a:r>
              <a:rPr lang="zh-CN" sz="2000" b="1">
                <a:solidFill>
                  <a:srgbClr val="FF0000"/>
                </a:solidFill>
              </a:rPr>
              <a:t>海南</a:t>
            </a:r>
            <a:r>
              <a:rPr lang="zh-CN" sz="2000" b="1">
                <a:solidFill>
                  <a:srgbClr val="FF0066"/>
                </a:solidFill>
              </a:rPr>
              <a:t> 。</a:t>
            </a:r>
            <a:endParaRPr lang="zh-CN" sz="2000">
              <a:solidFill>
                <a:srgbClr val="FF0066"/>
              </a:solidFill>
            </a:endParaRPr>
          </a:p>
          <a:p>
            <a:r>
              <a:rPr lang="zh-CN" sz="2400" b="1">
                <a:solidFill>
                  <a:srgbClr val="0000FF"/>
                </a:solidFill>
              </a:rPr>
              <a:t>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404813"/>
            <a:ext cx="7920038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We</a:t>
            </a:r>
            <a:r>
              <a:rPr lang="zh-CN" altLang="zh-CN" sz="3600" b="1">
                <a:latin typeface="Times New Roman" panose="02020603050405020304" pitchFamily="18" charset="0"/>
              </a:rPr>
              <a:t>’re</a:t>
            </a: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600" b="1">
                <a:latin typeface="Times New Roman" panose="02020603050405020304" pitchFamily="18" charset="0"/>
              </a:rPr>
              <a:t>going  to</a:t>
            </a: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get  up </a:t>
            </a: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at  5 o’clock </a:t>
            </a:r>
            <a:r>
              <a:rPr lang="zh-CN" altLang="zh-CN" sz="3600" b="1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       </a:t>
            </a:r>
            <a:r>
              <a:rPr 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我们</a:t>
            </a:r>
            <a:r>
              <a:rPr lang="zh-CN" sz="2800" b="1">
                <a:latin typeface="Times New Roman" panose="02020603050405020304" pitchFamily="18" charset="0"/>
              </a:rPr>
              <a:t>打算</a:t>
            </a:r>
            <a:r>
              <a:rPr lang="zh-CN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5</a:t>
            </a:r>
            <a:r>
              <a:rPr 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点钟</a:t>
            </a:r>
            <a:r>
              <a:rPr 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起床</a:t>
            </a:r>
            <a:r>
              <a:rPr lang="zh-CN" sz="2800" b="1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59113" y="3213100"/>
            <a:ext cx="1441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g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zh-CN" sz="3200" b="1">
                <a:latin typeface="Times New Roman" panose="02020603050405020304" pitchFamily="18" charset="0"/>
              </a:rPr>
              <a:t>t  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u</a:t>
            </a:r>
            <a:r>
              <a:rPr lang="zh-CN" altLang="zh-CN" sz="3200" b="1">
                <a:latin typeface="Times New Roman" panose="02020603050405020304" pitchFamily="18" charset="0"/>
              </a:rPr>
              <a:t>p</a:t>
            </a:r>
            <a:r>
              <a:rPr lang="zh-CN" altLang="zh-CN" sz="2400" b="1"/>
              <a:t> </a:t>
            </a:r>
          </a:p>
          <a:p>
            <a:r>
              <a:rPr lang="zh-CN" altLang="zh-CN" b="1">
                <a:solidFill>
                  <a:srgbClr val="0000FF"/>
                </a:solidFill>
              </a:rPr>
              <a:t>     </a:t>
            </a:r>
            <a:r>
              <a:rPr lang="zh-CN" b="1">
                <a:solidFill>
                  <a:srgbClr val="0000FF"/>
                </a:solidFill>
              </a:rPr>
              <a:t>起床</a:t>
            </a:r>
          </a:p>
        </p:txBody>
      </p:sp>
      <p:pic>
        <p:nvPicPr>
          <p:cNvPr id="8196" name="Picture 4" descr="_BL[[)%GHMBC@5A60M2W}(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789363"/>
            <a:ext cx="14811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5157788"/>
            <a:ext cx="36004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 7 o’clock    </a:t>
            </a:r>
          </a:p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7</a:t>
            </a:r>
            <a:r>
              <a:rPr 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点钟</a:t>
            </a:r>
          </a:p>
        </p:txBody>
      </p:sp>
      <p:grpSp>
        <p:nvGrpSpPr>
          <p:cNvPr id="8198" name="Group 6"/>
          <p:cNvGrpSpPr>
            <a:grpSpLocks noChangeAspect="1"/>
          </p:cNvGrpSpPr>
          <p:nvPr/>
        </p:nvGrpSpPr>
        <p:grpSpPr bwMode="auto">
          <a:xfrm>
            <a:off x="5076825" y="3068638"/>
            <a:ext cx="4067175" cy="3609975"/>
            <a:chOff x="0" y="0"/>
            <a:chExt cx="2562" cy="2274"/>
          </a:xfrm>
        </p:grpSpPr>
        <p:pic>
          <p:nvPicPr>
            <p:cNvPr id="8199" name="Picture 7" descr="Z%9TAOJN]BNHZ)6DU2C)L9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562" cy="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8" descr="20070914140026367[1]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14" y="408"/>
              <a:ext cx="49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492375"/>
            <a:ext cx="3929063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66"/>
                </a:solidFill>
              </a:rPr>
              <a:t>We</a:t>
            </a:r>
            <a:r>
              <a:rPr lang="zh-CN" altLang="zh-CN" sz="2400" b="1"/>
              <a:t>’re  going  to  go</a:t>
            </a:r>
            <a:r>
              <a:rPr lang="zh-CN" altLang="zh-CN" sz="3200" b="1"/>
              <a:t>    </a:t>
            </a:r>
            <a:r>
              <a:rPr lang="zh-CN" altLang="zh-CN" sz="3200" b="1">
                <a:solidFill>
                  <a:srgbClr val="0000FF"/>
                </a:solidFill>
              </a:rPr>
              <a:t>by</a:t>
            </a:r>
          </a:p>
          <a:p>
            <a:endParaRPr lang="zh-CN" altLang="zh-CN" sz="2400" b="1">
              <a:solidFill>
                <a:srgbClr val="FF0066"/>
              </a:solidFill>
            </a:endParaRPr>
          </a:p>
          <a:p>
            <a:r>
              <a:rPr lang="zh-CN" sz="2400" b="1">
                <a:solidFill>
                  <a:srgbClr val="FF0066"/>
                </a:solidFill>
              </a:rPr>
              <a:t>我们</a:t>
            </a:r>
            <a:r>
              <a:rPr lang="zh-CN" sz="2400" b="1"/>
              <a:t>打算</a:t>
            </a:r>
            <a:r>
              <a:rPr lang="zh-CN" sz="2400" b="1">
                <a:solidFill>
                  <a:srgbClr val="0000FF"/>
                </a:solidFill>
              </a:rPr>
              <a:t>乘坐</a:t>
            </a:r>
            <a:r>
              <a:rPr lang="zh-CN" altLang="zh-CN" sz="2400" b="1">
                <a:solidFill>
                  <a:srgbClr val="FF0066"/>
                </a:solidFill>
              </a:rPr>
              <a:t>……</a:t>
            </a:r>
            <a:r>
              <a:rPr lang="zh-CN" sz="2400" b="1"/>
              <a:t>去。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4067175" y="1557338"/>
            <a:ext cx="1512888" cy="12954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067175" y="2852738"/>
            <a:ext cx="1584325" cy="7143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067175" y="2852738"/>
            <a:ext cx="1655763" cy="259238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46" name="Group 6"/>
          <p:cNvGrpSpPr/>
          <p:nvPr/>
        </p:nvGrpSpPr>
        <p:grpSpPr bwMode="auto">
          <a:xfrm>
            <a:off x="5435600" y="188913"/>
            <a:ext cx="3419475" cy="1430337"/>
            <a:chOff x="0" y="0"/>
            <a:chExt cx="2154" cy="901"/>
          </a:xfrm>
        </p:grpSpPr>
        <p:pic>
          <p:nvPicPr>
            <p:cNvPr id="10247" name="Picture 7" descr="6398ecd341e2edc7a8ec9a4c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1" y="0"/>
              <a:ext cx="1383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0" y="454"/>
              <a:ext cx="95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000" b="1">
                  <a:solidFill>
                    <a:srgbClr val="FF3399"/>
                  </a:solidFill>
                </a:rPr>
                <a:t>plane</a:t>
              </a:r>
            </a:p>
          </p:txBody>
        </p:sp>
      </p:grpSp>
      <p:grpSp>
        <p:nvGrpSpPr>
          <p:cNvPr id="10249" name="Group 9"/>
          <p:cNvGrpSpPr/>
          <p:nvPr/>
        </p:nvGrpSpPr>
        <p:grpSpPr bwMode="auto">
          <a:xfrm>
            <a:off x="5651500" y="2133600"/>
            <a:ext cx="3203575" cy="1438275"/>
            <a:chOff x="0" y="0"/>
            <a:chExt cx="2018" cy="906"/>
          </a:xfrm>
        </p:grpSpPr>
        <p:pic>
          <p:nvPicPr>
            <p:cNvPr id="10250" name="Picture 10" descr="2944_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5" y="0"/>
              <a:ext cx="1383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0" y="272"/>
              <a:ext cx="81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000" b="1">
                  <a:solidFill>
                    <a:srgbClr val="FF3399"/>
                  </a:solidFill>
                </a:rPr>
                <a:t>train</a:t>
              </a:r>
            </a:p>
          </p:txBody>
        </p:sp>
      </p:grp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3348038" y="2852738"/>
            <a:ext cx="719137" cy="158432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2843213" y="1628775"/>
            <a:ext cx="1223962" cy="12239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54" name="Group 14"/>
          <p:cNvGrpSpPr/>
          <p:nvPr/>
        </p:nvGrpSpPr>
        <p:grpSpPr bwMode="auto">
          <a:xfrm>
            <a:off x="1908175" y="4437063"/>
            <a:ext cx="2160588" cy="2205037"/>
            <a:chOff x="0" y="0"/>
            <a:chExt cx="1361" cy="1389"/>
          </a:xfrm>
        </p:grpSpPr>
        <p:pic>
          <p:nvPicPr>
            <p:cNvPr id="10255" name="Picture 15" descr="166e641500908e32c83d6db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538"/>
              <a:ext cx="1361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453" y="0"/>
              <a:ext cx="77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000" b="1">
                  <a:solidFill>
                    <a:srgbClr val="FF3399"/>
                  </a:solidFill>
                </a:rPr>
                <a:t>ship</a:t>
              </a:r>
            </a:p>
          </p:txBody>
        </p:sp>
      </p:grpSp>
      <p:grpSp>
        <p:nvGrpSpPr>
          <p:cNvPr id="10257" name="Group 17"/>
          <p:cNvGrpSpPr/>
          <p:nvPr/>
        </p:nvGrpSpPr>
        <p:grpSpPr bwMode="auto">
          <a:xfrm>
            <a:off x="179388" y="333375"/>
            <a:ext cx="2892425" cy="1484313"/>
            <a:chOff x="0" y="0"/>
            <a:chExt cx="1822" cy="935"/>
          </a:xfrm>
        </p:grpSpPr>
        <p:pic>
          <p:nvPicPr>
            <p:cNvPr id="10258" name="Picture 18" descr="4760063_135123007674_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1247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1225" y="362"/>
              <a:ext cx="59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000" b="1">
                  <a:solidFill>
                    <a:srgbClr val="FF3399"/>
                  </a:solidFill>
                </a:rPr>
                <a:t>car</a:t>
              </a:r>
            </a:p>
          </p:txBody>
        </p:sp>
      </p:grpSp>
      <p:pic>
        <p:nvPicPr>
          <p:cNvPr id="10260" name="Picture 20" descr="bus (2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4727575"/>
            <a:ext cx="28717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5219700" y="5302250"/>
            <a:ext cx="1133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rgbClr val="FF3399"/>
                </a:solidFill>
              </a:rPr>
              <a:t>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 bwMode="auto">
          <a:xfrm>
            <a:off x="0" y="333375"/>
            <a:ext cx="9144000" cy="6192838"/>
            <a:chOff x="0" y="0"/>
            <a:chExt cx="5760" cy="3901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" y="454"/>
              <a:ext cx="4559" cy="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3243" y="3584"/>
              <a:ext cx="499" cy="317"/>
            </a:xfrm>
            <a:prstGeom prst="ellipse">
              <a:avLst/>
            </a:prstGeom>
            <a:noFill/>
            <a:ln w="127000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2971" y="1905"/>
              <a:ext cx="499" cy="317"/>
            </a:xfrm>
            <a:prstGeom prst="ellipse">
              <a:avLst/>
            </a:prstGeom>
            <a:noFill/>
            <a:ln w="127000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solidFill>
                    <a:srgbClr val="FF0066"/>
                  </a:solidFill>
                </a:rPr>
                <a:t>We</a:t>
              </a:r>
              <a:r>
                <a:rPr lang="zh-CN" altLang="zh-CN" sz="2400" b="1"/>
                <a:t>’re  going  to  go</a:t>
              </a:r>
              <a:r>
                <a:rPr lang="zh-CN" altLang="zh-CN" sz="3200" b="1"/>
                <a:t>    </a:t>
              </a:r>
              <a:r>
                <a:rPr lang="zh-CN" altLang="zh-CN" sz="3200" b="1">
                  <a:solidFill>
                    <a:srgbClr val="0000FF"/>
                  </a:solidFill>
                </a:rPr>
                <a:t>by  plane  .</a:t>
              </a:r>
              <a:r>
                <a:rPr lang="zh-CN" sz="2400" b="1">
                  <a:solidFill>
                    <a:srgbClr val="FF0066"/>
                  </a:solidFill>
                </a:rPr>
                <a:t>我们</a:t>
              </a:r>
              <a:r>
                <a:rPr lang="zh-CN" sz="2400" b="1"/>
                <a:t>打算</a:t>
              </a:r>
              <a:r>
                <a:rPr lang="zh-CN" sz="2400" b="1">
                  <a:solidFill>
                    <a:srgbClr val="0000FF"/>
                  </a:solidFill>
                </a:rPr>
                <a:t>乘坐</a:t>
              </a:r>
              <a:r>
                <a:rPr lang="zh-CN" sz="2400" b="1">
                  <a:solidFill>
                    <a:srgbClr val="3333FF"/>
                  </a:solidFill>
                </a:rPr>
                <a:t>飞机</a:t>
              </a:r>
              <a:r>
                <a:rPr lang="zh-CN" sz="2400" b="1"/>
                <a:t>去。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MS{{V1G~6{16VT93[1RBG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19250" y="4652963"/>
            <a:ext cx="5905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66"/>
                </a:solidFill>
              </a:rPr>
              <a:t>We</a:t>
            </a:r>
            <a:r>
              <a:rPr lang="zh-CN" altLang="zh-CN" sz="2400" b="1"/>
              <a:t>’re  going  to  see  the  </a:t>
            </a:r>
            <a:r>
              <a:rPr lang="zh-CN" altLang="zh-CN" sz="2400" b="1">
                <a:solidFill>
                  <a:srgbClr val="3333FF"/>
                </a:solidFill>
              </a:rPr>
              <a:t>sea</a:t>
            </a:r>
            <a:r>
              <a:rPr lang="zh-CN" altLang="zh-CN" sz="2400" b="1"/>
              <a:t>  .</a:t>
            </a:r>
            <a:endParaRPr lang="zh-CN" altLang="zh-CN" sz="3200" b="1">
              <a:solidFill>
                <a:srgbClr val="0000FF"/>
              </a:solidFill>
            </a:endParaRPr>
          </a:p>
          <a:p>
            <a:endParaRPr lang="zh-CN" altLang="zh-CN" sz="2400" b="1">
              <a:solidFill>
                <a:srgbClr val="FF0066"/>
              </a:solidFill>
            </a:endParaRPr>
          </a:p>
          <a:p>
            <a:r>
              <a:rPr lang="zh-CN" sz="2400" b="1">
                <a:solidFill>
                  <a:srgbClr val="FF0066"/>
                </a:solidFill>
              </a:rPr>
              <a:t>我们</a:t>
            </a:r>
            <a:r>
              <a:rPr lang="zh-CN" sz="2400" b="1"/>
              <a:t>打算</a:t>
            </a:r>
            <a:r>
              <a:rPr lang="zh-CN" sz="2400" b="1">
                <a:solidFill>
                  <a:srgbClr val="3333FF"/>
                </a:solidFill>
              </a:rPr>
              <a:t>看看大海</a:t>
            </a:r>
            <a:r>
              <a:rPr lang="zh-CN" sz="2400" b="1"/>
              <a:t>。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27763" y="549275"/>
            <a:ext cx="13335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/>
              <a:t> </a:t>
            </a:r>
            <a:r>
              <a:rPr lang="zh-CN" altLang="zh-CN" sz="3200" b="1">
                <a:solidFill>
                  <a:srgbClr val="3333FF"/>
                </a:solidFill>
              </a:rPr>
              <a:t>sea</a:t>
            </a:r>
            <a:r>
              <a:rPr lang="zh-CN" altLang="zh-CN" sz="2400" b="1"/>
              <a:t>  </a:t>
            </a:r>
            <a:endParaRPr lang="zh-CN" altLang="zh-CN" sz="3200" b="1">
              <a:solidFill>
                <a:srgbClr val="0000FF"/>
              </a:solidFill>
            </a:endParaRPr>
          </a:p>
          <a:p>
            <a:endParaRPr lang="zh-CN" altLang="zh-CN" sz="2400" b="1">
              <a:solidFill>
                <a:srgbClr val="FF0066"/>
              </a:solidFill>
            </a:endParaRPr>
          </a:p>
          <a:p>
            <a:r>
              <a:rPr lang="zh-CN" altLang="zh-CN" sz="2400" b="1">
                <a:solidFill>
                  <a:srgbClr val="FF0066"/>
                </a:solidFill>
              </a:rPr>
              <a:t>  </a:t>
            </a:r>
            <a:r>
              <a:rPr lang="zh-CN" sz="2400" b="1">
                <a:solidFill>
                  <a:srgbClr val="FF0066"/>
                </a:solidFill>
              </a:rPr>
              <a:t>大海</a:t>
            </a:r>
            <a:endParaRPr lang="zh-CN"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A000120150407A02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CB692"/>
      </a:accent1>
      <a:accent2>
        <a:srgbClr val="358CC1"/>
      </a:accent2>
      <a:accent3>
        <a:srgbClr val="FFFFFF"/>
      </a:accent3>
      <a:accent4>
        <a:srgbClr val="505050"/>
      </a:accent4>
      <a:accent5>
        <a:srgbClr val="AAD7C7"/>
      </a:accent5>
      <a:accent6>
        <a:srgbClr val="2F7EAF"/>
      </a:accent6>
      <a:hlink>
        <a:srgbClr val="00B0F0"/>
      </a:hlink>
      <a:folHlink>
        <a:srgbClr val="AFB2B4"/>
      </a:folHlink>
    </a:clrScheme>
    <a:fontScheme name="A000120150407A02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407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CB692"/>
        </a:accent1>
        <a:accent2>
          <a:srgbClr val="358CC1"/>
        </a:accent2>
        <a:accent3>
          <a:srgbClr val="FFFFFF"/>
        </a:accent3>
        <a:accent4>
          <a:srgbClr val="505050"/>
        </a:accent4>
        <a:accent5>
          <a:srgbClr val="AAD7C7"/>
        </a:accent5>
        <a:accent6>
          <a:srgbClr val="2F7EA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主题39</Template>
  <TotalTime>0</TotalTime>
  <Words>662</Words>
  <Application>Microsoft Office PowerPoint</Application>
  <PresentationFormat>全屏显示(4:3)</PresentationFormat>
  <Paragraphs>179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方正姚体</vt:lpstr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3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Learning  aims: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2022-01-22T07:18:36Z</dcterms:created>
  <dcterms:modified xsi:type="dcterms:W3CDTF">2023-01-17T01:09:31Z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7F051832844546409441FED717E4A260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