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08" r:id="rId2"/>
    <p:sldId id="324" r:id="rId3"/>
    <p:sldId id="325" r:id="rId4"/>
    <p:sldId id="309" r:id="rId5"/>
    <p:sldId id="310" r:id="rId6"/>
    <p:sldId id="311" r:id="rId7"/>
    <p:sldId id="313" r:id="rId8"/>
    <p:sldId id="314" r:id="rId9"/>
    <p:sldId id="284" r:id="rId10"/>
    <p:sldId id="285" r:id="rId11"/>
    <p:sldId id="286" r:id="rId12"/>
    <p:sldId id="288" r:id="rId13"/>
    <p:sldId id="289" r:id="rId14"/>
    <p:sldId id="290" r:id="rId15"/>
    <p:sldId id="291" r:id="rId16"/>
    <p:sldId id="292" r:id="rId17"/>
    <p:sldId id="299" r:id="rId18"/>
    <p:sldId id="315" r:id="rId19"/>
    <p:sldId id="323" r:id="rId20"/>
    <p:sldId id="329" r:id="rId21"/>
    <p:sldId id="317" r:id="rId22"/>
    <p:sldId id="318" r:id="rId23"/>
    <p:sldId id="320" r:id="rId24"/>
    <p:sldId id="326" r:id="rId25"/>
    <p:sldId id="327" r:id="rId26"/>
    <p:sldId id="328" r:id="rId27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6600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9339" autoAdjust="0"/>
  </p:normalViewPr>
  <p:slideViewPr>
    <p:cSldViewPr snapToGrid="0">
      <p:cViewPr varScale="1">
        <p:scale>
          <a:sx n="115" d="100"/>
          <a:sy n="115" d="100"/>
        </p:scale>
        <p:origin x="-16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Relationship Id="rId4" Type="http://schemas.openxmlformats.org/officeDocument/2006/relationships/image" Target="../media/image30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image" Target="../media/image4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E7BDB5F-5BA5-406F-A8F9-5294FBDB846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490C84A-C6B7-454E-85FA-68B98703E85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3169016-A021-4829-8B99-5B7D2837AF91}" type="slidenum">
              <a:rPr lang="en-US" altLang="zh-CN" b="0" smtClean="0"/>
              <a:t>11</a:t>
            </a:fld>
            <a:endParaRPr lang="en-US" altLang="zh-CN" b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5F26806-D17A-46E6-9372-4F5703A25033}" type="slidenum">
              <a:rPr lang="en-US" altLang="zh-CN" b="0" smtClean="0"/>
              <a:t>16</a:t>
            </a:fld>
            <a:endParaRPr lang="en-US" altLang="zh-CN" b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4.e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e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3.emf"/><Relationship Id="rId5" Type="http://schemas.openxmlformats.org/officeDocument/2006/relationships/image" Target="../media/image20.emf"/><Relationship Id="rId15" Type="http://schemas.openxmlformats.org/officeDocument/2006/relationships/image" Target="../media/image25.e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2.emf"/><Relationship Id="rId1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emf"/><Relationship Id="rId11" Type="http://schemas.openxmlformats.org/officeDocument/2006/relationships/image" Target="../media/image31.png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0.emf"/><Relationship Id="rId4" Type="http://schemas.openxmlformats.org/officeDocument/2006/relationships/image" Target="../media/image27.emf"/><Relationship Id="rId9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5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9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1.e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437409"/>
            <a:ext cx="9144000" cy="1933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r>
              <a:rPr lang="zh-CN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化为一元一次方程的分式方程</a:t>
            </a: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</a:p>
        </p:txBody>
      </p:sp>
      <p:pic>
        <p:nvPicPr>
          <p:cNvPr id="17411" name="Picture 6" descr="image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920894"/>
            <a:ext cx="39624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0" y="588042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844550" y="17653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设这种配件每只的成本降低了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根据题意得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914400" y="3190875"/>
            <a:ext cx="2328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解这个方程，得</a:t>
            </a:r>
          </a:p>
        </p:txBody>
      </p:sp>
      <p:grpSp>
        <p:nvGrpSpPr>
          <p:cNvPr id="5126" name="Group 6"/>
          <p:cNvGrpSpPr/>
          <p:nvPr/>
        </p:nvGrpSpPr>
        <p:grpSpPr bwMode="auto">
          <a:xfrm>
            <a:off x="866775" y="2297113"/>
            <a:ext cx="2322513" cy="836612"/>
            <a:chOff x="1776" y="2544"/>
            <a:chExt cx="1824" cy="739"/>
          </a:xfrm>
        </p:grpSpPr>
        <p:grpSp>
          <p:nvGrpSpPr>
            <p:cNvPr id="5135" name="Group 7"/>
            <p:cNvGrpSpPr/>
            <p:nvPr/>
          </p:nvGrpSpPr>
          <p:grpSpPr bwMode="auto">
            <a:xfrm>
              <a:off x="1776" y="2544"/>
              <a:ext cx="1824" cy="404"/>
              <a:chOff x="1776" y="2544"/>
              <a:chExt cx="1824" cy="404"/>
            </a:xfrm>
          </p:grpSpPr>
          <p:sp>
            <p:nvSpPr>
              <p:cNvPr id="5137" name="Line 8"/>
              <p:cNvSpPr>
                <a:spLocks noChangeShapeType="1"/>
              </p:cNvSpPr>
              <p:nvPr/>
            </p:nvSpPr>
            <p:spPr bwMode="auto">
              <a:xfrm>
                <a:off x="1776" y="2928"/>
                <a:ext cx="13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8" name="Text Box 9"/>
              <p:cNvSpPr txBox="1">
                <a:spLocks noChangeArrowheads="1"/>
              </p:cNvSpPr>
              <p:nvPr/>
            </p:nvSpPr>
            <p:spPr bwMode="auto">
              <a:xfrm>
                <a:off x="1920" y="2544"/>
                <a:ext cx="168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0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2.5-(2-x)</a:t>
                </a:r>
              </a:p>
            </p:txBody>
          </p:sp>
        </p:grpSp>
        <p:sp>
          <p:nvSpPr>
            <p:cNvPr id="5136" name="Text Box 10"/>
            <p:cNvSpPr txBox="1">
              <a:spLocks noChangeArrowheads="1"/>
            </p:cNvSpPr>
            <p:nvPr/>
          </p:nvSpPr>
          <p:spPr bwMode="auto">
            <a:xfrm>
              <a:off x="2160" y="2879"/>
              <a:ext cx="95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2-x</a:t>
              </a:r>
            </a:p>
          </p:txBody>
        </p:sp>
      </p:grp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2662238" y="2503488"/>
            <a:ext cx="54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</a:t>
            </a:r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2974975" y="2514600"/>
            <a:ext cx="213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25%+15%</a:t>
            </a:r>
          </a:p>
        </p:txBody>
      </p:sp>
      <p:sp>
        <p:nvSpPr>
          <p:cNvPr id="5129" name="Text Box 16"/>
          <p:cNvSpPr txBox="1">
            <a:spLocks noChangeArrowheads="1"/>
          </p:cNvSpPr>
          <p:nvPr/>
        </p:nvSpPr>
        <p:spPr bwMode="auto">
          <a:xfrm>
            <a:off x="3322638" y="3157538"/>
            <a:ext cx="288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</a:t>
            </a:r>
          </a:p>
        </p:txBody>
      </p:sp>
      <p:sp>
        <p:nvSpPr>
          <p:cNvPr id="5130" name="Text Box 19"/>
          <p:cNvSpPr txBox="1">
            <a:spLocks noChangeArrowheads="1"/>
          </p:cNvSpPr>
          <p:nvPr/>
        </p:nvSpPr>
        <p:spPr bwMode="auto">
          <a:xfrm>
            <a:off x="4291013" y="3171825"/>
            <a:ext cx="1671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≈0.21</a:t>
            </a:r>
          </a:p>
        </p:txBody>
      </p:sp>
      <p:sp>
        <p:nvSpPr>
          <p:cNvPr id="5131" name="Rectangle 20"/>
          <p:cNvSpPr>
            <a:spLocks noChangeArrowheads="1"/>
          </p:cNvSpPr>
          <p:nvPr/>
        </p:nvSpPr>
        <p:spPr bwMode="auto">
          <a:xfrm>
            <a:off x="920750" y="4483100"/>
            <a:ext cx="666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答：每只的成本降低了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0.21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</a:p>
        </p:txBody>
      </p:sp>
      <p:sp>
        <p:nvSpPr>
          <p:cNvPr id="5132" name="Rectangle 21"/>
          <p:cNvSpPr>
            <a:spLocks noChangeArrowheads="1"/>
          </p:cNvSpPr>
          <p:nvPr/>
        </p:nvSpPr>
        <p:spPr bwMode="auto">
          <a:xfrm>
            <a:off x="1306513" y="3819525"/>
            <a:ext cx="90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检验 </a:t>
            </a:r>
          </a:p>
        </p:txBody>
      </p:sp>
      <p:sp>
        <p:nvSpPr>
          <p:cNvPr id="5133" name="Text Box 24"/>
          <p:cNvSpPr txBox="1">
            <a:spLocks noChangeArrowheads="1"/>
          </p:cNvSpPr>
          <p:nvPr/>
        </p:nvSpPr>
        <p:spPr bwMode="auto">
          <a:xfrm>
            <a:off x="917575" y="3832225"/>
            <a:ext cx="822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经            是所列方程的根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且符合题意</a:t>
            </a:r>
          </a:p>
        </p:txBody>
      </p:sp>
      <p:sp>
        <p:nvSpPr>
          <p:cNvPr id="5134" name="Text Box 28"/>
          <p:cNvSpPr txBox="1">
            <a:spLocks noChangeArrowheads="1"/>
          </p:cNvSpPr>
          <p:nvPr/>
        </p:nvSpPr>
        <p:spPr bwMode="auto">
          <a:xfrm>
            <a:off x="2039938" y="3851275"/>
            <a:ext cx="245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</a:t>
            </a:r>
          </a:p>
        </p:txBody>
      </p:sp>
      <p:graphicFrame>
        <p:nvGraphicFramePr>
          <p:cNvPr id="44066" name="Object 34"/>
          <p:cNvGraphicFramePr>
            <a:graphicFrameLocks noChangeAspect="1"/>
          </p:cNvGraphicFramePr>
          <p:nvPr/>
        </p:nvGraphicFramePr>
        <p:xfrm>
          <a:off x="2606675" y="3778250"/>
          <a:ext cx="304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3" imgW="304800" imgH="609600" progId="Equation.DSMT4">
                  <p:embed/>
                </p:oleObj>
              </mc:Choice>
              <mc:Fallback>
                <p:oleObj name="Equation" r:id="rId3" imgW="304800" imgH="6096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5" y="3778250"/>
                        <a:ext cx="304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68" name="Object 36"/>
          <p:cNvGraphicFramePr>
            <a:graphicFrameLocks noChangeAspect="1"/>
          </p:cNvGraphicFramePr>
          <p:nvPr/>
        </p:nvGraphicFramePr>
        <p:xfrm>
          <a:off x="3908425" y="3084513"/>
          <a:ext cx="304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5" imgW="304800" imgH="609600" progId="Equation.DSMT4">
                  <p:embed/>
                </p:oleObj>
              </mc:Choice>
              <mc:Fallback>
                <p:oleObj name="Equation" r:id="rId5" imgW="304800" imgH="6096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425" y="3084513"/>
                        <a:ext cx="304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601663" y="1379538"/>
            <a:ext cx="85423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甲、乙两人每时共能做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35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个电器零件，当甲做了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90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个零件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时，乙做了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120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个，问甲、乙每时各做多少个电器零件？ 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641350" y="2509838"/>
            <a:ext cx="7924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解：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设甲每时能做</a:t>
            </a:r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个电器零件，则乙每时能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做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35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个零件。</a:t>
            </a: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638175" y="3900488"/>
            <a:ext cx="171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由题意，得</a:t>
            </a: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3781425" y="39116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解得 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15</a:t>
            </a: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641350" y="5000625"/>
            <a:ext cx="6983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经检验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,x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15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是所列方程的根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且符合题意</a:t>
            </a:r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638175" y="4510088"/>
            <a:ext cx="4498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35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35-15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20</a:t>
            </a: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641350" y="5480050"/>
            <a:ext cx="655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答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甲每时能做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15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个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乙每时能做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个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45101" name="Object 45"/>
          <p:cNvGraphicFramePr>
            <a:graphicFrameLocks noChangeAspect="1"/>
          </p:cNvGraphicFramePr>
          <p:nvPr/>
        </p:nvGraphicFramePr>
        <p:xfrm>
          <a:off x="2370138" y="3849688"/>
          <a:ext cx="1231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4" imgW="1231265" imgH="609600" progId="Equation.DSMT4">
                  <p:embed/>
                </p:oleObj>
              </mc:Choice>
              <mc:Fallback>
                <p:oleObj name="Equation" r:id="rId4" imgW="1231265" imgH="6096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8" y="3849688"/>
                        <a:ext cx="1231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Rectangle 108"/>
          <p:cNvSpPr>
            <a:spLocks noChangeArrowheads="1"/>
          </p:cNvSpPr>
          <p:nvPr/>
        </p:nvSpPr>
        <p:spPr bwMode="auto">
          <a:xfrm>
            <a:off x="484188" y="892175"/>
            <a:ext cx="4076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【</a:t>
            </a:r>
            <a:r>
              <a:rPr lang="zh-CN" altLang="en-US" sz="2800">
                <a:solidFill>
                  <a:srgbClr val="FF0000"/>
                </a:solidFill>
              </a:rPr>
              <a:t>跟踪训练</a:t>
            </a:r>
            <a:r>
              <a:rPr lang="en-US" altLang="zh-CN" sz="2800">
                <a:solidFill>
                  <a:srgbClr val="FF0000"/>
                </a:solidFill>
              </a:rPr>
              <a:t>】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2" grpId="0"/>
      <p:bldP spid="45074" grpId="0"/>
      <p:bldP spid="45084" grpId="0"/>
      <p:bldP spid="45085" grpId="0"/>
      <p:bldP spid="45086" grpId="0"/>
      <p:bldP spid="450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0" name="AutoShape 12"/>
          <p:cNvSpPr>
            <a:spLocks noChangeArrowheads="1"/>
          </p:cNvSpPr>
          <p:nvPr/>
        </p:nvSpPr>
        <p:spPr bwMode="auto">
          <a:xfrm>
            <a:off x="5049837" y="4057650"/>
            <a:ext cx="3513137" cy="1981200"/>
          </a:xfrm>
          <a:prstGeom prst="wedgeRectCallout">
            <a:avLst>
              <a:gd name="adj1" fmla="val -100838"/>
              <a:gd name="adj2" fmla="val -14181"/>
            </a:avLst>
          </a:prstGeom>
          <a:solidFill>
            <a:srgbClr val="CC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二次检验是</a:t>
            </a:r>
            <a:r>
              <a:rPr kumimoji="1"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 (1)</a:t>
            </a:r>
            <a:r>
              <a:rPr kumimoji="1"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是不是所列分式方程的解</a:t>
            </a:r>
            <a:r>
              <a:rPr kumimoji="1"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;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 (2)</a:t>
            </a:r>
            <a:r>
              <a:rPr kumimoji="1"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是否满足实际意义</a:t>
            </a:r>
            <a:r>
              <a:rPr kumimoji="1"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30250" y="1641475"/>
            <a:ext cx="730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列分式方程解应用题的一般步骤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96913" y="2130425"/>
            <a:ext cx="7602537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2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审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分析题意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找出等量关系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  <a:p>
            <a:pPr eaLnBrk="0" hangingPunct="0">
              <a:lnSpc>
                <a:spcPct val="140000"/>
              </a:lnSpc>
              <a:spcBef>
                <a:spcPct val="2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设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选择恰当的未知数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注意单位和语言完整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  <a:p>
            <a:pPr eaLnBrk="0" hangingPunct="0">
              <a:lnSpc>
                <a:spcPct val="140000"/>
              </a:lnSpc>
              <a:spcBef>
                <a:spcPct val="2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列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根据等量关系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正确列出代数式和方程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  <a:p>
            <a:pPr eaLnBrk="0" hangingPunct="0">
              <a:lnSpc>
                <a:spcPct val="140000"/>
              </a:lnSpc>
              <a:spcBef>
                <a:spcPct val="2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4.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解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求出所列方程的解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  <a:p>
            <a:pPr eaLnBrk="0" hangingPunct="0">
              <a:lnSpc>
                <a:spcPct val="140000"/>
              </a:lnSpc>
              <a:spcBef>
                <a:spcPct val="2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5.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验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有二次检验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  <a:p>
            <a:pPr eaLnBrk="0" hangingPunct="0">
              <a:lnSpc>
                <a:spcPct val="140000"/>
              </a:lnSpc>
              <a:spcBef>
                <a:spcPct val="2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6.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答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注意单位和语言</a:t>
            </a:r>
          </a:p>
          <a:p>
            <a:pPr eaLnBrk="0" hangingPunct="0">
              <a:lnSpc>
                <a:spcPct val="140000"/>
              </a:lnSpc>
              <a:spcBef>
                <a:spcPct val="2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完整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且答案要生活化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568325" y="3695700"/>
            <a:ext cx="597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分析：此题的等量关系有哪些？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595313" y="1290638"/>
            <a:ext cx="8548687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2  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某市从今年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月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日起调整居民用水价格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每立方米水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费上涨三分之一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小丽家去年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12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月的水费是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15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元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今年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月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的水费是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30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元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已知今年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月的用水量比去年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12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月的用水量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多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5m</a:t>
            </a:r>
            <a:r>
              <a:rPr lang="en-US" altLang="zh-CN" sz="2400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求我市今年居民用水的价格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7174" name="Rectangle 88"/>
          <p:cNvSpPr>
            <a:spLocks noChangeArrowheads="1"/>
          </p:cNvSpPr>
          <p:nvPr/>
        </p:nvSpPr>
        <p:spPr bwMode="auto">
          <a:xfrm>
            <a:off x="528638" y="752475"/>
            <a:ext cx="4273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【</a:t>
            </a:r>
            <a:r>
              <a:rPr lang="zh-CN" altLang="en-US" sz="2800">
                <a:solidFill>
                  <a:srgbClr val="FF0000"/>
                </a:solidFill>
              </a:rPr>
              <a:t>例 题</a:t>
            </a:r>
            <a:r>
              <a:rPr lang="en-US" altLang="zh-CN" sz="2800">
                <a:solidFill>
                  <a:srgbClr val="FF0000"/>
                </a:solidFill>
              </a:rPr>
              <a:t>】</a:t>
            </a:r>
            <a:endParaRPr lang="zh-CN" altLang="en-US" sz="2800">
              <a:solidFill>
                <a:srgbClr val="FF0000"/>
              </a:solidFill>
            </a:endParaRPr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5656263" y="4167188"/>
          <a:ext cx="22542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3" imgW="190500" imgH="609600" progId="Equation.DSMT4">
                  <p:embed/>
                </p:oleObj>
              </mc:Choice>
              <mc:Fallback>
                <p:oleObj name="Equation" r:id="rId3" imgW="190500" imgH="609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263" y="4167188"/>
                        <a:ext cx="225425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49275" y="4151313"/>
            <a:ext cx="7793038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今年的用水单价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=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去年用水单价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×(1+   ).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每个月的用水量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×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水的单价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=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每个月的水费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今年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月份的用水量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—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去年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12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月份的用水量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=5m</a:t>
            </a:r>
            <a:r>
              <a:rPr lang="en-US" altLang="zh-CN" sz="2400" baseline="3000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71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765175" y="1133475"/>
            <a:ext cx="782161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5000"/>
              </a:lnSpc>
            </a:pPr>
            <a:r>
              <a:rPr kumimoji="1" lang="zh-CN" altLang="en-US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kumimoji="1" lang="en-US" altLang="zh-CN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设该市去年用水的价格为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m</a:t>
            </a:r>
            <a:r>
              <a:rPr kumimoji="1" lang="en-US" altLang="zh-CN" sz="2400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则今年的水价</a:t>
            </a:r>
          </a:p>
          <a:p>
            <a:pPr eaLnBrk="1" hangingPunct="1">
              <a:lnSpc>
                <a:spcPct val="145000"/>
              </a:lnSpc>
            </a:pP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为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(1+   )x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/m</a:t>
            </a:r>
            <a:r>
              <a:rPr kumimoji="1" lang="en-US" altLang="zh-CN" sz="2400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根据题意得</a:t>
            </a: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889000" y="2493963"/>
          <a:ext cx="2660650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公式" r:id="rId3" imgW="2019300" imgH="1117600" progId="Equation.3">
                  <p:embed/>
                </p:oleObj>
              </mc:Choice>
              <mc:Fallback>
                <p:oleObj name="公式" r:id="rId3" imgW="2019300" imgH="1117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2493963"/>
                        <a:ext cx="2660650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88988" y="3375025"/>
            <a:ext cx="6840537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5000"/>
              </a:lnSpc>
            </a:pP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解这个方程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得   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x=1.5.</a:t>
            </a:r>
          </a:p>
          <a:p>
            <a:pPr eaLnBrk="1" hangingPunct="1">
              <a:lnSpc>
                <a:spcPct val="145000"/>
              </a:lnSpc>
            </a:pP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经检验,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x=1.5</a:t>
            </a: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是原方程的根且符合题意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 eaLnBrk="1" hangingPunct="1">
              <a:lnSpc>
                <a:spcPct val="145000"/>
              </a:lnSpc>
            </a:pP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 1.5×   =2(</a:t>
            </a: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</a:p>
          <a:p>
            <a:pPr eaLnBrk="1" hangingPunct="1">
              <a:lnSpc>
                <a:spcPct val="145000"/>
              </a:lnSpc>
            </a:pP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答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该市今年居民用水的价格为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m</a:t>
            </a:r>
            <a:r>
              <a:rPr kumimoji="1" lang="en-US" altLang="zh-CN" sz="2400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1773238" y="1727200"/>
          <a:ext cx="190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5" imgW="190500" imgH="609600" progId="Equation.DSMT4">
                  <p:embed/>
                </p:oleObj>
              </mc:Choice>
              <mc:Fallback>
                <p:oleObj name="Equation" r:id="rId5" imgW="190500" imgH="609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8" y="1727200"/>
                        <a:ext cx="190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8"/>
          <p:cNvGraphicFramePr>
            <a:graphicFrameLocks noChangeAspect="1"/>
          </p:cNvGraphicFramePr>
          <p:nvPr/>
        </p:nvGraphicFramePr>
        <p:xfrm>
          <a:off x="2811463" y="4492625"/>
          <a:ext cx="20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7" imgW="203200" imgH="609600" progId="Equation.DSMT4">
                  <p:embed/>
                </p:oleObj>
              </mc:Choice>
              <mc:Fallback>
                <p:oleObj name="Equation" r:id="rId7" imgW="203200" imgH="609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463" y="4492625"/>
                        <a:ext cx="203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50863" y="1209675"/>
            <a:ext cx="79756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3  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照相机成像应用了一个重要原理，即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                 ，其中 </a:t>
            </a:r>
            <a:r>
              <a:rPr lang="en-US" altLang="zh-CN" sz="2400" i="1">
                <a:solidFill>
                  <a:srgbClr val="0000FF"/>
                </a:solidFill>
                <a:latin typeface="宋体" panose="02010600030101010101" pitchFamily="2" charset="-122"/>
              </a:rPr>
              <a:t>f 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表示照相机镜头的焦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距，</a:t>
            </a:r>
            <a:r>
              <a:rPr lang="en-US" altLang="zh-CN" sz="2400" i="1">
                <a:solidFill>
                  <a:srgbClr val="0000FF"/>
                </a:solidFill>
                <a:latin typeface="宋体" panose="02010600030101010101" pitchFamily="2" charset="-122"/>
              </a:rPr>
              <a:t>u 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表示物体到镜头的距离，</a:t>
            </a:r>
            <a:r>
              <a:rPr lang="en-US" altLang="zh-CN" sz="2400" i="1">
                <a:solidFill>
                  <a:srgbClr val="0000FF"/>
                </a:solidFill>
                <a:latin typeface="宋体" panose="02010600030101010101" pitchFamily="2" charset="-122"/>
              </a:rPr>
              <a:t>v 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表示胶片（像）到镜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头的距离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如果一架照相机</a:t>
            </a:r>
            <a:r>
              <a:rPr lang="en-US" altLang="zh-CN" sz="2400" i="1">
                <a:solidFill>
                  <a:srgbClr val="0000FF"/>
                </a:solidFill>
                <a:latin typeface="宋体" panose="02010600030101010101" pitchFamily="2" charset="-122"/>
              </a:rPr>
              <a:t>f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已固定，那么就要依靠调整 </a:t>
            </a:r>
            <a:r>
              <a:rPr lang="en-US" altLang="zh-CN" sz="2400" i="1">
                <a:solidFill>
                  <a:srgbClr val="0000FF"/>
                </a:solidFill>
                <a:latin typeface="宋体" panose="02010600030101010101" pitchFamily="2" charset="-122"/>
              </a:rPr>
              <a:t>u ,v 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来使成像清晰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. 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问在 </a:t>
            </a:r>
            <a:r>
              <a:rPr lang="en-US" altLang="zh-CN" sz="2400" i="1">
                <a:solidFill>
                  <a:srgbClr val="0000FF"/>
                </a:solidFill>
                <a:latin typeface="宋体" panose="02010600030101010101" pitchFamily="2" charset="-122"/>
              </a:rPr>
              <a:t>f, v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已知的情况下，怎样确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定物体到镜头的距离 </a:t>
            </a:r>
            <a:r>
              <a:rPr lang="en-US" altLang="zh-CN" sz="2400" i="1">
                <a:solidFill>
                  <a:srgbClr val="0000FF"/>
                </a:solidFill>
                <a:latin typeface="宋体" panose="02010600030101010101" pitchFamily="2" charset="-122"/>
              </a:rPr>
              <a:t>u 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？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755650" y="1860550"/>
          <a:ext cx="20970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1625600" imgH="558800" progId="Equation.DSMT4">
                  <p:embed/>
                </p:oleObj>
              </mc:Choice>
              <mc:Fallback>
                <p:oleObj name="Equation" r:id="rId3" imgW="1625600" imgH="558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860550"/>
                        <a:ext cx="209708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85775" y="4857750"/>
            <a:ext cx="86582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en-US" sz="2400">
                <a:solidFill>
                  <a:srgbClr val="6600FF"/>
                </a:solidFill>
                <a:latin typeface="楷体_GB2312" pitchFamily="49" charset="-122"/>
                <a:ea typeface="楷体_GB2312" pitchFamily="49" charset="-122"/>
              </a:rPr>
              <a:t>分析：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本题就是利用解分式方程把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f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v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看成已知数，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u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看成</a:t>
            </a:r>
          </a:p>
          <a:p>
            <a:pPr>
              <a:lnSpc>
                <a:spcPct val="135000"/>
              </a:lnSpc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未知数，解关于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u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的分式方程。</a:t>
            </a:r>
          </a:p>
        </p:txBody>
      </p:sp>
      <p:sp>
        <p:nvSpPr>
          <p:cNvPr id="9221" name="Rectangle 88"/>
          <p:cNvSpPr>
            <a:spLocks noChangeArrowheads="1"/>
          </p:cNvSpPr>
          <p:nvPr/>
        </p:nvSpPr>
        <p:spPr bwMode="auto">
          <a:xfrm>
            <a:off x="528638" y="752475"/>
            <a:ext cx="2551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【</a:t>
            </a:r>
            <a:r>
              <a:rPr lang="zh-CN" altLang="en-US" sz="2800">
                <a:solidFill>
                  <a:srgbClr val="FF0000"/>
                </a:solidFill>
              </a:rPr>
              <a:t>例 题</a:t>
            </a:r>
            <a:r>
              <a:rPr lang="en-US" altLang="zh-CN" sz="2800">
                <a:solidFill>
                  <a:srgbClr val="FF0000"/>
                </a:solidFill>
              </a:rPr>
              <a:t>】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Text Box 2"/>
          <p:cNvSpPr txBox="1">
            <a:spLocks noChangeArrowheads="1"/>
          </p:cNvSpPr>
          <p:nvPr/>
        </p:nvSpPr>
        <p:spPr bwMode="auto">
          <a:xfrm>
            <a:off x="708025" y="654050"/>
            <a:ext cx="823912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解析：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把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f,v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均看作已知数，解以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u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为未知数的方程：</a:t>
            </a:r>
          </a:p>
        </p:txBody>
      </p:sp>
      <p:sp>
        <p:nvSpPr>
          <p:cNvPr id="10249" name="Text Box 3"/>
          <p:cNvSpPr txBox="1">
            <a:spLocks noChangeArrowheads="1"/>
          </p:cNvSpPr>
          <p:nvPr/>
        </p:nvSpPr>
        <p:spPr bwMode="auto">
          <a:xfrm>
            <a:off x="1531144" y="2459038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移项，得</a:t>
            </a:r>
          </a:p>
        </p:txBody>
      </p:sp>
      <p:sp>
        <p:nvSpPr>
          <p:cNvPr id="10250" name="Text Box 4"/>
          <p:cNvSpPr txBox="1">
            <a:spLocks noChangeArrowheads="1"/>
          </p:cNvSpPr>
          <p:nvPr/>
        </p:nvSpPr>
        <p:spPr bwMode="auto">
          <a:xfrm>
            <a:off x="1524794" y="3198813"/>
            <a:ext cx="237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所以当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f≠v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时，</a:t>
            </a:r>
          </a:p>
        </p:txBody>
      </p:sp>
      <p:graphicFrame>
        <p:nvGraphicFramePr>
          <p:cNvPr id="52229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808831" y="1365250"/>
          <a:ext cx="23685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公式" r:id="rId4" imgW="1473200" imgH="558800" progId="Equation.3">
                  <p:embed/>
                </p:oleObj>
              </mc:Choice>
              <mc:Fallback>
                <p:oleObj name="公式" r:id="rId4" imgW="1473200" imgH="558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831" y="1365250"/>
                        <a:ext cx="236855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808831" y="2292350"/>
          <a:ext cx="21907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公式" r:id="rId6" imgW="1536700" imgH="558800" progId="Equation.3">
                  <p:embed/>
                </p:oleObj>
              </mc:Choice>
              <mc:Fallback>
                <p:oleObj name="公式" r:id="rId6" imgW="1536700" imgH="558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831" y="2292350"/>
                        <a:ext cx="219075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1" name="Object 7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3013075"/>
          <a:ext cx="1219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公式" r:id="rId8" imgW="812800" imgH="558800" progId="Equation.3">
                  <p:embed/>
                </p:oleObj>
              </mc:Choice>
              <mc:Fallback>
                <p:oleObj name="公式" r:id="rId8" imgW="812800" imgH="558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13075"/>
                        <a:ext cx="1219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9"/>
          <p:cNvSpPr txBox="1">
            <a:spLocks noChangeArrowheads="1"/>
          </p:cNvSpPr>
          <p:nvPr/>
        </p:nvSpPr>
        <p:spPr bwMode="auto">
          <a:xfrm>
            <a:off x="652463" y="3656013"/>
            <a:ext cx="774541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检验：因为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v,f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不为零，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f≠v,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            ，是分式方程               的根且符合题意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10245" name="Object 10"/>
          <p:cNvGraphicFramePr>
            <a:graphicFrameLocks noChangeAspect="1"/>
          </p:cNvGraphicFramePr>
          <p:nvPr/>
        </p:nvGraphicFramePr>
        <p:xfrm>
          <a:off x="5502275" y="3529013"/>
          <a:ext cx="1524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公式" r:id="rId10" imgW="1117600" imgH="558800" progId="Equation.3">
                  <p:embed/>
                </p:oleObj>
              </mc:Choice>
              <mc:Fallback>
                <p:oleObj name="公式" r:id="rId10" imgW="1117600" imgH="558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275" y="3529013"/>
                        <a:ext cx="15240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1"/>
          <p:cNvGraphicFramePr>
            <a:graphicFrameLocks noChangeAspect="1"/>
          </p:cNvGraphicFramePr>
          <p:nvPr/>
        </p:nvGraphicFramePr>
        <p:xfrm>
          <a:off x="1824038" y="4292600"/>
          <a:ext cx="19050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公式" r:id="rId12" imgW="1473200" imgH="558800" progId="Equation.3">
                  <p:embed/>
                </p:oleObj>
              </mc:Choice>
              <mc:Fallback>
                <p:oleObj name="公式" r:id="rId12" imgW="1473200" imgH="558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4292600"/>
                        <a:ext cx="190500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52" name="Group 19"/>
          <p:cNvGrpSpPr/>
          <p:nvPr/>
        </p:nvGrpSpPr>
        <p:grpSpPr bwMode="auto">
          <a:xfrm>
            <a:off x="590550" y="4918075"/>
            <a:ext cx="7993063" cy="1328738"/>
            <a:chOff x="372" y="3098"/>
            <a:chExt cx="5035" cy="837"/>
          </a:xfrm>
        </p:grpSpPr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372" y="3098"/>
              <a:ext cx="5035" cy="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  <a:spcBef>
                  <a:spcPct val="50000"/>
                </a:spcBef>
              </a:pPr>
              <a:r>
                <a:rPr lang="zh-CN" altLang="en-US" sz="24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答：在已知</a:t>
              </a:r>
              <a:r>
                <a:rPr lang="en-US" altLang="zh-CN" sz="24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f,v</a:t>
              </a:r>
              <a:r>
                <a:rPr lang="zh-CN" altLang="en-US" sz="24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的情况下，物体到镜头的距离</a:t>
              </a:r>
              <a:r>
                <a:rPr lang="en-US" altLang="zh-CN" sz="24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u</a:t>
              </a:r>
              <a:r>
                <a:rPr lang="zh-CN" altLang="en-US" sz="24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可以由公式           来确定，</a:t>
              </a:r>
            </a:p>
          </p:txBody>
        </p:sp>
        <p:graphicFrame>
          <p:nvGraphicFramePr>
            <p:cNvPr id="10247" name="Object 14"/>
            <p:cNvGraphicFramePr>
              <a:graphicFrameLocks noChangeAspect="1"/>
            </p:cNvGraphicFramePr>
            <p:nvPr/>
          </p:nvGraphicFramePr>
          <p:xfrm>
            <a:off x="1202" y="3367"/>
            <a:ext cx="877" cy="5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0" name="Equation" r:id="rId14" imgW="863600" imgH="558800" progId="Equation.DSMT4">
                    <p:embed/>
                  </p:oleObj>
                </mc:Choice>
                <mc:Fallback>
                  <p:oleObj name="Equation" r:id="rId14" imgW="863600" imgH="5588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3367"/>
                          <a:ext cx="877" cy="5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5200" y="1360488"/>
            <a:ext cx="22336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347557" y="2659987"/>
            <a:ext cx="7580312" cy="188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通过本课时的学习，需要我们掌握：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分式方程的应用，其解题步骤为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审、设、列、解、验、答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12"/>
          <p:cNvSpPr>
            <a:spLocks noChangeArrowheads="1"/>
          </p:cNvSpPr>
          <p:nvPr/>
        </p:nvSpPr>
        <p:spPr bwMode="auto">
          <a:xfrm>
            <a:off x="433388" y="2036763"/>
            <a:ext cx="9101137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（益阳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中考）货车行驶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25km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与小车行驶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35km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所用时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间相同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已知小车每小时比货车多行驶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20km,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求两车的速度各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为多少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设货车的速度为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xkm/h,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依题意列方程正确的是（   ）</a:t>
            </a:r>
          </a:p>
          <a:p>
            <a:pPr>
              <a:lnSpc>
                <a:spcPct val="200000"/>
              </a:lnSpc>
            </a:pP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Ａ．              Ｂ．   </a:t>
            </a:r>
          </a:p>
          <a:p>
            <a:pPr>
              <a:lnSpc>
                <a:spcPct val="200000"/>
              </a:lnSpc>
            </a:pP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Ｃ．              Ｄ．</a:t>
            </a:r>
          </a:p>
        </p:txBody>
      </p:sp>
      <p:graphicFrame>
        <p:nvGraphicFramePr>
          <p:cNvPr id="11266" name="Object 23"/>
          <p:cNvGraphicFramePr>
            <a:graphicFrameLocks noChangeAspect="1"/>
          </p:cNvGraphicFramePr>
          <p:nvPr/>
        </p:nvGraphicFramePr>
        <p:xfrm>
          <a:off x="1041400" y="3940175"/>
          <a:ext cx="12954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公式" r:id="rId3" imgW="1054100" imgH="520700" progId="Equation.3">
                  <p:embed/>
                </p:oleObj>
              </mc:Choice>
              <mc:Fallback>
                <p:oleObj name="公式" r:id="rId3" imgW="1054100" imgH="5207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3940175"/>
                        <a:ext cx="1295400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25"/>
          <p:cNvGraphicFramePr>
            <a:graphicFrameLocks noChangeAspect="1"/>
          </p:cNvGraphicFramePr>
          <p:nvPr/>
        </p:nvGraphicFramePr>
        <p:xfrm>
          <a:off x="3824288" y="3884613"/>
          <a:ext cx="129540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公式" r:id="rId5" imgW="1028700" imgH="520700" progId="Equation.3">
                  <p:embed/>
                </p:oleObj>
              </mc:Choice>
              <mc:Fallback>
                <p:oleObj name="公式" r:id="rId5" imgW="1028700" imgH="5207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3884613"/>
                        <a:ext cx="1295400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27"/>
          <p:cNvGraphicFramePr>
            <a:graphicFrameLocks noChangeAspect="1"/>
          </p:cNvGraphicFramePr>
          <p:nvPr/>
        </p:nvGraphicFramePr>
        <p:xfrm>
          <a:off x="1028700" y="4643438"/>
          <a:ext cx="14478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公式" r:id="rId7" imgW="1054100" imgH="520700" progId="Equation.3">
                  <p:embed/>
                </p:oleObj>
              </mc:Choice>
              <mc:Fallback>
                <p:oleObj name="公式" r:id="rId7" imgW="1054100" imgH="5207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4643438"/>
                        <a:ext cx="14478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29"/>
          <p:cNvGraphicFramePr>
            <a:graphicFrameLocks noChangeAspect="1"/>
          </p:cNvGraphicFramePr>
          <p:nvPr/>
        </p:nvGraphicFramePr>
        <p:xfrm>
          <a:off x="3786188" y="4660900"/>
          <a:ext cx="13716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公式" r:id="rId9" imgW="1054100" imgH="520700" progId="Equation.3">
                  <p:embed/>
                </p:oleObj>
              </mc:Choice>
              <mc:Fallback>
                <p:oleObj name="公式" r:id="rId9" imgW="1054100" imgH="5207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4660900"/>
                        <a:ext cx="1371600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89" name="Picture 50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176588" y="1131888"/>
            <a:ext cx="273208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2"/>
          <p:cNvSpPr>
            <a:spLocks noChangeArrowheads="1"/>
          </p:cNvSpPr>
          <p:nvPr/>
        </p:nvSpPr>
        <p:spPr bwMode="auto">
          <a:xfrm>
            <a:off x="388938" y="1241425"/>
            <a:ext cx="874395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90000"/>
              </a:lnSpc>
            </a:pPr>
            <a:endParaRPr kumimoji="1" lang="en-US" altLang="zh-CN" sz="240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90000"/>
              </a:lnSpc>
            </a:pPr>
            <a:r>
              <a:rPr kumimoji="1" lang="en-US" altLang="zh-CN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kumimoji="1" lang="zh-CN" altLang="en-US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kumimoji="1" lang="en-US" altLang="zh-CN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选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C. 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货车行驶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25km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所用时间为   小车行驶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35km</a:t>
            </a:r>
          </a:p>
          <a:p>
            <a:pPr>
              <a:lnSpc>
                <a:spcPct val="190000"/>
              </a:lnSpc>
            </a:pP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所用时间为      由货车行驶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25km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与小车行驶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35km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所用时</a:t>
            </a:r>
          </a:p>
          <a:p>
            <a:pPr>
              <a:lnSpc>
                <a:spcPct val="190000"/>
              </a:lnSpc>
            </a:pP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间相同得          。 </a:t>
            </a:r>
          </a:p>
        </p:txBody>
      </p:sp>
      <p:graphicFrame>
        <p:nvGraphicFramePr>
          <p:cNvPr id="12290" name="Object 24"/>
          <p:cNvGraphicFramePr>
            <a:graphicFrameLocks noChangeAspect="1"/>
          </p:cNvGraphicFramePr>
          <p:nvPr/>
        </p:nvGraphicFramePr>
        <p:xfrm>
          <a:off x="5856288" y="2219325"/>
          <a:ext cx="4381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公式" r:id="rId3" imgW="368300" imgH="520700" progId="Equation.3">
                  <p:embed/>
                </p:oleObj>
              </mc:Choice>
              <mc:Fallback>
                <p:oleObj name="公式" r:id="rId3" imgW="368300" imgH="5207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6288" y="2219325"/>
                        <a:ext cx="438150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26"/>
          <p:cNvGraphicFramePr>
            <a:graphicFrameLocks noChangeAspect="1"/>
          </p:cNvGraphicFramePr>
          <p:nvPr/>
        </p:nvGraphicFramePr>
        <p:xfrm>
          <a:off x="2062163" y="2857500"/>
          <a:ext cx="838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公式" r:id="rId5" imgW="660400" imgH="520700" progId="Equation.3">
                  <p:embed/>
                </p:oleObj>
              </mc:Choice>
              <mc:Fallback>
                <p:oleObj name="公式" r:id="rId5" imgW="660400" imgH="5207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2857500"/>
                        <a:ext cx="838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27"/>
          <p:cNvGraphicFramePr>
            <a:graphicFrameLocks noChangeAspect="1"/>
          </p:cNvGraphicFramePr>
          <p:nvPr/>
        </p:nvGraphicFramePr>
        <p:xfrm>
          <a:off x="1746250" y="3503613"/>
          <a:ext cx="14478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公式" r:id="rId7" imgW="1054100" imgH="520700" progId="Equation.3">
                  <p:embed/>
                </p:oleObj>
              </mc:Choice>
              <mc:Fallback>
                <p:oleObj name="公式" r:id="rId7" imgW="1054100" imgH="5207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0" y="3503613"/>
                        <a:ext cx="14478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47700" y="1878013"/>
            <a:ext cx="84963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甲、乙两人做某种机器零件，已知甲每小时比乙多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做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6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个，甲做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90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个零件所用的时间和乙做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60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个零件所用的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时间相等，求甲、乙每小时各做多少个零件？</a:t>
            </a:r>
          </a:p>
        </p:txBody>
      </p:sp>
      <p:sp>
        <p:nvSpPr>
          <p:cNvPr id="6147" name="AutoShape 12"/>
          <p:cNvSpPr>
            <a:spLocks noChangeArrowheads="1"/>
          </p:cNvSpPr>
          <p:nvPr/>
        </p:nvSpPr>
        <p:spPr bwMode="auto">
          <a:xfrm>
            <a:off x="5489575" y="4025900"/>
            <a:ext cx="2524125" cy="1158875"/>
          </a:xfrm>
          <a:prstGeom prst="cloudCallout">
            <a:avLst>
              <a:gd name="adj1" fmla="val -121444"/>
              <a:gd name="adj2" fmla="val -94519"/>
            </a:avLst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</a:rPr>
              <a:t>      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请审题分析题意设元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7"/>
          <p:cNvSpPr txBox="1">
            <a:spLocks noChangeArrowheads="1"/>
          </p:cNvSpPr>
          <p:nvPr/>
        </p:nvSpPr>
        <p:spPr bwMode="auto">
          <a:xfrm>
            <a:off x="596900" y="1131888"/>
            <a:ext cx="85471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（绵阳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中考）在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月汛期，重庆某沿江村庄因洪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水而沦为孤岛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当时洪水流速为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10 km/h,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张师傅奉命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用冲锋舟去救援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他发现沿洪水顺流以最大速度航行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km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所用时间与以最大速度逆流航行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1.2 km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所用时间相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等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则该冲锋舟在静水中的最大航速为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____.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设冲锋舟在静水中的最大航速为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 km/h,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根据题意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得           解得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x=40,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经检验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x=40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是所列方程的解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答案：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40 km/h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24579" name="Object 2"/>
          <p:cNvGraphicFramePr>
            <a:graphicFrameLocks noChangeAspect="1"/>
          </p:cNvGraphicFramePr>
          <p:nvPr/>
        </p:nvGraphicFramePr>
        <p:xfrm>
          <a:off x="1141413" y="4459288"/>
          <a:ext cx="1397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r:id="rId3" imgW="1498600" imgH="609600" progId="Equation.DSMT4">
                  <p:embed/>
                </p:oleObj>
              </mc:Choice>
              <mc:Fallback>
                <p:oleObj r:id="rId3" imgW="1498600" imgH="609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4459288"/>
                        <a:ext cx="1397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403225" y="1057275"/>
            <a:ext cx="874077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（珠海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中考）为了提高产品的附加值，某公司计划将研</a:t>
            </a:r>
          </a:p>
          <a:p>
            <a:pPr algn="just" eaLnBrk="1" hangingPunct="1">
              <a:lnSpc>
                <a:spcPct val="150000"/>
              </a:lnSpc>
            </a:pP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发生产的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1200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件新产品进行精加工后再投放市场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现有甲、</a:t>
            </a:r>
          </a:p>
          <a:p>
            <a:pPr algn="just" eaLnBrk="1" hangingPunct="1">
              <a:lnSpc>
                <a:spcPct val="150000"/>
              </a:lnSpc>
            </a:pP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乙两个工厂都具备加工能力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公司派出相关人员分别到这两</a:t>
            </a:r>
          </a:p>
          <a:p>
            <a:pPr algn="just" eaLnBrk="1" hangingPunct="1">
              <a:lnSpc>
                <a:spcPct val="150000"/>
              </a:lnSpc>
            </a:pP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间工厂了解情况，获得如下信息：信息一：甲工厂单独加工</a:t>
            </a:r>
          </a:p>
          <a:p>
            <a:pPr algn="just" eaLnBrk="1" hangingPunct="1">
              <a:lnSpc>
                <a:spcPct val="150000"/>
              </a:lnSpc>
            </a:pP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完成这批产品比乙工厂单独加工完成这批产品多用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10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天；信</a:t>
            </a:r>
          </a:p>
          <a:p>
            <a:pPr algn="just" eaLnBrk="1" hangingPunct="1">
              <a:lnSpc>
                <a:spcPct val="150000"/>
              </a:lnSpc>
            </a:pP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息二：乙工厂每天加工的数量是甲工厂每天加工数量的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1.5</a:t>
            </a:r>
          </a:p>
          <a:p>
            <a:pPr algn="just" eaLnBrk="1" hangingPunct="1">
              <a:lnSpc>
                <a:spcPct val="150000"/>
              </a:lnSpc>
            </a:pP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倍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根据以上信息，求甲、乙两个工厂每天分别能加工多少</a:t>
            </a:r>
          </a:p>
          <a:p>
            <a:pPr algn="just" eaLnBrk="1" hangingPunct="1">
              <a:lnSpc>
                <a:spcPct val="150000"/>
              </a:lnSpc>
            </a:pP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件新产品？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263525" y="1362075"/>
            <a:ext cx="88931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解析：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设甲工厂每天加工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件新产品，则乙工厂每天加工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1.5x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件新产品，依题意得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解得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:x=40  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经检验：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x=40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是原方程的根且符合题意，所以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1.5x=60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答：甲工厂每天加工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40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件新产品，乙工厂每天加工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件新产品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pic>
        <p:nvPicPr>
          <p:cNvPr id="25605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1750" y="1865313"/>
            <a:ext cx="17526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425" y="4683125"/>
            <a:ext cx="80645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568325" y="612775"/>
            <a:ext cx="85756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4.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（钦州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中考）某中学积极响应“钦州园林生活十年计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划”的号召，组织团员植树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300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棵．实际参加植树的团员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人数是原计划的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1.5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倍，这样，实际人均植树棵数比原计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划的少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棵，求原计划参加植树的团员有多少人？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546100" y="2971800"/>
            <a:ext cx="68580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解析：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设原计划参加植树的团员有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人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	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根据题意，    	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解这个方程，得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 =50.	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经检验，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 =50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是原方程的根且符合题意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	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答：原计划参加植树的团员有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50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人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	 </a:t>
            </a:r>
          </a:p>
        </p:txBody>
      </p:sp>
      <p:pic>
        <p:nvPicPr>
          <p:cNvPr id="10650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8625" y="3952875"/>
            <a:ext cx="16002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8"/>
          <p:cNvSpPr txBox="1">
            <a:spLocks noChangeArrowheads="1"/>
          </p:cNvSpPr>
          <p:nvPr/>
        </p:nvSpPr>
        <p:spPr bwMode="auto">
          <a:xfrm>
            <a:off x="619125" y="773113"/>
            <a:ext cx="8524875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5.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（潼南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中考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某镇道路改造工程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由甲、乙两工程队合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作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20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天可完成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甲工程队单独施工比乙工程队单独施工多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用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30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天完成此项工程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(1)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求甲、乙两工程队单独完成此项工程各需要多少天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(2)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若甲工程队独做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天后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再由甲、乙两工程队合作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____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天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用含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的代数式表示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可完成此项工程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;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(3)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如果甲工程队施工每天需付施工费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万元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乙工程队施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工每天需付施工费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2.5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万元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甲工程队至少要单独施工多少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天后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再由甲、乙两工程队合作施工完成剩下的工程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才能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使施工费不超过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64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万元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9"/>
          <p:cNvSpPr txBox="1">
            <a:spLocks noChangeArrowheads="1"/>
          </p:cNvSpPr>
          <p:nvPr/>
        </p:nvSpPr>
        <p:spPr bwMode="auto">
          <a:xfrm>
            <a:off x="533400" y="862013"/>
            <a:ext cx="8610600" cy="502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设乙单独做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天完成此项工程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则甲单独做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(x+30)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天完成此项工程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由题意得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:20(        )=1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整理得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en-US" altLang="zh-CN" sz="2400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-10x-600=0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解得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=30,x</a:t>
            </a:r>
            <a:r>
              <a:rPr lang="en-US" altLang="zh-CN" sz="2400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 -20.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经检验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:x</a:t>
            </a:r>
            <a:r>
              <a:rPr lang="en-US" altLang="zh-CN" sz="2400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=30,x</a:t>
            </a:r>
            <a:r>
              <a:rPr lang="en-US" altLang="zh-CN" sz="2400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=-20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都是分式方程的解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但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=-20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不符合题意舍去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x+30=60.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答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甲、乙两工程队单独完成此项工程各需要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天，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30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天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endParaRPr lang="en-US" altLang="zh-CN" sz="2400" b="0">
              <a:solidFill>
                <a:srgbClr val="FF0000"/>
              </a:solidFill>
            </a:endParaRPr>
          </a:p>
        </p:txBody>
      </p:sp>
      <p:graphicFrame>
        <p:nvGraphicFramePr>
          <p:cNvPr id="28675" name="Object 2"/>
          <p:cNvGraphicFramePr>
            <a:graphicFrameLocks noChangeAspect="1"/>
          </p:cNvGraphicFramePr>
          <p:nvPr/>
        </p:nvGraphicFramePr>
        <p:xfrm>
          <a:off x="2568575" y="2017713"/>
          <a:ext cx="10255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r:id="rId3" imgW="1028700" imgH="609600" progId="Equation.DSMT4">
                  <p:embed/>
                </p:oleObj>
              </mc:Choice>
              <mc:Fallback>
                <p:oleObj r:id="rId3" imgW="1028700" imgH="609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2017713"/>
                        <a:ext cx="10255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631825" y="1536700"/>
            <a:ext cx="8512175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设甲单独做</a:t>
            </a:r>
            <a:r>
              <a:rPr lang="en-US" altLang="zh-CN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天后</a:t>
            </a:r>
            <a:r>
              <a:rPr lang="en-US" altLang="zh-CN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甲、乙再合作</a:t>
            </a:r>
            <a:r>
              <a:rPr lang="en-US" altLang="zh-CN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(20-   )</a:t>
            </a:r>
            <a:r>
              <a:rPr lang="zh-CN" altLang="en-US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天</a:t>
            </a:r>
            <a:r>
              <a:rPr lang="en-US" altLang="zh-CN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可以完成此项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工程</a:t>
            </a:r>
            <a:r>
              <a:rPr lang="en-US" altLang="zh-CN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由题意得</a:t>
            </a:r>
            <a:r>
              <a:rPr lang="en-US" altLang="zh-CN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1×a+(1+2.5)(20-   )≤64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解得</a:t>
            </a:r>
            <a:r>
              <a:rPr lang="en-US" altLang="zh-CN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a≥36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答</a:t>
            </a:r>
            <a:r>
              <a:rPr lang="en-US" altLang="zh-CN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甲工程队至少要单独做</a:t>
            </a:r>
            <a:r>
              <a:rPr lang="en-US" altLang="zh-CN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36</a:t>
            </a:r>
            <a:r>
              <a:rPr lang="zh-CN" altLang="en-US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天后</a:t>
            </a:r>
            <a:r>
              <a:rPr lang="en-US" altLang="zh-CN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再由甲、乙两队合作完成剩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下的工程</a:t>
            </a:r>
            <a:r>
              <a:rPr lang="en-US" altLang="zh-CN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才能使施工费不超过</a:t>
            </a:r>
            <a:r>
              <a:rPr lang="en-US" altLang="zh-CN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64</a:t>
            </a:r>
            <a:r>
              <a:rPr lang="zh-CN" altLang="en-US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万元</a:t>
            </a:r>
            <a:r>
              <a:rPr lang="en-US" altLang="zh-CN" sz="22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endParaRPr lang="en-US" altLang="zh-CN" sz="2000" b="0">
              <a:solidFill>
                <a:srgbClr val="FF3300"/>
              </a:solidFill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749925" y="1587500"/>
          <a:ext cx="20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r:id="rId3" imgW="152400" imgH="609600" progId="Equation.DSMT4">
                  <p:embed/>
                </p:oleObj>
              </mc:Choice>
              <mc:Fallback>
                <p:oleObj r:id="rId3" imgW="152400" imgH="609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925" y="1587500"/>
                        <a:ext cx="203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670425" y="2606675"/>
          <a:ext cx="20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r:id="rId5" imgW="152400" imgH="609600" progId="Equation.DSMT4">
                  <p:embed/>
                </p:oleObj>
              </mc:Choice>
              <mc:Fallback>
                <p:oleObj r:id="rId5" imgW="152400" imgH="609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425" y="2606675"/>
                        <a:ext cx="203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60400" y="1228725"/>
            <a:ext cx="8215313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解：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设甲每小时做</a:t>
            </a: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个零件，则乙每小时做（</a:t>
            </a: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）个零件，依题意得：</a:t>
            </a:r>
            <a:r>
              <a:rPr lang="zh-CN" altLang="en-US" sz="24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                                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32623" y="2319251"/>
          <a:ext cx="1423987" cy="689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3" imgW="1295400" imgH="635000" progId="Equation.DSMT4">
                  <p:embed/>
                </p:oleObj>
              </mc:Choice>
              <mc:Fallback>
                <p:oleObj r:id="rId3" imgW="1295400" imgH="635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623" y="2319251"/>
                        <a:ext cx="1423987" cy="6890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501775" y="3232150"/>
          <a:ext cx="974725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5" imgW="762000" imgH="228600" progId="Equation.DSMT4">
                  <p:embed/>
                </p:oleObj>
              </mc:Choice>
              <mc:Fallback>
                <p:oleObj r:id="rId5" imgW="7620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775" y="3232150"/>
                        <a:ext cx="974725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10"/>
          <p:cNvSpPr txBox="1">
            <a:spLocks noChangeArrowheads="1"/>
          </p:cNvSpPr>
          <p:nvPr/>
        </p:nvSpPr>
        <p:spPr bwMode="auto">
          <a:xfrm>
            <a:off x="677863" y="3600450"/>
            <a:ext cx="7050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经检验</a:t>
            </a: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x=18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是原分式方程的解</a:t>
            </a: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且符合题意</a:t>
            </a: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1030" name="Text Box 11"/>
          <p:cNvSpPr txBox="1">
            <a:spLocks noChangeArrowheads="1"/>
          </p:cNvSpPr>
          <p:nvPr/>
        </p:nvSpPr>
        <p:spPr bwMode="auto">
          <a:xfrm>
            <a:off x="668338" y="459105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答：甲每小时做</a:t>
            </a: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18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个，乙每小时做</a:t>
            </a: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个</a:t>
            </a: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7175" name="AutoShape 13"/>
          <p:cNvSpPr>
            <a:spLocks noChangeArrowheads="1"/>
          </p:cNvSpPr>
          <p:nvPr/>
        </p:nvSpPr>
        <p:spPr bwMode="auto">
          <a:xfrm>
            <a:off x="5891213" y="1917700"/>
            <a:ext cx="2852737" cy="1600200"/>
          </a:xfrm>
          <a:prstGeom prst="cloudCallout">
            <a:avLst>
              <a:gd name="adj1" fmla="val -153060"/>
              <a:gd name="adj2" fmla="val 11111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</a:rPr>
              <a:t>我们所列的是一个分式方程，这是分式方程的应用</a:t>
            </a:r>
          </a:p>
        </p:txBody>
      </p:sp>
      <p:sp>
        <p:nvSpPr>
          <p:cNvPr id="1032" name="Text Box 14"/>
          <p:cNvSpPr txBox="1">
            <a:spLocks noChangeArrowheads="1"/>
          </p:cNvSpPr>
          <p:nvPr/>
        </p:nvSpPr>
        <p:spPr bwMode="auto">
          <a:xfrm>
            <a:off x="668338" y="4090988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由</a:t>
            </a: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18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得</a:t>
            </a: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6=12</a:t>
            </a:r>
          </a:p>
        </p:txBody>
      </p:sp>
      <p:sp>
        <p:nvSpPr>
          <p:cNvPr id="1033" name="Text Box 11"/>
          <p:cNvSpPr txBox="1">
            <a:spLocks noChangeArrowheads="1"/>
          </p:cNvSpPr>
          <p:nvPr/>
        </p:nvSpPr>
        <p:spPr bwMode="auto">
          <a:xfrm>
            <a:off x="696913" y="2963863"/>
            <a:ext cx="21844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解得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7"/>
          <p:cNvPicPr>
            <a:picLocks noChangeAspect="1" noChangeArrowheads="1"/>
          </p:cNvPicPr>
          <p:nvPr/>
        </p:nvPicPr>
        <p:blipFill>
          <a:blip r:embed="rId2" cstate="email"/>
          <a:srcRect t="-3052"/>
          <a:stretch>
            <a:fillRect/>
          </a:stretch>
        </p:blipFill>
        <p:spPr bwMode="auto">
          <a:xfrm>
            <a:off x="3392488" y="1579563"/>
            <a:ext cx="2357437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36563" y="2563813"/>
            <a:ext cx="858043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．能将实际问题中的等量关系用分式方程表示，体会分式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方程的模型作用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．经历“实际问题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分式方程模型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求解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解释解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的合理性”的过程，培养分析问题、解决问题的能力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544513" y="1371600"/>
            <a:ext cx="8599487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GB" sz="2400" dirty="0">
                <a:solidFill>
                  <a:srgbClr val="0000FF"/>
                </a:solidFill>
                <a:latin typeface="宋体" panose="02010600030101010101" pitchFamily="2" charset="-122"/>
              </a:rPr>
              <a:t>某校招生录取时，为了防止数据输入出错，</a:t>
            </a:r>
            <a:r>
              <a:rPr kumimoji="1" lang="en-GB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2640</a:t>
            </a:r>
            <a:r>
              <a:rPr kumimoji="1" lang="zh-CN" altLang="en-GB" sz="2400" dirty="0">
                <a:solidFill>
                  <a:srgbClr val="0000FF"/>
                </a:solidFill>
                <a:latin typeface="宋体" panose="02010600030101010101" pitchFamily="2" charset="-122"/>
              </a:rPr>
              <a:t>名学生的</a:t>
            </a:r>
          </a:p>
          <a:p>
            <a:pPr>
              <a:lnSpc>
                <a:spcPct val="150000"/>
              </a:lnSpc>
            </a:pPr>
            <a:r>
              <a:rPr kumimoji="1" lang="zh-CN" altLang="en-GB" sz="2400" dirty="0">
                <a:solidFill>
                  <a:srgbClr val="0000FF"/>
                </a:solidFill>
                <a:latin typeface="宋体" panose="02010600030101010101" pitchFamily="2" charset="-122"/>
              </a:rPr>
              <a:t>成绩数据分别由两位程序操作员各向计算机输入一遍，然</a:t>
            </a:r>
          </a:p>
          <a:p>
            <a:pPr>
              <a:lnSpc>
                <a:spcPct val="150000"/>
              </a:lnSpc>
            </a:pPr>
            <a:r>
              <a:rPr kumimoji="1" lang="zh-CN" altLang="en-GB" sz="2400" dirty="0">
                <a:solidFill>
                  <a:srgbClr val="0000FF"/>
                </a:solidFill>
                <a:latin typeface="宋体" panose="02010600030101010101" pitchFamily="2" charset="-122"/>
              </a:rPr>
              <a:t>后让计算机比较两人的输入是否一致</a:t>
            </a:r>
            <a:r>
              <a:rPr kumimoji="1" lang="en-GB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kumimoji="1" lang="zh-CN" altLang="en-GB" sz="2400" dirty="0">
                <a:solidFill>
                  <a:srgbClr val="0000FF"/>
                </a:solidFill>
                <a:latin typeface="宋体" panose="02010600030101010101" pitchFamily="2" charset="-122"/>
              </a:rPr>
              <a:t>已知甲的输入速度</a:t>
            </a:r>
          </a:p>
          <a:p>
            <a:pPr>
              <a:lnSpc>
                <a:spcPct val="150000"/>
              </a:lnSpc>
            </a:pPr>
            <a:r>
              <a:rPr kumimoji="1" lang="zh-CN" altLang="en-GB" sz="2400" dirty="0">
                <a:solidFill>
                  <a:srgbClr val="0000FF"/>
                </a:solidFill>
                <a:latin typeface="宋体" panose="02010600030101010101" pitchFamily="2" charset="-122"/>
              </a:rPr>
              <a:t>是乙的</a:t>
            </a:r>
            <a:r>
              <a:rPr kumimoji="1" lang="en-GB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GB" sz="2400" dirty="0">
                <a:solidFill>
                  <a:srgbClr val="0000FF"/>
                </a:solidFill>
                <a:latin typeface="宋体" panose="02010600030101010101" pitchFamily="2" charset="-122"/>
              </a:rPr>
              <a:t>倍，结果甲比乙少用</a:t>
            </a:r>
            <a:r>
              <a:rPr kumimoji="1" lang="en-GB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h</a:t>
            </a:r>
            <a:r>
              <a:rPr kumimoji="1" lang="zh-CN" altLang="en-GB" sz="2400" dirty="0">
                <a:solidFill>
                  <a:srgbClr val="0000FF"/>
                </a:solidFill>
                <a:latin typeface="宋体" panose="02010600030101010101" pitchFamily="2" charset="-122"/>
              </a:rPr>
              <a:t>输完</a:t>
            </a:r>
            <a:r>
              <a:rPr kumimoji="1" lang="en-GB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kumimoji="1" lang="zh-CN" altLang="en-GB" sz="2400" dirty="0">
                <a:solidFill>
                  <a:srgbClr val="0000FF"/>
                </a:solidFill>
                <a:latin typeface="宋体" panose="02010600030101010101" pitchFamily="2" charset="-122"/>
              </a:rPr>
              <a:t>问这两个操作员每分</a:t>
            </a:r>
          </a:p>
          <a:p>
            <a:pPr>
              <a:lnSpc>
                <a:spcPct val="150000"/>
              </a:lnSpc>
            </a:pPr>
            <a:r>
              <a:rPr kumimoji="1" lang="zh-CN" altLang="en-GB" sz="2400" dirty="0">
                <a:solidFill>
                  <a:srgbClr val="0000FF"/>
                </a:solidFill>
                <a:latin typeface="宋体" panose="02010600030101010101" pitchFamily="2" charset="-122"/>
              </a:rPr>
              <a:t>钟各能输入多少名学生的成绩？</a:t>
            </a:r>
            <a:endParaRPr kumimoji="1" lang="zh-CN" altLang="en-US" sz="2400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auto">
          <a:xfrm>
            <a:off x="1738313" y="4364038"/>
            <a:ext cx="3816350" cy="1801812"/>
          </a:xfrm>
          <a:prstGeom prst="cloudCallout">
            <a:avLst>
              <a:gd name="adj1" fmla="val 105074"/>
              <a:gd name="adj2" fmla="val -5220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anchor="ctr"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400">
                <a:solidFill>
                  <a:srgbClr val="FF0000"/>
                </a:solidFill>
                <a:latin typeface="宋体" panose="02010600030101010101" pitchFamily="2" charset="-122"/>
              </a:rPr>
              <a:t>列方程解应用题的步骤是怎样的呢？</a:t>
            </a:r>
            <a:r>
              <a:rPr kumimoji="1" lang="zh-CN" altLang="en-US" sz="2400" b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pic>
        <p:nvPicPr>
          <p:cNvPr id="20484" name="Picture 2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59163" y="703263"/>
            <a:ext cx="240823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758825" y="2327275"/>
          <a:ext cx="267811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公式" r:id="rId3" imgW="1778000" imgH="520700" progId="Equation.3">
                  <p:embed/>
                </p:oleObj>
              </mc:Choice>
              <mc:Fallback>
                <p:oleObj name="公式" r:id="rId3" imgW="17780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2327275"/>
                        <a:ext cx="2678113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673100" y="1001713"/>
            <a:ext cx="84709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GB" sz="2400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kumimoji="1" lang="en-GB" altLang="zh-CN" sz="2400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kumimoji="1" lang="zh-CN" altLang="en-GB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设乙每分钟能输入</a:t>
            </a:r>
            <a:r>
              <a:rPr kumimoji="1" lang="en-GB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zh-CN" altLang="en-GB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名学生的成绩，则甲每分钟能输</a:t>
            </a:r>
          </a:p>
          <a:p>
            <a:pPr>
              <a:lnSpc>
                <a:spcPct val="150000"/>
              </a:lnSpc>
            </a:pPr>
            <a:r>
              <a:rPr kumimoji="1" lang="zh-CN" altLang="en-GB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入</a:t>
            </a:r>
            <a:r>
              <a:rPr kumimoji="1" lang="en-GB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2x</a:t>
            </a:r>
            <a:r>
              <a:rPr kumimoji="1" lang="zh-CN" altLang="en-GB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名学生的成绩，根据题意得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677863" y="3175000"/>
            <a:ext cx="4827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解得　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11</a:t>
            </a:r>
            <a:r>
              <a:rPr kumimoji="1" lang="en-US" altLang="zh-CN" sz="2800" i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685800" y="3651250"/>
            <a:ext cx="84582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经检验，</a:t>
            </a:r>
            <a:r>
              <a:rPr kumimoji="1" lang="en-GB" altLang="zh-CN" sz="2400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zh-CN" altLang="en-GB" sz="2400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11</a:t>
            </a: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是原方程的解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并且</a:t>
            </a:r>
            <a:r>
              <a:rPr kumimoji="1" lang="en-GB" altLang="zh-CN" sz="2400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zh-CN" altLang="en-GB" sz="2400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11</a:t>
            </a: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en-GB" altLang="zh-CN" sz="2400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zh-CN" altLang="en-GB" sz="2400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2×11</a:t>
            </a:r>
          </a:p>
          <a:p>
            <a:pPr>
              <a:lnSpc>
                <a:spcPct val="130000"/>
              </a:lnSpc>
            </a:pP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22</a:t>
            </a: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，符合题意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681038" y="4684713"/>
            <a:ext cx="8462962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答：甲每分钟能输入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22</a:t>
            </a: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名学生的成绩，</a:t>
            </a:r>
          </a:p>
          <a:p>
            <a:pPr>
              <a:lnSpc>
                <a:spcPct val="120000"/>
              </a:lnSpc>
            </a:pP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乙每分钟能输入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11</a:t>
            </a:r>
            <a:r>
              <a:rPr kumimoji="1" lang="zh-CN" altLang="en-GB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名学生的成绩</a:t>
            </a:r>
            <a:r>
              <a:rPr kumimoji="1" lang="en-GB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534988" y="2987675"/>
            <a:ext cx="8609012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1" lang="zh-CN" altLang="en-US" sz="2400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分析：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已知两车的速度之比为</a:t>
            </a:r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kumimoji="1"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﹕</a:t>
            </a:r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，所以设大汽车的速度为</a:t>
            </a:r>
          </a:p>
          <a:p>
            <a:pPr eaLnBrk="1" hangingPunct="1">
              <a:lnSpc>
                <a:spcPct val="130000"/>
              </a:lnSpc>
            </a:pPr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2xkm/h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，小汽车的速度为</a:t>
            </a:r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5xkm/h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，而</a:t>
            </a:r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两地相距</a:t>
            </a:r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135km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eaLnBrk="1" hangingPunct="1">
              <a:lnSpc>
                <a:spcPct val="130000"/>
              </a:lnSpc>
            </a:pP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则大车行驶时间为   </a:t>
            </a:r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h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，小车行驶时间为   </a:t>
            </a:r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h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，由题意可知</a:t>
            </a:r>
          </a:p>
          <a:p>
            <a:pPr eaLnBrk="1" hangingPunct="1">
              <a:lnSpc>
                <a:spcPct val="130000"/>
              </a:lnSpc>
            </a:pP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大车早出发</a:t>
            </a:r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5h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，又比小车早到</a:t>
            </a:r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30min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，实际大车行驶时间比</a:t>
            </a:r>
          </a:p>
          <a:p>
            <a:pPr eaLnBrk="1" hangingPunct="1">
              <a:lnSpc>
                <a:spcPct val="130000"/>
              </a:lnSpc>
            </a:pP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小车行驶时间多</a:t>
            </a:r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4.5h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，由此可得等量关系</a:t>
            </a:r>
          </a:p>
        </p:txBody>
      </p:sp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3078163" y="3971925"/>
          <a:ext cx="4349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" imgW="431800" imgH="609600" progId="Equation.DSMT4">
                  <p:embed/>
                </p:oleObj>
              </mc:Choice>
              <mc:Fallback>
                <p:oleObj name="Equation" r:id="rId3" imgW="431800" imgH="609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8163" y="3971925"/>
                        <a:ext cx="434975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6202363" y="3967163"/>
          <a:ext cx="368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5" imgW="431800" imgH="609600" progId="Equation.DSMT4">
                  <p:embed/>
                </p:oleObj>
              </mc:Choice>
              <mc:Fallback>
                <p:oleObj name="Equation" r:id="rId5" imgW="431800" imgH="609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2363" y="3967163"/>
                        <a:ext cx="3683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488950" y="1279525"/>
            <a:ext cx="8493125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zh-CN" altLang="en-GB" sz="2400" dirty="0">
                <a:solidFill>
                  <a:srgbClr val="0000FF"/>
                </a:solidFill>
                <a:latin typeface="宋体" panose="02010600030101010101" pitchFamily="2" charset="-122"/>
              </a:rPr>
              <a:t>   </a:t>
            </a:r>
            <a:r>
              <a:rPr kumimoji="1"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kumimoji="1"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两地相距</a:t>
            </a:r>
            <a:r>
              <a:rPr kumimoji="1"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135km</a:t>
            </a:r>
            <a:r>
              <a:rPr kumimoji="1"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，两辆汽车从</a:t>
            </a:r>
            <a:r>
              <a:rPr kumimoji="1"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开往</a:t>
            </a:r>
            <a:r>
              <a:rPr kumimoji="1"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kumimoji="1"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，大汽车比小汽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车早出发</a:t>
            </a:r>
            <a:r>
              <a:rPr kumimoji="1"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5h</a:t>
            </a:r>
            <a:r>
              <a:rPr kumimoji="1"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，小汽车比大汽车晚到</a:t>
            </a:r>
            <a:r>
              <a:rPr kumimoji="1"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30min</a:t>
            </a:r>
            <a:r>
              <a:rPr kumimoji="1"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，已知小汽车与大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汽车的速度之比为</a:t>
            </a:r>
            <a:r>
              <a:rPr kumimoji="1"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5﹕2</a:t>
            </a:r>
            <a:r>
              <a:rPr kumimoji="1"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，求两车的速度。 </a:t>
            </a:r>
          </a:p>
        </p:txBody>
      </p:sp>
      <p:sp>
        <p:nvSpPr>
          <p:cNvPr id="3079" name="Rectangle 108"/>
          <p:cNvSpPr>
            <a:spLocks noChangeArrowheads="1"/>
          </p:cNvSpPr>
          <p:nvPr/>
        </p:nvSpPr>
        <p:spPr bwMode="auto">
          <a:xfrm>
            <a:off x="495300" y="827088"/>
            <a:ext cx="4000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【</a:t>
            </a:r>
            <a:r>
              <a:rPr lang="zh-CN" altLang="en-US" sz="2800" dirty="0">
                <a:solidFill>
                  <a:srgbClr val="FF0000"/>
                </a:solidFill>
              </a:rPr>
              <a:t>跟踪训练</a:t>
            </a:r>
            <a:r>
              <a:rPr lang="en-US" altLang="zh-CN" sz="2800" dirty="0">
                <a:solidFill>
                  <a:srgbClr val="FF0000"/>
                </a:solidFill>
              </a:rPr>
              <a:t>】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60400" y="1023938"/>
            <a:ext cx="81391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解析：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设大车的速度为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2xkm/h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，则小车的速度为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5xkm/h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，根据题意得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660400" y="3116263"/>
            <a:ext cx="259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解得，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x=9</a:t>
            </a: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660400" y="3748088"/>
            <a:ext cx="477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经检验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x=9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是原方程的解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660400" y="4330700"/>
            <a:ext cx="659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当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x=9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时，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2x=18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5x=45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，符合题意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661988" y="4799013"/>
            <a:ext cx="7705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答：大车的速度为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18km/h</a:t>
            </a:r>
            <a:r>
              <a:rPr kumimoji="1"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，小车的速度为</a:t>
            </a:r>
            <a:r>
              <a:rPr kumimoji="1"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45km/h</a:t>
            </a:r>
            <a:endParaRPr kumimoji="1" lang="zh-CN" altLang="en-US" sz="240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91145" name="Object 9"/>
          <p:cNvGraphicFramePr>
            <a:graphicFrameLocks noChangeAspect="1"/>
          </p:cNvGraphicFramePr>
          <p:nvPr/>
        </p:nvGraphicFramePr>
        <p:xfrm>
          <a:off x="704850" y="2298700"/>
          <a:ext cx="205898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公式" r:id="rId3" imgW="1473200" imgH="520700" progId="Equation.3">
                  <p:embed/>
                </p:oleObj>
              </mc:Choice>
              <mc:Fallback>
                <p:oleObj name="公式" r:id="rId3" imgW="1473200" imgH="520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2298700"/>
                        <a:ext cx="2058988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43" name="Group 35"/>
          <p:cNvGraphicFramePr>
            <a:graphicFrameLocks noGrp="1"/>
          </p:cNvGraphicFramePr>
          <p:nvPr/>
        </p:nvGraphicFramePr>
        <p:xfrm>
          <a:off x="715963" y="4149725"/>
          <a:ext cx="7435850" cy="1901825"/>
        </p:xfrm>
        <a:graphic>
          <a:graphicData uri="http://schemas.openxmlformats.org/drawingml/2006/table">
            <a:tbl>
              <a:tblPr/>
              <a:tblGrid>
                <a:gridCol w="185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3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成本（元）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售价（元）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毛利率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改进工艺前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改进工艺后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6659563" y="4679950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25%</a:t>
            </a:r>
          </a:p>
        </p:txBody>
      </p:sp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6583363" y="5441950"/>
            <a:ext cx="1416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25%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15%</a:t>
            </a:r>
          </a:p>
        </p:txBody>
      </p:sp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3078163" y="4770438"/>
            <a:ext cx="439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43037" name="Rectangle 29"/>
          <p:cNvSpPr>
            <a:spLocks noChangeArrowheads="1"/>
          </p:cNvSpPr>
          <p:nvPr/>
        </p:nvSpPr>
        <p:spPr bwMode="auto">
          <a:xfrm>
            <a:off x="541338" y="1208088"/>
            <a:ext cx="8034337" cy="2282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1  </a:t>
            </a:r>
            <a:r>
              <a:rPr lang="en-US" altLang="zh-CN" sz="24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工厂生产一种电子配件，每只的成本为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元，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毛利率为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25%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；后来该工厂通过改进工艺，降低了成本，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在售价不变的情况下，毛利率增加了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15%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．问这种配件每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只的成本降低了多少元？（精确到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0.01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元）</a:t>
            </a:r>
          </a:p>
        </p:txBody>
      </p:sp>
      <p:sp>
        <p:nvSpPr>
          <p:cNvPr id="43038" name="Rectangle 30"/>
          <p:cNvSpPr>
            <a:spLocks noChangeArrowheads="1"/>
          </p:cNvSpPr>
          <p:nvPr/>
        </p:nvSpPr>
        <p:spPr bwMode="auto">
          <a:xfrm>
            <a:off x="519113" y="3516313"/>
            <a:ext cx="764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分析：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设这种配件每只的成本降低了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2728913" y="5441950"/>
            <a:ext cx="1111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(2-x)</a:t>
            </a:r>
          </a:p>
        </p:txBody>
      </p:sp>
      <p:sp>
        <p:nvSpPr>
          <p:cNvPr id="43040" name="Text Box 32"/>
          <p:cNvSpPr txBox="1">
            <a:spLocks noChangeArrowheads="1"/>
          </p:cNvSpPr>
          <p:nvPr/>
        </p:nvSpPr>
        <p:spPr bwMode="auto">
          <a:xfrm>
            <a:off x="4329113" y="4754563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2×(1+25%)</a:t>
            </a:r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4938713" y="536575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2.5</a:t>
            </a:r>
          </a:p>
        </p:txBody>
      </p:sp>
      <p:sp>
        <p:nvSpPr>
          <p:cNvPr id="21536" name="Rectangle 88"/>
          <p:cNvSpPr>
            <a:spLocks noChangeArrowheads="1"/>
          </p:cNvSpPr>
          <p:nvPr/>
        </p:nvSpPr>
        <p:spPr bwMode="auto">
          <a:xfrm>
            <a:off x="528638" y="752475"/>
            <a:ext cx="2551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【</a:t>
            </a:r>
            <a:r>
              <a:rPr lang="zh-CN" altLang="en-US" sz="2800">
                <a:solidFill>
                  <a:srgbClr val="FF0000"/>
                </a:solidFill>
              </a:rPr>
              <a:t>例 题</a:t>
            </a:r>
            <a:r>
              <a:rPr lang="en-US" altLang="zh-CN" sz="2800">
                <a:solidFill>
                  <a:srgbClr val="FF0000"/>
                </a:solidFill>
              </a:rPr>
              <a:t>】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3" grpId="0"/>
      <p:bldP spid="43034" grpId="0"/>
      <p:bldP spid="43035" grpId="0"/>
      <p:bldP spid="43038" grpId="0"/>
      <p:bldP spid="43039" grpId="0"/>
      <p:bldP spid="43040" grpId="0"/>
      <p:bldP spid="43041" grpId="0"/>
    </p:bldLst>
  </p:timing>
</p:sld>
</file>

<file path=ppt/theme/theme1.xml><?xml version="1.0" encoding="utf-8"?>
<a:theme xmlns:a="http://schemas.openxmlformats.org/drawingml/2006/main" name="WWW.2PPT.COM&#10;">
  <a:themeElements>
    <a:clrScheme name="1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2152</Words>
  <Application>Microsoft Office PowerPoint</Application>
  <PresentationFormat>全屏显示(4:3)</PresentationFormat>
  <Paragraphs>192</Paragraphs>
  <Slides>26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35" baseType="lpstr">
      <vt:lpstr>楷体_GB2312</vt:lpstr>
      <vt:lpstr>宋体</vt:lpstr>
      <vt:lpstr>微软雅黑</vt:lpstr>
      <vt:lpstr>Arial</vt:lpstr>
      <vt:lpstr>Times New Roman</vt:lpstr>
      <vt:lpstr>WWW.2PPT.COM
</vt:lpstr>
      <vt:lpstr>Equation.DSMT4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2023-01-17T01:09:36Z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289D6FC6426B4C5D8E998F43DA344260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