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60" r:id="rId2"/>
    <p:sldId id="261" r:id="rId3"/>
    <p:sldId id="263" r:id="rId4"/>
    <p:sldId id="262" r:id="rId5"/>
    <p:sldId id="280" r:id="rId6"/>
    <p:sldId id="267" r:id="rId7"/>
    <p:sldId id="278" r:id="rId8"/>
    <p:sldId id="279" r:id="rId9"/>
    <p:sldId id="270" r:id="rId10"/>
    <p:sldId id="269" r:id="rId11"/>
    <p:sldId id="257" r:id="rId12"/>
    <p:sldId id="281" r:id="rId13"/>
    <p:sldId id="271" r:id="rId14"/>
    <p:sldId id="275" r:id="rId15"/>
    <p:sldId id="273" r:id="rId16"/>
    <p:sldId id="259" r:id="rId17"/>
    <p:sldId id="276" r:id="rId1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00FF00"/>
    <a:srgbClr val="CC0099"/>
    <a:srgbClr val="0000FF"/>
    <a:srgbClr val="660066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87" autoAdjust="0"/>
    <p:restoredTop sz="94660"/>
  </p:normalViewPr>
  <p:slideViewPr>
    <p:cSldViewPr>
      <p:cViewPr>
        <p:scale>
          <a:sx n="100" d="100"/>
          <a:sy n="100" d="100"/>
        </p:scale>
        <p:origin x="-276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37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5609"/>
  <ax:ocxPr ax:name="_cy" ax:value="2011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2D3648C-0229-4824-9E3A-913F962AE956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2D3648C-0229-4824-9E3A-913F962AE956}" type="slidenum">
              <a:rPr lang="en-US" altLang="zh-CN" smtClean="0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9883B288-E397-4D21-8A22-071578C7063C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F7134-A2FE-4FAE-9131-495521F2481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C:\Documents%20and%20Settings\Administrator\&#26700;&#38754;\Unit2%20Topic2\&#35838;&#20214;\Unit2%20Topic2%20SectionB%20&#31934;&#21697;&#35838;&#20214;\p38-2.mp3" TargetMode="External"/><Relationship Id="rId1" Type="http://schemas.microsoft.com/office/2007/relationships/media" Target="file:///C:\Documents%20and%20Settings\Administrator\&#26700;&#38754;\Unit2%20Topic2\&#35838;&#20214;\Unit2%20Topic2%20SectionB%20&#31934;&#21697;&#35838;&#20214;\p38-2.mp3" TargetMode="External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audio" Target="file:///C:\Documents%20and%20Settings\Administrator\&#26700;&#38754;\Unit2%20Topic2\&#35838;&#20214;\Unit2%20Topic2%20SectionB%20&#31934;&#21697;&#35838;&#20214;\p37-1a.mp3" TargetMode="External"/><Relationship Id="rId7" Type="http://schemas.openxmlformats.org/officeDocument/2006/relationships/image" Target="../media/image14.png"/><Relationship Id="rId12" Type="http://schemas.openxmlformats.org/officeDocument/2006/relationships/image" Target="../media/image12.wmf"/><Relationship Id="rId2" Type="http://schemas.microsoft.com/office/2007/relationships/media" Target="file:///C:\Documents%20and%20Settings\Administrator\&#26700;&#38754;\Unit2%20Topic2\&#35838;&#20214;\Unit2%20Topic2%20SectionB%20&#31934;&#21697;&#35838;&#20214;\p37-1a.mp3" TargetMode="Externa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17.png"/><Relationship Id="rId4" Type="http://schemas.openxmlformats.org/officeDocument/2006/relationships/control" Target="../activeX/activeX1.xml"/><Relationship Id="rId9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812" y="692696"/>
            <a:ext cx="9148812" cy="2448272"/>
          </a:xfrm>
          <a:solidFill>
            <a:srgbClr val="FFFF00">
              <a:alpha val="38824"/>
            </a:srgbClr>
          </a:solidFill>
        </p:spPr>
        <p:txBody>
          <a:bodyPr/>
          <a:lstStyle/>
          <a:p>
            <a:pPr algn="ctr" eaLnBrk="1" hangingPunct="1"/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2 Topic 2</a:t>
            </a:r>
            <a:b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CN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these problems are very serious.</a:t>
            </a:r>
            <a:r>
              <a:rPr lang="en-US" altLang="zh-CN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573016"/>
            <a:ext cx="6400800" cy="719559"/>
          </a:xfrm>
        </p:spPr>
        <p:txBody>
          <a:bodyPr/>
          <a:lstStyle/>
          <a:p>
            <a:pPr algn="ctr" eaLnBrk="1" hangingPunct="1"/>
            <a:r>
              <a:rPr lang="en-US" altLang="zh-CN" sz="36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B </a:t>
            </a:r>
          </a:p>
        </p:txBody>
      </p:sp>
      <p:sp>
        <p:nvSpPr>
          <p:cNvPr id="4" name="矩形 3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4"/>
          <p:cNvSpPr>
            <a:spLocks noChangeArrowheads="1" noChangeShapeType="1" noTextEdit="1"/>
          </p:cNvSpPr>
          <p:nvPr/>
        </p:nvSpPr>
        <p:spPr bwMode="auto">
          <a:xfrm>
            <a:off x="323850" y="188913"/>
            <a:ext cx="34290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Exercises</a:t>
            </a:r>
            <a:endParaRPr lang="zh-CN" altLang="en-US" sz="6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946150"/>
          </a:xfrm>
          <a:prstGeom prst="rect">
            <a:avLst/>
          </a:prstGeom>
          <a:solidFill>
            <a:srgbClr val="00FFFF">
              <a:alpha val="6901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/>
              <a:t>  </a:t>
            </a:r>
            <a:r>
              <a:rPr lang="en-US" altLang="zh-CN" sz="2800" b="1" dirty="0"/>
              <a:t>Use</a:t>
            </a:r>
            <a:r>
              <a:rPr lang="en-US" altLang="zh-CN" dirty="0"/>
              <a:t> </a:t>
            </a:r>
            <a:r>
              <a:rPr lang="en-US" altLang="zh-CN" sz="2800" b="1" i="1" dirty="0">
                <a:solidFill>
                  <a:srgbClr val="CC0099"/>
                </a:solidFill>
              </a:rPr>
              <a:t>everything, everyone, anywhere, something</a:t>
            </a:r>
            <a:r>
              <a:rPr lang="en-US" altLang="zh-CN" sz="2800" b="1" dirty="0">
                <a:solidFill>
                  <a:srgbClr val="CC0099"/>
                </a:solidFill>
              </a:rPr>
              <a:t> </a:t>
            </a:r>
            <a:r>
              <a:rPr lang="en-US" altLang="zh-CN" sz="2800" b="1" dirty="0"/>
              <a:t>to fill in the blanks.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468313" y="2420938"/>
            <a:ext cx="80645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But the government is doing _________ useful to protect the environment.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____________ should care for wild animals and plant more trees.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Don’t spit _____________ in public. </a:t>
            </a:r>
          </a:p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zh-CN" sz="2800" b="1" dirty="0">
                <a:solidFill>
                  <a:srgbClr val="0000FF"/>
                </a:solidFill>
              </a:rPr>
              <a:t>We should do _________ we can to protect the environment.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867400" y="2420938"/>
            <a:ext cx="23764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something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971550" y="3500438"/>
            <a:ext cx="20161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Everyone</a:t>
            </a:r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2771775" y="4508500"/>
            <a:ext cx="2089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anywhere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3276600" y="5157788"/>
            <a:ext cx="2089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66"/>
                </a:solidFill>
              </a:rPr>
              <a:t>everything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/>
      <p:bldP spid="1946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923925"/>
            <a:ext cx="8713788" cy="556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zh-CN" sz="2400" b="1" dirty="0"/>
              <a:t>Dear Headmaster,</a:t>
            </a:r>
          </a:p>
          <a:p>
            <a:r>
              <a:rPr lang="zh-CN" altLang="zh-CN" sz="2400" b="1" dirty="0"/>
              <a:t>       I’m writing to tell you </a:t>
            </a:r>
            <a:r>
              <a:rPr lang="en-US" altLang="zh-CN" sz="2400" b="1" dirty="0"/>
              <a:t>_________</a:t>
            </a:r>
            <a:r>
              <a:rPr lang="zh-CN" altLang="zh-CN" sz="2400" b="1" dirty="0"/>
              <a:t>important.  </a:t>
            </a:r>
            <a:r>
              <a:rPr lang="en-US" altLang="zh-CN" sz="2400" b="1" dirty="0">
                <a:solidFill>
                  <a:srgbClr val="0000FF"/>
                </a:solidFill>
              </a:rPr>
              <a:t>Nobody</a:t>
            </a:r>
            <a:r>
              <a:rPr lang="en-US" altLang="zh-CN" sz="2400" b="1" dirty="0"/>
              <a:t> </a:t>
            </a:r>
            <a:r>
              <a:rPr lang="zh-CN" altLang="zh-CN" sz="2400" b="1" dirty="0"/>
              <a:t>likes to be untidy. However, some students throw waste paper and bottles</a:t>
            </a:r>
            <a:r>
              <a:rPr lang="en-US" altLang="zh-CN" sz="2400" b="1" dirty="0"/>
              <a:t> ___________</a:t>
            </a:r>
            <a:r>
              <a:rPr lang="zh-CN" altLang="zh-CN" sz="2400" b="1" dirty="0"/>
              <a:t>. We all need a quiet place to study, but some students often make too much noise at school. </a:t>
            </a:r>
            <a:r>
              <a:rPr lang="en-US" altLang="zh-CN" sz="2400" b="1" dirty="0">
                <a:solidFill>
                  <a:srgbClr val="0000FF"/>
                </a:solidFill>
              </a:rPr>
              <a:t>Worst</a:t>
            </a:r>
            <a:r>
              <a:rPr lang="en-US" altLang="zh-CN" sz="2400" b="1" dirty="0"/>
              <a:t> of all</a:t>
            </a:r>
            <a:r>
              <a:rPr lang="zh-CN" altLang="zh-CN" sz="2400" b="1" dirty="0"/>
              <a:t>, some of them are quite rude when talking to</a:t>
            </a:r>
            <a:r>
              <a:rPr lang="en-US" altLang="zh-CN" sz="2400" b="1" dirty="0"/>
              <a:t>_______</a:t>
            </a:r>
            <a:r>
              <a:rPr lang="zh-CN" altLang="zh-CN" sz="2400" b="1" dirty="0"/>
              <a:t>. </a:t>
            </a:r>
            <a:r>
              <a:rPr lang="en-US" altLang="zh-CN" sz="2400" b="1" dirty="0"/>
              <a:t>__________________</a:t>
            </a:r>
            <a:r>
              <a:rPr lang="zh-CN" altLang="zh-CN" sz="2400" b="1" dirty="0"/>
              <a:t> knows their behavior is bad, but  </a:t>
            </a:r>
            <a:r>
              <a:rPr lang="en-US" altLang="zh-CN" sz="2400" b="1" dirty="0"/>
              <a:t>______</a:t>
            </a:r>
            <a:r>
              <a:rPr lang="zh-CN" altLang="zh-CN" sz="2400" b="1" dirty="0"/>
              <a:t>of us knows how to stop them. </a:t>
            </a:r>
            <a:endParaRPr lang="en-US" altLang="zh-CN" sz="2400" b="1" dirty="0"/>
          </a:p>
          <a:p>
            <a:r>
              <a:rPr lang="en-US" altLang="zh-CN" sz="2400" b="1" dirty="0"/>
              <a:t>   </a:t>
            </a:r>
            <a:r>
              <a:rPr lang="zh-CN" altLang="zh-CN" sz="2400" b="1" dirty="0"/>
              <a:t> I think we should make rules to change the </a:t>
            </a:r>
            <a:r>
              <a:rPr lang="zh-CN" altLang="zh-CN" sz="2400" b="1" dirty="0">
                <a:solidFill>
                  <a:srgbClr val="0000FF"/>
                </a:solidFill>
              </a:rPr>
              <a:t>situation</a:t>
            </a:r>
            <a:r>
              <a:rPr lang="zh-CN" altLang="zh-CN" sz="2400" b="1" dirty="0"/>
              <a:t>. </a:t>
            </a:r>
            <a:r>
              <a:rPr lang="en-US" altLang="zh-CN" sz="2400" b="1" dirty="0"/>
              <a:t>________ who breaks the rules will be </a:t>
            </a:r>
            <a:r>
              <a:rPr lang="en-US" altLang="zh-CN" sz="2400" b="1" dirty="0">
                <a:solidFill>
                  <a:srgbClr val="0000FF"/>
                </a:solidFill>
              </a:rPr>
              <a:t>punished</a:t>
            </a:r>
            <a:r>
              <a:rPr lang="en-US" altLang="zh-CN" sz="2400" b="1" dirty="0"/>
              <a:t>. </a:t>
            </a:r>
            <a:r>
              <a:rPr lang="zh-CN" altLang="zh-CN" sz="2400" b="1" dirty="0">
                <a:solidFill>
                  <a:srgbClr val="0000FF"/>
                </a:solidFill>
              </a:rPr>
              <a:t>Perhaps</a:t>
            </a:r>
            <a:r>
              <a:rPr lang="zh-CN" altLang="zh-CN" sz="2400" b="1" dirty="0"/>
              <a:t> it will be hard for us to keep the rules in the beginning, but if</a:t>
            </a:r>
            <a:r>
              <a:rPr lang="en-US" altLang="zh-CN" sz="2400" b="1" dirty="0"/>
              <a:t>___________________</a:t>
            </a:r>
            <a:r>
              <a:rPr lang="zh-CN" altLang="zh-CN" sz="2400" b="1" dirty="0"/>
              <a:t>does </a:t>
            </a:r>
            <a:r>
              <a:rPr lang="en-US" altLang="zh-CN" sz="2400" b="1" dirty="0"/>
              <a:t>his or her</a:t>
            </a:r>
            <a:r>
              <a:rPr lang="zh-CN" altLang="zh-CN" sz="2400" b="1" dirty="0"/>
              <a:t> best to follow the rules, our school</a:t>
            </a:r>
            <a:r>
              <a:rPr lang="en-US" altLang="zh-CN" sz="2400" b="1" dirty="0"/>
              <a:t> </a:t>
            </a:r>
            <a:r>
              <a:rPr lang="zh-CN" altLang="zh-CN" sz="2400" b="1" dirty="0"/>
              <a:t> </a:t>
            </a:r>
            <a:r>
              <a:rPr lang="en-US" altLang="zh-CN" sz="2400" b="1" dirty="0"/>
              <a:t>environment </a:t>
            </a:r>
            <a:r>
              <a:rPr lang="zh-CN" altLang="zh-CN" sz="2400" b="1" dirty="0"/>
              <a:t>will </a:t>
            </a:r>
            <a:r>
              <a:rPr lang="en-US" altLang="zh-CN" sz="2400" b="1" dirty="0"/>
              <a:t>improve.</a:t>
            </a:r>
            <a:endParaRPr lang="zh-CN" altLang="zh-CN" sz="2400" b="1" dirty="0"/>
          </a:p>
          <a:p>
            <a:r>
              <a:rPr lang="en-US" altLang="zh-CN" sz="2400" b="1" dirty="0"/>
              <a:t>                                                                             </a:t>
            </a:r>
            <a:r>
              <a:rPr lang="zh-CN" altLang="zh-CN" sz="2400" b="1" dirty="0"/>
              <a:t>Sincerely,</a:t>
            </a:r>
          </a:p>
          <a:p>
            <a:r>
              <a:rPr lang="en-US" altLang="zh-CN" sz="2400" b="1" dirty="0"/>
              <a:t>                                                                            </a:t>
            </a:r>
            <a:r>
              <a:rPr lang="zh-CN" altLang="zh-CN" sz="2400" b="1" dirty="0"/>
              <a:t>Kangkang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2663825" y="3141663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Everyone/Everybody</a:t>
            </a:r>
            <a:endParaRPr lang="en-US" altLang="zh-CN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3065463" y="3476625"/>
            <a:ext cx="121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none</a:t>
            </a:r>
            <a:endParaRPr lang="en-US" altLang="zh-CN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3850" y="4916488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everyone/everybody</a:t>
            </a:r>
            <a:endParaRPr lang="en-US" altLang="zh-CN"/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36513" y="4195763"/>
            <a:ext cx="151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Anyone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822325"/>
          </a:xfrm>
          <a:prstGeom prst="rect">
            <a:avLst/>
          </a:prstGeom>
          <a:solidFill>
            <a:schemeClr val="accent5">
              <a:alpha val="31000"/>
            </a:schemeClr>
          </a:solidFill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2 Listen to the letter and help </a:t>
            </a:r>
            <a:r>
              <a:rPr lang="en-US" altLang="zh-CN" sz="2400" b="1" dirty="0" err="1">
                <a:solidFill>
                  <a:srgbClr val="0000FF"/>
                </a:solidFill>
                <a:latin typeface="Arial" panose="020B0604020202020204" pitchFamily="34" charset="0"/>
              </a:rPr>
              <a:t>Kangkang</a:t>
            </a:r>
            <a:r>
              <a:rPr lang="en-US" altLang="zh-CN" sz="2400" b="1" dirty="0">
                <a:solidFill>
                  <a:srgbClr val="0000FF"/>
                </a:solidFill>
                <a:latin typeface="Arial" panose="020B0604020202020204" pitchFamily="34" charset="0"/>
              </a:rPr>
              <a:t> to complete it . Then read it aloud as accurately as possible. </a:t>
            </a:r>
          </a:p>
        </p:txBody>
      </p:sp>
      <p:sp>
        <p:nvSpPr>
          <p:cNvPr id="3108" name="Text Box 36"/>
          <p:cNvSpPr txBox="1">
            <a:spLocks noChangeArrowheads="1"/>
          </p:cNvSpPr>
          <p:nvPr/>
        </p:nvSpPr>
        <p:spPr bwMode="auto">
          <a:xfrm>
            <a:off x="1331913" y="3116263"/>
            <a:ext cx="1223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 others</a:t>
            </a:r>
            <a:endParaRPr lang="en-US" altLang="zh-CN"/>
          </a:p>
        </p:txBody>
      </p:sp>
      <p:sp>
        <p:nvSpPr>
          <p:cNvPr id="3109" name="Text Box 37"/>
          <p:cNvSpPr txBox="1">
            <a:spLocks noChangeArrowheads="1"/>
          </p:cNvSpPr>
          <p:nvPr/>
        </p:nvSpPr>
        <p:spPr bwMode="auto">
          <a:xfrm>
            <a:off x="2700338" y="19891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everywhere</a:t>
            </a:r>
            <a:endParaRPr lang="en-US" altLang="zh-CN"/>
          </a:p>
        </p:txBody>
      </p:sp>
      <p:sp>
        <p:nvSpPr>
          <p:cNvPr id="3110" name="Text Box 38"/>
          <p:cNvSpPr txBox="1">
            <a:spLocks noChangeArrowheads="1"/>
          </p:cNvSpPr>
          <p:nvPr/>
        </p:nvSpPr>
        <p:spPr bwMode="auto">
          <a:xfrm>
            <a:off x="3635375" y="1268413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something</a:t>
            </a:r>
          </a:p>
        </p:txBody>
      </p:sp>
      <p:pic>
        <p:nvPicPr>
          <p:cNvPr id="13" name="p38-2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8188" y="500063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3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3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0" dur="2000"/>
                                        <p:tgtEl>
                                          <p:spTgt spid="30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7" dur="5888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audio>
              <p:cMediaNode>
                <p:cTn id="7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3079" grpId="0"/>
      <p:bldP spid="3082" grpId="0" animBg="1"/>
      <p:bldP spid="31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 noChangeArrowheads="1"/>
          </p:cNvSpPr>
          <p:nvPr/>
        </p:nvSpPr>
        <p:spPr>
          <a:xfrm>
            <a:off x="0" y="714375"/>
            <a:ext cx="9144000" cy="1785938"/>
          </a:xfrm>
          <a:prstGeom prst="rect">
            <a:avLst/>
          </a:prstGeom>
          <a:solidFill>
            <a:schemeClr val="accent5">
              <a:alpha val="63000"/>
            </a:schemeClr>
          </a:solidFill>
          <a:ln>
            <a:solidFill>
              <a:srgbClr val="00FF00"/>
            </a:solidFill>
          </a:ln>
        </p:spPr>
        <p:txBody>
          <a:bodyPr/>
          <a:lstStyle/>
          <a:p>
            <a:pPr>
              <a:defRPr/>
            </a:pPr>
            <a:r>
              <a:rPr lang="en-US" altLang="zh-CN" sz="2400" b="1" kern="0">
                <a:solidFill>
                  <a:srgbClr val="0000FF"/>
                </a:solidFill>
                <a:latin typeface="+mj-lt"/>
                <a:ea typeface="+mj-ea"/>
                <a:cs typeface="+mj-cs"/>
              </a:rPr>
              <a:t>3 Read and understand the first sentence. Then complete the second one and read them aloud, paying attention to the weak form, liaison and intonation.</a:t>
            </a:r>
            <a:r>
              <a:rPr lang="en-US" altLang="zh-CN" sz="4000" ker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endParaRPr lang="en-US" altLang="zh-CN" sz="40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2" name="Rectangle 6"/>
          <p:cNvSpPr>
            <a:spLocks noGrp="1" noChangeArrowheads="1"/>
          </p:cNvSpPr>
          <p:nvPr>
            <p:ph idx="1"/>
          </p:nvPr>
        </p:nvSpPr>
        <p:spPr>
          <a:xfrm>
            <a:off x="0" y="-27384"/>
            <a:ext cx="9396413" cy="75342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/>
              <a:t>Example 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u="sng" dirty="0" smtClean="0"/>
              <a:t>A</a:t>
            </a:r>
            <a:r>
              <a:rPr lang="en-US" altLang="zh-CN" sz="2400" b="1" dirty="0" smtClean="0"/>
              <a:t>s we all know, air pollution h</a:t>
            </a:r>
            <a:r>
              <a:rPr lang="en-US" altLang="zh-CN" sz="2400" b="1" u="sng" dirty="0" smtClean="0"/>
              <a:t>a</a:t>
            </a:r>
            <a:r>
              <a:rPr lang="en-US" altLang="zh-CN" sz="2400" b="1" dirty="0" smtClean="0"/>
              <a:t>s become </a:t>
            </a:r>
            <a:r>
              <a:rPr lang="en-US" altLang="zh-CN" sz="2400" b="1" u="sng" dirty="0" smtClean="0"/>
              <a:t>a </a:t>
            </a:r>
            <a:r>
              <a:rPr lang="en-US" altLang="zh-CN" sz="2400" b="1" dirty="0" smtClean="0"/>
              <a:t>serious problem?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u="sng" dirty="0" smtClean="0"/>
              <a:t>Everybody</a:t>
            </a:r>
            <a:r>
              <a:rPr lang="en-US" altLang="zh-CN" sz="2400" b="1" dirty="0" smtClean="0"/>
              <a:t> knows air pollution h</a:t>
            </a:r>
            <a:r>
              <a:rPr lang="en-US" altLang="zh-CN" sz="2400" b="1" u="sng" dirty="0" smtClean="0"/>
              <a:t>a</a:t>
            </a:r>
            <a:r>
              <a:rPr lang="en-US" altLang="zh-CN" sz="2400" b="1" dirty="0" smtClean="0"/>
              <a:t>s become </a:t>
            </a:r>
            <a:r>
              <a:rPr lang="en-US" altLang="zh-CN" sz="2400" b="1" u="sng" dirty="0" smtClean="0"/>
              <a:t>a</a:t>
            </a:r>
            <a:r>
              <a:rPr lang="en-US" altLang="zh-CN" sz="2400" b="1" dirty="0" smtClean="0"/>
              <a:t> serious problem.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400" b="1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1.None </a:t>
            </a:r>
            <a:r>
              <a:rPr lang="en-US" altLang="zh-CN" sz="2800" u="sng" dirty="0" smtClean="0"/>
              <a:t>of</a:t>
            </a:r>
            <a:r>
              <a:rPr lang="en-US" altLang="zh-CN" sz="2800" dirty="0" smtClean="0"/>
              <a:t> us would like </a:t>
            </a:r>
            <a:r>
              <a:rPr lang="en-US" altLang="zh-CN" sz="2800" u="sng" dirty="0" smtClean="0"/>
              <a:t>to</a:t>
            </a:r>
            <a:r>
              <a:rPr lang="en-US" altLang="zh-CN" sz="2800" dirty="0" smtClean="0"/>
              <a:t> see dirty water </a:t>
            </a:r>
            <a:r>
              <a:rPr lang="en-US" altLang="zh-CN" sz="2800" u="sng" dirty="0" smtClean="0"/>
              <a:t>and</a:t>
            </a:r>
            <a:r>
              <a:rPr lang="en-US" altLang="zh-CN" sz="2800" dirty="0" smtClean="0"/>
              <a:t> rubbish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lying around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________ would like </a:t>
            </a:r>
            <a:r>
              <a:rPr lang="en-US" altLang="zh-CN" sz="2800" u="sng" dirty="0" smtClean="0"/>
              <a:t>to</a:t>
            </a:r>
            <a:r>
              <a:rPr lang="en-US" altLang="zh-CN" sz="2800" dirty="0" smtClean="0"/>
              <a:t> see the dirty water </a:t>
            </a:r>
            <a:r>
              <a:rPr lang="en-US" altLang="zh-CN" sz="2800" u="sng" dirty="0" smtClean="0"/>
              <a:t>and</a:t>
            </a:r>
            <a:r>
              <a:rPr lang="en-US" altLang="zh-CN" sz="2800" dirty="0" smtClean="0"/>
              <a:t> rubbish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lying around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2. We </a:t>
            </a:r>
            <a:r>
              <a:rPr lang="en-US" altLang="zh-CN" sz="2800" u="sng" dirty="0" smtClean="0"/>
              <a:t>should</a:t>
            </a:r>
            <a:r>
              <a:rPr lang="en-US" altLang="zh-CN" sz="2800" dirty="0" smtClean="0"/>
              <a:t> follow social rules </a:t>
            </a:r>
            <a:r>
              <a:rPr lang="en-US" altLang="zh-CN" sz="2800" u="sng" dirty="0" smtClean="0"/>
              <a:t>and</a:t>
            </a:r>
            <a:r>
              <a:rPr lang="en-US" altLang="zh-CN" sz="2800" dirty="0" smtClean="0"/>
              <a:t> spit nowhere </a:t>
            </a:r>
            <a:r>
              <a:rPr lang="en-US" altLang="zh-CN" sz="2800" u="sng" dirty="0" smtClean="0"/>
              <a:t>in</a:t>
            </a:r>
            <a:r>
              <a:rPr lang="en-US" altLang="zh-CN" sz="2800" dirty="0" smtClean="0"/>
              <a:t> public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We </a:t>
            </a:r>
            <a:r>
              <a:rPr lang="en-US" altLang="zh-CN" sz="2800" u="sng" dirty="0" smtClean="0"/>
              <a:t>should</a:t>
            </a:r>
            <a:r>
              <a:rPr lang="en-US" altLang="zh-CN" sz="2800" dirty="0" smtClean="0"/>
              <a:t> follow social rules </a:t>
            </a:r>
            <a:r>
              <a:rPr lang="en-US" altLang="zh-CN" sz="2800" u="sng" dirty="0" smtClean="0"/>
              <a:t>and</a:t>
            </a:r>
            <a:r>
              <a:rPr lang="en-US" altLang="zh-CN" sz="2800" dirty="0" smtClean="0"/>
              <a:t> not spit 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</a:t>
            </a:r>
            <a:r>
              <a:rPr lang="en-US" altLang="zh-CN" sz="2800" u="sng" dirty="0" smtClean="0"/>
              <a:t>in</a:t>
            </a:r>
            <a:r>
              <a:rPr lang="en-US" altLang="zh-CN" sz="2800" dirty="0" smtClean="0"/>
              <a:t> public.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3. We </a:t>
            </a:r>
            <a:r>
              <a:rPr lang="en-US" altLang="zh-CN" sz="2800" u="sng" dirty="0" smtClean="0"/>
              <a:t>should </a:t>
            </a:r>
            <a:r>
              <a:rPr lang="en-US" altLang="zh-CN" sz="2800" dirty="0" smtClean="0"/>
              <a:t>do everything </a:t>
            </a:r>
            <a:r>
              <a:rPr lang="en-US" altLang="zh-CN" sz="2800" u="sng" dirty="0" smtClean="0"/>
              <a:t>to</a:t>
            </a:r>
            <a:r>
              <a:rPr lang="en-US" altLang="zh-CN" sz="2800" dirty="0" smtClean="0"/>
              <a:t> protect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 environment </a:t>
            </a:r>
            <a:r>
              <a:rPr lang="en-US" altLang="zh-CN" sz="2800" u="sng" dirty="0" smtClean="0"/>
              <a:t>in</a:t>
            </a:r>
            <a:r>
              <a:rPr lang="en-US" altLang="zh-CN" sz="2800" dirty="0" smtClean="0"/>
              <a:t> our daily lives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We </a:t>
            </a:r>
            <a:r>
              <a:rPr lang="en-US" altLang="zh-CN" sz="2800" u="sng" dirty="0" smtClean="0"/>
              <a:t>shouldn’t</a:t>
            </a:r>
            <a:r>
              <a:rPr lang="en-US" altLang="zh-CN" sz="2800" dirty="0" smtClean="0"/>
              <a:t> do ________ </a:t>
            </a:r>
            <a:r>
              <a:rPr lang="en-US" altLang="zh-CN" sz="2800" u="sng" dirty="0" smtClean="0"/>
              <a:t>to</a:t>
            </a:r>
            <a:r>
              <a:rPr lang="en-US" altLang="zh-CN" sz="2800" dirty="0" smtClean="0"/>
              <a:t> destroy the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2800" dirty="0" smtClean="0"/>
              <a:t>    environment </a:t>
            </a:r>
            <a:r>
              <a:rPr lang="en-US" altLang="zh-CN" sz="2800" u="sng" dirty="0" smtClean="0"/>
              <a:t>in</a:t>
            </a:r>
            <a:r>
              <a:rPr lang="en-US" altLang="zh-CN" sz="2800" dirty="0" smtClean="0"/>
              <a:t> our daily lives .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6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sz="1600" b="1" dirty="0" smtClean="0"/>
              <a:t> </a:t>
            </a:r>
          </a:p>
        </p:txBody>
      </p:sp>
      <p:pic>
        <p:nvPicPr>
          <p:cNvPr id="31781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2988" y="17732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813" y="17732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43663" y="18446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088" y="22764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3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30329">
            <a:off x="1547813" y="2060575"/>
            <a:ext cx="784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128362">
            <a:off x="7812088" y="476250"/>
            <a:ext cx="784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15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30329">
            <a:off x="1547813" y="2852738"/>
            <a:ext cx="784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2" name="Picture 16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30329">
            <a:off x="539750" y="3644900"/>
            <a:ext cx="784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3" name="Picture 17" descr="图片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330329">
            <a:off x="539750" y="4437063"/>
            <a:ext cx="784225" cy="40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4" name="Picture 18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30329">
            <a:off x="4284663" y="5373688"/>
            <a:ext cx="784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5" name="Picture 19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30329">
            <a:off x="4356100" y="6237288"/>
            <a:ext cx="784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6" name="Picture 20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330329">
            <a:off x="7956550" y="836613"/>
            <a:ext cx="784225" cy="26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00113" y="306863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357346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59338" y="436562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558958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8538" y="5589588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95513" y="6400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00338" y="640080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684213" y="2492375"/>
            <a:ext cx="13668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Nobody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6983413" y="4076700"/>
            <a:ext cx="21605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anywhere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3132138" y="5805488"/>
            <a:ext cx="165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anything</a:t>
            </a:r>
          </a:p>
        </p:txBody>
      </p:sp>
      <p:pic>
        <p:nvPicPr>
          <p:cNvPr id="12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7050" y="2708275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56325" y="1052513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7" descr="连读符号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5963" y="692150"/>
            <a:ext cx="387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45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5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5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5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5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45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45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5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5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45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45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45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5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5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45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45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5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7" dur="10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4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45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45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5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4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246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24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2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24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00FFFF"/>
          </a:solidFill>
        </p:spPr>
        <p:txBody>
          <a:bodyPr/>
          <a:lstStyle/>
          <a:p>
            <a:pPr algn="l" eaLnBrk="1" hangingPunct="1"/>
            <a:r>
              <a:rPr lang="en-US" altLang="zh-CN" sz="3200" b="1" smtClean="0"/>
              <a:t>4 Discuss the following questions in groups and try to find the solutions.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altLang="zh-CN" smtClean="0">
                <a:solidFill>
                  <a:srgbClr val="FF0066"/>
                </a:solidFill>
              </a:rPr>
              <a:t>1.Do you have any bad habits when you are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mtClean="0">
                <a:solidFill>
                  <a:srgbClr val="FF0066"/>
                </a:solidFill>
              </a:rPr>
              <a:t>   at school? What are they? 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mtClean="0">
                <a:solidFill>
                  <a:srgbClr val="FF0066"/>
                </a:solidFill>
              </a:rPr>
              <a:t>___________________________________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mtClean="0">
                <a:solidFill>
                  <a:srgbClr val="FF0066"/>
                </a:solidFill>
              </a:rPr>
              <a:t>2.How can you make your school look better?</a:t>
            </a:r>
          </a:p>
          <a:p>
            <a:pPr marL="609600" indent="-609600" eaLnBrk="1" hangingPunct="1">
              <a:buFontTx/>
              <a:buNone/>
            </a:pPr>
            <a:r>
              <a:rPr lang="en-US" altLang="zh-CN" smtClean="0">
                <a:solidFill>
                  <a:srgbClr val="FF0066"/>
                </a:solidFill>
              </a:rPr>
              <a:t>___________________________________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0066"/>
                </a:solidFill>
              </a:rPr>
              <a:t>Make a speech about protecting our environment.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268413"/>
            <a:ext cx="8229600" cy="3960787"/>
          </a:xfrm>
        </p:spPr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>
                <a:solidFill>
                  <a:srgbClr val="660066"/>
                </a:solidFill>
              </a:rPr>
              <a:t>You can choose the phrases to use: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1. It says that …  2. as a result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3. something useful 4. None of … 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5. here and there  6. care for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7. Worst of all  8. make rules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9. change the situation  10. Perhaps 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altLang="zh-CN" sz="2800" b="1" dirty="0" smtClean="0"/>
              <a:t>11. obey the rules   12. do one’s best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便条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0"/>
            <a:ext cx="7632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1" name="Text Box 7"/>
          <p:cNvSpPr txBox="1">
            <a:spLocks noChangeArrowheads="1"/>
          </p:cNvSpPr>
          <p:nvPr/>
        </p:nvSpPr>
        <p:spPr bwMode="auto">
          <a:xfrm>
            <a:off x="1116013" y="115888"/>
            <a:ext cx="7704137" cy="554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We learn</a:t>
            </a:r>
            <a:r>
              <a:rPr lang="en-US" altLang="zh-CN" b="1" dirty="0"/>
              <a:t>: </a:t>
            </a:r>
            <a:r>
              <a:rPr lang="en-US" altLang="zh-CN" b="1" dirty="0">
                <a:solidFill>
                  <a:srgbClr val="660066"/>
                </a:solidFill>
              </a:rPr>
              <a:t>1. some words :</a:t>
            </a:r>
            <a:r>
              <a:rPr lang="en-US" altLang="zh-CN" b="1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none, rubbish, wild, nobody, worst, 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                      situation, punish, everybody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         </a:t>
            </a:r>
            <a:r>
              <a:rPr lang="en-US" altLang="zh-CN" b="1" dirty="0">
                <a:solidFill>
                  <a:srgbClr val="660066"/>
                </a:solidFill>
              </a:rPr>
              <a:t>2. some phrases:</a:t>
            </a:r>
            <a:r>
              <a:rPr lang="en-US" altLang="zh-CN" b="1" dirty="0"/>
              <a:t> </a:t>
            </a:r>
            <a:r>
              <a:rPr lang="en-US" altLang="zh-CN" b="1" dirty="0">
                <a:solidFill>
                  <a:srgbClr val="FF0000"/>
                </a:solidFill>
              </a:rPr>
              <a:t>here and there, worst of all</a:t>
            </a:r>
            <a:r>
              <a:rPr lang="en-US" altLang="zh-CN" b="1" dirty="0"/>
              <a:t>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         </a:t>
            </a:r>
            <a:r>
              <a:rPr lang="en-US" altLang="zh-CN" b="1" dirty="0">
                <a:solidFill>
                  <a:srgbClr val="660066"/>
                </a:solidFill>
              </a:rPr>
              <a:t>3. some sentences</a:t>
            </a:r>
            <a:r>
              <a:rPr lang="en-US" altLang="zh-CN" b="1" dirty="0"/>
              <a:t> :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/>
              <a:t>                 </a:t>
            </a:r>
            <a:r>
              <a:rPr lang="en-US" altLang="zh-CN" b="1" dirty="0">
                <a:solidFill>
                  <a:srgbClr val="FF0000"/>
                </a:solidFill>
              </a:rPr>
              <a:t>①None of us likes pollution 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                 ② Don’t spit anywhere in public.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                 ③ Everyone should care for wild animals and plant more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                  trees 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                 ④We should do everything we can to protect the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                  environment.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</a:rPr>
              <a:t>                 ⑤ We shouldn’t leave rubbish here and there.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0000FF"/>
                </a:solidFill>
              </a:rPr>
              <a:t>We can:</a:t>
            </a:r>
            <a:r>
              <a:rPr lang="en-US" altLang="zh-CN" b="1" dirty="0"/>
              <a:t>  </a:t>
            </a:r>
            <a:r>
              <a:rPr lang="en-US" altLang="zh-CN" b="1" dirty="0">
                <a:solidFill>
                  <a:srgbClr val="660066"/>
                </a:solidFill>
              </a:rPr>
              <a:t>1. Use</a:t>
            </a:r>
            <a:r>
              <a:rPr lang="en-GB" altLang="zh-CN" b="1" dirty="0">
                <a:solidFill>
                  <a:srgbClr val="660066"/>
                </a:solidFill>
              </a:rPr>
              <a:t> the indefinite pronouns and adverbs correctly.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b="1" dirty="0">
                <a:solidFill>
                  <a:srgbClr val="660066"/>
                </a:solidFill>
              </a:rPr>
              <a:t>                     2. </a:t>
            </a:r>
            <a:r>
              <a:rPr lang="en-GB" altLang="zh-CN" b="1" dirty="0">
                <a:solidFill>
                  <a:srgbClr val="660066"/>
                </a:solidFill>
              </a:rPr>
              <a:t>Use the proper ways to protect the environment.</a:t>
            </a:r>
            <a:r>
              <a:rPr lang="en-GB" altLang="zh-CN" b="1" dirty="0"/>
              <a:t> </a:t>
            </a:r>
            <a:endParaRPr lang="en-US" altLang="zh-CN" b="1" dirty="0"/>
          </a:p>
        </p:txBody>
      </p:sp>
      <p:sp>
        <p:nvSpPr>
          <p:cNvPr id="17412" name="Text Box 9"/>
          <p:cNvSpPr txBox="1">
            <a:spLocks noChangeArrowheads="1"/>
          </p:cNvSpPr>
          <p:nvPr/>
        </p:nvSpPr>
        <p:spPr bwMode="auto">
          <a:xfrm>
            <a:off x="1908175" y="5734050"/>
            <a:ext cx="3887788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800" b="1" dirty="0">
                <a:solidFill>
                  <a:srgbClr val="0000FF"/>
                </a:solidFill>
              </a:rPr>
              <a:t>Summary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sz="2800" b="1" dirty="0" smtClean="0">
                <a:solidFill>
                  <a:srgbClr val="660066"/>
                </a:solidFill>
              </a:rPr>
              <a:t>Read 1a.</a:t>
            </a:r>
          </a:p>
          <a:p>
            <a:pPr eaLnBrk="1" hangingPunct="1"/>
            <a:r>
              <a:rPr lang="en-US" altLang="zh-CN" sz="2800" b="1" dirty="0" smtClean="0">
                <a:solidFill>
                  <a:srgbClr val="660066"/>
                </a:solidFill>
              </a:rPr>
              <a:t>Memorize the useful expressions  and key sentences which we learn today.</a:t>
            </a:r>
          </a:p>
          <a:p>
            <a:pPr eaLnBrk="1" hangingPunct="1"/>
            <a:r>
              <a:rPr lang="en-US" altLang="zh-CN" sz="2800" b="1" dirty="0" smtClean="0">
                <a:solidFill>
                  <a:srgbClr val="660066"/>
                </a:solidFill>
              </a:rPr>
              <a:t>Finish Section B in your workbook.</a:t>
            </a:r>
          </a:p>
          <a:p>
            <a:pPr eaLnBrk="1" hangingPunct="1"/>
            <a:r>
              <a:rPr lang="en-US" altLang="zh-CN" sz="2800" b="1" dirty="0" smtClean="0">
                <a:solidFill>
                  <a:srgbClr val="660066"/>
                </a:solidFill>
              </a:rPr>
              <a:t>Preview Section C. </a:t>
            </a:r>
          </a:p>
        </p:txBody>
      </p:sp>
      <p:sp>
        <p:nvSpPr>
          <p:cNvPr id="18435" name="WordArt 5"/>
          <p:cNvSpPr>
            <a:spLocks noChangeArrowheads="1" noChangeShapeType="1" noTextEdit="1"/>
          </p:cNvSpPr>
          <p:nvPr/>
        </p:nvSpPr>
        <p:spPr bwMode="auto">
          <a:xfrm>
            <a:off x="1692275" y="333375"/>
            <a:ext cx="4391025" cy="79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Assignment</a:t>
            </a:r>
            <a:endParaRPr lang="zh-CN" altLang="en-US" sz="3600" b="1" kern="10" dirty="0">
              <a:ln w="19050">
                <a:solidFill>
                  <a:srgbClr val="99CCFF"/>
                </a:solidFill>
                <a:round/>
              </a:ln>
              <a:solidFill>
                <a:srgbClr val="0066CC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08"/>
          <p:cNvSpPr>
            <a:spLocks noChangeArrowheads="1"/>
          </p:cNvSpPr>
          <p:nvPr/>
        </p:nvSpPr>
        <p:spPr bwMode="auto">
          <a:xfrm>
            <a:off x="5003800" y="4437063"/>
            <a:ext cx="1728788" cy="576262"/>
          </a:xfrm>
          <a:prstGeom prst="wedgeRoundRectCallout">
            <a:avLst>
              <a:gd name="adj1" fmla="val -62213"/>
              <a:gd name="adj2" fmla="val -74241"/>
              <a:gd name="adj3" fmla="val 16667"/>
            </a:avLst>
          </a:prstGeom>
          <a:solidFill>
            <a:srgbClr val="00FF00">
              <a:alpha val="50980"/>
            </a:srgbClr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/>
            <a:endParaRPr lang="zh-CN" altLang="zh-CN"/>
          </a:p>
        </p:txBody>
      </p:sp>
      <p:sp>
        <p:nvSpPr>
          <p:cNvPr id="4099" name="Oval 105"/>
          <p:cNvSpPr>
            <a:spLocks noChangeArrowheads="1"/>
          </p:cNvSpPr>
          <p:nvPr/>
        </p:nvSpPr>
        <p:spPr bwMode="auto">
          <a:xfrm>
            <a:off x="2916238" y="5589588"/>
            <a:ext cx="2305050" cy="1268412"/>
          </a:xfrm>
          <a:prstGeom prst="ellipse">
            <a:avLst/>
          </a:prstGeom>
          <a:solidFill>
            <a:srgbClr val="00FF00">
              <a:alpha val="70195"/>
            </a:srgbClr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>
          <a:xfrm>
            <a:off x="1000125" y="0"/>
            <a:ext cx="7186613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/>
              <a:t>Who can fill it quickly</a:t>
            </a:r>
          </a:p>
        </p:txBody>
      </p:sp>
      <p:graphicFrame>
        <p:nvGraphicFramePr>
          <p:cNvPr id="8292" name="Group 100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435975" cy="4040188"/>
        </p:xfrm>
        <a:graphic>
          <a:graphicData uri="http://schemas.openxmlformats.org/drawingml/2006/table">
            <a:tbl>
              <a:tblPr/>
              <a:tblGrid>
                <a:gridCol w="1044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9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1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9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605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thing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body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where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0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some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06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any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every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4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273" name="Text Box 81"/>
          <p:cNvSpPr txBox="1">
            <a:spLocks noChangeArrowheads="1"/>
          </p:cNvSpPr>
          <p:nvPr/>
        </p:nvSpPr>
        <p:spPr bwMode="auto">
          <a:xfrm>
            <a:off x="1547813" y="227647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</a:rPr>
              <a:t>something</a:t>
            </a:r>
          </a:p>
        </p:txBody>
      </p:sp>
      <p:sp>
        <p:nvSpPr>
          <p:cNvPr id="8274" name="Text Box 82"/>
          <p:cNvSpPr txBox="1">
            <a:spLocks noChangeArrowheads="1"/>
          </p:cNvSpPr>
          <p:nvPr/>
        </p:nvSpPr>
        <p:spPr bwMode="auto">
          <a:xfrm>
            <a:off x="3492500" y="2276475"/>
            <a:ext cx="1728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somebody</a:t>
            </a:r>
          </a:p>
        </p:txBody>
      </p:sp>
      <p:sp>
        <p:nvSpPr>
          <p:cNvPr id="8275" name="Text Box 83"/>
          <p:cNvSpPr txBox="1">
            <a:spLocks noChangeArrowheads="1"/>
          </p:cNvSpPr>
          <p:nvPr/>
        </p:nvSpPr>
        <p:spPr bwMode="auto">
          <a:xfrm>
            <a:off x="5292725" y="2276475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someone</a:t>
            </a:r>
          </a:p>
        </p:txBody>
      </p:sp>
      <p:sp>
        <p:nvSpPr>
          <p:cNvPr id="8276" name="Text Box 84"/>
          <p:cNvSpPr txBox="1">
            <a:spLocks noChangeArrowheads="1"/>
          </p:cNvSpPr>
          <p:nvPr/>
        </p:nvSpPr>
        <p:spPr bwMode="auto">
          <a:xfrm>
            <a:off x="6877050" y="227647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somewhere</a:t>
            </a:r>
          </a:p>
        </p:txBody>
      </p:sp>
      <p:sp>
        <p:nvSpPr>
          <p:cNvPr id="8277" name="Text Box 85"/>
          <p:cNvSpPr txBox="1">
            <a:spLocks noChangeArrowheads="1"/>
          </p:cNvSpPr>
          <p:nvPr/>
        </p:nvSpPr>
        <p:spPr bwMode="auto">
          <a:xfrm>
            <a:off x="1547813" y="3068638"/>
            <a:ext cx="187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anything</a:t>
            </a:r>
          </a:p>
        </p:txBody>
      </p:sp>
      <p:sp>
        <p:nvSpPr>
          <p:cNvPr id="8278" name="Text Box 86"/>
          <p:cNvSpPr txBox="1">
            <a:spLocks noChangeArrowheads="1"/>
          </p:cNvSpPr>
          <p:nvPr/>
        </p:nvSpPr>
        <p:spPr bwMode="auto">
          <a:xfrm>
            <a:off x="3492500" y="3068638"/>
            <a:ext cx="165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anybody</a:t>
            </a:r>
          </a:p>
        </p:txBody>
      </p:sp>
      <p:sp>
        <p:nvSpPr>
          <p:cNvPr id="8279" name="Text Box 87"/>
          <p:cNvSpPr txBox="1">
            <a:spLocks noChangeArrowheads="1"/>
          </p:cNvSpPr>
          <p:nvPr/>
        </p:nvSpPr>
        <p:spPr bwMode="auto">
          <a:xfrm>
            <a:off x="5292725" y="3068638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anyone</a:t>
            </a:r>
          </a:p>
        </p:txBody>
      </p:sp>
      <p:sp>
        <p:nvSpPr>
          <p:cNvPr id="8280" name="Text Box 88"/>
          <p:cNvSpPr txBox="1">
            <a:spLocks noChangeArrowheads="1"/>
          </p:cNvSpPr>
          <p:nvPr/>
        </p:nvSpPr>
        <p:spPr bwMode="auto">
          <a:xfrm>
            <a:off x="6877050" y="3068638"/>
            <a:ext cx="1943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anywhere</a:t>
            </a:r>
          </a:p>
        </p:txBody>
      </p:sp>
      <p:sp>
        <p:nvSpPr>
          <p:cNvPr id="8281" name="Text Box 89"/>
          <p:cNvSpPr txBox="1">
            <a:spLocks noChangeArrowheads="1"/>
          </p:cNvSpPr>
          <p:nvPr/>
        </p:nvSpPr>
        <p:spPr bwMode="auto">
          <a:xfrm>
            <a:off x="1547813" y="3933825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everything</a:t>
            </a:r>
          </a:p>
        </p:txBody>
      </p:sp>
      <p:sp>
        <p:nvSpPr>
          <p:cNvPr id="8282" name="Text Box 90"/>
          <p:cNvSpPr txBox="1">
            <a:spLocks noChangeArrowheads="1"/>
          </p:cNvSpPr>
          <p:nvPr/>
        </p:nvSpPr>
        <p:spPr bwMode="auto">
          <a:xfrm>
            <a:off x="3563938" y="3933825"/>
            <a:ext cx="1800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everybody</a:t>
            </a:r>
          </a:p>
        </p:txBody>
      </p:sp>
      <p:sp>
        <p:nvSpPr>
          <p:cNvPr id="8284" name="Text Box 92"/>
          <p:cNvSpPr txBox="1">
            <a:spLocks noChangeArrowheads="1"/>
          </p:cNvSpPr>
          <p:nvPr/>
        </p:nvSpPr>
        <p:spPr bwMode="auto">
          <a:xfrm>
            <a:off x="5291138" y="3933825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everyone</a:t>
            </a:r>
          </a:p>
        </p:txBody>
      </p:sp>
      <p:sp>
        <p:nvSpPr>
          <p:cNvPr id="8285" name="Text Box 93"/>
          <p:cNvSpPr txBox="1">
            <a:spLocks noChangeArrowheads="1"/>
          </p:cNvSpPr>
          <p:nvPr/>
        </p:nvSpPr>
        <p:spPr bwMode="auto">
          <a:xfrm>
            <a:off x="6804025" y="4005263"/>
            <a:ext cx="2160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everywhere</a:t>
            </a:r>
          </a:p>
        </p:txBody>
      </p:sp>
      <p:sp>
        <p:nvSpPr>
          <p:cNvPr id="8286" name="Text Box 94"/>
          <p:cNvSpPr txBox="1">
            <a:spLocks noChangeArrowheads="1"/>
          </p:cNvSpPr>
          <p:nvPr/>
        </p:nvSpPr>
        <p:spPr bwMode="auto">
          <a:xfrm>
            <a:off x="1619250" y="4797425"/>
            <a:ext cx="1512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nothing</a:t>
            </a:r>
          </a:p>
        </p:txBody>
      </p:sp>
      <p:sp>
        <p:nvSpPr>
          <p:cNvPr id="8287" name="Text Box 95"/>
          <p:cNvSpPr txBox="1">
            <a:spLocks noChangeArrowheads="1"/>
          </p:cNvSpPr>
          <p:nvPr/>
        </p:nvSpPr>
        <p:spPr bwMode="auto">
          <a:xfrm>
            <a:off x="3563938" y="4868863"/>
            <a:ext cx="16557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nobody</a:t>
            </a:r>
          </a:p>
        </p:txBody>
      </p:sp>
      <p:sp>
        <p:nvSpPr>
          <p:cNvPr id="8288" name="Text Box 96"/>
          <p:cNvSpPr txBox="1">
            <a:spLocks noChangeArrowheads="1"/>
          </p:cNvSpPr>
          <p:nvPr/>
        </p:nvSpPr>
        <p:spPr bwMode="auto">
          <a:xfrm>
            <a:off x="6948488" y="4797425"/>
            <a:ext cx="1692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66"/>
                </a:solidFill>
              </a:rPr>
              <a:t>nowhere</a:t>
            </a:r>
          </a:p>
        </p:txBody>
      </p:sp>
      <p:sp>
        <p:nvSpPr>
          <p:cNvPr id="8290" name="Text Box 98"/>
          <p:cNvSpPr txBox="1">
            <a:spLocks noChangeArrowheads="1"/>
          </p:cNvSpPr>
          <p:nvPr/>
        </p:nvSpPr>
        <p:spPr bwMode="auto">
          <a:xfrm>
            <a:off x="3276600" y="5661025"/>
            <a:ext cx="1871663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i="1"/>
              <a:t>pron.</a:t>
            </a:r>
            <a:r>
              <a:rPr lang="zh-CN" altLang="en-US"/>
              <a:t>没有人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/>
              <a:t>n.</a:t>
            </a:r>
            <a:r>
              <a:rPr lang="zh-CN" altLang="en-US"/>
              <a:t>小人物，无足轻重的人</a:t>
            </a:r>
          </a:p>
        </p:txBody>
      </p:sp>
      <p:pic>
        <p:nvPicPr>
          <p:cNvPr id="8298" name="Picture 106" descr="2014-02-12_17-27-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08400" y="4365625"/>
            <a:ext cx="14001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99" name="Text Box 107"/>
          <p:cNvSpPr txBox="1">
            <a:spLocks noChangeArrowheads="1"/>
          </p:cNvSpPr>
          <p:nvPr/>
        </p:nvSpPr>
        <p:spPr bwMode="auto">
          <a:xfrm>
            <a:off x="4932363" y="4508500"/>
            <a:ext cx="2016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1600" b="1" i="1"/>
              <a:t>pron.</a:t>
            </a:r>
            <a:r>
              <a:rPr lang="zh-CN" altLang="en-US" sz="1600" b="1"/>
              <a:t>人人，每个人</a:t>
            </a:r>
          </a:p>
        </p:txBody>
      </p:sp>
      <p:pic>
        <p:nvPicPr>
          <p:cNvPr id="8301" name="Picture 10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5229225"/>
            <a:ext cx="13335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7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7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7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2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8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2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8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82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8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2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82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8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8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8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8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8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8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8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2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1000"/>
                                        <p:tgtEl>
                                          <p:spTgt spid="82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8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000" fill="hold"/>
                                        <p:tgtEl>
                                          <p:spTgt spid="8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82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8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8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5" dur="2000"/>
                                        <p:tgtEl>
                                          <p:spTgt spid="8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8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273" grpId="0"/>
      <p:bldP spid="8274" grpId="0"/>
      <p:bldP spid="8275" grpId="0"/>
      <p:bldP spid="8276" grpId="0"/>
      <p:bldP spid="8277" grpId="0"/>
      <p:bldP spid="8278" grpId="0"/>
      <p:bldP spid="8279" grpId="0"/>
      <p:bldP spid="8280" grpId="0"/>
      <p:bldP spid="8281" grpId="0"/>
      <p:bldP spid="8282" grpId="0"/>
      <p:bldP spid="8284" grpId="0"/>
      <p:bldP spid="8285" grpId="0"/>
      <p:bldP spid="8286" grpId="0"/>
      <p:bldP spid="8287" grpId="0"/>
      <p:bldP spid="829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solidFill>
                  <a:srgbClr val="FF0000"/>
                </a:solidFill>
              </a:rPr>
              <a:t>Let’s have a match</a:t>
            </a:r>
            <a:r>
              <a:rPr lang="en-US" altLang="zh-CN" smtClean="0"/>
              <a:t> </a:t>
            </a:r>
          </a:p>
        </p:txBody>
      </p:sp>
      <p:graphicFrame>
        <p:nvGraphicFramePr>
          <p:cNvPr id="12306" name="Group 18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3887788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Group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4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00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Group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u=3342594525,970943015&amp;fm=23&amp;gp=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356100" cy="247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8" descr="201303220904053910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68313" y="4221163"/>
            <a:ext cx="3887787" cy="246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6" name="Picture 12" descr="u=1865139448,3486969632&amp;fm=23&amp;gp=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427538" y="0"/>
            <a:ext cx="4176712" cy="234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8" name="Picture 14" descr="u=2803934036,1334605259&amp;fm=23&amp;gp=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003800" y="1773238"/>
            <a:ext cx="3781425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0" name="Picture 16" descr="u=1685996602,1799638276&amp;fm=23&amp;gp=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4184650"/>
            <a:ext cx="4032250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6" name="Picture 22" descr="图片1_副本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2060575"/>
            <a:ext cx="389255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2916238" y="2997200"/>
            <a:ext cx="36004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4400" b="1">
                <a:solidFill>
                  <a:srgbClr val="0000FF"/>
                </a:solidFill>
              </a:rPr>
              <a:t>Air pollution 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179388" y="1773238"/>
            <a:ext cx="8748712" cy="579437"/>
          </a:xfrm>
          <a:prstGeom prst="rect">
            <a:avLst/>
          </a:prstGeom>
          <a:solidFill>
            <a:srgbClr val="FFFF00">
              <a:alpha val="5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</a:rPr>
              <a:t>What can we do to protect our environment?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3" grpId="0"/>
      <p:bldP spid="1128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4000" b="1" dirty="0" smtClean="0"/>
              <a:t>Answer the questions.</a:t>
            </a:r>
            <a:r>
              <a:rPr lang="en-US" altLang="zh-CN" sz="4000" dirty="0" smtClean="0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3484562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altLang="zh-CN" sz="4000" b="1" dirty="0" smtClean="0">
                <a:solidFill>
                  <a:srgbClr val="0000FF"/>
                </a:solidFill>
              </a:rPr>
              <a:t>(1) What’s the article about?</a:t>
            </a:r>
          </a:p>
          <a:p>
            <a:pPr eaLnBrk="1" hangingPunct="1">
              <a:buFontTx/>
              <a:buNone/>
            </a:pPr>
            <a:endParaRPr lang="en-GB" altLang="zh-CN" sz="4000" b="1" dirty="0" smtClean="0">
              <a:solidFill>
                <a:srgbClr val="0000FF"/>
              </a:solidFill>
            </a:endParaRPr>
          </a:p>
          <a:p>
            <a:pPr eaLnBrk="1" hangingPunct="1">
              <a:buFontTx/>
              <a:buNone/>
            </a:pPr>
            <a:r>
              <a:rPr lang="en-GB" altLang="zh-CN" sz="4000" b="1" dirty="0" smtClean="0">
                <a:solidFill>
                  <a:srgbClr val="0000FF"/>
                </a:solidFill>
              </a:rPr>
              <a:t>(2) What should we do and not do to protect the environment? </a:t>
            </a:r>
            <a:endParaRPr lang="en-US" altLang="zh-CN" sz="4000" b="1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4" descr="P37-1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288" y="765175"/>
            <a:ext cx="2466975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5" descr="P37-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03575" y="836613"/>
            <a:ext cx="2614613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6" descr="p37-1b-3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6156325" y="836613"/>
            <a:ext cx="2809875" cy="2303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7" descr="p37-1b-4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1476375" y="3790950"/>
            <a:ext cx="2374900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8" descr="p37-1b-5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364163" y="3789363"/>
            <a:ext cx="2319337" cy="224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AutoShape 10"/>
          <p:cNvSpPr>
            <a:spLocks noChangeArrowheads="1"/>
          </p:cNvSpPr>
          <p:nvPr/>
        </p:nvSpPr>
        <p:spPr bwMode="auto">
          <a:xfrm>
            <a:off x="1187450" y="3357563"/>
            <a:ext cx="720725" cy="28733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AutoShape 11"/>
          <p:cNvSpPr>
            <a:spLocks noChangeArrowheads="1"/>
          </p:cNvSpPr>
          <p:nvPr/>
        </p:nvSpPr>
        <p:spPr bwMode="auto">
          <a:xfrm>
            <a:off x="4067175" y="3357563"/>
            <a:ext cx="720725" cy="28733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4" name="AutoShape 12"/>
          <p:cNvSpPr>
            <a:spLocks noChangeArrowheads="1"/>
          </p:cNvSpPr>
          <p:nvPr/>
        </p:nvSpPr>
        <p:spPr bwMode="auto">
          <a:xfrm>
            <a:off x="6948488" y="3357563"/>
            <a:ext cx="647700" cy="287337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5" name="AutoShape 13"/>
          <p:cNvSpPr>
            <a:spLocks noChangeArrowheads="1"/>
          </p:cNvSpPr>
          <p:nvPr/>
        </p:nvSpPr>
        <p:spPr bwMode="auto">
          <a:xfrm>
            <a:off x="1835150" y="6165850"/>
            <a:ext cx="720725" cy="287338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6" name="AutoShape 14"/>
          <p:cNvSpPr>
            <a:spLocks noChangeArrowheads="1"/>
          </p:cNvSpPr>
          <p:nvPr/>
        </p:nvSpPr>
        <p:spPr bwMode="auto">
          <a:xfrm>
            <a:off x="6084888" y="6092825"/>
            <a:ext cx="719137" cy="288925"/>
          </a:xfrm>
          <a:prstGeom prst="bracketPair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423" name="Text Box 15"/>
          <p:cNvSpPr txBox="1">
            <a:spLocks noChangeArrowheads="1"/>
          </p:cNvSpPr>
          <p:nvPr/>
        </p:nvSpPr>
        <p:spPr bwMode="auto">
          <a:xfrm>
            <a:off x="1403350" y="3213100"/>
            <a:ext cx="360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24" name="Text Box 16"/>
          <p:cNvSpPr txBox="1">
            <a:spLocks noChangeArrowheads="1"/>
          </p:cNvSpPr>
          <p:nvPr/>
        </p:nvSpPr>
        <p:spPr bwMode="auto">
          <a:xfrm>
            <a:off x="4284663" y="3213100"/>
            <a:ext cx="3603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092950" y="3213100"/>
            <a:ext cx="3603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1979613" y="6092825"/>
            <a:ext cx="288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7429" name="Text Box 21"/>
          <p:cNvSpPr txBox="1">
            <a:spLocks noChangeArrowheads="1"/>
          </p:cNvSpPr>
          <p:nvPr/>
        </p:nvSpPr>
        <p:spPr bwMode="auto">
          <a:xfrm>
            <a:off x="6227763" y="6021388"/>
            <a:ext cx="287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042" name="Text Box 32"/>
          <p:cNvSpPr txBox="1">
            <a:spLocks noChangeArrowheads="1"/>
          </p:cNvSpPr>
          <p:nvPr/>
        </p:nvSpPr>
        <p:spPr bwMode="auto">
          <a:xfrm>
            <a:off x="395288" y="188913"/>
            <a:ext cx="874871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0000FF"/>
                </a:solidFill>
              </a:rPr>
              <a:t>1b Listen to 1a and number the following pictures.</a:t>
            </a:r>
            <a:r>
              <a:rPr lang="en-US" altLang="zh-CN"/>
              <a:t> </a:t>
            </a:r>
          </a:p>
        </p:txBody>
      </p:sp>
      <p:pic>
        <p:nvPicPr>
          <p:cNvPr id="20" name="p37-1a.mp3">
            <a:hlinkClick r:id="" action="ppaction://media"/>
          </p:cNvPr>
          <p:cNvPicPr>
            <a:picLocks noRot="1"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link="rId2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4313"/>
            <a:ext cx="509588" cy="50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1" name="WindowsMediaPlayer1" r:id="rId4" imgW="2019240" imgH="723960"/>
        </mc:Choice>
        <mc:Fallback>
          <p:control name="WindowsMediaPlayer1" r:id="rId4" imgW="2019240" imgH="72396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2"/>
                <a:srcRect/>
                <a:stretch>
                  <a:fillRect/>
                </a:stretch>
              </p:blipFill>
              <p:spPr bwMode="auto">
                <a:xfrm>
                  <a:off x="3348038" y="6135688"/>
                  <a:ext cx="2019300" cy="7239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4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4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7" dur="49920" fill="hold"/>
                                        <p:tgtEl>
                                          <p:spTgt spid="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audio>
              <p:cMediaNode>
                <p:cTn id="3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"/>
                </p:tgtEl>
              </p:cMediaNode>
            </p:audio>
          </p:childTnLst>
        </p:cTn>
      </p:par>
    </p:tnLst>
    <p:bldLst>
      <p:bldP spid="174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 descr="纸袋"/>
          <p:cNvSpPr>
            <a:spLocks noChangeArrowheads="1" noChangeShapeType="1" noTextEdit="1"/>
          </p:cNvSpPr>
          <p:nvPr/>
        </p:nvSpPr>
        <p:spPr bwMode="auto">
          <a:xfrm>
            <a:off x="971550" y="333375"/>
            <a:ext cx="43561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 dirty="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9600" b="1" kern="10" dirty="0">
              <a:ln w="9525">
                <a:solidFill>
                  <a:srgbClr val="008000"/>
                </a:solidFill>
                <a:rou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82819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0000FF"/>
                </a:solidFill>
              </a:rPr>
              <a:t>1.None</a:t>
            </a:r>
            <a:r>
              <a:rPr lang="en-US" altLang="zh-CN" sz="2800" b="1" dirty="0"/>
              <a:t> of us likes pollution. </a:t>
            </a:r>
            <a:r>
              <a:rPr lang="zh-CN" altLang="en-US" sz="2800" b="1" dirty="0"/>
              <a:t>没人喜欢污染。</a:t>
            </a:r>
          </a:p>
        </p:txBody>
      </p:sp>
      <p:pic>
        <p:nvPicPr>
          <p:cNvPr id="8196" name="Picture 4" descr="2014-02-12_17-23-3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205038"/>
            <a:ext cx="9350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403350" y="2205038"/>
            <a:ext cx="3457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i="1" dirty="0">
                <a:solidFill>
                  <a:srgbClr val="0000FF"/>
                </a:solidFill>
              </a:rPr>
              <a:t>pron</a:t>
            </a:r>
            <a:r>
              <a:rPr lang="en-US" altLang="zh-CN" sz="2400" b="1" dirty="0">
                <a:solidFill>
                  <a:srgbClr val="0000FF"/>
                </a:solidFill>
              </a:rPr>
              <a:t>.</a:t>
            </a:r>
            <a:r>
              <a:rPr lang="zh-CN" altLang="en-US" sz="2400" b="1" dirty="0">
                <a:solidFill>
                  <a:srgbClr val="0000FF"/>
                </a:solidFill>
              </a:rPr>
              <a:t>没有一个， 毫无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323850" y="2852738"/>
            <a:ext cx="37449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none</a:t>
            </a:r>
            <a:r>
              <a:rPr lang="zh-CN" altLang="en-US" sz="2400" b="1" dirty="0">
                <a:solidFill>
                  <a:srgbClr val="FF0000"/>
                </a:solidFill>
              </a:rPr>
              <a:t>和</a:t>
            </a:r>
            <a:r>
              <a:rPr lang="en-US" altLang="zh-CN" sz="2400" b="1" dirty="0">
                <a:solidFill>
                  <a:srgbClr val="FF0000"/>
                </a:solidFill>
              </a:rPr>
              <a:t>no one </a:t>
            </a:r>
            <a:r>
              <a:rPr lang="zh-CN" altLang="en-US" sz="2400" b="1" dirty="0">
                <a:solidFill>
                  <a:srgbClr val="FF0000"/>
                </a:solidFill>
              </a:rPr>
              <a:t>的区别</a:t>
            </a:r>
            <a:r>
              <a:rPr lang="en-US" altLang="zh-CN" sz="2400" b="1" dirty="0">
                <a:solidFill>
                  <a:srgbClr val="FF0000"/>
                </a:solidFill>
              </a:rPr>
              <a:t>;</a:t>
            </a:r>
            <a:r>
              <a:rPr lang="en-US" altLang="zh-CN" dirty="0"/>
              <a:t> 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179388" y="3500438"/>
            <a:ext cx="896461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No one</a:t>
            </a:r>
            <a:r>
              <a:rPr lang="en-US" altLang="zh-CN" sz="2400" b="1" dirty="0"/>
              <a:t> 1)</a:t>
            </a:r>
            <a:r>
              <a:rPr lang="zh-CN" altLang="en-US" sz="2400" b="1" dirty="0"/>
              <a:t>不与</a:t>
            </a:r>
            <a:r>
              <a:rPr lang="en-US" altLang="zh-CN" sz="2400" b="1" dirty="0"/>
              <a:t>of</a:t>
            </a:r>
            <a:r>
              <a:rPr lang="zh-CN" altLang="en-US" sz="2400" b="1" dirty="0"/>
              <a:t>连用；</a:t>
            </a:r>
            <a:r>
              <a:rPr lang="en-US" altLang="zh-CN" sz="2400" b="1" dirty="0"/>
              <a:t>2)</a:t>
            </a:r>
            <a:r>
              <a:rPr lang="zh-CN" altLang="en-US" sz="2400" b="1" dirty="0"/>
              <a:t>谓语动词用单数；</a:t>
            </a:r>
            <a:r>
              <a:rPr lang="en-US" altLang="zh-CN" sz="2400" b="1" dirty="0"/>
              <a:t>3)</a:t>
            </a:r>
            <a:r>
              <a:rPr lang="zh-CN" altLang="en-US" sz="2400" b="1" dirty="0"/>
              <a:t>只能指人，但不具体指什么人；</a:t>
            </a:r>
            <a:r>
              <a:rPr lang="en-US" altLang="zh-CN" sz="2400" b="1" dirty="0"/>
              <a:t>4)</a:t>
            </a:r>
            <a:r>
              <a:rPr lang="zh-CN" altLang="en-US" sz="2400" b="1" dirty="0"/>
              <a:t>一般用来回答</a:t>
            </a:r>
            <a:r>
              <a:rPr lang="en-US" altLang="zh-CN" sz="2400" b="1" dirty="0"/>
              <a:t>who,</a:t>
            </a:r>
            <a:r>
              <a:rPr lang="zh-CN" altLang="en-US" sz="2400" b="1" dirty="0"/>
              <a:t>及含</a:t>
            </a:r>
            <a:r>
              <a:rPr lang="en-US" altLang="zh-CN" sz="2400" b="1" dirty="0"/>
              <a:t>anyone, anybody</a:t>
            </a:r>
            <a:r>
              <a:rPr lang="zh-CN" altLang="en-US" sz="2400" b="1" dirty="0"/>
              <a:t>引起的疑问句。 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50825" y="4797425"/>
            <a:ext cx="8893175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00"/>
                </a:solidFill>
              </a:rPr>
              <a:t>None</a:t>
            </a:r>
            <a:r>
              <a:rPr lang="en-US" altLang="zh-CN" sz="2400" b="1" dirty="0"/>
              <a:t>  1)</a:t>
            </a:r>
            <a:r>
              <a:rPr lang="zh-CN" altLang="en-US" sz="2400" b="1" dirty="0"/>
              <a:t>可与</a:t>
            </a:r>
            <a:r>
              <a:rPr lang="en-US" altLang="zh-CN" sz="2400" b="1" dirty="0"/>
              <a:t>of</a:t>
            </a:r>
            <a:r>
              <a:rPr lang="zh-CN" altLang="en-US" sz="2400" b="1" dirty="0"/>
              <a:t>连用；</a:t>
            </a:r>
            <a:r>
              <a:rPr lang="en-US" altLang="zh-CN" sz="2400" b="1" dirty="0"/>
              <a:t>2)</a:t>
            </a:r>
            <a:r>
              <a:rPr lang="zh-CN" altLang="en-US" sz="2400" b="1" dirty="0"/>
              <a:t>谓语动词用单或复数；</a:t>
            </a:r>
            <a:r>
              <a:rPr lang="en-US" altLang="zh-CN" sz="2400" b="1" dirty="0"/>
              <a:t>3)</a:t>
            </a:r>
            <a:r>
              <a:rPr lang="zh-CN" altLang="en-US" sz="2400" b="1" dirty="0"/>
              <a:t>具体指什么人或物；</a:t>
            </a:r>
            <a:r>
              <a:rPr lang="en-US" altLang="zh-CN" sz="2400" b="1" dirty="0"/>
              <a:t>4)</a:t>
            </a:r>
            <a:r>
              <a:rPr lang="zh-CN" altLang="en-US" sz="2400" b="1" dirty="0"/>
              <a:t>一般用来回答</a:t>
            </a:r>
            <a:r>
              <a:rPr lang="en-US" altLang="zh-CN" sz="2400" b="1" dirty="0"/>
              <a:t>how many +n, how much +n</a:t>
            </a:r>
            <a:r>
              <a:rPr lang="zh-CN" altLang="en-US" sz="2400" b="1" dirty="0"/>
              <a:t>及含</a:t>
            </a:r>
            <a:r>
              <a:rPr lang="en-US" altLang="zh-CN" sz="2400" b="1" dirty="0"/>
              <a:t>any +n</a:t>
            </a:r>
            <a:r>
              <a:rPr lang="zh-CN" altLang="en-US" sz="2400" b="1" dirty="0"/>
              <a:t>引起的疑问句。 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250825" y="4581525"/>
            <a:ext cx="8424863" cy="1220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2800" b="1" dirty="0"/>
              <a:t>4.But the government is doing </a:t>
            </a:r>
            <a:r>
              <a:rPr lang="en-GB" altLang="zh-CN" sz="2800" b="1" u="sng" dirty="0">
                <a:solidFill>
                  <a:srgbClr val="0000FF"/>
                </a:solidFill>
              </a:rPr>
              <a:t>something useful</a:t>
            </a:r>
            <a:r>
              <a:rPr lang="en-GB" altLang="zh-CN" sz="2800" b="1" dirty="0"/>
              <a:t> to protect the environment.     </a:t>
            </a:r>
            <a:r>
              <a:rPr lang="zh-CN" altLang="en-US" b="1" dirty="0"/>
              <a:t>政府正在做一些有益的事情来保护环境。</a:t>
            </a:r>
            <a:r>
              <a:rPr lang="zh-CN" altLang="en-US" dirty="0"/>
              <a:t> 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50825" y="2781300"/>
            <a:ext cx="7775575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GB" altLang="zh-CN" sz="2800" b="1" dirty="0"/>
              <a:t>3.We shouldn’t leave </a:t>
            </a:r>
            <a:r>
              <a:rPr lang="en-GB" altLang="zh-CN" sz="2800" b="1" dirty="0">
                <a:solidFill>
                  <a:srgbClr val="FF0000"/>
                </a:solidFill>
              </a:rPr>
              <a:t>rubbish</a:t>
            </a:r>
            <a:r>
              <a:rPr lang="en-GB" altLang="zh-CN" sz="2800" b="1" dirty="0"/>
              <a:t> </a:t>
            </a:r>
            <a:r>
              <a:rPr lang="en-GB" altLang="zh-CN" sz="2800" b="1" dirty="0">
                <a:solidFill>
                  <a:srgbClr val="0000FF"/>
                </a:solidFill>
              </a:rPr>
              <a:t>here and there</a:t>
            </a:r>
            <a:r>
              <a:rPr lang="en-GB" altLang="zh-CN" sz="2800" b="1" dirty="0"/>
              <a:t>.</a:t>
            </a:r>
            <a:r>
              <a:rPr lang="zh-CN" altLang="en-US" b="1" dirty="0"/>
              <a:t>我们不应该随处乱扔垃圾。</a:t>
            </a:r>
            <a:r>
              <a:rPr lang="zh-CN" altLang="en-US" dirty="0"/>
              <a:t> </a:t>
            </a:r>
            <a:r>
              <a:rPr lang="en-GB" altLang="zh-CN" dirty="0"/>
              <a:t> </a:t>
            </a:r>
            <a:endParaRPr lang="zh-CN" altLang="en-US" dirty="0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443663" y="3357563"/>
            <a:ext cx="129698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800" b="1">
                <a:solidFill>
                  <a:srgbClr val="0000FF"/>
                </a:solidFill>
              </a:rPr>
              <a:t>在多处</a:t>
            </a:r>
          </a:p>
        </p:txBody>
      </p:sp>
      <p:pic>
        <p:nvPicPr>
          <p:cNvPr id="9221" name="Picture 5" descr="2014-02-12_17-24-3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DF3"/>
              </a:clrFrom>
              <a:clrTo>
                <a:srgbClr val="FFFDF3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63938" y="3357563"/>
            <a:ext cx="13684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3492500" y="3933825"/>
            <a:ext cx="23764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</a:rPr>
              <a:t>n.</a:t>
            </a:r>
            <a:r>
              <a:rPr lang="zh-CN" altLang="en-US" sz="2400" b="1">
                <a:solidFill>
                  <a:srgbClr val="FF0000"/>
                </a:solidFill>
              </a:rPr>
              <a:t>垃圾，废弃物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250825" y="1196975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/>
              <a:t>2. Everyone should care for </a:t>
            </a:r>
            <a:r>
              <a:rPr lang="en-US" altLang="zh-CN" sz="2800" b="1" dirty="0">
                <a:solidFill>
                  <a:srgbClr val="0000FF"/>
                </a:solidFill>
              </a:rPr>
              <a:t>wild</a:t>
            </a:r>
            <a:r>
              <a:rPr lang="en-US" altLang="zh-CN" sz="2800" b="1" dirty="0"/>
              <a:t> animals and plant more trees .</a:t>
            </a:r>
            <a:r>
              <a:rPr lang="zh-CN" altLang="en-US" b="1" dirty="0"/>
              <a:t>每一个人都应该爱护野生动物，种更多的树。</a:t>
            </a:r>
            <a:r>
              <a:rPr lang="zh-CN" altLang="en-US" dirty="0"/>
              <a:t> </a:t>
            </a:r>
          </a:p>
        </p:txBody>
      </p:sp>
      <p:pic>
        <p:nvPicPr>
          <p:cNvPr id="9224" name="Picture 8" descr="2014-02-12_17-24-5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725" y="908050"/>
            <a:ext cx="122396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551613" y="908050"/>
            <a:ext cx="2592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0000FF"/>
                </a:solidFill>
              </a:rPr>
              <a:t>adj.</a:t>
            </a:r>
            <a:r>
              <a:rPr lang="zh-CN" altLang="en-US" sz="2400" b="1">
                <a:solidFill>
                  <a:srgbClr val="0000FF"/>
                </a:solidFill>
              </a:rPr>
              <a:t>野生的，野的</a:t>
            </a:r>
          </a:p>
        </p:txBody>
      </p:sp>
      <p:sp>
        <p:nvSpPr>
          <p:cNvPr id="9226" name="WordArt 10" descr="纸袋"/>
          <p:cNvSpPr>
            <a:spLocks noChangeArrowheads="1" noChangeShapeType="1" noTextEdit="1"/>
          </p:cNvSpPr>
          <p:nvPr/>
        </p:nvSpPr>
        <p:spPr bwMode="auto">
          <a:xfrm>
            <a:off x="785813" y="142875"/>
            <a:ext cx="4356100" cy="7207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9600" b="1" kern="10">
                <a:ln w="9525">
                  <a:solidFill>
                    <a:srgbClr val="008000"/>
                  </a:solidFill>
                  <a:round/>
                </a:ln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9600" b="1" kern="10">
              <a:ln w="9525">
                <a:solidFill>
                  <a:srgbClr val="008000"/>
                </a:solidFill>
                <a:round/>
              </a:ln>
              <a:blipFill dpi="0" rotWithShape="0">
                <a:blip r:embed="rId4"/>
                <a:srcRect/>
                <a:tile tx="0" ty="0" sx="100000" sy="100000" flip="none" algn="tl"/>
              </a:blip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10800000">
            <a:off x="6623050" y="5876925"/>
            <a:ext cx="2520950" cy="431800"/>
          </a:xfrm>
          <a:prstGeom prst="wedgeRoundRectCallout">
            <a:avLst>
              <a:gd name="adj1" fmla="val 52958"/>
              <a:gd name="adj2" fmla="val 24669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rot="10800000"/>
          <a:lstStyle/>
          <a:p>
            <a:pPr algn="ctr"/>
            <a:r>
              <a:rPr lang="zh-CN" altLang="en-US" b="1">
                <a:solidFill>
                  <a:srgbClr val="0000FF"/>
                </a:solidFill>
              </a:rPr>
              <a:t>不定代词</a:t>
            </a:r>
            <a:r>
              <a:rPr lang="en-US" altLang="zh-CN" b="1">
                <a:solidFill>
                  <a:srgbClr val="0000FF"/>
                </a:solidFill>
              </a:rPr>
              <a:t>+</a:t>
            </a:r>
            <a:r>
              <a:rPr lang="zh-CN" altLang="en-US" b="1">
                <a:solidFill>
                  <a:srgbClr val="0000FF"/>
                </a:solidFill>
              </a:rPr>
              <a:t>形容词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9144000" cy="1143000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zh-CN" sz="4000" b="1" smtClean="0"/>
              <a:t>1c Read 1a and complete the table.</a:t>
            </a:r>
          </a:p>
        </p:txBody>
      </p:sp>
      <p:graphicFrame>
        <p:nvGraphicFramePr>
          <p:cNvPr id="20572" name="Group 92"/>
          <p:cNvGraphicFramePr>
            <a:graphicFrameLocks noGrp="1"/>
          </p:cNvGraphicFramePr>
          <p:nvPr>
            <p:ph type="tbl" idx="1"/>
          </p:nvPr>
        </p:nvGraphicFramePr>
        <p:xfrm>
          <a:off x="468313" y="1628775"/>
          <a:ext cx="8229600" cy="3799137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206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Should do 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Shouldn’t do 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78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1.____ ____ wild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animals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2.plant _____ _______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3.do ___________ we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can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1._______ rubbish here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and there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2._______anywhere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  in public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3.________ on grass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4. pick _________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561" name="Text Box 81"/>
          <p:cNvSpPr txBox="1">
            <a:spLocks noChangeArrowheads="1"/>
          </p:cNvSpPr>
          <p:nvPr/>
        </p:nvSpPr>
        <p:spPr bwMode="auto">
          <a:xfrm>
            <a:off x="900113" y="2349500"/>
            <a:ext cx="16557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care for</a:t>
            </a:r>
            <a:r>
              <a:rPr lang="en-US" altLang="zh-CN" b="1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20562" name="Text Box 82"/>
          <p:cNvSpPr txBox="1">
            <a:spLocks noChangeArrowheads="1"/>
          </p:cNvSpPr>
          <p:nvPr/>
        </p:nvSpPr>
        <p:spPr bwMode="auto">
          <a:xfrm>
            <a:off x="1763713" y="3357563"/>
            <a:ext cx="22320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more trees</a:t>
            </a:r>
          </a:p>
        </p:txBody>
      </p:sp>
      <p:sp>
        <p:nvSpPr>
          <p:cNvPr id="20563" name="Text Box 83"/>
          <p:cNvSpPr txBox="1">
            <a:spLocks noChangeArrowheads="1"/>
          </p:cNvSpPr>
          <p:nvPr/>
        </p:nvSpPr>
        <p:spPr bwMode="auto">
          <a:xfrm>
            <a:off x="1476375" y="3846513"/>
            <a:ext cx="23749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everything</a:t>
            </a:r>
          </a:p>
        </p:txBody>
      </p:sp>
      <p:sp>
        <p:nvSpPr>
          <p:cNvPr id="20564" name="Text Box 84"/>
          <p:cNvSpPr txBox="1">
            <a:spLocks noChangeArrowheads="1"/>
          </p:cNvSpPr>
          <p:nvPr/>
        </p:nvSpPr>
        <p:spPr bwMode="auto">
          <a:xfrm>
            <a:off x="5003800" y="2349500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leave</a:t>
            </a:r>
          </a:p>
        </p:txBody>
      </p:sp>
      <p:sp>
        <p:nvSpPr>
          <p:cNvPr id="20567" name="Text Box 87"/>
          <p:cNvSpPr txBox="1">
            <a:spLocks noChangeArrowheads="1"/>
          </p:cNvSpPr>
          <p:nvPr/>
        </p:nvSpPr>
        <p:spPr bwMode="auto">
          <a:xfrm>
            <a:off x="5435600" y="3357563"/>
            <a:ext cx="9350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spit</a:t>
            </a:r>
          </a:p>
        </p:txBody>
      </p:sp>
      <p:sp>
        <p:nvSpPr>
          <p:cNvPr id="20568" name="Text Box 88"/>
          <p:cNvSpPr txBox="1">
            <a:spLocks noChangeArrowheads="1"/>
          </p:cNvSpPr>
          <p:nvPr/>
        </p:nvSpPr>
        <p:spPr bwMode="auto">
          <a:xfrm>
            <a:off x="5219700" y="4365625"/>
            <a:ext cx="11525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walk</a:t>
            </a:r>
          </a:p>
        </p:txBody>
      </p:sp>
      <p:sp>
        <p:nvSpPr>
          <p:cNvPr id="20570" name="Text Box 90"/>
          <p:cNvSpPr txBox="1">
            <a:spLocks noChangeArrowheads="1"/>
          </p:cNvSpPr>
          <p:nvPr/>
        </p:nvSpPr>
        <p:spPr bwMode="auto">
          <a:xfrm>
            <a:off x="5867400" y="4941888"/>
            <a:ext cx="172878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flowers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5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05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05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561" grpId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主题45</Template>
  <TotalTime>0</TotalTime>
  <Words>1019</Words>
  <Application>Microsoft Office PowerPoint</Application>
  <PresentationFormat>全屏显示(4:3)</PresentationFormat>
  <Paragraphs>159</Paragraphs>
  <Slides>17</Slides>
  <Notes>2</Notes>
  <HiddenSlides>0</HiddenSlides>
  <MMClips>2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2" baseType="lpstr">
      <vt:lpstr>宋体</vt:lpstr>
      <vt:lpstr>微软雅黑</vt:lpstr>
      <vt:lpstr>Arial</vt:lpstr>
      <vt:lpstr>Wingdings</vt:lpstr>
      <vt:lpstr>WWW.2PPT.COM
</vt:lpstr>
      <vt:lpstr>Unit 2 Topic 2  All these problems are very serious. </vt:lpstr>
      <vt:lpstr>Who can fill it quickly</vt:lpstr>
      <vt:lpstr>Let’s have a match </vt:lpstr>
      <vt:lpstr>PowerPoint 演示文稿</vt:lpstr>
      <vt:lpstr>Answer the questions. </vt:lpstr>
      <vt:lpstr>PowerPoint 演示文稿</vt:lpstr>
      <vt:lpstr>PowerPoint 演示文稿</vt:lpstr>
      <vt:lpstr>PowerPoint 演示文稿</vt:lpstr>
      <vt:lpstr>1c Read 1a and complete the table.</vt:lpstr>
      <vt:lpstr>PowerPoint 演示文稿</vt:lpstr>
      <vt:lpstr>PowerPoint 演示文稿</vt:lpstr>
      <vt:lpstr>PowerPoint 演示文稿</vt:lpstr>
      <vt:lpstr>PowerPoint 演示文稿</vt:lpstr>
      <vt:lpstr>4 Discuss the following questions in groups and try to find the solutions.</vt:lpstr>
      <vt:lpstr>Make a speech about protecting our environment.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2014-02-12T07:57:00Z</dcterms:created>
  <dcterms:modified xsi:type="dcterms:W3CDTF">2023-01-17T01:09:48Z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695B32C2AAC44A48AC95AC50211A74F5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