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75" r:id="rId2"/>
    <p:sldId id="477" r:id="rId3"/>
    <p:sldId id="461" r:id="rId4"/>
    <p:sldId id="459" r:id="rId5"/>
    <p:sldId id="462" r:id="rId6"/>
    <p:sldId id="463" r:id="rId7"/>
    <p:sldId id="464" r:id="rId8"/>
    <p:sldId id="465" r:id="rId9"/>
    <p:sldId id="466" r:id="rId10"/>
    <p:sldId id="467" r:id="rId11"/>
    <p:sldId id="468" r:id="rId12"/>
    <p:sldId id="469" r:id="rId13"/>
    <p:sldId id="470" r:id="rId14"/>
    <p:sldId id="471" r:id="rId15"/>
    <p:sldId id="472" r:id="rId16"/>
    <p:sldId id="474" r:id="rId17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043">
          <p15:clr>
            <a:srgbClr val="A4A3A4"/>
          </p15:clr>
        </p15:guide>
        <p15:guide id="2" pos="28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94" y="-264"/>
      </p:cViewPr>
      <p:guideLst>
        <p:guide orient="horz" pos="2043"/>
        <p:guide pos="283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/>
          <a:lstStyle/>
          <a:p>
            <a:pPr lvl="0" algn="l" fontAlgn="base"/>
            <a:endParaRPr sz="1200" strike="noStrike" noProof="1">
              <a:latin typeface="Aharoni" panose="02010803020104030203" charset="0"/>
              <a:ea typeface="宋体" panose="02010600030101010101" pitchFamily="2" charset="-122"/>
            </a:endParaRPr>
          </a:p>
        </p:txBody>
      </p:sp>
      <p:sp>
        <p:nvSpPr>
          <p:cNvPr id="2051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/>
          <a:lstStyle/>
          <a:p>
            <a:pPr lvl="0" algn="r" fontAlgn="base"/>
            <a:endParaRPr sz="1200" strike="noStrike" noProof="1">
              <a:latin typeface="Aharoni" panose="02010803020104030203" charset="0"/>
              <a:ea typeface="宋体" panose="02010600030101010101" pitchFamily="2" charset="-122"/>
            </a:endParaRPr>
          </a:p>
        </p:txBody>
      </p:sp>
      <p:sp>
        <p:nvSpPr>
          <p:cNvPr id="205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备注占位符 4"/>
          <p:cNvSpPr>
            <a:spLocks noGrp="1" noRot="1" noChangeAspect="1"/>
          </p:cNvSpPr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/>
            <a:r>
              <a:rPr lang="zh-CN" altLang="en-US" dirty="0">
                <a:ea typeface="Arial" panose="020B0604020202020204" pitchFamily="34" charset="0"/>
              </a:rPr>
              <a:t>单击此处编辑母版文本样式</a:t>
            </a:r>
          </a:p>
          <a:p>
            <a:pPr lvl="1" indent="0"/>
            <a:r>
              <a:rPr lang="zh-CN" altLang="en-US" dirty="0">
                <a:ea typeface="Arial" panose="020B0604020202020204" pitchFamily="34" charset="0"/>
              </a:rPr>
              <a:t>第二级</a:t>
            </a:r>
          </a:p>
          <a:p>
            <a:pPr lvl="2" indent="0"/>
            <a:r>
              <a:rPr lang="zh-CN" altLang="en-US" dirty="0">
                <a:ea typeface="Arial" panose="020B0604020202020204" pitchFamily="34" charset="0"/>
              </a:rPr>
              <a:t>第三级</a:t>
            </a:r>
          </a:p>
          <a:p>
            <a:pPr lvl="3" indent="0"/>
            <a:r>
              <a:rPr lang="zh-CN" altLang="en-US" dirty="0">
                <a:ea typeface="Arial" panose="020B0604020202020204" pitchFamily="34" charset="0"/>
              </a:rPr>
              <a:t>第四级</a:t>
            </a:r>
          </a:p>
          <a:p>
            <a:pPr lvl="4" indent="0"/>
            <a:r>
              <a:rPr lang="zh-CN" altLang="en-US" dirty="0">
                <a:ea typeface="Arial" panose="020B0604020202020204" pitchFamily="34" charset="0"/>
              </a:rPr>
              <a:t>第五级</a:t>
            </a:r>
          </a:p>
        </p:txBody>
      </p:sp>
      <p:sp>
        <p:nvSpPr>
          <p:cNvPr id="2054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anchor="b"/>
          <a:lstStyle/>
          <a:p>
            <a:pPr lvl="0" algn="l" fontAlgn="base"/>
            <a:endParaRPr sz="1200" strike="noStrike" noProof="1">
              <a:latin typeface="Aharoni" panose="02010803020104030203" charset="0"/>
              <a:ea typeface="宋体" panose="02010600030101010101" pitchFamily="2" charset="-122"/>
            </a:endParaRPr>
          </a:p>
        </p:txBody>
      </p:sp>
      <p:sp>
        <p:nvSpPr>
          <p:cNvPr id="2055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anchor="b"/>
          <a:lstStyle/>
          <a:p>
            <a:pPr lvl="0" algn="r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zh-CN" altLang="en-US" sz="1200" strike="noStrike" noProof="1">
              <a:latin typeface="Aharoni" panose="02010803020104030203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lvl="0" defTabSz="0" fontAlgn="base">
      <a:defRPr sz="1200" kern="1200"/>
    </a:lvl1pPr>
    <a:lvl2pPr marL="0" lvl="1" indent="0" defTabSz="0" fontAlgn="base">
      <a:defRPr sz="1200" kern="1200"/>
    </a:lvl2pPr>
    <a:lvl3pPr marL="0" lvl="2" indent="0" defTabSz="0" fontAlgn="base">
      <a:defRPr sz="1200" kern="1200"/>
    </a:lvl3pPr>
    <a:lvl4pPr marL="0" lvl="3" indent="0" defTabSz="0" fontAlgn="base">
      <a:defRPr sz="1200" kern="1200"/>
    </a:lvl4pPr>
    <a:lvl5pPr marL="0" lvl="4" indent="0" defTabSz="0" fontAlgn="base">
      <a:defRPr sz="1200" kern="1200"/>
    </a:lvl5pPr>
    <a:lvl6pPr marL="2286000" lvl="5" indent="0" defTabSz="0" fontAlgn="base">
      <a:defRPr sz="1200" kern="1200"/>
    </a:lvl6pPr>
    <a:lvl7pPr marL="2743200" lvl="6" indent="0" defTabSz="0" fontAlgn="base">
      <a:defRPr sz="1200" kern="1200"/>
    </a:lvl7pPr>
    <a:lvl8pPr marL="3200400" lvl="7" indent="0" defTabSz="0" fontAlgn="base">
      <a:defRPr sz="1200" kern="1200"/>
    </a:lvl8pPr>
    <a:lvl9pPr marL="3657600" lvl="8" indent="0" defTabSz="0" fontAlgn="base">
      <a:defRPr sz="1200" kern="1200"/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0"/>
          <p:cNvPicPr>
            <a:picLocks noChangeAspect="1" noChangeArrowheads="1"/>
          </p:cNvPicPr>
          <p:nvPr/>
        </p:nvPicPr>
        <p:blipFill>
          <a:blip r:embed="rId2" cstate="email"/>
          <a:srcRect l="377" t="10858" r="1167" b="1454"/>
          <a:stretch>
            <a:fillRect/>
          </a:stretch>
        </p:blipFill>
        <p:spPr bwMode="auto">
          <a:xfrm>
            <a:off x="0" y="0"/>
            <a:ext cx="9144000" cy="618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KSO_BT1"/>
          <p:cNvSpPr>
            <a:spLocks noGrp="1" noChangeArrowheads="1"/>
          </p:cNvSpPr>
          <p:nvPr>
            <p:ph type="ctrTitle"/>
          </p:nvPr>
        </p:nvSpPr>
        <p:spPr>
          <a:xfrm>
            <a:off x="962025" y="4308475"/>
            <a:ext cx="7304088" cy="134937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3316" name="KSO_BC1"/>
          <p:cNvSpPr>
            <a:spLocks noGrp="1" noChangeArrowheads="1"/>
          </p:cNvSpPr>
          <p:nvPr>
            <p:ph type="subTitle" idx="1"/>
          </p:nvPr>
        </p:nvSpPr>
        <p:spPr>
          <a:xfrm>
            <a:off x="974725" y="5775325"/>
            <a:ext cx="7291388" cy="344488"/>
          </a:xfrm>
        </p:spPr>
        <p:txBody>
          <a:bodyPr/>
          <a:lstStyle>
            <a:lvl1pPr marL="0" indent="0" algn="ctr">
              <a:buFontTx/>
              <a:buNone/>
              <a:defRPr sz="1800">
                <a:latin typeface="华文隶书" panose="02010800040101010101" pitchFamily="2" charset="-122"/>
                <a:ea typeface="华文隶书" panose="02010800040101010101" pitchFamily="2" charset="-122"/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4B9111-47BD-4B4F-8BB4-E82C07B67DAF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67A778-AD46-4814-A027-57CADA353F7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F30FC-8040-497B-B0DA-6805E2D80CBA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F06EB-98A8-4D86-823F-C3D8CAB046A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04788"/>
            <a:ext cx="1971675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7063" y="204788"/>
            <a:ext cx="5764212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1DDBE-3C0F-4263-AF7F-964DAD63270B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07FE8-EA3B-48D7-AAE1-05B727EA5D3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A1525-0A4A-4B71-AA0B-445907D4F000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99AD9-6BA9-4E52-A262-A9942C5C7E1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9BB53-A36E-48E1-9D0F-C083F2C2A032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07C29-0D14-4217-848E-72A5D777BA1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184275"/>
            <a:ext cx="3867150" cy="499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84275"/>
            <a:ext cx="3867150" cy="499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42721-57E3-4906-B194-3ED54412B460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2AF65-6546-4E85-A6B1-8518248BEC4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CA20F-2F0D-4506-A437-14BBCF1602B9}" type="datetime1">
              <a:rPr lang="zh-CN" altLang="en-US"/>
              <a:t>2023-01-17</a:t>
            </a:fld>
            <a:endParaRPr lang="en-US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29AD1-7F4A-4F9C-B339-C4E173B5178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DB765-15EB-43D3-941E-4C4E7E99E782}" type="datetime1">
              <a:rPr lang="zh-CN" altLang="en-US"/>
              <a:t>2023-01-17</a:t>
            </a:fld>
            <a:endParaRPr lang="en-US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0FEA0-479F-4080-BEEE-E6C82317126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5D7AB-4EF2-4C04-A504-8C7CEC6455A6}" type="datetime1">
              <a:rPr lang="zh-CN" altLang="en-US"/>
              <a:t>2023-01-17</a:t>
            </a:fld>
            <a:endParaRPr lang="en-US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79ABF-E574-4AA5-8C63-8C9657113AC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8DFA-4455-41B1-A35D-6C4909C44A6A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C8C6F-048D-4C7A-816A-009D32FE4FD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AB590-F887-4F35-A921-5DD1CC5AAE34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D6A16-E45C-495B-97CA-BEA0DFB3361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6"/>
          <p:cNvPicPr>
            <a:picLocks noChangeAspect="1" noChangeArrowheads="1"/>
          </p:cNvPicPr>
          <p:nvPr/>
        </p:nvPicPr>
        <p:blipFill>
          <a:blip r:embed="rId13" cstate="email"/>
          <a:srcRect t="-2929"/>
          <a:stretch>
            <a:fillRect/>
          </a:stretch>
        </p:blipFill>
        <p:spPr bwMode="auto">
          <a:xfrm>
            <a:off x="0" y="2890838"/>
            <a:ext cx="9144000" cy="3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矩形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72000">
                <a:srgbClr val="FFFFFF">
                  <a:alpha val="28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华文中宋" panose="02010600040101010101" pitchFamily="2" charset="-122"/>
            </a:endParaRPr>
          </a:p>
        </p:txBody>
      </p:sp>
      <p:sp>
        <p:nvSpPr>
          <p:cNvPr id="12292" name="矩形 9"/>
          <p:cNvSpPr>
            <a:spLocks noChangeArrowheads="1"/>
          </p:cNvSpPr>
          <p:nvPr/>
        </p:nvSpPr>
        <p:spPr bwMode="auto">
          <a:xfrm>
            <a:off x="0" y="885825"/>
            <a:ext cx="9144000" cy="5972175"/>
          </a:xfrm>
          <a:prstGeom prst="rect">
            <a:avLst/>
          </a:prstGeom>
          <a:solidFill>
            <a:srgbClr val="FFFFFF">
              <a:alpha val="53999"/>
            </a:srgbClr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华文中宋" panose="02010600040101010101" pitchFamily="2" charset="-122"/>
            </a:endParaRPr>
          </a:p>
        </p:txBody>
      </p:sp>
      <p:sp>
        <p:nvSpPr>
          <p:cNvPr id="7175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627063" y="204788"/>
            <a:ext cx="788828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7176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184275"/>
            <a:ext cx="7886700" cy="49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12295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 smtClean="0">
                <a:solidFill>
                  <a:srgbClr val="919293"/>
                </a:solidFill>
              </a:defRPr>
            </a:lvl1pPr>
          </a:lstStyle>
          <a:p>
            <a:pPr>
              <a:defRPr/>
            </a:pPr>
            <a:fld id="{977464B6-A1E1-4253-B99D-AEE0397FD433}" type="datetime1">
              <a:rPr lang="zh-CN" altLang="en-US"/>
              <a:t>2023-01-17</a:t>
            </a:fld>
            <a:endParaRPr lang="en-US"/>
          </a:p>
        </p:txBody>
      </p:sp>
      <p:sp>
        <p:nvSpPr>
          <p:cNvPr id="12296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 smtClean="0">
                <a:solidFill>
                  <a:srgbClr val="91929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7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4500" y="6356350"/>
            <a:ext cx="47625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F5D5748-A63F-43BC-820A-9D17B9C4B1D7}" type="slidenum">
              <a:rPr lang="zh-CN" altLang="en-US"/>
              <a:t>‹#›</a:t>
            </a:fld>
            <a:endParaRPr lang="en-US"/>
          </a:p>
        </p:txBody>
      </p:sp>
      <p:sp>
        <p:nvSpPr>
          <p:cNvPr id="12298" name="矩形 8"/>
          <p:cNvSpPr>
            <a:spLocks noChangeArrowheads="1"/>
          </p:cNvSpPr>
          <p:nvPr/>
        </p:nvSpPr>
        <p:spPr bwMode="auto">
          <a:xfrm flipV="1">
            <a:off x="0" y="760413"/>
            <a:ext cx="9144000" cy="46037"/>
          </a:xfrm>
          <a:prstGeom prst="rect">
            <a:avLst/>
          </a:prstGeom>
          <a:solidFill>
            <a:srgbClr val="DAF0FA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华文中宋" panose="0201060004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华文隶书" panose="02010800040101010101" pitchFamily="2" charset="-122"/>
          <a:ea typeface="华文隶书" panose="0201080004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华文隶书" panose="02010800040101010101" pitchFamily="2" charset="-122"/>
          <a:ea typeface="华文隶书" panose="0201080004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华文隶书" panose="02010800040101010101" pitchFamily="2" charset="-122"/>
          <a:ea typeface="华文隶书" panose="0201080004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华文隶书" panose="02010800040101010101" pitchFamily="2" charset="-122"/>
          <a:ea typeface="华文隶书" panose="0201080004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华文隶书" panose="02010800040101010101" pitchFamily="2" charset="-122"/>
          <a:ea typeface="华文隶书" panose="0201080004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华文隶书" panose="02010800040101010101" pitchFamily="2" charset="-122"/>
          <a:ea typeface="华文隶书" panose="0201080004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华文隶书" panose="02010800040101010101" pitchFamily="2" charset="-122"/>
          <a:ea typeface="华文隶书" panose="0201080004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华文隶书" panose="02010800040101010101" pitchFamily="2" charset="-122"/>
          <a:ea typeface="华文隶书" panose="02010800040101010101" pitchFamily="2" charset="-122"/>
        </a:defRPr>
      </a:lvl9pPr>
    </p:titleStyle>
    <p:bodyStyle>
      <a:lvl1pPr marL="357505" indent="-357505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SzPct val="50000"/>
        <a:buBlip>
          <a:blip r:embed="rId14"/>
        </a:buBlip>
        <a:tabLst>
          <a:tab pos="182245" algn="l"/>
        </a:tabLst>
        <a:defRPr sz="2000" b="1">
          <a:solidFill>
            <a:srgbClr val="92D050"/>
          </a:solidFill>
          <a:latin typeface="+mn-lt"/>
          <a:ea typeface="+mn-ea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SzPct val="60000"/>
        <a:buFont typeface="华文中宋" panose="02010600040101010101" pitchFamily="2" charset="-122"/>
        <a:buChar char=" "/>
        <a:tabLst>
          <a:tab pos="182245" algn="l"/>
        </a:tabLst>
        <a:defRPr sz="1600">
          <a:solidFill>
            <a:srgbClr val="7F7F7F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tabLst>
          <a:tab pos="182245" algn="l"/>
        </a:tabLst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tabLst>
          <a:tab pos="182245" algn="l"/>
        </a:tabLst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tabLst>
          <a:tab pos="182245" algn="l"/>
        </a:tabLst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tabLst>
          <a:tab pos="182245" algn="l"/>
        </a:tabLst>
        <a:defRPr>
          <a:solidFill>
            <a:schemeClr val="tx1"/>
          </a:solidFill>
          <a:latin typeface="Arial" panose="020B0604020202020204" pitchFamily="34" charset="0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tabLst>
          <a:tab pos="182245" algn="l"/>
        </a:tabLst>
        <a:defRPr>
          <a:solidFill>
            <a:schemeClr val="tx1"/>
          </a:solidFill>
          <a:latin typeface="Arial" panose="020B0604020202020204" pitchFamily="34" charset="0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tabLst>
          <a:tab pos="182245" algn="l"/>
        </a:tabLst>
        <a:defRPr>
          <a:solidFill>
            <a:schemeClr val="tx1"/>
          </a:solidFill>
          <a:latin typeface="Arial" panose="020B0604020202020204" pitchFamily="34" charset="0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tabLst>
          <a:tab pos="182245" algn="l"/>
        </a:tabLst>
        <a:defRPr>
          <a:solidFill>
            <a:schemeClr val="tx1"/>
          </a:solidFill>
          <a:latin typeface="Arial" panose="020B0604020202020204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908720"/>
            <a:ext cx="2286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9pPr>
          </a:lstStyle>
          <a:p>
            <a:pPr>
              <a:defRPr/>
            </a:pPr>
            <a:r>
              <a:rPr lang="zh-CN" altLang="en-US" sz="2400" b="1" dirty="0">
                <a:latin typeface="+mn-ea"/>
                <a:ea typeface="+mn-ea"/>
              </a:rPr>
              <a:t>七年级下册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1771772"/>
            <a:ext cx="9144000" cy="21236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 I Love Learning English!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Amazing English</a:t>
            </a:r>
            <a:endParaRPr lang="zh-CN" alt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24754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03648" y="1604798"/>
            <a:ext cx="6220296" cy="21698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4.One letter like“a”, can be an English word. </a:t>
            </a:r>
          </a:p>
          <a:p>
            <a:pPr>
              <a:lnSpc>
                <a:spcPct val="150000"/>
              </a:lnSpc>
            </a:pPr>
            <a:r>
              <a:rPr lang="zh-CN" altLang="en-US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like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用作介词,</a:t>
            </a:r>
            <a:r>
              <a:rPr lang="zh-CN" altLang="en-US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like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前一般情况下要有be,翻译成“像……”。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 baby is like his mother.</a:t>
            </a:r>
          </a:p>
          <a:p>
            <a:pPr>
              <a:lnSpc>
                <a:spcPct val="150000"/>
              </a:lnSpc>
            </a:pPr>
            <a:r>
              <a:rPr lang="en-US" altLang="zh-CN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= The baby looks like his mother.</a:t>
            </a:r>
            <a:endParaRPr lang="zh-CN" altLang="en-US" b="1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228600" algn="l">
              <a:lnSpc>
                <a:spcPct val="150000"/>
              </a:lnSpc>
            </a:pP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这个婴儿长得像他妈妈。</a:t>
            </a:r>
            <a:endParaRPr lang="zh-CN" altLang="en-US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286116" y="666731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219200" y="1412776"/>
            <a:ext cx="6737176" cy="3648405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763688" y="1484784"/>
            <a:ext cx="5328592" cy="38318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 algn="l">
              <a:lnSpc>
                <a:spcPct val="150000"/>
              </a:lnSpc>
            </a:pPr>
            <a:r>
              <a:rPr lang="zh-CN" altLang="en-US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有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关</a:t>
            </a:r>
            <a:r>
              <a:rPr lang="zh-CN" altLang="en-US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like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的重要短语及句型:</a:t>
            </a:r>
          </a:p>
          <a:p>
            <a:pPr>
              <a:lnSpc>
                <a:spcPct val="150000"/>
              </a:lnSpc>
            </a:pPr>
            <a:r>
              <a:rPr lang="zh-CN" altLang="en-US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(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1) </a:t>
            </a:r>
            <a:r>
              <a:rPr lang="zh-CN" altLang="en-US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look like (=look the same)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看起来像。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Lily looks like Lucy.</a:t>
            </a:r>
          </a:p>
          <a:p>
            <a:pPr>
              <a:lnSpc>
                <a:spcPct val="150000"/>
              </a:lnSpc>
            </a:pPr>
            <a:r>
              <a:rPr lang="en-US" altLang="zh-CN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=Lily and Lucy look the same.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莉莉和露西看起来长得很像。</a:t>
            </a:r>
          </a:p>
          <a:p>
            <a:pPr>
              <a:lnSpc>
                <a:spcPct val="150000"/>
              </a:lnSpc>
            </a:pP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</a:t>
            </a:r>
            <a:r>
              <a:rPr lang="zh-CN" altLang="en-US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(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2) </a:t>
            </a:r>
            <a:r>
              <a:rPr lang="zh-CN" altLang="en-US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What is…like?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……怎么样?</a:t>
            </a:r>
          </a:p>
          <a:p>
            <a:pPr>
              <a:lnSpc>
                <a:spcPct val="150000"/>
              </a:lnSpc>
            </a:pPr>
            <a:r>
              <a:rPr lang="en-US" altLang="zh-CN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— What is the weather like today?</a:t>
            </a:r>
            <a:endParaRPr lang="zh-CN" altLang="en-US" b="1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228600" algn="l">
              <a:lnSpc>
                <a:spcPct val="150000"/>
              </a:lnSpc>
            </a:pP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今天的天气怎么样? </a:t>
            </a:r>
          </a:p>
          <a:p>
            <a:pPr>
              <a:lnSpc>
                <a:spcPct val="150000"/>
              </a:lnSpc>
            </a:pPr>
            <a:r>
              <a:rPr lang="en-US" altLang="zh-CN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— It is sunny.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晴天。</a:t>
            </a:r>
            <a:endParaRPr lang="zh-CN" altLang="en-US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286116" y="666731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259632" y="1412776"/>
            <a:ext cx="6310208" cy="34163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5.This sentence uses all 26 letters. </a:t>
            </a:r>
          </a:p>
          <a:p>
            <a:pPr>
              <a:lnSpc>
                <a:spcPct val="150000"/>
              </a:lnSpc>
            </a:pPr>
            <a:r>
              <a:rPr lang="zh-CN" altLang="en-US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use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用作动词,意为“使用”。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use sth.to do sth.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= 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use sth.for doing sth.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把某物用于做某事。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 use knives to cut apples</a:t>
            </a: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我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用刀子切苹果。</a:t>
            </a:r>
          </a:p>
          <a:p>
            <a:pPr>
              <a:lnSpc>
                <a:spcPct val="150000"/>
              </a:lnSpc>
            </a:pPr>
            <a:r>
              <a:rPr lang="zh-CN" altLang="en-US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use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还可以用作名词,意为“用处,应用”。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in use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意为“在使</a:t>
            </a: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用中”,</a:t>
            </a:r>
            <a:endParaRPr lang="en-US" altLang="zh-CN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150000"/>
              </a:lnSpc>
            </a:pPr>
            <a:r>
              <a:rPr lang="zh-CN" altLang="en-US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come 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into use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意为“开始被使用”。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 schoolbag is in use</a:t>
            </a: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 </a:t>
            </a:r>
            <a:r>
              <a:rPr lang="en-US" altLang="zh-CN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</a:t>
            </a: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这个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书包在使用中。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286116" y="548680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26625"/>
          <p:cNvSpPr>
            <a:spLocks noGrp="1"/>
          </p:cNvSpPr>
          <p:nvPr>
            <p:ph type="title"/>
          </p:nvPr>
        </p:nvSpPr>
        <p:spPr>
          <a:xfrm>
            <a:off x="1547665" y="1124745"/>
            <a:ext cx="5419705" cy="667167"/>
          </a:xfrm>
        </p:spPr>
        <p:txBody>
          <a:bodyPr anchor="ctr"/>
          <a:lstStyle/>
          <a:p>
            <a:pPr algn="l">
              <a:lnSpc>
                <a:spcPct val="150000"/>
              </a:lnSpc>
            </a:pP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ea typeface="EU-DY" pitchFamily="65" charset="-122"/>
              </a:rPr>
              <a:t>Fill in the blanks with the words in the box.</a:t>
            </a:r>
          </a:p>
        </p:txBody>
      </p:sp>
      <p:sp>
        <p:nvSpPr>
          <p:cNvPr id="26627" name="文本占位符 26626"/>
          <p:cNvSpPr>
            <a:spLocks noGrp="1"/>
          </p:cNvSpPr>
          <p:nvPr>
            <p:ph idx="1"/>
          </p:nvPr>
        </p:nvSpPr>
        <p:spPr>
          <a:xfrm>
            <a:off x="2699792" y="2180861"/>
            <a:ext cx="3240360" cy="605155"/>
          </a:xfrm>
          <a:noFill/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zh-CN" sz="1800">
                <a:solidFill>
                  <a:srgbClr val="0000CC"/>
                </a:solidFill>
                <a:latin typeface="Times New Roman" panose="02020603050405020304" pitchFamily="18" charset="0"/>
              </a:rPr>
              <a:t>fact  lazy letter quick sentence</a:t>
            </a:r>
          </a:p>
        </p:txBody>
      </p:sp>
      <p:sp>
        <p:nvSpPr>
          <p:cNvPr id="26628" name="文本框 26627"/>
          <p:cNvSpPr txBox="1"/>
          <p:nvPr/>
        </p:nvSpPr>
        <p:spPr>
          <a:xfrm>
            <a:off x="1384544" y="2714478"/>
            <a:ext cx="6067777" cy="21698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My name is Jack. The first ______ in my name </a:t>
            </a:r>
            <a:r>
              <a:rPr lang="en-US" altLang="zh-CN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is“J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”.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I love football. In_____, it’s my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</a:rPr>
              <a:t>favourite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 sport.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Can you make a ___________with the world?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Don’t be______. Practice English every day.</a:t>
            </a: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You eat very fast. You are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______.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29" name="矩形 26628"/>
          <p:cNvSpPr/>
          <p:nvPr/>
        </p:nvSpPr>
        <p:spPr>
          <a:xfrm>
            <a:off x="4355977" y="2756926"/>
            <a:ext cx="659155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letter</a:t>
            </a:r>
          </a:p>
        </p:txBody>
      </p:sp>
      <p:sp>
        <p:nvSpPr>
          <p:cNvPr id="26630" name="矩形 26629"/>
          <p:cNvSpPr/>
          <p:nvPr/>
        </p:nvSpPr>
        <p:spPr>
          <a:xfrm>
            <a:off x="3563889" y="3332990"/>
            <a:ext cx="530915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fact</a:t>
            </a:r>
            <a:endParaRPr lang="en-US" altLang="zh-CN" dirty="0">
              <a:solidFill>
                <a:srgbClr val="FF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31" name="矩形 26630"/>
          <p:cNvSpPr/>
          <p:nvPr/>
        </p:nvSpPr>
        <p:spPr>
          <a:xfrm>
            <a:off x="3419873" y="3813043"/>
            <a:ext cx="979755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sentence</a:t>
            </a:r>
            <a:endParaRPr lang="en-US" altLang="zh-CN" dirty="0">
              <a:solidFill>
                <a:srgbClr val="FF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32" name="矩形 26631"/>
          <p:cNvSpPr/>
          <p:nvPr/>
        </p:nvSpPr>
        <p:spPr>
          <a:xfrm>
            <a:off x="2627785" y="4389107"/>
            <a:ext cx="569387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lazy</a:t>
            </a:r>
            <a:endParaRPr lang="en-US" altLang="zh-CN" dirty="0">
              <a:solidFill>
                <a:srgbClr val="FF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33" name="矩形 26632"/>
          <p:cNvSpPr/>
          <p:nvPr/>
        </p:nvSpPr>
        <p:spPr>
          <a:xfrm>
            <a:off x="4211961" y="4965171"/>
            <a:ext cx="697627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quick</a:t>
            </a:r>
            <a:endParaRPr lang="en-US" altLang="zh-CN" dirty="0">
              <a:solidFill>
                <a:srgbClr val="FF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1043608" y="2084851"/>
            <a:ext cx="6737176" cy="3648405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/>
      <p:bldP spid="26631" grpId="0"/>
      <p:bldP spid="26632" grpId="0"/>
      <p:bldP spid="266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27649"/>
          <p:cNvSpPr>
            <a:spLocks noGrp="1"/>
          </p:cNvSpPr>
          <p:nvPr>
            <p:ph type="title"/>
          </p:nvPr>
        </p:nvSpPr>
        <p:spPr>
          <a:xfrm>
            <a:off x="1619673" y="1124745"/>
            <a:ext cx="5634781" cy="949025"/>
          </a:xfrm>
        </p:spPr>
        <p:txBody>
          <a:bodyPr anchor="ctr"/>
          <a:lstStyle/>
          <a:p>
            <a:pPr algn="l">
              <a:lnSpc>
                <a:spcPct val="150000"/>
              </a:lnSpc>
            </a:pP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ea typeface="EU-DY" pitchFamily="65" charset="-122"/>
              </a:rPr>
              <a:t>Circle the correct words to complete the sentences.</a:t>
            </a:r>
          </a:p>
        </p:txBody>
      </p:sp>
      <p:sp>
        <p:nvSpPr>
          <p:cNvPr id="27651" name="文本占位符 27650"/>
          <p:cNvSpPr>
            <a:spLocks noGrp="1"/>
          </p:cNvSpPr>
          <p:nvPr>
            <p:ph idx="1"/>
          </p:nvPr>
        </p:nvSpPr>
        <p:spPr>
          <a:xfrm>
            <a:off x="1547664" y="2071390"/>
            <a:ext cx="6192688" cy="3757877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</a:rPr>
              <a:t>1. I can (hear/hears/heard) with my ears.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</a:rPr>
              <a:t>2. You can (meeting/ meets/meet) us at the restaurant.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</a:rPr>
              <a:t>3. Your cousin can (stayed/stay/staying) at our house.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</a:rPr>
              <a:t>4. Can we (being/am/be) friends.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</a:rPr>
              <a:t>5. I can (find/found/finding) lots of books at the bookstore.</a:t>
            </a:r>
          </a:p>
        </p:txBody>
      </p:sp>
      <p:sp>
        <p:nvSpPr>
          <p:cNvPr id="27653" name="椭圆 27652"/>
          <p:cNvSpPr/>
          <p:nvPr/>
        </p:nvSpPr>
        <p:spPr>
          <a:xfrm>
            <a:off x="2339752" y="2276873"/>
            <a:ext cx="648072" cy="41704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/>
          </a:p>
        </p:txBody>
      </p:sp>
      <p:sp>
        <p:nvSpPr>
          <p:cNvPr id="27654" name="椭圆 27653"/>
          <p:cNvSpPr/>
          <p:nvPr/>
        </p:nvSpPr>
        <p:spPr>
          <a:xfrm>
            <a:off x="4139952" y="2948948"/>
            <a:ext cx="521012" cy="3632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/>
          </a:p>
        </p:txBody>
      </p:sp>
      <p:sp>
        <p:nvSpPr>
          <p:cNvPr id="27655" name="椭圆 27654"/>
          <p:cNvSpPr/>
          <p:nvPr/>
        </p:nvSpPr>
        <p:spPr>
          <a:xfrm>
            <a:off x="3995936" y="3525011"/>
            <a:ext cx="576064" cy="38488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/>
          </a:p>
        </p:txBody>
      </p:sp>
      <p:sp>
        <p:nvSpPr>
          <p:cNvPr id="27656" name="椭圆 27655"/>
          <p:cNvSpPr/>
          <p:nvPr/>
        </p:nvSpPr>
        <p:spPr>
          <a:xfrm>
            <a:off x="3563889" y="4101075"/>
            <a:ext cx="432048" cy="4391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/>
          </a:p>
        </p:txBody>
      </p:sp>
      <p:sp>
        <p:nvSpPr>
          <p:cNvPr id="27657" name="椭圆 27656"/>
          <p:cNvSpPr/>
          <p:nvPr/>
        </p:nvSpPr>
        <p:spPr>
          <a:xfrm>
            <a:off x="2339752" y="4773149"/>
            <a:ext cx="576064" cy="38488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1219200" y="1988840"/>
            <a:ext cx="6737176" cy="3552395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331640" y="2084851"/>
            <a:ext cx="6120680" cy="9233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>
              <a:lnSpc>
                <a:spcPct val="150000"/>
              </a:lnSpc>
            </a:pP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Work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groups</a:t>
            </a:r>
            <a:r>
              <a:rPr lang="en-US" altLang="zh-CN" u="none" dirty="0" smtClean="0">
                <a:latin typeface="Times New Roman" panose="02020603050405020304" pitchFamily="18" charset="0"/>
                <a:ea typeface="NEU-BZ-S92" charset="0"/>
                <a:cs typeface="NEU-BZ-S92" charset="0"/>
              </a:rPr>
              <a:t>. Interview</a:t>
            </a:r>
            <a:r>
              <a:rPr lang="en-US" altLang="zh-CN" u="none" dirty="0" smtClean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your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classmates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collect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more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interesting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facts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about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English</a:t>
            </a:r>
            <a:r>
              <a:rPr lang="en-US" altLang="zh-CN" u="none" dirty="0" smtClean="0">
                <a:latin typeface="Times New Roman" panose="02020603050405020304" pitchFamily="18" charset="0"/>
                <a:ea typeface="NEU-BZ-S92" charset="0"/>
                <a:cs typeface="NEU-BZ-S92" charset="0"/>
              </a:rPr>
              <a:t>. Then</a:t>
            </a:r>
            <a:r>
              <a:rPr lang="en-US" altLang="zh-CN" u="none" dirty="0" smtClean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write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them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down.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219200" y="1412776"/>
            <a:ext cx="6737176" cy="288032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907704" y="2132856"/>
            <a:ext cx="4968552" cy="133882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</a:t>
            </a: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.Learn</a:t>
            </a: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new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words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expressions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by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heart.</a:t>
            </a: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pPr>
              <a:lnSpc>
                <a:spcPct val="15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2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.Read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text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after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class.</a:t>
            </a: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pPr>
              <a:lnSpc>
                <a:spcPct val="150000"/>
              </a:lnSpc>
            </a:pP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3.Preview the next lesson.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 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1219200" y="1412776"/>
            <a:ext cx="6737176" cy="3264363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219200" y="1412776"/>
            <a:ext cx="6737176" cy="3648405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609600" y="177800"/>
            <a:ext cx="114300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187624" y="1904623"/>
            <a:ext cx="6744154" cy="258532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掌握单词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:letter, exactly, fact, sentence, quick, lazy, even, dig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短语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:in fact, in the English language, dig in, etc.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掌握和运用关于英语单词的构成的句型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能用本课词汇、短语和句型正确造句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并根据情景正确运用。 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掌握一般现在时和祈使句结构。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能介绍英语语言的特点。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439252" y="2000241"/>
            <a:ext cx="6490335" cy="175432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 fontAlgn="auto">
              <a:lnSpc>
                <a:spcPct val="150000"/>
              </a:lnSpc>
            </a:pPr>
            <a:r>
              <a:rPr kumimoji="1" lang="en-US" altLang="zh-CN" u="none" dirty="0">
                <a:latin typeface="Times New Roman" panose="02020603050405020304" pitchFamily="18" charset="0"/>
              </a:rPr>
              <a:t>(1)What do you think of English?</a:t>
            </a:r>
          </a:p>
          <a:p>
            <a:pPr>
              <a:lnSpc>
                <a:spcPct val="150000"/>
              </a:lnSpc>
            </a:pPr>
            <a:r>
              <a:rPr kumimoji="1" lang="en-US" altLang="zh-CN" u="none" dirty="0">
                <a:latin typeface="Times New Roman" panose="02020603050405020304" pitchFamily="18" charset="0"/>
              </a:rPr>
              <a:t>(2)Is it hard or difficult to learn English?</a:t>
            </a:r>
          </a:p>
          <a:p>
            <a:pPr>
              <a:lnSpc>
                <a:spcPct val="150000"/>
              </a:lnSpc>
            </a:pPr>
            <a:r>
              <a:rPr kumimoji="1" lang="en-US" altLang="zh-CN" u="none" dirty="0">
                <a:latin typeface="Times New Roman" panose="02020603050405020304" pitchFamily="18" charset="0"/>
              </a:rPr>
              <a:t>(3)How do you remember English words?</a:t>
            </a:r>
          </a:p>
          <a:p>
            <a:pPr>
              <a:lnSpc>
                <a:spcPct val="150000"/>
              </a:lnSpc>
            </a:pPr>
            <a:r>
              <a:rPr kumimoji="1" lang="en-US" altLang="zh-CN" u="none" dirty="0">
                <a:latin typeface="Times New Roman" panose="02020603050405020304" pitchFamily="18" charset="0"/>
              </a:rPr>
              <a:t>(4)What English words do you think are interesting?</a:t>
            </a:r>
            <a:endParaRPr kumimoji="1"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8" name="文本框 1"/>
          <p:cNvSpPr txBox="1"/>
          <p:nvPr/>
        </p:nvSpPr>
        <p:spPr>
          <a:xfrm>
            <a:off x="3626834" y="1251927"/>
            <a:ext cx="2302488" cy="4524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en-US" altLang="zh-CN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Free talk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609600" y="177800"/>
            <a:ext cx="114300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 in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3" descr="u=3910353825,54398027&amp;fm=21&amp;gp=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4476758"/>
            <a:ext cx="2643206" cy="1572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圆角矩形 10"/>
          <p:cNvSpPr/>
          <p:nvPr/>
        </p:nvSpPr>
        <p:spPr>
          <a:xfrm>
            <a:off x="1071538" y="1904990"/>
            <a:ext cx="7067576" cy="247651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矩形 10242"/>
          <p:cNvSpPr/>
          <p:nvPr/>
        </p:nvSpPr>
        <p:spPr>
          <a:xfrm>
            <a:off x="2111281" y="932723"/>
            <a:ext cx="716863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letter </a:t>
            </a:r>
          </a:p>
        </p:txBody>
      </p:sp>
      <p:sp>
        <p:nvSpPr>
          <p:cNvPr id="10244" name="矩形 10243"/>
          <p:cNvSpPr/>
          <p:nvPr/>
        </p:nvSpPr>
        <p:spPr>
          <a:xfrm>
            <a:off x="2050533" y="1508787"/>
            <a:ext cx="851515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exactly</a:t>
            </a:r>
          </a:p>
        </p:txBody>
      </p:sp>
      <p:sp>
        <p:nvSpPr>
          <p:cNvPr id="10245" name="矩形 10244"/>
          <p:cNvSpPr/>
          <p:nvPr/>
        </p:nvSpPr>
        <p:spPr>
          <a:xfrm>
            <a:off x="2051170" y="1988840"/>
            <a:ext cx="979755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sentence</a:t>
            </a:r>
          </a:p>
        </p:txBody>
      </p:sp>
      <p:sp>
        <p:nvSpPr>
          <p:cNvPr id="10246" name="矩形 10245"/>
          <p:cNvSpPr/>
          <p:nvPr/>
        </p:nvSpPr>
        <p:spPr>
          <a:xfrm>
            <a:off x="2214299" y="2564904"/>
            <a:ext cx="492443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fox</a:t>
            </a:r>
          </a:p>
        </p:txBody>
      </p:sp>
      <p:sp>
        <p:nvSpPr>
          <p:cNvPr id="10247" name="矩形 10246"/>
          <p:cNvSpPr/>
          <p:nvPr/>
        </p:nvSpPr>
        <p:spPr>
          <a:xfrm>
            <a:off x="2118480" y="3045275"/>
            <a:ext cx="569387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lazy</a:t>
            </a:r>
          </a:p>
        </p:txBody>
      </p:sp>
      <p:sp>
        <p:nvSpPr>
          <p:cNvPr id="10248" name="矩形 10247"/>
          <p:cNvSpPr/>
          <p:nvPr/>
        </p:nvSpPr>
        <p:spPr>
          <a:xfrm>
            <a:off x="5136103" y="933039"/>
            <a:ext cx="646331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字母</a:t>
            </a:r>
          </a:p>
        </p:txBody>
      </p:sp>
      <p:sp>
        <p:nvSpPr>
          <p:cNvPr id="10249" name="矩形 10248"/>
          <p:cNvSpPr/>
          <p:nvPr/>
        </p:nvSpPr>
        <p:spPr>
          <a:xfrm>
            <a:off x="5148064" y="1509103"/>
            <a:ext cx="1800493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确切地；精确地</a:t>
            </a:r>
          </a:p>
        </p:txBody>
      </p:sp>
      <p:sp>
        <p:nvSpPr>
          <p:cNvPr id="10250" name="矩形 10249"/>
          <p:cNvSpPr/>
          <p:nvPr/>
        </p:nvSpPr>
        <p:spPr>
          <a:xfrm>
            <a:off x="5148065" y="2084851"/>
            <a:ext cx="646331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句子</a:t>
            </a:r>
          </a:p>
        </p:txBody>
      </p:sp>
      <p:sp>
        <p:nvSpPr>
          <p:cNvPr id="10251" name="矩形 10250"/>
          <p:cNvSpPr/>
          <p:nvPr/>
        </p:nvSpPr>
        <p:spPr>
          <a:xfrm>
            <a:off x="5220073" y="2564904"/>
            <a:ext cx="1065847" cy="36933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狐狸</a:t>
            </a:r>
          </a:p>
        </p:txBody>
      </p:sp>
      <p:sp>
        <p:nvSpPr>
          <p:cNvPr id="10252" name="矩形 10251"/>
          <p:cNvSpPr/>
          <p:nvPr/>
        </p:nvSpPr>
        <p:spPr>
          <a:xfrm>
            <a:off x="5148065" y="3044957"/>
            <a:ext cx="877163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buClr>
                <a:srgbClr val="000000"/>
              </a:buClr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懒惰的</a:t>
            </a:r>
          </a:p>
        </p:txBody>
      </p:sp>
      <p:sp>
        <p:nvSpPr>
          <p:cNvPr id="10253" name="矩形 10252"/>
          <p:cNvSpPr/>
          <p:nvPr/>
        </p:nvSpPr>
        <p:spPr>
          <a:xfrm>
            <a:off x="2050090" y="3525328"/>
            <a:ext cx="1005403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forwards</a:t>
            </a:r>
          </a:p>
        </p:txBody>
      </p:sp>
      <p:sp>
        <p:nvSpPr>
          <p:cNvPr id="10255" name="矩形 10254"/>
          <p:cNvSpPr/>
          <p:nvPr/>
        </p:nvSpPr>
        <p:spPr>
          <a:xfrm>
            <a:off x="5292081" y="3525011"/>
            <a:ext cx="646331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buClr>
                <a:srgbClr val="000000"/>
              </a:buClr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向前</a:t>
            </a:r>
          </a:p>
        </p:txBody>
      </p:sp>
      <p:sp>
        <p:nvSpPr>
          <p:cNvPr id="7195" name="文本框 7194"/>
          <p:cNvSpPr txBox="1"/>
          <p:nvPr/>
        </p:nvSpPr>
        <p:spPr>
          <a:xfrm>
            <a:off x="3059833" y="548680"/>
            <a:ext cx="2879725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New words</a:t>
            </a:r>
          </a:p>
        </p:txBody>
      </p:sp>
      <p:sp>
        <p:nvSpPr>
          <p:cNvPr id="15" name="矩形 14"/>
          <p:cNvSpPr/>
          <p:nvPr/>
        </p:nvSpPr>
        <p:spPr>
          <a:xfrm>
            <a:off x="1979712" y="4677139"/>
            <a:ext cx="1229824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backwards </a:t>
            </a:r>
          </a:p>
        </p:txBody>
      </p:sp>
      <p:sp>
        <p:nvSpPr>
          <p:cNvPr id="16" name="矩形 15"/>
          <p:cNvSpPr/>
          <p:nvPr/>
        </p:nvSpPr>
        <p:spPr>
          <a:xfrm>
            <a:off x="2123729" y="4101075"/>
            <a:ext cx="825867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therein</a:t>
            </a:r>
          </a:p>
        </p:txBody>
      </p:sp>
      <p:sp>
        <p:nvSpPr>
          <p:cNvPr id="17" name="矩形 16"/>
          <p:cNvSpPr/>
          <p:nvPr/>
        </p:nvSpPr>
        <p:spPr>
          <a:xfrm>
            <a:off x="2195737" y="5253203"/>
            <a:ext cx="620683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even</a:t>
            </a:r>
          </a:p>
        </p:txBody>
      </p:sp>
      <p:sp>
        <p:nvSpPr>
          <p:cNvPr id="18" name="矩形 17"/>
          <p:cNvSpPr/>
          <p:nvPr/>
        </p:nvSpPr>
        <p:spPr>
          <a:xfrm>
            <a:off x="2339753" y="5733256"/>
            <a:ext cx="479618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dig</a:t>
            </a:r>
          </a:p>
        </p:txBody>
      </p:sp>
      <p:sp>
        <p:nvSpPr>
          <p:cNvPr id="19" name="矩形 18"/>
          <p:cNvSpPr/>
          <p:nvPr/>
        </p:nvSpPr>
        <p:spPr>
          <a:xfrm>
            <a:off x="4860033" y="4581128"/>
            <a:ext cx="2143141" cy="36933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向后；倒</a:t>
            </a:r>
          </a:p>
        </p:txBody>
      </p:sp>
      <p:sp>
        <p:nvSpPr>
          <p:cNvPr id="20" name="矩形 19"/>
          <p:cNvSpPr/>
          <p:nvPr/>
        </p:nvSpPr>
        <p:spPr>
          <a:xfrm>
            <a:off x="4776510" y="4005064"/>
            <a:ext cx="1800493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在那里；在其中</a:t>
            </a:r>
          </a:p>
        </p:txBody>
      </p:sp>
      <p:sp>
        <p:nvSpPr>
          <p:cNvPr id="21" name="矩形 20"/>
          <p:cNvSpPr/>
          <p:nvPr/>
        </p:nvSpPr>
        <p:spPr>
          <a:xfrm>
            <a:off x="4644008" y="5253203"/>
            <a:ext cx="1800493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甚至；还；其实</a:t>
            </a:r>
          </a:p>
        </p:txBody>
      </p:sp>
      <p:sp>
        <p:nvSpPr>
          <p:cNvPr id="22" name="矩形 21"/>
          <p:cNvSpPr/>
          <p:nvPr/>
        </p:nvSpPr>
        <p:spPr>
          <a:xfrm>
            <a:off x="5076057" y="5829267"/>
            <a:ext cx="877163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挖；掘</a:t>
            </a:r>
          </a:p>
        </p:txBody>
      </p:sp>
      <p:sp>
        <p:nvSpPr>
          <p:cNvPr id="23" name="圆角矩形 2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5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  <p:bldP spid="10246" grpId="0"/>
      <p:bldP spid="10247" grpId="0"/>
      <p:bldP spid="10248" grpId="0"/>
      <p:bldP spid="10249" grpId="0"/>
      <p:bldP spid="10250" grpId="0"/>
      <p:bldP spid="10251" grpId="0"/>
      <p:bldP spid="10252" grpId="0"/>
      <p:bldP spid="10253" grpId="0"/>
      <p:bldP spid="10255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548700" y="1340768"/>
            <a:ext cx="6047636" cy="34163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>
              <a:lnSpc>
                <a:spcPct val="200000"/>
              </a:lnSpc>
            </a:pP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Listen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write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true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or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false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F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1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English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easy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language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learn.</a:t>
            </a: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20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2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word</a:t>
            </a:r>
            <a:r>
              <a:rPr lang="en-US" altLang="zh-CN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“</a:t>
            </a:r>
            <a:r>
              <a:rPr lang="en-US" altLang="zh-CN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therein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”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has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ten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words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it.</a:t>
            </a: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20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3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There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about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800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000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words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English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language.</a:t>
            </a: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20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4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One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word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can’t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sentence.</a:t>
            </a: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20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5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There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English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word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with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1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900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letters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it</a:t>
            </a: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436096" y="2084851"/>
            <a:ext cx="312906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5508104" y="2660915"/>
            <a:ext cx="325730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7020272" y="3140968"/>
            <a:ext cx="325730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4716016" y="3717032"/>
            <a:ext cx="312906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156177" y="4197085"/>
            <a:ext cx="556563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228600" algn="l">
              <a:lnSpc>
                <a:spcPct val="150000"/>
              </a:lnSpc>
              <a:buClr>
                <a:srgbClr val="000000"/>
              </a:buClr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</a:t>
            </a:r>
            <a:endParaRPr lang="zh-CN" altLang="en-US" dirty="0"/>
          </a:p>
        </p:txBody>
      </p:sp>
      <p:sp>
        <p:nvSpPr>
          <p:cNvPr id="10" name="圆角矩形 9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1219200" y="1412776"/>
            <a:ext cx="6737176" cy="3648405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96402" y="1475095"/>
            <a:ext cx="5883910" cy="300082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>
              <a:lnSpc>
                <a:spcPct val="150000"/>
              </a:lnSpc>
            </a:pP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Read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aloud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answer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following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questions.</a:t>
            </a:r>
          </a:p>
          <a:p>
            <a:pPr>
              <a:lnSpc>
                <a:spcPct val="15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1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How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many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words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there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English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language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 marL="0" indent="228600">
              <a:lnSpc>
                <a:spcPct val="150000"/>
              </a:lnSpc>
            </a:pP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15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2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there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English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word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with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about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1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900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letters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 marL="0" indent="228600">
              <a:lnSpc>
                <a:spcPct val="150000"/>
              </a:lnSpc>
            </a:pP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15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3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Can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one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letter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English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word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 marL="0" indent="228600">
              <a:lnSpc>
                <a:spcPct val="150000"/>
              </a:lnSpc>
            </a:pPr>
            <a:endParaRPr lang="en-US" altLang="zh-CN" u="none" dirty="0">
              <a:solidFill>
                <a:srgbClr val="FF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835696" y="2308949"/>
            <a:ext cx="2540000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26.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63688" y="3210334"/>
            <a:ext cx="2540000" cy="45807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Yes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there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is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.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NEU-BZ-S92" charset="0"/>
              <a:cs typeface="NEU-BZ-S92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35696" y="3983839"/>
            <a:ext cx="809196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228600" algn="l">
              <a:lnSpc>
                <a:spcPct val="150000"/>
              </a:lnSpc>
              <a:buClr>
                <a:srgbClr val="000000"/>
              </a:buClr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Yes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.</a:t>
            </a:r>
            <a:endParaRPr lang="zh-CN" altLang="en-US" dirty="0"/>
          </a:p>
        </p:txBody>
      </p:sp>
      <p:sp>
        <p:nvSpPr>
          <p:cNvPr id="8" name="圆角矩形 7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1219200" y="1220755"/>
            <a:ext cx="6737176" cy="384042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75656" y="1628800"/>
            <a:ext cx="5976664" cy="392415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endParaRPr lang="en-US" altLang="zh-CN" sz="2400" b="1" u="none" dirty="0" smtClean="0">
              <a:solidFill>
                <a:srgbClr val="FF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CC00CC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  </a:t>
            </a:r>
            <a:r>
              <a:rPr lang="en-US" altLang="zh-CN" b="1" dirty="0" smtClean="0">
                <a:latin typeface="Times New Roman" panose="02020603050405020304" pitchFamily="18" charset="0"/>
                <a:ea typeface="NEU-HZ-S92" charset="0"/>
                <a:cs typeface="NEU-HZ-S92" charset="0"/>
              </a:rPr>
              <a:t>1.Amazing</a:t>
            </a:r>
            <a:r>
              <a:rPr lang="en-US" altLang="zh-CN" b="1" dirty="0" smtClean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English </a:t>
            </a:r>
          </a:p>
          <a:p>
            <a:pPr marL="0" indent="0">
              <a:lnSpc>
                <a:spcPct val="150000"/>
              </a:lnSpc>
            </a:pPr>
            <a:r>
              <a:rPr lang="en-US" altLang="zh-CN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  amazing</a:t>
            </a:r>
            <a:r>
              <a:rPr lang="en-US" altLang="zh-CN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 </a:t>
            </a:r>
            <a:r>
              <a:rPr lang="en-US" altLang="zh-CN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amazed</a:t>
            </a:r>
            <a:endParaRPr lang="en-US" altLang="zh-CN" u="none" dirty="0">
              <a:solidFill>
                <a:srgbClr val="FF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>
              <a:lnSpc>
                <a:spcPct val="150000"/>
              </a:lnSpc>
            </a:pP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1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amazing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用作形容词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意为“令人惊讶的”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指物。</a:t>
            </a:r>
            <a:endParaRPr lang="zh-CN" altLang="en-US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0">
              <a:lnSpc>
                <a:spcPct val="150000"/>
              </a:lnSpc>
            </a:pP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 This</a:t>
            </a: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amazing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news</a:t>
            </a: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</a:p>
          <a:p>
            <a:pPr marL="0" indent="0">
              <a:lnSpc>
                <a:spcPct val="150000"/>
              </a:lnSpc>
            </a:pPr>
            <a:r>
              <a:rPr lang="en-US" altLang="zh-CN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</a:t>
            </a: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这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是令人惊讶的消息。</a:t>
            </a:r>
          </a:p>
          <a:p>
            <a:pPr marL="0" indent="0">
              <a:lnSpc>
                <a:spcPct val="150000"/>
              </a:lnSpc>
            </a:pP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2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amazed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用作形容词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意为“感到惊讶的”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指人。</a:t>
            </a:r>
            <a:endParaRPr lang="zh-CN" altLang="en-US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0">
              <a:lnSpc>
                <a:spcPct val="150000"/>
              </a:lnSpc>
            </a:pP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 He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 amazed at the high building.</a:t>
            </a:r>
          </a:p>
          <a:p>
            <a:pPr marL="0" indent="0"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他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对这个高大的建筑物感到惊讶</a:t>
            </a: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286116" y="666731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219200" y="1412776"/>
            <a:ext cx="6737176" cy="451250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340609" y="1484784"/>
            <a:ext cx="6494358" cy="34163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2.Well, not exactly. </a:t>
            </a:r>
          </a:p>
          <a:p>
            <a:pPr>
              <a:lnSpc>
                <a:spcPct val="150000"/>
              </a:lnSpc>
            </a:pPr>
            <a:r>
              <a:rPr lang="zh-CN" altLang="en-US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exactly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意为“精确地;确切地;正好”。 </a:t>
            </a:r>
            <a:r>
              <a:rPr lang="zh-CN" altLang="en-US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not exactly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意为“并非如此;不完全是”。</a:t>
            </a:r>
          </a:p>
          <a:p>
            <a:pPr marL="0" indent="228600">
              <a:lnSpc>
                <a:spcPct val="150000"/>
              </a:lnSpc>
            </a:pPr>
            <a:r>
              <a:rPr lang="en-US" altLang="zh-CN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 doesn’t exactly know how to work out the problem</a:t>
            </a:r>
            <a:r>
              <a:rPr lang="en-US" altLang="zh-CN" b="1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</a:p>
          <a:p>
            <a:pPr marL="0" indent="228600">
              <a:lnSpc>
                <a:spcPct val="150000"/>
              </a:lnSpc>
            </a:pPr>
            <a:r>
              <a:rPr lang="zh-CN" altLang="en-US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他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并不确切地知道怎么解决这个问题。</a:t>
            </a:r>
          </a:p>
          <a:p>
            <a:pPr>
              <a:lnSpc>
                <a:spcPct val="150000"/>
              </a:lnSpc>
            </a:pPr>
            <a:r>
              <a:rPr lang="zh-CN" altLang="en-US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【</a:t>
            </a:r>
            <a:r>
              <a:rPr lang="zh-CN" altLang="en-US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拓展</a:t>
            </a:r>
            <a:r>
              <a:rPr lang="zh-CN" altLang="en-US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】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</a:t>
            </a:r>
            <a:r>
              <a:rPr lang="zh-CN" altLang="en-US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exact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用作形容词,意为“精确的”。</a:t>
            </a:r>
          </a:p>
          <a:p>
            <a:pPr marL="0" indent="228600">
              <a:lnSpc>
                <a:spcPct val="150000"/>
              </a:lnSpc>
            </a:pPr>
            <a:r>
              <a:rPr lang="en-US" altLang="zh-CN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This is the exact time</a:t>
            </a:r>
            <a:r>
              <a:rPr lang="en-US" altLang="zh-CN" b="1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</a:p>
          <a:p>
            <a:pPr marL="0" indent="228600">
              <a:lnSpc>
                <a:spcPct val="150000"/>
              </a:lnSpc>
            </a:pPr>
            <a:r>
              <a:rPr lang="zh-CN" altLang="en-US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这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是确切的时间</a:t>
            </a:r>
            <a:r>
              <a:rPr lang="zh-CN" altLang="en-US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</a:t>
            </a:r>
            <a:endParaRPr lang="zh-CN" altLang="en-US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347864" y="548680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219200" y="1124744"/>
            <a:ext cx="6737176" cy="451250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219200" y="1844824"/>
            <a:ext cx="6912768" cy="300082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3.In fact, there are about 800 000 words in the English language. </a:t>
            </a:r>
          </a:p>
          <a:p>
            <a:pPr>
              <a:lnSpc>
                <a:spcPct val="150000"/>
              </a:lnSpc>
            </a:pPr>
            <a:r>
              <a:rPr lang="zh-CN" altLang="en-US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in </a:t>
            </a:r>
            <a:r>
              <a:rPr lang="zh-CN" altLang="en-US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fact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可作状语或表语 ,可单独使用,既可用于书面语也可用于口语中。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 fact, the earth is nearer to the sun during the winter</a:t>
            </a:r>
            <a:r>
              <a:rPr lang="en-US" altLang="zh-CN" b="1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在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冬天,地球离太阳实际上还要近一些。 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No one believed it, but in fact, Mary passed her exam</a:t>
            </a:r>
            <a:r>
              <a:rPr lang="en-US" altLang="zh-CN" b="1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尽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管没有人相信,但实际上玛丽确实考试及格了。 </a:t>
            </a:r>
            <a:endParaRPr lang="zh-CN" altLang="en-US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3286116" y="666731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219200" y="1412776"/>
            <a:ext cx="6809184" cy="403244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A000120140530A12PWBG 1">
      <a:dk1>
        <a:srgbClr val="3D3F41"/>
      </a:dk1>
      <a:lt1>
        <a:srgbClr val="FFFFFF"/>
      </a:lt1>
      <a:dk2>
        <a:srgbClr val="3D3F41"/>
      </a:dk2>
      <a:lt2>
        <a:srgbClr val="FFFFFF"/>
      </a:lt2>
      <a:accent1>
        <a:srgbClr val="47B6E7"/>
      </a:accent1>
      <a:accent2>
        <a:srgbClr val="628EE3"/>
      </a:accent2>
      <a:accent3>
        <a:srgbClr val="FFFFFF"/>
      </a:accent3>
      <a:accent4>
        <a:srgbClr val="333436"/>
      </a:accent4>
      <a:accent5>
        <a:srgbClr val="B1D7F1"/>
      </a:accent5>
      <a:accent6>
        <a:srgbClr val="5880CE"/>
      </a:accent6>
      <a:hlink>
        <a:srgbClr val="00B0F0"/>
      </a:hlink>
      <a:folHlink>
        <a:srgbClr val="AFB2B4"/>
      </a:folHlink>
    </a:clrScheme>
    <a:fontScheme name="A000120140530A12PWBG">
      <a:majorFont>
        <a:latin typeface="华文隶书"/>
        <a:ea typeface="华文隶书"/>
        <a:cs typeface=""/>
      </a:majorFont>
      <a:minorFont>
        <a:latin typeface="华文中宋"/>
        <a:ea typeface="华文中宋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40530A12PWBG 1">
        <a:dk1>
          <a:srgbClr val="3D3F41"/>
        </a:dk1>
        <a:lt1>
          <a:srgbClr val="FFFFFF"/>
        </a:lt1>
        <a:dk2>
          <a:srgbClr val="3D3F41"/>
        </a:dk2>
        <a:lt2>
          <a:srgbClr val="FFFFFF"/>
        </a:lt2>
        <a:accent1>
          <a:srgbClr val="47B6E7"/>
        </a:accent1>
        <a:accent2>
          <a:srgbClr val="628EE3"/>
        </a:accent2>
        <a:accent3>
          <a:srgbClr val="FFFFFF"/>
        </a:accent3>
        <a:accent4>
          <a:srgbClr val="333436"/>
        </a:accent4>
        <a:accent5>
          <a:srgbClr val="B1D7F1"/>
        </a:accent5>
        <a:accent6>
          <a:srgbClr val="5880CE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主题41</Template>
  <TotalTime>0</TotalTime>
  <Words>891</Words>
  <Application>Microsoft Office PowerPoint</Application>
  <PresentationFormat>全屏显示(4:3)</PresentationFormat>
  <Paragraphs>142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0" baseType="lpstr">
      <vt:lpstr>Aharoni</vt:lpstr>
      <vt:lpstr>EU-DY</vt:lpstr>
      <vt:lpstr>NEU-BZ-S92</vt:lpstr>
      <vt:lpstr>NEU-HZ-S92</vt:lpstr>
      <vt:lpstr>方正黑体_GBK</vt:lpstr>
      <vt:lpstr>方正书宋_GBK</vt:lpstr>
      <vt:lpstr>华文隶书</vt:lpstr>
      <vt:lpstr>华文中宋</vt:lpstr>
      <vt:lpstr>宋体</vt:lpstr>
      <vt:lpstr>微软雅黑</vt:lpstr>
      <vt:lpstr>Arial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Fill in the blanks with the words in the box.</vt:lpstr>
      <vt:lpstr>Circle the correct words to complete the sentences.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2023-01-17T01:09:53Z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3C83C43A3729444DAC3A5FE24D9238B7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