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handoutMasterIdLst>
    <p:handoutMasterId r:id="rId63"/>
  </p:handoutMasterIdLst>
  <p:sldIdLst>
    <p:sldId id="494" r:id="rId2"/>
    <p:sldId id="434" r:id="rId3"/>
    <p:sldId id="435" r:id="rId4"/>
    <p:sldId id="436" r:id="rId5"/>
    <p:sldId id="437" r:id="rId6"/>
    <p:sldId id="438" r:id="rId7"/>
    <p:sldId id="439" r:id="rId8"/>
    <p:sldId id="440" r:id="rId9"/>
    <p:sldId id="441"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5" r:id="rId23"/>
    <p:sldId id="456" r:id="rId24"/>
    <p:sldId id="457" r:id="rId25"/>
    <p:sldId id="458" r:id="rId26"/>
    <p:sldId id="459" r:id="rId27"/>
    <p:sldId id="460" r:id="rId28"/>
    <p:sldId id="461" r:id="rId29"/>
    <p:sldId id="462" r:id="rId30"/>
    <p:sldId id="463" r:id="rId31"/>
    <p:sldId id="464" r:id="rId32"/>
    <p:sldId id="465" r:id="rId33"/>
    <p:sldId id="466" r:id="rId34"/>
    <p:sldId id="467" r:id="rId35"/>
    <p:sldId id="468" r:id="rId36"/>
    <p:sldId id="469" r:id="rId37"/>
    <p:sldId id="470" r:id="rId38"/>
    <p:sldId id="471" r:id="rId39"/>
    <p:sldId id="472" r:id="rId40"/>
    <p:sldId id="473" r:id="rId41"/>
    <p:sldId id="474" r:id="rId42"/>
    <p:sldId id="475" r:id="rId43"/>
    <p:sldId id="476" r:id="rId44"/>
    <p:sldId id="477" r:id="rId45"/>
    <p:sldId id="478" r:id="rId46"/>
    <p:sldId id="479" r:id="rId47"/>
    <p:sldId id="480" r:id="rId48"/>
    <p:sldId id="481" r:id="rId49"/>
    <p:sldId id="482" r:id="rId50"/>
    <p:sldId id="483" r:id="rId51"/>
    <p:sldId id="484" r:id="rId52"/>
    <p:sldId id="485" r:id="rId53"/>
    <p:sldId id="486" r:id="rId54"/>
    <p:sldId id="487" r:id="rId55"/>
    <p:sldId id="488" r:id="rId56"/>
    <p:sldId id="489" r:id="rId57"/>
    <p:sldId id="490" r:id="rId58"/>
    <p:sldId id="491" r:id="rId59"/>
    <p:sldId id="492" r:id="rId60"/>
    <p:sldId id="493" r:id="rId61"/>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3429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685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028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autoAdjust="0"/>
  </p:normalViewPr>
  <p:slideViewPr>
    <p:cSldViewPr snapToObjects="1">
      <p:cViewPr>
        <p:scale>
          <a:sx n="130" d="100"/>
          <a:sy n="130" d="100"/>
        </p:scale>
        <p:origin x="-1074" y="-486"/>
      </p:cViewPr>
      <p:guideLst>
        <p:guide orient="horz" pos="1620"/>
        <p:guide pos="2880"/>
      </p:guideLst>
    </p:cSldViewPr>
  </p:slideViewPr>
  <p:notesTextViewPr>
    <p:cViewPr>
      <p:scale>
        <a:sx n="1" d="1"/>
        <a:sy n="1" d="1"/>
      </p:scale>
      <p:origin x="0" y="0"/>
    </p:cViewPr>
  </p:notesTextViewPr>
  <p:gridSpacing cx="216026" cy="216026"/>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F725AEDA-E179-4278-998D-D9EC8DB06D52}" type="datetimeFigureOut">
              <a:rPr lang="zh-CN" altLang="en-US"/>
              <a:t>2023-01-17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solidFill>
                  <a:srgbClr val="898989"/>
                </a:solidFill>
              </a:defRPr>
            </a:lvl1pPr>
          </a:lstStyle>
          <a:p>
            <a:fld id="{549810EC-9CEE-4694-B488-2660275447AF}"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email"/>
          <a:srcRect/>
          <a:stretch>
            <a:fillRect/>
          </a:stretch>
        </p:blipFill>
        <p:spPr bwMode="auto">
          <a:xfrm rot="1515377" flipH="1" flipV="1">
            <a:off x="-834628" y="-261938"/>
            <a:ext cx="33956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0"/>
          <p:cNvPicPr>
            <a:picLocks noChangeAspect="1" noChangeArrowheads="1"/>
          </p:cNvPicPr>
          <p:nvPr userDrawn="1"/>
        </p:nvPicPr>
        <p:blipFill>
          <a:blip r:embed="rId3" cstate="email"/>
          <a:srcRect/>
          <a:stretch>
            <a:fillRect/>
          </a:stretch>
        </p:blipFill>
        <p:spPr bwMode="auto">
          <a:xfrm rot="16585734" flipH="1" flipV="1">
            <a:off x="8024218" y="4030861"/>
            <a:ext cx="111561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userDrawn="1"/>
        </p:nvPicPr>
        <p:blipFill>
          <a:blip r:embed="rId4"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动作按钮: 后退或前一项 12">
            <a:hlinkClick r:id="" action="ppaction://hlinkshowjump?jump=previousslide"/>
          </p:cNvPr>
          <p:cNvSpPr/>
          <p:nvPr userDrawn="1"/>
        </p:nvSpPr>
        <p:spPr>
          <a:xfrm>
            <a:off x="8242697"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4" name="动作按钮: 前进或下一项 13">
            <a:hlinkClick r:id="" action="ppaction://hlinkshowjump?jump=nextslide"/>
          </p:cNvPr>
          <p:cNvSpPr/>
          <p:nvPr userDrawn="1"/>
        </p:nvSpPr>
        <p:spPr>
          <a:xfrm>
            <a:off x="8515351"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5" name="动作按钮: 结束 14">
            <a:hlinkClick r:id="" action="ppaction://hlinkshowjump?jump=endshow"/>
          </p:cNvPr>
          <p:cNvSpPr/>
          <p:nvPr userDrawn="1"/>
        </p:nvSpPr>
        <p:spPr>
          <a:xfrm>
            <a:off x="878086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Group 1"/>
          <p:cNvGrpSpPr/>
          <p:nvPr userDrawn="1"/>
        </p:nvGrpSpPr>
        <p:grpSpPr bwMode="auto">
          <a:xfrm>
            <a:off x="616744" y="946548"/>
            <a:ext cx="2226469" cy="2178844"/>
            <a:chOff x="-949635" y="0"/>
            <a:chExt cx="7009631" cy="6858000"/>
          </a:xfrm>
        </p:grpSpPr>
        <p:sp>
          <p:nvSpPr>
            <p:cNvPr id="3"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4"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5" name="Group 2"/>
          <p:cNvGrpSpPr/>
          <p:nvPr userDrawn="1"/>
        </p:nvGrpSpPr>
        <p:grpSpPr bwMode="auto">
          <a:xfrm>
            <a:off x="573881" y="1369219"/>
            <a:ext cx="1333500" cy="1333500"/>
            <a:chOff x="990600" y="2044717"/>
            <a:chExt cx="2768566" cy="2768566"/>
          </a:xfrm>
        </p:grpSpPr>
        <p:sp>
          <p:nvSpPr>
            <p:cNvPr id="6"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7" name="Group 9"/>
            <p:cNvGrpSpPr/>
            <p:nvPr/>
          </p:nvGrpSpPr>
          <p:grpSpPr bwMode="auto">
            <a:xfrm>
              <a:off x="1429100" y="2771847"/>
              <a:ext cx="1800200" cy="992584"/>
              <a:chOff x="2345143" y="2365645"/>
              <a:chExt cx="1800200" cy="992584"/>
            </a:xfrm>
          </p:grpSpPr>
          <p:sp>
            <p:nvSpPr>
              <p:cNvPr id="8" name="TextBox 7"/>
              <p:cNvSpPr txBox="1"/>
              <p:nvPr/>
            </p:nvSpPr>
            <p:spPr>
              <a:xfrm>
                <a:off x="2344176" y="2365264"/>
                <a:ext cx="1802039" cy="677310"/>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9" name="TextBox 8"/>
              <p:cNvSpPr txBox="1"/>
              <p:nvPr/>
            </p:nvSpPr>
            <p:spPr>
              <a:xfrm>
                <a:off x="2344176" y="3143924"/>
                <a:ext cx="1802039" cy="215058"/>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sp>
        <p:nvSpPr>
          <p:cNvPr id="10" name="Diamond 11"/>
          <p:cNvSpPr/>
          <p:nvPr userDrawn="1"/>
        </p:nvSpPr>
        <p:spPr bwMode="auto">
          <a:xfrm>
            <a:off x="1409701" y="713185"/>
            <a:ext cx="554831" cy="554831"/>
          </a:xfrm>
          <a:prstGeom prst="diamond">
            <a:avLst/>
          </a:prstGeom>
          <a:solidFill>
            <a:schemeClr val="accent2"/>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01</a:t>
            </a:r>
            <a:endParaRPr lang="en-US" altLang="zh-CN" sz="1800" b="1" noProof="1">
              <a:solidFill>
                <a:schemeClr val="bg1"/>
              </a:solidFill>
              <a:latin typeface="Impact" panose="020B0806030902050204" pitchFamily="34" charset="0"/>
            </a:endParaRPr>
          </a:p>
        </p:txBody>
      </p:sp>
      <p:sp>
        <p:nvSpPr>
          <p:cNvPr id="11" name="Diamond 12"/>
          <p:cNvSpPr/>
          <p:nvPr userDrawn="1"/>
        </p:nvSpPr>
        <p:spPr bwMode="auto">
          <a:xfrm>
            <a:off x="2030017" y="1321594"/>
            <a:ext cx="554831" cy="554831"/>
          </a:xfrm>
          <a:prstGeom prst="diamond">
            <a:avLst/>
          </a:prstGeom>
          <a:solidFill>
            <a:schemeClr val="accent3"/>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02</a:t>
            </a:r>
            <a:endParaRPr lang="en-US" altLang="zh-CN" sz="1800" b="1" noProof="1">
              <a:solidFill>
                <a:schemeClr val="bg1"/>
              </a:solidFill>
              <a:latin typeface="Impact" panose="020B0806030902050204" pitchFamily="34" charset="0"/>
            </a:endParaRPr>
          </a:p>
        </p:txBody>
      </p:sp>
      <p:sp>
        <p:nvSpPr>
          <p:cNvPr id="12" name="Diamond 13"/>
          <p:cNvSpPr/>
          <p:nvPr userDrawn="1"/>
        </p:nvSpPr>
        <p:spPr bwMode="auto">
          <a:xfrm>
            <a:off x="2030017" y="2181226"/>
            <a:ext cx="554831" cy="554831"/>
          </a:xfrm>
          <a:prstGeom prst="diamond">
            <a:avLst/>
          </a:prstGeom>
          <a:solidFill>
            <a:schemeClr val="accent4"/>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03</a:t>
            </a:r>
            <a:endParaRPr lang="en-US" altLang="zh-CN" sz="1800" b="1" noProof="1">
              <a:solidFill>
                <a:schemeClr val="bg1"/>
              </a:solidFill>
              <a:latin typeface="Impact" panose="020B0806030902050204" pitchFamily="34" charset="0"/>
            </a:endParaRPr>
          </a:p>
        </p:txBody>
      </p:sp>
      <p:sp>
        <p:nvSpPr>
          <p:cNvPr id="13" name="Diamond 14"/>
          <p:cNvSpPr/>
          <p:nvPr userDrawn="1"/>
        </p:nvSpPr>
        <p:spPr bwMode="auto">
          <a:xfrm>
            <a:off x="1409701" y="2826544"/>
            <a:ext cx="554831" cy="554831"/>
          </a:xfrm>
          <a:prstGeom prst="diamond">
            <a:avLst/>
          </a:prstGeom>
          <a:solidFill>
            <a:schemeClr val="accent5"/>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04</a:t>
            </a:r>
            <a:endParaRPr lang="en-US" altLang="zh-CN" sz="1800" b="1" noProof="1">
              <a:solidFill>
                <a:schemeClr val="bg1"/>
              </a:solidFill>
              <a:latin typeface="Impact" panose="020B0806030902050204" pitchFamily="34" charset="0"/>
            </a:endParaRPr>
          </a:p>
        </p:txBody>
      </p:sp>
      <p:grpSp>
        <p:nvGrpSpPr>
          <p:cNvPr id="14" name="Group 21"/>
          <p:cNvGrpSpPr/>
          <p:nvPr userDrawn="1"/>
        </p:nvGrpSpPr>
        <p:grpSpPr bwMode="auto">
          <a:xfrm>
            <a:off x="1964532" y="851297"/>
            <a:ext cx="1908572" cy="271463"/>
            <a:chOff x="3943834" y="704409"/>
            <a:chExt cx="3962574" cy="563232"/>
          </a:xfrm>
        </p:grpSpPr>
        <p:sp>
          <p:nvSpPr>
            <p:cNvPr id="15" name="TextBox 14"/>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1">
                      <a:lumMod val="100000"/>
                    </a:schemeClr>
                  </a:solidFill>
                  <a:latin typeface="+mn-lt"/>
                  <a:ea typeface="+mn-ea"/>
                </a:rPr>
                <a:t>标题文本预设</a:t>
              </a:r>
              <a:endParaRPr lang="zh-CN" altLang="en-US" sz="1200" b="1" noProof="1">
                <a:solidFill>
                  <a:schemeClr val="accent1">
                    <a:lumMod val="100000"/>
                  </a:schemeClr>
                </a:solidFill>
              </a:endParaRPr>
            </a:p>
          </p:txBody>
        </p:sp>
        <p:sp>
          <p:nvSpPr>
            <p:cNvPr id="16" name="TextBox 15"/>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17" name="Group 22"/>
          <p:cNvGrpSpPr/>
          <p:nvPr userDrawn="1"/>
        </p:nvGrpSpPr>
        <p:grpSpPr bwMode="auto">
          <a:xfrm>
            <a:off x="2584847" y="1447800"/>
            <a:ext cx="1909763" cy="271463"/>
            <a:chOff x="3943834" y="704409"/>
            <a:chExt cx="3962574" cy="563232"/>
          </a:xfrm>
        </p:grpSpPr>
        <p:sp>
          <p:nvSpPr>
            <p:cNvPr id="18" name="TextBox 23"/>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2">
                      <a:lumMod val="100000"/>
                    </a:schemeClr>
                  </a:solidFill>
                  <a:latin typeface="+mn-lt"/>
                  <a:ea typeface="+mn-ea"/>
                </a:rPr>
                <a:t>标题文本预设</a:t>
              </a:r>
              <a:endParaRPr lang="zh-CN" altLang="en-US" sz="1200" b="1" noProof="1">
                <a:solidFill>
                  <a:schemeClr val="accent2">
                    <a:lumMod val="100000"/>
                  </a:schemeClr>
                </a:solidFill>
              </a:endParaRPr>
            </a:p>
          </p:txBody>
        </p:sp>
        <p:sp>
          <p:nvSpPr>
            <p:cNvPr id="19" name="TextBox 24"/>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0" name="Group 25"/>
          <p:cNvGrpSpPr/>
          <p:nvPr userDrawn="1"/>
        </p:nvGrpSpPr>
        <p:grpSpPr bwMode="auto">
          <a:xfrm>
            <a:off x="2584847" y="2362200"/>
            <a:ext cx="1909763" cy="271463"/>
            <a:chOff x="3943834" y="704409"/>
            <a:chExt cx="3962574" cy="563232"/>
          </a:xfrm>
        </p:grpSpPr>
        <p:sp>
          <p:nvSpPr>
            <p:cNvPr id="21" name="TextBox 26"/>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3">
                      <a:lumMod val="100000"/>
                    </a:schemeClr>
                  </a:solidFill>
                  <a:latin typeface="+mn-lt"/>
                  <a:ea typeface="+mn-ea"/>
                </a:rPr>
                <a:t>标题文本预设</a:t>
              </a:r>
              <a:endParaRPr lang="zh-CN" altLang="en-US" sz="1200" b="1" noProof="1">
                <a:solidFill>
                  <a:schemeClr val="accent3">
                    <a:lumMod val="100000"/>
                  </a:schemeClr>
                </a:solidFill>
              </a:endParaRPr>
            </a:p>
          </p:txBody>
        </p:sp>
        <p:sp>
          <p:nvSpPr>
            <p:cNvPr id="22" name="TextBox 27"/>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3" name="Group 28"/>
          <p:cNvGrpSpPr/>
          <p:nvPr userDrawn="1"/>
        </p:nvGrpSpPr>
        <p:grpSpPr bwMode="auto">
          <a:xfrm>
            <a:off x="1964532" y="3018235"/>
            <a:ext cx="1908572" cy="271463"/>
            <a:chOff x="3943834" y="704409"/>
            <a:chExt cx="3962574" cy="563232"/>
          </a:xfrm>
        </p:grpSpPr>
        <p:sp>
          <p:nvSpPr>
            <p:cNvPr id="24" name="TextBox 29"/>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4">
                      <a:lumMod val="100000"/>
                    </a:schemeClr>
                  </a:solidFill>
                  <a:latin typeface="+mn-lt"/>
                  <a:ea typeface="+mn-ea"/>
                </a:rPr>
                <a:t>标题文本预设</a:t>
              </a:r>
              <a:endParaRPr lang="zh-CN" altLang="en-US" sz="1200" b="1" noProof="1">
                <a:solidFill>
                  <a:schemeClr val="accent4">
                    <a:lumMod val="100000"/>
                  </a:schemeClr>
                </a:solidFill>
              </a:endParaRPr>
            </a:p>
          </p:txBody>
        </p:sp>
        <p:sp>
          <p:nvSpPr>
            <p:cNvPr id="25" name="TextBox 30"/>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sp>
        <p:nvSpPr>
          <p:cNvPr id="26" name="动作按钮: 后退或前一项 25">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7" name="动作按钮: 前进或下一项 26">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8" name="动作按钮: 结束 27">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0-#ppt_w/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0-#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0-#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0-#ppt_w/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0-#ppt_w/2"/>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0-#ppt_w/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ppt_x</p:attrName>
                                        </p:attrNameLst>
                                      </p:cBhvr>
                                      <p:tavLst>
                                        <p:tav tm="0">
                                          <p:val>
                                            <p:strVal val="0-#ppt_w/2"/>
                                          </p:val>
                                        </p:tav>
                                        <p:tav tm="100000">
                                          <p:val>
                                            <p:strVal val="#ppt_x"/>
                                          </p:val>
                                        </p:tav>
                                      </p:tavLst>
                                    </p:anim>
                                    <p:anim calcmode="lin" valueType="num">
                                      <p:cBhvr>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0-#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动作按钮: 后退或前一项 2">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4" name="动作按钮: 前进或下一项 3">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结束 4">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6" name="直接连接符 5"/>
          <p:cNvCxnSpPr/>
          <p:nvPr userDrawn="1"/>
        </p:nvCxnSpPr>
        <p:spPr>
          <a:xfrm>
            <a:off x="104775" y="4719638"/>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104775" y="594122"/>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2347913" y="916782"/>
            <a:ext cx="0" cy="3480197"/>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42"/>
          <p:cNvGrpSpPr/>
          <p:nvPr userDrawn="1"/>
        </p:nvGrpSpPr>
        <p:grpSpPr bwMode="auto">
          <a:xfrm>
            <a:off x="80963" y="1579960"/>
            <a:ext cx="2270522" cy="2178844"/>
            <a:chOff x="755951" y="2210607"/>
            <a:chExt cx="3026493" cy="2905010"/>
          </a:xfrm>
        </p:grpSpPr>
        <p:grpSp>
          <p:nvGrpSpPr>
            <p:cNvPr id="10" name="Group 1"/>
            <p:cNvGrpSpPr/>
            <p:nvPr/>
          </p:nvGrpSpPr>
          <p:grpSpPr bwMode="auto">
            <a:xfrm>
              <a:off x="813205" y="2210607"/>
              <a:ext cx="2969239" cy="2905010"/>
              <a:chOff x="-949635" y="0"/>
              <a:chExt cx="7009631" cy="6858000"/>
            </a:xfrm>
          </p:grpSpPr>
          <p:sp>
            <p:nvSpPr>
              <p:cNvPr id="16"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17"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11" name="Group 2"/>
            <p:cNvGrpSpPr/>
            <p:nvPr/>
          </p:nvGrpSpPr>
          <p:grpSpPr bwMode="auto">
            <a:xfrm>
              <a:off x="755951" y="2773741"/>
              <a:ext cx="1778742" cy="1778742"/>
              <a:chOff x="990600" y="2044717"/>
              <a:chExt cx="2768566" cy="2768566"/>
            </a:xfrm>
          </p:grpSpPr>
          <p:sp>
            <p:nvSpPr>
              <p:cNvPr id="12"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13" name="Group 9"/>
              <p:cNvGrpSpPr/>
              <p:nvPr/>
            </p:nvGrpSpPr>
            <p:grpSpPr bwMode="auto">
              <a:xfrm>
                <a:off x="1429100" y="2771847"/>
                <a:ext cx="1800200" cy="992584"/>
                <a:chOff x="2345143" y="2365645"/>
                <a:chExt cx="1800200" cy="992584"/>
              </a:xfrm>
            </p:grpSpPr>
            <p:sp>
              <p:nvSpPr>
                <p:cNvPr id="14"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15" name="TextBox 8"/>
                <p:cNvSpPr txBox="1"/>
                <p:nvPr/>
              </p:nvSpPr>
              <p:spPr>
                <a:xfrm>
                  <a:off x="2346338" y="3143869"/>
                  <a:ext cx="1798300" cy="214959"/>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grpSp>
      <p:sp>
        <p:nvSpPr>
          <p:cNvPr id="2" name="标题 1"/>
          <p:cNvSpPr>
            <a:spLocks noGrp="1"/>
          </p:cNvSpPr>
          <p:nvPr>
            <p:ph type="title" hasCustomPrompt="1"/>
          </p:nvPr>
        </p:nvSpPr>
        <p:spPr>
          <a:xfrm>
            <a:off x="81167" y="60343"/>
            <a:ext cx="8929483" cy="483125"/>
          </a:xfrm>
        </p:spPr>
        <p:txBody>
          <a:bodyPr/>
          <a:lstStyle>
            <a:lvl1pPr algn="ctr">
              <a:defRPr/>
            </a:lvl1pPr>
          </a:lstStyle>
          <a:p>
            <a:r>
              <a:rPr lang="zh-CN" altLang="en-US" noProof="1" smtClean="0"/>
              <a:t>课时标题</a:t>
            </a:r>
            <a:endParaRPr lang="zh-CN" altLang="en-US" noProof="1"/>
          </a:p>
        </p:txBody>
      </p:sp>
      <p:sp>
        <p:nvSpPr>
          <p:cNvPr id="18" name="灯片编号占位符 4"/>
          <p:cNvSpPr>
            <a:spLocks noGrp="1"/>
          </p:cNvSpPr>
          <p:nvPr>
            <p:ph type="sldNum" sz="quarter" idx="10"/>
          </p:nvPr>
        </p:nvSpPr>
        <p:spPr>
          <a:xfrm>
            <a:off x="366713" y="4823223"/>
            <a:ext cx="279797" cy="273844"/>
          </a:xfrm>
        </p:spPr>
        <p:txBody>
          <a:bodyPr/>
          <a:lstStyle>
            <a:lvl1pPr>
              <a:defRPr/>
            </a:lvl1pPr>
          </a:lstStyle>
          <a:p>
            <a:fld id="{4524A391-0850-48AE-836C-0B7A7545312D}"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动作按钮: 后退或前一项 3">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前进或下一项 8">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6" name="动作按钮: 结束 9">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7" name="直接连接符 6"/>
          <p:cNvCxnSpPr/>
          <p:nvPr userDrawn="1"/>
        </p:nvCxnSpPr>
        <p:spPr>
          <a:xfrm>
            <a:off x="180976" y="304800"/>
            <a:ext cx="877609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hasCustomPrompt="1"/>
          </p:nvPr>
        </p:nvSpPr>
        <p:spPr>
          <a:xfrm>
            <a:off x="181155" y="401129"/>
            <a:ext cx="8775808" cy="4433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主文档内容</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userDrawn="1"/>
        </p:nvPicPr>
        <p:blipFill>
          <a:blip r:embed="rId3"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1866901"/>
            <a:ext cx="9144000" cy="622697"/>
          </a:xfrm>
          <a:prstGeom prst="rect">
            <a:avLst/>
          </a:prstGeom>
        </p:spPr>
        <p:txBody>
          <a:bodyPr lIns="68580" tIns="34290" rIns="68580" bIns="34290">
            <a:spAutoFit/>
          </a:bodyPr>
          <a:lstStyle/>
          <a:p>
            <a:pPr algn="ctr" fontAlgn="auto">
              <a:spcBef>
                <a:spcPts val="0"/>
              </a:spcBef>
              <a:spcAft>
                <a:spcPts val="0"/>
              </a:spcAft>
              <a:defRPr/>
            </a:pPr>
            <a:r>
              <a:rPr lang="zh-CN" altLang="en-US" sz="3600" spc="225" noProof="1">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C8E961-0A61-4EB6-98E7-EFE1458794F6}" type="datetimeFigureOut">
              <a:rPr lang="zh-CN" altLang="en-US"/>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AC425A-DC82-4484-B937-689FF05486C9}"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fontAlgn="auto">
              <a:defRPr sz="900" noProof="1" smtClean="0">
                <a:solidFill>
                  <a:schemeClr val="tx1">
                    <a:tint val="75000"/>
                  </a:schemeClr>
                </a:solidFill>
                <a:latin typeface="+mn-lt"/>
                <a:ea typeface="+mn-ea"/>
              </a:defRPr>
            </a:lvl1pPr>
          </a:lstStyle>
          <a:p>
            <a:fld id="{82C8E961-0A61-4EB6-98E7-EFE1458794F6}" type="datetimeFigureOut">
              <a:rPr lang="zh-CN" altLang="en-US"/>
              <a:t>2023-01-17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fontAlgn="auto">
              <a:defRPr sz="9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lstStyle>
            <a:lvl1pPr algn="r">
              <a:defRPr sz="900">
                <a:solidFill>
                  <a:srgbClr val="898989"/>
                </a:solidFill>
              </a:defRPr>
            </a:lvl1pPr>
          </a:lstStyle>
          <a:p>
            <a:fld id="{16AC425A-DC82-4484-B937-689FF05486C9}" type="slidenum">
              <a:rPr lang="zh-CN" altLang="en-US"/>
              <a:t>‹#›</a:t>
            </a:fld>
            <a:endParaRPr lang="zh-CN" altLang="en-US"/>
          </a:p>
        </p:txBody>
      </p:sp>
      <p:pic>
        <p:nvPicPr>
          <p:cNvPr id="1031" name="图片 6"/>
          <p:cNvPicPr>
            <a:picLocks noChangeAspect="1" noChangeArrowheads="1"/>
          </p:cNvPicPr>
          <p:nvPr userDrawn="1"/>
        </p:nvPicPr>
        <p:blipFill>
          <a:blip r:embed="rId9" cstate="email"/>
          <a:srcRect/>
          <a:stretch>
            <a:fillRect/>
          </a:stretch>
        </p:blipFill>
        <p:spPr bwMode="auto">
          <a:xfrm>
            <a:off x="2382"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文本框 7"/>
          <p:cNvSpPr txBox="1">
            <a:spLocks noChangeArrowheads="1"/>
          </p:cNvSpPr>
          <p:nvPr userDrawn="1"/>
        </p:nvSpPr>
        <p:spPr bwMode="auto">
          <a:xfrm>
            <a:off x="325041" y="4875610"/>
            <a:ext cx="32027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fld id="{BD28F29B-A8DC-4D66-8D90-2B5232CA5080}" type="slidenum">
              <a:rPr lang="zh-CN" altLang="en-US" sz="1100">
                <a:latin typeface="Times New Roman" panose="02020603050405020304" pitchFamily="18" charset="0"/>
              </a:rPr>
              <a:t>‹#›</a:t>
            </a:fld>
            <a:endParaRPr lang="zh-CN" altLang="en-US" sz="1100">
              <a:latin typeface="Times New Roman" panose="02020603050405020304" pitchFamily="18" charset="0"/>
            </a:endParaRPr>
          </a:p>
        </p:txBody>
      </p:sp>
      <p:sp>
        <p:nvSpPr>
          <p:cNvPr id="9" name="矩形 8">
            <a:hlinkClick r:id="" action="ppaction://hlinkshowjump?jump=previousslide"/>
          </p:cNvPr>
          <p:cNvSpPr/>
          <p:nvPr userDrawn="1"/>
        </p:nvSpPr>
        <p:spPr>
          <a:xfrm>
            <a:off x="0"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
        <p:nvSpPr>
          <p:cNvPr id="10" name="矩形 9">
            <a:hlinkClick r:id="" action="ppaction://hlinkshowjump?jump=nextslide"/>
          </p:cNvPr>
          <p:cNvSpPr/>
          <p:nvPr userDrawn="1"/>
        </p:nvSpPr>
        <p:spPr>
          <a:xfrm>
            <a:off x="626269"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347913" y="1889522"/>
            <a:ext cx="5850731"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sz="3600" b="1" kern="100" dirty="0">
                <a:latin typeface="Times New Roman" panose="02020603050405020304"/>
              </a:rPr>
              <a:t>Unit 5</a:t>
            </a:r>
            <a:r>
              <a:rPr lang="zh-CN" altLang="zh-CN" sz="3600" kern="100" dirty="0">
                <a:latin typeface="Times New Roman" panose="02020603050405020304"/>
                <a:cs typeface="Times New Roman" panose="02020603050405020304"/>
              </a:rPr>
              <a:t>　</a:t>
            </a:r>
            <a:r>
              <a:rPr lang="en-US" altLang="zh-CN" sz="3600" b="1" kern="100" dirty="0">
                <a:latin typeface="Times New Roman" panose="02020603050405020304"/>
              </a:rPr>
              <a:t>What an adventure!</a:t>
            </a:r>
            <a:endParaRPr lang="zh-CN" altLang="zh-CN" dirty="0">
              <a:latin typeface="宋体" panose="02010600030101010101" pitchFamily="2" charset="-122"/>
              <a:cs typeface="Courier New" panose="02070309020205020404" pitchFamily="49" charset="0"/>
            </a:endParaRPr>
          </a:p>
        </p:txBody>
      </p:sp>
      <p:sp>
        <p:nvSpPr>
          <p:cNvPr id="3" name="矩形 2"/>
          <p:cNvSpPr/>
          <p:nvPr/>
        </p:nvSpPr>
        <p:spPr>
          <a:xfrm>
            <a:off x="0" y="4515984"/>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kern="0" dirty="0">
              <a:solidFill>
                <a:srgbClr val="000000"/>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322659" y="3219828"/>
            <a:ext cx="8498681" cy="55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sz="2400" b="1" kern="100" dirty="0">
                <a:latin typeface="Times New Roman" panose="02020603050405020304"/>
                <a:cs typeface="Courier New" panose="02070309020205020404"/>
              </a:rPr>
              <a:t>Part </a:t>
            </a:r>
            <a:r>
              <a:rPr lang="en-US" altLang="zh-CN" sz="2400" b="1" kern="100" dirty="0" smtClean="0">
                <a:latin typeface="宋体" panose="02010600030101010101" pitchFamily="2" charset="-122"/>
                <a:cs typeface="Times New Roman" panose="02020603050405020304"/>
              </a:rPr>
              <a:t>Ⅰ </a:t>
            </a:r>
            <a:r>
              <a:rPr lang="en-US" altLang="zh-CN" sz="2400" b="1" kern="100" dirty="0" smtClean="0">
                <a:latin typeface="Times New Roman" panose="02020603050405020304"/>
                <a:cs typeface="Courier New" panose="02070309020205020404"/>
              </a:rPr>
              <a:t>Starting </a:t>
            </a:r>
            <a:r>
              <a:rPr lang="en-US" altLang="zh-CN" sz="2400" b="1" kern="100" dirty="0">
                <a:latin typeface="Times New Roman" panose="02020603050405020304"/>
                <a:cs typeface="Courier New" panose="02070309020205020404"/>
              </a:rPr>
              <a:t>out &amp; Understanding ideas</a:t>
            </a:r>
            <a:endParaRPr lang="zh-CN" altLang="zh-CN" sz="800" dirty="0">
              <a:latin typeface="宋体" panose="02010600030101010101" pitchFamily="2" charset="-122"/>
              <a:cs typeface="Courier New" panose="02070309020205020404" pitchFamily="49"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教材原文呈现"/>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14325" y="591741"/>
            <a:ext cx="8570119" cy="54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
          <p:cNvSpPr>
            <a:spLocks noChangeArrowheads="1"/>
          </p:cNvSpPr>
          <p:nvPr/>
        </p:nvSpPr>
        <p:spPr bwMode="auto">
          <a:xfrm>
            <a:off x="314325" y="1168004"/>
            <a:ext cx="8570119"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Last year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hundreds of people spent good money on an experience (1)that they knew would include crowds</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discomfort</a:t>
            </a:r>
            <a:r>
              <a:rPr lang="en-US" altLang="zh-CN" kern="100" dirty="0">
                <a:latin typeface="Times New Roman" panose="02020603050405020304"/>
                <a:cs typeface="Courier New" panose="02070309020205020404"/>
              </a:rPr>
              <a:t> and </a:t>
            </a:r>
            <a:r>
              <a:rPr lang="en-US" altLang="zh-CN" kern="100" dirty="0" err="1">
                <a:latin typeface="Times New Roman" panose="02020603050405020304"/>
                <a:cs typeface="Courier New" panose="02070309020205020404"/>
              </a:rPr>
              <a:t>danger.Many</a:t>
            </a:r>
            <a:r>
              <a:rPr lang="en-US" altLang="zh-CN" kern="100" dirty="0">
                <a:latin typeface="Times New Roman" panose="02020603050405020304"/>
                <a:cs typeface="Courier New" panose="02070309020205020404"/>
              </a:rPr>
              <a:t> would become sick</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due to the </a:t>
            </a:r>
            <a:r>
              <a:rPr lang="en-US" altLang="zh-CN" b="1" kern="100" dirty="0">
                <a:latin typeface="Times New Roman" panose="02020603050405020304"/>
                <a:cs typeface="Courier New" panose="02070309020205020404"/>
              </a:rPr>
              <a:t>extreme</a:t>
            </a:r>
            <a:r>
              <a:rPr lang="en-US" altLang="zh-CN" kern="100" dirty="0">
                <a:latin typeface="Times New Roman" panose="02020603050405020304"/>
                <a:cs typeface="Courier New" panose="02070309020205020404"/>
              </a:rPr>
              <a:t> cold and low </a:t>
            </a:r>
            <a:r>
              <a:rPr lang="en-US" altLang="zh-CN" b="1" kern="100" dirty="0">
                <a:latin typeface="Times New Roman" panose="02020603050405020304"/>
                <a:cs typeface="Courier New" panose="02070309020205020404"/>
              </a:rPr>
              <a:t>air pressure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a few would even </a:t>
            </a:r>
            <a:r>
              <a:rPr lang="en-US" altLang="zh-CN" b="1" kern="100" dirty="0">
                <a:latin typeface="Times New Roman" panose="02020603050405020304"/>
                <a:cs typeface="Courier New" panose="02070309020205020404"/>
              </a:rPr>
              <a:t>lose their </a:t>
            </a:r>
            <a:r>
              <a:rPr lang="en-US" altLang="zh-CN" b="1" kern="100" dirty="0" err="1">
                <a:latin typeface="Times New Roman" panose="02020603050405020304"/>
                <a:cs typeface="Courier New" panose="02070309020205020404"/>
              </a:rPr>
              <a:t>lives</a:t>
            </a:r>
            <a:r>
              <a:rPr lang="en-US" altLang="zh-CN" kern="100" dirty="0" err="1">
                <a:latin typeface="Times New Roman" panose="02020603050405020304"/>
                <a:cs typeface="Courier New" panose="02070309020205020404"/>
              </a:rPr>
              <a:t>.Yet</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despite</a:t>
            </a:r>
            <a:r>
              <a:rPr lang="en-US" altLang="zh-CN" kern="100" dirty="0">
                <a:latin typeface="Times New Roman" panose="02020603050405020304"/>
                <a:cs typeface="Courier New" panose="02070309020205020404"/>
              </a:rPr>
              <a:t> all this</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by the end of</a:t>
            </a:r>
            <a:r>
              <a:rPr lang="en-US" altLang="zh-CN" kern="100" dirty="0">
                <a:latin typeface="Times New Roman" panose="02020603050405020304"/>
                <a:cs typeface="Courier New" panose="02070309020205020404"/>
              </a:rPr>
              <a:t> the trip many were already planning to </a:t>
            </a:r>
            <a:r>
              <a:rPr lang="en-US" altLang="zh-CN" kern="100" dirty="0" err="1">
                <a:latin typeface="Times New Roman" panose="02020603050405020304"/>
                <a:cs typeface="Courier New" panose="02070309020205020404"/>
              </a:rPr>
              <a:t>return.For</a:t>
            </a:r>
            <a:r>
              <a:rPr lang="en-US" altLang="zh-CN" kern="100" dirty="0">
                <a:latin typeface="Times New Roman" panose="02020603050405020304"/>
                <a:cs typeface="Courier New" panose="02070309020205020404"/>
              </a:rPr>
              <a:t> these people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(2)climbing </a:t>
            </a:r>
            <a:r>
              <a:rPr lang="en-US" altLang="zh-CN" kern="100" dirty="0" err="1">
                <a:latin typeface="Times New Roman" panose="02020603050405020304"/>
                <a:cs typeface="Courier New" panose="02070309020205020404"/>
              </a:rPr>
              <a:t>Qomolangma</a:t>
            </a:r>
            <a:r>
              <a:rPr lang="en-US" altLang="zh-CN" kern="100" dirty="0">
                <a:latin typeface="Times New Roman" panose="02020603050405020304"/>
                <a:cs typeface="Courier New" panose="02070309020205020404"/>
              </a:rPr>
              <a:t> is an experience </a:t>
            </a:r>
            <a:r>
              <a:rPr lang="en-US" altLang="zh-CN" b="1" kern="100" dirty="0">
                <a:latin typeface="Times New Roman" panose="02020603050405020304"/>
                <a:cs typeface="Courier New" panose="02070309020205020404"/>
              </a:rPr>
              <a:t>like no other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(3)making some feel weak and others</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powerful</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9569" y="872729"/>
            <a:ext cx="8401050"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British mountain climber George Mallory </a:t>
            </a:r>
            <a:r>
              <a:rPr lang="en-US" altLang="zh-CN" b="1" kern="100" dirty="0">
                <a:latin typeface="Times New Roman" panose="02020603050405020304"/>
                <a:cs typeface="Courier New" panose="02070309020205020404"/>
              </a:rPr>
              <a:t>wrote of</a:t>
            </a:r>
            <a:r>
              <a:rPr lang="en-US" altLang="zh-CN" kern="100" dirty="0">
                <a:latin typeface="Times New Roman" panose="02020603050405020304"/>
                <a:cs typeface="Courier New" panose="02070309020205020404"/>
              </a:rPr>
              <a:t> (4)climbing </a:t>
            </a:r>
            <a:r>
              <a:rPr lang="en-US" altLang="zh-CN" kern="100" dirty="0" err="1">
                <a:latin typeface="Times New Roman" panose="02020603050405020304"/>
                <a:cs typeface="Courier New" panose="02070309020205020404"/>
              </a:rPr>
              <a:t>Qomolangma</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“What we get from this adventure is just sheer joy...We do not live (5) to eat and make </a:t>
            </a:r>
            <a:r>
              <a:rPr lang="en-US" altLang="zh-CN" kern="100" dirty="0" err="1">
                <a:latin typeface="Times New Roman" panose="02020603050405020304"/>
                <a:cs typeface="Courier New" panose="02070309020205020404"/>
              </a:rPr>
              <a:t>money.We</a:t>
            </a:r>
            <a:r>
              <a:rPr lang="en-US" altLang="zh-CN" kern="100" dirty="0">
                <a:latin typeface="Times New Roman" panose="02020603050405020304"/>
                <a:cs typeface="Courier New" panose="02070309020205020404"/>
              </a:rPr>
              <a:t> eat and make money to be able to enjoy </a:t>
            </a:r>
            <a:r>
              <a:rPr lang="en-US" altLang="zh-CN" kern="100" dirty="0" err="1">
                <a:latin typeface="Times New Roman" panose="02020603050405020304"/>
                <a:cs typeface="Courier New" panose="02070309020205020404"/>
              </a:rPr>
              <a:t>life.That</a:t>
            </a:r>
            <a:r>
              <a:rPr lang="en-US" altLang="zh-CN" kern="100" dirty="0">
                <a:latin typeface="Times New Roman" panose="02020603050405020304"/>
                <a:cs typeface="Courier New" panose="02070309020205020404"/>
              </a:rPr>
              <a:t> is (6)what life means and what life is for.” Sadly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Mallory would die on the mountain in 1924</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(7)although his body would not be found until many years </a:t>
            </a:r>
            <a:r>
              <a:rPr lang="en-US" altLang="zh-CN" kern="100" dirty="0" err="1">
                <a:latin typeface="Times New Roman" panose="02020603050405020304"/>
                <a:cs typeface="Courier New" panose="02070309020205020404"/>
              </a:rPr>
              <a:t>later.It</a:t>
            </a:r>
            <a:r>
              <a:rPr lang="en-US" altLang="zh-CN" kern="100" dirty="0">
                <a:latin typeface="Times New Roman" panose="02020603050405020304"/>
                <a:cs typeface="Courier New" panose="02070309020205020404"/>
              </a:rPr>
              <a:t> is still not known (8)if he </a:t>
            </a:r>
            <a:r>
              <a:rPr lang="en-US" altLang="zh-CN" b="1" kern="100" dirty="0">
                <a:latin typeface="Times New Roman" panose="02020603050405020304"/>
                <a:cs typeface="Courier New" panose="02070309020205020404"/>
              </a:rPr>
              <a:t>succeeded</a:t>
            </a:r>
            <a:r>
              <a:rPr lang="en-US" altLang="zh-CN" kern="100" dirty="0">
                <a:latin typeface="Times New Roman" panose="02020603050405020304"/>
                <a:cs typeface="Courier New" panose="02070309020205020404"/>
              </a:rPr>
              <a:t> in reaching the top of </a:t>
            </a:r>
            <a:r>
              <a:rPr lang="en-US" altLang="zh-CN" kern="100" dirty="0" err="1">
                <a:latin typeface="Times New Roman" panose="02020603050405020304"/>
                <a:cs typeface="Courier New" panose="02070309020205020404"/>
              </a:rPr>
              <a:t>Qomolangma</a:t>
            </a:r>
            <a:r>
              <a:rPr lang="en-US" altLang="zh-CN" kern="100" dirty="0">
                <a:latin typeface="Times New Roman" panose="02020603050405020304"/>
                <a:cs typeface="Courier New" panose="02070309020205020404"/>
              </a:rPr>
              <a:t> before it took his life.</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85763" y="700087"/>
            <a:ext cx="8317706"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In 2011</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words </a:t>
            </a:r>
            <a:r>
              <a:rPr lang="en-US" altLang="zh-CN" b="1" kern="100" dirty="0">
                <a:latin typeface="Times New Roman" panose="02020603050405020304"/>
                <a:cs typeface="Courier New" panose="02070309020205020404"/>
              </a:rPr>
              <a:t>similar to</a:t>
            </a:r>
            <a:r>
              <a:rPr lang="en-US" altLang="zh-CN" kern="100" dirty="0">
                <a:latin typeface="Times New Roman" panose="02020603050405020304"/>
                <a:cs typeface="Courier New" panose="02070309020205020404"/>
              </a:rPr>
              <a:t> those of Mallory were spoken by American mountain climber Alan </a:t>
            </a:r>
            <a:r>
              <a:rPr lang="en-US" altLang="zh-CN" kern="100" dirty="0" err="1">
                <a:latin typeface="Times New Roman" panose="02020603050405020304"/>
                <a:cs typeface="Courier New" panose="02070309020205020404"/>
              </a:rPr>
              <a:t>Arnette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(9)who climbed </a:t>
            </a:r>
            <a:r>
              <a:rPr lang="en-US" altLang="zh-CN" kern="100" dirty="0" err="1">
                <a:latin typeface="Times New Roman" panose="02020603050405020304"/>
                <a:cs typeface="Courier New" panose="02070309020205020404"/>
              </a:rPr>
              <a:t>Qomolangma</a:t>
            </a:r>
            <a:r>
              <a:rPr lang="en-US" altLang="zh-CN" kern="100" dirty="0">
                <a:latin typeface="Times New Roman" panose="02020603050405020304"/>
                <a:cs typeface="Courier New" panose="02070309020205020404"/>
              </a:rPr>
              <a:t> in that year and was going to climb other high mountains around the </a:t>
            </a:r>
            <a:r>
              <a:rPr lang="en-US" altLang="zh-CN" kern="100" dirty="0" err="1">
                <a:latin typeface="Times New Roman" panose="02020603050405020304"/>
                <a:cs typeface="Courier New" panose="02070309020205020404"/>
              </a:rPr>
              <a:t>world.</a:t>
            </a:r>
            <a:r>
              <a:rPr lang="en-US" altLang="zh-CN" kern="100" dirty="0" err="1">
                <a:latin typeface="宋体" panose="02010600030101010101" pitchFamily="2" charset="-122"/>
                <a:cs typeface="Times New Roman" panose="02020603050405020304"/>
              </a:rPr>
              <a:t>“</a:t>
            </a:r>
            <a:r>
              <a:rPr lang="en-US" altLang="zh-CN" kern="100" dirty="0" err="1">
                <a:latin typeface="Times New Roman" panose="02020603050405020304"/>
                <a:cs typeface="Courier New" panose="02070309020205020404"/>
              </a:rPr>
              <a:t>It</a:t>
            </a:r>
            <a:r>
              <a:rPr lang="en-US" altLang="zh-CN" kern="100" dirty="0">
                <a:latin typeface="Times New Roman" panose="02020603050405020304"/>
                <a:cs typeface="Courier New" panose="02070309020205020404"/>
              </a:rPr>
              <a:t>  </a:t>
            </a:r>
            <a:r>
              <a:rPr lang="en-US" altLang="zh-CN" b="1" kern="100" dirty="0">
                <a:latin typeface="Times New Roman" panose="02020603050405020304"/>
                <a:cs typeface="Courier New" panose="02070309020205020404"/>
              </a:rPr>
              <a:t>brings into focus</a:t>
            </a:r>
            <a:r>
              <a:rPr lang="en-US" altLang="zh-CN" kern="100" dirty="0">
                <a:latin typeface="Times New Roman" panose="02020603050405020304"/>
                <a:cs typeface="Courier New" panose="02070309020205020404"/>
              </a:rPr>
              <a:t> what’s important to you.</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 He added</a:t>
            </a:r>
            <a:r>
              <a:rPr lang="zh-CN" altLang="zh-CN" kern="100" dirty="0">
                <a:latin typeface="Times New Roman" panose="02020603050405020304"/>
                <a:cs typeface="Times New Roman" panose="02020603050405020304"/>
              </a:rPr>
              <a:t>，</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There are a thousand reasons (10)to </a:t>
            </a:r>
            <a:r>
              <a:rPr lang="en-US" altLang="zh-CN" b="1" kern="100" dirty="0">
                <a:latin typeface="Times New Roman" panose="02020603050405020304"/>
                <a:cs typeface="Courier New" panose="02070309020205020404"/>
              </a:rPr>
              <a:t>turn around</a:t>
            </a:r>
            <a:r>
              <a:rPr lang="en-US" altLang="zh-CN" kern="100" dirty="0">
                <a:latin typeface="Times New Roman" panose="02020603050405020304"/>
                <a:cs typeface="Courier New" panose="02070309020205020404"/>
              </a:rPr>
              <a:t> and only one to keep </a:t>
            </a:r>
            <a:r>
              <a:rPr lang="en-US" altLang="zh-CN" kern="100" dirty="0" err="1">
                <a:latin typeface="Times New Roman" panose="02020603050405020304"/>
                <a:cs typeface="Courier New" panose="02070309020205020404"/>
              </a:rPr>
              <a:t>going.You</a:t>
            </a:r>
            <a:r>
              <a:rPr lang="en-US" altLang="zh-CN" kern="100" dirty="0">
                <a:latin typeface="Times New Roman" panose="02020603050405020304"/>
                <a:cs typeface="Courier New" panose="02070309020205020404"/>
              </a:rPr>
              <a:t> really have to </a:t>
            </a:r>
            <a:r>
              <a:rPr lang="en-US" altLang="zh-CN" b="1" kern="100" dirty="0">
                <a:latin typeface="Times New Roman" panose="02020603050405020304"/>
                <a:cs typeface="Courier New" panose="02070309020205020404"/>
              </a:rPr>
              <a:t>focus on</a:t>
            </a:r>
            <a:r>
              <a:rPr lang="en-US" altLang="zh-CN" kern="100" dirty="0">
                <a:latin typeface="Times New Roman" panose="02020603050405020304"/>
                <a:cs typeface="Courier New" panose="02070309020205020404"/>
              </a:rPr>
              <a:t> the one reason (11)that’s most important and unique to </a:t>
            </a:r>
            <a:r>
              <a:rPr lang="en-US" altLang="zh-CN" kern="100" dirty="0" err="1">
                <a:latin typeface="Times New Roman" panose="02020603050405020304"/>
                <a:cs typeface="Courier New" panose="02070309020205020404"/>
              </a:rPr>
              <a:t>you.It</a:t>
            </a:r>
            <a:r>
              <a:rPr lang="en-US" altLang="zh-CN" kern="100" dirty="0">
                <a:latin typeface="Times New Roman" panose="02020603050405020304"/>
                <a:cs typeface="Courier New" panose="02070309020205020404"/>
              </a:rPr>
              <a:t> forces you to look deep inside yourself and </a:t>
            </a:r>
            <a:r>
              <a:rPr lang="en-US" altLang="zh-CN" b="1" kern="100" dirty="0">
                <a:latin typeface="Times New Roman" panose="02020603050405020304"/>
                <a:cs typeface="Courier New" panose="02070309020205020404"/>
              </a:rPr>
              <a:t>figure out</a:t>
            </a:r>
            <a:r>
              <a:rPr lang="en-US" altLang="zh-CN" kern="100" dirty="0">
                <a:latin typeface="Times New Roman" panose="02020603050405020304"/>
                <a:cs typeface="Courier New" panose="02070309020205020404"/>
              </a:rPr>
              <a:t> (12)if you really have the </a:t>
            </a:r>
            <a:r>
              <a:rPr lang="en-US" altLang="zh-CN" b="1" kern="100" dirty="0">
                <a:latin typeface="Times New Roman" panose="02020603050405020304"/>
                <a:cs typeface="Courier New" panose="02070309020205020404"/>
              </a:rPr>
              <a:t>physical</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as well as mental</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toughness</a:t>
            </a:r>
            <a:r>
              <a:rPr lang="en-US" altLang="zh-CN" kern="100" dirty="0">
                <a:latin typeface="Times New Roman" panose="02020603050405020304"/>
                <a:cs typeface="Courier New" panose="02070309020205020404"/>
              </a:rPr>
              <a:t> to push (13)when you want to stop.</a:t>
            </a:r>
            <a:r>
              <a:rPr lang="en-US" altLang="zh-CN" kern="100" dirty="0">
                <a:latin typeface="宋体" panose="02010600030101010101" pitchFamily="2" charset="-122"/>
                <a:cs typeface="Times New Roman" panose="02020603050405020304"/>
              </a:rPr>
              <a: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9569" y="781050"/>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With the majority of attempts to climb </a:t>
            </a:r>
            <a:r>
              <a:rPr lang="en-US" altLang="zh-CN" kern="100" dirty="0" err="1">
                <a:latin typeface="Times New Roman" panose="02020603050405020304"/>
                <a:cs typeface="Courier New" panose="02070309020205020404"/>
              </a:rPr>
              <a:t>Qomolangma</a:t>
            </a:r>
            <a:r>
              <a:rPr lang="en-US" altLang="zh-CN" kern="100" dirty="0">
                <a:latin typeface="Times New Roman" panose="02020603050405020304"/>
                <a:cs typeface="Courier New" panose="02070309020205020404"/>
              </a:rPr>
              <a:t> resulting either in total success or failure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is there also a </a:t>
            </a:r>
            <a:r>
              <a:rPr lang="en-US" altLang="zh-CN" b="1" kern="100" dirty="0">
                <a:latin typeface="Times New Roman" panose="02020603050405020304"/>
                <a:cs typeface="Courier New" panose="02070309020205020404"/>
              </a:rPr>
              <a:t>scientific</a:t>
            </a:r>
            <a:r>
              <a:rPr lang="en-US" altLang="zh-CN" kern="100" dirty="0">
                <a:latin typeface="Times New Roman" panose="02020603050405020304"/>
                <a:cs typeface="Courier New" panose="02070309020205020404"/>
              </a:rPr>
              <a:t> reason behind this risk-taking? Recent studies </a:t>
            </a:r>
            <a:r>
              <a:rPr lang="en-US" altLang="zh-CN" b="1" kern="100" dirty="0">
                <a:latin typeface="Times New Roman" panose="02020603050405020304"/>
                <a:cs typeface="Courier New" panose="02070309020205020404"/>
              </a:rPr>
              <a:t>indicate</a:t>
            </a:r>
            <a:r>
              <a:rPr lang="en-US" altLang="zh-CN" kern="100" dirty="0">
                <a:latin typeface="Times New Roman" panose="02020603050405020304"/>
                <a:cs typeface="Courier New" panose="02070309020205020404"/>
              </a:rPr>
              <a:t> (14)that risk-taking may be part of human nature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with some of us more likely to </a:t>
            </a:r>
            <a:r>
              <a:rPr lang="en-US" altLang="zh-CN" b="1" kern="100" dirty="0">
                <a:latin typeface="Times New Roman" panose="02020603050405020304"/>
                <a:cs typeface="Courier New" panose="02070309020205020404"/>
              </a:rPr>
              <a:t>take risks</a:t>
            </a:r>
            <a:r>
              <a:rPr lang="en-US" altLang="zh-CN" kern="100" dirty="0">
                <a:latin typeface="Times New Roman" panose="02020603050405020304"/>
                <a:cs typeface="Courier New" panose="02070309020205020404"/>
              </a:rPr>
              <a:t> than </a:t>
            </a:r>
            <a:r>
              <a:rPr lang="en-US" altLang="zh-CN" kern="100" dirty="0" err="1">
                <a:latin typeface="Times New Roman" panose="02020603050405020304"/>
                <a:cs typeface="Courier New" panose="02070309020205020404"/>
              </a:rPr>
              <a:t>others.Psychologist</a:t>
            </a:r>
            <a:r>
              <a:rPr lang="en-US" altLang="zh-CN" kern="100" dirty="0">
                <a:latin typeface="Times New Roman" panose="02020603050405020304"/>
                <a:cs typeface="Courier New" panose="02070309020205020404"/>
              </a:rPr>
              <a:t> Frank Farley has spent years studying people (15)who jump out of planes and drive fast cars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as well as those (16)who climb </a:t>
            </a:r>
            <a:r>
              <a:rPr lang="en-US" altLang="zh-CN" kern="100" dirty="0" err="1">
                <a:latin typeface="Times New Roman" panose="02020603050405020304"/>
                <a:cs typeface="Courier New" panose="02070309020205020404"/>
              </a:rPr>
              <a:t>Qomolangma.He</a:t>
            </a:r>
            <a:r>
              <a:rPr lang="en-US" altLang="zh-CN" kern="100" dirty="0">
                <a:latin typeface="Times New Roman" panose="02020603050405020304"/>
                <a:cs typeface="Courier New" panose="02070309020205020404"/>
              </a:rPr>
              <a:t> </a:t>
            </a:r>
            <a:r>
              <a:rPr lang="en-US" altLang="zh-CN" b="1" kern="100" dirty="0">
                <a:latin typeface="Times New Roman" panose="02020603050405020304"/>
                <a:cs typeface="Courier New" panose="02070309020205020404"/>
              </a:rPr>
              <a:t>refers to</a:t>
            </a:r>
            <a:r>
              <a:rPr lang="en-US" altLang="zh-CN" kern="100" dirty="0">
                <a:latin typeface="Times New Roman" panose="02020603050405020304"/>
                <a:cs typeface="Courier New" panose="02070309020205020404"/>
              </a:rPr>
              <a:t> the personalities of these people </a:t>
            </a:r>
            <a:r>
              <a:rPr lang="en-US" altLang="zh-CN" b="1" kern="100" dirty="0">
                <a:latin typeface="Times New Roman" panose="02020603050405020304"/>
                <a:cs typeface="Courier New" panose="02070309020205020404"/>
              </a:rPr>
              <a:t>as</a:t>
            </a:r>
            <a:r>
              <a:rPr lang="en-US" altLang="zh-CN" kern="100" dirty="0">
                <a:latin typeface="Times New Roman" panose="02020603050405020304"/>
                <a:cs typeface="Courier New" panose="02070309020205020404"/>
              </a:rPr>
              <a:t> “Type 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with the “T” </a:t>
            </a:r>
            <a:r>
              <a:rPr lang="en-US" altLang="zh-CN" b="1" kern="100" dirty="0">
                <a:latin typeface="Times New Roman" panose="02020603050405020304"/>
                <a:cs typeface="Courier New" panose="02070309020205020404"/>
              </a:rPr>
              <a:t>standing for</a:t>
            </a:r>
            <a:r>
              <a:rPr lang="en-US" altLang="zh-CN" kern="100" dirty="0">
                <a:latin typeface="Times New Roman" panose="02020603050405020304"/>
                <a:cs typeface="Courier New" panose="02070309020205020404"/>
              </a:rPr>
              <a:t> “thrill”</a:t>
            </a:r>
            <a:r>
              <a:rPr lang="en-US" altLang="zh-CN" kern="100" dirty="0">
                <a:latin typeface="宋体" panose="02010600030101010101" pitchFamily="2" charset="-122"/>
                <a:cs typeface="Times New Roman" panose="02020603050405020304"/>
              </a:rPr>
              <a: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9569" y="862012"/>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(17)Speaking to the </a:t>
            </a:r>
            <a:r>
              <a:rPr lang="en-US" altLang="zh-CN" i="1" kern="100" dirty="0">
                <a:latin typeface="Times New Roman" panose="02020603050405020304"/>
                <a:cs typeface="Courier New" panose="02070309020205020404"/>
              </a:rPr>
              <a:t>LA</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Times</a:t>
            </a:r>
            <a:r>
              <a:rPr lang="en-US" altLang="zh-CN" kern="100" dirty="0">
                <a:latin typeface="Times New Roman" panose="02020603050405020304"/>
                <a:cs typeface="Courier New" panose="02070309020205020404"/>
              </a:rPr>
              <a:t> about the “Type T” personalities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Farley said</a:t>
            </a:r>
            <a:r>
              <a:rPr lang="zh-CN" altLang="zh-CN" kern="100" dirty="0">
                <a:latin typeface="Times New Roman" panose="02020603050405020304"/>
                <a:cs typeface="Times New Roman" panose="02020603050405020304"/>
              </a:rPr>
              <a:t>，</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They’ll say</a:t>
            </a:r>
            <a:r>
              <a:rPr lang="zh-CN" altLang="zh-CN" kern="100" dirty="0">
                <a:latin typeface="Times New Roman" panose="02020603050405020304"/>
                <a:cs typeface="Times New Roman" panose="02020603050405020304"/>
              </a:rPr>
              <a:t>，</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I’m not taking risks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I’m an expert...</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 They don’t want to die and they don’t expect to die.</a:t>
            </a:r>
            <a:r>
              <a:rPr lang="en-US" altLang="zh-CN" kern="100" dirty="0">
                <a:latin typeface="宋体" panose="02010600030101010101" pitchFamily="2" charset="-122"/>
                <a:cs typeface="Times New Roman" panose="02020603050405020304"/>
              </a:rPr>
              <a:t>”</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kern="100" dirty="0">
                <a:latin typeface="Times New Roman" panose="02020603050405020304"/>
                <a:cs typeface="Courier New" panose="02070309020205020404"/>
              </a:rPr>
              <a:t>Research also suggests that our desire to seek risks can </a:t>
            </a:r>
            <a:r>
              <a:rPr lang="en-US" altLang="zh-CN" b="1" kern="100" dirty="0">
                <a:latin typeface="Times New Roman" panose="02020603050405020304"/>
                <a:cs typeface="Courier New" panose="02070309020205020404"/>
              </a:rPr>
              <a:t>be connected to</a:t>
            </a:r>
            <a:r>
              <a:rPr lang="en-US" altLang="zh-CN" kern="100" dirty="0">
                <a:latin typeface="Times New Roman" panose="02020603050405020304"/>
                <a:cs typeface="Courier New" panose="02070309020205020404"/>
              </a:rPr>
              <a:t> (18)how much we expect to </a:t>
            </a:r>
            <a:r>
              <a:rPr lang="en-US" altLang="zh-CN" b="1" kern="100" dirty="0">
                <a:latin typeface="Times New Roman" panose="02020603050405020304"/>
                <a:cs typeface="Courier New" panose="02070309020205020404"/>
              </a:rPr>
              <a:t>benefit from</a:t>
            </a:r>
            <a:r>
              <a:rPr lang="en-US" altLang="zh-CN" kern="100" dirty="0">
                <a:latin typeface="Times New Roman" panose="02020603050405020304"/>
                <a:cs typeface="Courier New" panose="02070309020205020404"/>
              </a:rPr>
              <a:t> the result.</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kern="100" dirty="0">
                <a:latin typeface="Times New Roman" panose="02020603050405020304"/>
                <a:cs typeface="Courier New" panose="02070309020205020404"/>
              </a:rPr>
              <a:t>With this in mind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are the benefits of climbing </a:t>
            </a:r>
            <a:r>
              <a:rPr lang="en-US" altLang="zh-CN" kern="100" dirty="0" err="1">
                <a:latin typeface="Times New Roman" panose="02020603050405020304"/>
                <a:cs typeface="Courier New" panose="02070309020205020404"/>
              </a:rPr>
              <a:t>Qomolangma</a:t>
            </a:r>
            <a:r>
              <a:rPr lang="en-US" altLang="zh-CN" kern="100" dirty="0">
                <a:latin typeface="Times New Roman" panose="02020603050405020304"/>
                <a:cs typeface="Courier New" panose="02070309020205020404"/>
              </a:rPr>
              <a:t> worth the risks? It’s totally </a:t>
            </a:r>
            <a:r>
              <a:rPr lang="en-US" altLang="zh-CN" b="1" kern="100" dirty="0">
                <a:latin typeface="Times New Roman" panose="02020603050405020304"/>
                <a:cs typeface="Courier New" panose="02070309020205020404"/>
              </a:rPr>
              <a:t>up to</a:t>
            </a:r>
            <a:r>
              <a:rPr lang="en-US" altLang="zh-CN" kern="100" dirty="0">
                <a:latin typeface="Times New Roman" panose="02020603050405020304"/>
                <a:cs typeface="Courier New" panose="02070309020205020404"/>
              </a:rPr>
              <a:t> you.</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矩形 1"/>
          <p:cNvSpPr>
            <a:spLocks noChangeArrowheads="1"/>
          </p:cNvSpPr>
          <p:nvPr/>
        </p:nvSpPr>
        <p:spPr bwMode="auto">
          <a:xfrm>
            <a:off x="314325" y="546498"/>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dirty="0">
                <a:latin typeface="Times New Roman" panose="02020603050405020304" pitchFamily="18" charset="0"/>
                <a:ea typeface="楷体_GB2312"/>
                <a:cs typeface="楷体_GB2312"/>
              </a:rPr>
              <a:t>(1)that</a:t>
            </a:r>
            <a:r>
              <a:rPr lang="zh-CN" altLang="zh-CN" dirty="0">
                <a:latin typeface="Times New Roman" panose="02020603050405020304" pitchFamily="18" charset="0"/>
                <a:ea typeface="楷体_GB2312"/>
                <a:cs typeface="楷体_GB2312"/>
              </a:rPr>
              <a:t>引导定语从句，修饰</a:t>
            </a:r>
            <a:r>
              <a:rPr lang="en-US" altLang="zh-CN" dirty="0">
                <a:latin typeface="Times New Roman" panose="02020603050405020304" pitchFamily="18" charset="0"/>
                <a:ea typeface="楷体_GB2312"/>
                <a:cs typeface="楷体_GB2312"/>
              </a:rPr>
              <a:t>experience</a:t>
            </a:r>
            <a:r>
              <a:rPr lang="zh-CN" altLang="zh-CN" dirty="0">
                <a:latin typeface="Times New Roman" panose="02020603050405020304" pitchFamily="18" charset="0"/>
                <a:ea typeface="楷体_GB2312"/>
                <a:cs typeface="楷体_GB2312"/>
              </a:rPr>
              <a:t>。</a:t>
            </a:r>
            <a:endParaRPr lang="zh-CN" altLang="zh-CN" sz="800" dirty="0">
              <a:latin typeface="宋体" panose="02010600030101010101" pitchFamily="2" charset="-122"/>
              <a:ea typeface="楷体_GB2312"/>
              <a:cs typeface="楷体_GB2312"/>
            </a:endParaRPr>
          </a:p>
          <a:p>
            <a:pPr algn="just">
              <a:lnSpc>
                <a:spcPct val="150000"/>
              </a:lnSpc>
            </a:pPr>
            <a:r>
              <a:rPr lang="en-US" altLang="zh-CN" dirty="0">
                <a:latin typeface="Times New Roman" panose="02020603050405020304" pitchFamily="18" charset="0"/>
                <a:ea typeface="楷体_GB2312"/>
                <a:cs typeface="楷体_GB2312"/>
              </a:rPr>
              <a:t>(2)climbing </a:t>
            </a:r>
            <a:r>
              <a:rPr lang="en-US" altLang="zh-CN" dirty="0" err="1">
                <a:latin typeface="Times New Roman" panose="02020603050405020304" pitchFamily="18" charset="0"/>
                <a:ea typeface="楷体_GB2312"/>
                <a:cs typeface="楷体_GB2312"/>
              </a:rPr>
              <a:t>Qomolangma</a:t>
            </a:r>
            <a:r>
              <a:rPr lang="zh-CN" altLang="zh-CN" dirty="0">
                <a:latin typeface="Times New Roman" panose="02020603050405020304" pitchFamily="18" charset="0"/>
                <a:ea typeface="楷体_GB2312"/>
                <a:cs typeface="楷体_GB2312"/>
              </a:rPr>
              <a:t>为动名词短语作主语。</a:t>
            </a:r>
            <a:endParaRPr lang="zh-CN" altLang="zh-CN" sz="800" dirty="0">
              <a:latin typeface="宋体" panose="02010600030101010101" pitchFamily="2" charset="-122"/>
              <a:ea typeface="楷体_GB2312"/>
              <a:cs typeface="楷体_GB2312"/>
            </a:endParaRPr>
          </a:p>
          <a:p>
            <a:pPr algn="just">
              <a:lnSpc>
                <a:spcPct val="150000"/>
              </a:lnSpc>
            </a:pPr>
            <a:r>
              <a:rPr lang="en-US" altLang="zh-CN" dirty="0">
                <a:latin typeface="Times New Roman" panose="02020603050405020304" pitchFamily="18" charset="0"/>
                <a:ea typeface="楷体_GB2312"/>
                <a:cs typeface="楷体_GB2312"/>
              </a:rPr>
              <a:t>(3)making some feel weak and others</a:t>
            </a:r>
            <a:r>
              <a:rPr lang="zh-CN" altLang="zh-CN" dirty="0">
                <a:latin typeface="Times New Roman" panose="02020603050405020304" pitchFamily="18" charset="0"/>
                <a:ea typeface="楷体_GB2312"/>
                <a:cs typeface="楷体_GB2312"/>
              </a:rPr>
              <a:t>，</a:t>
            </a:r>
            <a:r>
              <a:rPr lang="en-US" altLang="zh-CN" dirty="0">
                <a:latin typeface="Times New Roman" panose="02020603050405020304" pitchFamily="18" charset="0"/>
                <a:ea typeface="楷体_GB2312"/>
                <a:cs typeface="楷体_GB2312"/>
              </a:rPr>
              <a:t>powerful</a:t>
            </a:r>
            <a:r>
              <a:rPr lang="zh-CN" altLang="zh-CN" dirty="0">
                <a:latin typeface="Times New Roman" panose="02020603050405020304" pitchFamily="18" charset="0"/>
                <a:ea typeface="楷体_GB2312"/>
                <a:cs typeface="楷体_GB2312"/>
              </a:rPr>
              <a:t>为现在分词作结果状语。</a:t>
            </a:r>
            <a:endParaRPr lang="zh-CN" altLang="zh-CN" sz="800" dirty="0">
              <a:latin typeface="宋体" panose="02010600030101010101" pitchFamily="2" charset="-122"/>
            </a:endParaRPr>
          </a:p>
          <a:p>
            <a:pPr algn="just">
              <a:lnSpc>
                <a:spcPct val="150000"/>
              </a:lnSpc>
            </a:pPr>
            <a:r>
              <a:rPr lang="en-US" altLang="zh-CN" dirty="0">
                <a:latin typeface="Times New Roman" panose="02020603050405020304" pitchFamily="18" charset="0"/>
                <a:ea typeface="楷体_GB2312"/>
                <a:cs typeface="楷体_GB2312"/>
              </a:rPr>
              <a:t>(4)climbing </a:t>
            </a:r>
            <a:r>
              <a:rPr lang="en-US" altLang="zh-CN" dirty="0" err="1">
                <a:latin typeface="Times New Roman" panose="02020603050405020304" pitchFamily="18" charset="0"/>
                <a:ea typeface="楷体_GB2312"/>
                <a:cs typeface="楷体_GB2312"/>
              </a:rPr>
              <a:t>Qomolangma</a:t>
            </a:r>
            <a:r>
              <a:rPr lang="zh-CN" altLang="zh-CN" dirty="0">
                <a:latin typeface="Times New Roman" panose="02020603050405020304" pitchFamily="18" charset="0"/>
                <a:ea typeface="楷体_GB2312"/>
                <a:cs typeface="楷体_GB2312"/>
              </a:rPr>
              <a:t>为动名词作宾语。</a:t>
            </a:r>
            <a:endParaRPr lang="zh-CN" altLang="zh-CN" sz="800" dirty="0">
              <a:latin typeface="宋体" panose="02010600030101010101" pitchFamily="2" charset="-122"/>
            </a:endParaRPr>
          </a:p>
          <a:p>
            <a:pPr algn="just">
              <a:lnSpc>
                <a:spcPct val="150000"/>
              </a:lnSpc>
            </a:pPr>
            <a:r>
              <a:rPr lang="en-US" altLang="zh-CN" dirty="0">
                <a:latin typeface="Times New Roman" panose="02020603050405020304" pitchFamily="18" charset="0"/>
                <a:ea typeface="楷体_GB2312"/>
                <a:cs typeface="楷体_GB2312"/>
              </a:rPr>
              <a:t>(5)</a:t>
            </a:r>
            <a:r>
              <a:rPr lang="zh-CN" altLang="zh-CN" dirty="0">
                <a:latin typeface="Times New Roman" panose="02020603050405020304" pitchFamily="18" charset="0"/>
                <a:ea typeface="楷体_GB2312"/>
                <a:cs typeface="楷体_GB2312"/>
              </a:rPr>
              <a:t>不定式短语作目的状语。</a:t>
            </a:r>
            <a:endParaRPr lang="zh-CN" altLang="zh-CN" sz="800" dirty="0">
              <a:latin typeface="宋体" panose="02010600030101010101" pitchFamily="2" charset="-122"/>
            </a:endParaRPr>
          </a:p>
          <a:p>
            <a:pPr algn="just">
              <a:lnSpc>
                <a:spcPct val="150000"/>
              </a:lnSpc>
            </a:pPr>
            <a:r>
              <a:rPr lang="en-US" altLang="zh-CN" dirty="0">
                <a:latin typeface="Times New Roman" panose="02020603050405020304" pitchFamily="18" charset="0"/>
                <a:ea typeface="楷体_GB2312"/>
                <a:cs typeface="楷体_GB2312"/>
              </a:rPr>
              <a:t>(6)</a:t>
            </a:r>
            <a:r>
              <a:rPr lang="zh-CN" altLang="zh-CN" dirty="0">
                <a:latin typeface="Times New Roman" panose="02020603050405020304" pitchFamily="18" charset="0"/>
                <a:ea typeface="楷体_GB2312"/>
                <a:cs typeface="楷体_GB2312"/>
              </a:rPr>
              <a:t>本句中，有两个</a:t>
            </a:r>
            <a:r>
              <a:rPr lang="en-US" altLang="zh-CN" dirty="0">
                <a:latin typeface="Times New Roman" panose="02020603050405020304" pitchFamily="18" charset="0"/>
                <a:ea typeface="楷体_GB2312"/>
                <a:cs typeface="楷体_GB2312"/>
              </a:rPr>
              <a:t>what</a:t>
            </a:r>
            <a:r>
              <a:rPr lang="zh-CN" altLang="zh-CN" dirty="0">
                <a:latin typeface="Times New Roman" panose="02020603050405020304" pitchFamily="18" charset="0"/>
                <a:ea typeface="楷体_GB2312"/>
                <a:cs typeface="楷体_GB2312"/>
              </a:rPr>
              <a:t>引导的表语从句，由</a:t>
            </a:r>
            <a:r>
              <a:rPr lang="en-US" altLang="zh-CN" dirty="0">
                <a:latin typeface="Times New Roman" panose="02020603050405020304" pitchFamily="18" charset="0"/>
                <a:ea typeface="楷体_GB2312"/>
                <a:cs typeface="楷体_GB2312"/>
              </a:rPr>
              <a:t>and</a:t>
            </a:r>
            <a:r>
              <a:rPr lang="zh-CN" altLang="zh-CN" dirty="0">
                <a:latin typeface="Times New Roman" panose="02020603050405020304" pitchFamily="18" charset="0"/>
                <a:ea typeface="楷体_GB2312"/>
                <a:cs typeface="楷体_GB2312"/>
              </a:rPr>
              <a:t>连接。</a:t>
            </a:r>
            <a:endParaRPr lang="zh-CN" altLang="zh-CN" sz="800" dirty="0">
              <a:latin typeface="宋体" panose="02010600030101010101" pitchFamily="2" charset="-122"/>
            </a:endParaRPr>
          </a:p>
          <a:p>
            <a:pPr algn="just">
              <a:lnSpc>
                <a:spcPct val="150000"/>
              </a:lnSpc>
            </a:pPr>
            <a:r>
              <a:rPr lang="en-US" altLang="zh-CN" dirty="0">
                <a:latin typeface="Times New Roman" panose="02020603050405020304" pitchFamily="18" charset="0"/>
                <a:ea typeface="楷体_GB2312"/>
                <a:cs typeface="楷体_GB2312"/>
              </a:rPr>
              <a:t>(7)although</a:t>
            </a:r>
            <a:r>
              <a:rPr lang="zh-CN" altLang="zh-CN" dirty="0">
                <a:latin typeface="Times New Roman" panose="02020603050405020304" pitchFamily="18" charset="0"/>
                <a:ea typeface="楷体_GB2312"/>
                <a:cs typeface="楷体_GB2312"/>
              </a:rPr>
              <a:t>引导让步状语从句。</a:t>
            </a:r>
            <a:endParaRPr lang="zh-CN" altLang="zh-CN" sz="800" dirty="0">
              <a:latin typeface="宋体" panose="02010600030101010101" pitchFamily="2" charset="-122"/>
            </a:endParaRPr>
          </a:p>
          <a:p>
            <a:pPr algn="just">
              <a:lnSpc>
                <a:spcPct val="150000"/>
              </a:lnSpc>
            </a:pPr>
            <a:r>
              <a:rPr lang="en-US" altLang="zh-CN" dirty="0">
                <a:latin typeface="Times New Roman" panose="02020603050405020304" pitchFamily="18" charset="0"/>
                <a:ea typeface="楷体_GB2312"/>
                <a:cs typeface="楷体_GB2312"/>
              </a:rPr>
              <a:t>(8)if</a:t>
            </a:r>
            <a:r>
              <a:rPr lang="zh-CN" altLang="zh-CN" dirty="0">
                <a:latin typeface="Times New Roman" panose="02020603050405020304" pitchFamily="18" charset="0"/>
                <a:ea typeface="楷体_GB2312"/>
                <a:cs typeface="楷体_GB2312"/>
              </a:rPr>
              <a:t>引导主语从句，</a:t>
            </a:r>
            <a:r>
              <a:rPr lang="en-US" altLang="zh-CN" dirty="0">
                <a:latin typeface="Times New Roman" panose="02020603050405020304" pitchFamily="18" charset="0"/>
                <a:ea typeface="楷体_GB2312"/>
                <a:cs typeface="楷体_GB2312"/>
              </a:rPr>
              <a:t>before</a:t>
            </a:r>
            <a:r>
              <a:rPr lang="zh-CN" altLang="zh-CN" dirty="0">
                <a:latin typeface="Times New Roman" panose="02020603050405020304" pitchFamily="18" charset="0"/>
                <a:ea typeface="楷体_GB2312"/>
                <a:cs typeface="楷体_GB2312"/>
              </a:rPr>
              <a:t>引导时间状语从句。</a:t>
            </a:r>
            <a:endParaRPr lang="en-US" altLang="zh-CN" dirty="0">
              <a:latin typeface="Times New Roman" panose="02020603050405020304" pitchFamily="18" charset="0"/>
              <a:ea typeface="楷体_GB2312"/>
              <a:cs typeface="楷体_GB2312"/>
            </a:endParaRPr>
          </a:p>
          <a:p>
            <a:pPr algn="just">
              <a:lnSpc>
                <a:spcPct val="150000"/>
              </a:lnSpc>
            </a:pPr>
            <a:r>
              <a:rPr lang="en-US" altLang="zh-CN" dirty="0">
                <a:latin typeface="Times New Roman" panose="02020603050405020304" pitchFamily="18" charset="0"/>
                <a:ea typeface="楷体_GB2312"/>
                <a:cs typeface="楷体_GB2312"/>
              </a:rPr>
              <a:t>(9)who</a:t>
            </a:r>
            <a:r>
              <a:rPr lang="zh-CN" altLang="zh-CN" dirty="0">
                <a:latin typeface="Times New Roman" panose="02020603050405020304" pitchFamily="18" charset="0"/>
                <a:ea typeface="楷体_GB2312"/>
                <a:cs typeface="楷体_GB2312"/>
              </a:rPr>
              <a:t>引导非限制性定语从句，修饰</a:t>
            </a:r>
            <a:r>
              <a:rPr lang="en-US" altLang="zh-CN" dirty="0">
                <a:latin typeface="Times New Roman" panose="02020603050405020304" pitchFamily="18" charset="0"/>
                <a:ea typeface="楷体_GB2312"/>
                <a:cs typeface="楷体_GB2312"/>
              </a:rPr>
              <a:t>American mountain climber Alan </a:t>
            </a:r>
            <a:r>
              <a:rPr lang="en-US" altLang="zh-CN" dirty="0" err="1">
                <a:latin typeface="Times New Roman" panose="02020603050405020304" pitchFamily="18" charset="0"/>
                <a:ea typeface="楷体_GB2312"/>
                <a:cs typeface="楷体_GB2312"/>
              </a:rPr>
              <a:t>Arnette</a:t>
            </a:r>
            <a:r>
              <a:rPr lang="zh-CN" altLang="zh-CN" dirty="0">
                <a:latin typeface="Times New Roman" panose="02020603050405020304" pitchFamily="18" charset="0"/>
                <a:ea typeface="楷体_GB2312"/>
                <a:cs typeface="楷体_GB2312"/>
              </a:rPr>
              <a:t>。</a:t>
            </a:r>
            <a:endParaRPr lang="zh-CN" altLang="zh-CN" dirty="0">
              <a:latin typeface="宋体" panose="02010600030101010101" pitchFamily="2" charset="-122"/>
              <a:cs typeface="Courier New" panose="02070309020205020404" pitchFamily="49"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1"/>
          <p:cNvSpPr>
            <a:spLocks noChangeArrowheads="1"/>
          </p:cNvSpPr>
          <p:nvPr/>
        </p:nvSpPr>
        <p:spPr bwMode="auto">
          <a:xfrm>
            <a:off x="398860" y="545307"/>
            <a:ext cx="8401050"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ea typeface="楷体_GB2312"/>
                <a:cs typeface="楷体_GB2312"/>
              </a:rPr>
              <a:t>(10)</a:t>
            </a:r>
            <a:r>
              <a:rPr lang="zh-CN" altLang="zh-CN">
                <a:latin typeface="Times New Roman" panose="02020603050405020304" pitchFamily="18" charset="0"/>
                <a:ea typeface="楷体_GB2312"/>
                <a:cs typeface="楷体_GB2312"/>
              </a:rPr>
              <a:t>不定式作后置定语。</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(11)that</a:t>
            </a:r>
            <a:r>
              <a:rPr lang="zh-CN" altLang="zh-CN">
                <a:latin typeface="Times New Roman" panose="02020603050405020304" pitchFamily="18" charset="0"/>
                <a:ea typeface="楷体_GB2312"/>
                <a:cs typeface="楷体_GB2312"/>
              </a:rPr>
              <a:t>引导定语从句，修饰</a:t>
            </a:r>
            <a:r>
              <a:rPr lang="en-US" altLang="zh-CN">
                <a:latin typeface="Times New Roman" panose="02020603050405020304" pitchFamily="18" charset="0"/>
                <a:ea typeface="楷体_GB2312"/>
                <a:cs typeface="楷体_GB2312"/>
              </a:rPr>
              <a:t>reason</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(12)if</a:t>
            </a:r>
            <a:r>
              <a:rPr lang="zh-CN" altLang="zh-CN">
                <a:latin typeface="Times New Roman" panose="02020603050405020304" pitchFamily="18" charset="0"/>
                <a:ea typeface="楷体_GB2312"/>
                <a:cs typeface="楷体_GB2312"/>
              </a:rPr>
              <a:t>引导宾语从句，作</a:t>
            </a:r>
            <a:r>
              <a:rPr lang="en-US" altLang="zh-CN">
                <a:latin typeface="Times New Roman" panose="02020603050405020304" pitchFamily="18" charset="0"/>
                <a:ea typeface="楷体_GB2312"/>
                <a:cs typeface="楷体_GB2312"/>
              </a:rPr>
              <a:t>figure out</a:t>
            </a:r>
            <a:r>
              <a:rPr lang="zh-CN" altLang="zh-CN">
                <a:latin typeface="Times New Roman" panose="02020603050405020304" pitchFamily="18" charset="0"/>
                <a:ea typeface="楷体_GB2312"/>
                <a:cs typeface="楷体_GB2312"/>
              </a:rPr>
              <a:t>的宾语。</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(13)when</a:t>
            </a:r>
            <a:r>
              <a:rPr lang="zh-CN" altLang="zh-CN">
                <a:latin typeface="Times New Roman" panose="02020603050405020304" pitchFamily="18" charset="0"/>
                <a:ea typeface="楷体_GB2312"/>
                <a:cs typeface="楷体_GB2312"/>
              </a:rPr>
              <a:t>引导时间状语从句。</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(14)that</a:t>
            </a:r>
            <a:r>
              <a:rPr lang="zh-CN" altLang="zh-CN">
                <a:latin typeface="Times New Roman" panose="02020603050405020304" pitchFamily="18" charset="0"/>
                <a:ea typeface="楷体_GB2312"/>
                <a:cs typeface="楷体_GB2312"/>
              </a:rPr>
              <a:t>引导宾语从句。</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(15)who</a:t>
            </a:r>
            <a:r>
              <a:rPr lang="zh-CN" altLang="zh-CN">
                <a:latin typeface="Times New Roman" panose="02020603050405020304" pitchFamily="18" charset="0"/>
                <a:ea typeface="楷体_GB2312"/>
                <a:cs typeface="楷体_GB2312"/>
              </a:rPr>
              <a:t>引导定语从句，修饰</a:t>
            </a:r>
            <a:r>
              <a:rPr lang="en-US" altLang="zh-CN">
                <a:latin typeface="Times New Roman" panose="02020603050405020304" pitchFamily="18" charset="0"/>
                <a:ea typeface="楷体_GB2312"/>
                <a:cs typeface="楷体_GB2312"/>
              </a:rPr>
              <a:t>people</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(16)who</a:t>
            </a:r>
            <a:r>
              <a:rPr lang="zh-CN" altLang="zh-CN">
                <a:latin typeface="Times New Roman" panose="02020603050405020304" pitchFamily="18" charset="0"/>
                <a:ea typeface="楷体_GB2312"/>
                <a:cs typeface="楷体_GB2312"/>
              </a:rPr>
              <a:t>引导定语从句，修饰</a:t>
            </a:r>
            <a:r>
              <a:rPr lang="en-US" altLang="zh-CN">
                <a:latin typeface="Times New Roman" panose="02020603050405020304" pitchFamily="18" charset="0"/>
                <a:ea typeface="楷体_GB2312"/>
                <a:cs typeface="楷体_GB2312"/>
              </a:rPr>
              <a:t>those</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(17)Speaking...</a:t>
            </a:r>
            <a:r>
              <a:rPr lang="zh-CN" altLang="zh-CN">
                <a:latin typeface="Times New Roman" panose="02020603050405020304" pitchFamily="18" charset="0"/>
                <a:ea typeface="楷体_GB2312"/>
                <a:cs typeface="楷体_GB2312"/>
              </a:rPr>
              <a:t>为现在分词作时间状语。</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(18)how much</a:t>
            </a:r>
            <a:r>
              <a:rPr lang="zh-CN" altLang="zh-CN">
                <a:latin typeface="Times New Roman" panose="02020603050405020304" pitchFamily="18" charset="0"/>
                <a:ea typeface="楷体_GB2312"/>
                <a:cs typeface="楷体_GB2312"/>
              </a:rPr>
              <a:t>引导宾语从句。</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1"/>
          <p:cNvSpPr>
            <a:spLocks noChangeArrowheads="1"/>
          </p:cNvSpPr>
          <p:nvPr/>
        </p:nvSpPr>
        <p:spPr bwMode="auto">
          <a:xfrm>
            <a:off x="314325" y="951310"/>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宋体" panose="02010600030101010101" pitchFamily="2" charset="-122"/>
                <a:ea typeface="楷体_GB2312"/>
                <a:cs typeface="楷体_GB2312"/>
              </a:rPr>
              <a:t>①</a:t>
            </a:r>
            <a:r>
              <a:rPr lang="en-US" altLang="zh-CN">
                <a:latin typeface="Times New Roman" panose="02020603050405020304" pitchFamily="18" charset="0"/>
                <a:ea typeface="楷体_GB2312"/>
                <a:cs typeface="楷体_GB2312"/>
              </a:rPr>
              <a:t>discomfort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不舒服；不适</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宋体" panose="02010600030101010101" pitchFamily="2" charset="-122"/>
                <a:ea typeface="楷体_GB2312"/>
                <a:cs typeface="楷体_GB2312"/>
              </a:rPr>
              <a:t>②</a:t>
            </a:r>
            <a:r>
              <a:rPr lang="en-US" altLang="zh-CN">
                <a:latin typeface="Times New Roman" panose="02020603050405020304" pitchFamily="18" charset="0"/>
                <a:ea typeface="楷体_GB2312"/>
                <a:cs typeface="楷体_GB2312"/>
              </a:rPr>
              <a:t>extreme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极度的；严重的</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宋体" panose="02010600030101010101" pitchFamily="2" charset="-122"/>
                <a:ea typeface="楷体_GB2312"/>
                <a:cs typeface="楷体_GB2312"/>
              </a:rPr>
              <a:t>③</a:t>
            </a:r>
            <a:r>
              <a:rPr lang="en-US" altLang="zh-CN">
                <a:latin typeface="Times New Roman" panose="02020603050405020304" pitchFamily="18" charset="0"/>
                <a:ea typeface="楷体_GB2312"/>
                <a:cs typeface="楷体_GB2312"/>
              </a:rPr>
              <a:t>air pressure</a:t>
            </a:r>
            <a:r>
              <a:rPr lang="zh-CN" altLang="zh-CN">
                <a:latin typeface="Times New Roman" panose="02020603050405020304" pitchFamily="18" charset="0"/>
                <a:ea typeface="楷体_GB2312"/>
                <a:cs typeface="楷体_GB2312"/>
              </a:rPr>
              <a:t>大气压</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④</a:t>
            </a:r>
            <a:r>
              <a:rPr lang="en-US" altLang="zh-CN">
                <a:latin typeface="Times New Roman" panose="02020603050405020304" pitchFamily="18" charset="0"/>
                <a:ea typeface="楷体_GB2312"/>
                <a:cs typeface="楷体_GB2312"/>
              </a:rPr>
              <a:t>lose one</a:t>
            </a:r>
            <a:r>
              <a:rPr lang="en-US" altLang="zh-CN">
                <a:latin typeface="Times New Roman" panose="02020603050405020304" pitchFamily="18" charset="0"/>
              </a:rPr>
              <a:t>’</a:t>
            </a:r>
            <a:r>
              <a:rPr lang="en-US" altLang="zh-CN">
                <a:latin typeface="Times New Roman" panose="02020603050405020304" pitchFamily="18" charset="0"/>
                <a:ea typeface="楷体_GB2312"/>
                <a:cs typeface="楷体_GB2312"/>
              </a:rPr>
              <a:t>s life</a:t>
            </a:r>
            <a:r>
              <a:rPr lang="zh-CN" altLang="zh-CN">
                <a:latin typeface="Times New Roman" panose="02020603050405020304" pitchFamily="18" charset="0"/>
                <a:ea typeface="楷体_GB2312"/>
                <a:cs typeface="楷体_GB2312"/>
              </a:rPr>
              <a:t>丧命</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⑤</a:t>
            </a:r>
            <a:r>
              <a:rPr lang="en-US" altLang="zh-CN">
                <a:latin typeface="Times New Roman" panose="02020603050405020304" pitchFamily="18" charset="0"/>
                <a:ea typeface="楷体_GB2312"/>
                <a:cs typeface="楷体_GB2312"/>
              </a:rPr>
              <a:t>despite </a:t>
            </a:r>
            <a:r>
              <a:rPr lang="en-US" altLang="zh-CN" i="1">
                <a:latin typeface="Times New Roman" panose="02020603050405020304" pitchFamily="18" charset="0"/>
                <a:ea typeface="楷体_GB2312"/>
                <a:cs typeface="楷体_GB2312"/>
              </a:rPr>
              <a:t>prep</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尽管</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⑥</a:t>
            </a:r>
            <a:r>
              <a:rPr lang="en-US" altLang="zh-CN">
                <a:latin typeface="Times New Roman" panose="02020603050405020304" pitchFamily="18" charset="0"/>
                <a:ea typeface="楷体_GB2312"/>
                <a:cs typeface="楷体_GB2312"/>
              </a:rPr>
              <a:t>by the end of</a:t>
            </a:r>
            <a:r>
              <a:rPr lang="zh-CN" altLang="zh-CN">
                <a:latin typeface="Times New Roman" panose="02020603050405020304" pitchFamily="18" charset="0"/>
                <a:ea typeface="楷体_GB2312"/>
                <a:cs typeface="楷体_GB2312"/>
              </a:rPr>
              <a:t>到</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的最后</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⑦</a:t>
            </a:r>
            <a:r>
              <a:rPr lang="en-US" altLang="zh-CN">
                <a:latin typeface="Times New Roman" panose="02020603050405020304" pitchFamily="18" charset="0"/>
                <a:ea typeface="楷体_GB2312"/>
                <a:cs typeface="楷体_GB2312"/>
              </a:rPr>
              <a:t>like no other</a:t>
            </a:r>
            <a:r>
              <a:rPr lang="zh-CN" altLang="zh-CN">
                <a:latin typeface="Times New Roman" panose="02020603050405020304" pitchFamily="18" charset="0"/>
                <a:ea typeface="楷体_GB2312"/>
                <a:cs typeface="楷体_GB2312"/>
              </a:rPr>
              <a:t>完全不同的</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⑧</a:t>
            </a:r>
            <a:r>
              <a:rPr lang="en-US" altLang="zh-CN">
                <a:latin typeface="Times New Roman" panose="02020603050405020304" pitchFamily="18" charset="0"/>
                <a:ea typeface="楷体_GB2312"/>
                <a:cs typeface="楷体_GB2312"/>
              </a:rPr>
              <a:t>powerful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有力的</a:t>
            </a:r>
            <a:endParaRPr lang="zh-CN" altLang="zh-CN" sz="800">
              <a:latin typeface="宋体" panose="02010600030101010101" pitchFamily="2" charset="-122"/>
              <a:cs typeface="Courier New" panose="02070309020205020404" pitchFamily="49" charset="0"/>
            </a:endParaRPr>
          </a:p>
        </p:txBody>
      </p:sp>
      <p:pic>
        <p:nvPicPr>
          <p:cNvPr id="2662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4794" y="546498"/>
            <a:ext cx="8648700" cy="41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矩形 1"/>
          <p:cNvSpPr>
            <a:spLocks noChangeArrowheads="1"/>
          </p:cNvSpPr>
          <p:nvPr/>
        </p:nvSpPr>
        <p:spPr bwMode="auto">
          <a:xfrm>
            <a:off x="314325" y="506016"/>
            <a:ext cx="8570119"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宋体" panose="02010600030101010101" pitchFamily="2" charset="-122"/>
                <a:ea typeface="楷体_GB2312"/>
                <a:cs typeface="楷体_GB2312"/>
              </a:rPr>
              <a:t>⑨</a:t>
            </a:r>
            <a:r>
              <a:rPr lang="en-US" altLang="zh-CN">
                <a:latin typeface="Times New Roman" panose="02020603050405020304" pitchFamily="18" charset="0"/>
                <a:ea typeface="楷体_GB2312"/>
                <a:cs typeface="楷体_GB2312"/>
              </a:rPr>
              <a:t>write of</a:t>
            </a:r>
            <a:r>
              <a:rPr lang="zh-CN" altLang="zh-CN">
                <a:latin typeface="Times New Roman" panose="02020603050405020304" pitchFamily="18" charset="0"/>
                <a:ea typeface="楷体_GB2312"/>
                <a:cs typeface="楷体_GB2312"/>
              </a:rPr>
              <a:t>记述</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宋体" panose="02010600030101010101" pitchFamily="2" charset="-122"/>
                <a:ea typeface="楷体_GB2312"/>
                <a:cs typeface="楷体_GB2312"/>
              </a:rPr>
              <a:t>⑩</a:t>
            </a:r>
            <a:r>
              <a:rPr lang="en-US" altLang="zh-CN">
                <a:latin typeface="Times New Roman" panose="02020603050405020304" pitchFamily="18" charset="0"/>
                <a:ea typeface="楷体_GB2312"/>
                <a:cs typeface="楷体_GB2312"/>
              </a:rPr>
              <a:t>succeed </a:t>
            </a:r>
            <a:r>
              <a:rPr lang="en-US" altLang="zh-CN" i="1">
                <a:latin typeface="Book Antiqua" panose="02040602050305030304" pitchFamily="18" charset="0"/>
                <a:ea typeface="楷体_GB2312"/>
                <a:cs typeface="楷体_GB2312"/>
              </a:rPr>
              <a:t>v</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成功</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Cambria Math" panose="02040503050406030204" pitchFamily="18" charset="0"/>
                <a:ea typeface="楷体_GB2312"/>
                <a:cs typeface="楷体_GB2312"/>
              </a:rPr>
              <a:t>⑪</a:t>
            </a:r>
            <a:r>
              <a:rPr lang="en-US" altLang="zh-CN">
                <a:latin typeface="Times New Roman" panose="02020603050405020304" pitchFamily="18" charset="0"/>
                <a:ea typeface="楷体_GB2312"/>
                <a:cs typeface="楷体_GB2312"/>
              </a:rPr>
              <a:t>similar to</a:t>
            </a:r>
            <a:r>
              <a:rPr lang="zh-CN" altLang="zh-CN">
                <a:latin typeface="Times New Roman" panose="02020603050405020304" pitchFamily="18" charset="0"/>
                <a:ea typeface="楷体_GB2312"/>
                <a:cs typeface="楷体_GB2312"/>
              </a:rPr>
              <a:t>与</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相似</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⑫</a:t>
            </a:r>
            <a:r>
              <a:rPr lang="en-US" altLang="zh-CN">
                <a:latin typeface="Times New Roman" panose="02020603050405020304" pitchFamily="18" charset="0"/>
                <a:ea typeface="楷体_GB2312"/>
                <a:cs typeface="楷体_GB2312"/>
              </a:rPr>
              <a:t>bring...into focus</a:t>
            </a:r>
            <a:r>
              <a:rPr lang="zh-CN" altLang="zh-CN">
                <a:latin typeface="Times New Roman" panose="02020603050405020304" pitchFamily="18" charset="0"/>
                <a:ea typeface="楷体_GB2312"/>
                <a:cs typeface="楷体_GB2312"/>
              </a:rPr>
              <a:t>使</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成为焦点</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⑬</a:t>
            </a:r>
            <a:r>
              <a:rPr lang="en-US" altLang="zh-CN">
                <a:latin typeface="Times New Roman" panose="02020603050405020304" pitchFamily="18" charset="0"/>
                <a:ea typeface="楷体_GB2312"/>
                <a:cs typeface="楷体_GB2312"/>
              </a:rPr>
              <a:t>turn around</a:t>
            </a:r>
            <a:r>
              <a:rPr lang="zh-CN" altLang="zh-CN">
                <a:latin typeface="Times New Roman" panose="02020603050405020304" pitchFamily="18" charset="0"/>
                <a:ea typeface="楷体_GB2312"/>
                <a:cs typeface="楷体_GB2312"/>
              </a:rPr>
              <a:t>转身</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⑭</a:t>
            </a:r>
            <a:r>
              <a:rPr lang="en-US" altLang="zh-CN">
                <a:latin typeface="Times New Roman" panose="02020603050405020304" pitchFamily="18" charset="0"/>
                <a:ea typeface="楷体_GB2312"/>
                <a:cs typeface="楷体_GB2312"/>
              </a:rPr>
              <a:t>focus on</a:t>
            </a:r>
            <a:r>
              <a:rPr lang="zh-CN" altLang="zh-CN">
                <a:latin typeface="Times New Roman" panose="02020603050405020304" pitchFamily="18" charset="0"/>
                <a:ea typeface="楷体_GB2312"/>
                <a:cs typeface="楷体_GB2312"/>
              </a:rPr>
              <a:t>关注，聚焦于</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⑮</a:t>
            </a:r>
            <a:r>
              <a:rPr lang="en-US" altLang="zh-CN">
                <a:latin typeface="Times New Roman" panose="02020603050405020304" pitchFamily="18" charset="0"/>
                <a:ea typeface="楷体_GB2312"/>
                <a:cs typeface="楷体_GB2312"/>
              </a:rPr>
              <a:t>figure out</a:t>
            </a:r>
            <a:r>
              <a:rPr lang="zh-CN" altLang="zh-CN">
                <a:latin typeface="Times New Roman" panose="02020603050405020304" pitchFamily="18" charset="0"/>
                <a:ea typeface="楷体_GB2312"/>
                <a:cs typeface="楷体_GB2312"/>
              </a:rPr>
              <a:t>弄清楚</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⑯</a:t>
            </a:r>
            <a:r>
              <a:rPr lang="en-US" altLang="zh-CN">
                <a:latin typeface="Times New Roman" panose="02020603050405020304" pitchFamily="18" charset="0"/>
                <a:ea typeface="楷体_GB2312"/>
                <a:cs typeface="楷体_GB2312"/>
              </a:rPr>
              <a:t>physical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身体的</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⑰</a:t>
            </a:r>
            <a:r>
              <a:rPr lang="en-US" altLang="zh-CN">
                <a:latin typeface="Times New Roman" panose="02020603050405020304" pitchFamily="18" charset="0"/>
                <a:ea typeface="楷体_GB2312"/>
                <a:cs typeface="楷体_GB2312"/>
              </a:rPr>
              <a:t>as well as</a:t>
            </a:r>
            <a:r>
              <a:rPr lang="zh-CN" altLang="zh-CN">
                <a:latin typeface="Times New Roman" panose="02020603050405020304" pitchFamily="18" charset="0"/>
                <a:ea typeface="楷体_GB2312"/>
                <a:cs typeface="楷体_GB2312"/>
              </a:rPr>
              <a:t>和</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一样</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⑱</a:t>
            </a:r>
            <a:r>
              <a:rPr lang="en-US" altLang="zh-CN">
                <a:latin typeface="Times New Roman" panose="02020603050405020304" pitchFamily="18" charset="0"/>
                <a:ea typeface="楷体_GB2312"/>
                <a:cs typeface="楷体_GB2312"/>
              </a:rPr>
              <a:t>mental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思想的；精神的</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对象 1"/>
          <p:cNvGraphicFramePr>
            <a:graphicFrameLocks noChangeAspect="1"/>
          </p:cNvGraphicFramePr>
          <p:nvPr/>
        </p:nvGraphicFramePr>
        <p:xfrm>
          <a:off x="584598" y="565548"/>
          <a:ext cx="6093619" cy="4063603"/>
        </p:xfrm>
        <a:graphic>
          <a:graphicData uri="http://schemas.openxmlformats.org/presentationml/2006/ole">
            <mc:AlternateContent xmlns:mc="http://schemas.openxmlformats.org/markup-compatibility/2006">
              <mc:Choice xmlns:v="urn:schemas-microsoft-com:vml" Requires="v">
                <p:oleObj spid="_x0000_s28681" r:id="rId3" imgW="8139430" imgH="5428615" progId="Word.Document.8">
                  <p:embed/>
                </p:oleObj>
              </mc:Choice>
              <mc:Fallback>
                <p:oleObj r:id="rId3" imgW="8139430" imgH="5428615" progId="Word.Document.8">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598" y="565548"/>
                        <a:ext cx="6093619" cy="406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4" descr="单元一歌"/>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72666" y="1032272"/>
            <a:ext cx="2046684"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矩形 1"/>
          <p:cNvSpPr>
            <a:spLocks noChangeArrowheads="1"/>
          </p:cNvSpPr>
          <p:nvPr/>
        </p:nvSpPr>
        <p:spPr bwMode="auto">
          <a:xfrm>
            <a:off x="419100" y="1654969"/>
            <a:ext cx="833199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pitchFamily="49" charset="-122"/>
              </a:rPr>
              <a:t>导读：</a:t>
            </a:r>
            <a:r>
              <a:rPr lang="en-US" altLang="zh-CN" i="1">
                <a:latin typeface="Times New Roman" panose="02020603050405020304" pitchFamily="18" charset="0"/>
                <a:ea typeface="方正书宋_GBK" pitchFamily="65" charset="-122"/>
              </a:rPr>
              <a:t>Traveling</a:t>
            </a:r>
            <a:r>
              <a:rPr lang="en-US" altLang="zh-CN">
                <a:latin typeface="Times New Roman" panose="02020603050405020304" pitchFamily="18" charset="0"/>
                <a:ea typeface="方正书宋_GBK" pitchFamily="65" charset="-122"/>
              </a:rPr>
              <a:t> </a:t>
            </a:r>
            <a:r>
              <a:rPr lang="en-US" altLang="zh-CN" i="1">
                <a:latin typeface="Times New Roman" panose="02020603050405020304" pitchFamily="18" charset="0"/>
                <a:ea typeface="方正书宋_GBK" pitchFamily="65" charset="-122"/>
              </a:rPr>
              <a:t>Light</a:t>
            </a:r>
            <a:r>
              <a:rPr lang="zh-CN" altLang="zh-CN">
                <a:latin typeface="Times New Roman" panose="02020603050405020304" pitchFamily="18" charset="0"/>
                <a:ea typeface="方正书宋_GBK" pitchFamily="65" charset="-122"/>
              </a:rPr>
              <a:t>是一首很轻松的音乐，思绪在飘渺的旋律中尽情地遨游，往事在悠悠的曲子里隐现。</a:t>
            </a:r>
            <a:endParaRPr lang="zh-CN" altLang="zh-CN" sz="800">
              <a:latin typeface="Times New Roman" panose="02020603050405020304" pitchFamily="18" charset="0"/>
              <a:ea typeface="方正书宋_GBK" pitchFamily="65"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1017985"/>
            <a:ext cx="8570119" cy="78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30000"/>
              </a:lnSpc>
              <a:spcAft>
                <a:spcPts val="0"/>
              </a:spcAft>
              <a:defRPr/>
            </a:pPr>
            <a:r>
              <a:rPr lang="en-US" altLang="zh-CN" b="1" kern="100" dirty="0">
                <a:latin typeface="Times New Roman" panose="02020603050405020304"/>
                <a:cs typeface="Courier New" panose="02070309020205020404"/>
              </a:rPr>
              <a:t>Step </a:t>
            </a:r>
            <a:r>
              <a:rPr lang="en-US" altLang="zh-CN" b="1" kern="100" dirty="0">
                <a:latin typeface="宋体" panose="02010600030101010101" pitchFamily="2" charset="-122"/>
                <a:cs typeface="Times New Roman" panose="02020603050405020304"/>
              </a:rPr>
              <a:t>Ⅰ</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General reading</a:t>
            </a:r>
            <a:endParaRPr lang="zh-CN" altLang="zh-CN" sz="800" kern="100" dirty="0">
              <a:latin typeface="宋体" panose="02010600030101010101" pitchFamily="2" charset="-122"/>
              <a:cs typeface="Courier New" panose="02070309020205020404"/>
            </a:endParaRPr>
          </a:p>
          <a:p>
            <a:pPr algn="just">
              <a:lnSpc>
                <a:spcPct val="130000"/>
              </a:lnSpc>
              <a:spcAft>
                <a:spcPts val="0"/>
              </a:spcAft>
              <a:defRPr/>
            </a:pPr>
            <a:r>
              <a:rPr lang="en-US" altLang="zh-CN" b="1" kern="100" dirty="0">
                <a:latin typeface="Times New Roman" panose="02020603050405020304"/>
                <a:cs typeface="Courier New" panose="02070309020205020404"/>
              </a:rPr>
              <a:t>Match each paragraph with its main idea.</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747838"/>
            <a:ext cx="8570119" cy="239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20000"/>
              </a:lnSpc>
              <a:spcAft>
                <a:spcPts val="0"/>
              </a:spcAft>
              <a:defRPr/>
            </a:pPr>
            <a:r>
              <a:rPr lang="en-US" altLang="zh-CN" kern="100" dirty="0">
                <a:latin typeface="Times New Roman" panose="02020603050405020304"/>
                <a:cs typeface="Courier New" panose="02070309020205020404"/>
              </a:rPr>
              <a:t>Para.1</a:t>
            </a:r>
            <a:r>
              <a:rPr lang="zh-CN" altLang="zh-CN" kern="100" dirty="0">
                <a:latin typeface="Times New Roman" panose="02020603050405020304"/>
                <a:cs typeface="Times New Roman" panose="02020603050405020304"/>
              </a:rPr>
              <a:t>　　</a:t>
            </a:r>
            <a:r>
              <a:rPr lang="en-US" altLang="zh-CN" kern="100" dirty="0" err="1">
                <a:latin typeface="Times New Roman" panose="02020603050405020304"/>
                <a:cs typeface="Courier New" panose="02070309020205020404"/>
              </a:rPr>
              <a:t>A.George</a:t>
            </a:r>
            <a:r>
              <a:rPr lang="en-US" altLang="zh-CN" kern="100" dirty="0">
                <a:latin typeface="Times New Roman" panose="02020603050405020304"/>
                <a:cs typeface="Courier New" panose="02070309020205020404"/>
              </a:rPr>
              <a:t> Mallory’s opinion </a:t>
            </a:r>
            <a:endParaRPr lang="zh-CN" altLang="zh-CN" sz="800" kern="100" dirty="0">
              <a:latin typeface="宋体" panose="02010600030101010101" pitchFamily="2" charset="-122"/>
              <a:cs typeface="Courier New" panose="02070309020205020404"/>
            </a:endParaRPr>
          </a:p>
          <a:p>
            <a:pPr algn="just">
              <a:lnSpc>
                <a:spcPct val="120000"/>
              </a:lnSpc>
              <a:spcAft>
                <a:spcPts val="0"/>
              </a:spcAft>
              <a:defRPr/>
            </a:pPr>
            <a:r>
              <a:rPr lang="en-US" altLang="zh-CN" kern="100" dirty="0">
                <a:latin typeface="Times New Roman" panose="02020603050405020304"/>
                <a:cs typeface="Courier New" panose="02070309020205020404"/>
              </a:rPr>
              <a:t>Para.2        </a:t>
            </a:r>
            <a:r>
              <a:rPr lang="en-US" altLang="zh-CN" kern="100" dirty="0" err="1">
                <a:latin typeface="Times New Roman" panose="02020603050405020304"/>
                <a:cs typeface="Courier New" panose="02070309020205020404"/>
              </a:rPr>
              <a:t>B.The</a:t>
            </a:r>
            <a:r>
              <a:rPr lang="en-US" altLang="zh-CN" kern="100" dirty="0">
                <a:latin typeface="Times New Roman" panose="02020603050405020304"/>
                <a:cs typeface="Courier New" panose="02070309020205020404"/>
              </a:rPr>
              <a:t> desire to seek risks is related to benefit</a:t>
            </a:r>
            <a:endParaRPr lang="zh-CN" altLang="zh-CN" sz="800" kern="100" dirty="0">
              <a:latin typeface="宋体" panose="02010600030101010101" pitchFamily="2" charset="-122"/>
              <a:cs typeface="Courier New" panose="02070309020205020404"/>
            </a:endParaRPr>
          </a:p>
          <a:p>
            <a:pPr algn="just">
              <a:lnSpc>
                <a:spcPct val="120000"/>
              </a:lnSpc>
              <a:spcAft>
                <a:spcPts val="0"/>
              </a:spcAft>
              <a:defRPr/>
            </a:pPr>
            <a:r>
              <a:rPr lang="en-US" altLang="zh-CN" kern="100" dirty="0">
                <a:latin typeface="Times New Roman" panose="02020603050405020304"/>
                <a:cs typeface="Courier New" panose="02070309020205020404"/>
              </a:rPr>
              <a:t>Para.3        </a:t>
            </a:r>
            <a:r>
              <a:rPr lang="en-US" altLang="zh-CN" kern="100" dirty="0" err="1">
                <a:latin typeface="Times New Roman" panose="02020603050405020304"/>
                <a:cs typeface="Courier New" panose="02070309020205020404"/>
              </a:rPr>
              <a:t>C.An</a:t>
            </a:r>
            <a:r>
              <a:rPr lang="en-US" altLang="zh-CN" kern="100" dirty="0">
                <a:latin typeface="Times New Roman" panose="02020603050405020304"/>
                <a:cs typeface="Courier New" panose="02070309020205020404"/>
              </a:rPr>
              <a:t> experience of climbing </a:t>
            </a:r>
            <a:r>
              <a:rPr lang="en-US" altLang="zh-CN" kern="100" dirty="0" err="1">
                <a:latin typeface="Times New Roman" panose="02020603050405020304"/>
                <a:cs typeface="Courier New" panose="02070309020205020404"/>
              </a:rPr>
              <a:t>Qomolangma</a:t>
            </a:r>
            <a:endParaRPr lang="zh-CN" altLang="zh-CN" sz="800" kern="100" dirty="0">
              <a:latin typeface="宋体" panose="02010600030101010101" pitchFamily="2" charset="-122"/>
              <a:cs typeface="Courier New" panose="02070309020205020404"/>
            </a:endParaRPr>
          </a:p>
          <a:p>
            <a:pPr algn="just">
              <a:lnSpc>
                <a:spcPct val="120000"/>
              </a:lnSpc>
              <a:spcAft>
                <a:spcPts val="0"/>
              </a:spcAft>
              <a:defRPr/>
            </a:pPr>
            <a:r>
              <a:rPr lang="en-US" altLang="zh-CN" kern="100" dirty="0">
                <a:latin typeface="Times New Roman" panose="02020603050405020304"/>
                <a:cs typeface="Courier New" panose="02070309020205020404"/>
              </a:rPr>
              <a:t>Para.4        </a:t>
            </a:r>
            <a:r>
              <a:rPr lang="en-US" altLang="zh-CN" kern="100" dirty="0" err="1">
                <a:latin typeface="Times New Roman" panose="02020603050405020304"/>
                <a:cs typeface="Courier New" panose="02070309020205020404"/>
              </a:rPr>
              <a:t>D.Climbing</a:t>
            </a: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Qomolangma</a:t>
            </a:r>
            <a:r>
              <a:rPr lang="en-US" altLang="zh-CN" kern="100" dirty="0">
                <a:latin typeface="Times New Roman" panose="02020603050405020304"/>
                <a:cs typeface="Courier New" panose="02070309020205020404"/>
              </a:rPr>
              <a:t> is rooted in human nature</a:t>
            </a:r>
            <a:endParaRPr lang="zh-CN" altLang="zh-CN" sz="800" kern="100" dirty="0">
              <a:latin typeface="宋体" panose="02010600030101010101" pitchFamily="2" charset="-122"/>
              <a:cs typeface="Courier New" panose="02070309020205020404"/>
            </a:endParaRPr>
          </a:p>
          <a:p>
            <a:pPr algn="just">
              <a:lnSpc>
                <a:spcPct val="120000"/>
              </a:lnSpc>
              <a:spcAft>
                <a:spcPts val="0"/>
              </a:spcAft>
              <a:defRPr/>
            </a:pPr>
            <a:r>
              <a:rPr lang="en-US" altLang="zh-CN" kern="100" dirty="0">
                <a:latin typeface="Times New Roman" panose="02020603050405020304"/>
                <a:cs typeface="Courier New" panose="02070309020205020404"/>
              </a:rPr>
              <a:t>Para.5        </a:t>
            </a:r>
            <a:r>
              <a:rPr lang="en-US" altLang="zh-CN" kern="100" dirty="0" err="1">
                <a:latin typeface="Times New Roman" panose="02020603050405020304"/>
                <a:cs typeface="Courier New" panose="02070309020205020404"/>
              </a:rPr>
              <a:t>E.Different</a:t>
            </a:r>
            <a:r>
              <a:rPr lang="en-US" altLang="zh-CN" kern="100" dirty="0">
                <a:latin typeface="Times New Roman" panose="02020603050405020304"/>
                <a:cs typeface="Courier New" panose="02070309020205020404"/>
              </a:rPr>
              <a:t> people have different ideas about climbing </a:t>
            </a:r>
            <a:r>
              <a:rPr lang="en-US" altLang="zh-CN" kern="100" dirty="0" err="1">
                <a:latin typeface="Times New Roman" panose="02020603050405020304"/>
                <a:cs typeface="Courier New" panose="02070309020205020404"/>
              </a:rPr>
              <a:t>Qomolangma</a:t>
            </a:r>
            <a:endParaRPr lang="zh-CN" altLang="zh-CN" sz="800" kern="100" dirty="0">
              <a:latin typeface="宋体" panose="02010600030101010101" pitchFamily="2" charset="-122"/>
              <a:cs typeface="Courier New" panose="02070309020205020404"/>
            </a:endParaRPr>
          </a:p>
          <a:p>
            <a:pPr algn="just">
              <a:lnSpc>
                <a:spcPct val="120000"/>
              </a:lnSpc>
              <a:spcAft>
                <a:spcPts val="0"/>
              </a:spcAft>
              <a:defRPr/>
            </a:pPr>
            <a:r>
              <a:rPr lang="en-US" altLang="zh-CN" kern="100" dirty="0">
                <a:latin typeface="Times New Roman" panose="02020603050405020304"/>
                <a:cs typeface="Courier New" panose="02070309020205020404"/>
              </a:rPr>
              <a:t>Para.6        </a:t>
            </a:r>
            <a:r>
              <a:rPr lang="en-US" altLang="zh-CN" kern="100" dirty="0" err="1">
                <a:latin typeface="Times New Roman" panose="02020603050405020304"/>
                <a:cs typeface="Courier New" panose="02070309020205020404"/>
              </a:rPr>
              <a:t>F.Alan</a:t>
            </a: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Arnette’s</a:t>
            </a:r>
            <a:r>
              <a:rPr lang="en-US" altLang="zh-CN" kern="100" dirty="0">
                <a:latin typeface="Times New Roman" panose="02020603050405020304"/>
                <a:cs typeface="Courier New" panose="02070309020205020404"/>
              </a:rPr>
              <a:t> opinion</a:t>
            </a:r>
            <a:endParaRPr lang="zh-CN" altLang="zh-CN" sz="800" kern="100" dirty="0">
              <a:latin typeface="宋体" panose="02010600030101010101" pitchFamily="2" charset="-122"/>
              <a:cs typeface="Courier New" panose="02070309020205020404"/>
            </a:endParaRPr>
          </a:p>
          <a:p>
            <a:pPr algn="just">
              <a:lnSpc>
                <a:spcPct val="120000"/>
              </a:lnSpc>
              <a:spcAft>
                <a:spcPts val="0"/>
              </a:spcAft>
              <a:defRPr/>
            </a:pPr>
            <a:r>
              <a:rPr lang="en-US" altLang="zh-CN" kern="100" dirty="0">
                <a:latin typeface="Times New Roman" panose="02020603050405020304"/>
                <a:cs typeface="Courier New" panose="02070309020205020404"/>
              </a:rPr>
              <a:t>Para.7        </a:t>
            </a:r>
            <a:r>
              <a:rPr lang="en-US" altLang="zh-CN" kern="100" dirty="0" err="1">
                <a:latin typeface="Times New Roman" panose="02020603050405020304"/>
                <a:cs typeface="Courier New" panose="02070309020205020404"/>
              </a:rPr>
              <a:t>G.The“Type</a:t>
            </a:r>
            <a:r>
              <a:rPr lang="en-US" altLang="zh-CN" kern="100" dirty="0">
                <a:latin typeface="Times New Roman" panose="02020603050405020304"/>
                <a:cs typeface="Courier New" panose="02070309020205020404"/>
              </a:rPr>
              <a:t> T” personalities</a:t>
            </a:r>
            <a:endParaRPr lang="zh-CN" altLang="zh-CN" kern="100" dirty="0">
              <a:latin typeface="宋体" panose="02010600030101010101" pitchFamily="2" charset="-122"/>
              <a:cs typeface="Courier New" panose="02070309020205020404"/>
            </a:endParaRPr>
          </a:p>
        </p:txBody>
      </p:sp>
      <p:pic>
        <p:nvPicPr>
          <p:cNvPr id="29699" name="Picture 2" descr="课文整体阅读"/>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83369" y="477441"/>
            <a:ext cx="857011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a:spLocks noChangeArrowheads="1"/>
          </p:cNvSpPr>
          <p:nvPr/>
        </p:nvSpPr>
        <p:spPr bwMode="auto">
          <a:xfrm>
            <a:off x="283238" y="4039791"/>
            <a:ext cx="7922682"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just">
              <a:lnSpc>
                <a:spcPct val="120000"/>
              </a:lnSpc>
            </a:pPr>
            <a:r>
              <a:rPr lang="zh-CN" altLang="en-US">
                <a:solidFill>
                  <a:srgbClr val="FF0000"/>
                </a:solidFill>
                <a:latin typeface="黑体" panose="02010609060101010101" pitchFamily="49" charset="-122"/>
                <a:ea typeface="黑体" panose="02010609060101010101" pitchFamily="49" charset="-122"/>
              </a:rPr>
              <a:t>答案</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Para.1—C</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Para.2—A</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 Para.3—F</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Para.4—D</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Para.5—G</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Para.6—B </a:t>
            </a:r>
          </a:p>
          <a:p>
            <a:pPr algn="just">
              <a:lnSpc>
                <a:spcPct val="120000"/>
              </a:lnSpc>
            </a:pPr>
            <a:r>
              <a:rPr lang="en-US" altLang="zh-CN">
                <a:solidFill>
                  <a:srgbClr val="FF0000"/>
                </a:solidFill>
                <a:latin typeface="Times New Roman" panose="02020603050405020304" pitchFamily="18" charset="0"/>
                <a:ea typeface="黑体" panose="02010609060101010101" pitchFamily="49" charset="-122"/>
              </a:rPr>
              <a:t> Para.7—E</a:t>
            </a:r>
            <a:endParaRPr lang="zh-CN" altLang="en-US">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Step </a:t>
            </a:r>
            <a:r>
              <a:rPr lang="en-US" altLang="zh-CN" b="1" kern="100" dirty="0">
                <a:latin typeface="宋体" panose="02010600030101010101" pitchFamily="2" charset="-122"/>
                <a:cs typeface="Times New Roman" panose="02020603050405020304"/>
              </a:rPr>
              <a:t>Ⅱ</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Factual reading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Read the text carefully and choose the best answer.</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369219"/>
            <a:ext cx="8570119"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1.What makes climbers get ill</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or even become dead?</a:t>
            </a:r>
            <a:endParaRPr lang="zh-CN" altLang="zh-CN" sz="800" kern="100" dirty="0">
              <a:latin typeface="宋体" panose="02010600030101010101" pitchFamily="2" charset="-122"/>
              <a:cs typeface="Courier New" panose="02070309020205020404"/>
            </a:endParaRPr>
          </a:p>
          <a:p>
            <a:pPr marL="189230" algn="just">
              <a:lnSpc>
                <a:spcPct val="150000"/>
              </a:lnSpc>
              <a:spcAft>
                <a:spcPts val="0"/>
              </a:spcAft>
              <a:defRPr/>
            </a:pPr>
            <a:r>
              <a:rPr lang="en-US" altLang="zh-CN" kern="100" dirty="0" err="1">
                <a:latin typeface="Times New Roman" panose="02020603050405020304"/>
                <a:cs typeface="Courier New" panose="02070309020205020404"/>
              </a:rPr>
              <a:t>A.Weak</a:t>
            </a:r>
            <a:r>
              <a:rPr lang="en-US" altLang="zh-CN" kern="100" dirty="0">
                <a:latin typeface="Times New Roman" panose="02020603050405020304"/>
                <a:cs typeface="Courier New" panose="02070309020205020404"/>
              </a:rPr>
              <a:t> body.</a:t>
            </a:r>
            <a:endParaRPr lang="zh-CN" altLang="zh-CN" sz="800" kern="100" dirty="0">
              <a:latin typeface="宋体" panose="02010600030101010101" pitchFamily="2" charset="-122"/>
              <a:cs typeface="Courier New" panose="02070309020205020404"/>
            </a:endParaRPr>
          </a:p>
          <a:p>
            <a:pPr marL="189230" algn="just">
              <a:lnSpc>
                <a:spcPct val="150000"/>
              </a:lnSpc>
              <a:spcAft>
                <a:spcPts val="0"/>
              </a:spcAft>
              <a:defRPr/>
            </a:pPr>
            <a:r>
              <a:rPr lang="en-US" altLang="zh-CN" kern="100" dirty="0" err="1">
                <a:latin typeface="Times New Roman" panose="02020603050405020304"/>
                <a:cs typeface="Courier New" panose="02070309020205020404"/>
              </a:rPr>
              <a:t>B.Crowded</a:t>
            </a:r>
            <a:r>
              <a:rPr lang="en-US" altLang="zh-CN" kern="100" dirty="0">
                <a:latin typeface="Times New Roman" panose="02020603050405020304"/>
                <a:cs typeface="Courier New" panose="02070309020205020404"/>
              </a:rPr>
              <a:t> situation.</a:t>
            </a:r>
            <a:endParaRPr lang="zh-CN" altLang="zh-CN" sz="800" kern="100" dirty="0">
              <a:latin typeface="宋体" panose="02010600030101010101" pitchFamily="2" charset="-122"/>
              <a:cs typeface="Courier New" panose="02070309020205020404"/>
            </a:endParaRPr>
          </a:p>
          <a:p>
            <a:pPr marL="189230" algn="just">
              <a:lnSpc>
                <a:spcPct val="150000"/>
              </a:lnSpc>
              <a:spcAft>
                <a:spcPts val="0"/>
              </a:spcAft>
              <a:defRPr/>
            </a:pPr>
            <a:r>
              <a:rPr lang="en-US" altLang="zh-CN" kern="100" dirty="0" err="1">
                <a:latin typeface="Times New Roman" panose="02020603050405020304"/>
                <a:cs typeface="Courier New" panose="02070309020205020404"/>
              </a:rPr>
              <a:t>C.Low</a:t>
            </a:r>
            <a:r>
              <a:rPr lang="en-US" altLang="zh-CN" kern="100" dirty="0">
                <a:latin typeface="Times New Roman" panose="02020603050405020304"/>
                <a:cs typeface="Courier New" panose="02070309020205020404"/>
              </a:rPr>
              <a:t> blood pressure.</a:t>
            </a:r>
            <a:endParaRPr lang="zh-CN" altLang="zh-CN" sz="800" kern="100" dirty="0">
              <a:latin typeface="宋体" panose="02010600030101010101" pitchFamily="2" charset="-122"/>
              <a:cs typeface="Courier New" panose="02070309020205020404"/>
            </a:endParaRPr>
          </a:p>
          <a:p>
            <a:pPr marL="189230" algn="just">
              <a:lnSpc>
                <a:spcPct val="150000"/>
              </a:lnSpc>
              <a:spcAft>
                <a:spcPts val="0"/>
              </a:spcAft>
              <a:defRPr/>
            </a:pPr>
            <a:r>
              <a:rPr lang="en-US" altLang="zh-CN" kern="100" dirty="0" err="1">
                <a:latin typeface="Times New Roman" panose="02020603050405020304"/>
                <a:cs typeface="Courier New" panose="02070309020205020404"/>
              </a:rPr>
              <a:t>D.Very</a:t>
            </a:r>
            <a:r>
              <a:rPr lang="en-US" altLang="zh-CN" kern="100" dirty="0">
                <a:latin typeface="Times New Roman" panose="02020603050405020304"/>
                <a:cs typeface="Courier New" panose="02070309020205020404"/>
              </a:rPr>
              <a:t> cold temperature.</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735807"/>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2.According to George Mallory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what does life mean?</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511969" y="1164431"/>
            <a:ext cx="8153400"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err="1">
                <a:latin typeface="Times New Roman" panose="02020603050405020304"/>
                <a:cs typeface="Courier New" panose="02070309020205020404"/>
              </a:rPr>
              <a:t>A.To</a:t>
            </a:r>
            <a:r>
              <a:rPr lang="en-US" altLang="zh-CN" kern="100" dirty="0">
                <a:latin typeface="Times New Roman" panose="02020603050405020304"/>
                <a:cs typeface="Courier New" panose="02070309020205020404"/>
              </a:rPr>
              <a:t> eat.  </a:t>
            </a:r>
          </a:p>
          <a:p>
            <a:pPr algn="just">
              <a:lnSpc>
                <a:spcPct val="150000"/>
              </a:lnSpc>
              <a:spcAft>
                <a:spcPts val="0"/>
              </a:spcAft>
              <a:defRPr/>
            </a:pPr>
            <a:r>
              <a:rPr lang="en-US" altLang="zh-CN" kern="100" dirty="0" err="1">
                <a:latin typeface="Times New Roman" panose="02020603050405020304"/>
                <a:cs typeface="Courier New" panose="02070309020205020404"/>
              </a:rPr>
              <a:t>B.To</a:t>
            </a:r>
            <a:r>
              <a:rPr lang="en-US" altLang="zh-CN" kern="100" dirty="0">
                <a:latin typeface="Times New Roman" panose="02020603050405020304"/>
                <a:cs typeface="Courier New" panose="02070309020205020404"/>
              </a:rPr>
              <a:t> earn money.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C.To</a:t>
            </a:r>
            <a:r>
              <a:rPr lang="en-US" altLang="zh-CN" kern="100" dirty="0">
                <a:latin typeface="Times New Roman" panose="02020603050405020304"/>
                <a:cs typeface="Courier New" panose="02070309020205020404"/>
              </a:rPr>
              <a:t> enjoy life.  </a:t>
            </a:r>
          </a:p>
          <a:p>
            <a:pPr algn="just">
              <a:lnSpc>
                <a:spcPct val="150000"/>
              </a:lnSpc>
              <a:spcAft>
                <a:spcPts val="0"/>
              </a:spcAft>
              <a:defRPr/>
            </a:pPr>
            <a:r>
              <a:rPr lang="en-US" altLang="zh-CN" kern="100" dirty="0" err="1">
                <a:latin typeface="Times New Roman" panose="02020603050405020304"/>
                <a:cs typeface="Courier New" panose="02070309020205020404"/>
              </a:rPr>
              <a:t>D.To</a:t>
            </a:r>
            <a:r>
              <a:rPr lang="en-US" altLang="zh-CN" kern="100" dirty="0">
                <a:latin typeface="Times New Roman" panose="02020603050405020304"/>
                <a:cs typeface="Courier New" panose="02070309020205020404"/>
              </a:rPr>
              <a:t> avoid adventure.</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812007"/>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3.What can we infer from the third </a:t>
            </a:r>
            <a:r>
              <a:rPr lang="en-US" altLang="zh-CN" kern="100">
                <a:latin typeface="Times New Roman" panose="02020603050405020304"/>
                <a:cs typeface="Courier New" panose="02070309020205020404"/>
              </a:rPr>
              <a:t>paragraph?</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511969" y="1216819"/>
            <a:ext cx="8153400"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err="1">
                <a:latin typeface="Times New Roman" panose="02020603050405020304"/>
                <a:cs typeface="Courier New" panose="02070309020205020404"/>
              </a:rPr>
              <a:t>A.Alan</a:t>
            </a: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Arnette</a:t>
            </a:r>
            <a:r>
              <a:rPr lang="en-US" altLang="zh-CN" kern="100" dirty="0">
                <a:latin typeface="Times New Roman" panose="02020603050405020304"/>
                <a:cs typeface="Courier New" panose="02070309020205020404"/>
              </a:rPr>
              <a:t> climbed many mountains before.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B.Many</a:t>
            </a:r>
            <a:r>
              <a:rPr lang="en-US" altLang="zh-CN" kern="100" dirty="0">
                <a:latin typeface="Times New Roman" panose="02020603050405020304"/>
                <a:cs typeface="Courier New" panose="02070309020205020404"/>
              </a:rPr>
              <a:t> reasons prevented you from quitting.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C.If</a:t>
            </a:r>
            <a:r>
              <a:rPr lang="en-US" altLang="zh-CN" kern="100" dirty="0">
                <a:latin typeface="Times New Roman" panose="02020603050405020304"/>
                <a:cs typeface="Courier New" panose="02070309020205020404"/>
              </a:rPr>
              <a:t> you are really tough</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you may succeed.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D.Alan</a:t>
            </a: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Arnette</a:t>
            </a:r>
            <a:r>
              <a:rPr lang="en-US" altLang="zh-CN" kern="100" dirty="0">
                <a:latin typeface="Times New Roman" panose="02020603050405020304"/>
                <a:cs typeface="Courier New" panose="02070309020205020404"/>
              </a:rPr>
              <a:t> spoke the same words with Mallory.</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4.Why do people climb </a:t>
            </a:r>
            <a:r>
              <a:rPr lang="en-US" altLang="zh-CN" kern="100" dirty="0" err="1">
                <a:latin typeface="Times New Roman" panose="02020603050405020304"/>
                <a:cs typeface="Courier New" panose="02070309020205020404"/>
              </a:rPr>
              <a:t>Qomolangma</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511969" y="870347"/>
            <a:ext cx="8153400"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err="1">
                <a:latin typeface="Times New Roman" panose="02020603050405020304"/>
                <a:cs typeface="Courier New" panose="02070309020205020404"/>
              </a:rPr>
              <a:t>A.To</a:t>
            </a:r>
            <a:r>
              <a:rPr lang="en-US" altLang="zh-CN" kern="100" dirty="0">
                <a:latin typeface="Times New Roman" panose="02020603050405020304"/>
                <a:cs typeface="Courier New" panose="02070309020205020404"/>
              </a:rPr>
              <a:t> make money.  		</a:t>
            </a:r>
            <a:r>
              <a:rPr lang="en-US" altLang="zh-CN" kern="100" dirty="0" err="1">
                <a:latin typeface="Times New Roman" panose="02020603050405020304"/>
                <a:cs typeface="Courier New" panose="02070309020205020404"/>
              </a:rPr>
              <a:t>B.To</a:t>
            </a:r>
            <a:r>
              <a:rPr lang="en-US" altLang="zh-CN" kern="100" dirty="0">
                <a:latin typeface="Times New Roman" panose="02020603050405020304"/>
                <a:cs typeface="Courier New" panose="02070309020205020404"/>
              </a:rPr>
              <a:t> take risks.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C.To</a:t>
            </a:r>
            <a:r>
              <a:rPr lang="en-US" altLang="zh-CN" kern="100" dirty="0">
                <a:latin typeface="Times New Roman" panose="02020603050405020304"/>
                <a:cs typeface="Courier New" panose="02070309020205020404"/>
              </a:rPr>
              <a:t> enjoy life.  		</a:t>
            </a:r>
            <a:r>
              <a:rPr lang="en-US" altLang="zh-CN" kern="100" dirty="0" err="1">
                <a:latin typeface="Times New Roman" panose="02020603050405020304"/>
                <a:cs typeface="Courier New" panose="02070309020205020404"/>
              </a:rPr>
              <a:t>D.To</a:t>
            </a:r>
            <a:r>
              <a:rPr lang="en-US" altLang="zh-CN" kern="100" dirty="0">
                <a:latin typeface="Times New Roman" panose="02020603050405020304"/>
                <a:cs typeface="Courier New" panose="02070309020205020404"/>
              </a:rPr>
              <a:t> become successful.</a:t>
            </a:r>
            <a:endParaRPr lang="zh-CN" altLang="zh-CN" kern="100" dirty="0">
              <a:latin typeface="宋体" panose="02010600030101010101" pitchFamily="2" charset="-122"/>
              <a:cs typeface="Courier New" panose="02070309020205020404"/>
            </a:endParaRPr>
          </a:p>
        </p:txBody>
      </p:sp>
      <p:sp>
        <p:nvSpPr>
          <p:cNvPr id="6" name="矩形 1"/>
          <p:cNvSpPr>
            <a:spLocks noChangeArrowheads="1"/>
          </p:cNvSpPr>
          <p:nvPr/>
        </p:nvSpPr>
        <p:spPr bwMode="auto">
          <a:xfrm>
            <a:off x="295275" y="1764507"/>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5.Which of the following personalities belongs </a:t>
            </a:r>
            <a:r>
              <a:rPr lang="en-US" altLang="zh-CN" kern="100" dirty="0" err="1">
                <a:latin typeface="Times New Roman" panose="02020603050405020304"/>
                <a:cs typeface="Courier New" panose="02070309020205020404"/>
              </a:rPr>
              <a:t>to“Type</a:t>
            </a:r>
            <a:r>
              <a:rPr lang="en-US" altLang="zh-CN" kern="100" dirty="0">
                <a:latin typeface="Times New Roman" panose="02020603050405020304"/>
                <a:cs typeface="Courier New" panose="02070309020205020404"/>
              </a:rPr>
              <a:t> T”</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p:txBody>
      </p:sp>
      <p:sp>
        <p:nvSpPr>
          <p:cNvPr id="7" name="矩形 1"/>
          <p:cNvSpPr>
            <a:spLocks noChangeArrowheads="1"/>
          </p:cNvSpPr>
          <p:nvPr/>
        </p:nvSpPr>
        <p:spPr bwMode="auto">
          <a:xfrm>
            <a:off x="492919" y="2169319"/>
            <a:ext cx="8153400"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err="1">
                <a:latin typeface="Times New Roman" panose="02020603050405020304"/>
                <a:cs typeface="Courier New" panose="02070309020205020404"/>
              </a:rPr>
              <a:t>A.Adventurous</a:t>
            </a: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B.Outgoing</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C.Honest</a:t>
            </a: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D.Intelligent</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3" name="矩形 2"/>
          <p:cNvSpPr>
            <a:spLocks noChangeArrowheads="1"/>
          </p:cNvSpPr>
          <p:nvPr/>
        </p:nvSpPr>
        <p:spPr bwMode="auto">
          <a:xfrm>
            <a:off x="441708" y="3057525"/>
            <a:ext cx="3459986"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just">
              <a:lnSpc>
                <a:spcPct val="150000"/>
              </a:lnSpc>
            </a:pPr>
            <a:r>
              <a:rPr lang="zh-CN" altLang="en-US">
                <a:solidFill>
                  <a:srgbClr val="FF0000"/>
                </a:solidFill>
                <a:latin typeface="黑体" panose="02010609060101010101" pitchFamily="49" charset="-122"/>
                <a:ea typeface="黑体" panose="02010609060101010101" pitchFamily="49" charset="-122"/>
              </a:rPr>
              <a:t>答案</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1.D</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2.C</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3.C</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4.B</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5.A </a:t>
            </a:r>
            <a:endParaRPr lang="zh-CN" altLang="zh-CN">
              <a:latin typeface="宋体" panose="02010600030101010101" pitchFamily="2"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Step </a:t>
            </a:r>
            <a:r>
              <a:rPr lang="en-US" altLang="zh-CN" b="1" kern="100" dirty="0">
                <a:latin typeface="宋体" panose="02010600030101010101" pitchFamily="2" charset="-122"/>
                <a:cs typeface="Times New Roman" panose="02020603050405020304"/>
              </a:rPr>
              <a:t>Ⅲ</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Cloze test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Fill in the blanks according to the text.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4801" y="1288257"/>
            <a:ext cx="8317706"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rPr>
              <a:t>Climbing </a:t>
            </a:r>
            <a:r>
              <a:rPr lang="en-US" altLang="zh-CN" kern="100" dirty="0" err="1">
                <a:latin typeface="Times New Roman" panose="02020603050405020304"/>
              </a:rPr>
              <a:t>Qomolangma</a:t>
            </a:r>
            <a:r>
              <a:rPr lang="en-US" altLang="zh-CN" kern="100" dirty="0">
                <a:latin typeface="Times New Roman" panose="02020603050405020304"/>
              </a:rPr>
              <a:t> is an experience 1.____________ (include) crowds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discomfort and </a:t>
            </a:r>
            <a:r>
              <a:rPr lang="en-US" altLang="zh-CN" kern="100" dirty="0" err="1">
                <a:latin typeface="Times New Roman" panose="02020603050405020304"/>
              </a:rPr>
              <a:t>danger.As</a:t>
            </a:r>
            <a:r>
              <a:rPr lang="en-US" altLang="zh-CN" kern="100" dirty="0">
                <a:latin typeface="Times New Roman" panose="02020603050405020304"/>
              </a:rPr>
              <a:t> for George Mallory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2.____________ we get from this adventure is just sheer </a:t>
            </a:r>
            <a:r>
              <a:rPr lang="en-US" altLang="zh-CN" kern="100" dirty="0" err="1">
                <a:latin typeface="Times New Roman" panose="02020603050405020304"/>
              </a:rPr>
              <a:t>joy.People</a:t>
            </a:r>
            <a:r>
              <a:rPr lang="en-US" altLang="zh-CN" kern="100" dirty="0">
                <a:latin typeface="Times New Roman" panose="02020603050405020304"/>
              </a:rPr>
              <a:t> eat and make money to be able to enjoy </a:t>
            </a:r>
            <a:r>
              <a:rPr lang="en-US" altLang="zh-CN" kern="100" dirty="0" err="1">
                <a:latin typeface="Times New Roman" panose="02020603050405020304"/>
              </a:rPr>
              <a:t>life.However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Alan </a:t>
            </a:r>
            <a:r>
              <a:rPr lang="en-US" altLang="zh-CN" kern="100" dirty="0" err="1">
                <a:latin typeface="Times New Roman" panose="02020603050405020304"/>
              </a:rPr>
              <a:t>Arnette</a:t>
            </a:r>
            <a:r>
              <a:rPr lang="en-US" altLang="zh-CN" kern="100" dirty="0">
                <a:latin typeface="Times New Roman" panose="02020603050405020304"/>
              </a:rPr>
              <a:t> thinks each person has a unique reason for 3.____________ (climb) </a:t>
            </a:r>
            <a:r>
              <a:rPr lang="en-US" altLang="zh-CN" kern="100" dirty="0" err="1">
                <a:latin typeface="Times New Roman" panose="02020603050405020304"/>
              </a:rPr>
              <a:t>mountain.It</a:t>
            </a:r>
            <a:r>
              <a:rPr lang="en-US" altLang="zh-CN" kern="100" dirty="0">
                <a:latin typeface="Times New Roman" panose="02020603050405020304"/>
              </a:rPr>
              <a:t> forces people 4.______________ (look) deep inside </a:t>
            </a:r>
            <a:r>
              <a:rPr lang="en-US" altLang="zh-CN" kern="100" dirty="0" err="1">
                <a:latin typeface="Times New Roman" panose="02020603050405020304"/>
              </a:rPr>
              <a:t>themselves.People</a:t>
            </a:r>
            <a:r>
              <a:rPr lang="en-US" altLang="zh-CN" kern="100" dirty="0">
                <a:latin typeface="Times New Roman" panose="02020603050405020304"/>
              </a:rPr>
              <a:t> must</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5381625" y="1321594"/>
            <a:ext cx="101053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including</a:t>
            </a:r>
            <a:endParaRPr lang="zh-CN" altLang="en-US" dirty="0"/>
          </a:p>
        </p:txBody>
      </p:sp>
      <p:sp>
        <p:nvSpPr>
          <p:cNvPr id="6" name="矩形 5"/>
          <p:cNvSpPr/>
          <p:nvPr/>
        </p:nvSpPr>
        <p:spPr>
          <a:xfrm>
            <a:off x="5686425" y="1762126"/>
            <a:ext cx="58734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what</a:t>
            </a:r>
            <a:endParaRPr lang="zh-CN" altLang="en-US" dirty="0"/>
          </a:p>
        </p:txBody>
      </p:sp>
      <p:sp>
        <p:nvSpPr>
          <p:cNvPr id="7" name="矩形 6"/>
          <p:cNvSpPr/>
          <p:nvPr/>
        </p:nvSpPr>
        <p:spPr>
          <a:xfrm>
            <a:off x="6612731" y="2561035"/>
            <a:ext cx="95923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climbing</a:t>
            </a:r>
            <a:endParaRPr lang="zh-CN" altLang="en-US" dirty="0"/>
          </a:p>
        </p:txBody>
      </p:sp>
      <p:sp>
        <p:nvSpPr>
          <p:cNvPr id="8" name="矩形 7"/>
          <p:cNvSpPr/>
          <p:nvPr/>
        </p:nvSpPr>
        <p:spPr>
          <a:xfrm>
            <a:off x="3275410" y="2965848"/>
            <a:ext cx="7786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look</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85763" y="953691"/>
            <a:ext cx="8317706"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rPr>
              <a:t>have the physical and mental 5.____________ (tough) to </a:t>
            </a:r>
            <a:r>
              <a:rPr lang="en-US" altLang="zh-CN" kern="100" dirty="0" err="1">
                <a:latin typeface="Times New Roman" panose="02020603050405020304"/>
              </a:rPr>
              <a:t>succeed.Recent</a:t>
            </a:r>
            <a:r>
              <a:rPr lang="en-US" altLang="zh-CN" kern="100" dirty="0">
                <a:latin typeface="Times New Roman" panose="02020603050405020304"/>
              </a:rPr>
              <a:t> studies indicate that 6.____________ (take) risk may be part of human nature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with some of us 7.____________ (likely) to take risks than </a:t>
            </a:r>
            <a:r>
              <a:rPr lang="en-US" altLang="zh-CN" kern="100" dirty="0" err="1">
                <a:latin typeface="Times New Roman" panose="02020603050405020304"/>
              </a:rPr>
              <a:t>others.Psychologist</a:t>
            </a:r>
            <a:r>
              <a:rPr lang="en-US" altLang="zh-CN" kern="100" dirty="0">
                <a:latin typeface="Times New Roman" panose="02020603050405020304"/>
              </a:rPr>
              <a:t> Frank Farley refers 8.____________ the personalities of these people  as “Type 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with 9.____________ “T” standing for “</a:t>
            </a:r>
            <a:r>
              <a:rPr lang="en-US" altLang="zh-CN" kern="100" dirty="0" err="1">
                <a:latin typeface="Times New Roman" panose="02020603050405020304"/>
              </a:rPr>
              <a:t>thrills”</a:t>
            </a:r>
            <a:r>
              <a:rPr lang="en-US" altLang="zh-CN" kern="100" dirty="0" err="1">
                <a:latin typeface="Calibri" panose="020F0502020204030204"/>
                <a:cs typeface="Times New Roman" panose="02020603050405020304"/>
              </a:rPr>
              <a:t>.</a:t>
            </a:r>
            <a:r>
              <a:rPr lang="en-US" altLang="zh-CN" kern="100" dirty="0" err="1">
                <a:latin typeface="Times New Roman" panose="02020603050405020304"/>
              </a:rPr>
              <a:t>Research</a:t>
            </a:r>
            <a:r>
              <a:rPr lang="en-US" altLang="zh-CN" kern="100" dirty="0">
                <a:latin typeface="Times New Roman" panose="02020603050405020304"/>
              </a:rPr>
              <a:t> also suggests that our desire to seek risks can 10.____________ (connect) to how much we expect to benefit from the result.</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3469482" y="996554"/>
            <a:ext cx="106182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toughness</a:t>
            </a:r>
            <a:endParaRPr lang="zh-CN" altLang="en-US" dirty="0"/>
          </a:p>
        </p:txBody>
      </p:sp>
      <p:sp>
        <p:nvSpPr>
          <p:cNvPr id="7" name="矩形 6"/>
          <p:cNvSpPr/>
          <p:nvPr/>
        </p:nvSpPr>
        <p:spPr>
          <a:xfrm>
            <a:off x="1331119" y="1427560"/>
            <a:ext cx="71558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taking</a:t>
            </a:r>
            <a:endParaRPr lang="zh-CN" altLang="en-US" dirty="0"/>
          </a:p>
        </p:txBody>
      </p:sp>
      <p:sp>
        <p:nvSpPr>
          <p:cNvPr id="8" name="矩形 7"/>
          <p:cNvSpPr/>
          <p:nvPr/>
        </p:nvSpPr>
        <p:spPr>
          <a:xfrm>
            <a:off x="764382" y="1832373"/>
            <a:ext cx="119648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more likely</a:t>
            </a:r>
            <a:endParaRPr lang="zh-CN" altLang="en-US" dirty="0"/>
          </a:p>
        </p:txBody>
      </p:sp>
      <p:sp>
        <p:nvSpPr>
          <p:cNvPr id="9" name="矩形 8"/>
          <p:cNvSpPr/>
          <p:nvPr/>
        </p:nvSpPr>
        <p:spPr>
          <a:xfrm>
            <a:off x="1176338" y="2247901"/>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
        <p:nvSpPr>
          <p:cNvPr id="10" name="矩形 9"/>
          <p:cNvSpPr/>
          <p:nvPr/>
        </p:nvSpPr>
        <p:spPr>
          <a:xfrm>
            <a:off x="7580710" y="2247901"/>
            <a:ext cx="4167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the</a:t>
            </a:r>
            <a:endParaRPr lang="zh-CN" altLang="en-US" dirty="0"/>
          </a:p>
        </p:txBody>
      </p:sp>
      <p:sp>
        <p:nvSpPr>
          <p:cNvPr id="11" name="矩形 10"/>
          <p:cNvSpPr/>
          <p:nvPr/>
        </p:nvSpPr>
        <p:spPr>
          <a:xfrm>
            <a:off x="792957" y="3069432"/>
            <a:ext cx="135037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 connected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1060848"/>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pitchFamily="49" charset="-122"/>
                <a:cs typeface="Times New Roman" panose="02020603050405020304"/>
              </a:rPr>
              <a:t>Ⅰ</a:t>
            </a: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词汇语境认知</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写出语境中加黑单词的意义</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454944"/>
            <a:ext cx="8570119"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1.The experiments have given </a:t>
            </a:r>
            <a:r>
              <a:rPr lang="en-US" altLang="zh-CN" b="1" kern="100" dirty="0">
                <a:latin typeface="Times New Roman" panose="02020603050405020304"/>
                <a:cs typeface="Courier New" panose="02070309020205020404"/>
              </a:rPr>
              <a:t>initial</a:t>
            </a:r>
            <a:r>
              <a:rPr lang="en-US" altLang="zh-CN" kern="100" dirty="0">
                <a:latin typeface="Times New Roman" panose="02020603050405020304"/>
                <a:cs typeface="Courier New" panose="02070309020205020404"/>
              </a:rPr>
              <a:t> results finally.____________</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2.We do not own the </a:t>
            </a:r>
            <a:r>
              <a:rPr lang="en-US" altLang="zh-CN" kern="100" dirty="0" err="1">
                <a:latin typeface="Times New Roman" panose="02020603050405020304"/>
                <a:cs typeface="Courier New" panose="02070309020205020404"/>
              </a:rPr>
              <a:t>building.</a:t>
            </a:r>
            <a:r>
              <a:rPr lang="en-US" altLang="zh-CN" b="1" kern="100" dirty="0" err="1">
                <a:latin typeface="Times New Roman" panose="02020603050405020304"/>
                <a:cs typeface="Courier New" panose="02070309020205020404"/>
              </a:rPr>
              <a:t>Thus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it would be impossible for us to make any major changes to it.____________</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3.The area has been declared a disaster </a:t>
            </a:r>
            <a:r>
              <a:rPr lang="en-US" altLang="zh-CN" b="1" kern="100" dirty="0">
                <a:latin typeface="Times New Roman" panose="02020603050405020304"/>
                <a:cs typeface="Courier New" panose="02070309020205020404"/>
              </a:rPr>
              <a:t>zone</a:t>
            </a:r>
            <a:r>
              <a:rPr lang="en-US" altLang="zh-CN" kern="100" dirty="0">
                <a:latin typeface="Times New Roman" panose="02020603050405020304"/>
                <a:cs typeface="Courier New" panose="02070309020205020404"/>
              </a:rPr>
              <a:t>.____________</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4.</a:t>
            </a:r>
            <a:r>
              <a:rPr lang="en-US" altLang="zh-CN" b="1" kern="100" dirty="0">
                <a:latin typeface="Times New Roman" panose="02020603050405020304"/>
                <a:cs typeface="Courier New" panose="02070309020205020404"/>
              </a:rPr>
              <a:t>Oxygen</a:t>
            </a:r>
            <a:r>
              <a:rPr lang="en-US" altLang="zh-CN" kern="100" dirty="0">
                <a:latin typeface="Times New Roman" panose="02020603050405020304"/>
                <a:cs typeface="Courier New" panose="02070309020205020404"/>
              </a:rPr>
              <a:t> is a gas that is present in air and water and is necessary for people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animals and plants to live.____________</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5.Soldiers had temporarily closed the </a:t>
            </a:r>
            <a:r>
              <a:rPr lang="en-US" altLang="zh-CN" b="1" kern="100" dirty="0">
                <a:latin typeface="Times New Roman" panose="02020603050405020304"/>
                <a:cs typeface="Courier New" panose="02070309020205020404"/>
              </a:rPr>
              <a:t>border</a:t>
            </a:r>
            <a:r>
              <a:rPr lang="en-US" altLang="zh-CN" kern="100" dirty="0">
                <a:latin typeface="Times New Roman" panose="02020603050405020304"/>
                <a:cs typeface="Courier New" panose="02070309020205020404"/>
              </a:rPr>
              <a:t> between the two countries.____________</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6.</a:t>
            </a:r>
            <a:r>
              <a:rPr lang="en-US" altLang="zh-CN" b="1" kern="100" dirty="0">
                <a:latin typeface="Times New Roman" panose="02020603050405020304"/>
                <a:cs typeface="Courier New" panose="02070309020205020404"/>
              </a:rPr>
              <a:t>Sheer</a:t>
            </a:r>
            <a:r>
              <a:rPr lang="en-US" altLang="zh-CN" kern="100" dirty="0">
                <a:latin typeface="Times New Roman" panose="02020603050405020304"/>
                <a:cs typeface="Courier New" panose="02070309020205020404"/>
              </a:rPr>
              <a:t> chance quite often plays an important part in sparking off an idea.____________</a:t>
            </a:r>
            <a:endParaRPr lang="zh-CN" altLang="zh-CN" kern="100" dirty="0">
              <a:latin typeface="宋体" panose="02010600030101010101" pitchFamily="2" charset="-122"/>
              <a:cs typeface="Courier New" panose="02070309020205020404"/>
            </a:endParaRPr>
          </a:p>
        </p:txBody>
      </p:sp>
      <p:pic>
        <p:nvPicPr>
          <p:cNvPr id="36867" name="Picture 2" descr="课时基础过关"/>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78607" y="465535"/>
            <a:ext cx="857011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5369719" y="1496617"/>
            <a:ext cx="830997"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最初的</a:t>
            </a:r>
            <a:endParaRPr lang="zh-CN" altLang="en-US" dirty="0"/>
          </a:p>
        </p:txBody>
      </p:sp>
      <p:sp>
        <p:nvSpPr>
          <p:cNvPr id="7" name="矩形 6"/>
          <p:cNvSpPr/>
          <p:nvPr/>
        </p:nvSpPr>
        <p:spPr>
          <a:xfrm>
            <a:off x="2060972" y="2306242"/>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因此</a:t>
            </a:r>
            <a:endParaRPr lang="zh-CN" altLang="en-US" dirty="0"/>
          </a:p>
        </p:txBody>
      </p:sp>
      <p:sp>
        <p:nvSpPr>
          <p:cNvPr id="8" name="矩形 7"/>
          <p:cNvSpPr/>
          <p:nvPr/>
        </p:nvSpPr>
        <p:spPr>
          <a:xfrm>
            <a:off x="4850607" y="2722960"/>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地带</a:t>
            </a:r>
            <a:endParaRPr lang="zh-CN" altLang="en-US" dirty="0"/>
          </a:p>
        </p:txBody>
      </p:sp>
      <p:sp>
        <p:nvSpPr>
          <p:cNvPr id="9" name="矩形 8"/>
          <p:cNvSpPr/>
          <p:nvPr/>
        </p:nvSpPr>
        <p:spPr>
          <a:xfrm>
            <a:off x="2108597" y="3555207"/>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氧气</a:t>
            </a:r>
            <a:endParaRPr lang="zh-CN" altLang="en-US" dirty="0"/>
          </a:p>
        </p:txBody>
      </p:sp>
      <p:sp>
        <p:nvSpPr>
          <p:cNvPr id="10" name="矩形 9"/>
          <p:cNvSpPr/>
          <p:nvPr/>
        </p:nvSpPr>
        <p:spPr>
          <a:xfrm>
            <a:off x="7374732" y="3942160"/>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边界</a:t>
            </a:r>
            <a:endParaRPr lang="zh-CN" altLang="en-US" dirty="0"/>
          </a:p>
        </p:txBody>
      </p:sp>
      <p:sp>
        <p:nvSpPr>
          <p:cNvPr id="11" name="矩形 10"/>
          <p:cNvSpPr/>
          <p:nvPr/>
        </p:nvSpPr>
        <p:spPr>
          <a:xfrm>
            <a:off x="7512844" y="4388644"/>
            <a:ext cx="830997"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纯粹的</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pitchFamily="49" charset="-122"/>
                <a:cs typeface="Times New Roman" panose="02020603050405020304"/>
              </a:rPr>
              <a:t>Ⅱ</a:t>
            </a: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单词语境记忆</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根据英语提示写出单词的适当形式</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8"/>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1.They worked out an effective method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which was ________ (confirm) by the leadership.</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2.In order to look for his daughter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old man has to get across the  ____________ (crowd) street.</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3.Despite several  ____________ (attempt) to diet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her weight rose as before.</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4.The success or  ____________ (fail) of the experiment depends on your own effort.</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5.I was really scared but it was the most  ____________ (thrill) thing I’ve ever done in my life.</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6.As the famous ____________ (psychology) once said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every human being has their shadow.</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5163741" y="940594"/>
            <a:ext cx="108747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confirmed</a:t>
            </a:r>
            <a:endParaRPr lang="zh-CN" altLang="en-US" dirty="0"/>
          </a:p>
        </p:txBody>
      </p:sp>
      <p:sp>
        <p:nvSpPr>
          <p:cNvPr id="7" name="矩形 6"/>
          <p:cNvSpPr/>
          <p:nvPr/>
        </p:nvSpPr>
        <p:spPr>
          <a:xfrm>
            <a:off x="7608094" y="1334692"/>
            <a:ext cx="93358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crowded</a:t>
            </a:r>
            <a:endParaRPr lang="zh-CN" altLang="en-US" dirty="0"/>
          </a:p>
        </p:txBody>
      </p:sp>
      <p:sp>
        <p:nvSpPr>
          <p:cNvPr id="8" name="矩形 7"/>
          <p:cNvSpPr/>
          <p:nvPr/>
        </p:nvSpPr>
        <p:spPr>
          <a:xfrm>
            <a:off x="2246710" y="2131219"/>
            <a:ext cx="92076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attempts</a:t>
            </a:r>
            <a:endParaRPr lang="zh-CN" altLang="en-US" dirty="0"/>
          </a:p>
        </p:txBody>
      </p:sp>
      <p:sp>
        <p:nvSpPr>
          <p:cNvPr id="9" name="矩形 8"/>
          <p:cNvSpPr/>
          <p:nvPr/>
        </p:nvSpPr>
        <p:spPr>
          <a:xfrm>
            <a:off x="2361010" y="2571750"/>
            <a:ext cx="74122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failure</a:t>
            </a:r>
            <a:endParaRPr lang="zh-CN" altLang="en-US" dirty="0"/>
          </a:p>
        </p:txBody>
      </p:sp>
      <p:sp>
        <p:nvSpPr>
          <p:cNvPr id="10" name="矩形 9"/>
          <p:cNvSpPr/>
          <p:nvPr/>
        </p:nvSpPr>
        <p:spPr>
          <a:xfrm>
            <a:off x="4501754" y="2955132"/>
            <a:ext cx="88229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thrilling</a:t>
            </a:r>
            <a:endParaRPr lang="zh-CN" altLang="en-US" dirty="0"/>
          </a:p>
        </p:txBody>
      </p:sp>
      <p:sp>
        <p:nvSpPr>
          <p:cNvPr id="11" name="矩形 10"/>
          <p:cNvSpPr/>
          <p:nvPr/>
        </p:nvSpPr>
        <p:spPr>
          <a:xfrm>
            <a:off x="2133600" y="3764757"/>
            <a:ext cx="12930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psychologist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629841"/>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pitchFamily="49" charset="-122"/>
                <a:cs typeface="Times New Roman" panose="02020603050405020304"/>
              </a:rPr>
              <a:t>Ⅲ</a:t>
            </a: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短语语境填空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根据汉语提示写出适当的短语</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034654"/>
            <a:ext cx="8570119"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1.He jumped into the river to save the boy and  ________________ (</a:t>
            </a:r>
            <a:r>
              <a:rPr lang="zh-CN" altLang="zh-CN" kern="100" dirty="0">
                <a:latin typeface="Times New Roman" panose="02020603050405020304"/>
                <a:cs typeface="Times New Roman" panose="02020603050405020304"/>
              </a:rPr>
              <a:t>牺牲</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2.Will we get the new dictionary out  ________________ (</a:t>
            </a:r>
            <a:r>
              <a:rPr lang="zh-CN" altLang="zh-CN" kern="100" dirty="0">
                <a:latin typeface="Times New Roman" panose="02020603050405020304"/>
                <a:cs typeface="Times New Roman" panose="02020603050405020304"/>
              </a:rPr>
              <a:t>在</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的最后</a:t>
            </a:r>
            <a:r>
              <a:rPr lang="en-US" altLang="zh-CN" kern="100" dirty="0">
                <a:latin typeface="Times New Roman" panose="02020603050405020304"/>
                <a:cs typeface="Courier New" panose="02070309020205020404"/>
              </a:rPr>
              <a:t>) the year?</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3.What they get is a cultural experience  ________________ (</a:t>
            </a:r>
            <a:r>
              <a:rPr lang="zh-CN" altLang="zh-CN" kern="100" dirty="0">
                <a:latin typeface="Times New Roman" panose="02020603050405020304"/>
                <a:cs typeface="Times New Roman" panose="02020603050405020304"/>
              </a:rPr>
              <a:t>完全不同</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4.He  ________________ (</a:t>
            </a:r>
            <a:r>
              <a:rPr lang="zh-CN" altLang="zh-CN" kern="100" dirty="0">
                <a:latin typeface="Times New Roman" panose="02020603050405020304"/>
                <a:cs typeface="Times New Roman" panose="02020603050405020304"/>
              </a:rPr>
              <a:t>讲述</a:t>
            </a:r>
            <a:r>
              <a:rPr lang="en-US" altLang="zh-CN" kern="100" dirty="0">
                <a:latin typeface="Times New Roman" panose="02020603050405020304"/>
                <a:cs typeface="Courier New" panose="02070309020205020404"/>
              </a:rPr>
              <a:t>) the ideas and mores of the time in the book to be published next week.</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5.If the camera is not  ________________ (</a:t>
            </a:r>
            <a:r>
              <a:rPr lang="zh-CN" altLang="zh-CN" kern="100" dirty="0">
                <a:latin typeface="Times New Roman" panose="02020603050405020304"/>
                <a:cs typeface="Times New Roman" panose="02020603050405020304"/>
              </a:rPr>
              <a:t>对焦</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photo will be unclear.</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5110163" y="1091804"/>
            <a:ext cx="116442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lost his life</a:t>
            </a:r>
            <a:endParaRPr lang="zh-CN" altLang="en-US" dirty="0"/>
          </a:p>
        </p:txBody>
      </p:sp>
      <p:sp>
        <p:nvSpPr>
          <p:cNvPr id="7" name="矩形 6"/>
          <p:cNvSpPr/>
          <p:nvPr/>
        </p:nvSpPr>
        <p:spPr>
          <a:xfrm>
            <a:off x="4167188" y="1496617"/>
            <a:ext cx="135037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by the end of</a:t>
            </a:r>
            <a:endParaRPr lang="zh-CN" altLang="en-US" dirty="0"/>
          </a:p>
        </p:txBody>
      </p:sp>
      <p:sp>
        <p:nvSpPr>
          <p:cNvPr id="8" name="矩形 7"/>
          <p:cNvSpPr/>
          <p:nvPr/>
        </p:nvSpPr>
        <p:spPr>
          <a:xfrm>
            <a:off x="4437460" y="1913335"/>
            <a:ext cx="130548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like no other</a:t>
            </a:r>
            <a:endParaRPr lang="zh-CN" altLang="en-US" dirty="0"/>
          </a:p>
        </p:txBody>
      </p:sp>
      <p:sp>
        <p:nvSpPr>
          <p:cNvPr id="9" name="矩形 8"/>
          <p:cNvSpPr/>
          <p:nvPr/>
        </p:nvSpPr>
        <p:spPr>
          <a:xfrm>
            <a:off x="1575197" y="2306242"/>
            <a:ext cx="91435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wrote of</a:t>
            </a:r>
            <a:endParaRPr lang="zh-CN" altLang="en-US" dirty="0"/>
          </a:p>
        </p:txBody>
      </p:sp>
      <p:sp>
        <p:nvSpPr>
          <p:cNvPr id="10" name="矩形 9"/>
          <p:cNvSpPr/>
          <p:nvPr/>
        </p:nvSpPr>
        <p:spPr>
          <a:xfrm>
            <a:off x="2487216" y="3139679"/>
            <a:ext cx="183127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brought into focus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35757" y="517923"/>
            <a:ext cx="8498681"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b="1" i="1" kern="100" dirty="0">
                <a:latin typeface="Times New Roman" panose="02020603050405020304"/>
                <a:cs typeface="Courier New" panose="02070309020205020404"/>
              </a:rPr>
              <a:t>Traveling Light</a:t>
            </a:r>
            <a:endParaRPr lang="zh-CN" altLang="zh-CN" sz="800" i="1" dirty="0">
              <a:latin typeface="宋体" panose="02010600030101010101" pitchFamily="2" charset="-122"/>
              <a:cs typeface="Courier New" panose="02070309020205020404" pitchFamily="49" charset="0"/>
            </a:endParaRPr>
          </a:p>
        </p:txBody>
      </p:sp>
      <p:sp>
        <p:nvSpPr>
          <p:cNvPr id="5" name="矩形 1"/>
          <p:cNvSpPr>
            <a:spLocks noChangeArrowheads="1"/>
          </p:cNvSpPr>
          <p:nvPr/>
        </p:nvSpPr>
        <p:spPr bwMode="auto">
          <a:xfrm>
            <a:off x="1516857" y="914400"/>
            <a:ext cx="6104335"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spcAft>
                <a:spcPts val="0"/>
              </a:spcAft>
              <a:defRPr/>
            </a:pPr>
            <a:r>
              <a:rPr lang="en-US" altLang="zh-CN" kern="100" dirty="0">
                <a:latin typeface="Times New Roman" panose="02020603050405020304"/>
                <a:cs typeface="Courier New" panose="02070309020205020404"/>
              </a:rPr>
              <a:t>Well I was doubling over the load </a:t>
            </a: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_______________</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Was a weight I carried with me everyday</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Crossing miles of frustrations and rivers a raging</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____________ stones I found along the way</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I staggered and I stumbled down</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Pathways of trouble</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5013722" y="963217"/>
            <a:ext cx="166455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on my shoulders</a:t>
            </a:r>
            <a:endParaRPr lang="zh-CN" altLang="en-US" dirty="0"/>
          </a:p>
        </p:txBody>
      </p:sp>
      <p:sp>
        <p:nvSpPr>
          <p:cNvPr id="6" name="矩形 5"/>
          <p:cNvSpPr/>
          <p:nvPr/>
        </p:nvSpPr>
        <p:spPr>
          <a:xfrm>
            <a:off x="1899048" y="2189560"/>
            <a:ext cx="11215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Picking up</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47663" y="627460"/>
            <a:ext cx="8401050" cy="325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6.He locked the door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tested it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________________ (</a:t>
            </a:r>
            <a:r>
              <a:rPr lang="zh-CN" altLang="zh-CN" kern="100" dirty="0">
                <a:latin typeface="Times New Roman" panose="02020603050405020304"/>
                <a:cs typeface="Times New Roman" panose="02020603050405020304"/>
              </a:rPr>
              <a:t>转身</a:t>
            </a:r>
            <a:r>
              <a:rPr lang="en-US" altLang="zh-CN" kern="100" dirty="0">
                <a:latin typeface="Times New Roman" panose="02020603050405020304"/>
                <a:cs typeface="Courier New" panose="02070309020205020404"/>
              </a:rPr>
              <a:t>) to speak to Frank.</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7.It took much effort to ________________ (</a:t>
            </a:r>
            <a:r>
              <a:rPr lang="zh-CN" altLang="zh-CN" kern="100" dirty="0">
                <a:latin typeface="Times New Roman" panose="02020603050405020304"/>
                <a:cs typeface="Times New Roman" panose="02020603050405020304"/>
              </a:rPr>
              <a:t>关注</a:t>
            </a:r>
            <a:r>
              <a:rPr lang="en-US" altLang="zh-CN" kern="100" dirty="0">
                <a:latin typeface="Times New Roman" panose="02020603050405020304"/>
                <a:cs typeface="Courier New" panose="02070309020205020404"/>
              </a:rPr>
              <a:t>) preparing his classes or correcting his students’ work.</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8.It took them about one month to ________________ (</a:t>
            </a:r>
            <a:r>
              <a:rPr lang="zh-CN" altLang="zh-CN" kern="100" dirty="0">
                <a:latin typeface="Times New Roman" panose="02020603050405020304"/>
                <a:cs typeface="Times New Roman" panose="02020603050405020304"/>
              </a:rPr>
              <a:t>弄清楚</a:t>
            </a:r>
            <a:r>
              <a:rPr lang="en-US" altLang="zh-CN" kern="100" dirty="0">
                <a:latin typeface="Times New Roman" panose="02020603050405020304"/>
                <a:cs typeface="Courier New" panose="02070309020205020404"/>
              </a:rPr>
              <a:t>) how to start the equipment.</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9.Teachers in kindergarten are sometimes ________________(</a:t>
            </a:r>
            <a:r>
              <a:rPr lang="zh-CN" altLang="zh-CN" kern="100" dirty="0">
                <a:latin typeface="Times New Roman" panose="02020603050405020304"/>
                <a:cs typeface="Times New Roman" panose="02020603050405020304"/>
              </a:rPr>
              <a:t>认为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是</a:t>
            </a:r>
            <a:r>
              <a:rPr lang="en-US" altLang="zh-CN" kern="100" dirty="0">
                <a:latin typeface="Times New Roman" panose="02020603050405020304"/>
                <a:cs typeface="Courier New" panose="02070309020205020404"/>
              </a:rPr>
              <a:t>) leaders of children.</a:t>
            </a:r>
            <a:endParaRPr lang="zh-CN" altLang="zh-CN" sz="800" kern="100" dirty="0">
              <a:latin typeface="宋体" panose="02010600030101010101" pitchFamily="2" charset="-122"/>
              <a:cs typeface="Courier New" panose="02070309020205020404"/>
            </a:endParaRPr>
          </a:p>
          <a:p>
            <a:pPr marL="189230" indent="-323850">
              <a:defRPr/>
            </a:pPr>
            <a:r>
              <a:rPr lang="en-US" altLang="zh-CN" kern="100" dirty="0">
                <a:latin typeface="Times New Roman" panose="02020603050405020304"/>
              </a:rPr>
              <a:t>10.The river ________________ (</a:t>
            </a:r>
            <a:r>
              <a:rPr lang="zh-CN" altLang="zh-CN" kern="100" dirty="0">
                <a:latin typeface="Times New Roman" panose="02020603050405020304"/>
                <a:cs typeface="Times New Roman" panose="02020603050405020304"/>
              </a:rPr>
              <a:t>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连接</a:t>
            </a:r>
            <a:r>
              <a:rPr lang="en-US" altLang="zh-CN" kern="100" dirty="0">
                <a:latin typeface="Times New Roman" panose="02020603050405020304"/>
              </a:rPr>
              <a:t>) the Amazon system by a canal.</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4086226" y="672704"/>
            <a:ext cx="142731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turned around</a:t>
            </a:r>
            <a:endParaRPr lang="zh-CN" altLang="en-US" dirty="0"/>
          </a:p>
        </p:txBody>
      </p:sp>
      <p:sp>
        <p:nvSpPr>
          <p:cNvPr id="7" name="矩形 6"/>
          <p:cNvSpPr/>
          <p:nvPr/>
        </p:nvSpPr>
        <p:spPr>
          <a:xfrm>
            <a:off x="3113485" y="1101329"/>
            <a:ext cx="92717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focus on</a:t>
            </a:r>
            <a:endParaRPr lang="zh-CN" altLang="en-US" dirty="0"/>
          </a:p>
        </p:txBody>
      </p:sp>
      <p:sp>
        <p:nvSpPr>
          <p:cNvPr id="8" name="矩形 7"/>
          <p:cNvSpPr/>
          <p:nvPr/>
        </p:nvSpPr>
        <p:spPr>
          <a:xfrm>
            <a:off x="4502944" y="1901429"/>
            <a:ext cx="104259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figure out</a:t>
            </a:r>
            <a:endParaRPr lang="zh-CN" altLang="en-US" dirty="0"/>
          </a:p>
        </p:txBody>
      </p:sp>
      <p:sp>
        <p:nvSpPr>
          <p:cNvPr id="9" name="矩形 8"/>
          <p:cNvSpPr/>
          <p:nvPr/>
        </p:nvSpPr>
        <p:spPr>
          <a:xfrm>
            <a:off x="4825604" y="2722960"/>
            <a:ext cx="135678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referred to as</a:t>
            </a:r>
            <a:endParaRPr lang="zh-CN" altLang="en-US" dirty="0"/>
          </a:p>
        </p:txBody>
      </p:sp>
      <p:sp>
        <p:nvSpPr>
          <p:cNvPr id="10" name="矩形 9"/>
          <p:cNvSpPr/>
          <p:nvPr/>
        </p:nvSpPr>
        <p:spPr>
          <a:xfrm>
            <a:off x="1737123" y="3452813"/>
            <a:ext cx="152349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 connected to</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154662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1</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confirm </a:t>
            </a:r>
            <a:r>
              <a:rPr lang="en-US" altLang="zh-CN" b="1" i="1" kern="100" dirty="0">
                <a:latin typeface="Times New Roman" panose="02020603050405020304"/>
                <a:cs typeface="Courier New" panose="02070309020205020404"/>
              </a:rPr>
              <a:t>v</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证实，证明</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951435"/>
            <a:ext cx="8570119"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·Who were the first people </a:t>
            </a:r>
            <a:r>
              <a:rPr lang="en-US" altLang="zh-CN" b="1" kern="100" dirty="0">
                <a:latin typeface="Times New Roman" panose="02020603050405020304"/>
                <a:cs typeface="Courier New" panose="02070309020205020404"/>
              </a:rPr>
              <a:t>confirmed</a:t>
            </a:r>
            <a:r>
              <a:rPr lang="en-US" altLang="zh-CN" kern="100" dirty="0">
                <a:latin typeface="Times New Roman" panose="02020603050405020304"/>
                <a:cs typeface="Courier New" panose="02070309020205020404"/>
              </a:rPr>
              <a:t> to have reached the top of the mountain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50</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谁是第一批被证实到达山顶的人？</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It has been confirmed that</a:t>
            </a:r>
            <a:r>
              <a:rPr lang="en-US" altLang="zh-CN" kern="100" dirty="0">
                <a:latin typeface="Times New Roman" panose="02020603050405020304"/>
                <a:cs typeface="Courier New" panose="02070309020205020404"/>
              </a:rPr>
              <a:t> the meeting will take place next week.</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已经确定会议将于下个星期召开。</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·X-rays have </a:t>
            </a:r>
            <a:r>
              <a:rPr lang="en-US" altLang="zh-CN" b="1" kern="100" dirty="0">
                <a:latin typeface="Times New Roman" panose="02020603050405020304"/>
                <a:cs typeface="Courier New" panose="02070309020205020404"/>
              </a:rPr>
              <a:t>confirmed that</a:t>
            </a:r>
            <a:r>
              <a:rPr lang="en-US" altLang="zh-CN" kern="100" dirty="0">
                <a:latin typeface="Times New Roman" panose="02020603050405020304"/>
                <a:cs typeface="Courier New" panose="02070309020205020404"/>
              </a:rPr>
              <a:t> he has not broken any </a:t>
            </a:r>
            <a:r>
              <a:rPr lang="en-US" altLang="zh-CN" kern="100" dirty="0" err="1">
                <a:latin typeface="Times New Roman" panose="02020603050405020304"/>
                <a:cs typeface="Courier New" panose="02070309020205020404"/>
              </a:rPr>
              <a:t>bones.X</a:t>
            </a:r>
            <a:r>
              <a:rPr lang="zh-CN" altLang="zh-CN" kern="100" dirty="0">
                <a:latin typeface="Times New Roman" panose="02020603050405020304"/>
                <a:cs typeface="Times New Roman" panose="02020603050405020304"/>
              </a:rPr>
              <a:t>光片证实他没有骨折。</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·He </a:t>
            </a:r>
            <a:r>
              <a:rPr lang="en-US" altLang="zh-CN" b="1" kern="100" dirty="0">
                <a:latin typeface="Times New Roman" panose="02020603050405020304"/>
                <a:cs typeface="Courier New" panose="02070309020205020404"/>
              </a:rPr>
              <a:t>confirmed what</a:t>
            </a:r>
            <a:r>
              <a:rPr lang="en-US" altLang="zh-CN" kern="100" dirty="0">
                <a:latin typeface="Times New Roman" panose="02020603050405020304"/>
                <a:cs typeface="Courier New" panose="02070309020205020404"/>
              </a:rPr>
              <a:t> had long been feared.</a:t>
            </a:r>
            <a:r>
              <a:rPr lang="zh-CN" altLang="zh-CN" kern="100" dirty="0">
                <a:latin typeface="Times New Roman" panose="02020603050405020304"/>
                <a:cs typeface="Times New Roman" panose="02020603050405020304"/>
              </a:rPr>
              <a:t>他证实了人们长期以来的担心。</a:t>
            </a:r>
            <a:endParaRPr lang="zh-CN" altLang="zh-CN" kern="100" dirty="0">
              <a:latin typeface="宋体" panose="02010600030101010101" pitchFamily="2" charset="-122"/>
              <a:cs typeface="Courier New" panose="02070309020205020404"/>
            </a:endParaRPr>
          </a:p>
        </p:txBody>
      </p:sp>
      <p:pic>
        <p:nvPicPr>
          <p:cNvPr id="40963" name="Picture 2" descr="核心要点突破"/>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09563" y="465535"/>
            <a:ext cx="857011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重点单词"/>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442097" y="1151335"/>
            <a:ext cx="167997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29817" y="870347"/>
            <a:ext cx="8317706"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During the past two weeks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six people  ________________ (confirm) that they will attend the conference.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________________________________ even if we don’t smoke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our health will be affected just the same if we work or live in a surrounding where others smoke.</a:t>
            </a:r>
          </a:p>
          <a:p>
            <a:pPr algn="just">
              <a:lnSpc>
                <a:spcPct val="150000"/>
              </a:lnSpc>
              <a:spcAft>
                <a:spcPts val="0"/>
              </a:spcAft>
              <a:defRPr/>
            </a:pPr>
            <a:r>
              <a:rPr lang="zh-CN" altLang="zh-CN" kern="100" dirty="0">
                <a:latin typeface="Times New Roman" panose="02020603050405020304"/>
                <a:cs typeface="Times New Roman" panose="02020603050405020304"/>
              </a:rPr>
              <a:t>已经证实，即使我们不吸烟，如果我们在别人吸烟的环境中工作或生活，我们的健康也会同样受到损害。</a:t>
            </a:r>
            <a:endParaRPr lang="zh-CN" altLang="zh-CN" kern="100" dirty="0">
              <a:latin typeface="宋体" panose="02010600030101010101" pitchFamily="2" charset="-122"/>
              <a:cs typeface="Courier New" panose="02070309020205020404"/>
            </a:endParaRPr>
          </a:p>
        </p:txBody>
      </p:sp>
      <p:sp>
        <p:nvSpPr>
          <p:cNvPr id="6" name="矩形 1"/>
          <p:cNvSpPr>
            <a:spLocks noChangeArrowheads="1"/>
          </p:cNvSpPr>
          <p:nvPr/>
        </p:nvSpPr>
        <p:spPr bwMode="auto">
          <a:xfrm>
            <a:off x="398860" y="3333750"/>
            <a:ext cx="84010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用法总结</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confirm that/</a:t>
            </a:r>
            <a:r>
              <a:rPr lang="en-US" altLang="zh-CN" kern="100" dirty="0" err="1">
                <a:latin typeface="Times New Roman" panose="02020603050405020304"/>
                <a:ea typeface="楷体_GB2312"/>
                <a:cs typeface="Courier New" panose="02070309020205020404"/>
              </a:rPr>
              <a:t>wh</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　证实</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It</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be confirmed that...  </a:t>
            </a:r>
            <a:r>
              <a:rPr lang="zh-CN" altLang="zh-CN" kern="100" dirty="0">
                <a:latin typeface="Times New Roman" panose="02020603050405020304"/>
                <a:ea typeface="楷体_GB2312"/>
                <a:cs typeface="Times New Roman" panose="02020603050405020304"/>
              </a:rPr>
              <a:t>得以证实</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4733926" y="917973"/>
            <a:ext cx="158120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have confirmed</a:t>
            </a:r>
            <a:endParaRPr lang="zh-CN" altLang="en-US" dirty="0"/>
          </a:p>
        </p:txBody>
      </p:sp>
      <p:sp>
        <p:nvSpPr>
          <p:cNvPr id="8" name="矩形 7"/>
          <p:cNvSpPr/>
          <p:nvPr/>
        </p:nvSpPr>
        <p:spPr>
          <a:xfrm>
            <a:off x="1169194" y="1739504"/>
            <a:ext cx="254941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It has been confirmed that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pitchFamily="18" charset="0"/>
                <a:cs typeface="Times New Roman" panose="02020603050405020304" pitchFamily="18" charset="0"/>
              </a:rPr>
              <a:t>2</a:t>
            </a:r>
            <a:r>
              <a:rPr lang="en-US" altLang="zh-CN" kern="100" dirty="0">
                <a:latin typeface="Times New Roman" panose="02020603050405020304" pitchFamily="18" charset="0"/>
                <a:cs typeface="Times New Roman" panose="02020603050405020304" pitchFamily="18" charset="0"/>
              </a:rPr>
              <a:t>.</a:t>
            </a:r>
            <a:r>
              <a:rPr lang="en-US" altLang="zh-CN" b="1" kern="100" dirty="0">
                <a:latin typeface="Times New Roman" panose="02020603050405020304" pitchFamily="18" charset="0"/>
                <a:cs typeface="Times New Roman" panose="02020603050405020304" pitchFamily="18" charset="0"/>
              </a:rPr>
              <a:t>crowd </a:t>
            </a:r>
            <a:r>
              <a:rPr lang="en-US" altLang="zh-CN" b="1" i="1" kern="100" dirty="0">
                <a:latin typeface="Times New Roman" panose="02020603050405020304" pitchFamily="18" charset="0"/>
                <a:cs typeface="Times New Roman" panose="02020603050405020304" pitchFamily="18" charset="0"/>
              </a:rPr>
              <a:t>n</a:t>
            </a:r>
            <a:r>
              <a:rPr lang="en-US" altLang="zh-CN" b="1"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人群</a:t>
            </a:r>
            <a:r>
              <a:rPr lang="zh-CN" altLang="zh-CN" kern="100" dirty="0">
                <a:latin typeface="Times New Roman" panose="02020603050405020304" pitchFamily="18" charset="0"/>
                <a:ea typeface="Times New Roman" panose="02020603050405020304"/>
                <a:cs typeface="Times New Roman" panose="02020603050405020304" pitchFamily="18" charset="0"/>
              </a:rPr>
              <a:t> </a:t>
            </a:r>
            <a:r>
              <a:rPr lang="en-US" altLang="zh-CN" b="1" i="1" kern="100" dirty="0">
                <a:latin typeface="Times New Roman" panose="02020603050405020304" pitchFamily="18" charset="0"/>
                <a:ea typeface="Times New Roman" panose="02020603050405020304"/>
                <a:cs typeface="Times New Roman" panose="02020603050405020304" pitchFamily="18" charset="0"/>
              </a:rPr>
              <a:t>v</a:t>
            </a:r>
            <a:r>
              <a:rPr lang="en-US" altLang="zh-CN" kern="100" dirty="0">
                <a:latin typeface="Times New Roman" panose="02020603050405020304" pitchFamily="18" charset="0"/>
                <a:ea typeface="Times New Roman" panose="02020603050405020304"/>
                <a:cs typeface="Times New Roman" panose="02020603050405020304" pitchFamily="18" charset="0"/>
              </a:rPr>
              <a:t>.</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挤满；塞满</a:t>
            </a:r>
            <a:r>
              <a:rPr lang="zh-CN" altLang="zh-CN" kern="100" dirty="0">
                <a:latin typeface="Times New Roman" panose="02020603050405020304" pitchFamily="18" charset="0"/>
                <a:ea typeface="Times New Roman" panose="02020603050405020304"/>
                <a:cs typeface="Times New Roman" panose="02020603050405020304" pitchFamily="18" charset="0"/>
              </a:rPr>
              <a:t> </a:t>
            </a:r>
            <a:r>
              <a:rPr lang="en-US" altLang="zh-CN" b="1" i="1" kern="100" dirty="0">
                <a:latin typeface="Times New Roman" panose="02020603050405020304" pitchFamily="18" charset="0"/>
                <a:ea typeface="Times New Roman" panose="02020603050405020304"/>
                <a:cs typeface="Times New Roman" panose="02020603050405020304" pitchFamily="18" charset="0"/>
              </a:rPr>
              <a:t>vi</a:t>
            </a:r>
            <a:r>
              <a:rPr lang="en-US" altLang="zh-CN" b="1" kern="100" dirty="0">
                <a:latin typeface="Times New Roman" panose="02020603050405020304" pitchFamily="18" charset="0"/>
                <a:ea typeface="Times New Roman" panose="02020603050405020304"/>
                <a:cs typeface="Times New Roman" panose="02020603050405020304" pitchFamily="18" charset="0"/>
              </a:rPr>
              <a:t>.</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聚集；拥挤</a:t>
            </a:r>
            <a:endParaRPr lang="zh-CN" altLang="zh-CN" kern="100" dirty="0">
              <a:latin typeface="Times New Roman" panose="02020603050405020304" pitchFamily="18" charset="0"/>
              <a:cs typeface="Times New Roman" panose="02020603050405020304" pitchFamily="18" charset="0"/>
            </a:endParaRPr>
          </a:p>
        </p:txBody>
      </p:sp>
      <p:sp>
        <p:nvSpPr>
          <p:cNvPr id="5" name="矩形 1"/>
          <p:cNvSpPr>
            <a:spLocks noChangeArrowheads="1"/>
          </p:cNvSpPr>
          <p:nvPr/>
        </p:nvSpPr>
        <p:spPr bwMode="auto">
          <a:xfrm>
            <a:off x="303610" y="870347"/>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·Last year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hundreds of people spent good money on an experience that they knew would include </a:t>
            </a:r>
            <a:r>
              <a:rPr lang="en-US" altLang="zh-CN" b="1" kern="100" dirty="0">
                <a:latin typeface="Times New Roman" panose="02020603050405020304"/>
                <a:cs typeface="Courier New" panose="02070309020205020404"/>
              </a:rPr>
              <a:t>crowds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discomfort and danger.(</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50</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去年，成百上千的人花了很多钱在一次他们知道会有拥挤、不适和危险的经历上。</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square </a:t>
            </a:r>
            <a:r>
              <a:rPr lang="en-US" altLang="zh-CN" b="1" kern="100" dirty="0">
                <a:latin typeface="Times New Roman" panose="02020603050405020304"/>
                <a:cs typeface="Courier New" panose="02070309020205020404"/>
              </a:rPr>
              <a:t>was crowded with</a:t>
            </a:r>
            <a:r>
              <a:rPr lang="en-US" altLang="zh-CN" kern="100" dirty="0">
                <a:latin typeface="Times New Roman" panose="02020603050405020304"/>
                <a:cs typeface="Courier New" panose="02070309020205020404"/>
              </a:rPr>
              <a:t> people who were ready to do public square dancing.</a:t>
            </a:r>
          </a:p>
          <a:p>
            <a:pPr algn="just">
              <a:lnSpc>
                <a:spcPct val="150000"/>
              </a:lnSpc>
              <a:spcAft>
                <a:spcPts val="0"/>
              </a:spcAft>
              <a:defRPr/>
            </a:pPr>
            <a:r>
              <a:rPr lang="zh-CN" altLang="zh-CN" kern="100" dirty="0">
                <a:latin typeface="Times New Roman" panose="02020603050405020304"/>
                <a:cs typeface="Times New Roman" panose="02020603050405020304"/>
              </a:rPr>
              <a:t>广场上挤满了准备跳广场舞的人。</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robbery occurred in broad daylight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in a </a:t>
            </a:r>
            <a:r>
              <a:rPr lang="en-US" altLang="zh-CN" b="1" kern="100" dirty="0">
                <a:latin typeface="Times New Roman" panose="02020603050405020304"/>
                <a:cs typeface="Courier New" panose="02070309020205020404"/>
              </a:rPr>
              <a:t>crowded</a:t>
            </a:r>
            <a:r>
              <a:rPr lang="en-US" altLang="zh-CN" kern="100" dirty="0">
                <a:latin typeface="Times New Roman" panose="02020603050405020304"/>
                <a:cs typeface="Courier New" panose="02070309020205020404"/>
              </a:rPr>
              <a:t> street.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在拥挤的街道上，光天化日之下竟发生了抢劫。</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29817" y="870347"/>
            <a:ext cx="8317706"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 bus was so  ____________ (crow) that I had to stand all the way to school.</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If you are not feeling well</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you shouldn’t go to  ____________ (crowd) places.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The popular teacher was standing among  __________________________ children.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那个受欢迎的老师正站在一群孩子中间。</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Hotels are fully booked and the narrow streets  _____________________ tourists.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旅馆都订满了，狭窄的街道上挤满了游客。</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2424113" y="929879"/>
            <a:ext cx="93358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crowded</a:t>
            </a:r>
            <a:endParaRPr lang="zh-CN" altLang="en-US" dirty="0"/>
          </a:p>
        </p:txBody>
      </p:sp>
      <p:sp>
        <p:nvSpPr>
          <p:cNvPr id="7" name="矩形 6"/>
          <p:cNvSpPr/>
          <p:nvPr/>
        </p:nvSpPr>
        <p:spPr>
          <a:xfrm>
            <a:off x="5501879" y="1334692"/>
            <a:ext cx="93358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crowded</a:t>
            </a:r>
            <a:endParaRPr lang="zh-CN" altLang="en-US" dirty="0"/>
          </a:p>
        </p:txBody>
      </p:sp>
      <p:sp>
        <p:nvSpPr>
          <p:cNvPr id="8" name="矩形 7"/>
          <p:cNvSpPr/>
          <p:nvPr/>
        </p:nvSpPr>
        <p:spPr>
          <a:xfrm>
            <a:off x="5462588" y="1739504"/>
            <a:ext cx="112594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 crowd of</a:t>
            </a:r>
            <a:endParaRPr lang="zh-CN" altLang="en-US" dirty="0"/>
          </a:p>
        </p:txBody>
      </p:sp>
      <p:sp>
        <p:nvSpPr>
          <p:cNvPr id="9" name="矩形 8"/>
          <p:cNvSpPr/>
          <p:nvPr/>
        </p:nvSpPr>
        <p:spPr>
          <a:xfrm>
            <a:off x="5462588" y="2549129"/>
            <a:ext cx="174150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are crowded with</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481013" y="781050"/>
            <a:ext cx="8236744"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单词一族</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crowded </a:t>
            </a:r>
            <a:r>
              <a:rPr lang="en-US" altLang="zh-CN" i="1" kern="100" dirty="0">
                <a:latin typeface="Times New Roman" panose="02020603050405020304"/>
                <a:ea typeface="楷体_GB2312"/>
                <a:cs typeface="Courier New" panose="02070309020205020404"/>
              </a:rPr>
              <a:t>adj</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 拥挤的</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用法总结</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crowd into  </a:t>
            </a:r>
            <a:r>
              <a:rPr lang="zh-CN" altLang="zh-CN" kern="100" dirty="0">
                <a:latin typeface="Times New Roman" panose="02020603050405020304"/>
                <a:ea typeface="楷体_GB2312"/>
                <a:cs typeface="Times New Roman" panose="02020603050405020304"/>
              </a:rPr>
              <a:t>涌入</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be crowded with  </a:t>
            </a:r>
            <a:r>
              <a:rPr lang="zh-CN" altLang="zh-CN" kern="100" dirty="0">
                <a:latin typeface="Times New Roman" panose="02020603050405020304"/>
                <a:ea typeface="楷体_GB2312"/>
                <a:cs typeface="Times New Roman" panose="02020603050405020304"/>
              </a:rPr>
              <a:t>挤满了</a:t>
            </a:r>
            <a:r>
              <a:rPr lang="en-US" altLang="zh-CN" kern="100" dirty="0">
                <a:latin typeface="宋体" panose="02010600030101010101" pitchFamily="2" charset="-122"/>
                <a:cs typeface="Times New Roman" panose="020206030504050203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a crowd of/crowds of  </a:t>
            </a:r>
            <a:r>
              <a:rPr lang="zh-CN" altLang="zh-CN" kern="100" dirty="0">
                <a:latin typeface="Times New Roman" panose="02020603050405020304"/>
                <a:ea typeface="楷体_GB2312"/>
                <a:cs typeface="Times New Roman" panose="02020603050405020304"/>
              </a:rPr>
              <a:t>一大群；很多</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the crowd  </a:t>
            </a:r>
            <a:r>
              <a:rPr lang="zh-CN" altLang="zh-CN" kern="100" dirty="0">
                <a:latin typeface="Times New Roman" panose="02020603050405020304"/>
                <a:ea typeface="楷体_GB2312"/>
                <a:cs typeface="Times New Roman" panose="02020603050405020304"/>
              </a:rPr>
              <a:t>人群</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0838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pitchFamily="18" charset="0"/>
                <a:cs typeface="Times New Roman" panose="02020603050405020304" pitchFamily="18" charset="0"/>
              </a:rPr>
              <a:t>3</a:t>
            </a:r>
            <a:r>
              <a:rPr lang="en-US" altLang="zh-CN" kern="100" dirty="0">
                <a:latin typeface="Times New Roman" panose="02020603050405020304" pitchFamily="18" charset="0"/>
                <a:cs typeface="Times New Roman" panose="02020603050405020304" pitchFamily="18" charset="0"/>
              </a:rPr>
              <a:t>.</a:t>
            </a:r>
            <a:r>
              <a:rPr lang="en-US" altLang="zh-CN" b="1" kern="100" dirty="0">
                <a:latin typeface="Times New Roman" panose="02020603050405020304" pitchFamily="18" charset="0"/>
                <a:cs typeface="Times New Roman" panose="02020603050405020304" pitchFamily="18" charset="0"/>
              </a:rPr>
              <a:t>attempt </a:t>
            </a:r>
            <a:r>
              <a:rPr lang="en-US" altLang="zh-CN" b="1" i="1" kern="100" dirty="0">
                <a:latin typeface="Times New Roman" panose="02020603050405020304" pitchFamily="18" charset="0"/>
                <a:cs typeface="Times New Roman" panose="02020603050405020304" pitchFamily="18" charset="0"/>
              </a:rPr>
              <a:t>n</a:t>
            </a:r>
            <a:r>
              <a:rPr lang="en-US" altLang="zh-CN" b="1"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努力；尝试</a:t>
            </a:r>
            <a:r>
              <a:rPr lang="zh-CN" altLang="zh-CN" kern="100" dirty="0">
                <a:latin typeface="Times New Roman" panose="02020603050405020304" pitchFamily="18" charset="0"/>
                <a:ea typeface="Times New Roman" panose="02020603050405020304"/>
                <a:cs typeface="Times New Roman" panose="02020603050405020304" pitchFamily="18" charset="0"/>
              </a:rPr>
              <a:t> </a:t>
            </a:r>
            <a:r>
              <a:rPr lang="en-US" altLang="zh-CN" b="1" i="1" kern="100" dirty="0" err="1">
                <a:latin typeface="Times New Roman" panose="02020603050405020304" pitchFamily="18" charset="0"/>
                <a:ea typeface="Times New Roman" panose="02020603050405020304"/>
                <a:cs typeface="Times New Roman" panose="02020603050405020304" pitchFamily="18" charset="0"/>
              </a:rPr>
              <a:t>vt</a:t>
            </a:r>
            <a:r>
              <a:rPr lang="en-US" altLang="zh-CN" b="1" kern="100" dirty="0" err="1">
                <a:latin typeface="Times New Roman" panose="02020603050405020304" pitchFamily="18" charset="0"/>
                <a:ea typeface="Times New Roman" panose="02020603050405020304"/>
                <a:cs typeface="Times New Roman" panose="02020603050405020304" pitchFamily="18" charset="0"/>
              </a:rPr>
              <a:t>.</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试图；尝试；企图</a:t>
            </a:r>
            <a:endParaRPr lang="zh-CN" altLang="zh-CN" kern="100" dirty="0">
              <a:latin typeface="Times New Roman" panose="02020603050405020304" pitchFamily="18" charset="0"/>
              <a:cs typeface="Times New Roman" panose="02020603050405020304" pitchFamily="18" charset="0"/>
            </a:endParaRPr>
          </a:p>
        </p:txBody>
      </p:sp>
      <p:sp>
        <p:nvSpPr>
          <p:cNvPr id="5" name="矩形 1"/>
          <p:cNvSpPr>
            <a:spLocks noChangeArrowheads="1"/>
          </p:cNvSpPr>
          <p:nvPr/>
        </p:nvSpPr>
        <p:spPr bwMode="auto">
          <a:xfrm>
            <a:off x="303610" y="789385"/>
            <a:ext cx="8570119" cy="394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40000"/>
              </a:lnSpc>
              <a:spcAft>
                <a:spcPts val="0"/>
              </a:spcAft>
              <a:defRPr/>
            </a:pPr>
            <a:r>
              <a:rPr lang="en-US" altLang="zh-CN" kern="100" dirty="0">
                <a:latin typeface="Times New Roman" panose="02020603050405020304"/>
                <a:cs typeface="Courier New" panose="02070309020205020404"/>
              </a:rPr>
              <a:t>·With the majority of </a:t>
            </a:r>
            <a:r>
              <a:rPr lang="en-US" altLang="zh-CN" b="1" kern="100" dirty="0">
                <a:latin typeface="Times New Roman" panose="02020603050405020304"/>
                <a:cs typeface="Courier New" panose="02070309020205020404"/>
              </a:rPr>
              <a:t>attempts</a:t>
            </a:r>
            <a:r>
              <a:rPr lang="en-US" altLang="zh-CN" kern="100" dirty="0">
                <a:latin typeface="Times New Roman" panose="02020603050405020304"/>
                <a:cs typeface="Courier New" panose="02070309020205020404"/>
              </a:rPr>
              <a:t> to climb </a:t>
            </a:r>
            <a:r>
              <a:rPr lang="en-US" altLang="zh-CN" kern="100" dirty="0" err="1">
                <a:latin typeface="Times New Roman" panose="02020603050405020304"/>
                <a:cs typeface="Courier New" panose="02070309020205020404"/>
              </a:rPr>
              <a:t>Qomolangma</a:t>
            </a:r>
            <a:r>
              <a:rPr lang="en-US" altLang="zh-CN" kern="100" dirty="0">
                <a:latin typeface="Times New Roman" panose="02020603050405020304"/>
                <a:cs typeface="Courier New" panose="02070309020205020404"/>
              </a:rPr>
              <a:t> resulting either in total success or failure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is there also a scientific reason behind this risk-taking</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51</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大多数攀登珠穆朗玛峰的尝试都是成功或失败的，这种冒险行为背后是否也有科学原因？</a:t>
            </a:r>
            <a:endParaRPr lang="zh-CN" altLang="zh-CN" sz="800" kern="100" dirty="0">
              <a:latin typeface="宋体" panose="02010600030101010101" pitchFamily="2" charset="-122"/>
              <a:cs typeface="Courier New" panose="02070309020205020404"/>
            </a:endParaRPr>
          </a:p>
          <a:p>
            <a:pPr algn="just">
              <a:lnSpc>
                <a:spcPct val="140000"/>
              </a:lnSpc>
              <a:spcAft>
                <a:spcPts val="0"/>
              </a:spcAft>
              <a:defRPr/>
            </a:pPr>
            <a:r>
              <a:rPr lang="en-US" altLang="zh-CN" kern="100" dirty="0">
                <a:latin typeface="Times New Roman" panose="02020603050405020304"/>
                <a:cs typeface="Courier New" panose="02070309020205020404"/>
              </a:rPr>
              <a:t>·For years researchers have </a:t>
            </a:r>
            <a:r>
              <a:rPr lang="en-US" altLang="zh-CN" b="1" kern="100" dirty="0">
                <a:latin typeface="Times New Roman" panose="02020603050405020304"/>
                <a:cs typeface="Courier New" panose="02070309020205020404"/>
              </a:rPr>
              <a:t>attempted to show</a:t>
            </a:r>
            <a:r>
              <a:rPr lang="en-US" altLang="zh-CN" kern="100" dirty="0">
                <a:latin typeface="Times New Roman" panose="02020603050405020304"/>
                <a:cs typeface="Courier New" panose="02070309020205020404"/>
              </a:rPr>
              <a:t> that television is dangerous to children.</a:t>
            </a:r>
          </a:p>
          <a:p>
            <a:pPr algn="just">
              <a:lnSpc>
                <a:spcPct val="140000"/>
              </a:lnSpc>
              <a:spcAft>
                <a:spcPts val="0"/>
              </a:spcAft>
              <a:defRPr/>
            </a:pPr>
            <a:r>
              <a:rPr lang="zh-CN" altLang="zh-CN" kern="100" dirty="0">
                <a:latin typeface="Times New Roman" panose="02020603050405020304"/>
                <a:cs typeface="Times New Roman" panose="02020603050405020304"/>
              </a:rPr>
              <a:t>多年来研究者们一直试图表明电视对儿童是危险的。</a:t>
            </a:r>
            <a:endParaRPr lang="zh-CN" altLang="zh-CN" sz="800" kern="100" dirty="0">
              <a:latin typeface="宋体" panose="02010600030101010101" pitchFamily="2" charset="-122"/>
              <a:cs typeface="Courier New" panose="02070309020205020404"/>
            </a:endParaRPr>
          </a:p>
          <a:p>
            <a:pPr algn="just">
              <a:lnSpc>
                <a:spcPct val="140000"/>
              </a:lnSpc>
              <a:spcAft>
                <a:spcPts val="0"/>
              </a:spcAft>
              <a:defRPr/>
            </a:pPr>
            <a:r>
              <a:rPr lang="en-US" altLang="zh-CN" kern="100" dirty="0">
                <a:latin typeface="Times New Roman" panose="02020603050405020304"/>
                <a:cs typeface="Courier New" panose="02070309020205020404"/>
              </a:rPr>
              <a:t>·He studied hard </a:t>
            </a:r>
            <a:r>
              <a:rPr lang="en-US" altLang="zh-CN" b="1" kern="100" dirty="0">
                <a:latin typeface="Times New Roman" panose="02020603050405020304"/>
                <a:cs typeface="Courier New" panose="02070309020205020404"/>
              </a:rPr>
              <a:t>in an attempt to pass</a:t>
            </a:r>
            <a:r>
              <a:rPr lang="en-US" altLang="zh-CN" kern="100" dirty="0">
                <a:latin typeface="Times New Roman" panose="02020603050405020304"/>
                <a:cs typeface="Courier New" panose="02070309020205020404"/>
              </a:rPr>
              <a:t> the exam.</a:t>
            </a:r>
            <a:r>
              <a:rPr lang="zh-CN" altLang="zh-CN" kern="100" dirty="0">
                <a:latin typeface="Times New Roman" panose="02020603050405020304"/>
                <a:cs typeface="Times New Roman" panose="02020603050405020304"/>
              </a:rPr>
              <a:t>他努力学习试图通过考试。</a:t>
            </a:r>
            <a:endParaRPr lang="zh-CN" altLang="zh-CN" sz="800" kern="100" dirty="0">
              <a:latin typeface="宋体" panose="02010600030101010101" pitchFamily="2" charset="-122"/>
              <a:cs typeface="Courier New" panose="02070309020205020404"/>
            </a:endParaRPr>
          </a:p>
          <a:p>
            <a:pPr algn="just">
              <a:lnSpc>
                <a:spcPct val="140000"/>
              </a:lnSpc>
              <a:spcAft>
                <a:spcPts val="0"/>
              </a:spcAft>
              <a:defRPr/>
            </a:pPr>
            <a:r>
              <a:rPr lang="en-US" altLang="zh-CN" kern="100" dirty="0">
                <a:latin typeface="Times New Roman" panose="02020603050405020304"/>
                <a:cs typeface="Courier New" panose="02070309020205020404"/>
              </a:rPr>
              <a:t>·The doctors are </a:t>
            </a:r>
            <a:r>
              <a:rPr lang="en-US" altLang="zh-CN" b="1" kern="100" dirty="0">
                <a:latin typeface="Times New Roman" panose="02020603050405020304"/>
                <a:cs typeface="Courier New" panose="02070309020205020404"/>
              </a:rPr>
              <a:t>making an attempt to prevent</a:t>
            </a:r>
            <a:r>
              <a:rPr lang="en-US" altLang="zh-CN" kern="100" dirty="0">
                <a:latin typeface="Times New Roman" panose="02020603050405020304"/>
                <a:cs typeface="Courier New" panose="02070309020205020404"/>
              </a:rPr>
              <a:t> virus spreading.</a:t>
            </a:r>
            <a:endParaRPr lang="zh-CN" altLang="zh-CN" sz="800" kern="100" dirty="0">
              <a:latin typeface="宋体" panose="02010600030101010101" pitchFamily="2" charset="-122"/>
              <a:cs typeface="Courier New" panose="02070309020205020404"/>
            </a:endParaRPr>
          </a:p>
          <a:p>
            <a:pPr algn="just">
              <a:lnSpc>
                <a:spcPct val="140000"/>
              </a:lnSpc>
              <a:spcAft>
                <a:spcPts val="0"/>
              </a:spcAft>
              <a:defRPr/>
            </a:pPr>
            <a:r>
              <a:rPr lang="zh-CN" altLang="zh-CN" kern="100" dirty="0">
                <a:latin typeface="Times New Roman" panose="02020603050405020304"/>
                <a:cs typeface="Times New Roman" panose="02020603050405020304"/>
              </a:rPr>
              <a:t>医生们试图阻止病毒扩散。</a:t>
            </a:r>
            <a:endParaRPr lang="zh-CN" altLang="zh-CN" sz="800" kern="100" dirty="0">
              <a:latin typeface="宋体" panose="02010600030101010101" pitchFamily="2" charset="-122"/>
              <a:cs typeface="Courier New" panose="02070309020205020404"/>
            </a:endParaRPr>
          </a:p>
          <a:p>
            <a:pPr algn="just">
              <a:lnSpc>
                <a:spcPct val="140000"/>
              </a:lnSpc>
              <a:spcAft>
                <a:spcPts val="0"/>
              </a:spcAft>
              <a:defRPr/>
            </a:pPr>
            <a:r>
              <a:rPr lang="en-US" altLang="zh-CN" kern="100" dirty="0">
                <a:latin typeface="Times New Roman" panose="02020603050405020304"/>
                <a:cs typeface="Courier New" panose="02070309020205020404"/>
              </a:rPr>
              <a:t>·Not many people can answer this question </a:t>
            </a:r>
            <a:r>
              <a:rPr lang="en-US" altLang="zh-CN" b="1" kern="100" dirty="0">
                <a:latin typeface="Times New Roman" panose="02020603050405020304"/>
                <a:cs typeface="Courier New" panose="02070309020205020404"/>
              </a:rPr>
              <a:t>at the first attempt</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40000"/>
              </a:lnSpc>
              <a:spcAft>
                <a:spcPts val="0"/>
              </a:spcAft>
              <a:defRPr/>
            </a:pPr>
            <a:r>
              <a:rPr lang="zh-CN" altLang="zh-CN" kern="100" dirty="0">
                <a:latin typeface="Times New Roman" panose="02020603050405020304"/>
                <a:cs typeface="Times New Roman" panose="02020603050405020304"/>
              </a:rPr>
              <a:t>第一次就能回答这个问题的人并不很多。</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一句多译</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54819" y="870347"/>
            <a:ext cx="8317706"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 boy attempted  ____________ (move) the boat all by himself</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failed.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They moved southwest in an attempt  ____________ (find) better land.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He succeeded in passing the exam  ____________ his second attempt.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zh-CN" altLang="zh-CN" kern="100" dirty="0">
                <a:latin typeface="Times New Roman" panose="02020603050405020304"/>
                <a:cs typeface="Times New Roman" panose="02020603050405020304"/>
              </a:rPr>
              <a:t>他试图通过考试，但考试太难了。</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He ____________________________ the exam</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it was too difficult.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He ____________________________ the exam</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it was too difficult.</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2874169" y="929879"/>
            <a:ext cx="88870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move</a:t>
            </a:r>
            <a:endParaRPr lang="zh-CN" altLang="en-US" dirty="0"/>
          </a:p>
        </p:txBody>
      </p:sp>
      <p:sp>
        <p:nvSpPr>
          <p:cNvPr id="7" name="矩形 6"/>
          <p:cNvSpPr/>
          <p:nvPr/>
        </p:nvSpPr>
        <p:spPr>
          <a:xfrm>
            <a:off x="4554141" y="1334692"/>
            <a:ext cx="7405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find</a:t>
            </a:r>
            <a:endParaRPr lang="zh-CN" altLang="en-US" dirty="0"/>
          </a:p>
        </p:txBody>
      </p:sp>
      <p:sp>
        <p:nvSpPr>
          <p:cNvPr id="8" name="矩形 7"/>
          <p:cNvSpPr/>
          <p:nvPr/>
        </p:nvSpPr>
        <p:spPr>
          <a:xfrm>
            <a:off x="4491038" y="1739504"/>
            <a:ext cx="3024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at</a:t>
            </a:r>
            <a:endParaRPr lang="zh-CN" altLang="en-US" dirty="0"/>
          </a:p>
        </p:txBody>
      </p:sp>
      <p:sp>
        <p:nvSpPr>
          <p:cNvPr id="9" name="矩形 8"/>
          <p:cNvSpPr/>
          <p:nvPr/>
        </p:nvSpPr>
        <p:spPr>
          <a:xfrm>
            <a:off x="1575197" y="2549129"/>
            <a:ext cx="235705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made an attempt to pass</a:t>
            </a:r>
            <a:endParaRPr lang="zh-CN" altLang="en-US" dirty="0"/>
          </a:p>
        </p:txBody>
      </p:sp>
      <p:sp>
        <p:nvSpPr>
          <p:cNvPr id="10" name="矩形 9"/>
          <p:cNvSpPr/>
          <p:nvPr/>
        </p:nvSpPr>
        <p:spPr>
          <a:xfrm>
            <a:off x="1412082" y="2955132"/>
            <a:ext cx="263918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made an attempt at passing</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矩形 1"/>
          <p:cNvSpPr>
            <a:spLocks noChangeArrowheads="1"/>
          </p:cNvSpPr>
          <p:nvPr/>
        </p:nvSpPr>
        <p:spPr bwMode="auto">
          <a:xfrm>
            <a:off x="440532" y="862012"/>
            <a:ext cx="8317706"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单词一族</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attempted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企图的；未遂的</a:t>
            </a:r>
            <a:endParaRPr lang="zh-CN" altLang="zh-CN" sz="800">
              <a:latin typeface="宋体" panose="02010600030101010101" pitchFamily="2" charset="-122"/>
              <a:ea typeface="楷体_GB2312"/>
              <a:cs typeface="楷体_GB2312"/>
            </a:endParaRPr>
          </a:p>
          <a:p>
            <a:pPr algn="just">
              <a:lnSpc>
                <a:spcPct val="150000"/>
              </a:lnSpc>
            </a:pPr>
            <a:r>
              <a:rPr lang="zh-CN" altLang="zh-CN">
                <a:latin typeface="Times New Roman" panose="02020603050405020304" pitchFamily="18" charset="0"/>
                <a:ea typeface="楷体_GB2312"/>
                <a:cs typeface="楷体_GB2312"/>
              </a:rPr>
              <a:t>用法总结</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attempt (to do) sth  </a:t>
            </a:r>
            <a:r>
              <a:rPr lang="zh-CN" altLang="zh-CN">
                <a:latin typeface="Times New Roman" panose="02020603050405020304" pitchFamily="18" charset="0"/>
                <a:ea typeface="楷体_GB2312"/>
                <a:cs typeface="楷体_GB2312"/>
              </a:rPr>
              <a:t>努力做某事</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in an attempt to do sth  </a:t>
            </a:r>
            <a:r>
              <a:rPr lang="zh-CN" altLang="zh-CN">
                <a:latin typeface="Times New Roman" panose="02020603050405020304" pitchFamily="18" charset="0"/>
                <a:ea typeface="楷体_GB2312"/>
                <a:cs typeface="楷体_GB2312"/>
              </a:rPr>
              <a:t>试图做某事</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make an/one</a:t>
            </a:r>
            <a:r>
              <a:rPr lang="en-US" altLang="zh-CN">
                <a:latin typeface="Times New Roman" panose="02020603050405020304" pitchFamily="18" charset="0"/>
              </a:rPr>
              <a:t>’</a:t>
            </a:r>
            <a:r>
              <a:rPr lang="en-US" altLang="zh-CN">
                <a:latin typeface="Times New Roman" panose="02020603050405020304" pitchFamily="18" charset="0"/>
                <a:ea typeface="楷体_GB2312"/>
                <a:cs typeface="楷体_GB2312"/>
              </a:rPr>
              <a:t>s attempt to do sth  </a:t>
            </a:r>
            <a:r>
              <a:rPr lang="zh-CN" altLang="zh-CN">
                <a:latin typeface="Times New Roman" panose="02020603050405020304" pitchFamily="18" charset="0"/>
                <a:ea typeface="楷体_GB2312"/>
                <a:cs typeface="楷体_GB2312"/>
              </a:rPr>
              <a:t>试图做某事</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at (one</a:t>
            </a:r>
            <a:r>
              <a:rPr lang="en-US" altLang="zh-CN">
                <a:latin typeface="Times New Roman" panose="02020603050405020304" pitchFamily="18" charset="0"/>
              </a:rPr>
              <a:t>’</a:t>
            </a:r>
            <a:r>
              <a:rPr lang="en-US" altLang="zh-CN">
                <a:latin typeface="Times New Roman" panose="02020603050405020304" pitchFamily="18" charset="0"/>
                <a:ea typeface="楷体_GB2312"/>
                <a:cs typeface="楷体_GB2312"/>
              </a:rPr>
              <a:t>s) the first/second...attempt  </a:t>
            </a:r>
            <a:r>
              <a:rPr lang="zh-CN" altLang="zh-CN">
                <a:latin typeface="Times New Roman" panose="02020603050405020304" pitchFamily="18" charset="0"/>
                <a:ea typeface="楷体_GB2312"/>
                <a:cs typeface="楷体_GB2312"/>
              </a:rPr>
              <a:t>在</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某人</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第一</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第二次</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尝试时</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4</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failure </a:t>
            </a:r>
            <a:r>
              <a:rPr lang="en-US" altLang="zh-CN" b="1" i="1" kern="100" dirty="0">
                <a:latin typeface="Times New Roman" panose="02020603050405020304"/>
                <a:cs typeface="Courier New" panose="02070309020205020404"/>
              </a:rPr>
              <a:t>n</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失败</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8"/>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·With the majority of attempts to climb </a:t>
            </a:r>
            <a:r>
              <a:rPr lang="en-US" altLang="zh-CN" kern="100" dirty="0" err="1">
                <a:latin typeface="Times New Roman" panose="02020603050405020304"/>
                <a:cs typeface="Courier New" panose="02070309020205020404"/>
              </a:rPr>
              <a:t>Qomolangma</a:t>
            </a:r>
            <a:r>
              <a:rPr lang="en-US" altLang="zh-CN" kern="100" dirty="0">
                <a:latin typeface="Times New Roman" panose="02020603050405020304"/>
                <a:cs typeface="Courier New" panose="02070309020205020404"/>
              </a:rPr>
              <a:t> resulting either in total success or </a:t>
            </a:r>
            <a:r>
              <a:rPr lang="en-US" altLang="zh-CN" b="1" kern="100" dirty="0">
                <a:latin typeface="Times New Roman" panose="02020603050405020304"/>
                <a:cs typeface="Courier New" panose="02070309020205020404"/>
              </a:rPr>
              <a:t>failure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is there also a scientific reason behind this risk-taking</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51</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大多数攀登珠穆朗玛峰的尝试都是成功或失败的，这种冒险行为背后是否也有科学原因？</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·What determines whether you are a career success or </a:t>
            </a:r>
            <a:r>
              <a:rPr lang="en-US" altLang="zh-CN" b="1" kern="100" dirty="0">
                <a:latin typeface="Times New Roman" panose="02020603050405020304"/>
                <a:cs typeface="Courier New" panose="02070309020205020404"/>
              </a:rPr>
              <a:t>a failure?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事业的成败取决于哪些因素？</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·Do you </a:t>
            </a:r>
            <a:r>
              <a:rPr lang="en-US" altLang="zh-CN" b="1" kern="100" dirty="0">
                <a:latin typeface="Times New Roman" panose="02020603050405020304"/>
                <a:cs typeface="Courier New" panose="02070309020205020404"/>
              </a:rPr>
              <a:t>fail to complete</a:t>
            </a:r>
            <a:r>
              <a:rPr lang="en-US" altLang="zh-CN" kern="100" dirty="0">
                <a:latin typeface="Times New Roman" panose="02020603050405020304"/>
                <a:cs typeface="Courier New" panose="02070309020205020404"/>
              </a:rPr>
              <a:t> tasks because you forget about them?</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你因为忘了而没有完成任务？</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·Although he worked hard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a:t>
            </a:r>
            <a:r>
              <a:rPr lang="en-US" altLang="zh-CN" b="1" kern="100" dirty="0">
                <a:latin typeface="Times New Roman" panose="02020603050405020304"/>
                <a:cs typeface="Courier New" panose="02070309020205020404"/>
              </a:rPr>
              <a:t>failed in</a:t>
            </a:r>
            <a:r>
              <a:rPr lang="en-US" altLang="zh-CN" kern="100" dirty="0">
                <a:latin typeface="Times New Roman" panose="02020603050405020304"/>
                <a:cs typeface="Courier New" panose="02070309020205020404"/>
              </a:rPr>
              <a:t> the exam.</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虽然他很努力，但他考试没有及格。</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516857" y="627460"/>
            <a:ext cx="61043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spcAft>
                <a:spcPts val="0"/>
              </a:spcAft>
              <a:defRPr/>
            </a:pPr>
            <a:r>
              <a:rPr lang="en-US" altLang="zh-CN" kern="100" dirty="0">
                <a:latin typeface="Times New Roman" panose="02020603050405020304"/>
                <a:cs typeface="Courier New" panose="02070309020205020404"/>
              </a:rPr>
              <a:t>I was hauling those souvenirs of misery</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And with each step taken my back was breaking</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Till I found the one who took it all from me</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Down by the riverside</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Down by the riverside</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I laid my burdens down</a:t>
            </a:r>
            <a:r>
              <a:rPr lang="zh-CN" altLang="zh-CN" kern="100" dirty="0">
                <a:latin typeface="Times New Roman" panose="02020603050405020304"/>
                <a:cs typeface="Times New Roman" panose="02020603050405020304"/>
              </a:rPr>
              <a:t>，</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Now I’m traveling light</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My spirit lifted high</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I found my freedom now</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70298" y="870347"/>
            <a:ext cx="8236744"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Elgar received many honors but he often considered himself  ____________ failure.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If you receive a request like this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you cannot fail  ____________ (obey) it!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Although he failed  ____________ this entrance examination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didn’t lose heart.</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6921104" y="870348"/>
            <a:ext cx="24109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a:t>
            </a:r>
            <a:endParaRPr lang="zh-CN" altLang="en-US" dirty="0"/>
          </a:p>
        </p:txBody>
      </p:sp>
      <p:sp>
        <p:nvSpPr>
          <p:cNvPr id="7" name="矩形 6"/>
          <p:cNvSpPr/>
          <p:nvPr/>
        </p:nvSpPr>
        <p:spPr>
          <a:xfrm>
            <a:off x="5625704" y="1334692"/>
            <a:ext cx="8167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obey</a:t>
            </a:r>
            <a:endParaRPr lang="zh-CN" altLang="en-US" dirty="0"/>
          </a:p>
        </p:txBody>
      </p:sp>
      <p:sp>
        <p:nvSpPr>
          <p:cNvPr id="8" name="矩形 7"/>
          <p:cNvSpPr/>
          <p:nvPr/>
        </p:nvSpPr>
        <p:spPr>
          <a:xfrm>
            <a:off x="2951560" y="1739504"/>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矩形 1"/>
          <p:cNvSpPr>
            <a:spLocks noChangeArrowheads="1"/>
          </p:cNvSpPr>
          <p:nvPr/>
        </p:nvSpPr>
        <p:spPr bwMode="auto">
          <a:xfrm>
            <a:off x="398860" y="465535"/>
            <a:ext cx="8401050"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单词一族</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fail </a:t>
            </a:r>
            <a:r>
              <a:rPr lang="en-US" altLang="zh-CN" i="1">
                <a:latin typeface="Book Antiqua" panose="02040602050305030304" pitchFamily="18" charset="0"/>
                <a:ea typeface="楷体_GB2312"/>
                <a:cs typeface="楷体_GB2312"/>
              </a:rPr>
              <a:t>v</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 失败；不及格；出故障</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rPr>
              <a:t>用法总结</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a failure  </a:t>
            </a:r>
            <a:r>
              <a:rPr lang="zh-CN" altLang="zh-CN">
                <a:latin typeface="Times New Roman" panose="02020603050405020304" pitchFamily="18" charset="0"/>
                <a:ea typeface="楷体_GB2312"/>
                <a:cs typeface="楷体_GB2312"/>
              </a:rPr>
              <a:t>失败的人</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事</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fail to do sth  </a:t>
            </a:r>
            <a:r>
              <a:rPr lang="zh-CN" altLang="zh-CN">
                <a:latin typeface="Times New Roman" panose="02020603050405020304" pitchFamily="18" charset="0"/>
                <a:ea typeface="楷体_GB2312"/>
                <a:cs typeface="楷体_GB2312"/>
              </a:rPr>
              <a:t>失败做某事</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fail in  </a:t>
            </a:r>
            <a:r>
              <a:rPr lang="zh-CN" altLang="zh-CN">
                <a:latin typeface="Times New Roman" panose="02020603050405020304" pitchFamily="18" charset="0"/>
                <a:ea typeface="楷体_GB2312"/>
                <a:cs typeface="楷体_GB2312"/>
              </a:rPr>
              <a:t>在某方面失败</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rPr>
              <a:t>名师提醒</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failure</a:t>
            </a:r>
            <a:r>
              <a:rPr lang="zh-CN" altLang="zh-CN">
                <a:latin typeface="Times New Roman" panose="02020603050405020304" pitchFamily="18" charset="0"/>
                <a:ea typeface="楷体_GB2312"/>
                <a:cs typeface="楷体_GB2312"/>
              </a:rPr>
              <a:t>用作不可数名词表示抽象意义的失败；用作可数名词表示失败的人或物，即抽象名词具体化。和</a:t>
            </a:r>
            <a:r>
              <a:rPr lang="en-US" altLang="zh-CN">
                <a:latin typeface="Times New Roman" panose="02020603050405020304" pitchFamily="18" charset="0"/>
                <a:ea typeface="楷体_GB2312"/>
                <a:cs typeface="楷体_GB2312"/>
              </a:rPr>
              <a:t>failure</a:t>
            </a:r>
            <a:r>
              <a:rPr lang="zh-CN" altLang="zh-CN">
                <a:latin typeface="Times New Roman" panose="02020603050405020304" pitchFamily="18" charset="0"/>
                <a:ea typeface="楷体_GB2312"/>
                <a:cs typeface="楷体_GB2312"/>
              </a:rPr>
              <a:t>有类似用法的常用词还有：</a:t>
            </a:r>
            <a:r>
              <a:rPr lang="en-US" altLang="zh-CN">
                <a:latin typeface="Times New Roman" panose="02020603050405020304" pitchFamily="18" charset="0"/>
                <a:ea typeface="楷体_GB2312"/>
                <a:cs typeface="楷体_GB2312"/>
              </a:rPr>
              <a:t>success</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beauty</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help</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danger</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pity</a:t>
            </a:r>
            <a:r>
              <a:rPr lang="zh-CN" altLang="zh-CN">
                <a:latin typeface="Times New Roman" panose="02020603050405020304" pitchFamily="18" charset="0"/>
                <a:ea typeface="楷体_GB2312"/>
                <a:cs typeface="楷体_GB2312"/>
              </a:rPr>
              <a:t>等。</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99417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1</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be similar to</a:t>
            </a:r>
            <a:r>
              <a:rPr lang="zh-CN" altLang="zh-CN" kern="100" dirty="0">
                <a:latin typeface="Times New Roman" panose="02020603050405020304"/>
                <a:ea typeface="黑体" panose="02010609060101010101" pitchFamily="49" charset="-122"/>
                <a:cs typeface="Times New Roman" panose="02020603050405020304"/>
              </a:rPr>
              <a:t>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黑体" panose="02010609060101010101" pitchFamily="49" charset="-122"/>
                <a:cs typeface="Times New Roman" panose="02020603050405020304"/>
              </a:rPr>
              <a:t>相似</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398985"/>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·In 2011</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words </a:t>
            </a:r>
            <a:r>
              <a:rPr lang="en-US" altLang="zh-CN" b="1" kern="100" dirty="0">
                <a:latin typeface="Times New Roman" panose="02020603050405020304"/>
                <a:cs typeface="Courier New" panose="02070309020205020404"/>
              </a:rPr>
              <a:t>similar to</a:t>
            </a:r>
            <a:r>
              <a:rPr lang="en-US" altLang="zh-CN" kern="100" dirty="0">
                <a:latin typeface="Times New Roman" panose="02020603050405020304"/>
                <a:cs typeface="Courier New" panose="02070309020205020404"/>
              </a:rPr>
              <a:t> those of Mallory were spoken by American mountain climber Alan </a:t>
            </a:r>
            <a:r>
              <a:rPr lang="en-US" altLang="zh-CN" kern="100" dirty="0" err="1">
                <a:latin typeface="Times New Roman" panose="02020603050405020304"/>
                <a:cs typeface="Courier New" panose="02070309020205020404"/>
              </a:rPr>
              <a:t>Arnette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who climbed </a:t>
            </a:r>
            <a:r>
              <a:rPr lang="en-US" altLang="zh-CN" kern="100" dirty="0" err="1">
                <a:latin typeface="Times New Roman" panose="02020603050405020304"/>
                <a:cs typeface="Courier New" panose="02070309020205020404"/>
              </a:rPr>
              <a:t>Qomolangma</a:t>
            </a:r>
            <a:r>
              <a:rPr lang="en-US" altLang="zh-CN" kern="100" dirty="0">
                <a:latin typeface="Times New Roman" panose="02020603050405020304"/>
                <a:cs typeface="Courier New" panose="02070309020205020404"/>
              </a:rPr>
              <a:t> in that year and was going to climb other high mountains around the world.(</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51</a:t>
            </a:r>
            <a:r>
              <a:rPr lang="en-US" altLang="zh-CN" kern="100" dirty="0">
                <a:latin typeface="Times New Roman" panose="02020603050405020304"/>
                <a:cs typeface="Courier New" panose="02070309020205020404"/>
              </a:rPr>
              <a:t>)2011</a:t>
            </a:r>
            <a:r>
              <a:rPr lang="zh-CN" altLang="zh-CN" kern="100" dirty="0">
                <a:latin typeface="Times New Roman" panose="02020603050405020304"/>
                <a:cs typeface="Times New Roman" panose="02020603050405020304"/>
              </a:rPr>
              <a:t>年，美国登山家艾伦</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阿奈特说了一句类似马洛里的话，他当年攀登了珠穆朗玛峰，并打算攀登世界其他高山。</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·Language learning research shows that successful language learners </a:t>
            </a:r>
            <a:r>
              <a:rPr lang="en-US" altLang="zh-CN" b="1" kern="100" dirty="0">
                <a:latin typeface="Times New Roman" panose="02020603050405020304"/>
                <a:cs typeface="Courier New" panose="02070309020205020404"/>
              </a:rPr>
              <a:t>are similar in</a:t>
            </a:r>
            <a:r>
              <a:rPr lang="en-US" altLang="zh-CN" kern="100" dirty="0">
                <a:latin typeface="Times New Roman" panose="02020603050405020304"/>
                <a:cs typeface="Courier New" panose="02070309020205020404"/>
              </a:rPr>
              <a:t> many ways.</a:t>
            </a:r>
            <a:r>
              <a:rPr lang="zh-CN" altLang="zh-CN" kern="100" dirty="0">
                <a:latin typeface="Times New Roman" panose="02020603050405020304"/>
                <a:cs typeface="Times New Roman" panose="02020603050405020304"/>
              </a:rPr>
              <a:t>语言学习的研究表明成功的语言学习者在很多方面都是相似的。</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worker of today </a:t>
            </a:r>
            <a:r>
              <a:rPr lang="en-US" altLang="zh-CN" b="1" kern="100" dirty="0">
                <a:latin typeface="Times New Roman" panose="02020603050405020304"/>
                <a:cs typeface="Courier New" panose="02070309020205020404"/>
              </a:rPr>
              <a:t>is different from</a:t>
            </a:r>
            <a:r>
              <a:rPr lang="en-US" altLang="zh-CN" kern="100" dirty="0">
                <a:latin typeface="Times New Roman" panose="02020603050405020304"/>
                <a:cs typeface="Courier New" panose="02070309020205020404"/>
              </a:rPr>
              <a:t> the worker of yesterday </a:t>
            </a:r>
            <a:r>
              <a:rPr lang="en-US" altLang="zh-CN" b="1" kern="100" dirty="0">
                <a:latin typeface="Times New Roman" panose="02020603050405020304"/>
                <a:cs typeface="Courier New" panose="02070309020205020404"/>
              </a:rPr>
              <a:t>in</a:t>
            </a:r>
            <a:r>
              <a:rPr lang="en-US" altLang="zh-CN" kern="100" dirty="0">
                <a:latin typeface="Times New Roman" panose="02020603050405020304"/>
                <a:cs typeface="Courier New" panose="02070309020205020404"/>
              </a:rPr>
              <a:t> many ways.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如今的工人和以往的工人在很多方面不同了。</a:t>
            </a:r>
            <a:endParaRPr lang="zh-CN" altLang="zh-CN" kern="100" dirty="0">
              <a:latin typeface="宋体" panose="02010600030101010101" pitchFamily="2" charset="-122"/>
              <a:cs typeface="Courier New" panose="02070309020205020404"/>
            </a:endParaRPr>
          </a:p>
        </p:txBody>
      </p:sp>
      <p:pic>
        <p:nvPicPr>
          <p:cNvPr id="52227" name="Picture 2" descr="核心短语"/>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600451" y="546497"/>
            <a:ext cx="167878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59569" y="870348"/>
            <a:ext cx="848558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It’s been believed for centuries that great writers and scientists are quite different  ____________ ordinary people.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Let us suppose another planet with conditions similar  ____________ those on the earth.</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These two words  ________________ pronunciation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________________ spelling.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这两个词发音相似，但是拼写不同。</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821531" y="1310879"/>
            <a:ext cx="58734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from</a:t>
            </a:r>
            <a:endParaRPr lang="zh-CN" altLang="en-US" dirty="0"/>
          </a:p>
        </p:txBody>
      </p:sp>
      <p:sp>
        <p:nvSpPr>
          <p:cNvPr id="7" name="矩形 6"/>
          <p:cNvSpPr/>
          <p:nvPr/>
        </p:nvSpPr>
        <p:spPr>
          <a:xfrm>
            <a:off x="6030516" y="1739504"/>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
        <p:nvSpPr>
          <p:cNvPr id="8" name="矩形 7"/>
          <p:cNvSpPr/>
          <p:nvPr/>
        </p:nvSpPr>
        <p:spPr>
          <a:xfrm>
            <a:off x="2546747" y="2144317"/>
            <a:ext cx="135678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are similar in</a:t>
            </a:r>
            <a:endParaRPr lang="zh-CN" altLang="en-US" dirty="0"/>
          </a:p>
        </p:txBody>
      </p:sp>
      <p:sp>
        <p:nvSpPr>
          <p:cNvPr id="9" name="矩形 8"/>
          <p:cNvSpPr/>
          <p:nvPr/>
        </p:nvSpPr>
        <p:spPr>
          <a:xfrm>
            <a:off x="6435329" y="2144317"/>
            <a:ext cx="116666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different in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8860" y="1216819"/>
            <a:ext cx="8401050"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用法总结</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be similar in...</a:t>
            </a:r>
            <a:r>
              <a:rPr lang="zh-CN" altLang="zh-CN" kern="100" dirty="0">
                <a:latin typeface="Times New Roman" panose="02020603050405020304"/>
                <a:ea typeface="楷体_GB2312"/>
                <a:cs typeface="Times New Roman" panose="02020603050405020304"/>
              </a:rPr>
              <a:t>　在某方面相似</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be different in...  </a:t>
            </a:r>
            <a:r>
              <a:rPr lang="zh-CN" altLang="zh-CN" kern="100" dirty="0">
                <a:latin typeface="Times New Roman" panose="02020603050405020304"/>
                <a:ea typeface="楷体_GB2312"/>
                <a:cs typeface="Times New Roman" panose="02020603050405020304"/>
              </a:rPr>
              <a:t>在某方面不同</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be different from...  </a:t>
            </a:r>
            <a:r>
              <a:rPr lang="zh-CN" altLang="zh-CN" kern="100" dirty="0">
                <a:latin typeface="Times New Roman" panose="02020603050405020304"/>
                <a:ea typeface="楷体_GB2312"/>
                <a:cs typeface="Times New Roman" panose="02020603050405020304"/>
              </a:rPr>
              <a:t>和</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不同</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2</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bring...into focus</a:t>
            </a:r>
            <a:r>
              <a:rPr lang="zh-CN" altLang="zh-CN" kern="100" dirty="0">
                <a:latin typeface="Times New Roman" panose="02020603050405020304"/>
                <a:ea typeface="黑体" panose="02010609060101010101" pitchFamily="49" charset="-122"/>
                <a:cs typeface="Times New Roman" panose="02020603050405020304"/>
              </a:rPr>
              <a:t>使</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黑体" panose="02010609060101010101" pitchFamily="49" charset="-122"/>
                <a:cs typeface="Times New Roman" panose="02020603050405020304"/>
              </a:rPr>
              <a:t>成为焦点　</a:t>
            </a:r>
            <a:r>
              <a:rPr lang="en-US" altLang="zh-CN" b="1" kern="100" dirty="0">
                <a:latin typeface="Times New Roman" panose="02020603050405020304"/>
                <a:ea typeface="黑体" panose="02010609060101010101" pitchFamily="49" charset="-122"/>
                <a:cs typeface="Courier New" panose="02070309020205020404"/>
              </a:rPr>
              <a:t>focus on</a:t>
            </a:r>
            <a:r>
              <a:rPr lang="zh-CN" altLang="zh-CN" kern="100" dirty="0">
                <a:latin typeface="Times New Roman" panose="02020603050405020304"/>
                <a:ea typeface="黑体" panose="02010609060101010101" pitchFamily="49" charset="-122"/>
                <a:cs typeface="Times New Roman" panose="02020603050405020304"/>
              </a:rPr>
              <a:t>专注于</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7"/>
            <a:ext cx="8570119"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·It </a:t>
            </a:r>
            <a:r>
              <a:rPr lang="en-US" altLang="zh-CN" b="1" kern="100" dirty="0">
                <a:latin typeface="Times New Roman" panose="02020603050405020304"/>
                <a:cs typeface="Courier New" panose="02070309020205020404"/>
              </a:rPr>
              <a:t>brings into focus</a:t>
            </a:r>
            <a:r>
              <a:rPr lang="en-US" altLang="zh-CN" kern="100" dirty="0">
                <a:latin typeface="Times New Roman" panose="02020603050405020304"/>
                <a:cs typeface="Courier New" panose="02070309020205020404"/>
              </a:rPr>
              <a:t> what’s important to you.(</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51</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它使对你重要的东西成为焦点。</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·You really have to </a:t>
            </a:r>
            <a:r>
              <a:rPr lang="en-US" altLang="zh-CN" b="1" kern="100" dirty="0">
                <a:latin typeface="Times New Roman" panose="02020603050405020304"/>
                <a:cs typeface="Courier New" panose="02070309020205020404"/>
              </a:rPr>
              <a:t>focus on</a:t>
            </a:r>
            <a:r>
              <a:rPr lang="en-US" altLang="zh-CN" kern="100" dirty="0">
                <a:latin typeface="Times New Roman" panose="02020603050405020304"/>
                <a:cs typeface="Courier New" panose="02070309020205020404"/>
              </a:rPr>
              <a:t> the one reason that’s most important and unique to you.(</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51</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你真的必须专注于一个对你来说最重要、最独特的原因。</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·Pictures should be </a:t>
            </a:r>
            <a:r>
              <a:rPr lang="en-US" altLang="zh-CN" b="1" kern="100" dirty="0">
                <a:latin typeface="Times New Roman" panose="02020603050405020304"/>
                <a:cs typeface="Courier New" panose="02070309020205020404"/>
              </a:rPr>
              <a:t>in focus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with realistic </a:t>
            </a:r>
            <a:r>
              <a:rPr lang="en-US" altLang="zh-CN" kern="100" dirty="0" err="1">
                <a:latin typeface="Times New Roman" panose="02020603050405020304"/>
                <a:cs typeface="Courier New" panose="02070309020205020404"/>
              </a:rPr>
              <a:t>colours</a:t>
            </a:r>
            <a:r>
              <a:rPr lang="en-US" altLang="zh-CN" kern="100" dirty="0">
                <a:latin typeface="Times New Roman" panose="02020603050405020304"/>
                <a:cs typeface="Courier New" panose="02070309020205020404"/>
              </a:rPr>
              <a:t> and well composed groups.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照片应该图像清晰，颜色逼真，构图合理。</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00050" y="882254"/>
            <a:ext cx="8401050"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On this Summit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5G Network and Technology in China are  ____________ focus of many.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As you know</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still focus  ____________ books at the school you are so familiar with.</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_______________________________ if you want a sharp photograph.</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要照出清晰的照片，就要把焦点对准物体。</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7333060" y="929879"/>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a:t>
            </a:r>
            <a:endParaRPr lang="zh-CN" altLang="en-US" dirty="0"/>
          </a:p>
        </p:txBody>
      </p:sp>
      <p:sp>
        <p:nvSpPr>
          <p:cNvPr id="7" name="矩形 6"/>
          <p:cNvSpPr/>
          <p:nvPr/>
        </p:nvSpPr>
        <p:spPr>
          <a:xfrm>
            <a:off x="3717132" y="1739504"/>
            <a:ext cx="36933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on</a:t>
            </a:r>
            <a:endParaRPr lang="zh-CN" altLang="en-US" dirty="0"/>
          </a:p>
        </p:txBody>
      </p:sp>
      <p:sp>
        <p:nvSpPr>
          <p:cNvPr id="8" name="矩形 7"/>
          <p:cNvSpPr/>
          <p:nvPr/>
        </p:nvSpPr>
        <p:spPr>
          <a:xfrm>
            <a:off x="1169194" y="2166938"/>
            <a:ext cx="260071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Bring the object into focus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矩形 1"/>
          <p:cNvSpPr>
            <a:spLocks noChangeArrowheads="1"/>
          </p:cNvSpPr>
          <p:nvPr/>
        </p:nvSpPr>
        <p:spPr bwMode="auto">
          <a:xfrm>
            <a:off x="398860" y="882254"/>
            <a:ext cx="8401050"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用法总结</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in focus</a:t>
            </a:r>
            <a:r>
              <a:rPr lang="zh-CN" altLang="zh-CN">
                <a:latin typeface="Times New Roman" panose="02020603050405020304" pitchFamily="18" charset="0"/>
                <a:ea typeface="楷体_GB2312"/>
                <a:cs typeface="楷体_GB2312"/>
              </a:rPr>
              <a:t>　　清晰或在焦点上</a:t>
            </a:r>
            <a:endParaRPr lang="zh-CN" altLang="zh-CN" sz="800">
              <a:latin typeface="宋体" panose="02010600030101010101" pitchFamily="2" charset="-122"/>
              <a:ea typeface="楷体_GB2312"/>
              <a:cs typeface="楷体_GB2312"/>
            </a:endParaRPr>
          </a:p>
          <a:p>
            <a:pPr algn="just">
              <a:lnSpc>
                <a:spcPct val="150000"/>
              </a:lnSpc>
            </a:pPr>
            <a:r>
              <a:rPr lang="zh-CN" altLang="zh-CN">
                <a:latin typeface="方正书宋_GBK" pitchFamily="65" charset="-122"/>
                <a:ea typeface="方正书宋_GBK" pitchFamily="65" charset="-122"/>
              </a:rPr>
              <a:t>名师提醒</a:t>
            </a:r>
            <a:endParaRPr lang="zh-CN" altLang="zh-CN" sz="800">
              <a:latin typeface="方正书宋_GBK" pitchFamily="65" charset="-122"/>
              <a:ea typeface="方正书宋_GBK" pitchFamily="65" charset="-122"/>
            </a:endParaRPr>
          </a:p>
          <a:p>
            <a:pPr algn="just">
              <a:lnSpc>
                <a:spcPct val="150000"/>
              </a:lnSpc>
            </a:pPr>
            <a:r>
              <a:rPr lang="zh-CN" altLang="zh-CN">
                <a:latin typeface="Times New Roman" panose="02020603050405020304" pitchFamily="18" charset="0"/>
                <a:ea typeface="楷体_GB2312"/>
                <a:cs typeface="楷体_GB2312"/>
              </a:rPr>
              <a:t>表示</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集中注意力于</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的短语还有：</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be buried in</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be absorbed in</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concentrate on</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focus one</a:t>
            </a:r>
            <a:r>
              <a:rPr lang="en-US" altLang="zh-CN">
                <a:latin typeface="Times New Roman" panose="02020603050405020304" pitchFamily="18" charset="0"/>
              </a:rPr>
              <a:t>’</a:t>
            </a:r>
            <a:r>
              <a:rPr lang="en-US" altLang="zh-CN">
                <a:latin typeface="Times New Roman" panose="02020603050405020304" pitchFamily="18" charset="0"/>
                <a:ea typeface="楷体_GB2312"/>
                <a:cs typeface="楷体_GB2312"/>
              </a:rPr>
              <a:t>s attention on</a:t>
            </a:r>
            <a:r>
              <a:rPr lang="zh-CN" altLang="zh-CN">
                <a:latin typeface="Times New Roman" panose="02020603050405020304" pitchFamily="18" charset="0"/>
                <a:ea typeface="楷体_GB2312"/>
                <a:cs typeface="楷体_GB2312"/>
              </a:rPr>
              <a:t>等。</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3</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be connected to</a:t>
            </a:r>
            <a:r>
              <a:rPr lang="zh-CN" altLang="zh-CN" kern="100" dirty="0">
                <a:latin typeface="Times New Roman" panose="02020603050405020304"/>
                <a:ea typeface="黑体" panose="02010609060101010101" pitchFamily="49" charset="-122"/>
                <a:cs typeface="Times New Roman" panose="02020603050405020304"/>
              </a:rPr>
              <a:t>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黑体" panose="02010609060101010101" pitchFamily="49" charset="-122"/>
                <a:cs typeface="Times New Roman" panose="02020603050405020304"/>
              </a:rPr>
              <a:t>有关；与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黑体" panose="02010609060101010101" pitchFamily="49" charset="-122"/>
                <a:cs typeface="Times New Roman" panose="02020603050405020304"/>
              </a:rPr>
              <a:t>连接</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8"/>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·Research also suggests that our desire to seek risks can </a:t>
            </a:r>
            <a:r>
              <a:rPr lang="en-US" altLang="zh-CN" b="1" kern="100" dirty="0">
                <a:latin typeface="Times New Roman" panose="02020603050405020304"/>
                <a:cs typeface="Courier New" panose="02070309020205020404"/>
              </a:rPr>
              <a:t>be connected to</a:t>
            </a:r>
            <a:r>
              <a:rPr lang="en-US" altLang="zh-CN" kern="100" dirty="0">
                <a:latin typeface="Times New Roman" panose="02020603050405020304"/>
                <a:cs typeface="Courier New" panose="02070309020205020404"/>
              </a:rPr>
              <a:t> how much we expect to benefit from the result.(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51</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研究还表明，我们寻求风险的愿望可能与我们期望从结果中获益的程度有关。</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river </a:t>
            </a:r>
            <a:r>
              <a:rPr lang="en-US" altLang="zh-CN" b="1" kern="100" dirty="0">
                <a:latin typeface="Times New Roman" panose="02020603050405020304"/>
                <a:cs typeface="Courier New" panose="02070309020205020404"/>
              </a:rPr>
              <a:t>is connected to</a:t>
            </a:r>
            <a:r>
              <a:rPr lang="en-US" altLang="zh-CN" kern="100" dirty="0">
                <a:latin typeface="Times New Roman" panose="02020603050405020304"/>
                <a:cs typeface="Courier New" panose="02070309020205020404"/>
              </a:rPr>
              <a:t> the Amazon system by a canal.</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一条运河把该河与亚马逊水系连接起来。</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discussion </a:t>
            </a:r>
            <a:r>
              <a:rPr lang="en-US" altLang="zh-CN" b="1" kern="100" dirty="0">
                <a:latin typeface="Times New Roman" panose="02020603050405020304"/>
                <a:cs typeface="Courier New" panose="02070309020205020404"/>
              </a:rPr>
              <a:t>is connected with</a:t>
            </a:r>
            <a:r>
              <a:rPr lang="en-US" altLang="zh-CN" kern="100" dirty="0">
                <a:latin typeface="Times New Roman" panose="02020603050405020304"/>
                <a:cs typeface="Courier New" panose="02070309020205020404"/>
              </a:rPr>
              <a:t> the incident.</a:t>
            </a:r>
            <a:r>
              <a:rPr lang="zh-CN" altLang="zh-CN" kern="100" dirty="0">
                <a:latin typeface="Times New Roman" panose="02020603050405020304"/>
                <a:cs typeface="Times New Roman" panose="02020603050405020304"/>
              </a:rPr>
              <a:t>这次讨论与这件事有关。</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 am writing to you </a:t>
            </a:r>
            <a:r>
              <a:rPr lang="en-US" altLang="zh-CN" b="1" kern="100" dirty="0">
                <a:latin typeface="Times New Roman" panose="02020603050405020304"/>
                <a:cs typeface="Courier New" panose="02070309020205020404"/>
              </a:rPr>
              <a:t>in connection with</a:t>
            </a:r>
            <a:r>
              <a:rPr lang="en-US" altLang="zh-CN" kern="100" dirty="0">
                <a:latin typeface="Times New Roman" panose="02020603050405020304"/>
                <a:cs typeface="Courier New" panose="02070309020205020404"/>
              </a:rPr>
              <a:t> your recent job application.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我写此信与你最近求职一事有关。</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a:t>
            </a:r>
            <a:r>
              <a:rPr lang="zh-CN" altLang="zh-CN" kern="100">
                <a:latin typeface="Times New Roman" panose="02020603050405020304"/>
                <a:cs typeface="Times New Roman" panose="02020603050405020304"/>
              </a:rPr>
              <a:t>语法填空</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8"/>
            <a:ext cx="8570119"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 person standing under the tree is connected ____________ the matter.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Would you try that call again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please? I’ve been connected  ____________ the wrong person.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For those with family members far away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personal computer and the phone are important in staying  ____________ (connect).</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5319713" y="929879"/>
            <a:ext cx="79252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to/with</a:t>
            </a:r>
            <a:endParaRPr lang="zh-CN" altLang="en-US" dirty="0"/>
          </a:p>
        </p:txBody>
      </p:sp>
      <p:sp>
        <p:nvSpPr>
          <p:cNvPr id="7" name="矩形 6"/>
          <p:cNvSpPr/>
          <p:nvPr/>
        </p:nvSpPr>
        <p:spPr>
          <a:xfrm>
            <a:off x="6928247" y="1334692"/>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
        <p:nvSpPr>
          <p:cNvPr id="8" name="矩形 7"/>
          <p:cNvSpPr/>
          <p:nvPr/>
        </p:nvSpPr>
        <p:spPr>
          <a:xfrm>
            <a:off x="2527698" y="2561035"/>
            <a:ext cx="107465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connected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516857" y="781050"/>
            <a:ext cx="61043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___________________ now</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And I’m traveling light</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Through the darkest alleys and loneliest valleys</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I was dragging those heavy chains of </a:t>
            </a: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______________</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Then with the one word spoken the locks were broken</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Now he’s leading me to places</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Where </a:t>
            </a: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________________...</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1899047" y="848917"/>
            <a:ext cx="199157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 found my freedom</a:t>
            </a:r>
            <a:endParaRPr lang="zh-CN" altLang="en-US" dirty="0"/>
          </a:p>
        </p:txBody>
      </p:sp>
      <p:sp>
        <p:nvSpPr>
          <p:cNvPr id="4" name="矩形 3"/>
          <p:cNvSpPr/>
          <p:nvPr/>
        </p:nvSpPr>
        <p:spPr>
          <a:xfrm>
            <a:off x="5276850" y="2085976"/>
            <a:ext cx="147219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doubt and fear</a:t>
            </a:r>
            <a:endParaRPr lang="zh-CN" altLang="en-US" dirty="0"/>
          </a:p>
        </p:txBody>
      </p:sp>
      <p:sp>
        <p:nvSpPr>
          <p:cNvPr id="6" name="矩形 5"/>
          <p:cNvSpPr/>
          <p:nvPr/>
        </p:nvSpPr>
        <p:spPr>
          <a:xfrm>
            <a:off x="2540794" y="3300413"/>
            <a:ext cx="172226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there are no tears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440532" y="689373"/>
            <a:ext cx="8317706"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用法总结</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be connected with</a:t>
            </a:r>
            <a:r>
              <a:rPr lang="zh-CN" altLang="zh-CN" kern="100" dirty="0">
                <a:latin typeface="Times New Roman" panose="02020603050405020304"/>
                <a:ea typeface="楷体_GB2312"/>
                <a:cs typeface="Times New Roman" panose="02020603050405020304"/>
              </a:rPr>
              <a:t>　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有联系</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in connection with  </a:t>
            </a:r>
            <a:r>
              <a:rPr lang="zh-CN" altLang="zh-CN" kern="100" dirty="0">
                <a:latin typeface="Times New Roman" panose="02020603050405020304"/>
                <a:ea typeface="楷体_GB2312"/>
                <a:cs typeface="Times New Roman" panose="02020603050405020304"/>
              </a:rPr>
              <a:t>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有联系</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名师提醒</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与</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有关</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搭配荟萃</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have something to do with</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be related to</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be involved in</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4</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up to</a:t>
            </a:r>
            <a:r>
              <a:rPr lang="zh-CN" altLang="zh-CN" kern="100" dirty="0">
                <a:latin typeface="Times New Roman" panose="02020603050405020304"/>
                <a:ea typeface="黑体" panose="02010609060101010101" pitchFamily="49" charset="-122"/>
                <a:cs typeface="Times New Roman" panose="02020603050405020304"/>
              </a:rPr>
              <a:t>由</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黑体" panose="02010609060101010101" pitchFamily="49" charset="-122"/>
                <a:cs typeface="Times New Roman" panose="02020603050405020304"/>
              </a:rPr>
              <a:t>决定；直到；多达；忙于，从事；胜任</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8"/>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·It’s totally </a:t>
            </a:r>
            <a:r>
              <a:rPr lang="en-US" altLang="zh-CN" b="1" kern="100" dirty="0">
                <a:latin typeface="Times New Roman" panose="02020603050405020304"/>
                <a:cs typeface="Courier New" panose="02070309020205020404"/>
              </a:rPr>
              <a:t>up to</a:t>
            </a:r>
            <a:r>
              <a:rPr lang="en-US" altLang="zh-CN" kern="100" dirty="0">
                <a:latin typeface="Times New Roman" panose="02020603050405020304"/>
                <a:cs typeface="Courier New" panose="02070309020205020404"/>
              </a:rPr>
              <a:t> you.(</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51</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这完全取决于你。</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Up to now</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no wonder drug has been found which can cure cancers.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直到目前为止，尚未发现治疗癌症的特效药。</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·It is </a:t>
            </a:r>
            <a:r>
              <a:rPr lang="en-US" altLang="zh-CN" b="1" kern="100" dirty="0">
                <a:latin typeface="Times New Roman" panose="02020603050405020304"/>
                <a:cs typeface="Courier New" panose="02070309020205020404"/>
              </a:rPr>
              <a:t>up to you to decide</a:t>
            </a:r>
            <a:r>
              <a:rPr lang="en-US" altLang="zh-CN" kern="100" dirty="0">
                <a:latin typeface="Times New Roman" panose="02020603050405020304"/>
                <a:cs typeface="Courier New" panose="02070309020205020404"/>
              </a:rPr>
              <a:t> what your goals really are.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你真正的目标是什么，只能由你来决定。</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·Have you any idea of what he </a:t>
            </a:r>
            <a:r>
              <a:rPr lang="en-US" altLang="zh-CN" b="1" kern="100" dirty="0">
                <a:latin typeface="Times New Roman" panose="02020603050405020304"/>
                <a:cs typeface="Courier New" panose="02070309020205020404"/>
              </a:rPr>
              <a:t>is up to?</a:t>
            </a:r>
            <a:r>
              <a:rPr lang="en-US" altLang="zh-CN" kern="100" dirty="0">
                <a:latin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你知道他在干什么吗？</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·Make sure that all children have education </a:t>
            </a:r>
            <a:r>
              <a:rPr lang="en-US" altLang="zh-CN" b="1" kern="100" dirty="0">
                <a:latin typeface="Times New Roman" panose="02020603050405020304"/>
                <a:cs typeface="Courier New" panose="02070309020205020404"/>
              </a:rPr>
              <a:t>up to</a:t>
            </a:r>
            <a:r>
              <a:rPr lang="en-US" altLang="zh-CN" kern="100" dirty="0">
                <a:latin typeface="Times New Roman" panose="02020603050405020304"/>
                <a:cs typeface="Courier New" panose="02070309020205020404"/>
              </a:rPr>
              <a:t> the age of 11.</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确保达到</a:t>
            </a:r>
            <a:r>
              <a:rPr lang="en-US" altLang="zh-CN" kern="100" dirty="0">
                <a:latin typeface="Times New Roman" panose="02020603050405020304"/>
                <a:cs typeface="Courier New" panose="02070309020205020404"/>
              </a:rPr>
              <a:t>11</a:t>
            </a:r>
            <a:r>
              <a:rPr lang="zh-CN" altLang="zh-CN" kern="100" dirty="0">
                <a:latin typeface="Times New Roman" panose="02020603050405020304"/>
                <a:cs typeface="Times New Roman" panose="02020603050405020304"/>
              </a:rPr>
              <a:t>岁的孩子都能受教育。</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·In my opinion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is not </a:t>
            </a:r>
            <a:r>
              <a:rPr lang="en-US" altLang="zh-CN" b="1" kern="100" dirty="0">
                <a:latin typeface="Times New Roman" panose="02020603050405020304"/>
                <a:cs typeface="Courier New" panose="02070309020205020404"/>
              </a:rPr>
              <a:t>up to</a:t>
            </a:r>
            <a:r>
              <a:rPr lang="en-US" altLang="zh-CN" kern="100" dirty="0">
                <a:latin typeface="Times New Roman" panose="02020603050405020304"/>
                <a:cs typeface="Courier New" panose="02070309020205020404"/>
              </a:rPr>
              <a:t> the job.</a:t>
            </a:r>
            <a:r>
              <a:rPr lang="zh-CN" altLang="zh-CN" kern="100" dirty="0">
                <a:latin typeface="Times New Roman" panose="02020603050405020304"/>
                <a:cs typeface="Times New Roman" panose="02020603050405020304"/>
              </a:rPr>
              <a:t>依我看来，他无法胜任这项工作。</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写出下列句中</a:t>
            </a:r>
            <a:r>
              <a:rPr lang="en-US" altLang="zh-CN" kern="100" dirty="0">
                <a:latin typeface="Times New Roman" panose="02020603050405020304"/>
                <a:cs typeface="Courier New" panose="02070309020205020404"/>
              </a:rPr>
              <a:t>up to</a:t>
            </a:r>
            <a:r>
              <a:rPr lang="zh-CN" altLang="zh-CN" kern="100" dirty="0">
                <a:latin typeface="Times New Roman" panose="02020603050405020304"/>
                <a:cs typeface="Times New Roman" panose="02020603050405020304"/>
              </a:rPr>
              <a:t>的含义</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7"/>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b="1" kern="100" dirty="0">
                <a:latin typeface="Times New Roman" panose="02020603050405020304"/>
                <a:cs typeface="Courier New" panose="02070309020205020404"/>
              </a:rPr>
              <a:t>Up to</a:t>
            </a:r>
            <a:r>
              <a:rPr lang="en-US" altLang="zh-CN" kern="100" dirty="0">
                <a:latin typeface="Times New Roman" panose="02020603050405020304"/>
                <a:cs typeface="Courier New" panose="02070309020205020404"/>
              </a:rPr>
              <a:t> fifteen students were late for class today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which made my teacher very angry. 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—Shall we have red wine or white? </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—It’s </a:t>
            </a:r>
            <a:r>
              <a:rPr lang="en-US" altLang="zh-CN" b="1" kern="100" dirty="0">
                <a:latin typeface="Times New Roman" panose="02020603050405020304"/>
                <a:cs typeface="Courier New" panose="02070309020205020404"/>
              </a:rPr>
              <a:t>up to</a:t>
            </a:r>
            <a:r>
              <a:rPr lang="en-US" altLang="zh-CN" kern="100" dirty="0">
                <a:latin typeface="Times New Roman" panose="02020603050405020304"/>
                <a:cs typeface="Courier New" panose="02070309020205020404"/>
              </a:rPr>
              <a:t> you.____________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We all agree that he is </a:t>
            </a:r>
            <a:r>
              <a:rPr lang="en-US" altLang="zh-CN" b="1" kern="100" dirty="0">
                <a:latin typeface="Times New Roman" panose="02020603050405020304"/>
                <a:cs typeface="Courier New" panose="02070309020205020404"/>
              </a:rPr>
              <a:t>up to</a:t>
            </a:r>
            <a:r>
              <a:rPr lang="en-US" altLang="zh-CN" kern="100" dirty="0">
                <a:latin typeface="Times New Roman" panose="02020603050405020304"/>
                <a:cs typeface="Courier New" panose="02070309020205020404"/>
              </a:rPr>
              <a:t> the position.____________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What have you been </a:t>
            </a:r>
            <a:r>
              <a:rPr lang="en-US" altLang="zh-CN" b="1" kern="100" dirty="0">
                <a:latin typeface="Times New Roman" panose="02020603050405020304"/>
                <a:cs typeface="Courier New" panose="02070309020205020404"/>
              </a:rPr>
              <a:t>up to</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b="1" kern="100" dirty="0">
                <a:latin typeface="Times New Roman" panose="02020603050405020304"/>
                <a:cs typeface="Courier New" panose="02070309020205020404"/>
              </a:rPr>
              <a:t>Up to</a:t>
            </a:r>
            <a:r>
              <a:rPr lang="en-US" altLang="zh-CN" kern="100" dirty="0">
                <a:latin typeface="Times New Roman" panose="02020603050405020304"/>
                <a:cs typeface="Courier New" panose="02070309020205020404"/>
              </a:rPr>
              <a:t> now</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hasn’t finished his work.____________</a:t>
            </a:r>
            <a:endParaRPr lang="zh-CN" altLang="zh-CN" kern="100" dirty="0">
              <a:latin typeface="宋体" panose="02010600030101010101" pitchFamily="2" charset="-122"/>
              <a:cs typeface="Courier New" panose="02070309020205020404"/>
            </a:endParaRPr>
          </a:p>
        </p:txBody>
      </p:sp>
      <p:sp>
        <p:nvSpPr>
          <p:cNvPr id="6" name="矩形 1"/>
          <p:cNvSpPr>
            <a:spLocks noChangeArrowheads="1"/>
          </p:cNvSpPr>
          <p:nvPr/>
        </p:nvSpPr>
        <p:spPr bwMode="auto">
          <a:xfrm>
            <a:off x="314325" y="3858816"/>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用法总结</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It</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s up to </a:t>
            </a:r>
            <a:r>
              <a:rPr lang="en-US" altLang="zh-CN" kern="100" dirty="0" err="1">
                <a:latin typeface="Times New Roman" panose="02020603050405020304"/>
                <a:ea typeface="楷体_GB2312"/>
                <a:cs typeface="Courier New" panose="02070309020205020404"/>
              </a:rPr>
              <a:t>sb</a:t>
            </a:r>
            <a:r>
              <a:rPr lang="en-US" altLang="zh-CN" kern="100" dirty="0">
                <a:latin typeface="Times New Roman" panose="02020603050405020304"/>
                <a:ea typeface="楷体_GB2312"/>
                <a:cs typeface="Courier New" panose="02070309020205020404"/>
              </a:rPr>
              <a:t> to do </a:t>
            </a:r>
            <a:r>
              <a:rPr lang="en-US" altLang="zh-CN" kern="100" dirty="0" err="1">
                <a:latin typeface="Times New Roman" panose="02020603050405020304"/>
                <a:ea typeface="楷体_GB2312"/>
                <a:cs typeface="Courier New" panose="02070309020205020404"/>
              </a:rPr>
              <a:t>sth</a:t>
            </a:r>
            <a:r>
              <a:rPr lang="zh-CN" altLang="zh-CN" kern="100" dirty="0">
                <a:latin typeface="Times New Roman" panose="02020603050405020304"/>
                <a:ea typeface="楷体_GB2312"/>
                <a:cs typeface="Times New Roman" panose="02020603050405020304"/>
              </a:rPr>
              <a:t>由某人决定做某事</a:t>
            </a:r>
            <a:r>
              <a:rPr lang="zh-CN" altLang="zh-CN" kern="100" dirty="0">
                <a:latin typeface="宋体" panose="02010600030101010101" pitchFamily="2" charset="-122"/>
                <a:ea typeface="Times New Roman" panose="02020603050405020304"/>
                <a:cs typeface="Courier New" panose="02070309020205020404"/>
              </a:rPr>
              <a:t> </a:t>
            </a:r>
            <a:endParaRPr lang="zh-CN" altLang="zh-CN" kern="100" dirty="0">
              <a:latin typeface="宋体" panose="02010600030101010101" pitchFamily="2" charset="-122"/>
              <a:cs typeface="Courier New" panose="02070309020205020404"/>
            </a:endParaRPr>
          </a:p>
        </p:txBody>
      </p:sp>
      <p:sp>
        <p:nvSpPr>
          <p:cNvPr id="7" name="矩形 6"/>
          <p:cNvSpPr/>
          <p:nvPr/>
        </p:nvSpPr>
        <p:spPr>
          <a:xfrm>
            <a:off x="440532" y="1334692"/>
            <a:ext cx="1292662"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高达；多达</a:t>
            </a:r>
            <a:endParaRPr lang="zh-CN" altLang="en-US" dirty="0"/>
          </a:p>
        </p:txBody>
      </p:sp>
      <p:sp>
        <p:nvSpPr>
          <p:cNvPr id="8" name="矩形 7"/>
          <p:cNvSpPr/>
          <p:nvPr/>
        </p:nvSpPr>
        <p:spPr>
          <a:xfrm>
            <a:off x="2007394" y="2168129"/>
            <a:ext cx="1292662"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由</a:t>
            </a:r>
            <a:r>
              <a:rPr lang="en-US" altLang="zh-CN" kern="100" dirty="0">
                <a:solidFill>
                  <a:srgbClr val="FF0000"/>
                </a:solidFill>
                <a:latin typeface="宋体" panose="02010600030101010101" pitchFamily="2" charset="-122"/>
                <a:cs typeface="Times New Roman" panose="02020603050405020304"/>
              </a:rPr>
              <a:t>……</a:t>
            </a:r>
            <a:r>
              <a:rPr lang="zh-CN" altLang="zh-CN" kern="100" dirty="0">
                <a:solidFill>
                  <a:srgbClr val="FF0000"/>
                </a:solidFill>
                <a:latin typeface="Times New Roman" panose="02020603050405020304"/>
                <a:cs typeface="Times New Roman" panose="02020603050405020304"/>
              </a:rPr>
              <a:t>决定</a:t>
            </a:r>
            <a:endParaRPr lang="zh-CN" altLang="en-US" dirty="0"/>
          </a:p>
        </p:txBody>
      </p:sp>
      <p:sp>
        <p:nvSpPr>
          <p:cNvPr id="9" name="矩形 8"/>
          <p:cNvSpPr/>
          <p:nvPr/>
        </p:nvSpPr>
        <p:spPr>
          <a:xfrm>
            <a:off x="4781551" y="2571750"/>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胜任</a:t>
            </a:r>
            <a:endParaRPr lang="zh-CN" altLang="en-US" dirty="0"/>
          </a:p>
        </p:txBody>
      </p:sp>
      <p:sp>
        <p:nvSpPr>
          <p:cNvPr id="10" name="矩形 9"/>
          <p:cNvSpPr/>
          <p:nvPr/>
        </p:nvSpPr>
        <p:spPr>
          <a:xfrm>
            <a:off x="3437335" y="2955132"/>
            <a:ext cx="1061829"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忙于；做</a:t>
            </a:r>
            <a:endParaRPr lang="zh-CN" altLang="en-US" dirty="0"/>
          </a:p>
        </p:txBody>
      </p:sp>
      <p:sp>
        <p:nvSpPr>
          <p:cNvPr id="11" name="矩形 10"/>
          <p:cNvSpPr/>
          <p:nvPr/>
        </p:nvSpPr>
        <p:spPr>
          <a:xfrm>
            <a:off x="4676776" y="3383757"/>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直到</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923925"/>
            <a:ext cx="8570119"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30000"/>
              </a:lnSpc>
              <a:spcAft>
                <a:spcPts val="0"/>
              </a:spcAft>
              <a:defRPr/>
            </a:pPr>
            <a:r>
              <a:rPr lang="en-US" altLang="zh-CN" kern="100" dirty="0">
                <a:latin typeface="Times New Roman" panose="02020603050405020304"/>
                <a:cs typeface="Courier New" panose="02070309020205020404"/>
              </a:rPr>
              <a:t>1.Sadly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Mallory would die on the mountain in 1924</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although his body would not be found until many years later</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51</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不幸的是，马洛里将于</a:t>
            </a:r>
            <a:r>
              <a:rPr lang="en-US" altLang="zh-CN" kern="100" dirty="0">
                <a:latin typeface="Times New Roman" panose="02020603050405020304"/>
                <a:cs typeface="Courier New" panose="02070309020205020404"/>
              </a:rPr>
              <a:t>1924</a:t>
            </a:r>
            <a:r>
              <a:rPr lang="zh-CN" altLang="zh-CN" kern="100" dirty="0">
                <a:latin typeface="Times New Roman" panose="02020603050405020304"/>
                <a:cs typeface="Times New Roman" panose="02020603050405020304"/>
              </a:rPr>
              <a:t>年在珠穆拉玛峰上死去，尽管他的尸体直到很多年后才被发现。</a:t>
            </a:r>
            <a:endParaRPr lang="zh-CN" altLang="zh-CN" sz="800" kern="100" dirty="0">
              <a:latin typeface="宋体" panose="02010600030101010101" pitchFamily="2" charset="-122"/>
              <a:cs typeface="Courier New" panose="02070309020205020404"/>
            </a:endParaRPr>
          </a:p>
        </p:txBody>
      </p:sp>
      <p:sp>
        <p:nvSpPr>
          <p:cNvPr id="63490" name="矩形 1"/>
          <p:cNvSpPr>
            <a:spLocks noChangeArrowheads="1"/>
          </p:cNvSpPr>
          <p:nvPr/>
        </p:nvSpPr>
        <p:spPr bwMode="auto">
          <a:xfrm>
            <a:off x="440532" y="2005012"/>
            <a:ext cx="8317706"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30000"/>
              </a:lnSpc>
            </a:pPr>
            <a:r>
              <a:rPr lang="zh-CN" altLang="zh-CN">
                <a:latin typeface="Times New Roman" panose="02020603050405020304" pitchFamily="18" charset="0"/>
                <a:ea typeface="黑体" panose="02010609060101010101" pitchFamily="49" charset="-122"/>
              </a:rPr>
              <a:t>【分析】</a:t>
            </a:r>
            <a:r>
              <a:rPr lang="zh-CN" altLang="zh-CN">
                <a:latin typeface="宋体" panose="02010600030101010101" pitchFamily="2" charset="-122"/>
              </a:rPr>
              <a:t> </a:t>
            </a:r>
            <a:r>
              <a:rPr lang="zh-CN" altLang="zh-CN">
                <a:latin typeface="Times New Roman" panose="02020603050405020304" pitchFamily="18" charset="0"/>
              </a:rPr>
              <a:t>本句中</a:t>
            </a:r>
            <a:r>
              <a:rPr lang="en-US" altLang="zh-CN" b="1">
                <a:latin typeface="Times New Roman" panose="02020603050405020304" pitchFamily="18" charset="0"/>
              </a:rPr>
              <a:t>although his body...many years later</a:t>
            </a:r>
            <a:r>
              <a:rPr lang="zh-CN" altLang="zh-CN">
                <a:latin typeface="Times New Roman" panose="02020603050405020304" pitchFamily="18" charset="0"/>
              </a:rPr>
              <a:t>为让步状语从句，和主句在逻辑上形成转折关系。</a:t>
            </a:r>
            <a:endParaRPr lang="zh-CN" altLang="zh-CN" sz="800">
              <a:latin typeface="宋体" panose="02010600030101010101" pitchFamily="2" charset="-122"/>
            </a:endParaRPr>
          </a:p>
          <a:p>
            <a:pPr algn="just">
              <a:lnSpc>
                <a:spcPct val="130000"/>
              </a:lnSpc>
            </a:pPr>
            <a:r>
              <a:rPr lang="zh-CN" altLang="zh-CN">
                <a:latin typeface="Times New Roman" panose="02020603050405020304" pitchFamily="18" charset="0"/>
                <a:ea typeface="黑体" panose="02010609060101010101" pitchFamily="49" charset="-122"/>
              </a:rPr>
              <a:t>【拓展】</a:t>
            </a:r>
            <a:r>
              <a:rPr lang="en-US" altLang="zh-CN">
                <a:latin typeface="Times New Roman" panose="02020603050405020304" pitchFamily="18" charset="0"/>
                <a:ea typeface="楷体_GB2312"/>
                <a:cs typeface="楷体_GB2312"/>
              </a:rPr>
              <a:t> </a:t>
            </a:r>
            <a:endParaRPr lang="zh-CN" altLang="zh-CN" sz="800">
              <a:latin typeface="宋体" panose="02010600030101010101" pitchFamily="2" charset="-122"/>
              <a:ea typeface="楷体_GB2312"/>
              <a:cs typeface="楷体_GB2312"/>
            </a:endParaRPr>
          </a:p>
          <a:p>
            <a:pPr algn="just">
              <a:lnSpc>
                <a:spcPct val="130000"/>
              </a:lnSpc>
            </a:pPr>
            <a:r>
              <a:rPr lang="en-US" altLang="zh-CN">
                <a:latin typeface="Times New Roman" panose="02020603050405020304" pitchFamily="18" charset="0"/>
                <a:ea typeface="楷体_GB2312"/>
                <a:cs typeface="楷体_GB2312"/>
              </a:rPr>
              <a:t>(1)although</a:t>
            </a:r>
            <a:r>
              <a:rPr lang="zh-CN" altLang="zh-CN">
                <a:latin typeface="Times New Roman" panose="02020603050405020304" pitchFamily="18" charset="0"/>
                <a:ea typeface="楷体_GB2312"/>
                <a:cs typeface="楷体_GB2312"/>
              </a:rPr>
              <a:t>和</a:t>
            </a:r>
            <a:r>
              <a:rPr lang="en-US" altLang="zh-CN">
                <a:latin typeface="Times New Roman" panose="02020603050405020304" pitchFamily="18" charset="0"/>
                <a:ea typeface="楷体_GB2312"/>
                <a:cs typeface="楷体_GB2312"/>
              </a:rPr>
              <a:t>though</a:t>
            </a:r>
            <a:r>
              <a:rPr lang="zh-CN" altLang="zh-CN">
                <a:latin typeface="Times New Roman" panose="02020603050405020304" pitchFamily="18" charset="0"/>
                <a:ea typeface="楷体_GB2312"/>
                <a:cs typeface="楷体_GB2312"/>
              </a:rPr>
              <a:t>都是引导让步状语从句的从属连词，意为</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尽管，</a:t>
            </a:r>
            <a:r>
              <a:rPr lang="zh-CN" altLang="zh-CN">
                <a:latin typeface="宋体" panose="02010600030101010101" pitchFamily="2" charset="-122"/>
              </a:rPr>
              <a:t> </a:t>
            </a:r>
            <a:r>
              <a:rPr lang="zh-CN" altLang="zh-CN">
                <a:latin typeface="Times New Roman" panose="02020603050405020304" pitchFamily="18" charset="0"/>
                <a:ea typeface="楷体_GB2312"/>
                <a:cs typeface="楷体_GB2312"/>
              </a:rPr>
              <a:t>虽然</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a:t>
            </a:r>
            <a:r>
              <a:rPr lang="zh-CN" altLang="zh-CN">
                <a:latin typeface="宋体" panose="02010600030101010101" pitchFamily="2" charset="-122"/>
              </a:rPr>
              <a:t> </a:t>
            </a:r>
            <a:r>
              <a:rPr lang="zh-CN" altLang="zh-CN">
                <a:latin typeface="Times New Roman" panose="02020603050405020304" pitchFamily="18" charset="0"/>
                <a:ea typeface="楷体_GB2312"/>
                <a:cs typeface="楷体_GB2312"/>
              </a:rPr>
              <a:t>一般情况下可互换。但</a:t>
            </a:r>
            <a:r>
              <a:rPr lang="en-US" altLang="zh-CN">
                <a:latin typeface="Times New Roman" panose="02020603050405020304" pitchFamily="18" charset="0"/>
                <a:ea typeface="楷体_GB2312"/>
                <a:cs typeface="楷体_GB2312"/>
              </a:rPr>
              <a:t>although</a:t>
            </a:r>
            <a:r>
              <a:rPr lang="zh-CN" altLang="zh-CN">
                <a:latin typeface="Times New Roman" panose="02020603050405020304" pitchFamily="18" charset="0"/>
                <a:ea typeface="楷体_GB2312"/>
                <a:cs typeface="楷体_GB2312"/>
              </a:rPr>
              <a:t>较正式，多用于句首，而</a:t>
            </a:r>
            <a:r>
              <a:rPr lang="en-US" altLang="zh-CN">
                <a:latin typeface="Times New Roman" panose="02020603050405020304" pitchFamily="18" charset="0"/>
                <a:ea typeface="楷体_GB2312"/>
                <a:cs typeface="楷体_GB2312"/>
              </a:rPr>
              <a:t>though</a:t>
            </a:r>
            <a:r>
              <a:rPr lang="zh-CN" altLang="zh-CN">
                <a:latin typeface="Times New Roman" panose="02020603050405020304" pitchFamily="18" charset="0"/>
                <a:ea typeface="楷体_GB2312"/>
                <a:cs typeface="楷体_GB2312"/>
              </a:rPr>
              <a:t>在非正式文体中较为普遍。</a:t>
            </a:r>
            <a:endParaRPr lang="zh-CN" altLang="zh-CN" sz="800">
              <a:latin typeface="宋体" panose="02010600030101010101" pitchFamily="2" charset="-122"/>
            </a:endParaRPr>
          </a:p>
          <a:p>
            <a:pPr algn="just">
              <a:lnSpc>
                <a:spcPct val="130000"/>
              </a:lnSpc>
            </a:pPr>
            <a:r>
              <a:rPr lang="en-US" altLang="zh-CN">
                <a:latin typeface="Times New Roman" panose="02020603050405020304" pitchFamily="18" charset="0"/>
                <a:ea typeface="楷体_GB2312"/>
                <a:cs typeface="楷体_GB2312"/>
              </a:rPr>
              <a:t>(2)although</a:t>
            </a:r>
            <a:r>
              <a:rPr lang="zh-CN" altLang="zh-CN">
                <a:latin typeface="Times New Roman" panose="02020603050405020304" pitchFamily="18" charset="0"/>
                <a:ea typeface="楷体_GB2312"/>
                <a:cs typeface="楷体_GB2312"/>
              </a:rPr>
              <a:t>和</a:t>
            </a:r>
            <a:r>
              <a:rPr lang="en-US" altLang="zh-CN">
                <a:latin typeface="Times New Roman" panose="02020603050405020304" pitchFamily="18" charset="0"/>
                <a:ea typeface="楷体_GB2312"/>
                <a:cs typeface="楷体_GB2312"/>
              </a:rPr>
              <a:t>though</a:t>
            </a:r>
            <a:r>
              <a:rPr lang="zh-CN" altLang="zh-CN">
                <a:latin typeface="Times New Roman" panose="02020603050405020304" pitchFamily="18" charset="0"/>
                <a:ea typeface="楷体_GB2312"/>
                <a:cs typeface="楷体_GB2312"/>
              </a:rPr>
              <a:t>都不能和并列连词</a:t>
            </a:r>
            <a:r>
              <a:rPr lang="en-US" altLang="zh-CN">
                <a:latin typeface="Times New Roman" panose="02020603050405020304" pitchFamily="18" charset="0"/>
                <a:ea typeface="楷体_GB2312"/>
                <a:cs typeface="楷体_GB2312"/>
              </a:rPr>
              <a:t>but</a:t>
            </a:r>
            <a:r>
              <a:rPr lang="zh-CN" altLang="zh-CN">
                <a:latin typeface="Times New Roman" panose="02020603050405020304" pitchFamily="18" charset="0"/>
                <a:ea typeface="楷体_GB2312"/>
                <a:cs typeface="楷体_GB2312"/>
              </a:rPr>
              <a:t>连用，但可以和</a:t>
            </a:r>
            <a:r>
              <a:rPr lang="en-US" altLang="zh-CN">
                <a:latin typeface="Times New Roman" panose="02020603050405020304" pitchFamily="18" charset="0"/>
                <a:ea typeface="楷体_GB2312"/>
                <a:cs typeface="楷体_GB2312"/>
              </a:rPr>
              <a:t>yet</a:t>
            </a:r>
            <a:r>
              <a:rPr lang="zh-CN" altLang="zh-CN">
                <a:latin typeface="Times New Roman" panose="02020603050405020304" pitchFamily="18" charset="0"/>
                <a:ea typeface="楷体_GB2312"/>
                <a:cs typeface="楷体_GB2312"/>
              </a:rPr>
              <a:t>或</a:t>
            </a:r>
            <a:r>
              <a:rPr lang="en-US" altLang="zh-CN">
                <a:latin typeface="Times New Roman" panose="02020603050405020304" pitchFamily="18" charset="0"/>
                <a:ea typeface="楷体_GB2312"/>
                <a:cs typeface="楷体_GB2312"/>
              </a:rPr>
              <a:t>still</a:t>
            </a:r>
            <a:r>
              <a:rPr lang="zh-CN" altLang="zh-CN">
                <a:latin typeface="Times New Roman" panose="02020603050405020304" pitchFamily="18" charset="0"/>
                <a:ea typeface="楷体_GB2312"/>
                <a:cs typeface="楷体_GB2312"/>
              </a:rPr>
              <a:t>连用。</a:t>
            </a:r>
            <a:endParaRPr lang="zh-CN" altLang="zh-CN">
              <a:latin typeface="宋体" panose="02010600030101010101" pitchFamily="2" charset="-122"/>
              <a:cs typeface="Courier New" panose="02070309020205020404" pitchFamily="49" charset="0"/>
            </a:endParaRPr>
          </a:p>
        </p:txBody>
      </p:sp>
      <p:pic>
        <p:nvPicPr>
          <p:cNvPr id="63491" name="Picture 2" descr="经典句式"/>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356372" y="503635"/>
            <a:ext cx="167997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9569" y="1067991"/>
            <a:ext cx="8401050"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Although/Though these measures are not effective forever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they are vital for now.</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虽然这些措施并不能永远有效，</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但它们目前是至关重要的。</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Fast as/though you read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you can’t finish the book in three days.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尽管你读得快，你也不可能在三天内读完这本书。</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9569" y="819150"/>
            <a:ext cx="8401050"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同义句转换</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补全句子</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en-US" altLang="zh-CN" kern="100" dirty="0">
                <a:latin typeface="Times New Roman" panose="02020603050405020304"/>
                <a:ea typeface="楷体_GB2312"/>
                <a:cs typeface="Courier New" panose="02070309020205020404"/>
              </a:rPr>
              <a:t>He likes drawing</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however</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his parents don</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t allow him to learn it.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ea typeface="楷体_GB2312"/>
                <a:cs typeface="Courier New" panose="02070309020205020404"/>
              </a:rPr>
              <a:t>______________________________</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his parents don</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t allow him to learn it.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ea typeface="楷体_GB2312"/>
                <a:cs typeface="Courier New" panose="02070309020205020404"/>
              </a:rPr>
              <a:t>He likes drawing</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______________________________________.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en-US" altLang="zh-CN" kern="100" dirty="0">
                <a:latin typeface="Times New Roman" panose="02020603050405020304"/>
                <a:ea typeface="楷体_GB2312"/>
                <a:cs typeface="Courier New" panose="02070309020205020404"/>
              </a:rPr>
              <a:t>____________________________</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I can still remember seeing it on TV.</a:t>
            </a: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虽然那时我只有</a:t>
            </a:r>
            <a:r>
              <a:rPr lang="en-US" altLang="zh-CN" kern="100" dirty="0">
                <a:latin typeface="Times New Roman" panose="02020603050405020304"/>
                <a:ea typeface="楷体_GB2312"/>
                <a:cs typeface="Courier New" panose="02070309020205020404"/>
              </a:rPr>
              <a:t>6</a:t>
            </a:r>
            <a:r>
              <a:rPr lang="zh-CN" altLang="zh-CN" kern="100" dirty="0">
                <a:latin typeface="Times New Roman" panose="02020603050405020304"/>
                <a:ea typeface="楷体_GB2312"/>
                <a:cs typeface="Times New Roman" panose="02020603050405020304"/>
              </a:rPr>
              <a:t>岁，我依然记得在电视上见过它。</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707231" y="1703785"/>
            <a:ext cx="337656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Although/Though he likes drawing</a:t>
            </a:r>
            <a:endParaRPr lang="zh-CN" altLang="en-US" dirty="0"/>
          </a:p>
        </p:txBody>
      </p:sp>
      <p:sp>
        <p:nvSpPr>
          <p:cNvPr id="7" name="矩形 6"/>
          <p:cNvSpPr/>
          <p:nvPr/>
        </p:nvSpPr>
        <p:spPr>
          <a:xfrm>
            <a:off x="2646760" y="2108598"/>
            <a:ext cx="395589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but his parents don’t allow him to learn it</a:t>
            </a:r>
            <a:endParaRPr lang="zh-CN" altLang="en-US" dirty="0"/>
          </a:p>
        </p:txBody>
      </p:sp>
      <p:sp>
        <p:nvSpPr>
          <p:cNvPr id="8" name="矩形 7"/>
          <p:cNvSpPr/>
          <p:nvPr/>
        </p:nvSpPr>
        <p:spPr>
          <a:xfrm>
            <a:off x="704851" y="2502694"/>
            <a:ext cx="313932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Although/Though I was only six</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2.He refers to the personalities of these people </a:t>
            </a:r>
            <a:r>
              <a:rPr lang="en-US" altLang="zh-CN" kern="100" dirty="0" err="1">
                <a:latin typeface="Times New Roman" panose="02020603050405020304"/>
                <a:cs typeface="Courier New" panose="02070309020205020404"/>
              </a:rPr>
              <a:t>as“Type</a:t>
            </a:r>
            <a:r>
              <a:rPr lang="en-US" altLang="zh-CN" kern="100" dirty="0">
                <a:latin typeface="Times New Roman" panose="02020603050405020304"/>
                <a:cs typeface="Courier New" panose="02070309020205020404"/>
              </a:rPr>
              <a:t> T”</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with the “T” standing for “thrill”</a:t>
            </a:r>
            <a:r>
              <a:rPr lang="en-US" altLang="zh-CN" b="1"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51</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70298" y="1344216"/>
            <a:ext cx="8236744"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他把这些人的性格称为</a:t>
            </a:r>
            <a:r>
              <a:rPr lang="zh-CN"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T</a:t>
            </a:r>
            <a:r>
              <a:rPr lang="zh-CN" altLang="zh-CN" kern="100" dirty="0">
                <a:latin typeface="Times New Roman" panose="02020603050405020304"/>
                <a:cs typeface="Times New Roman" panose="02020603050405020304"/>
              </a:rPr>
              <a:t>型性格</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，其中</a:t>
            </a:r>
            <a:r>
              <a:rPr lang="en-US" altLang="zh-CN" kern="100" dirty="0">
                <a:latin typeface="Times New Roman" panose="02020603050405020304"/>
                <a:cs typeface="Courier New" panose="02070309020205020404"/>
              </a:rPr>
              <a:t>“T”</a:t>
            </a:r>
            <a:r>
              <a:rPr lang="zh-CN" altLang="zh-CN" kern="100" dirty="0">
                <a:latin typeface="Times New Roman" panose="02020603050405020304"/>
                <a:cs typeface="Times New Roman" panose="02020603050405020304"/>
              </a:rPr>
              <a:t>代表</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刺激</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【分析】</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句中的</a:t>
            </a:r>
            <a:r>
              <a:rPr lang="en-US" altLang="zh-CN" b="1" kern="100" dirty="0">
                <a:latin typeface="Times New Roman" panose="02020603050405020304"/>
                <a:cs typeface="Courier New" panose="02070309020205020404"/>
              </a:rPr>
              <a:t>with the “T” standing for “thrill”</a:t>
            </a:r>
            <a:r>
              <a:rPr lang="zh-CN" altLang="zh-CN" kern="100" dirty="0">
                <a:latin typeface="Times New Roman" panose="02020603050405020304"/>
                <a:cs typeface="Times New Roman" panose="02020603050405020304"/>
              </a:rPr>
              <a:t>属于</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with</a:t>
            </a:r>
            <a:r>
              <a:rPr lang="zh-CN" altLang="zh-CN" kern="100" dirty="0">
                <a:latin typeface="Times New Roman" panose="02020603050405020304"/>
                <a:cs typeface="Times New Roman" panose="02020603050405020304"/>
              </a:rPr>
              <a:t>＋宾语＋宾补</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结构，在句中作状语，非谓语动词短语</a:t>
            </a:r>
            <a:r>
              <a:rPr lang="en-US" altLang="zh-CN" kern="100" dirty="0">
                <a:latin typeface="Times New Roman" panose="02020603050405020304"/>
                <a:cs typeface="Courier New" panose="02070309020205020404"/>
              </a:rPr>
              <a:t>standing for “thrill”</a:t>
            </a:r>
            <a:r>
              <a:rPr lang="zh-CN" altLang="zh-CN" kern="100" dirty="0">
                <a:latin typeface="Times New Roman" panose="02020603050405020304"/>
                <a:cs typeface="Times New Roman" panose="02020603050405020304"/>
              </a:rPr>
              <a:t>作宾补。</a:t>
            </a:r>
            <a:r>
              <a:rPr lang="en-US" altLang="zh-CN" kern="100" dirty="0">
                <a:latin typeface="Times New Roman" panose="02020603050405020304"/>
                <a:cs typeface="Courier New" panose="02070309020205020404"/>
              </a:rPr>
              <a:t>with</a:t>
            </a:r>
            <a:r>
              <a:rPr lang="zh-CN" altLang="zh-CN" kern="100" dirty="0">
                <a:latin typeface="Times New Roman" panose="02020603050405020304"/>
                <a:cs typeface="Times New Roman" panose="02020603050405020304"/>
              </a:rPr>
              <a:t>复合结构常作原因、条件、时间、方式或伴随状语，也可作后置定语。</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矩形 1"/>
          <p:cNvSpPr>
            <a:spLocks noChangeArrowheads="1"/>
          </p:cNvSpPr>
          <p:nvPr/>
        </p:nvSpPr>
        <p:spPr bwMode="auto">
          <a:xfrm>
            <a:off x="398860" y="954881"/>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pitchFamily="49" charset="-122"/>
              </a:rPr>
              <a:t>【拓展】</a:t>
            </a:r>
            <a:r>
              <a:rPr lang="en-US" altLang="zh-CN">
                <a:latin typeface="Times New Roman" panose="02020603050405020304" pitchFamily="18" charset="0"/>
                <a:ea typeface="黑体" panose="02010609060101010101" pitchFamily="49" charset="-122"/>
              </a:rPr>
              <a:t> </a:t>
            </a:r>
            <a:r>
              <a:rPr lang="en-US" altLang="zh-CN">
                <a:latin typeface="Times New Roman" panose="02020603050405020304" pitchFamily="18" charset="0"/>
                <a:ea typeface="方正书宋_GBK" pitchFamily="65" charset="-122"/>
              </a:rPr>
              <a:t>with</a:t>
            </a:r>
            <a:r>
              <a:rPr lang="zh-CN" altLang="zh-CN">
                <a:latin typeface="Times New Roman" panose="02020603050405020304" pitchFamily="18" charset="0"/>
                <a:ea typeface="方正书宋_GBK" pitchFamily="65" charset="-122"/>
              </a:rPr>
              <a:t>复合结构常见形式：</a:t>
            </a:r>
            <a:r>
              <a:rPr lang="en-US" altLang="zh-CN">
                <a:latin typeface="Times New Roman" panose="02020603050405020304" pitchFamily="18" charset="0"/>
                <a:ea typeface="方正书宋_GBK" pitchFamily="65" charset="-122"/>
              </a:rPr>
              <a:t> </a:t>
            </a:r>
            <a:endParaRPr lang="zh-CN" altLang="zh-CN" sz="800">
              <a:latin typeface="Times New Roman" panose="02020603050405020304" pitchFamily="18" charset="0"/>
              <a:ea typeface="方正书宋_GBK" pitchFamily="65" charset="-122"/>
            </a:endParaRPr>
          </a:p>
          <a:p>
            <a:pPr algn="just">
              <a:lnSpc>
                <a:spcPct val="150000"/>
              </a:lnSpc>
            </a:pPr>
            <a:r>
              <a:rPr lang="en-US" altLang="zh-CN">
                <a:latin typeface="Times New Roman" panose="02020603050405020304" pitchFamily="18" charset="0"/>
                <a:ea typeface="楷体_GB2312"/>
                <a:cs typeface="楷体_GB2312"/>
              </a:rPr>
              <a:t>(1)with</a:t>
            </a:r>
            <a:r>
              <a:rPr lang="zh-CN" altLang="zh-CN">
                <a:latin typeface="Times New Roman" panose="02020603050405020304" pitchFamily="18" charset="0"/>
                <a:ea typeface="楷体_GB2312"/>
                <a:cs typeface="楷体_GB2312"/>
              </a:rPr>
              <a:t>＋宾语＋形容词</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副词</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介词短语</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(2)with</a:t>
            </a:r>
            <a:r>
              <a:rPr lang="zh-CN" altLang="zh-CN">
                <a:latin typeface="Times New Roman" panose="02020603050405020304" pitchFamily="18" charset="0"/>
                <a:ea typeface="楷体_GB2312"/>
                <a:cs typeface="楷体_GB2312"/>
              </a:rPr>
              <a:t>＋宾语＋</a:t>
            </a:r>
            <a:r>
              <a:rPr lang="en-US" altLang="zh-CN">
                <a:latin typeface="Times New Roman" panose="02020603050405020304" pitchFamily="18" charset="0"/>
                <a:ea typeface="楷体_GB2312"/>
                <a:cs typeface="楷体_GB2312"/>
              </a:rPr>
              <a:t>doing(</a:t>
            </a:r>
            <a:r>
              <a:rPr lang="zh-CN" altLang="zh-CN">
                <a:latin typeface="Times New Roman" panose="02020603050405020304" pitchFamily="18" charset="0"/>
                <a:ea typeface="楷体_GB2312"/>
                <a:cs typeface="楷体_GB2312"/>
              </a:rPr>
              <a:t>现在分词表示主动或正在进行的动作</a:t>
            </a:r>
            <a:r>
              <a:rPr lang="en-US"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(3)with</a:t>
            </a:r>
            <a:r>
              <a:rPr lang="zh-CN" altLang="zh-CN">
                <a:latin typeface="Times New Roman" panose="02020603050405020304" pitchFamily="18" charset="0"/>
                <a:ea typeface="楷体_GB2312"/>
                <a:cs typeface="楷体_GB2312"/>
              </a:rPr>
              <a:t>＋宾语＋</a:t>
            </a:r>
            <a:r>
              <a:rPr lang="en-US" altLang="zh-CN">
                <a:latin typeface="Times New Roman" panose="02020603050405020304" pitchFamily="18" charset="0"/>
                <a:ea typeface="楷体_GB2312"/>
                <a:cs typeface="楷体_GB2312"/>
              </a:rPr>
              <a:t>done(</a:t>
            </a:r>
            <a:r>
              <a:rPr lang="zh-CN" altLang="zh-CN">
                <a:latin typeface="Times New Roman" panose="02020603050405020304" pitchFamily="18" charset="0"/>
                <a:ea typeface="楷体_GB2312"/>
                <a:cs typeface="楷体_GB2312"/>
              </a:rPr>
              <a:t>过去分词表示被动或已完成的动作</a:t>
            </a:r>
            <a:r>
              <a:rPr lang="en-US"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(4)with</a:t>
            </a:r>
            <a:r>
              <a:rPr lang="zh-CN" altLang="zh-CN">
                <a:latin typeface="Times New Roman" panose="02020603050405020304" pitchFamily="18" charset="0"/>
                <a:ea typeface="楷体_GB2312"/>
                <a:cs typeface="楷体_GB2312"/>
              </a:rPr>
              <a:t>＋宾语＋</a:t>
            </a:r>
            <a:r>
              <a:rPr lang="en-US" altLang="zh-CN">
                <a:latin typeface="Times New Roman" panose="02020603050405020304" pitchFamily="18" charset="0"/>
                <a:ea typeface="楷体_GB2312"/>
                <a:cs typeface="楷体_GB2312"/>
              </a:rPr>
              <a:t>to do(</a:t>
            </a:r>
            <a:r>
              <a:rPr lang="zh-CN" altLang="zh-CN">
                <a:latin typeface="Times New Roman" panose="02020603050405020304" pitchFamily="18" charset="0"/>
                <a:ea typeface="楷体_GB2312"/>
                <a:cs typeface="楷体_GB2312"/>
              </a:rPr>
              <a:t>不定式表示将要发生的动作</a:t>
            </a:r>
            <a:r>
              <a:rPr lang="en-US"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ea typeface="黑体" panose="02010609060101010101" pitchFamily="49" charset="-122"/>
              </a:rPr>
              <a:t>注意：</a:t>
            </a:r>
            <a:r>
              <a:rPr lang="zh-CN" altLang="zh-CN">
                <a:latin typeface="Times New Roman" panose="02020603050405020304" pitchFamily="18" charset="0"/>
                <a:ea typeface="楷体_GB2312"/>
                <a:cs typeface="楷体_GB2312"/>
              </a:rPr>
              <a:t>上述结构中，确定非谓语动词和其逻辑主语之间的关系以及非谓语动词所表示的时间概念十分重要。</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8860" y="873919"/>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With the children at school</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can’t take our vacation when we want to.</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由于孩子们在上学，所以当我们想度假时而不能去度假。</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·She left the room </a:t>
            </a:r>
            <a:r>
              <a:rPr lang="en-US" altLang="zh-CN" b="1" kern="100" dirty="0">
                <a:latin typeface="Times New Roman" panose="02020603050405020304"/>
                <a:cs typeface="Courier New" panose="02070309020205020404"/>
              </a:rPr>
              <a:t>with all the lights on</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她离开了房间，灯还亮着。</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boy sat in the room</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with his eyes fixed on the ceiling</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那个男孩坐在屋里，</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眼睛盯着天花板。</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With so many books to read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have no time to chat with you.</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有这么多的书要读，我没有时间跟你闲聊。</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83369" y="588169"/>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同义句转换</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As time went on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forests were seriously destroyed.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________________________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forests were seriously destroyed.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Because a great weight had been taken off her mind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she passed all the tests successfully.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__________________________________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she passed all the tests successfully.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The teacher entered the classroom and a book was in his hand.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The teacher entered the classroom  _____________________________.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Because there is a lot of work to do</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wasn’t allowed to go out.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__________________________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wasn’t allowed to go out</a:t>
            </a:r>
            <a:r>
              <a:rPr lang="en-US" altLang="zh-CN" kern="100" dirty="0" smtClean="0">
                <a:latin typeface="Times New Roman" panose="02020603050405020304"/>
                <a:cs typeface="Courier New" panose="02070309020205020404"/>
              </a:rPr>
              <a:t>. </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862012" y="1448992"/>
            <a:ext cx="193104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With time going on</a:t>
            </a:r>
            <a:endParaRPr lang="zh-CN" altLang="en-US" dirty="0"/>
          </a:p>
        </p:txBody>
      </p:sp>
      <p:sp>
        <p:nvSpPr>
          <p:cNvPr id="7" name="矩形 6"/>
          <p:cNvSpPr/>
          <p:nvPr/>
        </p:nvSpPr>
        <p:spPr>
          <a:xfrm>
            <a:off x="764382" y="2282429"/>
            <a:ext cx="372223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With a great weight taken off her mind</a:t>
            </a:r>
            <a:endParaRPr lang="zh-CN" altLang="en-US" dirty="0"/>
          </a:p>
        </p:txBody>
      </p:sp>
      <p:sp>
        <p:nvSpPr>
          <p:cNvPr id="8" name="矩形 7"/>
          <p:cNvSpPr/>
          <p:nvPr/>
        </p:nvSpPr>
        <p:spPr>
          <a:xfrm>
            <a:off x="4218385" y="3117057"/>
            <a:ext cx="229934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with a book in his hand</a:t>
            </a:r>
            <a:endParaRPr lang="zh-CN" altLang="en-US" dirty="0"/>
          </a:p>
        </p:txBody>
      </p:sp>
      <p:sp>
        <p:nvSpPr>
          <p:cNvPr id="9" name="矩形 8"/>
          <p:cNvSpPr/>
          <p:nvPr/>
        </p:nvSpPr>
        <p:spPr>
          <a:xfrm>
            <a:off x="764382" y="3926682"/>
            <a:ext cx="236064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With a lot of work to do</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矩形 1"/>
          <p:cNvSpPr>
            <a:spLocks noChangeArrowheads="1"/>
          </p:cNvSpPr>
          <p:nvPr/>
        </p:nvSpPr>
        <p:spPr bwMode="auto">
          <a:xfrm>
            <a:off x="335757" y="517923"/>
            <a:ext cx="8498681"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pPr>
            <a:r>
              <a:rPr lang="zh-CN" altLang="zh-CN">
                <a:latin typeface="Times New Roman" panose="02020603050405020304" pitchFamily="18" charset="0"/>
                <a:ea typeface="黑体" panose="02010609060101010101" pitchFamily="49" charset="-122"/>
              </a:rPr>
              <a:t>轻装前行</a:t>
            </a:r>
            <a:endParaRPr lang="zh-CN" altLang="zh-CN" sz="800">
              <a:latin typeface="宋体" panose="02010600030101010101" pitchFamily="2" charset="-122"/>
              <a:ea typeface="黑体" panose="02010609060101010101" pitchFamily="49" charset="-122"/>
            </a:endParaRPr>
          </a:p>
        </p:txBody>
      </p:sp>
      <p:sp>
        <p:nvSpPr>
          <p:cNvPr id="7" name="矩形 1"/>
          <p:cNvSpPr>
            <a:spLocks noChangeArrowheads="1"/>
          </p:cNvSpPr>
          <p:nvPr/>
        </p:nvSpPr>
        <p:spPr bwMode="auto">
          <a:xfrm>
            <a:off x="1516857" y="914400"/>
            <a:ext cx="6104335"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spcAft>
                <a:spcPts val="0"/>
              </a:spcAft>
              <a:defRPr/>
            </a:pPr>
            <a:r>
              <a:rPr lang="zh-CN" altLang="zh-CN" kern="100" dirty="0">
                <a:latin typeface="Times New Roman" panose="02020603050405020304"/>
                <a:cs typeface="Times New Roman" panose="02020603050405020304"/>
              </a:rPr>
              <a:t>曾经在我肩头有千钧重担，让我不堪重负</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每天每日我都觉得沉重不堪难以解脱！</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穿过满路荆棘挫折，趟过无数狂怒激流</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不忘一路俯拾寻找圆润美丽的卵石！</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我一路蹒跚，坎坷前行</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走过这条烦恼不断的旅途！</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所有痛苦不幸的回忆让我步履蹒跚</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每一步都仿佛将要压弯我的脊梁</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图片 2"/>
          <p:cNvPicPr>
            <a:picLocks noChangeAspect="1" noChangeArrowheads="1"/>
          </p:cNvPicPr>
          <p:nvPr/>
        </p:nvPicPr>
        <p:blipFill>
          <a:blip r:embed="rId2"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516857" y="681038"/>
            <a:ext cx="61043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spcAft>
                <a:spcPts val="0"/>
              </a:spcAft>
              <a:defRPr/>
            </a:pPr>
            <a:r>
              <a:rPr lang="zh-CN" altLang="zh-CN" kern="100" dirty="0">
                <a:latin typeface="Times New Roman" panose="02020603050405020304"/>
                <a:cs typeface="Times New Roman" panose="02020603050405020304"/>
              </a:rPr>
              <a:t>直到遇到他，我如释重负</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漫步河畔</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漫步河畔</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我卸下满身重负</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如今我将轻装前行</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满心舒畅一身轻盈</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如今的我终于自由</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如今的我终于自由</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我将轻装前行</a:t>
            </a:r>
            <a:endParaRPr lang="zh-CN" altLang="zh-CN" sz="800" kern="100" dirty="0">
              <a:latin typeface="宋体" panose="02010600030101010101" pitchFamily="2" charset="-122"/>
              <a:cs typeface="Courier New" panose="020703090202050204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516857" y="976313"/>
            <a:ext cx="61043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spcAft>
                <a:spcPts val="0"/>
              </a:spcAft>
              <a:defRPr/>
            </a:pPr>
            <a:r>
              <a:rPr lang="zh-CN" altLang="zh-CN" kern="100" dirty="0">
                <a:latin typeface="Times New Roman" panose="02020603050405020304"/>
                <a:cs typeface="Times New Roman" panose="02020603050405020304"/>
              </a:rPr>
              <a:t>走过晦暗无光的街巷，穿越幽暗深邃的幽谷</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所有不安和恐惧化作枷锁让我踉跄难行</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你一句简单的言语便破除了我全部枷锁</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如今他正引领我前往</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那永不伤心落泪的天堂</a:t>
            </a:r>
            <a:r>
              <a:rPr lang="zh-CN" altLang="zh-CN" kern="100" dirty="0">
                <a:latin typeface="宋体" panose="02010600030101010101" pitchFamily="2" charset="-122"/>
                <a:cs typeface="Times New Roman" panose="02020603050405020304"/>
              </a:rPr>
              <a:t>……</a:t>
            </a:r>
            <a:endParaRPr lang="zh-CN" altLang="zh-CN" sz="800" kern="100" dirty="0">
              <a:latin typeface="宋体" panose="02010600030101010101" pitchFamily="2" charset="-122"/>
              <a:cs typeface="Courier New" panose="020703090202050204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589360" y="704850"/>
            <a:ext cx="1390650"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zh-CN" altLang="zh-CN" kern="100" dirty="0">
                <a:latin typeface="Times New Roman" panose="02020603050405020304"/>
                <a:cs typeface="Times New Roman" panose="02020603050405020304"/>
              </a:rPr>
              <a:t>素</a:t>
            </a:r>
            <a:r>
              <a:rPr lang="zh-CN" altLang="zh-CN" kern="100" dirty="0">
                <a:ea typeface="Times New Roman" panose="02020603050405020304"/>
              </a:rPr>
              <a:t> </a:t>
            </a:r>
            <a:r>
              <a:rPr lang="zh-CN" altLang="zh-CN" kern="100" dirty="0">
                <a:latin typeface="Times New Roman" panose="02020603050405020304"/>
                <a:cs typeface="Times New Roman" panose="02020603050405020304"/>
              </a:rPr>
              <a:t>养</a:t>
            </a:r>
            <a:r>
              <a:rPr lang="zh-CN" altLang="zh-CN" kern="100" dirty="0">
                <a:ea typeface="Times New Roman" panose="02020603050405020304"/>
              </a:rPr>
              <a:t> </a:t>
            </a:r>
            <a:r>
              <a:rPr lang="zh-CN" altLang="zh-CN" kern="100" dirty="0">
                <a:latin typeface="Times New Roman" panose="02020603050405020304"/>
                <a:cs typeface="Times New Roman" panose="02020603050405020304"/>
              </a:rPr>
              <a:t>导</a:t>
            </a:r>
            <a:r>
              <a:rPr lang="zh-CN" altLang="zh-CN" kern="100" dirty="0">
                <a:ea typeface="Times New Roman" panose="02020603050405020304"/>
              </a:rPr>
              <a:t> </a:t>
            </a:r>
            <a:r>
              <a:rPr lang="zh-CN" altLang="zh-CN" kern="100" dirty="0">
                <a:latin typeface="Times New Roman" panose="02020603050405020304"/>
                <a:cs typeface="Times New Roman" panose="02020603050405020304"/>
              </a:rPr>
              <a:t>航</a:t>
            </a:r>
            <a:endParaRPr lang="zh-CN" altLang="zh-CN" sz="800" dirty="0">
              <a:latin typeface="宋体" panose="02010600030101010101" pitchFamily="2" charset="-122"/>
              <a:cs typeface="Courier New" panose="02070309020205020404" pitchFamily="49" charset="0"/>
            </a:endParaRPr>
          </a:p>
        </p:txBody>
      </p:sp>
      <p:pic>
        <p:nvPicPr>
          <p:cNvPr id="17410" name="Picture 5" descr="图标"/>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27410" y="658417"/>
            <a:ext cx="384572"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W3-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09551" y="1356123"/>
            <a:ext cx="8574881" cy="214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4477</Words>
  <Application>Microsoft Office PowerPoint</Application>
  <PresentationFormat>全屏显示(16:9)</PresentationFormat>
  <Paragraphs>416</Paragraphs>
  <Slides>60</Slides>
  <Notes>0</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60</vt:i4>
      </vt:variant>
    </vt:vector>
  </HeadingPairs>
  <TitlesOfParts>
    <vt:vector size="77" baseType="lpstr">
      <vt:lpstr>MS Mincho</vt:lpstr>
      <vt:lpstr>方正书宋_GBK</vt:lpstr>
      <vt:lpstr>黑体</vt:lpstr>
      <vt:lpstr>华文中宋</vt:lpstr>
      <vt:lpstr>楷体_GB2312</vt:lpstr>
      <vt:lpstr>宋体</vt:lpstr>
      <vt:lpstr>微软雅黑</vt:lpstr>
      <vt:lpstr>Arial</vt:lpstr>
      <vt:lpstr>Book Antiqua</vt:lpstr>
      <vt:lpstr>Calibri</vt:lpstr>
      <vt:lpstr>Calibri Light</vt:lpstr>
      <vt:lpstr>Cambria Math</vt:lpstr>
      <vt:lpstr>Courier New</vt:lpstr>
      <vt:lpstr>Impact</vt:lpstr>
      <vt:lpstr>Times New Roman</vt:lpstr>
      <vt:lpstr>WWW.2PPT.COM
</vt:lpstr>
      <vt:lpstr>Microsoft Word 97 - 2003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2018-01-02T04:06:00Z</dcterms:created>
  <dcterms:modified xsi:type="dcterms:W3CDTF">2023-01-17T01:10:05Z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209BD14A0DD044F49754BBD355D682C2</vt:lpwstr>
  </property>
  <property fmtid="{A09F084E-AD41-489F-8076-AA5BE3082BCA}" pid="100">
    <vt:ui4>5</vt:ui4>
  </property>
  <property fmtid="{64440492-4C8B-11D1-8B70-080036B11A03}" pid="11">
    <vt:lpwstr>www.2ppt.com-爱PPT提供资源下载</vt:lpwstr>
  </property>
</Properties>
</file>