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wav" ContentType="audio/x-wav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57.wmf"/><Relationship Id="rId2" Type="http://schemas.openxmlformats.org/officeDocument/2006/relationships/image" Target="../media/image56.wmf"/><Relationship Id="rId1" Type="http://schemas.openxmlformats.org/officeDocument/2006/relationships/image" Target="../media/image55.wmf"/></Relationships>
</file>

<file path=ppt/drawings/_rels/vmlDrawing11.vml.rels><?xml version="1.0" encoding="UTF-8" standalone="yes"?>
<Relationships xmlns="http://schemas.openxmlformats.org/package/2006/relationships"><Relationship Id="rId8" Type="http://schemas.openxmlformats.org/officeDocument/2006/relationships/image" Target="../media/image66.wmf"/><Relationship Id="rId3" Type="http://schemas.openxmlformats.org/officeDocument/2006/relationships/image" Target="../media/image61.wmf"/><Relationship Id="rId7" Type="http://schemas.openxmlformats.org/officeDocument/2006/relationships/image" Target="../media/image65.wmf"/><Relationship Id="rId2" Type="http://schemas.openxmlformats.org/officeDocument/2006/relationships/image" Target="../media/image60.wmf"/><Relationship Id="rId1" Type="http://schemas.openxmlformats.org/officeDocument/2006/relationships/image" Target="../media/image59.wmf"/><Relationship Id="rId6" Type="http://schemas.openxmlformats.org/officeDocument/2006/relationships/image" Target="../media/image64.wmf"/><Relationship Id="rId5" Type="http://schemas.openxmlformats.org/officeDocument/2006/relationships/image" Target="../media/image63.wmf"/><Relationship Id="rId4" Type="http://schemas.openxmlformats.org/officeDocument/2006/relationships/image" Target="../media/image62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68.wmf"/><Relationship Id="rId1" Type="http://schemas.openxmlformats.org/officeDocument/2006/relationships/image" Target="../media/image67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image" Target="../media/image5.emf"/><Relationship Id="rId6" Type="http://schemas.openxmlformats.org/officeDocument/2006/relationships/image" Target="../media/image10.wmf"/><Relationship Id="rId5" Type="http://schemas.openxmlformats.org/officeDocument/2006/relationships/image" Target="../media/image9.wmf"/><Relationship Id="rId4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1.wmf"/><Relationship Id="rId1" Type="http://schemas.openxmlformats.org/officeDocument/2006/relationships/image" Target="../media/image8.wmf"/><Relationship Id="rId6" Type="http://schemas.openxmlformats.org/officeDocument/2006/relationships/image" Target="../media/image15.emf"/><Relationship Id="rId5" Type="http://schemas.openxmlformats.org/officeDocument/2006/relationships/image" Target="../media/image14.emf"/><Relationship Id="rId4" Type="http://schemas.openxmlformats.org/officeDocument/2006/relationships/image" Target="../media/image13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Relationship Id="rId5" Type="http://schemas.openxmlformats.org/officeDocument/2006/relationships/image" Target="../media/image22.wmf"/><Relationship Id="rId4" Type="http://schemas.openxmlformats.org/officeDocument/2006/relationships/image" Target="../media/image21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30.wmf"/><Relationship Id="rId3" Type="http://schemas.openxmlformats.org/officeDocument/2006/relationships/image" Target="../media/image25.wmf"/><Relationship Id="rId7" Type="http://schemas.openxmlformats.org/officeDocument/2006/relationships/image" Target="../media/image29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Relationship Id="rId6" Type="http://schemas.openxmlformats.org/officeDocument/2006/relationships/image" Target="../media/image28.wmf"/><Relationship Id="rId5" Type="http://schemas.openxmlformats.org/officeDocument/2006/relationships/image" Target="../media/image27.wmf"/><Relationship Id="rId4" Type="http://schemas.openxmlformats.org/officeDocument/2006/relationships/image" Target="../media/image26.wmf"/><Relationship Id="rId9" Type="http://schemas.openxmlformats.org/officeDocument/2006/relationships/image" Target="../media/image31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34.wmf"/><Relationship Id="rId2" Type="http://schemas.openxmlformats.org/officeDocument/2006/relationships/image" Target="../media/image33.wmf"/><Relationship Id="rId1" Type="http://schemas.openxmlformats.org/officeDocument/2006/relationships/image" Target="../media/image32.wmf"/><Relationship Id="rId4" Type="http://schemas.openxmlformats.org/officeDocument/2006/relationships/image" Target="../media/image35.wmf"/></Relationships>
</file>

<file path=ppt/drawings/_rels/vmlDrawing8.vml.rels><?xml version="1.0" encoding="UTF-8" standalone="yes"?>
<Relationships xmlns="http://schemas.openxmlformats.org/package/2006/relationships"><Relationship Id="rId8" Type="http://schemas.openxmlformats.org/officeDocument/2006/relationships/image" Target="../media/image43.wmf"/><Relationship Id="rId3" Type="http://schemas.openxmlformats.org/officeDocument/2006/relationships/image" Target="../media/image38.wmf"/><Relationship Id="rId7" Type="http://schemas.openxmlformats.org/officeDocument/2006/relationships/image" Target="../media/image42.wmf"/><Relationship Id="rId2" Type="http://schemas.openxmlformats.org/officeDocument/2006/relationships/image" Target="../media/image37.wmf"/><Relationship Id="rId1" Type="http://schemas.openxmlformats.org/officeDocument/2006/relationships/image" Target="../media/image36.wmf"/><Relationship Id="rId6" Type="http://schemas.openxmlformats.org/officeDocument/2006/relationships/image" Target="../media/image41.wmf"/><Relationship Id="rId5" Type="http://schemas.openxmlformats.org/officeDocument/2006/relationships/image" Target="../media/image40.wmf"/><Relationship Id="rId10" Type="http://schemas.openxmlformats.org/officeDocument/2006/relationships/image" Target="../media/image45.wmf"/><Relationship Id="rId4" Type="http://schemas.openxmlformats.org/officeDocument/2006/relationships/image" Target="../media/image39.wmf"/><Relationship Id="rId9" Type="http://schemas.openxmlformats.org/officeDocument/2006/relationships/image" Target="../media/image44.wmf"/></Relationships>
</file>

<file path=ppt/drawings/_rels/vmlDrawing9.vml.rels><?xml version="1.0" encoding="UTF-8" standalone="yes"?>
<Relationships xmlns="http://schemas.openxmlformats.org/package/2006/relationships"><Relationship Id="rId8" Type="http://schemas.openxmlformats.org/officeDocument/2006/relationships/image" Target="../media/image54.wmf"/><Relationship Id="rId3" Type="http://schemas.openxmlformats.org/officeDocument/2006/relationships/image" Target="../media/image49.wmf"/><Relationship Id="rId7" Type="http://schemas.openxmlformats.org/officeDocument/2006/relationships/image" Target="../media/image53.wmf"/><Relationship Id="rId2" Type="http://schemas.openxmlformats.org/officeDocument/2006/relationships/image" Target="../media/image48.wmf"/><Relationship Id="rId1" Type="http://schemas.openxmlformats.org/officeDocument/2006/relationships/image" Target="../media/image47.wmf"/><Relationship Id="rId6" Type="http://schemas.openxmlformats.org/officeDocument/2006/relationships/image" Target="../media/image52.wmf"/><Relationship Id="rId5" Type="http://schemas.openxmlformats.org/officeDocument/2006/relationships/image" Target="../media/image51.wmf"/><Relationship Id="rId4" Type="http://schemas.openxmlformats.org/officeDocument/2006/relationships/image" Target="../media/image50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0160EE-14D4-4624-AF11-5B868E7777B3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9A00E1-018E-44CE-AF19-9E8F48C5329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132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133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134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135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136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138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139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140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141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123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124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126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128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129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130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131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5C57D0B-2B67-4295-AD44-7996D1FC140C}" type="datetimeFigureOut">
              <a:rPr lang="zh-CN" altLang="en-US">
                <a:solidFill>
                  <a:srgbClr val="000000"/>
                </a:solidFill>
              </a:rPr>
              <a:t>2023-01-17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5AA056-DEF1-41DC-972E-DF91368F69A5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9942CE9-4AD0-4417-8A2A-372A2F5E7D14}" type="datetimeFigureOut">
              <a:rPr lang="zh-CN" altLang="en-US">
                <a:solidFill>
                  <a:srgbClr val="000000"/>
                </a:solidFill>
              </a:rPr>
              <a:t>2023-01-17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EDB1E6-7687-4330-81D3-CC271BC30029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标题和四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内容占位符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8BC90282-78E4-4E54-85E6-2C33325D7A32}" type="datetimeFigureOut">
              <a:rPr lang="zh-CN" altLang="en-US">
                <a:solidFill>
                  <a:srgbClr val="000000"/>
                </a:solidFill>
              </a:rPr>
              <a:t>2023-01-17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B8E3B9E2-E9EE-4865-9FA1-B125E4036582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009C3E8-538D-4A9C-9C8C-E53951A102B9}" type="datetimeFigureOut">
              <a:rPr lang="zh-CN" altLang="en-US">
                <a:solidFill>
                  <a:srgbClr val="000000"/>
                </a:solidFill>
              </a:rPr>
              <a:t>2023-01-17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166C86-16CA-43B9-B210-017E95B35C00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13B1D33-6D2E-4C75-A1BF-31598432A054}" type="datetimeFigureOut">
              <a:rPr lang="zh-CN" altLang="en-US">
                <a:solidFill>
                  <a:srgbClr val="000000"/>
                </a:solidFill>
              </a:rPr>
              <a:t>2023-01-17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1D72AE-4A52-4437-9599-9C676DBE364C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C5967FA-8C4B-496A-ABF6-33C54721FCA4}" type="datetimeFigureOut">
              <a:rPr lang="zh-CN" altLang="en-US">
                <a:solidFill>
                  <a:srgbClr val="000000"/>
                </a:solidFill>
              </a:rPr>
              <a:t>2023-01-17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B1460D-5C3B-4BA8-A3B8-86305D586607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906FBB1-0066-49F5-982F-47CB56611BF9}" type="datetimeFigureOut">
              <a:rPr lang="zh-CN" altLang="en-US">
                <a:solidFill>
                  <a:srgbClr val="000000"/>
                </a:solidFill>
              </a:rPr>
              <a:t>2023-01-17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82575E-7181-4258-B39A-3B5CC0834718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B6CB120-5B72-4769-ABF8-2DDC8AA58F8D}" type="datetimeFigureOut">
              <a:rPr lang="zh-CN" altLang="en-US">
                <a:solidFill>
                  <a:srgbClr val="000000"/>
                </a:solidFill>
              </a:rPr>
              <a:t>2023-01-17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A135EC-F571-4248-9905-F12445D75B26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CDA3B48-00A1-493B-899D-279F8281472A}" type="datetimeFigureOut">
              <a:rPr lang="zh-CN" altLang="en-US">
                <a:solidFill>
                  <a:srgbClr val="000000"/>
                </a:solidFill>
              </a:rPr>
              <a:t>2023-01-17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13BFA3-91F7-4CD3-B134-C01B904A5F14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11F7742-86DE-40D9-B246-17300B44B810}" type="datetimeFigureOut">
              <a:rPr lang="zh-CN" altLang="en-US">
                <a:solidFill>
                  <a:srgbClr val="000000"/>
                </a:solidFill>
              </a:rPr>
              <a:t>2023-01-17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2512EF-2068-4A31-8D88-4CFCD2C6600F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7EC4908-223B-42D7-AD3B-D0D2C616B621}" type="datetimeFigureOut">
              <a:rPr lang="zh-CN" altLang="en-US">
                <a:solidFill>
                  <a:srgbClr val="000000"/>
                </a:solidFill>
              </a:rPr>
              <a:t>2023-01-17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E1356B-634F-43FF-B07F-C490A5909DB8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546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546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B3B8589-41C0-487A-B46F-39ECE6BFDC05}" type="datetimeFigureOut">
              <a:rPr lang="zh-CN" altLang="en-US">
                <a:solidFill>
                  <a:srgbClr val="000000"/>
                </a:solidFill>
              </a:rPr>
              <a:t>2023-01-17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1546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1546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0A92FCC9-0E0C-4C5E-AD44-5295E555C231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1.bin"/><Relationship Id="rId13" Type="http://schemas.openxmlformats.org/officeDocument/2006/relationships/image" Target="../media/image35.wmf"/><Relationship Id="rId3" Type="http://schemas.openxmlformats.org/officeDocument/2006/relationships/notesSlide" Target="../notesSlides/notesSlide12.xml"/><Relationship Id="rId7" Type="http://schemas.openxmlformats.org/officeDocument/2006/relationships/image" Target="../media/image32.wmf"/><Relationship Id="rId12" Type="http://schemas.openxmlformats.org/officeDocument/2006/relationships/oleObject" Target="../embeddings/oleObject3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30.bin"/><Relationship Id="rId11" Type="http://schemas.openxmlformats.org/officeDocument/2006/relationships/image" Target="../media/image34.wmf"/><Relationship Id="rId5" Type="http://schemas.openxmlformats.org/officeDocument/2006/relationships/audio" Target="../media/audio2.wav"/><Relationship Id="rId10" Type="http://schemas.openxmlformats.org/officeDocument/2006/relationships/oleObject" Target="../embeddings/oleObject32.bin"/><Relationship Id="rId4" Type="http://schemas.openxmlformats.org/officeDocument/2006/relationships/audio" Target="../media/audio1.wav"/><Relationship Id="rId9" Type="http://schemas.openxmlformats.org/officeDocument/2006/relationships/image" Target="../media/image33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6.bin"/><Relationship Id="rId13" Type="http://schemas.openxmlformats.org/officeDocument/2006/relationships/image" Target="../media/image40.wmf"/><Relationship Id="rId18" Type="http://schemas.openxmlformats.org/officeDocument/2006/relationships/oleObject" Target="../embeddings/oleObject40.bin"/><Relationship Id="rId3" Type="http://schemas.openxmlformats.org/officeDocument/2006/relationships/notesSlide" Target="../notesSlides/notesSlide13.xml"/><Relationship Id="rId21" Type="http://schemas.openxmlformats.org/officeDocument/2006/relationships/image" Target="../media/image43.wmf"/><Relationship Id="rId7" Type="http://schemas.openxmlformats.org/officeDocument/2006/relationships/image" Target="../media/image37.wmf"/><Relationship Id="rId12" Type="http://schemas.openxmlformats.org/officeDocument/2006/relationships/oleObject" Target="../embeddings/oleObject38.bin"/><Relationship Id="rId17" Type="http://schemas.openxmlformats.org/officeDocument/2006/relationships/image" Target="../media/image3.wmf"/><Relationship Id="rId25" Type="http://schemas.openxmlformats.org/officeDocument/2006/relationships/image" Target="../media/image45.wmf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46.GIF"/><Relationship Id="rId20" Type="http://schemas.openxmlformats.org/officeDocument/2006/relationships/oleObject" Target="../embeddings/oleObject41.bin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35.bin"/><Relationship Id="rId11" Type="http://schemas.openxmlformats.org/officeDocument/2006/relationships/image" Target="../media/image39.wmf"/><Relationship Id="rId24" Type="http://schemas.openxmlformats.org/officeDocument/2006/relationships/oleObject" Target="../embeddings/oleObject43.bin"/><Relationship Id="rId5" Type="http://schemas.openxmlformats.org/officeDocument/2006/relationships/image" Target="../media/image36.wmf"/><Relationship Id="rId15" Type="http://schemas.openxmlformats.org/officeDocument/2006/relationships/image" Target="../media/image41.wmf"/><Relationship Id="rId23" Type="http://schemas.openxmlformats.org/officeDocument/2006/relationships/image" Target="../media/image44.wmf"/><Relationship Id="rId10" Type="http://schemas.openxmlformats.org/officeDocument/2006/relationships/oleObject" Target="../embeddings/oleObject37.bin"/><Relationship Id="rId19" Type="http://schemas.openxmlformats.org/officeDocument/2006/relationships/image" Target="../media/image42.wmf"/><Relationship Id="rId4" Type="http://schemas.openxmlformats.org/officeDocument/2006/relationships/oleObject" Target="../embeddings/oleObject34.bin"/><Relationship Id="rId9" Type="http://schemas.openxmlformats.org/officeDocument/2006/relationships/image" Target="../media/image38.wmf"/><Relationship Id="rId14" Type="http://schemas.openxmlformats.org/officeDocument/2006/relationships/oleObject" Target="../embeddings/oleObject39.bin"/><Relationship Id="rId22" Type="http://schemas.openxmlformats.org/officeDocument/2006/relationships/oleObject" Target="../embeddings/oleObject42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6.bin"/><Relationship Id="rId13" Type="http://schemas.openxmlformats.org/officeDocument/2006/relationships/image" Target="../media/image51.wmf"/><Relationship Id="rId18" Type="http://schemas.openxmlformats.org/officeDocument/2006/relationships/oleObject" Target="../embeddings/oleObject51.bin"/><Relationship Id="rId3" Type="http://schemas.openxmlformats.org/officeDocument/2006/relationships/notesSlide" Target="../notesSlides/notesSlide14.xml"/><Relationship Id="rId7" Type="http://schemas.openxmlformats.org/officeDocument/2006/relationships/image" Target="../media/image48.wmf"/><Relationship Id="rId12" Type="http://schemas.openxmlformats.org/officeDocument/2006/relationships/oleObject" Target="../embeddings/oleObject48.bin"/><Relationship Id="rId17" Type="http://schemas.openxmlformats.org/officeDocument/2006/relationships/image" Target="../media/image53.wmf"/><Relationship Id="rId2" Type="http://schemas.openxmlformats.org/officeDocument/2006/relationships/slideLayout" Target="../slideLayouts/slideLayout12.xml"/><Relationship Id="rId16" Type="http://schemas.openxmlformats.org/officeDocument/2006/relationships/oleObject" Target="../embeddings/oleObject50.bin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45.bin"/><Relationship Id="rId11" Type="http://schemas.openxmlformats.org/officeDocument/2006/relationships/image" Target="../media/image50.wmf"/><Relationship Id="rId5" Type="http://schemas.openxmlformats.org/officeDocument/2006/relationships/image" Target="../media/image47.wmf"/><Relationship Id="rId15" Type="http://schemas.openxmlformats.org/officeDocument/2006/relationships/image" Target="../media/image52.wmf"/><Relationship Id="rId10" Type="http://schemas.openxmlformats.org/officeDocument/2006/relationships/oleObject" Target="../embeddings/oleObject47.bin"/><Relationship Id="rId19" Type="http://schemas.openxmlformats.org/officeDocument/2006/relationships/image" Target="../media/image54.wmf"/><Relationship Id="rId4" Type="http://schemas.openxmlformats.org/officeDocument/2006/relationships/oleObject" Target="../embeddings/oleObject44.bin"/><Relationship Id="rId9" Type="http://schemas.openxmlformats.org/officeDocument/2006/relationships/image" Target="../media/image49.wmf"/><Relationship Id="rId14" Type="http://schemas.openxmlformats.org/officeDocument/2006/relationships/oleObject" Target="../embeddings/oleObject49.bin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6.wmf"/><Relationship Id="rId3" Type="http://schemas.openxmlformats.org/officeDocument/2006/relationships/notesSlide" Target="../notesSlides/notesSlide16.xml"/><Relationship Id="rId7" Type="http://schemas.openxmlformats.org/officeDocument/2006/relationships/oleObject" Target="../embeddings/oleObject5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55.wmf"/><Relationship Id="rId5" Type="http://schemas.openxmlformats.org/officeDocument/2006/relationships/oleObject" Target="../embeddings/oleObject52.bin"/><Relationship Id="rId10" Type="http://schemas.openxmlformats.org/officeDocument/2006/relationships/image" Target="../media/image57.wmf"/><Relationship Id="rId4" Type="http://schemas.openxmlformats.org/officeDocument/2006/relationships/image" Target="../media/image58.wmf"/><Relationship Id="rId9" Type="http://schemas.openxmlformats.org/officeDocument/2006/relationships/oleObject" Target="../embeddings/oleObject54.bin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7.bin"/><Relationship Id="rId13" Type="http://schemas.openxmlformats.org/officeDocument/2006/relationships/image" Target="../media/image3.wmf"/><Relationship Id="rId18" Type="http://schemas.openxmlformats.org/officeDocument/2006/relationships/oleObject" Target="../embeddings/oleObject61.bin"/><Relationship Id="rId3" Type="http://schemas.openxmlformats.org/officeDocument/2006/relationships/notesSlide" Target="../notesSlides/notesSlide17.xml"/><Relationship Id="rId21" Type="http://schemas.openxmlformats.org/officeDocument/2006/relationships/image" Target="../media/image66.wmf"/><Relationship Id="rId7" Type="http://schemas.openxmlformats.org/officeDocument/2006/relationships/image" Target="../media/image60.wmf"/><Relationship Id="rId12" Type="http://schemas.openxmlformats.org/officeDocument/2006/relationships/image" Target="../media/image46.GIF"/><Relationship Id="rId17" Type="http://schemas.openxmlformats.org/officeDocument/2006/relationships/image" Target="../media/image64.wmf"/><Relationship Id="rId2" Type="http://schemas.openxmlformats.org/officeDocument/2006/relationships/slideLayout" Target="../slideLayouts/slideLayout12.xml"/><Relationship Id="rId16" Type="http://schemas.openxmlformats.org/officeDocument/2006/relationships/oleObject" Target="../embeddings/oleObject60.bin"/><Relationship Id="rId20" Type="http://schemas.openxmlformats.org/officeDocument/2006/relationships/oleObject" Target="../embeddings/oleObject62.bin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56.bin"/><Relationship Id="rId11" Type="http://schemas.openxmlformats.org/officeDocument/2006/relationships/image" Target="../media/image62.wmf"/><Relationship Id="rId5" Type="http://schemas.openxmlformats.org/officeDocument/2006/relationships/image" Target="../media/image59.wmf"/><Relationship Id="rId15" Type="http://schemas.openxmlformats.org/officeDocument/2006/relationships/image" Target="../media/image63.wmf"/><Relationship Id="rId10" Type="http://schemas.openxmlformats.org/officeDocument/2006/relationships/oleObject" Target="../embeddings/oleObject58.bin"/><Relationship Id="rId19" Type="http://schemas.openxmlformats.org/officeDocument/2006/relationships/image" Target="../media/image65.wmf"/><Relationship Id="rId4" Type="http://schemas.openxmlformats.org/officeDocument/2006/relationships/oleObject" Target="../embeddings/oleObject55.bin"/><Relationship Id="rId9" Type="http://schemas.openxmlformats.org/officeDocument/2006/relationships/image" Target="../media/image61.wmf"/><Relationship Id="rId14" Type="http://schemas.openxmlformats.org/officeDocument/2006/relationships/oleObject" Target="../embeddings/oleObject59.bin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5.bin"/><Relationship Id="rId3" Type="http://schemas.openxmlformats.org/officeDocument/2006/relationships/notesSlide" Target="../notesSlides/notesSlide19.xml"/><Relationship Id="rId7" Type="http://schemas.openxmlformats.org/officeDocument/2006/relationships/image" Target="../media/image68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64.bin"/><Relationship Id="rId5" Type="http://schemas.openxmlformats.org/officeDocument/2006/relationships/image" Target="../media/image67.wmf"/><Relationship Id="rId4" Type="http://schemas.openxmlformats.org/officeDocument/2006/relationships/oleObject" Target="../embeddings/oleObject63.bin"/><Relationship Id="rId9" Type="http://schemas.openxmlformats.org/officeDocument/2006/relationships/oleObject" Target="../embeddings/oleObject66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wmf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13" Type="http://schemas.openxmlformats.org/officeDocument/2006/relationships/image" Target="../media/image9.wmf"/><Relationship Id="rId3" Type="http://schemas.openxmlformats.org/officeDocument/2006/relationships/notesSlide" Target="../notesSlides/notesSlide4.xml"/><Relationship Id="rId7" Type="http://schemas.openxmlformats.org/officeDocument/2006/relationships/image" Target="../media/image6.emf"/><Relationship Id="rId12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11" Type="http://schemas.openxmlformats.org/officeDocument/2006/relationships/image" Target="../media/image8.wmf"/><Relationship Id="rId5" Type="http://schemas.openxmlformats.org/officeDocument/2006/relationships/image" Target="../media/image5.emf"/><Relationship Id="rId15" Type="http://schemas.openxmlformats.org/officeDocument/2006/relationships/image" Target="../media/image10.wmf"/><Relationship Id="rId10" Type="http://schemas.openxmlformats.org/officeDocument/2006/relationships/oleObject" Target="../embeddings/oleObject5.bin"/><Relationship Id="rId4" Type="http://schemas.openxmlformats.org/officeDocument/2006/relationships/oleObject" Target="../embeddings/oleObject2.bin"/><Relationship Id="rId9" Type="http://schemas.openxmlformats.org/officeDocument/2006/relationships/image" Target="../media/image7.emf"/><Relationship Id="rId14" Type="http://schemas.openxmlformats.org/officeDocument/2006/relationships/oleObject" Target="../embeddings/oleObject7.bin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.bin"/><Relationship Id="rId13" Type="http://schemas.openxmlformats.org/officeDocument/2006/relationships/image" Target="../media/image14.emf"/><Relationship Id="rId3" Type="http://schemas.openxmlformats.org/officeDocument/2006/relationships/notesSlide" Target="../notesSlides/notesSlide6.xml"/><Relationship Id="rId7" Type="http://schemas.openxmlformats.org/officeDocument/2006/relationships/image" Target="../media/image11.wmf"/><Relationship Id="rId12" Type="http://schemas.openxmlformats.org/officeDocument/2006/relationships/oleObject" Target="../embeddings/oleObject1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9.bin"/><Relationship Id="rId11" Type="http://schemas.openxmlformats.org/officeDocument/2006/relationships/image" Target="../media/image13.wmf"/><Relationship Id="rId5" Type="http://schemas.openxmlformats.org/officeDocument/2006/relationships/image" Target="../media/image8.wmf"/><Relationship Id="rId15" Type="http://schemas.openxmlformats.org/officeDocument/2006/relationships/image" Target="../media/image15.emf"/><Relationship Id="rId10" Type="http://schemas.openxmlformats.org/officeDocument/2006/relationships/oleObject" Target="../embeddings/oleObject11.bin"/><Relationship Id="rId4" Type="http://schemas.openxmlformats.org/officeDocument/2006/relationships/oleObject" Target="../embeddings/oleObject8.bin"/><Relationship Id="rId9" Type="http://schemas.openxmlformats.org/officeDocument/2006/relationships/image" Target="../media/image12.emf"/><Relationship Id="rId14" Type="http://schemas.openxmlformats.org/officeDocument/2006/relationships/oleObject" Target="../embeddings/oleObject13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7" Type="http://schemas.openxmlformats.org/officeDocument/2006/relationships/image" Target="../media/image17.wmf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5.bin"/><Relationship Id="rId5" Type="http://schemas.openxmlformats.org/officeDocument/2006/relationships/image" Target="../media/image16.wmf"/><Relationship Id="rId4" Type="http://schemas.openxmlformats.org/officeDocument/2006/relationships/oleObject" Target="../embeddings/oleObject14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8.bin"/><Relationship Id="rId13" Type="http://schemas.openxmlformats.org/officeDocument/2006/relationships/image" Target="../media/image22.wmf"/><Relationship Id="rId3" Type="http://schemas.openxmlformats.org/officeDocument/2006/relationships/notesSlide" Target="../notesSlides/notesSlide8.xml"/><Relationship Id="rId7" Type="http://schemas.openxmlformats.org/officeDocument/2006/relationships/image" Target="../media/image19.wmf"/><Relationship Id="rId12" Type="http://schemas.openxmlformats.org/officeDocument/2006/relationships/oleObject" Target="../embeddings/oleObject20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7.bin"/><Relationship Id="rId11" Type="http://schemas.openxmlformats.org/officeDocument/2006/relationships/image" Target="../media/image21.wmf"/><Relationship Id="rId5" Type="http://schemas.openxmlformats.org/officeDocument/2006/relationships/image" Target="../media/image18.wmf"/><Relationship Id="rId10" Type="http://schemas.openxmlformats.org/officeDocument/2006/relationships/oleObject" Target="../embeddings/oleObject19.bin"/><Relationship Id="rId4" Type="http://schemas.openxmlformats.org/officeDocument/2006/relationships/oleObject" Target="../embeddings/oleObject16.bin"/><Relationship Id="rId9" Type="http://schemas.openxmlformats.org/officeDocument/2006/relationships/image" Target="../media/image20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3.bin"/><Relationship Id="rId13" Type="http://schemas.openxmlformats.org/officeDocument/2006/relationships/image" Target="../media/image27.wmf"/><Relationship Id="rId18" Type="http://schemas.openxmlformats.org/officeDocument/2006/relationships/oleObject" Target="../embeddings/oleObject28.bin"/><Relationship Id="rId3" Type="http://schemas.openxmlformats.org/officeDocument/2006/relationships/notesSlide" Target="../notesSlides/notesSlide9.xml"/><Relationship Id="rId21" Type="http://schemas.openxmlformats.org/officeDocument/2006/relationships/image" Target="../media/image31.wmf"/><Relationship Id="rId7" Type="http://schemas.openxmlformats.org/officeDocument/2006/relationships/image" Target="../media/image24.wmf"/><Relationship Id="rId12" Type="http://schemas.openxmlformats.org/officeDocument/2006/relationships/oleObject" Target="../embeddings/oleObject25.bin"/><Relationship Id="rId17" Type="http://schemas.openxmlformats.org/officeDocument/2006/relationships/image" Target="../media/image29.wmf"/><Relationship Id="rId2" Type="http://schemas.openxmlformats.org/officeDocument/2006/relationships/slideLayout" Target="../slideLayouts/slideLayout12.xml"/><Relationship Id="rId16" Type="http://schemas.openxmlformats.org/officeDocument/2006/relationships/oleObject" Target="../embeddings/oleObject27.bin"/><Relationship Id="rId20" Type="http://schemas.openxmlformats.org/officeDocument/2006/relationships/oleObject" Target="../embeddings/oleObject29.bin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22.bin"/><Relationship Id="rId11" Type="http://schemas.openxmlformats.org/officeDocument/2006/relationships/image" Target="../media/image26.wmf"/><Relationship Id="rId5" Type="http://schemas.openxmlformats.org/officeDocument/2006/relationships/image" Target="../media/image23.wmf"/><Relationship Id="rId15" Type="http://schemas.openxmlformats.org/officeDocument/2006/relationships/image" Target="../media/image28.wmf"/><Relationship Id="rId10" Type="http://schemas.openxmlformats.org/officeDocument/2006/relationships/oleObject" Target="../embeddings/oleObject24.bin"/><Relationship Id="rId19" Type="http://schemas.openxmlformats.org/officeDocument/2006/relationships/image" Target="../media/image30.wmf"/><Relationship Id="rId4" Type="http://schemas.openxmlformats.org/officeDocument/2006/relationships/oleObject" Target="../embeddings/oleObject21.bin"/><Relationship Id="rId9" Type="http://schemas.openxmlformats.org/officeDocument/2006/relationships/image" Target="../media/image25.wmf"/><Relationship Id="rId14" Type="http://schemas.openxmlformats.org/officeDocument/2006/relationships/oleObject" Target="../embeddings/oleObject26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2489364" y="1654863"/>
            <a:ext cx="4108817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9600" b="1" kern="10" spc="600" dirty="0">
                <a:ln w="9525">
                  <a:solidFill>
                    <a:srgbClr val="000000"/>
                  </a:solidFill>
                  <a:round/>
                </a:ln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平方根</a:t>
            </a:r>
          </a:p>
        </p:txBody>
      </p:sp>
      <p:sp>
        <p:nvSpPr>
          <p:cNvPr id="7" name="矩形 6"/>
          <p:cNvSpPr/>
          <p:nvPr/>
        </p:nvSpPr>
        <p:spPr>
          <a:xfrm>
            <a:off x="2798579" y="5020451"/>
            <a:ext cx="3554179" cy="5324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6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600" b="1" kern="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Text Box 2"/>
          <p:cNvSpPr txBox="1">
            <a:spLocks noChangeArrowheads="1"/>
          </p:cNvSpPr>
          <p:nvPr/>
        </p:nvSpPr>
        <p:spPr bwMode="auto">
          <a:xfrm>
            <a:off x="0" y="476250"/>
            <a:ext cx="8886825" cy="155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3200" b="1" dirty="0">
                <a:solidFill>
                  <a:srgbClr val="000000"/>
                </a:solidFill>
                <a:latin typeface="Times New Roman" panose="02020603050405020304" pitchFamily="18" charset="0"/>
                <a:ea typeface="楷体_GB2312" pitchFamily="49" charset="-122"/>
              </a:rPr>
              <a:t>开平方：                                                                 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3200" b="1" dirty="0">
                <a:solidFill>
                  <a:srgbClr val="000000"/>
                </a:solidFill>
                <a:latin typeface="Times New Roman" panose="02020603050405020304" pitchFamily="18" charset="0"/>
                <a:ea typeface="楷体_GB2312" pitchFamily="49" charset="-122"/>
              </a:rPr>
              <a:t>         求一个数</a:t>
            </a:r>
            <a:r>
              <a:rPr kumimoji="1"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  <a:ea typeface="楷体_GB2312" pitchFamily="49" charset="-122"/>
              </a:rPr>
              <a:t>a(a≥0)</a:t>
            </a:r>
            <a:r>
              <a:rPr kumimoji="1" lang="zh-CN" altLang="en-US" sz="3200" b="1" dirty="0">
                <a:solidFill>
                  <a:srgbClr val="000000"/>
                </a:solidFill>
                <a:latin typeface="Times New Roman" panose="02020603050405020304" pitchFamily="18" charset="0"/>
                <a:ea typeface="楷体_GB2312" pitchFamily="49" charset="-122"/>
              </a:rPr>
              <a:t>的平方根的运算，叫做开平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3200" b="1" dirty="0">
                <a:solidFill>
                  <a:srgbClr val="000000"/>
                </a:solidFill>
                <a:latin typeface="Times New Roman" panose="02020603050405020304" pitchFamily="18" charset="0"/>
                <a:ea typeface="楷体_GB2312" pitchFamily="49" charset="-122"/>
              </a:rPr>
              <a:t>方，开平方运算是已知指数和幂，求底数。</a:t>
            </a:r>
          </a:p>
        </p:txBody>
      </p:sp>
      <p:sp>
        <p:nvSpPr>
          <p:cNvPr id="109571" name="Text Box 3"/>
          <p:cNvSpPr txBox="1">
            <a:spLocks noChangeArrowheads="1"/>
          </p:cNvSpPr>
          <p:nvPr/>
        </p:nvSpPr>
        <p:spPr bwMode="auto">
          <a:xfrm>
            <a:off x="0" y="2303463"/>
            <a:ext cx="86042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3200" b="1" dirty="0">
                <a:solidFill>
                  <a:srgbClr val="3333FF"/>
                </a:solidFill>
                <a:latin typeface="Times New Roman" panose="02020603050405020304" pitchFamily="18" charset="0"/>
                <a:ea typeface="楷体_GB2312" pitchFamily="49" charset="-122"/>
              </a:rPr>
              <a:t>     ？是不是所有的数都能进行开平方运算 ？</a:t>
            </a:r>
          </a:p>
        </p:txBody>
      </p:sp>
      <p:sp>
        <p:nvSpPr>
          <p:cNvPr id="109572" name="Text Box 4"/>
          <p:cNvSpPr txBox="1">
            <a:spLocks noChangeArrowheads="1"/>
          </p:cNvSpPr>
          <p:nvPr/>
        </p:nvSpPr>
        <p:spPr bwMode="auto">
          <a:xfrm>
            <a:off x="940870" y="2882900"/>
            <a:ext cx="8193087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3200" b="1" dirty="0">
                <a:solidFill>
                  <a:srgbClr val="FF0066"/>
                </a:solidFill>
                <a:latin typeface="Times New Roman" panose="02020603050405020304" pitchFamily="18" charset="0"/>
                <a:ea typeface="楷体_GB2312" pitchFamily="49" charset="-122"/>
              </a:rPr>
              <a:t>不是，只有正数和零才能进行开平方运算。</a:t>
            </a:r>
          </a:p>
        </p:txBody>
      </p:sp>
      <p:sp>
        <p:nvSpPr>
          <p:cNvPr id="109573" name="Text Box 5"/>
          <p:cNvSpPr txBox="1">
            <a:spLocks noChangeArrowheads="1"/>
          </p:cNvSpPr>
          <p:nvPr/>
        </p:nvSpPr>
        <p:spPr bwMode="auto">
          <a:xfrm>
            <a:off x="40110" y="3860800"/>
            <a:ext cx="9133957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3200" b="1" dirty="0">
                <a:solidFill>
                  <a:srgbClr val="333399"/>
                </a:solidFill>
                <a:latin typeface="Times New Roman" panose="02020603050405020304" pitchFamily="18" charset="0"/>
                <a:ea typeface="楷体_GB2312" pitchFamily="49" charset="-122"/>
              </a:rPr>
              <a:t>        </a:t>
            </a:r>
            <a:r>
              <a:rPr kumimoji="1" lang="zh-CN" altLang="en-US" sz="3200" b="1" dirty="0">
                <a:solidFill>
                  <a:srgbClr val="000000"/>
                </a:solidFill>
                <a:latin typeface="Times New Roman" panose="02020603050405020304" pitchFamily="18" charset="0"/>
                <a:ea typeface="楷体_GB2312" pitchFamily="49" charset="-122"/>
              </a:rPr>
              <a:t>由于平方与开平方互为逆运算，因此可以通过平方运算来求一个数的平方根，也可以通过平方运算来检验一个数是不是另一个数的平方根。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95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1095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1095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570" grpId="0"/>
      <p:bldP spid="109571" grpId="0"/>
      <p:bldP spid="109572" grpId="0"/>
      <p:bldP spid="10957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0594" name="Group 2"/>
          <p:cNvGrpSpPr/>
          <p:nvPr/>
        </p:nvGrpSpPr>
        <p:grpSpPr bwMode="auto">
          <a:xfrm>
            <a:off x="0" y="0"/>
            <a:ext cx="4114800" cy="1143000"/>
            <a:chOff x="384" y="1344"/>
            <a:chExt cx="2208" cy="1052"/>
          </a:xfrm>
        </p:grpSpPr>
        <p:sp>
          <p:nvSpPr>
            <p:cNvPr id="110595" name="Freeform 3"/>
            <p:cNvSpPr/>
            <p:nvPr/>
          </p:nvSpPr>
          <p:spPr bwMode="auto">
            <a:xfrm>
              <a:off x="384" y="1872"/>
              <a:ext cx="2208" cy="384"/>
            </a:xfrm>
            <a:custGeom>
              <a:avLst/>
              <a:gdLst>
                <a:gd name="T0" fmla="*/ 432 w 2208"/>
                <a:gd name="T1" fmla="*/ 384 h 384"/>
                <a:gd name="T2" fmla="*/ 2208 w 2208"/>
                <a:gd name="T3" fmla="*/ 384 h 384"/>
                <a:gd name="T4" fmla="*/ 1776 w 2208"/>
                <a:gd name="T5" fmla="*/ 0 h 384"/>
                <a:gd name="T6" fmla="*/ 0 w 2208"/>
                <a:gd name="T7" fmla="*/ 0 h 384"/>
                <a:gd name="T8" fmla="*/ 432 w 2208"/>
                <a:gd name="T9" fmla="*/ 384 h 3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08" h="384">
                  <a:moveTo>
                    <a:pt x="432" y="384"/>
                  </a:moveTo>
                  <a:lnTo>
                    <a:pt x="2208" y="384"/>
                  </a:lnTo>
                  <a:lnTo>
                    <a:pt x="1776" y="0"/>
                  </a:lnTo>
                  <a:lnTo>
                    <a:pt x="0" y="0"/>
                  </a:lnTo>
                  <a:lnTo>
                    <a:pt x="432" y="384"/>
                  </a:lnTo>
                  <a:close/>
                </a:path>
              </a:pathLst>
            </a:custGeom>
            <a:gradFill rotWithShape="0">
              <a:gsLst>
                <a:gs pos="0">
                  <a:srgbClr val="FFFFFF"/>
                </a:gs>
                <a:gs pos="100000">
                  <a:srgbClr val="99CC00"/>
                </a:gs>
              </a:gsLst>
              <a:lin ang="5400000" scaled="1"/>
            </a:gradFill>
            <a:ln w="19050" cap="flat" cmpd="sng">
              <a:solidFill>
                <a:schemeClr val="accent1"/>
              </a:solidFill>
              <a:prstDash val="solid"/>
              <a:round/>
            </a:ln>
            <a:effectLst>
              <a:prstShdw prst="shdw15">
                <a:schemeClr val="bg2"/>
              </a:prstShdw>
            </a:effectLst>
          </p:spPr>
          <p:txBody>
            <a:bodyPr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grpSp>
          <p:nvGrpSpPr>
            <p:cNvPr id="110596" name="Group 4"/>
            <p:cNvGrpSpPr/>
            <p:nvPr/>
          </p:nvGrpSpPr>
          <p:grpSpPr bwMode="auto">
            <a:xfrm>
              <a:off x="384" y="1344"/>
              <a:ext cx="2112" cy="1052"/>
              <a:chOff x="480" y="1344"/>
              <a:chExt cx="2112" cy="1052"/>
            </a:xfrm>
          </p:grpSpPr>
          <p:sp>
            <p:nvSpPr>
              <p:cNvPr id="110597" name="Freeform 5"/>
              <p:cNvSpPr/>
              <p:nvPr/>
            </p:nvSpPr>
            <p:spPr bwMode="auto">
              <a:xfrm rot="158589">
                <a:off x="576" y="1441"/>
                <a:ext cx="576" cy="720"/>
              </a:xfrm>
              <a:custGeom>
                <a:avLst/>
                <a:gdLst>
                  <a:gd name="T0" fmla="*/ 48 w 576"/>
                  <a:gd name="T1" fmla="*/ 768 h 816"/>
                  <a:gd name="T2" fmla="*/ 192 w 576"/>
                  <a:gd name="T3" fmla="*/ 816 h 816"/>
                  <a:gd name="T4" fmla="*/ 576 w 576"/>
                  <a:gd name="T5" fmla="*/ 96 h 816"/>
                  <a:gd name="T6" fmla="*/ 384 w 576"/>
                  <a:gd name="T7" fmla="*/ 0 h 816"/>
                  <a:gd name="T8" fmla="*/ 0 w 576"/>
                  <a:gd name="T9" fmla="*/ 720 h 8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76" h="816">
                    <a:moveTo>
                      <a:pt x="48" y="768"/>
                    </a:moveTo>
                    <a:lnTo>
                      <a:pt x="192" y="816"/>
                    </a:lnTo>
                    <a:lnTo>
                      <a:pt x="576" y="96"/>
                    </a:lnTo>
                    <a:lnTo>
                      <a:pt x="384" y="0"/>
                    </a:lnTo>
                    <a:lnTo>
                      <a:pt x="0" y="720"/>
                    </a:lnTo>
                  </a:path>
                </a:pathLst>
              </a:custGeom>
              <a:gradFill rotWithShape="0">
                <a:gsLst>
                  <a:gs pos="0">
                    <a:srgbClr val="FFCC66"/>
                  </a:gs>
                  <a:gs pos="100000">
                    <a:schemeClr val="accent2"/>
                  </a:gs>
                </a:gsLst>
                <a:lin ang="18900000" scaled="1"/>
              </a:gradFill>
              <a:ln w="38100" cap="flat" cmpd="sng">
                <a:solidFill>
                  <a:schemeClr val="accent2"/>
                </a:solidFill>
                <a:prstDash val="solid"/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10598" name="Freeform 6"/>
              <p:cNvSpPr/>
              <p:nvPr/>
            </p:nvSpPr>
            <p:spPr bwMode="auto">
              <a:xfrm>
                <a:off x="768" y="1489"/>
                <a:ext cx="576" cy="672"/>
              </a:xfrm>
              <a:custGeom>
                <a:avLst/>
                <a:gdLst>
                  <a:gd name="T0" fmla="*/ 0 w 432"/>
                  <a:gd name="T1" fmla="*/ 624 h 624"/>
                  <a:gd name="T2" fmla="*/ 96 w 432"/>
                  <a:gd name="T3" fmla="*/ 624 h 624"/>
                  <a:gd name="T4" fmla="*/ 432 w 432"/>
                  <a:gd name="T5" fmla="*/ 0 h 624"/>
                  <a:gd name="T6" fmla="*/ 288 w 432"/>
                  <a:gd name="T7" fmla="*/ 48 h 624"/>
                  <a:gd name="T8" fmla="*/ 0 w 432"/>
                  <a:gd name="T9" fmla="*/ 624 h 6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32" h="624">
                    <a:moveTo>
                      <a:pt x="0" y="624"/>
                    </a:moveTo>
                    <a:lnTo>
                      <a:pt x="96" y="624"/>
                    </a:lnTo>
                    <a:lnTo>
                      <a:pt x="432" y="0"/>
                    </a:lnTo>
                    <a:lnTo>
                      <a:pt x="288" y="48"/>
                    </a:lnTo>
                    <a:lnTo>
                      <a:pt x="0" y="6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rgbClr val="CC3300"/>
                  </a:gs>
                  <a:gs pos="100000">
                    <a:schemeClr val="accent2"/>
                  </a:gs>
                </a:gsLst>
                <a:lin ang="2700000" scaled="1"/>
              </a:gradFill>
              <a:ln w="38100" cap="flat" cmpd="sng">
                <a:solidFill>
                  <a:srgbClr val="CC3300"/>
                </a:solidFill>
                <a:prstDash val="solid"/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10599" name="Freeform 7"/>
              <p:cNvSpPr/>
              <p:nvPr/>
            </p:nvSpPr>
            <p:spPr bwMode="auto">
              <a:xfrm rot="961415">
                <a:off x="576" y="1344"/>
                <a:ext cx="288" cy="768"/>
              </a:xfrm>
              <a:custGeom>
                <a:avLst/>
                <a:gdLst>
                  <a:gd name="T0" fmla="*/ 480 w 480"/>
                  <a:gd name="T1" fmla="*/ 96 h 720"/>
                  <a:gd name="T2" fmla="*/ 192 w 480"/>
                  <a:gd name="T3" fmla="*/ 672 h 720"/>
                  <a:gd name="T4" fmla="*/ 144 w 480"/>
                  <a:gd name="T5" fmla="*/ 720 h 720"/>
                  <a:gd name="T6" fmla="*/ 0 w 480"/>
                  <a:gd name="T7" fmla="*/ 624 h 720"/>
                  <a:gd name="T8" fmla="*/ 144 w 480"/>
                  <a:gd name="T9" fmla="*/ 336 h 720"/>
                  <a:gd name="T10" fmla="*/ 336 w 480"/>
                  <a:gd name="T11" fmla="*/ 0 h 720"/>
                  <a:gd name="T12" fmla="*/ 480 w 480"/>
                  <a:gd name="T13" fmla="*/ 96 h 7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80" h="720">
                    <a:moveTo>
                      <a:pt x="480" y="96"/>
                    </a:moveTo>
                    <a:lnTo>
                      <a:pt x="192" y="672"/>
                    </a:lnTo>
                    <a:lnTo>
                      <a:pt x="144" y="720"/>
                    </a:lnTo>
                    <a:lnTo>
                      <a:pt x="0" y="624"/>
                    </a:lnTo>
                    <a:lnTo>
                      <a:pt x="144" y="336"/>
                    </a:lnTo>
                    <a:lnTo>
                      <a:pt x="336" y="0"/>
                    </a:lnTo>
                    <a:lnTo>
                      <a:pt x="480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hlink"/>
                  </a:gs>
                  <a:gs pos="50000">
                    <a:srgbClr val="FFCC66"/>
                  </a:gs>
                  <a:gs pos="100000">
                    <a:schemeClr val="hlink"/>
                  </a:gs>
                </a:gsLst>
                <a:lin ang="2700000" scaled="1"/>
              </a:gradFill>
              <a:ln w="19050" cap="flat" cmpd="sng">
                <a:solidFill>
                  <a:srgbClr val="FFCC66"/>
                </a:solidFill>
                <a:prstDash val="solid"/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10600" name="Freeform 8"/>
              <p:cNvSpPr/>
              <p:nvPr/>
            </p:nvSpPr>
            <p:spPr bwMode="auto">
              <a:xfrm>
                <a:off x="864" y="1345"/>
                <a:ext cx="480" cy="192"/>
              </a:xfrm>
              <a:custGeom>
                <a:avLst/>
                <a:gdLst>
                  <a:gd name="T0" fmla="*/ 192 w 336"/>
                  <a:gd name="T1" fmla="*/ 240 h 240"/>
                  <a:gd name="T2" fmla="*/ 48 w 336"/>
                  <a:gd name="T3" fmla="*/ 144 h 240"/>
                  <a:gd name="T4" fmla="*/ 0 w 336"/>
                  <a:gd name="T5" fmla="*/ 48 h 240"/>
                  <a:gd name="T6" fmla="*/ 144 w 336"/>
                  <a:gd name="T7" fmla="*/ 0 h 240"/>
                  <a:gd name="T8" fmla="*/ 288 w 336"/>
                  <a:gd name="T9" fmla="*/ 48 h 240"/>
                  <a:gd name="T10" fmla="*/ 336 w 336"/>
                  <a:gd name="T11" fmla="*/ 192 h 240"/>
                  <a:gd name="T12" fmla="*/ 192 w 336"/>
                  <a:gd name="T13" fmla="*/ 240 h 2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36" h="240">
                    <a:moveTo>
                      <a:pt x="192" y="240"/>
                    </a:moveTo>
                    <a:lnTo>
                      <a:pt x="48" y="144"/>
                    </a:lnTo>
                    <a:lnTo>
                      <a:pt x="0" y="48"/>
                    </a:lnTo>
                    <a:lnTo>
                      <a:pt x="144" y="0"/>
                    </a:lnTo>
                    <a:lnTo>
                      <a:pt x="288" y="48"/>
                    </a:lnTo>
                    <a:lnTo>
                      <a:pt x="336" y="192"/>
                    </a:lnTo>
                    <a:lnTo>
                      <a:pt x="192" y="24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FFCC66"/>
                  </a:gs>
                  <a:gs pos="50000">
                    <a:srgbClr val="FF9933"/>
                  </a:gs>
                  <a:gs pos="100000">
                    <a:srgbClr val="FFCC66"/>
                  </a:gs>
                </a:gsLst>
                <a:lin ang="18900000" scaled="1"/>
              </a:gradFill>
              <a:ln w="19050" cap="flat" cmpd="sng">
                <a:solidFill>
                  <a:schemeClr val="accent2"/>
                </a:solidFill>
                <a:prstDash val="solid"/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10601" name="Freeform 9"/>
              <p:cNvSpPr/>
              <p:nvPr/>
            </p:nvSpPr>
            <p:spPr bwMode="auto">
              <a:xfrm>
                <a:off x="528" y="1921"/>
                <a:ext cx="384" cy="432"/>
              </a:xfrm>
              <a:custGeom>
                <a:avLst/>
                <a:gdLst>
                  <a:gd name="T0" fmla="*/ 192 w 384"/>
                  <a:gd name="T1" fmla="*/ 192 h 384"/>
                  <a:gd name="T2" fmla="*/ 96 w 384"/>
                  <a:gd name="T3" fmla="*/ 144 h 384"/>
                  <a:gd name="T4" fmla="*/ 48 w 384"/>
                  <a:gd name="T5" fmla="*/ 96 h 384"/>
                  <a:gd name="T6" fmla="*/ 0 w 384"/>
                  <a:gd name="T7" fmla="*/ 0 h 384"/>
                  <a:gd name="T8" fmla="*/ 0 w 384"/>
                  <a:gd name="T9" fmla="*/ 384 h 384"/>
                  <a:gd name="T10" fmla="*/ 384 w 384"/>
                  <a:gd name="T11" fmla="*/ 192 h 384"/>
                  <a:gd name="T12" fmla="*/ 192 w 384"/>
                  <a:gd name="T13" fmla="*/ 192 h 3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84" h="384">
                    <a:moveTo>
                      <a:pt x="192" y="192"/>
                    </a:moveTo>
                    <a:lnTo>
                      <a:pt x="96" y="144"/>
                    </a:lnTo>
                    <a:lnTo>
                      <a:pt x="48" y="96"/>
                    </a:lnTo>
                    <a:lnTo>
                      <a:pt x="0" y="0"/>
                    </a:lnTo>
                    <a:lnTo>
                      <a:pt x="0" y="384"/>
                    </a:lnTo>
                    <a:lnTo>
                      <a:pt x="384" y="192"/>
                    </a:lnTo>
                    <a:lnTo>
                      <a:pt x="192" y="19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hlink"/>
                  </a:gs>
                  <a:gs pos="50000">
                    <a:srgbClr val="FF9900"/>
                  </a:gs>
                  <a:gs pos="100000">
                    <a:schemeClr val="hlink"/>
                  </a:gs>
                </a:gsLst>
                <a:lin ang="2700000" scaled="1"/>
              </a:gradFill>
              <a:ln w="19050" cap="flat" cmpd="sng">
                <a:solidFill>
                  <a:schemeClr val="accent2"/>
                </a:solidFill>
                <a:prstDash val="solid"/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10602" name="Freeform 10"/>
              <p:cNvSpPr/>
              <p:nvPr/>
            </p:nvSpPr>
            <p:spPr bwMode="auto">
              <a:xfrm rot="1629174">
                <a:off x="480" y="2220"/>
                <a:ext cx="147" cy="176"/>
              </a:xfrm>
              <a:custGeom>
                <a:avLst/>
                <a:gdLst>
                  <a:gd name="T0" fmla="*/ 0 w 96"/>
                  <a:gd name="T1" fmla="*/ 0 h 96"/>
                  <a:gd name="T2" fmla="*/ 96 w 96"/>
                  <a:gd name="T3" fmla="*/ 0 h 96"/>
                  <a:gd name="T4" fmla="*/ 48 w 96"/>
                  <a:gd name="T5" fmla="*/ 96 h 96"/>
                  <a:gd name="T6" fmla="*/ 0 w 96"/>
                  <a:gd name="T7" fmla="*/ 0 h 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96" h="96">
                    <a:moveTo>
                      <a:pt x="0" y="0"/>
                    </a:moveTo>
                    <a:lnTo>
                      <a:pt x="96" y="0"/>
                    </a:lnTo>
                    <a:lnTo>
                      <a:pt x="48" y="96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50000">
                    <a:srgbClr val="969696"/>
                  </a:gs>
                  <a:gs pos="100000">
                    <a:schemeClr val="bg1"/>
                  </a:gs>
                </a:gsLst>
                <a:lin ang="0" scaled="1"/>
              </a:gradFill>
              <a:ln w="9525" cap="flat" cmpd="sng">
                <a:solidFill>
                  <a:srgbClr val="000000"/>
                </a:solidFill>
                <a:prstDash val="solid"/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10603" name="Oval 11"/>
              <p:cNvSpPr>
                <a:spLocks noChangeArrowheads="1"/>
              </p:cNvSpPr>
              <p:nvPr/>
            </p:nvSpPr>
            <p:spPr bwMode="auto">
              <a:xfrm>
                <a:off x="1056" y="1393"/>
                <a:ext cx="144" cy="48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rgbClr val="000000"/>
                </a:solidFill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10604" name="Text Box 12"/>
              <p:cNvSpPr txBox="1">
                <a:spLocks noChangeArrowheads="1"/>
              </p:cNvSpPr>
              <p:nvPr/>
            </p:nvSpPr>
            <p:spPr bwMode="auto">
              <a:xfrm>
                <a:off x="1296" y="1392"/>
                <a:ext cx="1296" cy="59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2">
                        <a:alpha val="50000"/>
                      </a:schemeClr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zh-CN" altLang="en-US" sz="3600" b="1" dirty="0">
                    <a:solidFill>
                      <a:srgbClr val="0000CC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anose="02020603050405020304" pitchFamily="18" charset="0"/>
                    <a:ea typeface="黑体" panose="02010609060101010101" pitchFamily="49" charset="-122"/>
                  </a:rPr>
                  <a:t>随堂练习</a:t>
                </a:r>
                <a:r>
                  <a:rPr lang="en-US" altLang="zh-CN" sz="3600" b="1" dirty="0">
                    <a:solidFill>
                      <a:srgbClr val="0000CC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anose="02020603050405020304" pitchFamily="18" charset="0"/>
                    <a:ea typeface="黑体" panose="02010609060101010101" pitchFamily="49" charset="-122"/>
                  </a:rPr>
                  <a:t>1</a:t>
                </a:r>
              </a:p>
            </p:txBody>
          </p:sp>
        </p:grpSp>
      </p:grpSp>
      <p:sp>
        <p:nvSpPr>
          <p:cNvPr id="110605" name="Text Box 13"/>
          <p:cNvSpPr txBox="1">
            <a:spLocks noChangeArrowheads="1"/>
          </p:cNvSpPr>
          <p:nvPr/>
        </p:nvSpPr>
        <p:spPr bwMode="auto">
          <a:xfrm>
            <a:off x="8652" y="661619"/>
            <a:ext cx="9144000" cy="55769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40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                         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1</a:t>
            </a:r>
            <a:r>
              <a:rPr kumimoji="1"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、检验下面各题中前面的数是不是后面的数的平方根。</a:t>
            </a:r>
          </a:p>
          <a:p>
            <a:pPr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（</a:t>
            </a:r>
            <a:r>
              <a:rPr kumimoji="1"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1</a:t>
            </a:r>
            <a:r>
              <a:rPr kumimoji="1"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）</a:t>
            </a:r>
            <a:r>
              <a:rPr kumimoji="1"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±12  ,    144                      </a:t>
            </a:r>
            <a:r>
              <a:rPr kumimoji="1"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（</a:t>
            </a:r>
            <a:r>
              <a:rPr kumimoji="1"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2</a:t>
            </a:r>
            <a:r>
              <a:rPr kumimoji="1"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）</a:t>
            </a:r>
            <a:r>
              <a:rPr kumimoji="1"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±0.2 ,  0.04</a:t>
            </a:r>
          </a:p>
          <a:p>
            <a:pPr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（</a:t>
            </a:r>
            <a:r>
              <a:rPr kumimoji="1"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3</a:t>
            </a:r>
            <a:r>
              <a:rPr kumimoji="1"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）</a:t>
            </a:r>
            <a:r>
              <a:rPr kumimoji="1"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10</a:t>
            </a:r>
            <a:r>
              <a:rPr kumimoji="1" lang="en-US" altLang="zh-CN" sz="2800" b="1" baseline="50000" dirty="0">
                <a:solidFill>
                  <a:srgbClr val="000000"/>
                </a:solidFill>
                <a:latin typeface="Times New Roman" panose="02020603050405020304" pitchFamily="18" charset="0"/>
              </a:rPr>
              <a:t>2</a:t>
            </a:r>
            <a:r>
              <a:rPr kumimoji="1"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   </a:t>
            </a:r>
            <a:r>
              <a:rPr kumimoji="1"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，</a:t>
            </a:r>
            <a:r>
              <a:rPr kumimoji="1"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10</a:t>
            </a:r>
            <a:r>
              <a:rPr kumimoji="1" lang="en-US" altLang="zh-CN" sz="2800" b="1" baseline="50000" dirty="0">
                <a:solidFill>
                  <a:srgbClr val="000000"/>
                </a:solidFill>
                <a:latin typeface="Times New Roman" panose="02020603050405020304" pitchFamily="18" charset="0"/>
              </a:rPr>
              <a:t>4                                    </a:t>
            </a:r>
            <a:r>
              <a:rPr kumimoji="1"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（</a:t>
            </a:r>
            <a:r>
              <a:rPr kumimoji="1"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4</a:t>
            </a:r>
            <a:r>
              <a:rPr kumimoji="1"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）</a:t>
            </a:r>
            <a:r>
              <a:rPr kumimoji="1"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14  </a:t>
            </a:r>
            <a:r>
              <a:rPr kumimoji="1"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，</a:t>
            </a:r>
            <a:r>
              <a:rPr kumimoji="1"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256</a:t>
            </a:r>
          </a:p>
          <a:p>
            <a:pPr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</a:pPr>
            <a:r>
              <a:rPr kumimoji="1"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2</a:t>
            </a:r>
            <a:r>
              <a:rPr kumimoji="1"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、选择题</a:t>
            </a:r>
            <a:r>
              <a:rPr kumimoji="1"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    （</a:t>
            </a:r>
            <a:r>
              <a:rPr kumimoji="1"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1</a:t>
            </a:r>
            <a:r>
              <a:rPr kumimoji="1"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） </a:t>
            </a:r>
            <a:r>
              <a:rPr kumimoji="1"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0.01</a:t>
            </a:r>
            <a:r>
              <a:rPr kumimoji="1"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的平方根是   （        ）</a:t>
            </a:r>
          </a:p>
          <a:p>
            <a:pPr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   （</a:t>
            </a:r>
            <a:r>
              <a:rPr kumimoji="1"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A</a:t>
            </a:r>
            <a:r>
              <a:rPr kumimoji="1"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）</a:t>
            </a:r>
            <a:r>
              <a:rPr kumimoji="1"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0.1    </a:t>
            </a:r>
            <a:r>
              <a:rPr kumimoji="1"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（</a:t>
            </a:r>
            <a:r>
              <a:rPr kumimoji="1"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B</a:t>
            </a:r>
            <a:r>
              <a:rPr kumimoji="1"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）</a:t>
            </a:r>
            <a:r>
              <a:rPr kumimoji="1"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±0.1      </a:t>
            </a:r>
            <a:r>
              <a:rPr kumimoji="1"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（</a:t>
            </a:r>
            <a:r>
              <a:rPr kumimoji="1"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C</a:t>
            </a:r>
            <a:r>
              <a:rPr kumimoji="1"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）</a:t>
            </a:r>
            <a:r>
              <a:rPr kumimoji="1"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0.0001   </a:t>
            </a:r>
            <a:r>
              <a:rPr kumimoji="1"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（</a:t>
            </a:r>
            <a:r>
              <a:rPr kumimoji="1"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D</a:t>
            </a:r>
            <a:r>
              <a:rPr kumimoji="1"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）</a:t>
            </a:r>
            <a:r>
              <a:rPr kumimoji="1"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±0.0001</a:t>
            </a:r>
          </a:p>
          <a:p>
            <a:pPr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</a:pPr>
            <a:r>
              <a:rPr kumimoji="1"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                       </a:t>
            </a:r>
            <a:r>
              <a:rPr kumimoji="1"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（</a:t>
            </a:r>
            <a:r>
              <a:rPr kumimoji="1"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2</a:t>
            </a:r>
            <a:r>
              <a:rPr kumimoji="1"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）∵  （</a:t>
            </a:r>
            <a:r>
              <a:rPr kumimoji="1"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0.3</a:t>
            </a:r>
            <a:r>
              <a:rPr kumimoji="1"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）</a:t>
            </a:r>
            <a:r>
              <a:rPr kumimoji="1" lang="en-US" altLang="zh-CN" sz="2800" b="1" baseline="50000" dirty="0">
                <a:solidFill>
                  <a:srgbClr val="00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2</a:t>
            </a:r>
            <a:r>
              <a:rPr kumimoji="1"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 = 0.09       ∴    </a:t>
            </a:r>
            <a:r>
              <a:rPr kumimoji="1"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（       ）</a:t>
            </a:r>
          </a:p>
          <a:p>
            <a:pPr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  （</a:t>
            </a:r>
            <a:r>
              <a:rPr kumimoji="1"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A</a:t>
            </a:r>
            <a:r>
              <a:rPr kumimoji="1"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）</a:t>
            </a:r>
            <a:r>
              <a:rPr kumimoji="1"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0.09 </a:t>
            </a:r>
            <a:r>
              <a:rPr kumimoji="1"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是 </a:t>
            </a:r>
            <a:r>
              <a:rPr kumimoji="1"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0.3</a:t>
            </a:r>
            <a:r>
              <a:rPr kumimoji="1"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的平方根</a:t>
            </a:r>
            <a:r>
              <a:rPr kumimoji="1"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.    </a:t>
            </a:r>
            <a:r>
              <a:rPr kumimoji="1"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（</a:t>
            </a:r>
            <a:r>
              <a:rPr kumimoji="1"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B</a:t>
            </a:r>
            <a:r>
              <a:rPr kumimoji="1"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）</a:t>
            </a:r>
            <a:r>
              <a:rPr kumimoji="1"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0.09</a:t>
            </a:r>
            <a:r>
              <a:rPr kumimoji="1"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是</a:t>
            </a:r>
            <a:r>
              <a:rPr kumimoji="1"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0.3</a:t>
            </a:r>
            <a:r>
              <a:rPr kumimoji="1"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的</a:t>
            </a:r>
            <a:r>
              <a:rPr kumimoji="1"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3</a:t>
            </a:r>
            <a:r>
              <a:rPr kumimoji="1"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倍</a:t>
            </a:r>
            <a:r>
              <a:rPr kumimoji="1"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.</a:t>
            </a:r>
          </a:p>
          <a:p>
            <a:pPr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</a:pPr>
            <a:r>
              <a:rPr kumimoji="1"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  </a:t>
            </a:r>
            <a:r>
              <a:rPr kumimoji="1"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（</a:t>
            </a:r>
            <a:r>
              <a:rPr kumimoji="1"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C</a:t>
            </a:r>
            <a:r>
              <a:rPr kumimoji="1"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）</a:t>
            </a:r>
            <a:r>
              <a:rPr kumimoji="1"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0.3 </a:t>
            </a:r>
            <a:r>
              <a:rPr kumimoji="1"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是</a:t>
            </a:r>
            <a:r>
              <a:rPr kumimoji="1"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0.09 </a:t>
            </a:r>
            <a:r>
              <a:rPr kumimoji="1"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的平方根</a:t>
            </a:r>
            <a:r>
              <a:rPr kumimoji="1"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.    </a:t>
            </a:r>
            <a:r>
              <a:rPr kumimoji="1"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（</a:t>
            </a:r>
            <a:r>
              <a:rPr kumimoji="1"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D</a:t>
            </a:r>
            <a:r>
              <a:rPr kumimoji="1"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）</a:t>
            </a:r>
            <a:r>
              <a:rPr kumimoji="1"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0.3</a:t>
            </a:r>
            <a:r>
              <a:rPr kumimoji="1"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不是</a:t>
            </a:r>
            <a:r>
              <a:rPr kumimoji="1"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0.09</a:t>
            </a:r>
            <a:r>
              <a:rPr kumimoji="1"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的平方根</a:t>
            </a:r>
            <a:r>
              <a:rPr kumimoji="1"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.</a:t>
            </a:r>
          </a:p>
        </p:txBody>
      </p:sp>
      <p:sp>
        <p:nvSpPr>
          <p:cNvPr id="110606" name="Text Box 14"/>
          <p:cNvSpPr txBox="1">
            <a:spLocks noChangeArrowheads="1"/>
          </p:cNvSpPr>
          <p:nvPr/>
        </p:nvSpPr>
        <p:spPr bwMode="auto">
          <a:xfrm>
            <a:off x="3081879" y="2028310"/>
            <a:ext cx="10668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32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是</a:t>
            </a:r>
          </a:p>
        </p:txBody>
      </p:sp>
      <p:sp>
        <p:nvSpPr>
          <p:cNvPr id="110607" name="Text Box 15"/>
          <p:cNvSpPr txBox="1">
            <a:spLocks noChangeArrowheads="1"/>
          </p:cNvSpPr>
          <p:nvPr/>
        </p:nvSpPr>
        <p:spPr bwMode="auto">
          <a:xfrm>
            <a:off x="7604840" y="2030044"/>
            <a:ext cx="685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3200" b="1">
                <a:solidFill>
                  <a:srgbClr val="FF0066"/>
                </a:solidFill>
                <a:latin typeface="Times New Roman" panose="02020603050405020304" pitchFamily="18" charset="0"/>
              </a:rPr>
              <a:t>是</a:t>
            </a:r>
          </a:p>
        </p:txBody>
      </p:sp>
      <p:sp>
        <p:nvSpPr>
          <p:cNvPr id="110608" name="Text Box 16"/>
          <p:cNvSpPr txBox="1">
            <a:spLocks noChangeArrowheads="1"/>
          </p:cNvSpPr>
          <p:nvPr/>
        </p:nvSpPr>
        <p:spPr bwMode="auto">
          <a:xfrm>
            <a:off x="2924890" y="2677744"/>
            <a:ext cx="914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3200" b="1">
                <a:solidFill>
                  <a:srgbClr val="FF0066"/>
                </a:solidFill>
                <a:latin typeface="Times New Roman" panose="02020603050405020304" pitchFamily="18" charset="0"/>
              </a:rPr>
              <a:t>是</a:t>
            </a:r>
          </a:p>
        </p:txBody>
      </p:sp>
      <p:sp>
        <p:nvSpPr>
          <p:cNvPr id="110609" name="Text Box 17"/>
          <p:cNvSpPr txBox="1">
            <a:spLocks noChangeArrowheads="1"/>
          </p:cNvSpPr>
          <p:nvPr/>
        </p:nvSpPr>
        <p:spPr bwMode="auto">
          <a:xfrm>
            <a:off x="7388940" y="2677744"/>
            <a:ext cx="1600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3200" b="1">
                <a:solidFill>
                  <a:srgbClr val="FF0066"/>
                </a:solidFill>
                <a:latin typeface="Times New Roman" panose="02020603050405020304" pitchFamily="18" charset="0"/>
              </a:rPr>
              <a:t>不是</a:t>
            </a:r>
          </a:p>
        </p:txBody>
      </p:sp>
      <p:sp>
        <p:nvSpPr>
          <p:cNvPr id="110610" name="Text Box 18"/>
          <p:cNvSpPr txBox="1">
            <a:spLocks noChangeArrowheads="1"/>
          </p:cNvSpPr>
          <p:nvPr/>
        </p:nvSpPr>
        <p:spPr bwMode="auto">
          <a:xfrm>
            <a:off x="6093540" y="3325444"/>
            <a:ext cx="685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en-US" altLang="zh-CN" sz="3200" b="1">
                <a:solidFill>
                  <a:srgbClr val="FF0066"/>
                </a:solidFill>
                <a:latin typeface="Times New Roman" panose="02020603050405020304" pitchFamily="18" charset="0"/>
              </a:rPr>
              <a:t>B</a:t>
            </a:r>
          </a:p>
        </p:txBody>
      </p:sp>
      <p:sp>
        <p:nvSpPr>
          <p:cNvPr id="110611" name="Text Box 19"/>
          <p:cNvSpPr txBox="1">
            <a:spLocks noChangeArrowheads="1"/>
          </p:cNvSpPr>
          <p:nvPr/>
        </p:nvSpPr>
        <p:spPr bwMode="auto">
          <a:xfrm>
            <a:off x="7604840" y="4477969"/>
            <a:ext cx="685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en-US" altLang="zh-CN" sz="3200" b="1">
                <a:solidFill>
                  <a:srgbClr val="FF0066"/>
                </a:solidFill>
                <a:latin typeface="Times New Roman" panose="02020603050405020304" pitchFamily="18" charset="0"/>
              </a:rPr>
              <a:t>C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10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110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106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106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10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106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606" grpId="0" autoUpdateAnimBg="0"/>
      <p:bldP spid="110607" grpId="0" autoUpdateAnimBg="0"/>
      <p:bldP spid="110608" grpId="0" autoUpdateAnimBg="0"/>
      <p:bldP spid="110609" grpId="0" autoUpdateAnimBg="0"/>
      <p:bldP spid="110610" grpId="0" autoUpdateAnimBg="0"/>
      <p:bldP spid="110611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4830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40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练习</a:t>
            </a:r>
            <a:r>
              <a:rPr kumimoji="1" lang="en-US" altLang="zh-CN" sz="40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2</a:t>
            </a:r>
            <a:r>
              <a:rPr kumimoji="1" lang="zh-CN" altLang="en-US" sz="40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：</a:t>
            </a:r>
          </a:p>
          <a:p>
            <a:pPr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判断下列说法是否正确：</a:t>
            </a:r>
          </a:p>
          <a:p>
            <a:pPr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（</a:t>
            </a:r>
            <a:r>
              <a:rPr kumimoji="1"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1</a:t>
            </a:r>
            <a:r>
              <a:rPr kumimoji="1"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）－</a:t>
            </a:r>
            <a:r>
              <a:rPr kumimoji="1"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9</a:t>
            </a:r>
            <a:r>
              <a:rPr kumimoji="1"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的平方根是－</a:t>
            </a:r>
            <a:r>
              <a:rPr kumimoji="1"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3;           (             )</a:t>
            </a:r>
          </a:p>
          <a:p>
            <a:pPr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（</a:t>
            </a:r>
            <a:r>
              <a:rPr kumimoji="1"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2</a:t>
            </a:r>
            <a:r>
              <a:rPr kumimoji="1"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）</a:t>
            </a:r>
            <a:r>
              <a:rPr kumimoji="1"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49</a:t>
            </a:r>
            <a:r>
              <a:rPr kumimoji="1"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的平方根是</a:t>
            </a:r>
            <a:r>
              <a:rPr kumimoji="1"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7  </a:t>
            </a:r>
            <a:r>
              <a:rPr kumimoji="1"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；             </a:t>
            </a:r>
            <a:r>
              <a:rPr kumimoji="1"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(             )</a:t>
            </a:r>
          </a:p>
          <a:p>
            <a:pPr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（</a:t>
            </a:r>
            <a:r>
              <a:rPr kumimoji="1"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3</a:t>
            </a:r>
            <a:r>
              <a:rPr kumimoji="1"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）（－</a:t>
            </a:r>
            <a:r>
              <a:rPr kumimoji="1"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2</a:t>
            </a:r>
            <a:r>
              <a:rPr kumimoji="1"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）</a:t>
            </a:r>
            <a:r>
              <a:rPr kumimoji="1" lang="en-US" altLang="zh-CN" sz="2800" b="1" baseline="52000" dirty="0">
                <a:solidFill>
                  <a:srgbClr val="000000"/>
                </a:solidFill>
                <a:latin typeface="Times New Roman" panose="02020603050405020304" pitchFamily="18" charset="0"/>
              </a:rPr>
              <a:t>2</a:t>
            </a:r>
            <a:r>
              <a:rPr kumimoji="1"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的平方根是</a:t>
            </a:r>
            <a:r>
              <a:rPr kumimoji="1"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±2  </a:t>
            </a:r>
            <a:r>
              <a:rPr kumimoji="1"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；（         ）</a:t>
            </a:r>
          </a:p>
          <a:p>
            <a:pPr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（</a:t>
            </a:r>
            <a:r>
              <a:rPr kumimoji="1"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4</a:t>
            </a:r>
            <a:r>
              <a:rPr kumimoji="1"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）－</a:t>
            </a:r>
            <a:r>
              <a:rPr kumimoji="1"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1 </a:t>
            </a:r>
            <a:r>
              <a:rPr kumimoji="1"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是 </a:t>
            </a:r>
            <a:r>
              <a:rPr kumimoji="1"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1</a:t>
            </a:r>
            <a:r>
              <a:rPr kumimoji="1"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的平方根</a:t>
            </a:r>
            <a:r>
              <a:rPr kumimoji="1"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;            </a:t>
            </a:r>
            <a:r>
              <a:rPr kumimoji="1"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（           ） </a:t>
            </a:r>
          </a:p>
          <a:p>
            <a:pPr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（</a:t>
            </a:r>
            <a:r>
              <a:rPr kumimoji="1"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5</a:t>
            </a:r>
            <a:r>
              <a:rPr kumimoji="1"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）若</a:t>
            </a:r>
            <a:r>
              <a:rPr kumimoji="1"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X</a:t>
            </a:r>
            <a:r>
              <a:rPr kumimoji="1" lang="en-US" altLang="zh-CN" sz="2800" b="1" baseline="50000" dirty="0">
                <a:solidFill>
                  <a:srgbClr val="000000"/>
                </a:solidFill>
                <a:latin typeface="Times New Roman" panose="02020603050405020304" pitchFamily="18" charset="0"/>
              </a:rPr>
              <a:t>2</a:t>
            </a:r>
            <a:r>
              <a:rPr kumimoji="1"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= 16     </a:t>
            </a:r>
            <a:r>
              <a:rPr kumimoji="1"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则</a:t>
            </a:r>
            <a:r>
              <a:rPr kumimoji="1"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X = 4          </a:t>
            </a:r>
            <a:r>
              <a:rPr kumimoji="1"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（           ） </a:t>
            </a:r>
          </a:p>
          <a:p>
            <a:pPr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（</a:t>
            </a:r>
            <a:r>
              <a:rPr kumimoji="1"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6</a:t>
            </a:r>
            <a:r>
              <a:rPr kumimoji="1"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）</a:t>
            </a:r>
            <a:r>
              <a:rPr kumimoji="1"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7</a:t>
            </a:r>
            <a:r>
              <a:rPr kumimoji="1"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的平方根是</a:t>
            </a:r>
            <a:r>
              <a:rPr kumimoji="1"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±49.               (             )</a:t>
            </a:r>
          </a:p>
        </p:txBody>
      </p:sp>
      <p:sp>
        <p:nvSpPr>
          <p:cNvPr id="111619" name="Text Box 3"/>
          <p:cNvSpPr txBox="1">
            <a:spLocks noChangeArrowheads="1"/>
          </p:cNvSpPr>
          <p:nvPr/>
        </p:nvSpPr>
        <p:spPr bwMode="auto">
          <a:xfrm>
            <a:off x="5292725" y="1341438"/>
            <a:ext cx="6858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en-US" altLang="zh-CN" sz="2800" b="1">
                <a:solidFill>
                  <a:srgbClr val="FF0066"/>
                </a:solidFill>
                <a:latin typeface="Times New Roman" panose="02020603050405020304" pitchFamily="18" charset="0"/>
              </a:rPr>
              <a:t>×</a:t>
            </a:r>
          </a:p>
        </p:txBody>
      </p:sp>
      <p:sp>
        <p:nvSpPr>
          <p:cNvPr id="111620" name="Text Box 4"/>
          <p:cNvSpPr txBox="1">
            <a:spLocks noChangeArrowheads="1"/>
          </p:cNvSpPr>
          <p:nvPr/>
        </p:nvSpPr>
        <p:spPr bwMode="auto">
          <a:xfrm>
            <a:off x="5508625" y="1916113"/>
            <a:ext cx="7620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en-US" altLang="zh-CN" sz="2800" b="1">
                <a:solidFill>
                  <a:srgbClr val="FF0066"/>
                </a:solidFill>
                <a:latin typeface="Times New Roman" panose="02020603050405020304" pitchFamily="18" charset="0"/>
              </a:rPr>
              <a:t>×</a:t>
            </a:r>
          </a:p>
        </p:txBody>
      </p:sp>
      <p:sp>
        <p:nvSpPr>
          <p:cNvPr id="111621" name="Text Box 5"/>
          <p:cNvSpPr txBox="1">
            <a:spLocks noChangeArrowheads="1"/>
          </p:cNvSpPr>
          <p:nvPr/>
        </p:nvSpPr>
        <p:spPr bwMode="auto">
          <a:xfrm>
            <a:off x="5580063" y="2565400"/>
            <a:ext cx="762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3200" b="1">
                <a:solidFill>
                  <a:srgbClr val="FF0066"/>
                </a:solidFill>
                <a:latin typeface="Times New Roman" panose="02020603050405020304" pitchFamily="18" charset="0"/>
              </a:rPr>
              <a:t>√</a:t>
            </a:r>
          </a:p>
        </p:txBody>
      </p:sp>
      <p:sp>
        <p:nvSpPr>
          <p:cNvPr id="111622" name="Text Box 6"/>
          <p:cNvSpPr txBox="1">
            <a:spLocks noChangeArrowheads="1"/>
          </p:cNvSpPr>
          <p:nvPr/>
        </p:nvSpPr>
        <p:spPr bwMode="auto">
          <a:xfrm>
            <a:off x="5508625" y="3068638"/>
            <a:ext cx="6096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3200" b="1">
                <a:solidFill>
                  <a:srgbClr val="FF0066"/>
                </a:solidFill>
                <a:latin typeface="Times New Roman" panose="02020603050405020304" pitchFamily="18" charset="0"/>
              </a:rPr>
              <a:t>√</a:t>
            </a:r>
          </a:p>
        </p:txBody>
      </p:sp>
      <p:sp>
        <p:nvSpPr>
          <p:cNvPr id="111623" name="Text Box 7"/>
          <p:cNvSpPr txBox="1">
            <a:spLocks noChangeArrowheads="1"/>
          </p:cNvSpPr>
          <p:nvPr/>
        </p:nvSpPr>
        <p:spPr bwMode="auto">
          <a:xfrm>
            <a:off x="5651500" y="3716338"/>
            <a:ext cx="7620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en-US" altLang="zh-CN" sz="2800" b="1">
                <a:solidFill>
                  <a:srgbClr val="FF0066"/>
                </a:solidFill>
                <a:latin typeface="Times New Roman" panose="02020603050405020304" pitchFamily="18" charset="0"/>
              </a:rPr>
              <a:t>×</a:t>
            </a:r>
          </a:p>
        </p:txBody>
      </p:sp>
      <p:sp>
        <p:nvSpPr>
          <p:cNvPr id="111624" name="Text Box 8"/>
          <p:cNvSpPr txBox="1">
            <a:spLocks noChangeArrowheads="1"/>
          </p:cNvSpPr>
          <p:nvPr/>
        </p:nvSpPr>
        <p:spPr bwMode="auto">
          <a:xfrm>
            <a:off x="5435600" y="4292600"/>
            <a:ext cx="838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en-US" altLang="zh-CN" sz="2800" b="1">
                <a:solidFill>
                  <a:srgbClr val="FF0066"/>
                </a:solidFill>
                <a:latin typeface="Times New Roman" panose="02020603050405020304" pitchFamily="18" charset="0"/>
              </a:rPr>
              <a:t>×</a:t>
            </a:r>
          </a:p>
        </p:txBody>
      </p:sp>
      <p:sp>
        <p:nvSpPr>
          <p:cNvPr id="111625" name="AutoShape 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6248400"/>
            <a:ext cx="457200" cy="609600"/>
          </a:xfrm>
          <a:prstGeom prst="actionButtonInformation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11626" name="Text Box 10"/>
          <p:cNvSpPr txBox="1">
            <a:spLocks noChangeArrowheads="1"/>
          </p:cNvSpPr>
          <p:nvPr/>
        </p:nvSpPr>
        <p:spPr bwMode="auto">
          <a:xfrm>
            <a:off x="6732588" y="1341438"/>
            <a:ext cx="2627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2400">
                <a:solidFill>
                  <a:srgbClr val="000000"/>
                </a:solidFill>
              </a:rPr>
              <a:t>负数没有平方根</a:t>
            </a:r>
          </a:p>
        </p:txBody>
      </p:sp>
      <p:sp>
        <p:nvSpPr>
          <p:cNvPr id="111627" name="Text Box 11"/>
          <p:cNvSpPr txBox="1">
            <a:spLocks noChangeArrowheads="1"/>
          </p:cNvSpPr>
          <p:nvPr/>
        </p:nvSpPr>
        <p:spPr bwMode="auto">
          <a:xfrm>
            <a:off x="6659563" y="1989138"/>
            <a:ext cx="216058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graphicFrame>
        <p:nvGraphicFramePr>
          <p:cNvPr id="111628" name="Object 12"/>
          <p:cNvGraphicFramePr>
            <a:graphicFrameLocks noChangeAspect="1"/>
          </p:cNvGraphicFramePr>
          <p:nvPr/>
        </p:nvGraphicFramePr>
        <p:xfrm>
          <a:off x="7019925" y="1844675"/>
          <a:ext cx="576263" cy="506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4" name="Equation" r:id="rId6" imgW="203200" imgH="177800" progId="Equation.DSMT4">
                  <p:embed/>
                </p:oleObj>
              </mc:Choice>
              <mc:Fallback>
                <p:oleObj name="Equation" r:id="rId6" imgW="203200" imgH="177800" progId="Equation.DSMT4">
                  <p:embed/>
                  <p:pic>
                    <p:nvPicPr>
                      <p:cNvPr id="0" name="图片 716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19925" y="1844675"/>
                        <a:ext cx="576263" cy="506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1629" name="Text Box 13"/>
          <p:cNvSpPr txBox="1">
            <a:spLocks noChangeArrowheads="1"/>
          </p:cNvSpPr>
          <p:nvPr/>
        </p:nvSpPr>
        <p:spPr bwMode="auto">
          <a:xfrm>
            <a:off x="6659563" y="2565400"/>
            <a:ext cx="129698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graphicFrame>
        <p:nvGraphicFramePr>
          <p:cNvPr id="111630" name="Object 14"/>
          <p:cNvGraphicFramePr>
            <a:graphicFrameLocks noChangeAspect="1"/>
          </p:cNvGraphicFramePr>
          <p:nvPr/>
        </p:nvGraphicFramePr>
        <p:xfrm>
          <a:off x="7019925" y="2492375"/>
          <a:ext cx="1223963" cy="549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5" name="Equation" r:id="rId8" imgW="622300" imgH="279400" progId="Equation.DSMT4">
                  <p:embed/>
                </p:oleObj>
              </mc:Choice>
              <mc:Fallback>
                <p:oleObj name="Equation" r:id="rId8" imgW="622300" imgH="279400" progId="Equation.DSMT4">
                  <p:embed/>
                  <p:pic>
                    <p:nvPicPr>
                      <p:cNvPr id="0" name="图片 717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19925" y="2492375"/>
                        <a:ext cx="1223963" cy="549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1631" name="Text Box 15"/>
          <p:cNvSpPr txBox="1">
            <a:spLocks noChangeArrowheads="1"/>
          </p:cNvSpPr>
          <p:nvPr/>
        </p:nvSpPr>
        <p:spPr bwMode="auto">
          <a:xfrm>
            <a:off x="7019925" y="4508500"/>
            <a:ext cx="13684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graphicFrame>
        <p:nvGraphicFramePr>
          <p:cNvPr id="111632" name="Object 16"/>
          <p:cNvGraphicFramePr>
            <a:graphicFrameLocks noChangeAspect="1"/>
          </p:cNvGraphicFramePr>
          <p:nvPr/>
        </p:nvGraphicFramePr>
        <p:xfrm>
          <a:off x="7019925" y="4221163"/>
          <a:ext cx="1008063" cy="69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6" name="Equation" r:id="rId10" imgW="330200" imgH="228600" progId="Equation.DSMT4">
                  <p:embed/>
                </p:oleObj>
              </mc:Choice>
              <mc:Fallback>
                <p:oleObj name="Equation" r:id="rId10" imgW="330200" imgH="228600" progId="Equation.DSMT4">
                  <p:embed/>
                  <p:pic>
                    <p:nvPicPr>
                      <p:cNvPr id="0" name="图片 717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19925" y="4221163"/>
                        <a:ext cx="1008063" cy="698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1633" name="Object 17"/>
          <p:cNvGraphicFramePr>
            <a:graphicFrameLocks noChangeAspect="1"/>
          </p:cNvGraphicFramePr>
          <p:nvPr/>
        </p:nvGraphicFramePr>
        <p:xfrm>
          <a:off x="468313" y="5229225"/>
          <a:ext cx="7935912" cy="1027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7" name="Equation" r:id="rId12" imgW="1765300" imgH="228600" progId="Equation.DSMT4">
                  <p:embed/>
                </p:oleObj>
              </mc:Choice>
              <mc:Fallback>
                <p:oleObj name="Equation" r:id="rId12" imgW="1765300" imgH="228600" progId="Equation.DSMT4">
                  <p:embed/>
                  <p:pic>
                    <p:nvPicPr>
                      <p:cNvPr id="0" name="图片 717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8313" y="5229225"/>
                        <a:ext cx="7935912" cy="1027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500"/>
                                        <p:tgtEl>
                                          <p:spTgt spid="11161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11162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11162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projcto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1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projcto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11162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11162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116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619" grpId="0" autoUpdateAnimBg="0"/>
      <p:bldP spid="111620" grpId="0" autoUpdateAnimBg="0"/>
      <p:bldP spid="111621" grpId="0" autoUpdateAnimBg="0"/>
      <p:bldP spid="111622" grpId="0" autoUpdateAnimBg="0"/>
      <p:bldP spid="111623" grpId="0" autoUpdateAnimBg="0"/>
      <p:bldP spid="111624" grpId="0" autoUpdateAnimBg="0"/>
      <p:bldP spid="111625" grpId="0" animBg="1"/>
      <p:bldP spid="11162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3198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kumimoji="1" lang="zh-CN" altLang="en-US" sz="4400" b="1" dirty="0">
              <a:solidFill>
                <a:srgbClr val="333399"/>
              </a:solidFill>
              <a:latin typeface="Times New Roman" panose="02020603050405020304" pitchFamily="18" charset="0"/>
            </a:endParaRP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判断下列各数有没有平方根，若有，求其平方根。若没有，说明为什么。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（</a:t>
            </a:r>
            <a:r>
              <a:rPr kumimoji="1"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1</a:t>
            </a:r>
            <a:r>
              <a:rPr kumimoji="1"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） </a:t>
            </a:r>
            <a:r>
              <a:rPr kumimoji="1"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0.81     </a:t>
            </a:r>
            <a:r>
              <a:rPr kumimoji="1"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（</a:t>
            </a:r>
            <a:r>
              <a:rPr kumimoji="1"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2</a:t>
            </a:r>
            <a:r>
              <a:rPr kumimoji="1"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）            （</a:t>
            </a:r>
            <a:r>
              <a:rPr kumimoji="1"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3</a:t>
            </a:r>
            <a:r>
              <a:rPr kumimoji="1"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） </a:t>
            </a:r>
            <a:r>
              <a:rPr kumimoji="1" lang="zh-CN" altLang="en-US" sz="2800" b="1" dirty="0">
                <a:solidFill>
                  <a:srgbClr val="000000"/>
                </a:solidFill>
              </a:rPr>
              <a:t>－</a:t>
            </a:r>
            <a:r>
              <a:rPr kumimoji="1" lang="en-US" altLang="zh-CN" sz="2800" b="1" dirty="0">
                <a:solidFill>
                  <a:srgbClr val="000000"/>
                </a:solidFill>
              </a:rPr>
              <a:t>100</a:t>
            </a:r>
            <a:r>
              <a:rPr kumimoji="1"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kumimoji="1"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（</a:t>
            </a:r>
            <a:r>
              <a:rPr kumimoji="1"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4</a:t>
            </a:r>
            <a:r>
              <a:rPr kumimoji="1"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） （－</a:t>
            </a:r>
            <a:r>
              <a:rPr kumimoji="1"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4</a:t>
            </a:r>
            <a:r>
              <a:rPr kumimoji="1"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）</a:t>
            </a:r>
            <a:r>
              <a:rPr kumimoji="1" lang="en-US" altLang="zh-CN" sz="2800" b="1" baseline="50000" dirty="0">
                <a:solidFill>
                  <a:srgbClr val="000000"/>
                </a:solidFill>
                <a:latin typeface="Times New Roman" panose="02020603050405020304" pitchFamily="18" charset="0"/>
              </a:rPr>
              <a:t>2 </a:t>
            </a:r>
            <a:endParaRPr kumimoji="1" lang="en-US" altLang="zh-CN" sz="2800" b="1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（</a:t>
            </a:r>
            <a:r>
              <a:rPr kumimoji="1"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5</a:t>
            </a:r>
            <a:r>
              <a:rPr kumimoji="1"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）</a:t>
            </a:r>
            <a:r>
              <a:rPr kumimoji="1"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0     </a:t>
            </a:r>
            <a:r>
              <a:rPr kumimoji="1"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（</a:t>
            </a:r>
            <a:r>
              <a:rPr kumimoji="1"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6</a:t>
            </a:r>
            <a:r>
              <a:rPr kumimoji="1"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）                            （</a:t>
            </a:r>
            <a:r>
              <a:rPr kumimoji="1"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7</a:t>
            </a:r>
            <a:r>
              <a:rPr kumimoji="1"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） </a:t>
            </a:r>
            <a:r>
              <a:rPr kumimoji="1"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10</a:t>
            </a:r>
          </a:p>
        </p:txBody>
      </p:sp>
      <p:grpSp>
        <p:nvGrpSpPr>
          <p:cNvPr id="112643" name="Group 3"/>
          <p:cNvGrpSpPr/>
          <p:nvPr/>
        </p:nvGrpSpPr>
        <p:grpSpPr bwMode="auto">
          <a:xfrm>
            <a:off x="2411413" y="2276475"/>
            <a:ext cx="1905000" cy="1066800"/>
            <a:chOff x="2208" y="2352"/>
            <a:chExt cx="1200" cy="672"/>
          </a:xfrm>
        </p:grpSpPr>
        <p:graphicFrame>
          <p:nvGraphicFramePr>
            <p:cNvPr id="112644" name="Object 4"/>
            <p:cNvGraphicFramePr>
              <a:graphicFrameLocks noChangeAspect="1"/>
            </p:cNvGraphicFramePr>
            <p:nvPr/>
          </p:nvGraphicFramePr>
          <p:xfrm>
            <a:off x="2352" y="2352"/>
            <a:ext cx="432" cy="67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26" name="Equation" r:id="rId4" imgW="152400" imgH="393700" progId="Equation.3">
                    <p:embed/>
                  </p:oleObj>
                </mc:Choice>
                <mc:Fallback>
                  <p:oleObj name="Equation" r:id="rId4" imgW="152400" imgH="393700" progId="Equation.3">
                    <p:embed/>
                    <p:pic>
                      <p:nvPicPr>
                        <p:cNvPr id="0" name="图片 819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352" y="2352"/>
                          <a:ext cx="432" cy="67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12645" name="AutoShape 5"/>
            <p:cNvSpPr>
              <a:spLocks noChangeArrowheads="1"/>
            </p:cNvSpPr>
            <p:nvPr/>
          </p:nvSpPr>
          <p:spPr bwMode="auto">
            <a:xfrm>
              <a:off x="2208" y="2544"/>
              <a:ext cx="1200" cy="327"/>
            </a:xfrm>
            <a:prstGeom prst="wedgeRectCallout">
              <a:avLst>
                <a:gd name="adj1" fmla="val -43750"/>
                <a:gd name="adj2" fmla="val 70000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kumimoji="1" lang="en-US" altLang="zh-CN" sz="28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2</a:t>
              </a:r>
            </a:p>
          </p:txBody>
        </p:sp>
      </p:grpSp>
      <p:graphicFrame>
        <p:nvGraphicFramePr>
          <p:cNvPr id="112646" name="Object 6"/>
          <p:cNvGraphicFramePr>
            <a:graphicFrameLocks noChangeAspect="1"/>
          </p:cNvGraphicFramePr>
          <p:nvPr/>
        </p:nvGraphicFramePr>
        <p:xfrm>
          <a:off x="3203575" y="1628775"/>
          <a:ext cx="503238" cy="958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7" name="Equation" r:id="rId6" imgW="215900" imgH="393065" progId="Equation.DSMT4">
                  <p:embed/>
                </p:oleObj>
              </mc:Choice>
              <mc:Fallback>
                <p:oleObj name="Equation" r:id="rId6" imgW="215900" imgH="393065" progId="Equation.DSMT4">
                  <p:embed/>
                  <p:pic>
                    <p:nvPicPr>
                      <p:cNvPr id="0" name="图片 819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3575" y="1628775"/>
                        <a:ext cx="503238" cy="958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647" name="Text Box 7"/>
          <p:cNvSpPr txBox="1">
            <a:spLocks noChangeArrowheads="1"/>
          </p:cNvSpPr>
          <p:nvPr/>
        </p:nvSpPr>
        <p:spPr bwMode="auto">
          <a:xfrm>
            <a:off x="0" y="6278563"/>
            <a:ext cx="82613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3200">
                <a:solidFill>
                  <a:srgbClr val="000000"/>
                </a:solidFill>
                <a:latin typeface="Times New Roman" panose="02020603050405020304" pitchFamily="18" charset="0"/>
                <a:ea typeface="楷体_GB2312" pitchFamily="49" charset="-122"/>
              </a:rPr>
              <a:t>（</a:t>
            </a:r>
            <a:r>
              <a:rPr kumimoji="1" lang="en-US" altLang="zh-CN" sz="3200">
                <a:solidFill>
                  <a:srgbClr val="000000"/>
                </a:solidFill>
                <a:latin typeface="Times New Roman" panose="02020603050405020304" pitchFamily="18" charset="0"/>
                <a:ea typeface="楷体_GB2312" pitchFamily="49" charset="-122"/>
              </a:rPr>
              <a:t>3</a:t>
            </a:r>
            <a:r>
              <a:rPr kumimoji="1" lang="zh-CN" altLang="en-US" sz="3200">
                <a:solidFill>
                  <a:srgbClr val="000000"/>
                </a:solidFill>
                <a:latin typeface="Times New Roman" panose="02020603050405020304" pitchFamily="18" charset="0"/>
                <a:ea typeface="楷体_GB2312" pitchFamily="49" charset="-122"/>
              </a:rPr>
              <a:t>）∵ </a:t>
            </a:r>
            <a:r>
              <a:rPr kumimoji="1" lang="zh-CN" altLang="en-US" sz="2800" b="1">
                <a:solidFill>
                  <a:srgbClr val="000000"/>
                </a:solidFill>
                <a:latin typeface="Times New Roman" panose="02020603050405020304" pitchFamily="18" charset="0"/>
              </a:rPr>
              <a:t>－</a:t>
            </a:r>
            <a:r>
              <a:rPr kumimoji="1" lang="en-US" altLang="zh-CN" sz="2800" b="1">
                <a:solidFill>
                  <a:srgbClr val="000000"/>
                </a:solidFill>
                <a:latin typeface="Times New Roman" panose="02020603050405020304" pitchFamily="18" charset="0"/>
              </a:rPr>
              <a:t>100</a:t>
            </a:r>
            <a:r>
              <a:rPr kumimoji="1" lang="en-US" altLang="zh-CN" sz="3200">
                <a:solidFill>
                  <a:srgbClr val="000000"/>
                </a:solidFill>
                <a:latin typeface="Times New Roman" panose="02020603050405020304" pitchFamily="18" charset="0"/>
                <a:ea typeface="楷体_GB2312" pitchFamily="49" charset="-122"/>
              </a:rPr>
              <a:t> </a:t>
            </a:r>
            <a:r>
              <a:rPr kumimoji="1" lang="zh-CN" altLang="en-US" sz="3200">
                <a:solidFill>
                  <a:srgbClr val="000000"/>
                </a:solidFill>
                <a:latin typeface="Times New Roman" panose="02020603050405020304" pitchFamily="18" charset="0"/>
                <a:ea typeface="楷体_GB2312" pitchFamily="49" charset="-122"/>
              </a:rPr>
              <a:t>是负数，∴ </a:t>
            </a:r>
            <a:r>
              <a:rPr kumimoji="1" lang="zh-CN" altLang="en-US" sz="2800" b="1">
                <a:solidFill>
                  <a:srgbClr val="000000"/>
                </a:solidFill>
                <a:latin typeface="Times New Roman" panose="02020603050405020304" pitchFamily="18" charset="0"/>
              </a:rPr>
              <a:t>－</a:t>
            </a:r>
            <a:r>
              <a:rPr kumimoji="1" lang="en-US" altLang="zh-CN" sz="2800" b="1">
                <a:solidFill>
                  <a:srgbClr val="000000"/>
                </a:solidFill>
                <a:latin typeface="Times New Roman" panose="02020603050405020304" pitchFamily="18" charset="0"/>
              </a:rPr>
              <a:t>100</a:t>
            </a:r>
            <a:r>
              <a:rPr kumimoji="1" lang="en-US" altLang="zh-CN" sz="3200">
                <a:solidFill>
                  <a:srgbClr val="000000"/>
                </a:solidFill>
                <a:latin typeface="Times New Roman" panose="02020603050405020304" pitchFamily="18" charset="0"/>
                <a:ea typeface="楷体_GB2312" pitchFamily="49" charset="-122"/>
              </a:rPr>
              <a:t> </a:t>
            </a:r>
            <a:r>
              <a:rPr kumimoji="1" lang="zh-CN" altLang="en-US" sz="3200">
                <a:solidFill>
                  <a:srgbClr val="000000"/>
                </a:solidFill>
                <a:latin typeface="Times New Roman" panose="02020603050405020304" pitchFamily="18" charset="0"/>
                <a:ea typeface="楷体_GB2312" pitchFamily="49" charset="-122"/>
              </a:rPr>
              <a:t>没有平方根；</a:t>
            </a:r>
          </a:p>
        </p:txBody>
      </p:sp>
      <p:graphicFrame>
        <p:nvGraphicFramePr>
          <p:cNvPr id="112648" name="Object 8"/>
          <p:cNvGraphicFramePr>
            <a:graphicFrameLocks noChangeAspect="1"/>
          </p:cNvGraphicFramePr>
          <p:nvPr/>
        </p:nvGraphicFramePr>
        <p:xfrm>
          <a:off x="5003800" y="6858000"/>
          <a:ext cx="914400" cy="241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8" name="Equation" r:id="rId8" imgW="914400" imgH="241300" progId="Equation.DSMT4">
                  <p:embed/>
                </p:oleObj>
              </mc:Choice>
              <mc:Fallback>
                <p:oleObj name="Equation" r:id="rId8" imgW="914400" imgH="241300" progId="Equation.DSMT4">
                  <p:embed/>
                  <p:pic>
                    <p:nvPicPr>
                      <p:cNvPr id="0" name="图片 819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3800" y="6858000"/>
                        <a:ext cx="914400" cy="241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12650" name="Group 10"/>
          <p:cNvGrpSpPr/>
          <p:nvPr/>
        </p:nvGrpSpPr>
        <p:grpSpPr bwMode="auto">
          <a:xfrm>
            <a:off x="1619250" y="4049713"/>
            <a:ext cx="6788150" cy="1250950"/>
            <a:chOff x="1020" y="2551"/>
            <a:chExt cx="4276" cy="788"/>
          </a:xfrm>
        </p:grpSpPr>
        <p:sp>
          <p:nvSpPr>
            <p:cNvPr id="112651" name="Text Box 11"/>
            <p:cNvSpPr txBox="1">
              <a:spLocks noChangeArrowheads="1"/>
            </p:cNvSpPr>
            <p:nvPr/>
          </p:nvSpPr>
          <p:spPr bwMode="auto">
            <a:xfrm>
              <a:off x="1020" y="2551"/>
              <a:ext cx="4276" cy="6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00FF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zh-CN" altLang="en-US" sz="3200">
                <a:solidFill>
                  <a:srgbClr val="000000"/>
                </a:solidFill>
                <a:latin typeface="Times New Roman" panose="02020603050405020304" pitchFamily="18" charset="0"/>
                <a:ea typeface="楷体_GB2312" pitchFamily="49" charset="-122"/>
              </a:endParaRPr>
            </a:p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kumimoji="1" lang="zh-CN" altLang="en-US" sz="3200">
                  <a:solidFill>
                    <a:srgbClr val="000000"/>
                  </a:solidFill>
                  <a:latin typeface="Times New Roman" panose="02020603050405020304" pitchFamily="18" charset="0"/>
                  <a:ea typeface="楷体_GB2312" pitchFamily="49" charset="-122"/>
                </a:rPr>
                <a:t>　　　　　  ∴　 的平方根是      ，即</a:t>
              </a:r>
            </a:p>
          </p:txBody>
        </p:sp>
        <p:graphicFrame>
          <p:nvGraphicFramePr>
            <p:cNvPr id="112652" name="Object 12"/>
            <p:cNvGraphicFramePr>
              <a:graphicFrameLocks noChangeAspect="1"/>
            </p:cNvGraphicFramePr>
            <p:nvPr/>
          </p:nvGraphicFramePr>
          <p:xfrm>
            <a:off x="2699" y="2704"/>
            <a:ext cx="398" cy="59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29" name="Equation" r:id="rId10" imgW="228600" imgH="393700" progId="Equation.DSMT4">
                    <p:embed/>
                  </p:oleObj>
                </mc:Choice>
                <mc:Fallback>
                  <p:oleObj name="Equation" r:id="rId10" imgW="228600" imgH="393700" progId="Equation.DSMT4">
                    <p:embed/>
                    <p:pic>
                      <p:nvPicPr>
                        <p:cNvPr id="0" name="图片 819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699" y="2704"/>
                          <a:ext cx="398" cy="59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12653" name="Object 13"/>
            <p:cNvGraphicFramePr>
              <a:graphicFrameLocks noChangeAspect="1"/>
            </p:cNvGraphicFramePr>
            <p:nvPr/>
          </p:nvGraphicFramePr>
          <p:xfrm>
            <a:off x="4377" y="2750"/>
            <a:ext cx="380" cy="58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30" name="Equation" r:id="rId12" imgW="254000" imgH="393700" progId="Equation.DSMT4">
                    <p:embed/>
                  </p:oleObj>
                </mc:Choice>
                <mc:Fallback>
                  <p:oleObj name="Equation" r:id="rId12" imgW="254000" imgH="393700" progId="Equation.DSMT4">
                    <p:embed/>
                    <p:pic>
                      <p:nvPicPr>
                        <p:cNvPr id="0" name="图片 819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377" y="2750"/>
                          <a:ext cx="380" cy="58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bg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FF00FF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112654" name="Object 14"/>
          <p:cNvGraphicFramePr>
            <a:graphicFrameLocks noChangeAspect="1"/>
          </p:cNvGraphicFramePr>
          <p:nvPr/>
        </p:nvGraphicFramePr>
        <p:xfrm>
          <a:off x="3309938" y="5157788"/>
          <a:ext cx="2020887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31" name="Equation" r:id="rId14" imgW="786765" imgH="444500" progId="Equation.DSMT4">
                  <p:embed/>
                </p:oleObj>
              </mc:Choice>
              <mc:Fallback>
                <p:oleObj name="Equation" r:id="rId14" imgW="786765" imgH="444500" progId="Equation.DSMT4">
                  <p:embed/>
                  <p:pic>
                    <p:nvPicPr>
                      <p:cNvPr id="0" name="图片 819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09938" y="5157788"/>
                        <a:ext cx="2020887" cy="1143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00FF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655" name="Text Box 15"/>
          <p:cNvSpPr txBox="1">
            <a:spLocks noChangeArrowheads="1"/>
          </p:cNvSpPr>
          <p:nvPr/>
        </p:nvSpPr>
        <p:spPr bwMode="auto">
          <a:xfrm>
            <a:off x="0" y="3141663"/>
            <a:ext cx="9969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3200">
                <a:solidFill>
                  <a:srgbClr val="000000"/>
                </a:solidFill>
                <a:latin typeface="Times New Roman" panose="02020603050405020304" pitchFamily="18" charset="0"/>
                <a:ea typeface="楷体_GB2312" pitchFamily="49" charset="-122"/>
              </a:rPr>
              <a:t>解：</a:t>
            </a:r>
          </a:p>
        </p:txBody>
      </p:sp>
      <p:grpSp>
        <p:nvGrpSpPr>
          <p:cNvPr id="112656" name="Group 16"/>
          <p:cNvGrpSpPr/>
          <p:nvPr/>
        </p:nvGrpSpPr>
        <p:grpSpPr bwMode="auto">
          <a:xfrm>
            <a:off x="0" y="-315913"/>
            <a:ext cx="3352800" cy="1158876"/>
            <a:chOff x="96" y="3360"/>
            <a:chExt cx="2112" cy="730"/>
          </a:xfrm>
        </p:grpSpPr>
        <p:sp>
          <p:nvSpPr>
            <p:cNvPr id="112657" name="Rectangle 17"/>
            <p:cNvSpPr>
              <a:spLocks noChangeArrowheads="1"/>
            </p:cNvSpPr>
            <p:nvPr/>
          </p:nvSpPr>
          <p:spPr bwMode="auto">
            <a:xfrm>
              <a:off x="240" y="3706"/>
              <a:ext cx="1776" cy="384"/>
            </a:xfrm>
            <a:prstGeom prst="rect">
              <a:avLst/>
            </a:prstGeom>
            <a:gradFill rotWithShape="0">
              <a:gsLst>
                <a:gs pos="0">
                  <a:srgbClr val="00CC99"/>
                </a:gs>
                <a:gs pos="50000">
                  <a:schemeClr val="bg1"/>
                </a:gs>
                <a:gs pos="100000">
                  <a:srgbClr val="00CC99"/>
                </a:gs>
              </a:gsLst>
              <a:lin ang="0" scaled="1"/>
            </a:gradFill>
            <a:ln w="9525">
              <a:solidFill>
                <a:srgbClr val="339966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12658" name="Freeform 18"/>
            <p:cNvSpPr/>
            <p:nvPr/>
          </p:nvSpPr>
          <p:spPr bwMode="auto">
            <a:xfrm>
              <a:off x="480" y="3360"/>
              <a:ext cx="432" cy="720"/>
            </a:xfrm>
            <a:custGeom>
              <a:avLst/>
              <a:gdLst>
                <a:gd name="T0" fmla="*/ 288 w 816"/>
                <a:gd name="T1" fmla="*/ 0 h 1296"/>
                <a:gd name="T2" fmla="*/ 528 w 816"/>
                <a:gd name="T3" fmla="*/ 96 h 1296"/>
                <a:gd name="T4" fmla="*/ 528 w 816"/>
                <a:gd name="T5" fmla="*/ 192 h 1296"/>
                <a:gd name="T6" fmla="*/ 816 w 816"/>
                <a:gd name="T7" fmla="*/ 432 h 1296"/>
                <a:gd name="T8" fmla="*/ 624 w 816"/>
                <a:gd name="T9" fmla="*/ 480 h 1296"/>
                <a:gd name="T10" fmla="*/ 720 w 816"/>
                <a:gd name="T11" fmla="*/ 576 h 1296"/>
                <a:gd name="T12" fmla="*/ 624 w 816"/>
                <a:gd name="T13" fmla="*/ 624 h 1296"/>
                <a:gd name="T14" fmla="*/ 720 w 816"/>
                <a:gd name="T15" fmla="*/ 624 h 1296"/>
                <a:gd name="T16" fmla="*/ 768 w 816"/>
                <a:gd name="T17" fmla="*/ 816 h 1296"/>
                <a:gd name="T18" fmla="*/ 480 w 816"/>
                <a:gd name="T19" fmla="*/ 1056 h 1296"/>
                <a:gd name="T20" fmla="*/ 384 w 816"/>
                <a:gd name="T21" fmla="*/ 1296 h 1296"/>
                <a:gd name="T22" fmla="*/ 0 w 816"/>
                <a:gd name="T23" fmla="*/ 1296 h 1296"/>
                <a:gd name="T24" fmla="*/ 0 w 816"/>
                <a:gd name="T25" fmla="*/ 0 h 1296"/>
                <a:gd name="T26" fmla="*/ 288 w 816"/>
                <a:gd name="T27" fmla="*/ 0 h 1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16" h="1296">
                  <a:moveTo>
                    <a:pt x="288" y="0"/>
                  </a:moveTo>
                  <a:lnTo>
                    <a:pt x="528" y="96"/>
                  </a:lnTo>
                  <a:lnTo>
                    <a:pt x="528" y="192"/>
                  </a:lnTo>
                  <a:lnTo>
                    <a:pt x="816" y="432"/>
                  </a:lnTo>
                  <a:lnTo>
                    <a:pt x="624" y="480"/>
                  </a:lnTo>
                  <a:lnTo>
                    <a:pt x="720" y="576"/>
                  </a:lnTo>
                  <a:lnTo>
                    <a:pt x="624" y="624"/>
                  </a:lnTo>
                  <a:lnTo>
                    <a:pt x="720" y="624"/>
                  </a:lnTo>
                  <a:lnTo>
                    <a:pt x="768" y="816"/>
                  </a:lnTo>
                  <a:lnTo>
                    <a:pt x="480" y="1056"/>
                  </a:lnTo>
                  <a:lnTo>
                    <a:pt x="384" y="1296"/>
                  </a:lnTo>
                  <a:lnTo>
                    <a:pt x="0" y="1296"/>
                  </a:lnTo>
                  <a:lnTo>
                    <a:pt x="0" y="0"/>
                  </a:lnTo>
                  <a:lnTo>
                    <a:pt x="288" y="0"/>
                  </a:lnTo>
                  <a:close/>
                </a:path>
              </a:pathLst>
            </a:custGeom>
            <a:gradFill rotWithShape="0">
              <a:gsLst>
                <a:gs pos="0">
                  <a:srgbClr val="FFFF00"/>
                </a:gs>
                <a:gs pos="100000">
                  <a:srgbClr val="AEE4C9"/>
                </a:gs>
              </a:gsLst>
              <a:lin ang="18900000" scaled="1"/>
            </a:gradFill>
            <a:ln w="9525">
              <a:solidFill>
                <a:schemeClr val="tx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12659" name="Freeform 19"/>
            <p:cNvSpPr/>
            <p:nvPr/>
          </p:nvSpPr>
          <p:spPr bwMode="auto">
            <a:xfrm>
              <a:off x="96" y="3360"/>
              <a:ext cx="432" cy="720"/>
            </a:xfrm>
            <a:custGeom>
              <a:avLst/>
              <a:gdLst>
                <a:gd name="T0" fmla="*/ 528 w 528"/>
                <a:gd name="T1" fmla="*/ 192 h 1200"/>
                <a:gd name="T2" fmla="*/ 528 w 528"/>
                <a:gd name="T3" fmla="*/ 1200 h 1200"/>
                <a:gd name="T4" fmla="*/ 240 w 528"/>
                <a:gd name="T5" fmla="*/ 1200 h 1200"/>
                <a:gd name="T6" fmla="*/ 144 w 528"/>
                <a:gd name="T7" fmla="*/ 960 h 1200"/>
                <a:gd name="T8" fmla="*/ 0 w 528"/>
                <a:gd name="T9" fmla="*/ 816 h 1200"/>
                <a:gd name="T10" fmla="*/ 48 w 528"/>
                <a:gd name="T11" fmla="*/ 672 h 1200"/>
                <a:gd name="T12" fmla="*/ 144 w 528"/>
                <a:gd name="T13" fmla="*/ 672 h 1200"/>
                <a:gd name="T14" fmla="*/ 48 w 528"/>
                <a:gd name="T15" fmla="*/ 576 h 1200"/>
                <a:gd name="T16" fmla="*/ 144 w 528"/>
                <a:gd name="T17" fmla="*/ 480 h 1200"/>
                <a:gd name="T18" fmla="*/ 0 w 528"/>
                <a:gd name="T19" fmla="*/ 432 h 1200"/>
                <a:gd name="T20" fmla="*/ 192 w 528"/>
                <a:gd name="T21" fmla="*/ 240 h 1200"/>
                <a:gd name="T22" fmla="*/ 144 w 528"/>
                <a:gd name="T23" fmla="*/ 144 h 1200"/>
                <a:gd name="T24" fmla="*/ 384 w 528"/>
                <a:gd name="T25" fmla="*/ 0 h 1200"/>
                <a:gd name="T26" fmla="*/ 528 w 528"/>
                <a:gd name="T27" fmla="*/ 0 h 1200"/>
                <a:gd name="T28" fmla="*/ 528 w 528"/>
                <a:gd name="T29" fmla="*/ 1200 h 1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28" h="1200">
                  <a:moveTo>
                    <a:pt x="528" y="192"/>
                  </a:moveTo>
                  <a:lnTo>
                    <a:pt x="528" y="1200"/>
                  </a:lnTo>
                  <a:lnTo>
                    <a:pt x="240" y="1200"/>
                  </a:lnTo>
                  <a:lnTo>
                    <a:pt x="144" y="960"/>
                  </a:lnTo>
                  <a:lnTo>
                    <a:pt x="0" y="816"/>
                  </a:lnTo>
                  <a:lnTo>
                    <a:pt x="48" y="672"/>
                  </a:lnTo>
                  <a:lnTo>
                    <a:pt x="144" y="672"/>
                  </a:lnTo>
                  <a:lnTo>
                    <a:pt x="48" y="576"/>
                  </a:lnTo>
                  <a:lnTo>
                    <a:pt x="144" y="480"/>
                  </a:lnTo>
                  <a:lnTo>
                    <a:pt x="0" y="432"/>
                  </a:lnTo>
                  <a:lnTo>
                    <a:pt x="192" y="240"/>
                  </a:lnTo>
                  <a:lnTo>
                    <a:pt x="144" y="144"/>
                  </a:lnTo>
                  <a:lnTo>
                    <a:pt x="384" y="0"/>
                  </a:lnTo>
                  <a:lnTo>
                    <a:pt x="528" y="0"/>
                  </a:lnTo>
                  <a:lnTo>
                    <a:pt x="528" y="1200"/>
                  </a:lnTo>
                </a:path>
              </a:pathLst>
            </a:custGeom>
            <a:gradFill rotWithShape="0">
              <a:gsLst>
                <a:gs pos="0">
                  <a:srgbClr val="CFEFDF"/>
                </a:gs>
                <a:gs pos="100000">
                  <a:srgbClr val="FFFF00"/>
                </a:gs>
              </a:gsLst>
              <a:lin ang="2700000" scaled="1"/>
            </a:gradFill>
            <a:ln w="9525">
              <a:solidFill>
                <a:schemeClr val="tx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12660" name="Text Box 20"/>
            <p:cNvSpPr txBox="1">
              <a:spLocks noChangeArrowheads="1"/>
            </p:cNvSpPr>
            <p:nvPr/>
          </p:nvSpPr>
          <p:spPr bwMode="auto">
            <a:xfrm>
              <a:off x="720" y="3648"/>
              <a:ext cx="1488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4000" b="1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黑体" panose="02010609060101010101" pitchFamily="49" charset="-122"/>
                  <a:ea typeface="黑体" panose="02010609060101010101" pitchFamily="49" charset="-122"/>
                </a:rPr>
                <a:t>学以致用</a:t>
              </a:r>
            </a:p>
          </p:txBody>
        </p:sp>
        <p:grpSp>
          <p:nvGrpSpPr>
            <p:cNvPr id="112661" name="Group 21"/>
            <p:cNvGrpSpPr/>
            <p:nvPr/>
          </p:nvGrpSpPr>
          <p:grpSpPr bwMode="auto">
            <a:xfrm>
              <a:off x="288" y="3360"/>
              <a:ext cx="384" cy="720"/>
              <a:chOff x="2256" y="2352"/>
              <a:chExt cx="384" cy="720"/>
            </a:xfrm>
          </p:grpSpPr>
          <p:pic>
            <p:nvPicPr>
              <p:cNvPr id="112662" name="Picture 22" descr="0"/>
              <p:cNvPicPr>
                <a:picLocks noChangeAspect="1" noChangeArrowheads="1" noCrop="1"/>
              </p:cNvPicPr>
              <p:nvPr/>
            </p:nvPicPr>
            <p:blipFill>
              <a:blip r:embed="rId16"/>
              <a:srcRect/>
              <a:stretch>
                <a:fillRect/>
              </a:stretch>
            </p:blipFill>
            <p:spPr bwMode="auto">
              <a:xfrm>
                <a:off x="2256" y="2352"/>
                <a:ext cx="384" cy="72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112663" name="Line 23"/>
              <p:cNvSpPr>
                <a:spLocks noChangeShapeType="1"/>
              </p:cNvSpPr>
              <p:nvPr/>
            </p:nvSpPr>
            <p:spPr bwMode="auto">
              <a:xfrm>
                <a:off x="2304" y="2352"/>
                <a:ext cx="336" cy="0"/>
              </a:xfrm>
              <a:prstGeom prst="line">
                <a:avLst/>
              </a:prstGeom>
              <a:noFill/>
              <a:ln w="9525">
                <a:solidFill>
                  <a:srgbClr val="339933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112664" name="Text Box 24" descr="PE03255_"/>
            <p:cNvSpPr txBox="1">
              <a:spLocks noChangeArrowheads="1"/>
            </p:cNvSpPr>
            <p:nvPr/>
          </p:nvSpPr>
          <p:spPr bwMode="auto">
            <a:xfrm>
              <a:off x="1296" y="3802"/>
              <a:ext cx="57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 r:embed="rId17"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99CC00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endParaRPr>
            </a:p>
          </p:txBody>
        </p:sp>
      </p:grpSp>
      <p:grpSp>
        <p:nvGrpSpPr>
          <p:cNvPr id="112665" name="Group 25"/>
          <p:cNvGrpSpPr/>
          <p:nvPr/>
        </p:nvGrpSpPr>
        <p:grpSpPr bwMode="auto">
          <a:xfrm>
            <a:off x="0" y="3284538"/>
            <a:ext cx="5940425" cy="1066800"/>
            <a:chOff x="0" y="2069"/>
            <a:chExt cx="3742" cy="672"/>
          </a:xfrm>
        </p:grpSpPr>
        <p:sp>
          <p:nvSpPr>
            <p:cNvPr id="112666" name="Text Box 26"/>
            <p:cNvSpPr txBox="1">
              <a:spLocks noChangeArrowheads="1"/>
            </p:cNvSpPr>
            <p:nvPr/>
          </p:nvSpPr>
          <p:spPr bwMode="auto">
            <a:xfrm>
              <a:off x="0" y="2069"/>
              <a:ext cx="3742" cy="6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00FF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kumimoji="1" lang="zh-CN" altLang="en-US" sz="3200">
                  <a:solidFill>
                    <a:srgbClr val="000000"/>
                  </a:solidFill>
                  <a:latin typeface="Times New Roman" panose="02020603050405020304" pitchFamily="18" charset="0"/>
                  <a:ea typeface="楷体_GB2312" pitchFamily="49" charset="-122"/>
                </a:rPr>
                <a:t>　　　　　　　　　　　                  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kumimoji="1" lang="zh-CN" altLang="en-US" sz="3200">
                  <a:solidFill>
                    <a:srgbClr val="000000"/>
                  </a:solidFill>
                  <a:latin typeface="Times New Roman" panose="02020603050405020304" pitchFamily="18" charset="0"/>
                  <a:ea typeface="楷体_GB2312" pitchFamily="49" charset="-122"/>
                </a:rPr>
                <a:t>　　      ∴</a:t>
              </a:r>
              <a:r>
                <a:rPr kumimoji="1" lang="en-US" altLang="zh-CN" sz="3200">
                  <a:solidFill>
                    <a:srgbClr val="000000"/>
                  </a:solidFill>
                  <a:latin typeface="Times New Roman" panose="02020603050405020304" pitchFamily="18" charset="0"/>
                  <a:ea typeface="楷体_GB2312" pitchFamily="49" charset="-122"/>
                </a:rPr>
                <a:t>0.81</a:t>
              </a:r>
              <a:r>
                <a:rPr kumimoji="1" lang="zh-CN" altLang="en-US" sz="3200">
                  <a:solidFill>
                    <a:srgbClr val="000000"/>
                  </a:solidFill>
                  <a:latin typeface="Times New Roman" panose="02020603050405020304" pitchFamily="18" charset="0"/>
                  <a:ea typeface="楷体_GB2312" pitchFamily="49" charset="-122"/>
                </a:rPr>
                <a:t>的平方根是    </a:t>
              </a:r>
              <a:r>
                <a:rPr kumimoji="1" lang="en-US" altLang="zh-CN" sz="3200">
                  <a:solidFill>
                    <a:srgbClr val="000000"/>
                  </a:solidFill>
                  <a:latin typeface="Times New Roman" panose="02020603050405020304" pitchFamily="18" charset="0"/>
                  <a:ea typeface="楷体_GB2312" pitchFamily="49" charset="-122"/>
                </a:rPr>
                <a:t>0. 9,</a:t>
              </a:r>
            </a:p>
          </p:txBody>
        </p:sp>
        <p:graphicFrame>
          <p:nvGraphicFramePr>
            <p:cNvPr id="112667" name="Object 27"/>
            <p:cNvGraphicFramePr>
              <a:graphicFrameLocks noChangeAspect="1"/>
            </p:cNvGraphicFramePr>
            <p:nvPr/>
          </p:nvGraphicFramePr>
          <p:xfrm>
            <a:off x="2971" y="2432"/>
            <a:ext cx="209" cy="22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32" name="Equation" r:id="rId18" imgW="139700" imgH="152400" progId="Equation.DSMT4">
                    <p:embed/>
                  </p:oleObj>
                </mc:Choice>
                <mc:Fallback>
                  <p:oleObj name="Equation" r:id="rId18" imgW="139700" imgH="152400" progId="Equation.DSMT4">
                    <p:embed/>
                    <p:pic>
                      <p:nvPicPr>
                        <p:cNvPr id="0" name="图片 819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971" y="2432"/>
                          <a:ext cx="209" cy="22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bg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FF00FF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12668" name="Group 28"/>
          <p:cNvGrpSpPr/>
          <p:nvPr/>
        </p:nvGrpSpPr>
        <p:grpSpPr bwMode="auto">
          <a:xfrm>
            <a:off x="1547813" y="3141663"/>
            <a:ext cx="2879725" cy="661987"/>
            <a:chOff x="975" y="1979"/>
            <a:chExt cx="1814" cy="417"/>
          </a:xfrm>
        </p:grpSpPr>
        <p:graphicFrame>
          <p:nvGraphicFramePr>
            <p:cNvPr id="112669" name="Object 29"/>
            <p:cNvGraphicFramePr>
              <a:graphicFrameLocks noChangeAspect="1"/>
            </p:cNvGraphicFramePr>
            <p:nvPr/>
          </p:nvGraphicFramePr>
          <p:xfrm>
            <a:off x="1292" y="1979"/>
            <a:ext cx="1497" cy="39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33" name="Equation" r:id="rId20" imgW="914400" imgH="241300" progId="Equation.DSMT4">
                    <p:embed/>
                  </p:oleObj>
                </mc:Choice>
                <mc:Fallback>
                  <p:oleObj name="Equation" r:id="rId20" imgW="914400" imgH="241300" progId="Equation.DSMT4">
                    <p:embed/>
                    <p:pic>
                      <p:nvPicPr>
                        <p:cNvPr id="0" name="图片 820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92" y="1979"/>
                          <a:ext cx="1497" cy="39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bg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FF00FF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12670" name="Text Box 30"/>
            <p:cNvSpPr txBox="1">
              <a:spLocks noChangeArrowheads="1"/>
            </p:cNvSpPr>
            <p:nvPr/>
          </p:nvSpPr>
          <p:spPr bwMode="auto">
            <a:xfrm>
              <a:off x="975" y="2069"/>
              <a:ext cx="272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kumimoji="1" lang="zh-CN" altLang="en-US" sz="2800">
                  <a:solidFill>
                    <a:srgbClr val="000000"/>
                  </a:solidFill>
                </a:rPr>
                <a:t>∵</a:t>
              </a:r>
            </a:p>
          </p:txBody>
        </p:sp>
      </p:grpSp>
      <p:grpSp>
        <p:nvGrpSpPr>
          <p:cNvPr id="112671" name="Group 31"/>
          <p:cNvGrpSpPr/>
          <p:nvPr/>
        </p:nvGrpSpPr>
        <p:grpSpPr bwMode="auto">
          <a:xfrm>
            <a:off x="5795963" y="3716338"/>
            <a:ext cx="2989262" cy="596900"/>
            <a:chOff x="3651" y="2341"/>
            <a:chExt cx="1883" cy="376"/>
          </a:xfrm>
        </p:grpSpPr>
        <p:graphicFrame>
          <p:nvGraphicFramePr>
            <p:cNvPr id="112672" name="Object 32"/>
            <p:cNvGraphicFramePr>
              <a:graphicFrameLocks noChangeAspect="1"/>
            </p:cNvGraphicFramePr>
            <p:nvPr/>
          </p:nvGraphicFramePr>
          <p:xfrm>
            <a:off x="3969" y="2341"/>
            <a:ext cx="1565" cy="37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34" name="Equation" r:id="rId22" imgW="951865" imgH="228600" progId="Equation.DSMT4">
                    <p:embed/>
                  </p:oleObj>
                </mc:Choice>
                <mc:Fallback>
                  <p:oleObj name="Equation" r:id="rId22" imgW="951865" imgH="228600" progId="Equation.DSMT4">
                    <p:embed/>
                    <p:pic>
                      <p:nvPicPr>
                        <p:cNvPr id="0" name="图片 820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969" y="2341"/>
                          <a:ext cx="1565" cy="37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bg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FF00FF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12673" name="Text Box 33"/>
            <p:cNvSpPr txBox="1">
              <a:spLocks noChangeArrowheads="1"/>
            </p:cNvSpPr>
            <p:nvPr/>
          </p:nvSpPr>
          <p:spPr bwMode="auto">
            <a:xfrm>
              <a:off x="3651" y="2341"/>
              <a:ext cx="318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zh-CN" altLang="en-US" sz="3200">
                  <a:solidFill>
                    <a:srgbClr val="000000"/>
                  </a:solidFill>
                </a:rPr>
                <a:t>即</a:t>
              </a:r>
            </a:p>
          </p:txBody>
        </p:sp>
      </p:grpSp>
      <p:grpSp>
        <p:nvGrpSpPr>
          <p:cNvPr id="112674" name="Group 34"/>
          <p:cNvGrpSpPr/>
          <p:nvPr/>
        </p:nvGrpSpPr>
        <p:grpSpPr bwMode="auto">
          <a:xfrm>
            <a:off x="1331913" y="4149725"/>
            <a:ext cx="2520950" cy="1185863"/>
            <a:chOff x="793" y="2614"/>
            <a:chExt cx="1588" cy="747"/>
          </a:xfrm>
        </p:grpSpPr>
        <p:graphicFrame>
          <p:nvGraphicFramePr>
            <p:cNvPr id="112675" name="Object 35"/>
            <p:cNvGraphicFramePr>
              <a:graphicFrameLocks noChangeAspect="1"/>
            </p:cNvGraphicFramePr>
            <p:nvPr/>
          </p:nvGraphicFramePr>
          <p:xfrm>
            <a:off x="1111" y="2614"/>
            <a:ext cx="1270" cy="74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35" name="Equation" r:id="rId24" imgW="799465" imgH="469900" progId="Equation.DSMT4">
                    <p:embed/>
                  </p:oleObj>
                </mc:Choice>
                <mc:Fallback>
                  <p:oleObj name="Equation" r:id="rId24" imgW="799465" imgH="469900" progId="Equation.DSMT4">
                    <p:embed/>
                    <p:pic>
                      <p:nvPicPr>
                        <p:cNvPr id="0" name="图片 820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11" y="2614"/>
                          <a:ext cx="1270" cy="74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bg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FF00FF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12676" name="Text Box 36"/>
            <p:cNvSpPr txBox="1">
              <a:spLocks noChangeArrowheads="1"/>
            </p:cNvSpPr>
            <p:nvPr/>
          </p:nvSpPr>
          <p:spPr bwMode="auto">
            <a:xfrm>
              <a:off x="793" y="2886"/>
              <a:ext cx="318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kumimoji="1" lang="zh-CN" altLang="en-US" sz="3200">
                  <a:solidFill>
                    <a:srgbClr val="000000"/>
                  </a:solidFill>
                </a:rPr>
                <a:t>∵</a:t>
              </a:r>
            </a:p>
          </p:txBody>
        </p:sp>
      </p:grpSp>
      <p:sp>
        <p:nvSpPr>
          <p:cNvPr id="112677" name="Text Box 37"/>
          <p:cNvSpPr txBox="1">
            <a:spLocks noChangeArrowheads="1"/>
          </p:cNvSpPr>
          <p:nvPr/>
        </p:nvSpPr>
        <p:spPr bwMode="auto">
          <a:xfrm>
            <a:off x="684213" y="4652963"/>
            <a:ext cx="5048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12678" name="Text Box 38"/>
          <p:cNvSpPr txBox="1">
            <a:spLocks noChangeArrowheads="1"/>
          </p:cNvSpPr>
          <p:nvPr/>
        </p:nvSpPr>
        <p:spPr bwMode="auto">
          <a:xfrm>
            <a:off x="250825" y="4508500"/>
            <a:ext cx="151288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3200">
                <a:solidFill>
                  <a:srgbClr val="000000"/>
                </a:solidFill>
              </a:rPr>
              <a:t>（</a:t>
            </a:r>
            <a:r>
              <a:rPr kumimoji="1" lang="en-US" altLang="zh-CN" sz="3200">
                <a:solidFill>
                  <a:srgbClr val="000000"/>
                </a:solidFill>
              </a:rPr>
              <a:t>2</a:t>
            </a:r>
            <a:r>
              <a:rPr kumimoji="1" lang="zh-CN" altLang="en-US" sz="3200">
                <a:solidFill>
                  <a:srgbClr val="000000"/>
                </a:solidFill>
              </a:rPr>
              <a:t>）</a:t>
            </a:r>
          </a:p>
        </p:txBody>
      </p:sp>
      <p:sp>
        <p:nvSpPr>
          <p:cNvPr id="112679" name="Text Box 39"/>
          <p:cNvSpPr txBox="1">
            <a:spLocks noChangeArrowheads="1"/>
          </p:cNvSpPr>
          <p:nvPr/>
        </p:nvSpPr>
        <p:spPr bwMode="auto">
          <a:xfrm>
            <a:off x="323850" y="3213100"/>
            <a:ext cx="20161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3200">
                <a:solidFill>
                  <a:srgbClr val="000000"/>
                </a:solidFill>
              </a:rPr>
              <a:t>（</a:t>
            </a:r>
            <a:r>
              <a:rPr kumimoji="1" lang="en-US" altLang="zh-CN" sz="3200">
                <a:solidFill>
                  <a:srgbClr val="000000"/>
                </a:solidFill>
              </a:rPr>
              <a:t>1</a:t>
            </a:r>
            <a:r>
              <a:rPr kumimoji="1" lang="zh-CN" altLang="en-US" sz="3200">
                <a:solidFill>
                  <a:srgbClr val="000000"/>
                </a:solidFill>
              </a:rPr>
              <a:t>）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47" grpId="0"/>
      <p:bldP spid="112655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Text Box 2"/>
          <p:cNvSpPr txBox="1">
            <a:spLocks noChangeArrowheads="1"/>
          </p:cNvSpPr>
          <p:nvPr/>
        </p:nvSpPr>
        <p:spPr bwMode="auto">
          <a:xfrm>
            <a:off x="0" y="260350"/>
            <a:ext cx="1511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2400">
                <a:solidFill>
                  <a:srgbClr val="000000"/>
                </a:solidFill>
              </a:rPr>
              <a:t>（</a:t>
            </a:r>
            <a:r>
              <a:rPr lang="en-US" altLang="zh-CN" sz="2400">
                <a:solidFill>
                  <a:srgbClr val="000000"/>
                </a:solidFill>
              </a:rPr>
              <a:t>4</a:t>
            </a:r>
            <a:r>
              <a:rPr lang="zh-CN" altLang="en-US" sz="2400">
                <a:solidFill>
                  <a:srgbClr val="000000"/>
                </a:solidFill>
              </a:rPr>
              <a:t>）</a:t>
            </a:r>
          </a:p>
        </p:txBody>
      </p:sp>
      <p:graphicFrame>
        <p:nvGraphicFramePr>
          <p:cNvPr id="113667" name="Object 3"/>
          <p:cNvGraphicFramePr>
            <a:graphicFrameLocks noGrp="1" noChangeAspect="1"/>
          </p:cNvGraphicFramePr>
          <p:nvPr>
            <p:ph sz="quarter" idx="1"/>
          </p:nvPr>
        </p:nvGraphicFramePr>
        <p:xfrm>
          <a:off x="749300" y="2932113"/>
          <a:ext cx="2981325" cy="1120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4" name="Equation" r:id="rId4" imgW="1244600" imgH="469900" progId="Equation.DSMT4">
                  <p:embed/>
                </p:oleObj>
              </mc:Choice>
              <mc:Fallback>
                <p:oleObj name="Equation" r:id="rId4" imgW="1244600" imgH="469900" progId="Equation.DSMT4">
                  <p:embed/>
                  <p:pic>
                    <p:nvPicPr>
                      <p:cNvPr id="0" name="图片 92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9300" y="2932113"/>
                        <a:ext cx="2981325" cy="1120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prstDash val="solid"/>
                            <a:miter lim="800000"/>
                            <a:headEnd type="none" w="med" len="med"/>
                            <a:tailEnd type="none" w="med" len="med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3668" name="Object 4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4021138" y="3005138"/>
          <a:ext cx="3852862" cy="1062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5" name="Equation" r:id="rId6" imgW="1422400" imgH="393700" progId="Equation.DSMT4">
                  <p:embed/>
                </p:oleObj>
              </mc:Choice>
              <mc:Fallback>
                <p:oleObj name="Equation" r:id="rId6" imgW="1422400" imgH="393700" progId="Equation.DSMT4">
                  <p:embed/>
                  <p:pic>
                    <p:nvPicPr>
                      <p:cNvPr id="0" name="图片 92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21138" y="3005138"/>
                        <a:ext cx="3852862" cy="10620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prstDash val="solid"/>
                            <a:miter lim="800000"/>
                            <a:headEnd type="none" w="med" len="med"/>
                            <a:tailEnd type="none" w="med" len="med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3669" name="Object 5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1187450" y="4122738"/>
          <a:ext cx="2325688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6" name="Equation" r:id="rId8" imgW="1040765" imgH="444500" progId="Equation.DSMT4">
                  <p:embed/>
                </p:oleObj>
              </mc:Choice>
              <mc:Fallback>
                <p:oleObj name="Equation" r:id="rId8" imgW="1040765" imgH="444500" progId="Equation.DSMT4">
                  <p:embed/>
                  <p:pic>
                    <p:nvPicPr>
                      <p:cNvPr id="0" name="图片 92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7450" y="4122738"/>
                        <a:ext cx="2325688" cy="990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prstDash val="solid"/>
                            <a:miter lim="800000"/>
                            <a:headEnd type="none" w="med" len="med"/>
                            <a:tailEnd type="none" w="med" len="med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3670" name="Text Box 6"/>
          <p:cNvSpPr txBox="1">
            <a:spLocks noChangeArrowheads="1"/>
          </p:cNvSpPr>
          <p:nvPr/>
        </p:nvSpPr>
        <p:spPr bwMode="auto">
          <a:xfrm>
            <a:off x="0" y="2997200"/>
            <a:ext cx="12239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2400">
                <a:solidFill>
                  <a:srgbClr val="000000"/>
                </a:solidFill>
              </a:rPr>
              <a:t>（</a:t>
            </a:r>
            <a:r>
              <a:rPr lang="en-US" altLang="zh-CN" sz="2400">
                <a:solidFill>
                  <a:srgbClr val="000000"/>
                </a:solidFill>
              </a:rPr>
              <a:t>6</a:t>
            </a:r>
            <a:r>
              <a:rPr lang="zh-CN" altLang="en-US" sz="2400">
                <a:solidFill>
                  <a:srgbClr val="000000"/>
                </a:solidFill>
              </a:rPr>
              <a:t>）</a:t>
            </a:r>
          </a:p>
        </p:txBody>
      </p:sp>
      <p:graphicFrame>
        <p:nvGraphicFramePr>
          <p:cNvPr id="113671" name="Object 7"/>
          <p:cNvGraphicFramePr>
            <a:graphicFrameLocks noGrp="1" noChangeAspect="1"/>
          </p:cNvGraphicFramePr>
          <p:nvPr>
            <p:ph sz="quarter" idx="4"/>
          </p:nvPr>
        </p:nvGraphicFramePr>
        <p:xfrm>
          <a:off x="827088" y="333375"/>
          <a:ext cx="2087562" cy="695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7" name="Equation" r:id="rId10" imgW="838200" imgH="279400" progId="Equation.DSMT4">
                  <p:embed/>
                </p:oleObj>
              </mc:Choice>
              <mc:Fallback>
                <p:oleObj name="Equation" r:id="rId10" imgW="838200" imgH="279400" progId="Equation.DSMT4">
                  <p:embed/>
                  <p:pic>
                    <p:nvPicPr>
                      <p:cNvPr id="0" name="图片 92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088" y="333375"/>
                        <a:ext cx="2087562" cy="695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prstDash val="solid"/>
                            <a:miter lim="800000"/>
                            <a:headEnd type="none" w="med" len="med"/>
                            <a:tailEnd type="none" w="med" len="med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3672" name="Object 8"/>
          <p:cNvGraphicFramePr>
            <a:graphicFrameLocks noChangeAspect="1"/>
          </p:cNvGraphicFramePr>
          <p:nvPr/>
        </p:nvGraphicFramePr>
        <p:xfrm>
          <a:off x="3203575" y="404813"/>
          <a:ext cx="3168650" cy="646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8" name="Equation" r:id="rId12" imgW="1371600" imgH="279400" progId="Equation.DSMT4">
                  <p:embed/>
                </p:oleObj>
              </mc:Choice>
              <mc:Fallback>
                <p:oleObj name="Equation" r:id="rId12" imgW="1371600" imgH="279400" progId="Equation.DSMT4">
                  <p:embed/>
                  <p:pic>
                    <p:nvPicPr>
                      <p:cNvPr id="0" name="图片 92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3575" y="404813"/>
                        <a:ext cx="3168650" cy="646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3673" name="Object 9"/>
          <p:cNvGraphicFramePr>
            <a:graphicFrameLocks noChangeAspect="1"/>
          </p:cNvGraphicFramePr>
          <p:nvPr/>
        </p:nvGraphicFramePr>
        <p:xfrm>
          <a:off x="684213" y="1196975"/>
          <a:ext cx="3600450" cy="66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9" name="Equation" r:id="rId14" imgW="1524000" imgH="279400" progId="Equation.DSMT4">
                  <p:embed/>
                </p:oleObj>
              </mc:Choice>
              <mc:Fallback>
                <p:oleObj name="Equation" r:id="rId14" imgW="1524000" imgH="279400" progId="Equation.DSMT4">
                  <p:embed/>
                  <p:pic>
                    <p:nvPicPr>
                      <p:cNvPr id="0" name="图片 92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4213" y="1196975"/>
                        <a:ext cx="3600450" cy="660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3674" name="Object 10"/>
          <p:cNvGraphicFramePr>
            <a:graphicFrameLocks noChangeAspect="1"/>
          </p:cNvGraphicFramePr>
          <p:nvPr/>
        </p:nvGraphicFramePr>
        <p:xfrm>
          <a:off x="4572000" y="1052513"/>
          <a:ext cx="2736850" cy="800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50" name="Equation" r:id="rId16" imgW="1129665" imgH="330200" progId="Equation.DSMT4">
                  <p:embed/>
                </p:oleObj>
              </mc:Choice>
              <mc:Fallback>
                <p:oleObj name="Equation" r:id="rId16" imgW="1129665" imgH="330200" progId="Equation.DSMT4">
                  <p:embed/>
                  <p:pic>
                    <p:nvPicPr>
                      <p:cNvPr id="0" name="图片 92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1052513"/>
                        <a:ext cx="2736850" cy="800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3675" name="Text Box 11"/>
          <p:cNvSpPr txBox="1">
            <a:spLocks noChangeArrowheads="1"/>
          </p:cNvSpPr>
          <p:nvPr/>
        </p:nvSpPr>
        <p:spPr bwMode="auto">
          <a:xfrm>
            <a:off x="0" y="5589588"/>
            <a:ext cx="1081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2400">
                <a:solidFill>
                  <a:srgbClr val="000000"/>
                </a:solidFill>
                <a:latin typeface="Times New Roman" panose="02020603050405020304" pitchFamily="18" charset="0"/>
              </a:rPr>
              <a:t>（</a:t>
            </a:r>
            <a:r>
              <a:rPr lang="en-US" altLang="zh-CN" sz="2400">
                <a:solidFill>
                  <a:srgbClr val="000000"/>
                </a:solidFill>
                <a:latin typeface="Times New Roman" panose="02020603050405020304" pitchFamily="18" charset="0"/>
              </a:rPr>
              <a:t>7</a:t>
            </a:r>
            <a:r>
              <a:rPr lang="zh-CN" altLang="en-US" sz="2400">
                <a:solidFill>
                  <a:srgbClr val="000000"/>
                </a:solidFill>
                <a:latin typeface="Times New Roman" panose="02020603050405020304" pitchFamily="18" charset="0"/>
              </a:rPr>
              <a:t>）</a:t>
            </a:r>
          </a:p>
        </p:txBody>
      </p:sp>
      <p:graphicFrame>
        <p:nvGraphicFramePr>
          <p:cNvPr id="113676" name="Object 12"/>
          <p:cNvGraphicFramePr>
            <a:graphicFrameLocks noChangeAspect="1"/>
          </p:cNvGraphicFramePr>
          <p:nvPr/>
        </p:nvGraphicFramePr>
        <p:xfrm>
          <a:off x="755650" y="5300663"/>
          <a:ext cx="8064500" cy="1117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51" name="Equation" r:id="rId18" imgW="2476500" imgH="342900" progId="Equation.DSMT4">
                  <p:embed/>
                </p:oleObj>
              </mc:Choice>
              <mc:Fallback>
                <p:oleObj name="Equation" r:id="rId18" imgW="2476500" imgH="342900" progId="Equation.DSMT4">
                  <p:embed/>
                  <p:pic>
                    <p:nvPicPr>
                      <p:cNvPr id="0" name="图片 92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650" y="5300663"/>
                        <a:ext cx="8064500" cy="1117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3677" name="Text Box 13"/>
          <p:cNvSpPr txBox="1">
            <a:spLocks noChangeArrowheads="1"/>
          </p:cNvSpPr>
          <p:nvPr/>
        </p:nvSpPr>
        <p:spPr bwMode="auto">
          <a:xfrm>
            <a:off x="0" y="2276475"/>
            <a:ext cx="1081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2400">
                <a:solidFill>
                  <a:srgbClr val="000000"/>
                </a:solidFill>
              </a:rPr>
              <a:t>（</a:t>
            </a:r>
            <a:r>
              <a:rPr lang="en-US" altLang="zh-CN" sz="2400">
                <a:solidFill>
                  <a:srgbClr val="000000"/>
                </a:solidFill>
              </a:rPr>
              <a:t>5</a:t>
            </a:r>
            <a:r>
              <a:rPr lang="zh-CN" altLang="en-US" sz="2400">
                <a:solidFill>
                  <a:srgbClr val="000000"/>
                </a:solidFill>
              </a:rPr>
              <a:t>）</a:t>
            </a:r>
          </a:p>
        </p:txBody>
      </p:sp>
      <p:sp>
        <p:nvSpPr>
          <p:cNvPr id="113678" name="Text Box 14"/>
          <p:cNvSpPr txBox="1">
            <a:spLocks noChangeArrowheads="1"/>
          </p:cNvSpPr>
          <p:nvPr/>
        </p:nvSpPr>
        <p:spPr bwMode="auto">
          <a:xfrm>
            <a:off x="1042988" y="2205038"/>
            <a:ext cx="3529012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3200">
                <a:solidFill>
                  <a:srgbClr val="000000"/>
                </a:solidFill>
                <a:latin typeface="Times New Roman" panose="02020603050405020304" pitchFamily="18" charset="0"/>
                <a:ea typeface="华文行楷" panose="02010800040101010101" pitchFamily="2" charset="-122"/>
              </a:rPr>
              <a:t>0</a:t>
            </a:r>
            <a:r>
              <a:rPr lang="zh-CN" altLang="en-US" sz="3200">
                <a:solidFill>
                  <a:srgbClr val="000000"/>
                </a:solidFill>
                <a:latin typeface="Times New Roman" panose="02020603050405020304" pitchFamily="18" charset="0"/>
                <a:ea typeface="华文行楷" panose="02010800040101010101" pitchFamily="2" charset="-122"/>
              </a:rPr>
              <a:t>的平方根是</a:t>
            </a:r>
            <a:r>
              <a:rPr lang="en-US" altLang="zh-CN" sz="3200">
                <a:solidFill>
                  <a:srgbClr val="000000"/>
                </a:solidFill>
                <a:latin typeface="Times New Roman" panose="02020603050405020304" pitchFamily="18" charset="0"/>
                <a:ea typeface="华文行楷" panose="02010800040101010101" pitchFamily="2" charset="-122"/>
              </a:rPr>
              <a:t>0</a:t>
            </a:r>
            <a:r>
              <a:rPr lang="zh-CN" altLang="en-US" sz="3200">
                <a:solidFill>
                  <a:srgbClr val="000000"/>
                </a:solidFill>
                <a:latin typeface="Times New Roman" panose="02020603050405020304" pitchFamily="18" charset="0"/>
                <a:ea typeface="华文行楷" panose="02010800040101010101" pitchFamily="2" charset="-122"/>
              </a:rPr>
              <a:t>。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67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Text Box 2"/>
          <p:cNvSpPr txBox="1">
            <a:spLocks noChangeArrowheads="1"/>
          </p:cNvSpPr>
          <p:nvPr/>
        </p:nvSpPr>
        <p:spPr bwMode="auto">
          <a:xfrm>
            <a:off x="683568" y="1412776"/>
            <a:ext cx="7992888" cy="29575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4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算术平方根的完整定义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4800" dirty="0">
                <a:solidFill>
                  <a:srgbClr val="FF0000"/>
                </a:solidFill>
                <a:latin typeface="Times New Roman" panose="02020603050405020304" pitchFamily="18" charset="0"/>
              </a:rPr>
              <a:t>      正数</a:t>
            </a:r>
            <a:r>
              <a:rPr kumimoji="1" lang="en-US" altLang="zh-CN" sz="4800" dirty="0">
                <a:solidFill>
                  <a:srgbClr val="FF0000"/>
                </a:solidFill>
                <a:latin typeface="Times New Roman" panose="02020603050405020304" pitchFamily="18" charset="0"/>
              </a:rPr>
              <a:t>a</a:t>
            </a:r>
            <a:r>
              <a:rPr kumimoji="1" lang="zh-CN" altLang="en-US" sz="4800" dirty="0">
                <a:solidFill>
                  <a:srgbClr val="FF0000"/>
                </a:solidFill>
                <a:latin typeface="Times New Roman" panose="02020603050405020304" pitchFamily="18" charset="0"/>
              </a:rPr>
              <a:t>的正的平方根叫做</a:t>
            </a:r>
            <a:r>
              <a:rPr kumimoji="1" lang="en-US" altLang="zh-CN" sz="4800" dirty="0">
                <a:solidFill>
                  <a:srgbClr val="FF0000"/>
                </a:solidFill>
                <a:latin typeface="Times New Roman" panose="02020603050405020304" pitchFamily="18" charset="0"/>
              </a:rPr>
              <a:t>a</a:t>
            </a:r>
            <a:r>
              <a:rPr kumimoji="1" lang="zh-CN" altLang="en-US" sz="4800" dirty="0">
                <a:solidFill>
                  <a:srgbClr val="FF0000"/>
                </a:solidFill>
                <a:latin typeface="Times New Roman" panose="02020603050405020304" pitchFamily="18" charset="0"/>
              </a:rPr>
              <a:t>的算术平方根，</a:t>
            </a:r>
            <a:r>
              <a:rPr kumimoji="1" lang="en-US" altLang="zh-CN" sz="4800" dirty="0">
                <a:solidFill>
                  <a:srgbClr val="FF0000"/>
                </a:solidFill>
                <a:latin typeface="Times New Roman" panose="02020603050405020304" pitchFamily="18" charset="0"/>
              </a:rPr>
              <a:t>0</a:t>
            </a:r>
            <a:r>
              <a:rPr kumimoji="1" lang="zh-CN" altLang="en-US" sz="4800" dirty="0">
                <a:solidFill>
                  <a:srgbClr val="FF0000"/>
                </a:solidFill>
                <a:latin typeface="Times New Roman" panose="02020603050405020304" pitchFamily="18" charset="0"/>
              </a:rPr>
              <a:t>的平方根也叫做</a:t>
            </a:r>
            <a:r>
              <a:rPr kumimoji="1" lang="en-US" altLang="zh-CN" sz="4800" dirty="0">
                <a:solidFill>
                  <a:srgbClr val="FF0000"/>
                </a:solidFill>
                <a:latin typeface="Times New Roman" panose="02020603050405020304" pitchFamily="18" charset="0"/>
              </a:rPr>
              <a:t>0</a:t>
            </a:r>
            <a:r>
              <a:rPr kumimoji="1" lang="zh-CN" altLang="en-US" sz="4800" dirty="0">
                <a:solidFill>
                  <a:srgbClr val="FF0000"/>
                </a:solidFill>
                <a:latin typeface="Times New Roman" panose="02020603050405020304" pitchFamily="18" charset="0"/>
              </a:rPr>
              <a:t>的算术平方根。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46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690" grpId="0" animBg="1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ChangeArrowheads="1"/>
          </p:cNvSpPr>
          <p:nvPr/>
        </p:nvSpPr>
        <p:spPr bwMode="auto">
          <a:xfrm>
            <a:off x="539750" y="3403600"/>
            <a:ext cx="273685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3500" b="1" dirty="0">
                <a:solidFill>
                  <a:srgbClr val="000000"/>
                </a:solidFill>
                <a:ea typeface="楷体_GB2312" pitchFamily="49" charset="-122"/>
              </a:rPr>
              <a:t>（</a:t>
            </a:r>
            <a:r>
              <a:rPr kumimoji="1" lang="en-US" altLang="zh-CN" sz="3500" b="1" dirty="0">
                <a:solidFill>
                  <a:srgbClr val="000000"/>
                </a:solidFill>
                <a:ea typeface="楷体_GB2312" pitchFamily="49" charset="-122"/>
              </a:rPr>
              <a:t>5</a:t>
            </a:r>
            <a:r>
              <a:rPr kumimoji="1" lang="zh-CN" altLang="en-US" sz="3500" b="1" dirty="0">
                <a:solidFill>
                  <a:srgbClr val="000000"/>
                </a:solidFill>
                <a:ea typeface="楷体_GB2312" pitchFamily="49" charset="-122"/>
              </a:rPr>
              <a:t>）</a:t>
            </a:r>
            <a:r>
              <a:rPr kumimoji="1" lang="en-US" altLang="zh-CN" sz="3500" b="1" dirty="0">
                <a:solidFill>
                  <a:srgbClr val="000000"/>
                </a:solidFill>
                <a:ea typeface="楷体_GB2312" pitchFamily="49" charset="-122"/>
              </a:rPr>
              <a:t>(</a:t>
            </a:r>
            <a:r>
              <a:rPr kumimoji="1" lang="zh-CN" altLang="en-US" sz="3500" b="1" dirty="0">
                <a:solidFill>
                  <a:srgbClr val="000000"/>
                </a:solidFill>
                <a:ea typeface="楷体_GB2312" pitchFamily="49" charset="-122"/>
              </a:rPr>
              <a:t>－</a:t>
            </a:r>
            <a:r>
              <a:rPr kumimoji="1" lang="en-US" altLang="zh-CN" sz="3500" b="1" dirty="0">
                <a:solidFill>
                  <a:srgbClr val="000000"/>
                </a:solidFill>
                <a:ea typeface="楷体_GB2312" pitchFamily="49" charset="-122"/>
              </a:rPr>
              <a:t>4</a:t>
            </a:r>
            <a:endParaRPr kumimoji="1" lang="en-US" altLang="zh-CN" sz="3200" dirty="0">
              <a:solidFill>
                <a:srgbClr val="FF0066"/>
              </a:solidFill>
              <a:latin typeface="Times New Roman" panose="02020603050405020304" pitchFamily="18" charset="0"/>
              <a:ea typeface="楷体_GB2312" pitchFamily="49" charset="-122"/>
            </a:endParaRPr>
          </a:p>
        </p:txBody>
      </p:sp>
      <p:sp>
        <p:nvSpPr>
          <p:cNvPr id="115715" name="Rectangle 3"/>
          <p:cNvSpPr>
            <a:spLocks noChangeArrowheads="1"/>
          </p:cNvSpPr>
          <p:nvPr/>
        </p:nvSpPr>
        <p:spPr bwMode="auto">
          <a:xfrm>
            <a:off x="2625725" y="3403600"/>
            <a:ext cx="147638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zh-CN" sz="3500" b="1" dirty="0">
                <a:solidFill>
                  <a:srgbClr val="000000"/>
                </a:solidFill>
                <a:ea typeface="楷体_GB2312" pitchFamily="49" charset="-122"/>
              </a:rPr>
              <a:t>)</a:t>
            </a:r>
            <a:endParaRPr kumimoji="1" lang="en-US" altLang="zh-CN" sz="3200" dirty="0">
              <a:solidFill>
                <a:srgbClr val="FF0066"/>
              </a:solidFill>
              <a:latin typeface="Times New Roman" panose="02020603050405020304" pitchFamily="18" charset="0"/>
              <a:ea typeface="楷体_GB2312" pitchFamily="49" charset="-122"/>
            </a:endParaRPr>
          </a:p>
        </p:txBody>
      </p:sp>
      <p:sp>
        <p:nvSpPr>
          <p:cNvPr id="115716" name="Rectangle 4"/>
          <p:cNvSpPr>
            <a:spLocks noChangeArrowheads="1"/>
          </p:cNvSpPr>
          <p:nvPr/>
        </p:nvSpPr>
        <p:spPr bwMode="auto">
          <a:xfrm>
            <a:off x="2774950" y="3354388"/>
            <a:ext cx="190500" cy="411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zh-CN" sz="2700" b="1" dirty="0">
                <a:solidFill>
                  <a:srgbClr val="000000"/>
                </a:solidFill>
                <a:ea typeface="楷体_GB2312" pitchFamily="49" charset="-122"/>
              </a:rPr>
              <a:t>2</a:t>
            </a:r>
            <a:endParaRPr kumimoji="1" lang="en-US" altLang="zh-CN" sz="3200" dirty="0">
              <a:solidFill>
                <a:srgbClr val="FF0066"/>
              </a:solidFill>
              <a:latin typeface="Times New Roman" panose="02020603050405020304" pitchFamily="18" charset="0"/>
              <a:ea typeface="楷体_GB2312" pitchFamily="49" charset="-122"/>
            </a:endParaRPr>
          </a:p>
        </p:txBody>
      </p:sp>
      <p:sp>
        <p:nvSpPr>
          <p:cNvPr id="115717" name="Rectangle 5"/>
          <p:cNvSpPr>
            <a:spLocks noChangeArrowheads="1"/>
          </p:cNvSpPr>
          <p:nvPr/>
        </p:nvSpPr>
        <p:spPr bwMode="auto">
          <a:xfrm>
            <a:off x="2973388" y="3403600"/>
            <a:ext cx="31115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3500" b="1" dirty="0">
                <a:solidFill>
                  <a:srgbClr val="000000"/>
                </a:solidFill>
                <a:ea typeface="楷体_GB2312" pitchFamily="49" charset="-122"/>
              </a:rPr>
              <a:t>的算术平方根是</a:t>
            </a:r>
            <a:endParaRPr kumimoji="1" lang="zh-CN" altLang="en-US" sz="3200" dirty="0">
              <a:solidFill>
                <a:srgbClr val="FF0066"/>
              </a:solidFill>
              <a:latin typeface="Times New Roman" panose="02020603050405020304" pitchFamily="18" charset="0"/>
              <a:ea typeface="楷体_GB2312" pitchFamily="49" charset="-122"/>
            </a:endParaRPr>
          </a:p>
        </p:txBody>
      </p:sp>
      <p:sp>
        <p:nvSpPr>
          <p:cNvPr id="115718" name="Rectangle 6"/>
          <p:cNvSpPr>
            <a:spLocks noChangeArrowheads="1"/>
          </p:cNvSpPr>
          <p:nvPr/>
        </p:nvSpPr>
        <p:spPr bwMode="auto">
          <a:xfrm>
            <a:off x="579438" y="2709863"/>
            <a:ext cx="1905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3500" b="1" dirty="0">
                <a:solidFill>
                  <a:srgbClr val="000000"/>
                </a:solidFill>
                <a:ea typeface="楷体_GB2312" pitchFamily="49" charset="-122"/>
              </a:rPr>
              <a:t>（</a:t>
            </a:r>
            <a:r>
              <a:rPr kumimoji="1" lang="en-US" altLang="zh-CN" sz="3500" b="1" dirty="0">
                <a:solidFill>
                  <a:srgbClr val="000000"/>
                </a:solidFill>
                <a:ea typeface="楷体_GB2312" pitchFamily="49" charset="-122"/>
              </a:rPr>
              <a:t>4</a:t>
            </a:r>
            <a:r>
              <a:rPr kumimoji="1" lang="zh-CN" altLang="en-US" sz="3500" b="1" dirty="0">
                <a:solidFill>
                  <a:srgbClr val="000000"/>
                </a:solidFill>
                <a:ea typeface="楷体_GB2312" pitchFamily="49" charset="-122"/>
              </a:rPr>
              <a:t>）</a:t>
            </a:r>
            <a:endParaRPr kumimoji="1" lang="zh-CN" altLang="en-US" sz="3200" dirty="0">
              <a:solidFill>
                <a:srgbClr val="FF0066"/>
              </a:solidFill>
              <a:latin typeface="Times New Roman" panose="02020603050405020304" pitchFamily="18" charset="0"/>
              <a:ea typeface="楷体_GB2312" pitchFamily="49" charset="-122"/>
            </a:endParaRPr>
          </a:p>
        </p:txBody>
      </p:sp>
      <p:sp>
        <p:nvSpPr>
          <p:cNvPr id="115719" name="Rectangle 7"/>
          <p:cNvSpPr>
            <a:spLocks noChangeArrowheads="1"/>
          </p:cNvSpPr>
          <p:nvPr/>
        </p:nvSpPr>
        <p:spPr bwMode="auto">
          <a:xfrm>
            <a:off x="1692275" y="2781300"/>
            <a:ext cx="4953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zh-CN" sz="3500" b="1" dirty="0">
                <a:solidFill>
                  <a:srgbClr val="000000"/>
                </a:solidFill>
                <a:ea typeface="楷体_GB2312" pitchFamily="49" charset="-122"/>
              </a:rPr>
              <a:t>10</a:t>
            </a:r>
            <a:endParaRPr kumimoji="1" lang="en-US" altLang="zh-CN" sz="3200" dirty="0">
              <a:solidFill>
                <a:srgbClr val="FF0066"/>
              </a:solidFill>
              <a:latin typeface="Times New Roman" panose="02020603050405020304" pitchFamily="18" charset="0"/>
              <a:ea typeface="楷体_GB2312" pitchFamily="49" charset="-122"/>
            </a:endParaRPr>
          </a:p>
        </p:txBody>
      </p:sp>
      <p:sp>
        <p:nvSpPr>
          <p:cNvPr id="115720" name="Rectangle 8"/>
          <p:cNvSpPr>
            <a:spLocks noChangeArrowheads="1"/>
          </p:cNvSpPr>
          <p:nvPr/>
        </p:nvSpPr>
        <p:spPr bwMode="auto">
          <a:xfrm>
            <a:off x="2362200" y="2743200"/>
            <a:ext cx="31115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3500" b="1" dirty="0">
                <a:solidFill>
                  <a:srgbClr val="000000"/>
                </a:solidFill>
                <a:ea typeface="楷体_GB2312" pitchFamily="49" charset="-122"/>
              </a:rPr>
              <a:t>的算术平方根是</a:t>
            </a:r>
            <a:endParaRPr kumimoji="1" lang="zh-CN" altLang="en-US" sz="3200" dirty="0">
              <a:solidFill>
                <a:srgbClr val="FF0066"/>
              </a:solidFill>
              <a:latin typeface="Times New Roman" panose="02020603050405020304" pitchFamily="18" charset="0"/>
              <a:ea typeface="楷体_GB2312" pitchFamily="49" charset="-122"/>
            </a:endParaRPr>
          </a:p>
        </p:txBody>
      </p:sp>
      <p:sp>
        <p:nvSpPr>
          <p:cNvPr id="115721" name="Rectangle 9"/>
          <p:cNvSpPr>
            <a:spLocks noChangeArrowheads="1"/>
          </p:cNvSpPr>
          <p:nvPr/>
        </p:nvSpPr>
        <p:spPr bwMode="auto">
          <a:xfrm>
            <a:off x="533400" y="2057400"/>
            <a:ext cx="5114925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3500" b="1" dirty="0">
                <a:solidFill>
                  <a:srgbClr val="000000"/>
                </a:solidFill>
                <a:ea typeface="楷体_GB2312" pitchFamily="49" charset="-122"/>
              </a:rPr>
              <a:t>（</a:t>
            </a:r>
            <a:r>
              <a:rPr kumimoji="1" lang="en-US" altLang="zh-CN" sz="3500" b="1" dirty="0">
                <a:solidFill>
                  <a:srgbClr val="000000"/>
                </a:solidFill>
                <a:ea typeface="楷体_GB2312" pitchFamily="49" charset="-122"/>
              </a:rPr>
              <a:t>3</a:t>
            </a:r>
            <a:r>
              <a:rPr kumimoji="1" lang="zh-CN" altLang="en-US" sz="3500" b="1" dirty="0">
                <a:solidFill>
                  <a:srgbClr val="000000"/>
                </a:solidFill>
                <a:ea typeface="楷体_GB2312" pitchFamily="49" charset="-122"/>
              </a:rPr>
              <a:t>）</a:t>
            </a:r>
            <a:r>
              <a:rPr kumimoji="1" lang="en-US" altLang="zh-CN" sz="3500" b="1" dirty="0">
                <a:solidFill>
                  <a:srgbClr val="000000"/>
                </a:solidFill>
                <a:ea typeface="楷体_GB2312" pitchFamily="49" charset="-122"/>
              </a:rPr>
              <a:t>0.01</a:t>
            </a:r>
            <a:r>
              <a:rPr kumimoji="1" lang="zh-CN" altLang="en-US" sz="3500" b="1" dirty="0">
                <a:solidFill>
                  <a:srgbClr val="000000"/>
                </a:solidFill>
                <a:ea typeface="楷体_GB2312" pitchFamily="49" charset="-122"/>
              </a:rPr>
              <a:t>的算术平方根是</a:t>
            </a:r>
            <a:endParaRPr kumimoji="1" lang="zh-CN" altLang="en-US" sz="3200" dirty="0">
              <a:solidFill>
                <a:srgbClr val="FF0066"/>
              </a:solidFill>
              <a:latin typeface="Times New Roman" panose="02020603050405020304" pitchFamily="18" charset="0"/>
              <a:ea typeface="楷体_GB2312" pitchFamily="49" charset="-122"/>
            </a:endParaRPr>
          </a:p>
        </p:txBody>
      </p:sp>
      <p:sp>
        <p:nvSpPr>
          <p:cNvPr id="115722" name="Rectangle 10"/>
          <p:cNvSpPr>
            <a:spLocks noChangeArrowheads="1"/>
          </p:cNvSpPr>
          <p:nvPr/>
        </p:nvSpPr>
        <p:spPr bwMode="auto">
          <a:xfrm>
            <a:off x="609600" y="1295400"/>
            <a:ext cx="1514475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3500" b="1" dirty="0">
                <a:solidFill>
                  <a:srgbClr val="000000"/>
                </a:solidFill>
                <a:ea typeface="楷体_GB2312" pitchFamily="49" charset="-122"/>
              </a:rPr>
              <a:t>（</a:t>
            </a:r>
            <a:r>
              <a:rPr kumimoji="1" lang="en-US" altLang="zh-CN" sz="3500" b="1" dirty="0">
                <a:solidFill>
                  <a:srgbClr val="000000"/>
                </a:solidFill>
                <a:ea typeface="楷体_GB2312" pitchFamily="49" charset="-122"/>
              </a:rPr>
              <a:t>2</a:t>
            </a:r>
            <a:r>
              <a:rPr kumimoji="1" lang="zh-CN" altLang="en-US" sz="3500" b="1" dirty="0">
                <a:solidFill>
                  <a:srgbClr val="000000"/>
                </a:solidFill>
                <a:ea typeface="楷体_GB2312" pitchFamily="49" charset="-122"/>
              </a:rPr>
              <a:t>）</a:t>
            </a:r>
            <a:endParaRPr kumimoji="1" lang="zh-CN" altLang="en-US" sz="3200" dirty="0">
              <a:solidFill>
                <a:srgbClr val="FF0066"/>
              </a:solidFill>
              <a:latin typeface="Times New Roman" panose="02020603050405020304" pitchFamily="18" charset="0"/>
              <a:ea typeface="楷体_GB2312" pitchFamily="49" charset="-122"/>
            </a:endParaRPr>
          </a:p>
        </p:txBody>
      </p:sp>
      <p:sp>
        <p:nvSpPr>
          <p:cNvPr id="115723" name="Rectangle 11"/>
          <p:cNvSpPr>
            <a:spLocks noChangeArrowheads="1"/>
          </p:cNvSpPr>
          <p:nvPr/>
        </p:nvSpPr>
        <p:spPr bwMode="auto">
          <a:xfrm>
            <a:off x="1981200" y="1371600"/>
            <a:ext cx="381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zh-CN" sz="3500" b="1">
                <a:solidFill>
                  <a:srgbClr val="000000"/>
                </a:solidFill>
                <a:ea typeface="楷体_GB2312" pitchFamily="49" charset="-122"/>
              </a:rPr>
              <a:t>9</a:t>
            </a:r>
            <a:endParaRPr kumimoji="1" lang="en-US" altLang="zh-CN" sz="3200">
              <a:solidFill>
                <a:srgbClr val="FF0066"/>
              </a:solidFill>
              <a:latin typeface="Times New Roman" panose="02020603050405020304" pitchFamily="18" charset="0"/>
              <a:ea typeface="楷体_GB2312" pitchFamily="49" charset="-122"/>
            </a:endParaRPr>
          </a:p>
        </p:txBody>
      </p:sp>
      <p:sp>
        <p:nvSpPr>
          <p:cNvPr id="115724" name="Freeform 12"/>
          <p:cNvSpPr/>
          <p:nvPr/>
        </p:nvSpPr>
        <p:spPr bwMode="auto">
          <a:xfrm>
            <a:off x="1676400" y="1295400"/>
            <a:ext cx="544513" cy="557213"/>
          </a:xfrm>
          <a:custGeom>
            <a:avLst/>
            <a:gdLst>
              <a:gd name="T0" fmla="*/ 0 w 44"/>
              <a:gd name="T1" fmla="*/ 30 h 45"/>
              <a:gd name="T2" fmla="*/ 5 w 44"/>
              <a:gd name="T3" fmla="*/ 30 h 45"/>
              <a:gd name="T4" fmla="*/ 11 w 44"/>
              <a:gd name="T5" fmla="*/ 45 h 45"/>
              <a:gd name="T6" fmla="*/ 22 w 44"/>
              <a:gd name="T7" fmla="*/ 0 h 45"/>
              <a:gd name="T8" fmla="*/ 44 w 44"/>
              <a:gd name="T9" fmla="*/ 0 h 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" h="45">
                <a:moveTo>
                  <a:pt x="0" y="30"/>
                </a:moveTo>
                <a:lnTo>
                  <a:pt x="5" y="30"/>
                </a:lnTo>
                <a:lnTo>
                  <a:pt x="11" y="45"/>
                </a:lnTo>
                <a:lnTo>
                  <a:pt x="22" y="0"/>
                </a:lnTo>
                <a:lnTo>
                  <a:pt x="44" y="0"/>
                </a:lnTo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15725" name="Rectangle 13"/>
          <p:cNvSpPr>
            <a:spLocks noChangeArrowheads="1"/>
          </p:cNvSpPr>
          <p:nvPr/>
        </p:nvSpPr>
        <p:spPr bwMode="auto">
          <a:xfrm>
            <a:off x="2362200" y="1295400"/>
            <a:ext cx="31115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3500" b="1" dirty="0">
                <a:solidFill>
                  <a:srgbClr val="000000"/>
                </a:solidFill>
                <a:ea typeface="楷体_GB2312" pitchFamily="49" charset="-122"/>
              </a:rPr>
              <a:t>的算术平方根是</a:t>
            </a:r>
            <a:endParaRPr kumimoji="1" lang="zh-CN" altLang="en-US" sz="3200" dirty="0">
              <a:solidFill>
                <a:srgbClr val="FF0066"/>
              </a:solidFill>
              <a:latin typeface="Times New Roman" panose="02020603050405020304" pitchFamily="18" charset="0"/>
              <a:ea typeface="楷体_GB2312" pitchFamily="49" charset="-122"/>
            </a:endParaRPr>
          </a:p>
        </p:txBody>
      </p:sp>
      <p:sp>
        <p:nvSpPr>
          <p:cNvPr id="115726" name="Rectangle 14"/>
          <p:cNvSpPr>
            <a:spLocks noChangeArrowheads="1"/>
          </p:cNvSpPr>
          <p:nvPr/>
        </p:nvSpPr>
        <p:spPr bwMode="auto">
          <a:xfrm>
            <a:off x="609600" y="685800"/>
            <a:ext cx="4495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3500" b="1" dirty="0">
                <a:solidFill>
                  <a:srgbClr val="000000"/>
                </a:solidFill>
                <a:ea typeface="楷体_GB2312" pitchFamily="49" charset="-122"/>
              </a:rPr>
              <a:t>（</a:t>
            </a:r>
            <a:r>
              <a:rPr kumimoji="1" lang="en-US" altLang="zh-CN" sz="3500" b="1" dirty="0">
                <a:solidFill>
                  <a:srgbClr val="000000"/>
                </a:solidFill>
                <a:ea typeface="楷体_GB2312" pitchFamily="49" charset="-122"/>
              </a:rPr>
              <a:t>1</a:t>
            </a:r>
            <a:r>
              <a:rPr kumimoji="1" lang="zh-CN" altLang="en-US" sz="3500" b="1" dirty="0">
                <a:solidFill>
                  <a:srgbClr val="000000"/>
                </a:solidFill>
                <a:ea typeface="楷体_GB2312" pitchFamily="49" charset="-122"/>
              </a:rPr>
              <a:t>）</a:t>
            </a:r>
            <a:r>
              <a:rPr kumimoji="1" lang="en-US" altLang="zh-CN" sz="3500" b="1" dirty="0">
                <a:solidFill>
                  <a:srgbClr val="000000"/>
                </a:solidFill>
                <a:ea typeface="楷体_GB2312" pitchFamily="49" charset="-122"/>
              </a:rPr>
              <a:t>9</a:t>
            </a:r>
            <a:r>
              <a:rPr kumimoji="1" lang="zh-CN" altLang="en-US" sz="3500" b="1" dirty="0">
                <a:solidFill>
                  <a:srgbClr val="000000"/>
                </a:solidFill>
                <a:ea typeface="楷体_GB2312" pitchFamily="49" charset="-122"/>
              </a:rPr>
              <a:t>的算术平方根是</a:t>
            </a:r>
            <a:endParaRPr kumimoji="1" lang="zh-CN" altLang="en-US" sz="3200" dirty="0">
              <a:solidFill>
                <a:srgbClr val="FF0066"/>
              </a:solidFill>
              <a:latin typeface="Times New Roman" panose="02020603050405020304" pitchFamily="18" charset="0"/>
              <a:ea typeface="楷体_GB2312" pitchFamily="49" charset="-122"/>
            </a:endParaRPr>
          </a:p>
        </p:txBody>
      </p:sp>
      <p:pic>
        <p:nvPicPr>
          <p:cNvPr id="115727" name="Picture 1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04800" y="4572000"/>
            <a:ext cx="8229600" cy="1363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5728" name="Rectangle 16" descr="60%"/>
          <p:cNvSpPr>
            <a:spLocks noChangeArrowheads="1"/>
          </p:cNvSpPr>
          <p:nvPr/>
        </p:nvSpPr>
        <p:spPr bwMode="auto">
          <a:xfrm>
            <a:off x="0" y="0"/>
            <a:ext cx="3779838" cy="533400"/>
          </a:xfrm>
          <a:prstGeom prst="rect">
            <a:avLst/>
          </a:prstGeom>
          <a:pattFill prst="pct60">
            <a:fgClr>
              <a:srgbClr val="FFFFFF"/>
            </a:fgClr>
            <a:bgClr>
              <a:srgbClr val="FFFFCC"/>
            </a:bgClr>
          </a:pattFill>
          <a:ln w="38100">
            <a:solidFill>
              <a:schemeClr val="tx2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40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ea typeface="华文行楷" panose="02010800040101010101" pitchFamily="2" charset="-122"/>
              </a:rPr>
              <a:t>探索 </a:t>
            </a:r>
            <a:r>
              <a:rPr lang="zh-CN" altLang="en-US" sz="3200" b="1" dirty="0">
                <a:solidFill>
                  <a:srgbClr val="0066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和</a:t>
            </a:r>
            <a:r>
              <a:rPr lang="zh-CN" altLang="en-US" sz="4000" b="1" dirty="0">
                <a:solidFill>
                  <a:srgbClr val="0066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panose="020B0604020202020204" pitchFamily="34" charset="0"/>
              </a:rPr>
              <a:t> </a:t>
            </a:r>
            <a:r>
              <a:rPr lang="zh-CN" alt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ea typeface="华文行楷" panose="02010800040101010101" pitchFamily="2" charset="-122"/>
              </a:rPr>
              <a:t>交流</a:t>
            </a:r>
          </a:p>
        </p:txBody>
      </p:sp>
      <p:sp>
        <p:nvSpPr>
          <p:cNvPr id="115729" name="Rectangle 17"/>
          <p:cNvSpPr>
            <a:spLocks noChangeArrowheads="1"/>
          </p:cNvSpPr>
          <p:nvPr/>
        </p:nvSpPr>
        <p:spPr bwMode="auto">
          <a:xfrm>
            <a:off x="457200" y="4038600"/>
            <a:ext cx="84582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3500" b="1" dirty="0">
                <a:solidFill>
                  <a:srgbClr val="000000"/>
                </a:solidFill>
                <a:ea typeface="楷体_GB2312" pitchFamily="49" charset="-122"/>
              </a:rPr>
              <a:t>（</a:t>
            </a:r>
            <a:r>
              <a:rPr kumimoji="1" lang="en-US" altLang="zh-CN" sz="3500" b="1" dirty="0">
                <a:solidFill>
                  <a:srgbClr val="000000"/>
                </a:solidFill>
                <a:ea typeface="楷体_GB2312" pitchFamily="49" charset="-122"/>
              </a:rPr>
              <a:t>6</a:t>
            </a:r>
            <a:r>
              <a:rPr kumimoji="1" lang="zh-CN" altLang="en-US" sz="3500" b="1" dirty="0">
                <a:solidFill>
                  <a:srgbClr val="000000"/>
                </a:solidFill>
                <a:ea typeface="楷体_GB2312" pitchFamily="49" charset="-122"/>
              </a:rPr>
              <a:t>）算术平方根等于它本身的是</a:t>
            </a:r>
            <a:endParaRPr kumimoji="1" lang="zh-CN" altLang="en-US" sz="3200" dirty="0">
              <a:solidFill>
                <a:srgbClr val="FF0066"/>
              </a:solidFill>
              <a:latin typeface="Times New Roman" panose="02020603050405020304" pitchFamily="18" charset="0"/>
              <a:ea typeface="楷体_GB2312" pitchFamily="49" charset="-122"/>
            </a:endParaRPr>
          </a:p>
        </p:txBody>
      </p:sp>
      <p:sp>
        <p:nvSpPr>
          <p:cNvPr id="115730" name="Rectangle 18"/>
          <p:cNvSpPr>
            <a:spLocks noChangeArrowheads="1"/>
          </p:cNvSpPr>
          <p:nvPr/>
        </p:nvSpPr>
        <p:spPr bwMode="auto">
          <a:xfrm flipH="1">
            <a:off x="5486400" y="685800"/>
            <a:ext cx="457200" cy="487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zh-CN" sz="3200" b="1">
                <a:solidFill>
                  <a:srgbClr val="FF0066"/>
                </a:solidFill>
                <a:latin typeface="Times New Roman" panose="02020603050405020304" pitchFamily="18" charset="0"/>
                <a:ea typeface="楷体_GB2312" pitchFamily="49" charset="-122"/>
              </a:rPr>
              <a:t>3</a:t>
            </a:r>
          </a:p>
        </p:txBody>
      </p:sp>
      <p:sp>
        <p:nvSpPr>
          <p:cNvPr id="115731" name="Rectangle 19"/>
          <p:cNvSpPr>
            <a:spLocks noChangeArrowheads="1"/>
          </p:cNvSpPr>
          <p:nvPr/>
        </p:nvSpPr>
        <p:spPr bwMode="auto">
          <a:xfrm flipH="1">
            <a:off x="5795963" y="2060575"/>
            <a:ext cx="533400" cy="487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zh-CN" sz="3200" b="1">
                <a:solidFill>
                  <a:srgbClr val="FF0066"/>
                </a:solidFill>
                <a:latin typeface="Times New Roman" panose="02020603050405020304" pitchFamily="18" charset="0"/>
                <a:ea typeface="楷体_GB2312" pitchFamily="49" charset="-122"/>
              </a:rPr>
              <a:t>0.1</a:t>
            </a:r>
          </a:p>
        </p:txBody>
      </p:sp>
      <p:sp>
        <p:nvSpPr>
          <p:cNvPr id="115732" name="Rectangle 20"/>
          <p:cNvSpPr>
            <a:spLocks noChangeArrowheads="1"/>
          </p:cNvSpPr>
          <p:nvPr/>
        </p:nvSpPr>
        <p:spPr bwMode="auto">
          <a:xfrm flipH="1">
            <a:off x="6227763" y="3429000"/>
            <a:ext cx="457200" cy="487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zh-CN" sz="3200" b="1">
                <a:solidFill>
                  <a:srgbClr val="FF0066"/>
                </a:solidFill>
                <a:latin typeface="Times New Roman" panose="02020603050405020304" pitchFamily="18" charset="0"/>
                <a:ea typeface="楷体_GB2312" pitchFamily="49" charset="-122"/>
              </a:rPr>
              <a:t>4</a:t>
            </a:r>
          </a:p>
        </p:txBody>
      </p:sp>
      <p:sp>
        <p:nvSpPr>
          <p:cNvPr id="115733" name="Rectangle 21"/>
          <p:cNvSpPr>
            <a:spLocks noChangeArrowheads="1"/>
          </p:cNvSpPr>
          <p:nvPr/>
        </p:nvSpPr>
        <p:spPr bwMode="auto">
          <a:xfrm flipH="1">
            <a:off x="7164388" y="4076700"/>
            <a:ext cx="1600200" cy="487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zh-CN" sz="3200" b="1" dirty="0">
                <a:solidFill>
                  <a:srgbClr val="FF0066"/>
                </a:solidFill>
                <a:latin typeface="Times New Roman" panose="02020603050405020304" pitchFamily="18" charset="0"/>
                <a:ea typeface="楷体_GB2312" pitchFamily="49" charset="-122"/>
              </a:rPr>
              <a:t>0</a:t>
            </a:r>
            <a:r>
              <a:rPr kumimoji="1" lang="zh-CN" altLang="en-US" sz="3200" b="1" dirty="0">
                <a:solidFill>
                  <a:srgbClr val="FF0066"/>
                </a:solidFill>
                <a:latin typeface="Times New Roman" panose="02020603050405020304" pitchFamily="18" charset="0"/>
                <a:ea typeface="楷体_GB2312" pitchFamily="49" charset="-122"/>
              </a:rPr>
              <a:t>或</a:t>
            </a:r>
            <a:r>
              <a:rPr kumimoji="1" lang="en-US" altLang="zh-CN" sz="3200" b="1" dirty="0">
                <a:solidFill>
                  <a:srgbClr val="FF0066"/>
                </a:solidFill>
                <a:latin typeface="Times New Roman" panose="02020603050405020304" pitchFamily="18" charset="0"/>
                <a:ea typeface="楷体_GB2312" pitchFamily="49" charset="-122"/>
              </a:rPr>
              <a:t>1</a:t>
            </a:r>
          </a:p>
        </p:txBody>
      </p:sp>
      <p:sp>
        <p:nvSpPr>
          <p:cNvPr id="115734" name="Text Box 22"/>
          <p:cNvSpPr txBox="1">
            <a:spLocks noChangeArrowheads="1"/>
          </p:cNvSpPr>
          <p:nvPr/>
        </p:nvSpPr>
        <p:spPr bwMode="auto">
          <a:xfrm>
            <a:off x="6948488" y="1125538"/>
            <a:ext cx="237648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graphicFrame>
        <p:nvGraphicFramePr>
          <p:cNvPr id="115735" name="Object 23"/>
          <p:cNvGraphicFramePr>
            <a:graphicFrameLocks noChangeAspect="1"/>
          </p:cNvGraphicFramePr>
          <p:nvPr/>
        </p:nvGraphicFramePr>
        <p:xfrm>
          <a:off x="5435600" y="1125538"/>
          <a:ext cx="1008063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3" name="Equation" r:id="rId5" imgW="228600" imgH="228600" progId="Equation.DSMT4">
                  <p:embed/>
                </p:oleObj>
              </mc:Choice>
              <mc:Fallback>
                <p:oleObj name="Equation" r:id="rId5" imgW="228600" imgH="228600" progId="Equation.DSMT4">
                  <p:embed/>
                  <p:pic>
                    <p:nvPicPr>
                      <p:cNvPr id="0" name="图片 102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35600" y="1125538"/>
                        <a:ext cx="1008063" cy="863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5736" name="Text Box 24"/>
          <p:cNvSpPr txBox="1">
            <a:spLocks noChangeArrowheads="1"/>
          </p:cNvSpPr>
          <p:nvPr/>
        </p:nvSpPr>
        <p:spPr bwMode="auto">
          <a:xfrm>
            <a:off x="5651500" y="2781300"/>
            <a:ext cx="10080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graphicFrame>
        <p:nvGraphicFramePr>
          <p:cNvPr id="115737" name="Object 25"/>
          <p:cNvGraphicFramePr>
            <a:graphicFrameLocks noChangeAspect="1"/>
          </p:cNvGraphicFramePr>
          <p:nvPr/>
        </p:nvGraphicFramePr>
        <p:xfrm>
          <a:off x="5508625" y="2636838"/>
          <a:ext cx="936625" cy="731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4" name="Equation" r:id="rId7" imgW="292100" imgH="228600" progId="Equation.DSMT4">
                  <p:embed/>
                </p:oleObj>
              </mc:Choice>
              <mc:Fallback>
                <p:oleObj name="Equation" r:id="rId7" imgW="292100" imgH="228600" progId="Equation.DSMT4">
                  <p:embed/>
                  <p:pic>
                    <p:nvPicPr>
                      <p:cNvPr id="0" name="图片 1024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08625" y="2636838"/>
                        <a:ext cx="936625" cy="7318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5738" name="Text Box 26"/>
          <p:cNvSpPr txBox="1">
            <a:spLocks noChangeArrowheads="1"/>
          </p:cNvSpPr>
          <p:nvPr/>
        </p:nvSpPr>
        <p:spPr bwMode="auto">
          <a:xfrm>
            <a:off x="6659563" y="1268413"/>
            <a:ext cx="20161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graphicFrame>
        <p:nvGraphicFramePr>
          <p:cNvPr id="115739" name="Object 27"/>
          <p:cNvGraphicFramePr>
            <a:graphicFrameLocks noChangeAspect="1"/>
          </p:cNvGraphicFramePr>
          <p:nvPr/>
        </p:nvGraphicFramePr>
        <p:xfrm>
          <a:off x="7092950" y="1196975"/>
          <a:ext cx="1582738" cy="684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5" name="Equation" r:id="rId9" imgW="558800" imgH="241300" progId="Equation.DSMT4">
                  <p:embed/>
                </p:oleObj>
              </mc:Choice>
              <mc:Fallback>
                <p:oleObj name="Equation" r:id="rId9" imgW="558800" imgH="241300" progId="Equation.DSMT4">
                  <p:embed/>
                  <p:pic>
                    <p:nvPicPr>
                      <p:cNvPr id="0" name="图片 1024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92950" y="1196975"/>
                        <a:ext cx="1582738" cy="684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57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57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157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57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57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57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57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57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730" grpId="0" autoUpdateAnimBg="0"/>
      <p:bldP spid="115731" grpId="0" autoUpdateAnimBg="0"/>
      <p:bldP spid="115732" grpId="0" autoUpdateAnimBg="0"/>
      <p:bldP spid="115733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6738" name="Object 2"/>
          <p:cNvGraphicFramePr>
            <a:graphicFrameLocks noGrp="1" noChangeAspect="1"/>
          </p:cNvGraphicFramePr>
          <p:nvPr>
            <p:ph sz="quarter" idx="1"/>
          </p:nvPr>
        </p:nvGraphicFramePr>
        <p:xfrm>
          <a:off x="893763" y="2062163"/>
          <a:ext cx="1744662" cy="785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92" name="Equation" r:id="rId4" imgW="533400" imgH="241300" progId="Equation.DSMT4">
                  <p:embed/>
                </p:oleObj>
              </mc:Choice>
              <mc:Fallback>
                <p:oleObj name="Equation" r:id="rId4" imgW="533400" imgH="241300" progId="Equation.DSMT4">
                  <p:embed/>
                  <p:pic>
                    <p:nvPicPr>
                      <p:cNvPr id="0" name="图片 1126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3763" y="2062163"/>
                        <a:ext cx="1744662" cy="7858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prstDash val="solid"/>
                            <a:miter lim="800000"/>
                            <a:headEnd type="none" w="med" len="med"/>
                            <a:tailEnd type="none" w="med" len="med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6739" name="Object 3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4892675" y="1990725"/>
          <a:ext cx="2398713" cy="855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93" name="Equation" r:id="rId6" imgW="673100" imgH="241300" progId="Equation.DSMT4">
                  <p:embed/>
                </p:oleObj>
              </mc:Choice>
              <mc:Fallback>
                <p:oleObj name="Equation" r:id="rId6" imgW="673100" imgH="241300" progId="Equation.DSMT4">
                  <p:embed/>
                  <p:pic>
                    <p:nvPicPr>
                      <p:cNvPr id="0" name="图片 1126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92675" y="1990725"/>
                        <a:ext cx="2398713" cy="855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prstDash val="solid"/>
                            <a:miter lim="800000"/>
                            <a:headEnd type="none" w="med" len="med"/>
                            <a:tailEnd type="none" w="med" len="med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6740" name="Object 4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677863" y="4525963"/>
          <a:ext cx="1889125" cy="777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94" name="Equation" r:id="rId8" imgW="584200" imgH="241300" progId="Equation.DSMT4">
                  <p:embed/>
                </p:oleObj>
              </mc:Choice>
              <mc:Fallback>
                <p:oleObj name="Equation" r:id="rId8" imgW="584200" imgH="241300" progId="Equation.DSMT4">
                  <p:embed/>
                  <p:pic>
                    <p:nvPicPr>
                      <p:cNvPr id="0" name="图片 1126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7863" y="4525963"/>
                        <a:ext cx="1889125" cy="777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prstDash val="solid"/>
                            <a:miter lim="800000"/>
                            <a:headEnd type="none" w="med" len="med"/>
                            <a:tailEnd type="none" w="med" len="med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6741" name="Object 5"/>
          <p:cNvGraphicFramePr>
            <a:graphicFrameLocks noGrp="1" noChangeAspect="1"/>
          </p:cNvGraphicFramePr>
          <p:nvPr>
            <p:ph sz="quarter" idx="4"/>
          </p:nvPr>
        </p:nvGraphicFramePr>
        <p:xfrm>
          <a:off x="5037138" y="4019550"/>
          <a:ext cx="2036762" cy="1392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95" name="Equation" r:id="rId10" imgW="647700" imgH="444500" progId="Equation.DSMT4">
                  <p:embed/>
                </p:oleObj>
              </mc:Choice>
              <mc:Fallback>
                <p:oleObj name="Equation" r:id="rId10" imgW="647700" imgH="444500" progId="Equation.DSMT4">
                  <p:embed/>
                  <p:pic>
                    <p:nvPicPr>
                      <p:cNvPr id="0" name="图片 1126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37138" y="4019550"/>
                        <a:ext cx="2036762" cy="1392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prstDash val="solid"/>
                            <a:miter lim="800000"/>
                            <a:headEnd type="none" w="med" len="med"/>
                            <a:tailEnd type="none" w="med" len="med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16742" name="Group 6"/>
          <p:cNvGrpSpPr/>
          <p:nvPr/>
        </p:nvGrpSpPr>
        <p:grpSpPr bwMode="auto">
          <a:xfrm>
            <a:off x="0" y="0"/>
            <a:ext cx="3352800" cy="1158875"/>
            <a:chOff x="96" y="3360"/>
            <a:chExt cx="2112" cy="730"/>
          </a:xfrm>
        </p:grpSpPr>
        <p:sp>
          <p:nvSpPr>
            <p:cNvPr id="116743" name="Rectangle 7"/>
            <p:cNvSpPr>
              <a:spLocks noChangeArrowheads="1"/>
            </p:cNvSpPr>
            <p:nvPr/>
          </p:nvSpPr>
          <p:spPr bwMode="auto">
            <a:xfrm>
              <a:off x="240" y="3706"/>
              <a:ext cx="1776" cy="384"/>
            </a:xfrm>
            <a:prstGeom prst="rect">
              <a:avLst/>
            </a:prstGeom>
            <a:gradFill rotWithShape="0">
              <a:gsLst>
                <a:gs pos="0">
                  <a:srgbClr val="00CC99"/>
                </a:gs>
                <a:gs pos="50000">
                  <a:schemeClr val="bg1"/>
                </a:gs>
                <a:gs pos="100000">
                  <a:srgbClr val="00CC99"/>
                </a:gs>
              </a:gsLst>
              <a:lin ang="0" scaled="1"/>
            </a:gradFill>
            <a:ln w="9525">
              <a:solidFill>
                <a:srgbClr val="339966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16744" name="Freeform 8"/>
            <p:cNvSpPr/>
            <p:nvPr/>
          </p:nvSpPr>
          <p:spPr bwMode="auto">
            <a:xfrm>
              <a:off x="480" y="3360"/>
              <a:ext cx="432" cy="720"/>
            </a:xfrm>
            <a:custGeom>
              <a:avLst/>
              <a:gdLst>
                <a:gd name="T0" fmla="*/ 288 w 816"/>
                <a:gd name="T1" fmla="*/ 0 h 1296"/>
                <a:gd name="T2" fmla="*/ 528 w 816"/>
                <a:gd name="T3" fmla="*/ 96 h 1296"/>
                <a:gd name="T4" fmla="*/ 528 w 816"/>
                <a:gd name="T5" fmla="*/ 192 h 1296"/>
                <a:gd name="T6" fmla="*/ 816 w 816"/>
                <a:gd name="T7" fmla="*/ 432 h 1296"/>
                <a:gd name="T8" fmla="*/ 624 w 816"/>
                <a:gd name="T9" fmla="*/ 480 h 1296"/>
                <a:gd name="T10" fmla="*/ 720 w 816"/>
                <a:gd name="T11" fmla="*/ 576 h 1296"/>
                <a:gd name="T12" fmla="*/ 624 w 816"/>
                <a:gd name="T13" fmla="*/ 624 h 1296"/>
                <a:gd name="T14" fmla="*/ 720 w 816"/>
                <a:gd name="T15" fmla="*/ 624 h 1296"/>
                <a:gd name="T16" fmla="*/ 768 w 816"/>
                <a:gd name="T17" fmla="*/ 816 h 1296"/>
                <a:gd name="T18" fmla="*/ 480 w 816"/>
                <a:gd name="T19" fmla="*/ 1056 h 1296"/>
                <a:gd name="T20" fmla="*/ 384 w 816"/>
                <a:gd name="T21" fmla="*/ 1296 h 1296"/>
                <a:gd name="T22" fmla="*/ 0 w 816"/>
                <a:gd name="T23" fmla="*/ 1296 h 1296"/>
                <a:gd name="T24" fmla="*/ 0 w 816"/>
                <a:gd name="T25" fmla="*/ 0 h 1296"/>
                <a:gd name="T26" fmla="*/ 288 w 816"/>
                <a:gd name="T27" fmla="*/ 0 h 1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16" h="1296">
                  <a:moveTo>
                    <a:pt x="288" y="0"/>
                  </a:moveTo>
                  <a:lnTo>
                    <a:pt x="528" y="96"/>
                  </a:lnTo>
                  <a:lnTo>
                    <a:pt x="528" y="192"/>
                  </a:lnTo>
                  <a:lnTo>
                    <a:pt x="816" y="432"/>
                  </a:lnTo>
                  <a:lnTo>
                    <a:pt x="624" y="480"/>
                  </a:lnTo>
                  <a:lnTo>
                    <a:pt x="720" y="576"/>
                  </a:lnTo>
                  <a:lnTo>
                    <a:pt x="624" y="624"/>
                  </a:lnTo>
                  <a:lnTo>
                    <a:pt x="720" y="624"/>
                  </a:lnTo>
                  <a:lnTo>
                    <a:pt x="768" y="816"/>
                  </a:lnTo>
                  <a:lnTo>
                    <a:pt x="480" y="1056"/>
                  </a:lnTo>
                  <a:lnTo>
                    <a:pt x="384" y="1296"/>
                  </a:lnTo>
                  <a:lnTo>
                    <a:pt x="0" y="1296"/>
                  </a:lnTo>
                  <a:lnTo>
                    <a:pt x="0" y="0"/>
                  </a:lnTo>
                  <a:lnTo>
                    <a:pt x="288" y="0"/>
                  </a:lnTo>
                  <a:close/>
                </a:path>
              </a:pathLst>
            </a:custGeom>
            <a:gradFill rotWithShape="0">
              <a:gsLst>
                <a:gs pos="0">
                  <a:srgbClr val="FFFF00"/>
                </a:gs>
                <a:gs pos="100000">
                  <a:srgbClr val="AEE4C9"/>
                </a:gs>
              </a:gsLst>
              <a:lin ang="18900000" scaled="1"/>
            </a:gradFill>
            <a:ln w="9525">
              <a:solidFill>
                <a:schemeClr val="tx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16745" name="Freeform 9"/>
            <p:cNvSpPr/>
            <p:nvPr/>
          </p:nvSpPr>
          <p:spPr bwMode="auto">
            <a:xfrm>
              <a:off x="96" y="3360"/>
              <a:ext cx="432" cy="720"/>
            </a:xfrm>
            <a:custGeom>
              <a:avLst/>
              <a:gdLst>
                <a:gd name="T0" fmla="*/ 528 w 528"/>
                <a:gd name="T1" fmla="*/ 192 h 1200"/>
                <a:gd name="T2" fmla="*/ 528 w 528"/>
                <a:gd name="T3" fmla="*/ 1200 h 1200"/>
                <a:gd name="T4" fmla="*/ 240 w 528"/>
                <a:gd name="T5" fmla="*/ 1200 h 1200"/>
                <a:gd name="T6" fmla="*/ 144 w 528"/>
                <a:gd name="T7" fmla="*/ 960 h 1200"/>
                <a:gd name="T8" fmla="*/ 0 w 528"/>
                <a:gd name="T9" fmla="*/ 816 h 1200"/>
                <a:gd name="T10" fmla="*/ 48 w 528"/>
                <a:gd name="T11" fmla="*/ 672 h 1200"/>
                <a:gd name="T12" fmla="*/ 144 w 528"/>
                <a:gd name="T13" fmla="*/ 672 h 1200"/>
                <a:gd name="T14" fmla="*/ 48 w 528"/>
                <a:gd name="T15" fmla="*/ 576 h 1200"/>
                <a:gd name="T16" fmla="*/ 144 w 528"/>
                <a:gd name="T17" fmla="*/ 480 h 1200"/>
                <a:gd name="T18" fmla="*/ 0 w 528"/>
                <a:gd name="T19" fmla="*/ 432 h 1200"/>
                <a:gd name="T20" fmla="*/ 192 w 528"/>
                <a:gd name="T21" fmla="*/ 240 h 1200"/>
                <a:gd name="T22" fmla="*/ 144 w 528"/>
                <a:gd name="T23" fmla="*/ 144 h 1200"/>
                <a:gd name="T24" fmla="*/ 384 w 528"/>
                <a:gd name="T25" fmla="*/ 0 h 1200"/>
                <a:gd name="T26" fmla="*/ 528 w 528"/>
                <a:gd name="T27" fmla="*/ 0 h 1200"/>
                <a:gd name="T28" fmla="*/ 528 w 528"/>
                <a:gd name="T29" fmla="*/ 1200 h 1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28" h="1200">
                  <a:moveTo>
                    <a:pt x="528" y="192"/>
                  </a:moveTo>
                  <a:lnTo>
                    <a:pt x="528" y="1200"/>
                  </a:lnTo>
                  <a:lnTo>
                    <a:pt x="240" y="1200"/>
                  </a:lnTo>
                  <a:lnTo>
                    <a:pt x="144" y="960"/>
                  </a:lnTo>
                  <a:lnTo>
                    <a:pt x="0" y="816"/>
                  </a:lnTo>
                  <a:lnTo>
                    <a:pt x="48" y="672"/>
                  </a:lnTo>
                  <a:lnTo>
                    <a:pt x="144" y="672"/>
                  </a:lnTo>
                  <a:lnTo>
                    <a:pt x="48" y="576"/>
                  </a:lnTo>
                  <a:lnTo>
                    <a:pt x="144" y="480"/>
                  </a:lnTo>
                  <a:lnTo>
                    <a:pt x="0" y="432"/>
                  </a:lnTo>
                  <a:lnTo>
                    <a:pt x="192" y="240"/>
                  </a:lnTo>
                  <a:lnTo>
                    <a:pt x="144" y="144"/>
                  </a:lnTo>
                  <a:lnTo>
                    <a:pt x="384" y="0"/>
                  </a:lnTo>
                  <a:lnTo>
                    <a:pt x="528" y="0"/>
                  </a:lnTo>
                  <a:lnTo>
                    <a:pt x="528" y="1200"/>
                  </a:lnTo>
                </a:path>
              </a:pathLst>
            </a:custGeom>
            <a:gradFill rotWithShape="0">
              <a:gsLst>
                <a:gs pos="0">
                  <a:srgbClr val="CFEFDF"/>
                </a:gs>
                <a:gs pos="100000">
                  <a:srgbClr val="FFFF00"/>
                </a:gs>
              </a:gsLst>
              <a:lin ang="2700000" scaled="1"/>
            </a:gradFill>
            <a:ln w="9525">
              <a:solidFill>
                <a:schemeClr val="tx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16746" name="Text Box 10"/>
            <p:cNvSpPr txBox="1">
              <a:spLocks noChangeArrowheads="1"/>
            </p:cNvSpPr>
            <p:nvPr/>
          </p:nvSpPr>
          <p:spPr bwMode="auto">
            <a:xfrm>
              <a:off x="720" y="3648"/>
              <a:ext cx="1488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4000" b="1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黑体" panose="02010609060101010101" pitchFamily="49" charset="-122"/>
                  <a:ea typeface="黑体" panose="02010609060101010101" pitchFamily="49" charset="-122"/>
                </a:rPr>
                <a:t>学以致用</a:t>
              </a:r>
            </a:p>
          </p:txBody>
        </p:sp>
        <p:grpSp>
          <p:nvGrpSpPr>
            <p:cNvPr id="116747" name="Group 11"/>
            <p:cNvGrpSpPr/>
            <p:nvPr/>
          </p:nvGrpSpPr>
          <p:grpSpPr bwMode="auto">
            <a:xfrm>
              <a:off x="288" y="3360"/>
              <a:ext cx="384" cy="720"/>
              <a:chOff x="2256" y="2352"/>
              <a:chExt cx="384" cy="720"/>
            </a:xfrm>
          </p:grpSpPr>
          <p:pic>
            <p:nvPicPr>
              <p:cNvPr id="116748" name="Picture 12" descr="0"/>
              <p:cNvPicPr>
                <a:picLocks noChangeAspect="1" noChangeArrowheads="1" noCrop="1"/>
              </p:cNvPicPr>
              <p:nvPr/>
            </p:nvPicPr>
            <p:blipFill>
              <a:blip r:embed="rId12"/>
              <a:srcRect/>
              <a:stretch>
                <a:fillRect/>
              </a:stretch>
            </p:blipFill>
            <p:spPr bwMode="auto">
              <a:xfrm>
                <a:off x="2256" y="2352"/>
                <a:ext cx="384" cy="72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116749" name="Line 13"/>
              <p:cNvSpPr>
                <a:spLocks noChangeShapeType="1"/>
              </p:cNvSpPr>
              <p:nvPr/>
            </p:nvSpPr>
            <p:spPr bwMode="auto">
              <a:xfrm>
                <a:off x="2304" y="2352"/>
                <a:ext cx="336" cy="0"/>
              </a:xfrm>
              <a:prstGeom prst="line">
                <a:avLst/>
              </a:prstGeom>
              <a:noFill/>
              <a:ln w="9525">
                <a:solidFill>
                  <a:srgbClr val="339933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116750" name="Text Box 14" descr="PE03255_"/>
            <p:cNvSpPr txBox="1">
              <a:spLocks noChangeArrowheads="1"/>
            </p:cNvSpPr>
            <p:nvPr/>
          </p:nvSpPr>
          <p:spPr bwMode="auto">
            <a:xfrm>
              <a:off x="1296" y="3802"/>
              <a:ext cx="57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 r:embed="rId13"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99CC00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endParaRPr>
            </a:p>
          </p:txBody>
        </p:sp>
      </p:grpSp>
      <p:sp>
        <p:nvSpPr>
          <p:cNvPr id="116751" name="Text Box 15"/>
          <p:cNvSpPr txBox="1">
            <a:spLocks noChangeArrowheads="1"/>
          </p:cNvSpPr>
          <p:nvPr/>
        </p:nvSpPr>
        <p:spPr bwMode="auto">
          <a:xfrm>
            <a:off x="539750" y="1268413"/>
            <a:ext cx="15843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3600">
                <a:solidFill>
                  <a:srgbClr val="000000"/>
                </a:solidFill>
              </a:rPr>
              <a:t>计算：</a:t>
            </a:r>
          </a:p>
        </p:txBody>
      </p:sp>
      <p:graphicFrame>
        <p:nvGraphicFramePr>
          <p:cNvPr id="116752" name="Object 16"/>
          <p:cNvGraphicFramePr>
            <a:graphicFrameLocks noChangeAspect="1"/>
          </p:cNvGraphicFramePr>
          <p:nvPr/>
        </p:nvGraphicFramePr>
        <p:xfrm>
          <a:off x="684213" y="2997200"/>
          <a:ext cx="2592387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96" name="Equation" r:id="rId14" imgW="862965" imgH="228600" progId="Equation.DSMT4">
                  <p:embed/>
                </p:oleObj>
              </mc:Choice>
              <mc:Fallback>
                <p:oleObj name="Equation" r:id="rId14" imgW="862965" imgH="228600" progId="Equation.DSMT4">
                  <p:embed/>
                  <p:pic>
                    <p:nvPicPr>
                      <p:cNvPr id="0" name="图片 1126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4213" y="2997200"/>
                        <a:ext cx="2592387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6753" name="Object 17"/>
          <p:cNvGraphicFramePr>
            <a:graphicFrameLocks noChangeAspect="1"/>
          </p:cNvGraphicFramePr>
          <p:nvPr/>
        </p:nvGraphicFramePr>
        <p:xfrm>
          <a:off x="5148263" y="2924175"/>
          <a:ext cx="3097212" cy="663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97" name="Equation" r:id="rId16" imgW="1066800" imgH="228600" progId="Equation.DSMT4">
                  <p:embed/>
                </p:oleObj>
              </mc:Choice>
              <mc:Fallback>
                <p:oleObj name="Equation" r:id="rId16" imgW="1066800" imgH="228600" progId="Equation.DSMT4">
                  <p:embed/>
                  <p:pic>
                    <p:nvPicPr>
                      <p:cNvPr id="0" name="图片 1127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8263" y="2924175"/>
                        <a:ext cx="3097212" cy="663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6754" name="Object 18"/>
          <p:cNvGraphicFramePr>
            <a:graphicFrameLocks noChangeAspect="1"/>
          </p:cNvGraphicFramePr>
          <p:nvPr/>
        </p:nvGraphicFramePr>
        <p:xfrm>
          <a:off x="611188" y="5445125"/>
          <a:ext cx="3097212" cy="742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98" name="Equation" r:id="rId18" imgW="951865" imgH="228600" progId="Equation.DSMT4">
                  <p:embed/>
                </p:oleObj>
              </mc:Choice>
              <mc:Fallback>
                <p:oleObj name="Equation" r:id="rId18" imgW="951865" imgH="228600" progId="Equation.DSMT4">
                  <p:embed/>
                  <p:pic>
                    <p:nvPicPr>
                      <p:cNvPr id="0" name="图片 1127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188" y="5445125"/>
                        <a:ext cx="3097212" cy="742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6755" name="Object 19"/>
          <p:cNvGraphicFramePr>
            <a:graphicFrameLocks noChangeAspect="1"/>
          </p:cNvGraphicFramePr>
          <p:nvPr/>
        </p:nvGraphicFramePr>
        <p:xfrm>
          <a:off x="4572000" y="5229225"/>
          <a:ext cx="3168650" cy="1319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99" name="Equation" r:id="rId20" imgW="1066165" imgH="444500" progId="Equation.DSMT4">
                  <p:embed/>
                </p:oleObj>
              </mc:Choice>
              <mc:Fallback>
                <p:oleObj name="Equation" r:id="rId20" imgW="1066165" imgH="444500" progId="Equation.DSMT4">
                  <p:embed/>
                  <p:pic>
                    <p:nvPicPr>
                      <p:cNvPr id="0" name="图片 1127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5229225"/>
                        <a:ext cx="3168650" cy="1319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ChangeArrowheads="1"/>
          </p:cNvSpPr>
          <p:nvPr/>
        </p:nvSpPr>
        <p:spPr bwMode="auto">
          <a:xfrm>
            <a:off x="381000" y="1066800"/>
            <a:ext cx="8382000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zh-CN" sz="2800" b="1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1.</a:t>
            </a:r>
            <a:r>
              <a:rPr kumimoji="1" lang="zh-CN" altLang="en-US" sz="2800" b="1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本节课引入了新的运算</a:t>
            </a:r>
            <a:r>
              <a:rPr kumimoji="1" lang="en-US" altLang="zh-CN" sz="2800" b="1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------</a:t>
            </a:r>
            <a:r>
              <a:rPr kumimoji="1" lang="zh-CN" altLang="en-US" sz="2800" b="1" dirty="0">
                <a:solidFill>
                  <a:srgbClr val="3333FF"/>
                </a:solidFill>
                <a:latin typeface="楷体_GB2312" pitchFamily="49" charset="-122"/>
                <a:ea typeface="楷体_GB2312" pitchFamily="49" charset="-122"/>
              </a:rPr>
              <a:t>开方运算</a:t>
            </a:r>
            <a:r>
              <a:rPr kumimoji="1" lang="zh-CN" altLang="en-US" sz="2800" b="1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，</a:t>
            </a:r>
            <a:r>
              <a:rPr kumimoji="1" lang="zh-CN" altLang="en-US" sz="2800" b="1" u="sng" dirty="0">
                <a:solidFill>
                  <a:srgbClr val="FF0066"/>
                </a:solidFill>
                <a:latin typeface="楷体_GB2312" pitchFamily="49" charset="-122"/>
                <a:ea typeface="楷体_GB2312" pitchFamily="49" charset="-122"/>
              </a:rPr>
              <a:t>开方和乘方</a:t>
            </a:r>
            <a:r>
              <a:rPr kumimoji="1" lang="zh-CN" altLang="en-US" sz="2800" b="1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互为逆运算，从而完备了初等代数中六种基本代数运算（</a:t>
            </a:r>
            <a:r>
              <a:rPr kumimoji="1" lang="zh-CN" altLang="en-US" sz="2800" b="1" dirty="0">
                <a:solidFill>
                  <a:srgbClr val="3333FF"/>
                </a:solidFill>
                <a:latin typeface="楷体_GB2312" pitchFamily="49" charset="-122"/>
                <a:ea typeface="楷体_GB2312" pitchFamily="49" charset="-122"/>
              </a:rPr>
              <a:t>加、减、乘、除、乘方、开方</a:t>
            </a:r>
            <a:r>
              <a:rPr kumimoji="1" lang="zh-CN" altLang="en-US" sz="2800" b="1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），这对代数内容学习有着重要的意义。</a:t>
            </a:r>
          </a:p>
        </p:txBody>
      </p:sp>
      <p:sp>
        <p:nvSpPr>
          <p:cNvPr id="117763" name="Rectangle 3"/>
          <p:cNvSpPr>
            <a:spLocks noChangeArrowheads="1"/>
          </p:cNvSpPr>
          <p:nvPr/>
        </p:nvSpPr>
        <p:spPr bwMode="auto">
          <a:xfrm>
            <a:off x="-31384" y="3212976"/>
            <a:ext cx="8995872" cy="2893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914400" lvl="1" indent="-457200" fontAlgn="base">
              <a:spcBef>
                <a:spcPct val="50000"/>
              </a:spcBef>
              <a:spcAft>
                <a:spcPct val="0"/>
              </a:spcAft>
            </a:pPr>
            <a:r>
              <a:rPr kumimoji="1" lang="en-US" altLang="zh-CN" sz="2800" b="1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2.</a:t>
            </a:r>
            <a:r>
              <a:rPr kumimoji="1" lang="zh-CN" altLang="en-US" sz="2800" b="1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本节主要学习了</a:t>
            </a:r>
            <a:r>
              <a:rPr kumimoji="1" lang="en-US" altLang="zh-CN" sz="2800" b="1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:</a:t>
            </a:r>
            <a:r>
              <a:rPr kumimoji="1" lang="en-US" altLang="zh-CN" sz="2800" b="1" dirty="0">
                <a:solidFill>
                  <a:srgbClr val="FF0066"/>
                </a:solidFill>
                <a:latin typeface="楷体_GB2312" pitchFamily="49" charset="-122"/>
                <a:ea typeface="楷体_GB2312" pitchFamily="49" charset="-122"/>
              </a:rPr>
              <a:t>①</a:t>
            </a:r>
            <a:r>
              <a:rPr kumimoji="1" lang="zh-CN" altLang="en-US" sz="2800" b="1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平方根的概念；</a:t>
            </a:r>
            <a:r>
              <a:rPr kumimoji="1" lang="zh-CN" altLang="en-US" sz="2800" b="1" dirty="0">
                <a:solidFill>
                  <a:srgbClr val="FF0066"/>
                </a:solidFill>
                <a:latin typeface="楷体_GB2312" pitchFamily="49" charset="-122"/>
                <a:ea typeface="楷体_GB2312" pitchFamily="49" charset="-122"/>
              </a:rPr>
              <a:t>②</a:t>
            </a:r>
            <a:r>
              <a:rPr kumimoji="1" lang="zh-CN" altLang="en-US" sz="2800" b="1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平方根的性质：</a:t>
            </a:r>
            <a:r>
              <a:rPr kumimoji="1" lang="zh-CN" altLang="en-US" sz="2800" b="1" dirty="0">
                <a:solidFill>
                  <a:srgbClr val="3333FF"/>
                </a:solidFill>
                <a:latin typeface="楷体_GB2312" pitchFamily="49" charset="-122"/>
                <a:ea typeface="楷体_GB2312" pitchFamily="49" charset="-122"/>
              </a:rPr>
              <a:t>一个正数有两个平方根，它们互为相反数，</a:t>
            </a:r>
            <a:r>
              <a:rPr kumimoji="1" lang="en-US" altLang="zh-CN" sz="2800" b="1" dirty="0">
                <a:solidFill>
                  <a:srgbClr val="3333FF"/>
                </a:solidFill>
                <a:latin typeface="楷体_GB2312" pitchFamily="49" charset="-122"/>
                <a:ea typeface="楷体_GB2312" pitchFamily="49" charset="-122"/>
              </a:rPr>
              <a:t>0</a:t>
            </a:r>
            <a:r>
              <a:rPr kumimoji="1" lang="zh-CN" altLang="en-US" sz="2800" b="1" dirty="0">
                <a:solidFill>
                  <a:srgbClr val="3333FF"/>
                </a:solidFill>
                <a:latin typeface="楷体_GB2312" pitchFamily="49" charset="-122"/>
                <a:ea typeface="楷体_GB2312" pitchFamily="49" charset="-122"/>
              </a:rPr>
              <a:t>的平方根是</a:t>
            </a:r>
            <a:r>
              <a:rPr kumimoji="1" lang="en-US" altLang="zh-CN" sz="2800" b="1" dirty="0">
                <a:solidFill>
                  <a:srgbClr val="3333FF"/>
                </a:solidFill>
                <a:latin typeface="楷体_GB2312" pitchFamily="49" charset="-122"/>
                <a:ea typeface="楷体_GB2312" pitchFamily="49" charset="-122"/>
              </a:rPr>
              <a:t>0</a:t>
            </a:r>
            <a:r>
              <a:rPr kumimoji="1" lang="zh-CN" altLang="en-US" sz="2800" b="1" dirty="0">
                <a:solidFill>
                  <a:srgbClr val="3333FF"/>
                </a:solidFill>
                <a:latin typeface="楷体_GB2312" pitchFamily="49" charset="-122"/>
                <a:ea typeface="楷体_GB2312" pitchFamily="49" charset="-122"/>
              </a:rPr>
              <a:t>，负数没有平方根</a:t>
            </a:r>
            <a:r>
              <a:rPr kumimoji="1" lang="zh-CN" altLang="en-US" sz="2800" b="1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；</a:t>
            </a:r>
            <a:r>
              <a:rPr kumimoji="1" lang="zh-CN" altLang="en-US" sz="2800" b="1" dirty="0">
                <a:solidFill>
                  <a:srgbClr val="FF0066"/>
                </a:solidFill>
                <a:latin typeface="楷体_GB2312" pitchFamily="49" charset="-122"/>
                <a:ea typeface="楷体_GB2312" pitchFamily="49" charset="-122"/>
              </a:rPr>
              <a:t>③</a:t>
            </a:r>
            <a:r>
              <a:rPr kumimoji="1" lang="zh-CN" altLang="en-US" sz="2800" b="1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平方根的表示方法；</a:t>
            </a:r>
            <a:r>
              <a:rPr kumimoji="1" lang="zh-CN" altLang="en-US" sz="2800" b="1" dirty="0">
                <a:solidFill>
                  <a:srgbClr val="FF0066"/>
                </a:solidFill>
                <a:latin typeface="楷体_GB2312" pitchFamily="49" charset="-122"/>
                <a:ea typeface="楷体_GB2312" pitchFamily="49" charset="-122"/>
              </a:rPr>
              <a:t>④</a:t>
            </a:r>
            <a:r>
              <a:rPr kumimoji="1" lang="zh-CN" altLang="en-US" sz="2800" b="1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求一个数的平方根的运算</a:t>
            </a:r>
            <a:r>
              <a:rPr kumimoji="1" lang="en-US" altLang="zh-CN" sz="2800" b="1" dirty="0">
                <a:solidFill>
                  <a:srgbClr val="000000"/>
                </a:solidFill>
                <a:latin typeface="Times New Roman" panose="02020603050405020304"/>
                <a:ea typeface="楷体_GB2312" pitchFamily="49" charset="-122"/>
              </a:rPr>
              <a:t>—</a:t>
            </a:r>
            <a:r>
              <a:rPr kumimoji="1" lang="zh-CN" altLang="en-US" sz="2800" b="1" dirty="0">
                <a:solidFill>
                  <a:srgbClr val="FF0066"/>
                </a:solidFill>
                <a:latin typeface="楷体_GB2312" pitchFamily="49" charset="-122"/>
                <a:ea typeface="楷体_GB2312" pitchFamily="49" charset="-122"/>
              </a:rPr>
              <a:t>开平方</a:t>
            </a:r>
            <a:r>
              <a:rPr kumimoji="1" lang="zh-CN" altLang="en-US" sz="2800" b="1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，应分清平方运算与开平方运算的区别与联系</a:t>
            </a:r>
            <a:r>
              <a:rPr kumimoji="1" lang="en-US" altLang="zh-CN" sz="2800" b="1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.</a:t>
            </a:r>
          </a:p>
          <a:p>
            <a:pPr marL="914400" lvl="1" indent="-457200" fontAlgn="base">
              <a:spcBef>
                <a:spcPct val="50000"/>
              </a:spcBef>
              <a:spcAft>
                <a:spcPct val="0"/>
              </a:spcAft>
            </a:pPr>
            <a:r>
              <a:rPr kumimoji="1" lang="en-US" altLang="zh-CN" sz="2800" b="1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3.</a:t>
            </a:r>
            <a:r>
              <a:rPr kumimoji="1" lang="zh-CN" altLang="en-US" sz="2800" b="1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算术平方根的定义及表示方法</a:t>
            </a:r>
          </a:p>
        </p:txBody>
      </p:sp>
      <p:sp>
        <p:nvSpPr>
          <p:cNvPr id="117764" name="Rectangle 4" descr="60%"/>
          <p:cNvSpPr>
            <a:spLocks noChangeArrowheads="1"/>
          </p:cNvSpPr>
          <p:nvPr/>
        </p:nvSpPr>
        <p:spPr bwMode="auto">
          <a:xfrm>
            <a:off x="381000" y="381000"/>
            <a:ext cx="3903663" cy="533400"/>
          </a:xfrm>
          <a:prstGeom prst="rect">
            <a:avLst/>
          </a:prstGeom>
          <a:pattFill prst="pct60">
            <a:fgClr>
              <a:srgbClr val="FFFFFF"/>
            </a:fgClr>
            <a:bgClr>
              <a:srgbClr val="FFFFCC"/>
            </a:bgClr>
          </a:pattFill>
          <a:ln w="38100">
            <a:solidFill>
              <a:schemeClr val="tx2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40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ea typeface="华文行楷" panose="02010800040101010101" pitchFamily="2" charset="-122"/>
              </a:rPr>
              <a:t>小结 </a:t>
            </a:r>
            <a:r>
              <a:rPr lang="zh-CN" altLang="en-US" sz="3200" b="1" dirty="0">
                <a:solidFill>
                  <a:srgbClr val="0066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panose="020B0604020202020204" pitchFamily="34" charset="0"/>
              </a:rPr>
              <a:t>和</a:t>
            </a:r>
            <a:r>
              <a:rPr lang="zh-CN" altLang="en-US" sz="4000" b="1" dirty="0">
                <a:solidFill>
                  <a:srgbClr val="0066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panose="020B0604020202020204" pitchFamily="34" charset="0"/>
              </a:rPr>
              <a:t> </a:t>
            </a:r>
            <a:r>
              <a:rPr lang="zh-CN" alt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ea typeface="华文行楷" panose="02010800040101010101" pitchFamily="2" charset="-122"/>
              </a:rPr>
              <a:t>归纳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77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77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77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77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77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77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762" grpId="0" autoUpdateAnimBg="0"/>
      <p:bldP spid="117763" grpId="0" autoUpdateAnimBg="0"/>
      <p:bldP spid="117764" grpId="0" animBg="1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8786" name="Group 2"/>
          <p:cNvGrpSpPr/>
          <p:nvPr/>
        </p:nvGrpSpPr>
        <p:grpSpPr bwMode="auto">
          <a:xfrm>
            <a:off x="304800" y="0"/>
            <a:ext cx="3124200" cy="1219200"/>
            <a:chOff x="0" y="3216"/>
            <a:chExt cx="1506" cy="596"/>
          </a:xfrm>
        </p:grpSpPr>
        <p:sp>
          <p:nvSpPr>
            <p:cNvPr id="118787" name="AutoShape 3"/>
            <p:cNvSpPr>
              <a:spLocks noChangeAspect="1" noChangeArrowheads="1"/>
            </p:cNvSpPr>
            <p:nvPr/>
          </p:nvSpPr>
          <p:spPr bwMode="auto">
            <a:xfrm rot="-4047281">
              <a:off x="-14" y="3268"/>
              <a:ext cx="223" cy="120"/>
            </a:xfrm>
            <a:prstGeom prst="curvedDownArrow">
              <a:avLst>
                <a:gd name="adj1" fmla="val 37167"/>
                <a:gd name="adj2" fmla="val 74333"/>
                <a:gd name="adj3" fmla="val 33333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rgbClr val="FFFFFF"/>
                </a:gs>
              </a:gsLst>
              <a:lin ang="5400000" scaled="1"/>
            </a:gradFill>
            <a:ln w="38100">
              <a:solidFill>
                <a:schemeClr val="accent2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grpSp>
          <p:nvGrpSpPr>
            <p:cNvPr id="118788" name="Group 4"/>
            <p:cNvGrpSpPr/>
            <p:nvPr/>
          </p:nvGrpSpPr>
          <p:grpSpPr bwMode="auto">
            <a:xfrm>
              <a:off x="0" y="3264"/>
              <a:ext cx="1506" cy="548"/>
              <a:chOff x="38" y="3264"/>
              <a:chExt cx="1506" cy="548"/>
            </a:xfrm>
          </p:grpSpPr>
          <p:sp>
            <p:nvSpPr>
              <p:cNvPr id="118789" name="Rectangle 5"/>
              <p:cNvSpPr>
                <a:spLocks noChangeAspect="1" noChangeArrowheads="1"/>
              </p:cNvSpPr>
              <p:nvPr/>
            </p:nvSpPr>
            <p:spPr bwMode="auto">
              <a:xfrm>
                <a:off x="38" y="3567"/>
                <a:ext cx="1404" cy="245"/>
              </a:xfrm>
              <a:prstGeom prst="rect">
                <a:avLst/>
              </a:prstGeom>
              <a:gradFill rotWithShape="0">
                <a:gsLst>
                  <a:gs pos="0">
                    <a:schemeClr val="bg1"/>
                  </a:gs>
                  <a:gs pos="100000">
                    <a:srgbClr val="04B7CA"/>
                  </a:gs>
                </a:gsLst>
                <a:lin ang="0" scaled="1"/>
              </a:gradFill>
              <a:ln w="38100">
                <a:solidFill>
                  <a:schemeClr val="tx1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18790" name="Oval 6"/>
              <p:cNvSpPr>
                <a:spLocks noChangeAspect="1" noChangeArrowheads="1"/>
              </p:cNvSpPr>
              <p:nvPr/>
            </p:nvSpPr>
            <p:spPr bwMode="auto">
              <a:xfrm>
                <a:off x="151" y="3286"/>
                <a:ext cx="350" cy="294"/>
              </a:xfrm>
              <a:prstGeom prst="ellipse">
                <a:avLst/>
              </a:prstGeom>
              <a:gradFill rotWithShape="0">
                <a:gsLst>
                  <a:gs pos="0">
                    <a:schemeClr val="bg1"/>
                  </a:gs>
                  <a:gs pos="100000">
                    <a:srgbClr val="FFCC99"/>
                  </a:gs>
                </a:gsLst>
                <a:path path="shape">
                  <a:fillToRect l="50000" t="50000" r="50000" b="50000"/>
                </a:path>
              </a:gradFill>
              <a:ln w="38100">
                <a:solidFill>
                  <a:srgbClr val="FF6565"/>
                </a:solidFill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18791" name="Oval 7"/>
              <p:cNvSpPr>
                <a:spLocks noChangeAspect="1" noChangeArrowheads="1"/>
              </p:cNvSpPr>
              <p:nvPr/>
            </p:nvSpPr>
            <p:spPr bwMode="auto">
              <a:xfrm>
                <a:off x="221" y="3370"/>
                <a:ext cx="70" cy="35"/>
              </a:xfrm>
              <a:prstGeom prst="ellipse">
                <a:avLst/>
              </a:prstGeom>
              <a:gradFill rotWithShape="0">
                <a:gsLst>
                  <a:gs pos="0">
                    <a:srgbClr val="000000"/>
                  </a:gs>
                  <a:gs pos="100000">
                    <a:srgbClr val="FFFFFF"/>
                  </a:gs>
                </a:gsLst>
                <a:path path="shape">
                  <a:fillToRect l="50000" t="50000" r="50000" b="50000"/>
                </a:path>
              </a:gradFill>
              <a:ln w="12700">
                <a:solidFill>
                  <a:srgbClr val="000099"/>
                </a:solidFill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18792" name="Oval 8"/>
              <p:cNvSpPr>
                <a:spLocks noChangeAspect="1" noChangeArrowheads="1"/>
              </p:cNvSpPr>
              <p:nvPr/>
            </p:nvSpPr>
            <p:spPr bwMode="auto">
              <a:xfrm>
                <a:off x="396" y="3370"/>
                <a:ext cx="70" cy="35"/>
              </a:xfrm>
              <a:prstGeom prst="ellipse">
                <a:avLst/>
              </a:prstGeom>
              <a:gradFill rotWithShape="0">
                <a:gsLst>
                  <a:gs pos="0">
                    <a:srgbClr val="000000"/>
                  </a:gs>
                  <a:gs pos="100000">
                    <a:srgbClr val="FFFFFF"/>
                  </a:gs>
                </a:gsLst>
                <a:path path="shape">
                  <a:fillToRect l="50000" t="50000" r="50000" b="50000"/>
                </a:path>
              </a:gradFill>
              <a:ln w="12700">
                <a:solidFill>
                  <a:srgbClr val="000099"/>
                </a:solidFill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18793" name="AutoShape 9"/>
              <p:cNvSpPr>
                <a:spLocks noChangeAspect="1" noChangeArrowheads="1"/>
              </p:cNvSpPr>
              <p:nvPr/>
            </p:nvSpPr>
            <p:spPr bwMode="auto">
              <a:xfrm rot="-5299341">
                <a:off x="319" y="3455"/>
                <a:ext cx="49" cy="106"/>
              </a:xfrm>
              <a:prstGeom prst="moon">
                <a:avLst>
                  <a:gd name="adj" fmla="val 50000"/>
                </a:avLst>
              </a:prstGeom>
              <a:solidFill>
                <a:schemeClr val="accent2">
                  <a:alpha val="50000"/>
                </a:schemeClr>
              </a:solidFill>
              <a:ln w="38100">
                <a:solidFill>
                  <a:srgbClr val="FF0000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18794" name="AutoShape 10"/>
              <p:cNvSpPr>
                <a:spLocks noChangeAspect="1" noChangeArrowheads="1"/>
              </p:cNvSpPr>
              <p:nvPr/>
            </p:nvSpPr>
            <p:spPr bwMode="auto">
              <a:xfrm>
                <a:off x="528" y="3408"/>
                <a:ext cx="174" cy="87"/>
              </a:xfrm>
              <a:prstGeom prst="rightArrow">
                <a:avLst>
                  <a:gd name="adj1" fmla="val 50000"/>
                  <a:gd name="adj2" fmla="val 50000"/>
                </a:avLst>
              </a:prstGeom>
              <a:gradFill rotWithShape="0">
                <a:gsLst>
                  <a:gs pos="0">
                    <a:schemeClr val="hlink"/>
                  </a:gs>
                  <a:gs pos="50000">
                    <a:schemeClr val="accent2"/>
                  </a:gs>
                  <a:gs pos="100000">
                    <a:schemeClr val="hlink"/>
                  </a:gs>
                </a:gsLst>
                <a:lin ang="5400000" scaled="1"/>
              </a:gradFill>
              <a:ln w="38100">
                <a:solidFill>
                  <a:srgbClr val="FF1B77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18795" name="AutoShape 11"/>
              <p:cNvSpPr>
                <a:spLocks noChangeAspect="1" noChangeArrowheads="1"/>
              </p:cNvSpPr>
              <p:nvPr/>
            </p:nvSpPr>
            <p:spPr bwMode="auto">
              <a:xfrm>
                <a:off x="80" y="3616"/>
                <a:ext cx="316" cy="126"/>
              </a:xfrm>
              <a:prstGeom prst="verticalScroll">
                <a:avLst>
                  <a:gd name="adj" fmla="val 12500"/>
                </a:avLst>
              </a:prstGeom>
              <a:gradFill rotWithShape="0">
                <a:gsLst>
                  <a:gs pos="0">
                    <a:schemeClr val="accent1"/>
                  </a:gs>
                  <a:gs pos="50000">
                    <a:schemeClr val="accent2"/>
                  </a:gs>
                  <a:gs pos="100000">
                    <a:schemeClr val="accent1"/>
                  </a:gs>
                </a:gsLst>
                <a:lin ang="5400000" scaled="1"/>
              </a:gradFill>
              <a:ln w="38100">
                <a:solidFill>
                  <a:schemeClr val="accent2"/>
                </a:solidFill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18796" name="Text Box 12"/>
              <p:cNvSpPr txBox="1">
                <a:spLocks noChangeAspect="1" noChangeArrowheads="1"/>
              </p:cNvSpPr>
              <p:nvPr/>
            </p:nvSpPr>
            <p:spPr bwMode="auto">
              <a:xfrm>
                <a:off x="672" y="3264"/>
                <a:ext cx="872" cy="2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2">
                        <a:alpha val="50000"/>
                      </a:schemeClr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zh-CN" altLang="en-US" sz="2800" b="1" dirty="0">
                    <a:solidFill>
                      <a:srgbClr val="00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anose="02020603050405020304" pitchFamily="18" charset="0"/>
                    <a:ea typeface="黑体" panose="02010609060101010101" pitchFamily="49" charset="-122"/>
                  </a:rPr>
                  <a:t>探究活动</a:t>
                </a:r>
              </a:p>
            </p:txBody>
          </p:sp>
          <p:sp>
            <p:nvSpPr>
              <p:cNvPr id="118797" name="Freeform 13"/>
              <p:cNvSpPr/>
              <p:nvPr/>
            </p:nvSpPr>
            <p:spPr bwMode="auto">
              <a:xfrm>
                <a:off x="480" y="3552"/>
                <a:ext cx="192" cy="144"/>
              </a:xfrm>
              <a:custGeom>
                <a:avLst/>
                <a:gdLst>
                  <a:gd name="T0" fmla="*/ 0 w 192"/>
                  <a:gd name="T1" fmla="*/ 0 h 144"/>
                  <a:gd name="T2" fmla="*/ 0 w 192"/>
                  <a:gd name="T3" fmla="*/ 144 h 144"/>
                  <a:gd name="T4" fmla="*/ 192 w 192"/>
                  <a:gd name="T5" fmla="*/ 144 h 1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92" h="144">
                    <a:moveTo>
                      <a:pt x="0" y="0"/>
                    </a:moveTo>
                    <a:lnTo>
                      <a:pt x="0" y="144"/>
                    </a:lnTo>
                    <a:lnTo>
                      <a:pt x="192" y="144"/>
                    </a:lnTo>
                  </a:path>
                </a:pathLst>
              </a:custGeom>
              <a:noFill/>
              <a:ln w="76200" cmpd="sng">
                <a:solidFill>
                  <a:srgbClr val="FF6565"/>
                </a:solidFill>
                <a:round/>
                <a:headEnd type="non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</p:grpSp>
      </p:grpSp>
      <p:sp>
        <p:nvSpPr>
          <p:cNvPr id="118798" name="AutoShape 14"/>
          <p:cNvSpPr>
            <a:spLocks noChangeArrowheads="1"/>
          </p:cNvSpPr>
          <p:nvPr/>
        </p:nvSpPr>
        <p:spPr bwMode="auto">
          <a:xfrm>
            <a:off x="6705600" y="2209800"/>
            <a:ext cx="914400" cy="914400"/>
          </a:xfrm>
          <a:prstGeom prst="rtTriangle">
            <a:avLst/>
          </a:prstGeom>
          <a:solidFill>
            <a:schemeClr val="bg1"/>
          </a:solidFill>
          <a:ln w="9525">
            <a:solidFill>
              <a:srgbClr val="339966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zh-CN" altLang="en-US" sz="3200" b="1">
              <a:solidFill>
                <a:srgbClr val="FF0066"/>
              </a:solidFill>
              <a:latin typeface="Times New Roman" panose="02020603050405020304" pitchFamily="18" charset="0"/>
              <a:ea typeface="楷体_GB2312" pitchFamily="49" charset="-122"/>
            </a:endParaRPr>
          </a:p>
        </p:txBody>
      </p:sp>
      <p:sp>
        <p:nvSpPr>
          <p:cNvPr id="118799" name="AutoShape 15"/>
          <p:cNvSpPr>
            <a:spLocks noChangeArrowheads="1"/>
          </p:cNvSpPr>
          <p:nvPr/>
        </p:nvSpPr>
        <p:spPr bwMode="auto">
          <a:xfrm rot="16200000">
            <a:off x="7620000" y="2209800"/>
            <a:ext cx="914400" cy="914400"/>
          </a:xfrm>
          <a:prstGeom prst="rtTriangle">
            <a:avLst/>
          </a:prstGeom>
          <a:solidFill>
            <a:schemeClr val="bg1"/>
          </a:solidFill>
          <a:ln w="9525">
            <a:solidFill>
              <a:srgbClr val="339966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zh-CN" altLang="en-US" sz="3200" b="1">
              <a:solidFill>
                <a:srgbClr val="FF0066"/>
              </a:solidFill>
              <a:latin typeface="Times New Roman" panose="02020603050405020304" pitchFamily="18" charset="0"/>
              <a:ea typeface="楷体_GB2312" pitchFamily="49" charset="-122"/>
            </a:endParaRPr>
          </a:p>
        </p:txBody>
      </p:sp>
      <p:sp>
        <p:nvSpPr>
          <p:cNvPr id="118800" name="AutoShape 16"/>
          <p:cNvSpPr>
            <a:spLocks noChangeArrowheads="1"/>
          </p:cNvSpPr>
          <p:nvPr/>
        </p:nvSpPr>
        <p:spPr bwMode="auto">
          <a:xfrm>
            <a:off x="7620000" y="1295400"/>
            <a:ext cx="914400" cy="914400"/>
          </a:xfrm>
          <a:prstGeom prst="rtTriangle">
            <a:avLst/>
          </a:prstGeom>
          <a:solidFill>
            <a:schemeClr val="accent1"/>
          </a:solidFill>
          <a:ln w="9525">
            <a:solidFill>
              <a:srgbClr val="0000FF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zh-CN" altLang="en-US" sz="3200" b="1">
              <a:solidFill>
                <a:srgbClr val="FF0066"/>
              </a:solidFill>
              <a:latin typeface="Times New Roman" panose="02020603050405020304" pitchFamily="18" charset="0"/>
              <a:ea typeface="楷体_GB2312" pitchFamily="49" charset="-122"/>
            </a:endParaRPr>
          </a:p>
        </p:txBody>
      </p:sp>
      <p:sp>
        <p:nvSpPr>
          <p:cNvPr id="118801" name="AutoShape 17"/>
          <p:cNvSpPr>
            <a:spLocks noChangeArrowheads="1"/>
          </p:cNvSpPr>
          <p:nvPr/>
        </p:nvSpPr>
        <p:spPr bwMode="auto">
          <a:xfrm rot="10800000">
            <a:off x="7620000" y="1295400"/>
            <a:ext cx="914400" cy="914400"/>
          </a:xfrm>
          <a:prstGeom prst="rtTriangle">
            <a:avLst/>
          </a:prstGeom>
          <a:solidFill>
            <a:schemeClr val="bg1"/>
          </a:solidFill>
          <a:ln w="9525">
            <a:solidFill>
              <a:srgbClr val="339966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zh-CN" altLang="en-US" sz="3200" b="1">
              <a:solidFill>
                <a:srgbClr val="FF0066"/>
              </a:solidFill>
              <a:latin typeface="Times New Roman" panose="02020603050405020304" pitchFamily="18" charset="0"/>
              <a:ea typeface="楷体_GB2312" pitchFamily="49" charset="-122"/>
            </a:endParaRPr>
          </a:p>
        </p:txBody>
      </p:sp>
      <p:sp>
        <p:nvSpPr>
          <p:cNvPr id="118802" name="AutoShape 18"/>
          <p:cNvSpPr>
            <a:spLocks noChangeArrowheads="1"/>
          </p:cNvSpPr>
          <p:nvPr/>
        </p:nvSpPr>
        <p:spPr bwMode="auto">
          <a:xfrm rot="5400000">
            <a:off x="6705600" y="1295400"/>
            <a:ext cx="914400" cy="914400"/>
          </a:xfrm>
          <a:prstGeom prst="rtTriangle">
            <a:avLst/>
          </a:prstGeom>
          <a:solidFill>
            <a:schemeClr val="bg1"/>
          </a:solidFill>
          <a:ln w="9525">
            <a:solidFill>
              <a:srgbClr val="339966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vert="eaVert"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zh-CN" altLang="en-US" sz="3200" b="1">
              <a:solidFill>
                <a:srgbClr val="FF0066"/>
              </a:solidFill>
              <a:latin typeface="Times New Roman" panose="02020603050405020304" pitchFamily="18" charset="0"/>
              <a:ea typeface="楷体_GB2312" pitchFamily="49" charset="-122"/>
            </a:endParaRPr>
          </a:p>
        </p:txBody>
      </p:sp>
      <p:sp>
        <p:nvSpPr>
          <p:cNvPr id="118803" name="AutoShape 19"/>
          <p:cNvSpPr>
            <a:spLocks noChangeArrowheads="1"/>
          </p:cNvSpPr>
          <p:nvPr/>
        </p:nvSpPr>
        <p:spPr bwMode="auto">
          <a:xfrm rot="16200000">
            <a:off x="6705600" y="1295400"/>
            <a:ext cx="914400" cy="914400"/>
          </a:xfrm>
          <a:prstGeom prst="rtTriangle">
            <a:avLst/>
          </a:prstGeom>
          <a:solidFill>
            <a:schemeClr val="accent1"/>
          </a:solidFill>
          <a:ln w="9525">
            <a:solidFill>
              <a:srgbClr val="0000FF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zh-CN" altLang="en-US" sz="3200" b="1">
              <a:solidFill>
                <a:srgbClr val="FF0066"/>
              </a:solidFill>
              <a:latin typeface="Times New Roman" panose="02020603050405020304" pitchFamily="18" charset="0"/>
              <a:ea typeface="楷体_GB2312" pitchFamily="49" charset="-122"/>
            </a:endParaRPr>
          </a:p>
        </p:txBody>
      </p:sp>
      <p:sp>
        <p:nvSpPr>
          <p:cNvPr id="118804" name="AutoShape 20"/>
          <p:cNvSpPr>
            <a:spLocks noChangeArrowheads="1"/>
          </p:cNvSpPr>
          <p:nvPr/>
        </p:nvSpPr>
        <p:spPr bwMode="auto">
          <a:xfrm rot="10800000">
            <a:off x="6705600" y="2209800"/>
            <a:ext cx="914400" cy="914400"/>
          </a:xfrm>
          <a:prstGeom prst="rtTriangle">
            <a:avLst/>
          </a:prstGeom>
          <a:solidFill>
            <a:schemeClr val="accent1"/>
          </a:solidFill>
          <a:ln w="9525">
            <a:solidFill>
              <a:srgbClr val="0000FF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zh-CN" altLang="en-US" sz="3200" b="1">
              <a:solidFill>
                <a:srgbClr val="FF0066"/>
              </a:solidFill>
              <a:latin typeface="Times New Roman" panose="02020603050405020304" pitchFamily="18" charset="0"/>
              <a:ea typeface="楷体_GB2312" pitchFamily="49" charset="-122"/>
            </a:endParaRPr>
          </a:p>
        </p:txBody>
      </p:sp>
      <p:sp>
        <p:nvSpPr>
          <p:cNvPr id="118805" name="AutoShape 21"/>
          <p:cNvSpPr>
            <a:spLocks noChangeArrowheads="1"/>
          </p:cNvSpPr>
          <p:nvPr/>
        </p:nvSpPr>
        <p:spPr bwMode="auto">
          <a:xfrm rot="5400000">
            <a:off x="7620000" y="2209800"/>
            <a:ext cx="914400" cy="914400"/>
          </a:xfrm>
          <a:prstGeom prst="rtTriangle">
            <a:avLst/>
          </a:prstGeom>
          <a:solidFill>
            <a:schemeClr val="accent1"/>
          </a:solidFill>
          <a:ln w="9525">
            <a:solidFill>
              <a:srgbClr val="0000FF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vert="eaVert"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zh-CN" altLang="en-US" sz="3200" b="1">
              <a:solidFill>
                <a:srgbClr val="FF0066"/>
              </a:solidFill>
              <a:latin typeface="Times New Roman" panose="02020603050405020304" pitchFamily="18" charset="0"/>
              <a:ea typeface="楷体_GB2312" pitchFamily="49" charset="-122"/>
            </a:endParaRPr>
          </a:p>
        </p:txBody>
      </p:sp>
      <p:sp>
        <p:nvSpPr>
          <p:cNvPr id="118806" name="Text Box 22"/>
          <p:cNvSpPr txBox="1">
            <a:spLocks noChangeArrowheads="1"/>
          </p:cNvSpPr>
          <p:nvPr/>
        </p:nvSpPr>
        <p:spPr bwMode="auto">
          <a:xfrm>
            <a:off x="1058863" y="1554163"/>
            <a:ext cx="671512" cy="92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zh-CN" altLang="en-US" sz="3200" b="1">
              <a:solidFill>
                <a:srgbClr val="FF0066"/>
              </a:solidFill>
              <a:latin typeface="Times New Roman" panose="02020603050405020304" pitchFamily="18" charset="0"/>
              <a:ea typeface="楷体_GB2312" pitchFamily="49" charset="-122"/>
            </a:endParaRPr>
          </a:p>
        </p:txBody>
      </p:sp>
      <p:sp>
        <p:nvSpPr>
          <p:cNvPr id="118807" name="Text Box 23"/>
          <p:cNvSpPr txBox="1">
            <a:spLocks noChangeArrowheads="1"/>
          </p:cNvSpPr>
          <p:nvPr/>
        </p:nvSpPr>
        <p:spPr bwMode="auto">
          <a:xfrm>
            <a:off x="3489325" y="-7938"/>
            <a:ext cx="1841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zh-CN" altLang="en-US" sz="3200" b="1">
              <a:solidFill>
                <a:srgbClr val="FF0066"/>
              </a:solidFill>
              <a:latin typeface="Times New Roman" panose="02020603050405020304" pitchFamily="18" charset="0"/>
              <a:ea typeface="楷体_GB2312" pitchFamily="49" charset="-122"/>
            </a:endParaRPr>
          </a:p>
        </p:txBody>
      </p:sp>
      <p:sp>
        <p:nvSpPr>
          <p:cNvPr id="118808" name="Text Box 24"/>
          <p:cNvSpPr txBox="1">
            <a:spLocks noChangeArrowheads="1"/>
          </p:cNvSpPr>
          <p:nvPr/>
        </p:nvSpPr>
        <p:spPr bwMode="auto">
          <a:xfrm>
            <a:off x="1371600" y="2362200"/>
            <a:ext cx="4876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zh-CN" altLang="en-US" sz="3200" b="1">
              <a:solidFill>
                <a:srgbClr val="FF0066"/>
              </a:solidFill>
              <a:latin typeface="Times New Roman" panose="02020603050405020304" pitchFamily="18" charset="0"/>
              <a:ea typeface="楷体_GB2312" pitchFamily="49" charset="-122"/>
            </a:endParaRPr>
          </a:p>
        </p:txBody>
      </p:sp>
      <p:sp>
        <p:nvSpPr>
          <p:cNvPr id="118809" name="Text Box 25"/>
          <p:cNvSpPr txBox="1">
            <a:spLocks noChangeArrowheads="1"/>
          </p:cNvSpPr>
          <p:nvPr/>
        </p:nvSpPr>
        <p:spPr bwMode="auto">
          <a:xfrm>
            <a:off x="685800" y="1752600"/>
            <a:ext cx="5105400" cy="40318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观察右图</a:t>
            </a:r>
            <a:r>
              <a:rPr kumimoji="1"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,</a:t>
            </a:r>
            <a:r>
              <a:rPr kumimoji="1" lang="zh-CN" altLang="en-US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每个小正方形的边长均为</a:t>
            </a:r>
            <a:r>
              <a:rPr kumimoji="1"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1,</a:t>
            </a:r>
            <a:r>
              <a:rPr kumimoji="1" lang="zh-CN" altLang="en-US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我们可以得到小正方形的面积为</a:t>
            </a:r>
            <a:r>
              <a:rPr kumimoji="1"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1.  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(1)</a:t>
            </a:r>
            <a:r>
              <a:rPr kumimoji="1" lang="zh-CN" altLang="en-US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图中阴影正方形的面积是多少</a:t>
            </a:r>
            <a:r>
              <a:rPr kumimoji="1"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?</a:t>
            </a:r>
            <a:r>
              <a:rPr kumimoji="1" lang="zh-CN" altLang="en-US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它的边长是多少</a:t>
            </a:r>
            <a:r>
              <a:rPr kumimoji="1"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?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(2)</a:t>
            </a:r>
            <a:r>
              <a:rPr kumimoji="1" lang="zh-CN" altLang="en-US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估计   </a:t>
            </a:r>
            <a:r>
              <a:rPr kumimoji="1"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2  </a:t>
            </a:r>
            <a:r>
              <a:rPr kumimoji="1" lang="zh-CN" altLang="en-US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的值在哪两个整数之间</a:t>
            </a:r>
            <a:r>
              <a:rPr kumimoji="1"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?   </a:t>
            </a:r>
          </a:p>
        </p:txBody>
      </p:sp>
      <p:graphicFrame>
        <p:nvGraphicFramePr>
          <p:cNvPr id="118810" name="Object 26"/>
          <p:cNvGraphicFramePr>
            <a:graphicFrameLocks noChangeAspect="1"/>
          </p:cNvGraphicFramePr>
          <p:nvPr/>
        </p:nvGraphicFramePr>
        <p:xfrm>
          <a:off x="0" y="0"/>
          <a:ext cx="914400" cy="19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4" name="Equation" r:id="rId4" imgW="434975" imgH="676910" progId="Equation.DSMT4">
                  <p:embed/>
                </p:oleObj>
              </mc:Choice>
              <mc:Fallback>
                <p:oleObj name="Equation" r:id="rId4" imgW="434975" imgH="676910" progId="Equation.DSMT4">
                  <p:embed/>
                  <p:pic>
                    <p:nvPicPr>
                      <p:cNvPr id="0" name="图片 1228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" cy="198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8811" name="Object 27"/>
          <p:cNvGraphicFramePr>
            <a:graphicFrameLocks noChangeAspect="1"/>
          </p:cNvGraphicFramePr>
          <p:nvPr/>
        </p:nvGraphicFramePr>
        <p:xfrm>
          <a:off x="336550" y="-7938"/>
          <a:ext cx="241300" cy="2159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5" name="Equation" r:id="rId6" imgW="241300" imgH="215900" progId="Equation.DSMT4">
                  <p:embed/>
                </p:oleObj>
              </mc:Choice>
              <mc:Fallback>
                <p:oleObj name="Equation" r:id="rId6" imgW="241300" imgH="215900" progId="Equation.DSMT4">
                  <p:embed/>
                  <p:pic>
                    <p:nvPicPr>
                      <p:cNvPr id="0" name="图片 1229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6550" y="-7938"/>
                        <a:ext cx="241300" cy="21590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8812" name="Object 28"/>
          <p:cNvGraphicFramePr>
            <a:graphicFrameLocks noChangeAspect="1"/>
          </p:cNvGraphicFramePr>
          <p:nvPr/>
        </p:nvGraphicFramePr>
        <p:xfrm>
          <a:off x="0" y="0"/>
          <a:ext cx="914400" cy="19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6" name="Equation" r:id="rId8" imgW="434975" imgH="676910" progId="Equation.DSMT4">
                  <p:embed/>
                </p:oleObj>
              </mc:Choice>
              <mc:Fallback>
                <p:oleObj name="Equation" r:id="rId8" imgW="434975" imgH="676910" progId="Equation.DSMT4">
                  <p:embed/>
                  <p:pic>
                    <p:nvPicPr>
                      <p:cNvPr id="0" name="图片 1229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" cy="198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8813" name="Object 29"/>
          <p:cNvGraphicFramePr>
            <a:graphicFrameLocks noChangeAspect="1"/>
          </p:cNvGraphicFramePr>
          <p:nvPr/>
        </p:nvGraphicFramePr>
        <p:xfrm>
          <a:off x="8902700" y="6642100"/>
          <a:ext cx="241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7" name="Equation" r:id="rId9" imgW="241300" imgH="215900" progId="Equation.DSMT4">
                  <p:embed/>
                </p:oleObj>
              </mc:Choice>
              <mc:Fallback>
                <p:oleObj name="Equation" r:id="rId9" imgW="241300" imgH="215900" progId="Equation.DSMT4">
                  <p:embed/>
                  <p:pic>
                    <p:nvPicPr>
                      <p:cNvPr id="0" name="图片 1229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02700" y="6642100"/>
                        <a:ext cx="2413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8814" name="Freeform 30"/>
          <p:cNvSpPr/>
          <p:nvPr/>
        </p:nvSpPr>
        <p:spPr bwMode="auto">
          <a:xfrm>
            <a:off x="2133600" y="4724400"/>
            <a:ext cx="544513" cy="557213"/>
          </a:xfrm>
          <a:custGeom>
            <a:avLst/>
            <a:gdLst>
              <a:gd name="T0" fmla="*/ 0 w 44"/>
              <a:gd name="T1" fmla="*/ 30 h 45"/>
              <a:gd name="T2" fmla="*/ 5 w 44"/>
              <a:gd name="T3" fmla="*/ 30 h 45"/>
              <a:gd name="T4" fmla="*/ 11 w 44"/>
              <a:gd name="T5" fmla="*/ 45 h 45"/>
              <a:gd name="T6" fmla="*/ 22 w 44"/>
              <a:gd name="T7" fmla="*/ 0 h 45"/>
              <a:gd name="T8" fmla="*/ 44 w 44"/>
              <a:gd name="T9" fmla="*/ 0 h 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" h="45">
                <a:moveTo>
                  <a:pt x="0" y="30"/>
                </a:moveTo>
                <a:lnTo>
                  <a:pt x="5" y="30"/>
                </a:lnTo>
                <a:lnTo>
                  <a:pt x="11" y="45"/>
                </a:lnTo>
                <a:lnTo>
                  <a:pt x="22" y="0"/>
                </a:lnTo>
                <a:lnTo>
                  <a:pt x="44" y="0"/>
                </a:lnTo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Text Box 2"/>
          <p:cNvSpPr txBox="1">
            <a:spLocks noChangeArrowheads="1"/>
          </p:cNvSpPr>
          <p:nvPr/>
        </p:nvSpPr>
        <p:spPr bwMode="auto">
          <a:xfrm>
            <a:off x="841375" y="1692275"/>
            <a:ext cx="75438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en-US" altLang="zh-CN" sz="3200" b="1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1</a:t>
            </a:r>
            <a:r>
              <a:rPr kumimoji="1" lang="zh-CN" altLang="en-US" sz="3200" b="1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、我们已经学习过哪些运算？它们中互为逆运算的是？</a:t>
            </a:r>
          </a:p>
        </p:txBody>
      </p:sp>
      <p:sp>
        <p:nvSpPr>
          <p:cNvPr id="101379" name="Text Box 3"/>
          <p:cNvSpPr txBox="1">
            <a:spLocks noChangeArrowheads="1"/>
          </p:cNvSpPr>
          <p:nvPr/>
        </p:nvSpPr>
        <p:spPr bwMode="auto">
          <a:xfrm>
            <a:off x="612775" y="2911475"/>
            <a:ext cx="70866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400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 </a:t>
            </a:r>
            <a:r>
              <a:rPr kumimoji="1" lang="zh-CN" altLang="en-US" sz="2400" dirty="0">
                <a:solidFill>
                  <a:srgbClr val="FF0066"/>
                </a:solidFill>
                <a:latin typeface="楷体_GB2312" pitchFamily="49" charset="-122"/>
                <a:ea typeface="楷体_GB2312" pitchFamily="49" charset="-122"/>
              </a:rPr>
              <a:t> </a:t>
            </a:r>
            <a:r>
              <a:rPr kumimoji="1" lang="zh-CN" altLang="en-US" sz="3200" b="1" dirty="0">
                <a:solidFill>
                  <a:srgbClr val="3333FF"/>
                </a:solidFill>
                <a:latin typeface="楷体_GB2312" pitchFamily="49" charset="-122"/>
                <a:ea typeface="楷体_GB2312" pitchFamily="49" charset="-122"/>
              </a:rPr>
              <a:t>答</a:t>
            </a:r>
            <a:r>
              <a:rPr kumimoji="1" lang="zh-CN" altLang="en-US" sz="3200" b="1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：加法、减法、乘法、除法、乘方五种运算</a:t>
            </a:r>
            <a:r>
              <a:rPr kumimoji="1" lang="zh-CN" altLang="en-US" sz="2800" b="1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。</a:t>
            </a:r>
          </a:p>
        </p:txBody>
      </p:sp>
      <p:sp>
        <p:nvSpPr>
          <p:cNvPr id="101380" name="Text Box 4"/>
          <p:cNvSpPr txBox="1">
            <a:spLocks noChangeArrowheads="1"/>
          </p:cNvSpPr>
          <p:nvPr/>
        </p:nvSpPr>
        <p:spPr bwMode="auto">
          <a:xfrm>
            <a:off x="1603375" y="3978275"/>
            <a:ext cx="7162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3200" b="1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加法与减法互逆；乘法与除法互逆。</a:t>
            </a:r>
          </a:p>
        </p:txBody>
      </p:sp>
      <p:sp>
        <p:nvSpPr>
          <p:cNvPr id="101381" name="Text Box 5"/>
          <p:cNvSpPr txBox="1">
            <a:spLocks noChangeArrowheads="1"/>
          </p:cNvSpPr>
          <p:nvPr/>
        </p:nvSpPr>
        <p:spPr bwMode="auto">
          <a:xfrm>
            <a:off x="841375" y="4816475"/>
            <a:ext cx="7467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en-US" altLang="zh-CN" sz="3600" b="1" dirty="0">
                <a:solidFill>
                  <a:srgbClr val="3333FF"/>
                </a:solidFill>
                <a:latin typeface="楷体_GB2312" pitchFamily="49" charset="-122"/>
                <a:ea typeface="楷体_GB2312" pitchFamily="49" charset="-122"/>
              </a:rPr>
              <a:t>2</a:t>
            </a:r>
            <a:r>
              <a:rPr kumimoji="1" lang="zh-CN" altLang="en-US" sz="3600" b="1" dirty="0">
                <a:solidFill>
                  <a:srgbClr val="3333FF"/>
                </a:solidFill>
                <a:latin typeface="楷体_GB2312" pitchFamily="49" charset="-122"/>
                <a:ea typeface="楷体_GB2312" pitchFamily="49" charset="-122"/>
              </a:rPr>
              <a:t>、乘方有没有逆运算？</a:t>
            </a:r>
          </a:p>
        </p:txBody>
      </p:sp>
      <p:grpSp>
        <p:nvGrpSpPr>
          <p:cNvPr id="101382" name="Group 6"/>
          <p:cNvGrpSpPr/>
          <p:nvPr/>
        </p:nvGrpSpPr>
        <p:grpSpPr bwMode="auto">
          <a:xfrm>
            <a:off x="533400" y="457200"/>
            <a:ext cx="3409950" cy="762000"/>
            <a:chOff x="1740" y="-48"/>
            <a:chExt cx="2148" cy="480"/>
          </a:xfrm>
        </p:grpSpPr>
        <p:grpSp>
          <p:nvGrpSpPr>
            <p:cNvPr id="101383" name="Group 7"/>
            <p:cNvGrpSpPr/>
            <p:nvPr/>
          </p:nvGrpSpPr>
          <p:grpSpPr bwMode="auto">
            <a:xfrm>
              <a:off x="1740" y="-48"/>
              <a:ext cx="2148" cy="480"/>
              <a:chOff x="1920" y="-32"/>
              <a:chExt cx="2148" cy="480"/>
            </a:xfrm>
          </p:grpSpPr>
          <p:sp>
            <p:nvSpPr>
              <p:cNvPr id="101384" name="Rectangle 8"/>
              <p:cNvSpPr>
                <a:spLocks noChangeArrowheads="1"/>
              </p:cNvSpPr>
              <p:nvPr/>
            </p:nvSpPr>
            <p:spPr bwMode="auto">
              <a:xfrm>
                <a:off x="1920" y="58"/>
                <a:ext cx="2112" cy="359"/>
              </a:xfrm>
              <a:prstGeom prst="rect">
                <a:avLst/>
              </a:prstGeom>
              <a:gradFill rotWithShape="0">
                <a:gsLst>
                  <a:gs pos="0">
                    <a:srgbClr val="FFCC99"/>
                  </a:gs>
                  <a:gs pos="100000">
                    <a:srgbClr val="FFFFFF"/>
                  </a:gs>
                </a:gsLst>
                <a:path path="shape">
                  <a:fillToRect l="50000" t="50000" r="50000" b="50000"/>
                </a:path>
              </a:gradFill>
              <a:ln w="38100">
                <a:solidFill>
                  <a:srgbClr val="CC0000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eaLnBrk="0" fontAlgn="base" hangingPunct="0">
                  <a:lnSpc>
                    <a:spcPct val="80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zh-CN" altLang="en-US" sz="3200" b="1" dirty="0">
                    <a:solidFill>
                      <a:srgbClr val="000000"/>
                    </a:solidFill>
                    <a:effectLst>
                      <a:outerShdw blurRad="38100" dist="38100" dir="2700000" algn="tl">
                        <a:srgbClr val="FFFFFF"/>
                      </a:outerShdw>
                    </a:effectLst>
                    <a:sym typeface="MS Outlook" panose="05010100010000000000" pitchFamily="2" charset="2"/>
                  </a:rPr>
                  <a:t>    回顾 </a:t>
                </a:r>
                <a:r>
                  <a:rPr lang="zh-CN" altLang="en-US" sz="3600" b="1" dirty="0">
                    <a:solidFill>
                      <a:srgbClr val="CC000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与</a:t>
                </a:r>
                <a:r>
                  <a:rPr lang="zh-CN" altLang="en-US" sz="3600" b="1" dirty="0">
                    <a:solidFill>
                      <a:srgbClr val="000000"/>
                    </a:solidFill>
                    <a:effectLst>
                      <a:outerShdw blurRad="38100" dist="38100" dir="2700000" algn="tl">
                        <a:srgbClr val="FFFFFF"/>
                      </a:outerShdw>
                    </a:effectLst>
                    <a:cs typeface="Arial" panose="020B0604020202020204" pitchFamily="34" charset="0"/>
                  </a:rPr>
                  <a:t> </a:t>
                </a:r>
                <a:r>
                  <a:rPr lang="zh-CN" altLang="en-US" sz="3200" b="1" dirty="0">
                    <a:solidFill>
                      <a:srgbClr val="000000"/>
                    </a:solidFill>
                    <a:effectLst>
                      <a:outerShdw blurRad="38100" dist="38100" dir="2700000" algn="tl">
                        <a:srgbClr val="FFFFFF"/>
                      </a:outerShdw>
                    </a:effectLst>
                    <a:latin typeface="宋体" panose="02010600030101010101" pitchFamily="2" charset="-122"/>
                  </a:rPr>
                  <a:t>思考</a:t>
                </a:r>
                <a:endParaRPr lang="zh-CN" altLang="en-US" sz="3600" b="1" dirty="0">
                  <a:solidFill>
                    <a:srgbClr val="009999"/>
                  </a:solidFill>
                  <a:ea typeface="BatangChe" pitchFamily="49" charset="-127"/>
                </a:endParaRPr>
              </a:p>
            </p:txBody>
          </p:sp>
          <p:sp>
            <p:nvSpPr>
              <p:cNvPr id="101385" name="Rectangle 9" descr="PE03255_"/>
              <p:cNvSpPr>
                <a:spLocks noChangeArrowheads="1"/>
              </p:cNvSpPr>
              <p:nvPr/>
            </p:nvSpPr>
            <p:spPr bwMode="auto">
              <a:xfrm>
                <a:off x="3600" y="-32"/>
                <a:ext cx="468" cy="48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blipFill dpi="0" rotWithShape="0">
                      <a:blip r:embed="rId3"/>
                      <a:srcRect/>
                      <a:stretch>
                        <a:fillRect/>
                      </a:stretch>
                    </a:blip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CC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zh-CN" altLang="en-US" sz="4400" b="1">
                    <a:solidFill>
                      <a:srgbClr val="00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ea typeface="BatangChe" pitchFamily="49" charset="-127"/>
                  </a:rPr>
                  <a:t>☞</a:t>
                </a:r>
                <a:endParaRPr lang="en-US" sz="4400" b="1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ea typeface="BatangChe" pitchFamily="49" charset="-127"/>
                </a:endParaRPr>
              </a:p>
            </p:txBody>
          </p:sp>
        </p:grpSp>
        <p:grpSp>
          <p:nvGrpSpPr>
            <p:cNvPr id="101386" name="Group 10"/>
            <p:cNvGrpSpPr/>
            <p:nvPr/>
          </p:nvGrpSpPr>
          <p:grpSpPr bwMode="auto">
            <a:xfrm>
              <a:off x="1824" y="96"/>
              <a:ext cx="206" cy="240"/>
              <a:chOff x="178" y="1296"/>
              <a:chExt cx="206" cy="240"/>
            </a:xfrm>
          </p:grpSpPr>
          <p:sp>
            <p:nvSpPr>
              <p:cNvPr id="101387" name="Freeform 11" descr="PE03255_"/>
              <p:cNvSpPr>
                <a:spLocks noChangeAspect="1"/>
              </p:cNvSpPr>
              <p:nvPr/>
            </p:nvSpPr>
            <p:spPr bwMode="auto">
              <a:xfrm rot="22890791">
                <a:off x="178" y="1344"/>
                <a:ext cx="154" cy="172"/>
              </a:xfrm>
              <a:custGeom>
                <a:avLst/>
                <a:gdLst>
                  <a:gd name="T0" fmla="*/ 296 w 296"/>
                  <a:gd name="T1" fmla="*/ 240 h 288"/>
                  <a:gd name="T2" fmla="*/ 200 w 296"/>
                  <a:gd name="T3" fmla="*/ 288 h 288"/>
                  <a:gd name="T4" fmla="*/ 56 w 296"/>
                  <a:gd name="T5" fmla="*/ 240 h 288"/>
                  <a:gd name="T6" fmla="*/ 8 w 296"/>
                  <a:gd name="T7" fmla="*/ 144 h 288"/>
                  <a:gd name="T8" fmla="*/ 8 w 296"/>
                  <a:gd name="T9" fmla="*/ 0 h 2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6" h="288">
                    <a:moveTo>
                      <a:pt x="296" y="240"/>
                    </a:moveTo>
                    <a:cubicBezTo>
                      <a:pt x="268" y="264"/>
                      <a:pt x="240" y="288"/>
                      <a:pt x="200" y="288"/>
                    </a:cubicBezTo>
                    <a:cubicBezTo>
                      <a:pt x="160" y="288"/>
                      <a:pt x="88" y="264"/>
                      <a:pt x="56" y="240"/>
                    </a:cubicBezTo>
                    <a:cubicBezTo>
                      <a:pt x="24" y="216"/>
                      <a:pt x="16" y="184"/>
                      <a:pt x="8" y="144"/>
                    </a:cubicBezTo>
                    <a:cubicBezTo>
                      <a:pt x="0" y="104"/>
                      <a:pt x="4" y="52"/>
                      <a:pt x="8" y="0"/>
                    </a:cubicBezTo>
                  </a:path>
                </a:pathLst>
              </a:custGeom>
              <a:noFill/>
              <a:ln w="38100" cap="flat" cmpd="sng">
                <a:solidFill>
                  <a:srgbClr val="990000"/>
                </a:solidFill>
                <a:prstDash val="solid"/>
                <a:round/>
                <a:headEnd type="none" w="sm" len="sm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blipFill dpi="0" rotWithShape="0">
                      <a:blip r:embed="rId3"/>
                      <a:srcRect/>
                      <a:stretch>
                        <a:fillRect/>
                      </a:stretch>
                    </a:blip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01388" name="Freeform 12" descr="PE03255_"/>
              <p:cNvSpPr>
                <a:spLocks noChangeAspect="1"/>
              </p:cNvSpPr>
              <p:nvPr/>
            </p:nvSpPr>
            <p:spPr bwMode="auto">
              <a:xfrm rot="12366643">
                <a:off x="230" y="1316"/>
                <a:ext cx="154" cy="172"/>
              </a:xfrm>
              <a:custGeom>
                <a:avLst/>
                <a:gdLst>
                  <a:gd name="T0" fmla="*/ 296 w 296"/>
                  <a:gd name="T1" fmla="*/ 240 h 288"/>
                  <a:gd name="T2" fmla="*/ 200 w 296"/>
                  <a:gd name="T3" fmla="*/ 288 h 288"/>
                  <a:gd name="T4" fmla="*/ 56 w 296"/>
                  <a:gd name="T5" fmla="*/ 240 h 288"/>
                  <a:gd name="T6" fmla="*/ 8 w 296"/>
                  <a:gd name="T7" fmla="*/ 144 h 288"/>
                  <a:gd name="T8" fmla="*/ 8 w 296"/>
                  <a:gd name="T9" fmla="*/ 0 h 2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6" h="288">
                    <a:moveTo>
                      <a:pt x="296" y="240"/>
                    </a:moveTo>
                    <a:cubicBezTo>
                      <a:pt x="268" y="264"/>
                      <a:pt x="240" y="288"/>
                      <a:pt x="200" y="288"/>
                    </a:cubicBezTo>
                    <a:cubicBezTo>
                      <a:pt x="160" y="288"/>
                      <a:pt x="88" y="264"/>
                      <a:pt x="56" y="240"/>
                    </a:cubicBezTo>
                    <a:cubicBezTo>
                      <a:pt x="24" y="216"/>
                      <a:pt x="16" y="184"/>
                      <a:pt x="8" y="144"/>
                    </a:cubicBezTo>
                    <a:cubicBezTo>
                      <a:pt x="0" y="104"/>
                      <a:pt x="4" y="52"/>
                      <a:pt x="8" y="0"/>
                    </a:cubicBezTo>
                  </a:path>
                </a:pathLst>
              </a:custGeom>
              <a:noFill/>
              <a:ln w="38100" cap="flat" cmpd="sng">
                <a:solidFill>
                  <a:srgbClr val="990000"/>
                </a:solidFill>
                <a:prstDash val="solid"/>
                <a:round/>
                <a:headEnd type="none" w="sm" len="sm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blipFill dpi="0" rotWithShape="0">
                      <a:blip r:embed="rId3"/>
                      <a:srcRect/>
                      <a:stretch>
                        <a:fillRect/>
                      </a:stretch>
                    </a:blip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01389" name="Line 13"/>
              <p:cNvSpPr>
                <a:spLocks noChangeShapeType="1"/>
              </p:cNvSpPr>
              <p:nvPr/>
            </p:nvSpPr>
            <p:spPr bwMode="auto">
              <a:xfrm flipV="1">
                <a:off x="192" y="1296"/>
                <a:ext cx="192" cy="240"/>
              </a:xfrm>
              <a:prstGeom prst="line">
                <a:avLst/>
              </a:prstGeom>
              <a:noFill/>
              <a:ln w="57150">
                <a:solidFill>
                  <a:schemeClr val="hlink"/>
                </a:solidFill>
                <a:miter lim="800000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</p:grp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1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1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379" grpId="0" autoUpdateAnimBg="0"/>
      <p:bldP spid="101380" grpId="0" autoUpdateAnimBg="0"/>
      <p:bldP spid="10138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Text Box 2"/>
          <p:cNvSpPr txBox="1">
            <a:spLocks noChangeArrowheads="1"/>
          </p:cNvSpPr>
          <p:nvPr/>
        </p:nvSpPr>
        <p:spPr bwMode="auto">
          <a:xfrm>
            <a:off x="838200" y="990600"/>
            <a:ext cx="8305800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lnSpc>
                <a:spcPct val="115000"/>
              </a:lnSpc>
              <a:spcBef>
                <a:spcPct val="50000"/>
              </a:spcBef>
              <a:spcAft>
                <a:spcPct val="0"/>
              </a:spcAft>
            </a:pPr>
            <a:endParaRPr kumimoji="1" lang="zh-CN" altLang="en-US" sz="3600" b="1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02403" name="Rectangle 3"/>
          <p:cNvSpPr>
            <a:spLocks noChangeArrowheads="1"/>
          </p:cNvSpPr>
          <p:nvPr/>
        </p:nvSpPr>
        <p:spPr bwMode="auto">
          <a:xfrm>
            <a:off x="1752600" y="1295400"/>
            <a:ext cx="1752600" cy="1524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02404" name="Line 4"/>
          <p:cNvSpPr>
            <a:spLocks noChangeShapeType="1"/>
          </p:cNvSpPr>
          <p:nvPr/>
        </p:nvSpPr>
        <p:spPr bwMode="auto">
          <a:xfrm flipH="1">
            <a:off x="1219200" y="12954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02405" name="Line 5"/>
          <p:cNvSpPr>
            <a:spLocks noChangeShapeType="1"/>
          </p:cNvSpPr>
          <p:nvPr/>
        </p:nvSpPr>
        <p:spPr bwMode="auto">
          <a:xfrm flipH="1">
            <a:off x="1219200" y="28194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02406" name="Line 6"/>
          <p:cNvSpPr>
            <a:spLocks noChangeShapeType="1"/>
          </p:cNvSpPr>
          <p:nvPr/>
        </p:nvSpPr>
        <p:spPr bwMode="auto">
          <a:xfrm flipV="1">
            <a:off x="1447800" y="12954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02407" name="Line 7"/>
          <p:cNvSpPr>
            <a:spLocks noChangeShapeType="1"/>
          </p:cNvSpPr>
          <p:nvPr/>
        </p:nvSpPr>
        <p:spPr bwMode="auto">
          <a:xfrm>
            <a:off x="1447800" y="2286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02408" name="Text Box 8"/>
          <p:cNvSpPr txBox="1">
            <a:spLocks noChangeArrowheads="1"/>
          </p:cNvSpPr>
          <p:nvPr/>
        </p:nvSpPr>
        <p:spPr bwMode="auto">
          <a:xfrm>
            <a:off x="1143000" y="1828800"/>
            <a:ext cx="1143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en-US" altLang="zh-CN" sz="2800" b="1">
                <a:solidFill>
                  <a:srgbClr val="000000"/>
                </a:solidFill>
                <a:latin typeface="Times New Roman" panose="02020603050405020304" pitchFamily="18" charset="0"/>
              </a:rPr>
              <a:t>7</a:t>
            </a:r>
            <a:r>
              <a:rPr kumimoji="1" lang="zh-CN" altLang="en-US" sz="2800" b="1">
                <a:solidFill>
                  <a:srgbClr val="000000"/>
                </a:solidFill>
                <a:latin typeface="Times New Roman" panose="02020603050405020304" pitchFamily="18" charset="0"/>
              </a:rPr>
              <a:t>米</a:t>
            </a:r>
          </a:p>
        </p:txBody>
      </p:sp>
      <p:sp>
        <p:nvSpPr>
          <p:cNvPr id="102409" name="Line 9"/>
          <p:cNvSpPr>
            <a:spLocks noChangeShapeType="1"/>
          </p:cNvSpPr>
          <p:nvPr/>
        </p:nvSpPr>
        <p:spPr bwMode="auto">
          <a:xfrm flipV="1">
            <a:off x="1752600" y="8382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02410" name="Line 10"/>
          <p:cNvSpPr>
            <a:spLocks noChangeShapeType="1"/>
          </p:cNvSpPr>
          <p:nvPr/>
        </p:nvSpPr>
        <p:spPr bwMode="auto">
          <a:xfrm flipV="1">
            <a:off x="3505200" y="762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02411" name="Line 11"/>
          <p:cNvSpPr>
            <a:spLocks noChangeShapeType="1"/>
          </p:cNvSpPr>
          <p:nvPr/>
        </p:nvSpPr>
        <p:spPr bwMode="auto">
          <a:xfrm>
            <a:off x="2971800" y="9906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02412" name="Line 12"/>
          <p:cNvSpPr>
            <a:spLocks noChangeShapeType="1"/>
          </p:cNvSpPr>
          <p:nvPr/>
        </p:nvSpPr>
        <p:spPr bwMode="auto">
          <a:xfrm flipH="1">
            <a:off x="1752600" y="9906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02413" name="Text Box 13"/>
          <p:cNvSpPr txBox="1">
            <a:spLocks noChangeArrowheads="1"/>
          </p:cNvSpPr>
          <p:nvPr/>
        </p:nvSpPr>
        <p:spPr bwMode="auto">
          <a:xfrm>
            <a:off x="2286000" y="762000"/>
            <a:ext cx="914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en-US" altLang="zh-CN" sz="2800" b="1">
                <a:solidFill>
                  <a:srgbClr val="000000"/>
                </a:solidFill>
                <a:latin typeface="Times New Roman" panose="02020603050405020304" pitchFamily="18" charset="0"/>
              </a:rPr>
              <a:t>7</a:t>
            </a:r>
            <a:r>
              <a:rPr kumimoji="1" lang="zh-CN" altLang="en-US" sz="2800" b="1">
                <a:solidFill>
                  <a:srgbClr val="000000"/>
                </a:solidFill>
                <a:latin typeface="Times New Roman" panose="02020603050405020304" pitchFamily="18" charset="0"/>
              </a:rPr>
              <a:t>米</a:t>
            </a:r>
          </a:p>
        </p:txBody>
      </p:sp>
      <p:sp>
        <p:nvSpPr>
          <p:cNvPr id="102414" name="Text Box 14"/>
          <p:cNvSpPr txBox="1">
            <a:spLocks noChangeArrowheads="1"/>
          </p:cNvSpPr>
          <p:nvPr/>
        </p:nvSpPr>
        <p:spPr bwMode="auto">
          <a:xfrm>
            <a:off x="2362200" y="1752600"/>
            <a:ext cx="609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3600" b="1">
                <a:solidFill>
                  <a:srgbClr val="000000"/>
                </a:solidFill>
                <a:latin typeface="Times New Roman" panose="02020603050405020304" pitchFamily="18" charset="0"/>
              </a:rPr>
              <a:t>？</a:t>
            </a:r>
          </a:p>
        </p:txBody>
      </p:sp>
      <p:sp>
        <p:nvSpPr>
          <p:cNvPr id="102415" name="Rectangle 15"/>
          <p:cNvSpPr>
            <a:spLocks noChangeArrowheads="1"/>
          </p:cNvSpPr>
          <p:nvPr/>
        </p:nvSpPr>
        <p:spPr bwMode="auto">
          <a:xfrm>
            <a:off x="5638800" y="838200"/>
            <a:ext cx="2133600" cy="1981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02416" name="Text Box 16"/>
          <p:cNvSpPr txBox="1">
            <a:spLocks noChangeArrowheads="1"/>
          </p:cNvSpPr>
          <p:nvPr/>
        </p:nvSpPr>
        <p:spPr bwMode="auto">
          <a:xfrm>
            <a:off x="6096000" y="1447800"/>
            <a:ext cx="1447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en-US" altLang="zh-CN" sz="2800" b="1">
                <a:solidFill>
                  <a:srgbClr val="000000"/>
                </a:solidFill>
                <a:latin typeface="Times New Roman" panose="02020603050405020304" pitchFamily="18" charset="0"/>
              </a:rPr>
              <a:t>100</a:t>
            </a:r>
            <a:r>
              <a:rPr kumimoji="1" lang="zh-CN" altLang="en-US" sz="2800" b="1">
                <a:solidFill>
                  <a:srgbClr val="000000"/>
                </a:solidFill>
                <a:latin typeface="Times New Roman" panose="02020603050405020304" pitchFamily="18" charset="0"/>
              </a:rPr>
              <a:t>米</a:t>
            </a:r>
            <a:r>
              <a:rPr kumimoji="1" lang="en-US" altLang="zh-CN" sz="2800" b="1" baseline="46000">
                <a:solidFill>
                  <a:srgbClr val="000000"/>
                </a:solidFill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102417" name="Line 17"/>
          <p:cNvSpPr>
            <a:spLocks noChangeShapeType="1"/>
          </p:cNvSpPr>
          <p:nvPr/>
        </p:nvSpPr>
        <p:spPr bwMode="auto">
          <a:xfrm flipH="1">
            <a:off x="4953000" y="8382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02418" name="Line 18"/>
          <p:cNvSpPr>
            <a:spLocks noChangeShapeType="1"/>
          </p:cNvSpPr>
          <p:nvPr/>
        </p:nvSpPr>
        <p:spPr bwMode="auto">
          <a:xfrm flipH="1">
            <a:off x="4876800" y="28194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02419" name="Line 19"/>
          <p:cNvSpPr>
            <a:spLocks noChangeShapeType="1"/>
          </p:cNvSpPr>
          <p:nvPr/>
        </p:nvSpPr>
        <p:spPr bwMode="auto">
          <a:xfrm flipV="1">
            <a:off x="5257800" y="838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02420" name="Line 20"/>
          <p:cNvSpPr>
            <a:spLocks noChangeShapeType="1"/>
          </p:cNvSpPr>
          <p:nvPr/>
        </p:nvSpPr>
        <p:spPr bwMode="auto">
          <a:xfrm>
            <a:off x="5257800" y="21336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02421" name="Text Box 21"/>
          <p:cNvSpPr txBox="1">
            <a:spLocks noChangeArrowheads="1"/>
          </p:cNvSpPr>
          <p:nvPr/>
        </p:nvSpPr>
        <p:spPr bwMode="auto">
          <a:xfrm>
            <a:off x="5029200" y="1447800"/>
            <a:ext cx="762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4000" b="1">
                <a:solidFill>
                  <a:srgbClr val="000000"/>
                </a:solidFill>
                <a:latin typeface="Times New Roman" panose="02020603050405020304" pitchFamily="18" charset="0"/>
              </a:rPr>
              <a:t>？</a:t>
            </a:r>
          </a:p>
        </p:txBody>
      </p:sp>
      <p:sp>
        <p:nvSpPr>
          <p:cNvPr id="102422" name="Text Box 22"/>
          <p:cNvSpPr txBox="1">
            <a:spLocks noChangeArrowheads="1"/>
          </p:cNvSpPr>
          <p:nvPr/>
        </p:nvSpPr>
        <p:spPr bwMode="auto">
          <a:xfrm>
            <a:off x="1981200" y="3124200"/>
            <a:ext cx="2159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 b="1">
                <a:solidFill>
                  <a:srgbClr val="000000"/>
                </a:solidFill>
                <a:latin typeface="Times New Roman" panose="02020603050405020304" pitchFamily="18" charset="0"/>
              </a:rPr>
              <a:t>（图一）</a:t>
            </a:r>
          </a:p>
        </p:txBody>
      </p:sp>
      <p:sp>
        <p:nvSpPr>
          <p:cNvPr id="102423" name="Text Box 23"/>
          <p:cNvSpPr txBox="1">
            <a:spLocks noChangeArrowheads="1"/>
          </p:cNvSpPr>
          <p:nvPr/>
        </p:nvSpPr>
        <p:spPr bwMode="auto">
          <a:xfrm>
            <a:off x="6096000" y="3124200"/>
            <a:ext cx="20764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 b="1">
                <a:solidFill>
                  <a:srgbClr val="000000"/>
                </a:solidFill>
                <a:latin typeface="Times New Roman" panose="02020603050405020304" pitchFamily="18" charset="0"/>
              </a:rPr>
              <a:t>（图二）</a:t>
            </a:r>
          </a:p>
        </p:txBody>
      </p:sp>
      <p:sp>
        <p:nvSpPr>
          <p:cNvPr id="102424" name="Text Box 24"/>
          <p:cNvSpPr txBox="1">
            <a:spLocks noChangeArrowheads="1"/>
          </p:cNvSpPr>
          <p:nvPr/>
        </p:nvSpPr>
        <p:spPr bwMode="auto">
          <a:xfrm>
            <a:off x="900113" y="4005263"/>
            <a:ext cx="7924800" cy="1801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（</a:t>
            </a:r>
            <a:r>
              <a:rPr kumimoji="1"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1</a:t>
            </a:r>
            <a:r>
              <a:rPr kumimoji="1"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）图一的正方形的面积为＿＿＿＿＿；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（</a:t>
            </a:r>
            <a:r>
              <a:rPr kumimoji="1"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2</a:t>
            </a:r>
            <a:r>
              <a:rPr kumimoji="1"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）图二的正方形的边长为＿＿＿＿＿；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endParaRPr kumimoji="1" lang="zh-CN" altLang="en-US" sz="2800" b="1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02425" name="Text Box 25"/>
          <p:cNvSpPr txBox="1">
            <a:spLocks noChangeArrowheads="1"/>
          </p:cNvSpPr>
          <p:nvPr/>
        </p:nvSpPr>
        <p:spPr bwMode="auto">
          <a:xfrm>
            <a:off x="5638800" y="3962400"/>
            <a:ext cx="1371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en-US" altLang="zh-CN" sz="3200" b="1">
                <a:solidFill>
                  <a:srgbClr val="FF0066"/>
                </a:solidFill>
                <a:latin typeface="Times New Roman" panose="02020603050405020304" pitchFamily="18" charset="0"/>
              </a:rPr>
              <a:t>49</a:t>
            </a:r>
            <a:r>
              <a:rPr kumimoji="1" lang="zh-CN" altLang="en-US" sz="3200" b="1">
                <a:solidFill>
                  <a:srgbClr val="FF0066"/>
                </a:solidFill>
                <a:latin typeface="Times New Roman" panose="02020603050405020304" pitchFamily="18" charset="0"/>
              </a:rPr>
              <a:t>米</a:t>
            </a:r>
            <a:r>
              <a:rPr kumimoji="1" lang="en-US" altLang="zh-CN" sz="3200" b="1" baseline="50000">
                <a:solidFill>
                  <a:srgbClr val="FF0066"/>
                </a:solidFill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102426" name="Text Box 26"/>
          <p:cNvSpPr txBox="1">
            <a:spLocks noChangeArrowheads="1"/>
          </p:cNvSpPr>
          <p:nvPr/>
        </p:nvSpPr>
        <p:spPr bwMode="auto">
          <a:xfrm>
            <a:off x="5715000" y="4572000"/>
            <a:ext cx="1524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en-US" altLang="zh-CN" sz="3200" b="1">
                <a:solidFill>
                  <a:srgbClr val="FF0066"/>
                </a:solidFill>
                <a:latin typeface="Times New Roman" panose="02020603050405020304" pitchFamily="18" charset="0"/>
              </a:rPr>
              <a:t>10</a:t>
            </a:r>
            <a:r>
              <a:rPr kumimoji="1" lang="zh-CN" altLang="en-US" sz="3200" b="1">
                <a:solidFill>
                  <a:srgbClr val="FF0066"/>
                </a:solidFill>
                <a:latin typeface="Times New Roman" panose="02020603050405020304" pitchFamily="18" charset="0"/>
              </a:rPr>
              <a:t>米</a:t>
            </a:r>
          </a:p>
        </p:txBody>
      </p:sp>
      <p:sp>
        <p:nvSpPr>
          <p:cNvPr id="102427" name="Text Box 27"/>
          <p:cNvSpPr txBox="1">
            <a:spLocks noChangeArrowheads="1"/>
          </p:cNvSpPr>
          <p:nvPr/>
        </p:nvSpPr>
        <p:spPr bwMode="auto">
          <a:xfrm>
            <a:off x="893004" y="5287963"/>
            <a:ext cx="792162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 b="1" dirty="0">
                <a:solidFill>
                  <a:srgbClr val="000000"/>
                </a:solidFill>
                <a:latin typeface="宋体" panose="02010600030101010101" pitchFamily="2" charset="-122"/>
              </a:rPr>
              <a:t>（</a:t>
            </a:r>
            <a:r>
              <a:rPr kumimoji="1" lang="en-US" altLang="zh-CN" sz="2800" b="1" dirty="0">
                <a:solidFill>
                  <a:srgbClr val="000000"/>
                </a:solidFill>
                <a:latin typeface="宋体" panose="02010600030101010101" pitchFamily="2" charset="-122"/>
              </a:rPr>
              <a:t>3</a:t>
            </a:r>
            <a:r>
              <a:rPr kumimoji="1" lang="zh-CN" altLang="en-US" sz="2800" b="1" dirty="0">
                <a:solidFill>
                  <a:srgbClr val="000000"/>
                </a:solidFill>
                <a:latin typeface="宋体" panose="02010600030101010101" pitchFamily="2" charset="-122"/>
              </a:rPr>
              <a:t>）除了</a:t>
            </a:r>
            <a:r>
              <a:rPr kumimoji="1" lang="en-US" altLang="zh-CN" sz="2800" b="1" dirty="0">
                <a:solidFill>
                  <a:srgbClr val="000000"/>
                </a:solidFill>
                <a:latin typeface="宋体" panose="02010600030101010101" pitchFamily="2" charset="-122"/>
              </a:rPr>
              <a:t>10</a:t>
            </a:r>
            <a:r>
              <a:rPr kumimoji="1" lang="zh-CN" altLang="en-US" sz="2800" b="1" dirty="0">
                <a:solidFill>
                  <a:srgbClr val="000000"/>
                </a:solidFill>
                <a:latin typeface="宋体" panose="02010600030101010101" pitchFamily="2" charset="-122"/>
              </a:rPr>
              <a:t>以外还有什么数的平方也是</a:t>
            </a:r>
            <a:r>
              <a:rPr kumimoji="1" lang="en-US" altLang="zh-CN" sz="2800" b="1" dirty="0">
                <a:solidFill>
                  <a:srgbClr val="000000"/>
                </a:solidFill>
                <a:latin typeface="宋体" panose="02010600030101010101" pitchFamily="2" charset="-122"/>
              </a:rPr>
              <a:t>100</a:t>
            </a:r>
            <a:r>
              <a:rPr kumimoji="1" lang="zh-CN" altLang="en-US" sz="2800" b="1" dirty="0">
                <a:solidFill>
                  <a:srgbClr val="000000"/>
                </a:solidFill>
                <a:latin typeface="宋体" panose="02010600030101010101" pitchFamily="2" charset="-122"/>
              </a:rPr>
              <a:t>吗？</a:t>
            </a:r>
          </a:p>
        </p:txBody>
      </p:sp>
      <p:graphicFrame>
        <p:nvGraphicFramePr>
          <p:cNvPr id="102428" name="Object 28"/>
          <p:cNvGraphicFramePr>
            <a:graphicFrameLocks noChangeAspect="1"/>
          </p:cNvGraphicFramePr>
          <p:nvPr/>
        </p:nvGraphicFramePr>
        <p:xfrm>
          <a:off x="6156325" y="6021388"/>
          <a:ext cx="936625" cy="568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Equation" r:id="rId4" imgW="292100" imgH="177800" progId="Equation.DSMT4">
                  <p:embed/>
                </p:oleObj>
              </mc:Choice>
              <mc:Fallback>
                <p:oleObj name="Equation" r:id="rId4" imgW="292100" imgH="177800" progId="Equation.DSMT4">
                  <p:embed/>
                  <p:pic>
                    <p:nvPicPr>
                      <p:cNvPr id="0" name="图片 10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56325" y="6021388"/>
                        <a:ext cx="936625" cy="568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4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4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024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5" grpId="0" autoUpdateAnimBg="0"/>
      <p:bldP spid="102426" grpId="0" autoUpdateAnimBg="0"/>
      <p:bldP spid="10242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ChangeArrowheads="1"/>
          </p:cNvSpPr>
          <p:nvPr/>
        </p:nvSpPr>
        <p:spPr bwMode="auto">
          <a:xfrm>
            <a:off x="609600" y="5410200"/>
            <a:ext cx="36623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2400" b="1">
                <a:solidFill>
                  <a:srgbClr val="000000"/>
                </a:solidFill>
                <a:latin typeface="Times New Roman" panose="02020603050405020304" pitchFamily="18" charset="0"/>
              </a:rPr>
              <a:t>已知底数、指数，求幂。</a:t>
            </a:r>
          </a:p>
        </p:txBody>
      </p:sp>
      <p:sp>
        <p:nvSpPr>
          <p:cNvPr id="103427" name="Rectangle 3"/>
          <p:cNvSpPr>
            <a:spLocks noChangeArrowheads="1"/>
          </p:cNvSpPr>
          <p:nvPr/>
        </p:nvSpPr>
        <p:spPr bwMode="auto">
          <a:xfrm>
            <a:off x="4495800" y="5410200"/>
            <a:ext cx="4648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400" b="1">
                <a:solidFill>
                  <a:srgbClr val="000000"/>
                </a:solidFill>
                <a:latin typeface="Times New Roman" panose="02020603050405020304" pitchFamily="18" charset="0"/>
              </a:rPr>
              <a:t>已知幂、指数，求底数。</a:t>
            </a:r>
          </a:p>
        </p:txBody>
      </p:sp>
      <p:sp>
        <p:nvSpPr>
          <p:cNvPr id="103428" name="Line 4"/>
          <p:cNvSpPr>
            <a:spLocks noChangeShapeType="1"/>
          </p:cNvSpPr>
          <p:nvPr/>
        </p:nvSpPr>
        <p:spPr bwMode="auto">
          <a:xfrm>
            <a:off x="4343400" y="762000"/>
            <a:ext cx="0" cy="502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03429" name="Text Box 5"/>
          <p:cNvSpPr txBox="1">
            <a:spLocks noChangeArrowheads="1"/>
          </p:cNvSpPr>
          <p:nvPr/>
        </p:nvSpPr>
        <p:spPr bwMode="auto">
          <a:xfrm>
            <a:off x="395288" y="0"/>
            <a:ext cx="7924800" cy="4362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4000" b="1">
                <a:solidFill>
                  <a:srgbClr val="000000"/>
                </a:solidFill>
                <a:latin typeface="Times New Roman" panose="02020603050405020304" pitchFamily="18" charset="0"/>
              </a:rPr>
              <a:t>填空</a:t>
            </a:r>
            <a:r>
              <a:rPr kumimoji="1" lang="zh-CN" altLang="en-US" sz="4000">
                <a:solidFill>
                  <a:srgbClr val="000000"/>
                </a:solidFill>
                <a:latin typeface="Times New Roman" panose="02020603050405020304" pitchFamily="18" charset="0"/>
              </a:rPr>
              <a:t>：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>
                <a:solidFill>
                  <a:srgbClr val="000000"/>
                </a:solidFill>
                <a:latin typeface="Times New Roman" panose="02020603050405020304" pitchFamily="18" charset="0"/>
              </a:rPr>
              <a:t>            </a:t>
            </a:r>
            <a:r>
              <a:rPr kumimoji="1" lang="en-US" altLang="zh-CN" sz="3200">
                <a:solidFill>
                  <a:srgbClr val="000000"/>
                </a:solidFill>
                <a:latin typeface="Times New Roman" panose="02020603050405020304" pitchFamily="18" charset="0"/>
              </a:rPr>
              <a:t>3  </a:t>
            </a:r>
            <a:r>
              <a:rPr kumimoji="1" lang="en-US" altLang="zh-CN" sz="3200" baseline="50000">
                <a:solidFill>
                  <a:srgbClr val="000000"/>
                </a:solidFill>
                <a:latin typeface="Times New Roman" panose="02020603050405020304" pitchFamily="18" charset="0"/>
              </a:rPr>
              <a:t>2  </a:t>
            </a:r>
            <a:r>
              <a:rPr kumimoji="1" lang="en-US" altLang="zh-CN" sz="3200">
                <a:solidFill>
                  <a:srgbClr val="000000"/>
                </a:solidFill>
                <a:latin typeface="Times New Roman" panose="02020603050405020304" pitchFamily="18" charset="0"/>
              </a:rPr>
              <a:t>= (        ) 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en-US" altLang="zh-CN" sz="3200">
                <a:solidFill>
                  <a:srgbClr val="000000"/>
                </a:solidFill>
                <a:latin typeface="Times New Roman" panose="02020603050405020304" pitchFamily="18" charset="0"/>
              </a:rPr>
              <a:t>       (</a:t>
            </a:r>
            <a:r>
              <a:rPr kumimoji="1" lang="zh-CN" altLang="en-US" sz="3200">
                <a:solidFill>
                  <a:srgbClr val="000000"/>
                </a:solidFill>
                <a:latin typeface="Times New Roman" panose="02020603050405020304" pitchFamily="18" charset="0"/>
              </a:rPr>
              <a:t>－ </a:t>
            </a:r>
            <a:r>
              <a:rPr kumimoji="1" lang="en-US" altLang="zh-CN" sz="3200">
                <a:solidFill>
                  <a:srgbClr val="000000"/>
                </a:solidFill>
                <a:latin typeface="Times New Roman" panose="02020603050405020304" pitchFamily="18" charset="0"/>
              </a:rPr>
              <a:t>3 )</a:t>
            </a:r>
            <a:r>
              <a:rPr kumimoji="1" lang="en-US" altLang="zh-CN" sz="3200" baseline="50000">
                <a:solidFill>
                  <a:srgbClr val="000000"/>
                </a:solidFill>
                <a:latin typeface="Times New Roman" panose="02020603050405020304" pitchFamily="18" charset="0"/>
              </a:rPr>
              <a:t>2</a:t>
            </a:r>
            <a:r>
              <a:rPr kumimoji="1" lang="en-US" altLang="zh-CN" sz="3200">
                <a:solidFill>
                  <a:srgbClr val="000000"/>
                </a:solidFill>
                <a:latin typeface="Times New Roman" panose="02020603050405020304" pitchFamily="18" charset="0"/>
              </a:rPr>
              <a:t>=  (       )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en-US" altLang="zh-CN" sz="3200">
                <a:solidFill>
                  <a:srgbClr val="000000"/>
                </a:solidFill>
                <a:latin typeface="Times New Roman" panose="02020603050405020304" pitchFamily="18" charset="0"/>
              </a:rPr>
              <a:t>       (     )</a:t>
            </a:r>
            <a:r>
              <a:rPr kumimoji="1" lang="en-US" altLang="zh-CN" sz="3200" baseline="50000">
                <a:solidFill>
                  <a:srgbClr val="000000"/>
                </a:solidFill>
                <a:latin typeface="Times New Roman" panose="02020603050405020304" pitchFamily="18" charset="0"/>
              </a:rPr>
              <a:t>2</a:t>
            </a:r>
            <a:r>
              <a:rPr kumimoji="1" lang="en-US" altLang="zh-CN" sz="3200">
                <a:solidFill>
                  <a:srgbClr val="000000"/>
                </a:solidFill>
                <a:latin typeface="Times New Roman" panose="02020603050405020304" pitchFamily="18" charset="0"/>
              </a:rPr>
              <a:t>= (       )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en-US" altLang="zh-CN" sz="3200">
                <a:solidFill>
                  <a:srgbClr val="000000"/>
                </a:solidFill>
                <a:latin typeface="Times New Roman" panose="02020603050405020304" pitchFamily="18" charset="0"/>
              </a:rPr>
              <a:t>        (      )</a:t>
            </a:r>
            <a:r>
              <a:rPr kumimoji="1" lang="en-US" altLang="zh-CN" sz="3200" baseline="30000">
                <a:solidFill>
                  <a:srgbClr val="000000"/>
                </a:solidFill>
                <a:latin typeface="Times New Roman" panose="02020603050405020304" pitchFamily="18" charset="0"/>
              </a:rPr>
              <a:t>2 </a:t>
            </a:r>
            <a:r>
              <a:rPr kumimoji="1" lang="en-US" altLang="zh-CN" sz="3200">
                <a:solidFill>
                  <a:srgbClr val="000000"/>
                </a:solidFill>
                <a:latin typeface="Times New Roman" panose="02020603050405020304" pitchFamily="18" charset="0"/>
              </a:rPr>
              <a:t>=(       )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en-US" altLang="zh-CN" sz="3200">
                <a:solidFill>
                  <a:srgbClr val="000000"/>
                </a:solidFill>
                <a:latin typeface="Times New Roman" panose="02020603050405020304" pitchFamily="18" charset="0"/>
              </a:rPr>
              <a:t>           0</a:t>
            </a:r>
            <a:r>
              <a:rPr kumimoji="1" lang="en-US" altLang="zh-CN" sz="3200" baseline="50000">
                <a:solidFill>
                  <a:srgbClr val="000000"/>
                </a:solidFill>
                <a:latin typeface="Times New Roman" panose="02020603050405020304" pitchFamily="18" charset="0"/>
              </a:rPr>
              <a:t>2   </a:t>
            </a:r>
            <a:r>
              <a:rPr kumimoji="1" lang="en-US" altLang="zh-CN" sz="3200">
                <a:solidFill>
                  <a:srgbClr val="000000"/>
                </a:solidFill>
                <a:latin typeface="Times New Roman" panose="02020603050405020304" pitchFamily="18" charset="0"/>
              </a:rPr>
              <a:t>=(        )</a:t>
            </a:r>
          </a:p>
        </p:txBody>
      </p:sp>
      <p:grpSp>
        <p:nvGrpSpPr>
          <p:cNvPr id="103430" name="Group 6"/>
          <p:cNvGrpSpPr/>
          <p:nvPr/>
        </p:nvGrpSpPr>
        <p:grpSpPr bwMode="auto">
          <a:xfrm>
            <a:off x="3962400" y="1143000"/>
            <a:ext cx="1143000" cy="685800"/>
            <a:chOff x="2496" y="720"/>
            <a:chExt cx="720" cy="432"/>
          </a:xfrm>
        </p:grpSpPr>
        <p:sp>
          <p:nvSpPr>
            <p:cNvPr id="103431" name="Line 7"/>
            <p:cNvSpPr>
              <a:spLocks noChangeShapeType="1"/>
            </p:cNvSpPr>
            <p:nvPr/>
          </p:nvSpPr>
          <p:spPr bwMode="auto">
            <a:xfrm>
              <a:off x="2496" y="720"/>
              <a:ext cx="72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03432" name="Line 8"/>
            <p:cNvSpPr>
              <a:spLocks noChangeShapeType="1"/>
            </p:cNvSpPr>
            <p:nvPr/>
          </p:nvSpPr>
          <p:spPr bwMode="auto">
            <a:xfrm flipV="1">
              <a:off x="2544" y="1104"/>
              <a:ext cx="672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</p:grpSp>
      <p:grpSp>
        <p:nvGrpSpPr>
          <p:cNvPr id="103433" name="Group 9"/>
          <p:cNvGrpSpPr/>
          <p:nvPr/>
        </p:nvGrpSpPr>
        <p:grpSpPr bwMode="auto">
          <a:xfrm>
            <a:off x="4067175" y="2420938"/>
            <a:ext cx="1066800" cy="914400"/>
            <a:chOff x="2544" y="1536"/>
            <a:chExt cx="672" cy="576"/>
          </a:xfrm>
        </p:grpSpPr>
        <p:sp>
          <p:nvSpPr>
            <p:cNvPr id="103434" name="Line 10"/>
            <p:cNvSpPr>
              <a:spLocks noChangeShapeType="1"/>
            </p:cNvSpPr>
            <p:nvPr/>
          </p:nvSpPr>
          <p:spPr bwMode="auto">
            <a:xfrm flipV="1">
              <a:off x="2544" y="1536"/>
              <a:ext cx="672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03435" name="Line 11"/>
            <p:cNvSpPr>
              <a:spLocks noChangeShapeType="1"/>
            </p:cNvSpPr>
            <p:nvPr/>
          </p:nvSpPr>
          <p:spPr bwMode="auto">
            <a:xfrm flipV="1">
              <a:off x="2640" y="1680"/>
              <a:ext cx="576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</p:grpSp>
      <p:sp>
        <p:nvSpPr>
          <p:cNvPr id="103436" name="Line 12"/>
          <p:cNvSpPr>
            <a:spLocks noChangeShapeType="1"/>
          </p:cNvSpPr>
          <p:nvPr/>
        </p:nvSpPr>
        <p:spPr bwMode="auto">
          <a:xfrm flipV="1">
            <a:off x="4038600" y="3352800"/>
            <a:ext cx="11430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03437" name="Text Box 13"/>
          <p:cNvSpPr txBox="1">
            <a:spLocks noChangeArrowheads="1"/>
          </p:cNvSpPr>
          <p:nvPr/>
        </p:nvSpPr>
        <p:spPr bwMode="auto">
          <a:xfrm>
            <a:off x="2916238" y="908050"/>
            <a:ext cx="762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en-US" altLang="zh-CN" sz="2800" b="1">
                <a:solidFill>
                  <a:srgbClr val="FF0066"/>
                </a:solidFill>
                <a:latin typeface="Times New Roman" panose="02020603050405020304" pitchFamily="18" charset="0"/>
              </a:rPr>
              <a:t>9</a:t>
            </a:r>
          </a:p>
        </p:txBody>
      </p:sp>
      <p:sp>
        <p:nvSpPr>
          <p:cNvPr id="103438" name="Text Box 14"/>
          <p:cNvSpPr txBox="1">
            <a:spLocks noChangeArrowheads="1"/>
          </p:cNvSpPr>
          <p:nvPr/>
        </p:nvSpPr>
        <p:spPr bwMode="auto">
          <a:xfrm>
            <a:off x="3059113" y="1628775"/>
            <a:ext cx="609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en-US" altLang="zh-CN" sz="2800" b="1">
                <a:solidFill>
                  <a:srgbClr val="FF0066"/>
                </a:solidFill>
                <a:latin typeface="Times New Roman" panose="02020603050405020304" pitchFamily="18" charset="0"/>
              </a:rPr>
              <a:t>9</a:t>
            </a:r>
          </a:p>
        </p:txBody>
      </p:sp>
      <p:graphicFrame>
        <p:nvGraphicFramePr>
          <p:cNvPr id="103439" name="Object 15"/>
          <p:cNvGraphicFramePr>
            <a:graphicFrameLocks noChangeAspect="1"/>
          </p:cNvGraphicFramePr>
          <p:nvPr/>
        </p:nvGraphicFramePr>
        <p:xfrm>
          <a:off x="2987675" y="2997200"/>
          <a:ext cx="47625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0" name="Equation" r:id="rId4" imgW="203200" imgH="520700" progId="Equation.3">
                  <p:embed/>
                </p:oleObj>
              </mc:Choice>
              <mc:Fallback>
                <p:oleObj name="Equation" r:id="rId4" imgW="203200" imgH="520700" progId="Equation.3">
                  <p:embed/>
                  <p:pic>
                    <p:nvPicPr>
                      <p:cNvPr id="0" name="图片 204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7675" y="2997200"/>
                        <a:ext cx="476250" cy="83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440" name="Text Box 16"/>
          <p:cNvSpPr txBox="1">
            <a:spLocks noChangeArrowheads="1"/>
          </p:cNvSpPr>
          <p:nvPr/>
        </p:nvSpPr>
        <p:spPr bwMode="auto">
          <a:xfrm>
            <a:off x="2700338" y="3860800"/>
            <a:ext cx="685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en-US" altLang="zh-CN" sz="2800" b="1">
                <a:solidFill>
                  <a:srgbClr val="FF0066"/>
                </a:solidFill>
                <a:latin typeface="Times New Roman" panose="02020603050405020304" pitchFamily="18" charset="0"/>
              </a:rPr>
              <a:t>0</a:t>
            </a:r>
          </a:p>
        </p:txBody>
      </p:sp>
      <p:sp>
        <p:nvSpPr>
          <p:cNvPr id="103441" name="Text Box 17"/>
          <p:cNvSpPr txBox="1">
            <a:spLocks noChangeArrowheads="1"/>
          </p:cNvSpPr>
          <p:nvPr/>
        </p:nvSpPr>
        <p:spPr bwMode="auto">
          <a:xfrm>
            <a:off x="5334000" y="1371600"/>
            <a:ext cx="838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en-US" altLang="zh-CN" sz="2800" b="1">
                <a:solidFill>
                  <a:srgbClr val="FF0066"/>
                </a:solidFill>
                <a:latin typeface="Times New Roman" panose="02020603050405020304" pitchFamily="18" charset="0"/>
              </a:rPr>
              <a:t>±3</a:t>
            </a:r>
          </a:p>
        </p:txBody>
      </p:sp>
      <p:sp>
        <p:nvSpPr>
          <p:cNvPr id="103442" name="Text Box 18"/>
          <p:cNvSpPr txBox="1">
            <a:spLocks noChangeArrowheads="1"/>
          </p:cNvSpPr>
          <p:nvPr/>
        </p:nvSpPr>
        <p:spPr bwMode="auto">
          <a:xfrm>
            <a:off x="5410200" y="2209800"/>
            <a:ext cx="838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kumimoji="1" lang="zh-CN" altLang="en-US" sz="2800" b="1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grpSp>
        <p:nvGrpSpPr>
          <p:cNvPr id="103443" name="Group 19"/>
          <p:cNvGrpSpPr/>
          <p:nvPr/>
        </p:nvGrpSpPr>
        <p:grpSpPr bwMode="auto">
          <a:xfrm>
            <a:off x="5334000" y="1981200"/>
            <a:ext cx="838200" cy="914400"/>
            <a:chOff x="4896" y="528"/>
            <a:chExt cx="528" cy="576"/>
          </a:xfrm>
        </p:grpSpPr>
        <p:sp>
          <p:nvSpPr>
            <p:cNvPr id="103444" name="Text Box 20"/>
            <p:cNvSpPr txBox="1">
              <a:spLocks noChangeArrowheads="1"/>
            </p:cNvSpPr>
            <p:nvPr/>
          </p:nvSpPr>
          <p:spPr bwMode="auto">
            <a:xfrm>
              <a:off x="4896" y="624"/>
              <a:ext cx="52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kumimoji="1" lang="en-US" altLang="zh-CN" sz="2800" b="1">
                  <a:solidFill>
                    <a:srgbClr val="FF0066"/>
                  </a:solidFill>
                  <a:latin typeface="Times New Roman" panose="02020603050405020304" pitchFamily="18" charset="0"/>
                </a:rPr>
                <a:t>±</a:t>
              </a:r>
            </a:p>
          </p:txBody>
        </p:sp>
        <p:graphicFrame>
          <p:nvGraphicFramePr>
            <p:cNvPr id="103445" name="Object 21"/>
            <p:cNvGraphicFramePr>
              <a:graphicFrameLocks noChangeAspect="1"/>
            </p:cNvGraphicFramePr>
            <p:nvPr/>
          </p:nvGraphicFramePr>
          <p:xfrm>
            <a:off x="5184" y="528"/>
            <a:ext cx="223" cy="57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71" name="Equation" r:id="rId6" imgW="203200" imgH="520700" progId="Equation.3">
                    <p:embed/>
                  </p:oleObj>
                </mc:Choice>
                <mc:Fallback>
                  <p:oleObj name="Equation" r:id="rId6" imgW="203200" imgH="520700" progId="Equation.3">
                    <p:embed/>
                    <p:pic>
                      <p:nvPicPr>
                        <p:cNvPr id="0" name="图片 205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184" y="528"/>
                          <a:ext cx="223" cy="57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03446" name="Text Box 22"/>
          <p:cNvSpPr txBox="1">
            <a:spLocks noChangeArrowheads="1"/>
          </p:cNvSpPr>
          <p:nvPr/>
        </p:nvSpPr>
        <p:spPr bwMode="auto">
          <a:xfrm>
            <a:off x="5562600" y="2971800"/>
            <a:ext cx="762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en-US" altLang="zh-CN" sz="2800" b="1">
                <a:solidFill>
                  <a:srgbClr val="FF0066"/>
                </a:solidFill>
                <a:latin typeface="Times New Roman" panose="02020603050405020304" pitchFamily="18" charset="0"/>
              </a:rPr>
              <a:t>0</a:t>
            </a:r>
          </a:p>
        </p:txBody>
      </p:sp>
      <p:graphicFrame>
        <p:nvGraphicFramePr>
          <p:cNvPr id="103447" name="Object 23"/>
          <p:cNvGraphicFramePr>
            <a:graphicFrameLocks noChangeAspect="1"/>
          </p:cNvGraphicFramePr>
          <p:nvPr/>
        </p:nvGraphicFramePr>
        <p:xfrm>
          <a:off x="2771775" y="2205038"/>
          <a:ext cx="47625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2" name="Microsoft 公式 3.0" r:id="rId8" imgW="203200" imgH="520700" progId="Equation.3">
                  <p:embed/>
                </p:oleObj>
              </mc:Choice>
              <mc:Fallback>
                <p:oleObj name="Microsoft 公式 3.0" r:id="rId8" imgW="203200" imgH="520700" progId="Equation.3">
                  <p:embed/>
                  <p:pic>
                    <p:nvPicPr>
                      <p:cNvPr id="0" name="图片 205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71775" y="2205038"/>
                        <a:ext cx="476250" cy="83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03448" name="Group 24"/>
          <p:cNvGrpSpPr/>
          <p:nvPr/>
        </p:nvGrpSpPr>
        <p:grpSpPr bwMode="auto">
          <a:xfrm>
            <a:off x="914400" y="6019800"/>
            <a:ext cx="3276600" cy="671513"/>
            <a:chOff x="624" y="3600"/>
            <a:chExt cx="2064" cy="423"/>
          </a:xfrm>
        </p:grpSpPr>
        <p:sp>
          <p:nvSpPr>
            <p:cNvPr id="103449" name="Line 25"/>
            <p:cNvSpPr>
              <a:spLocks noChangeShapeType="1"/>
            </p:cNvSpPr>
            <p:nvPr/>
          </p:nvSpPr>
          <p:spPr bwMode="auto">
            <a:xfrm>
              <a:off x="624" y="3600"/>
              <a:ext cx="1872" cy="0"/>
            </a:xfrm>
            <a:prstGeom prst="line">
              <a:avLst/>
            </a:prstGeom>
            <a:noFill/>
            <a:ln w="9525">
              <a:solidFill>
                <a:srgbClr val="FF0066"/>
              </a:solidFill>
              <a:rou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03450" name="Text Box 26"/>
            <p:cNvSpPr txBox="1">
              <a:spLocks noChangeArrowheads="1"/>
            </p:cNvSpPr>
            <p:nvPr/>
          </p:nvSpPr>
          <p:spPr bwMode="auto">
            <a:xfrm>
              <a:off x="1056" y="3696"/>
              <a:ext cx="1632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kumimoji="1" lang="zh-CN" altLang="en-US" sz="2800" b="1">
                  <a:solidFill>
                    <a:srgbClr val="FF0066"/>
                  </a:solidFill>
                  <a:latin typeface="Times New Roman" panose="02020603050405020304" pitchFamily="18" charset="0"/>
                </a:rPr>
                <a:t>乘方运算</a:t>
              </a:r>
            </a:p>
          </p:txBody>
        </p:sp>
      </p:grpSp>
      <p:grpSp>
        <p:nvGrpSpPr>
          <p:cNvPr id="103451" name="Group 27"/>
          <p:cNvGrpSpPr/>
          <p:nvPr/>
        </p:nvGrpSpPr>
        <p:grpSpPr bwMode="auto">
          <a:xfrm>
            <a:off x="4716463" y="6080125"/>
            <a:ext cx="3124200" cy="777875"/>
            <a:chOff x="2880" y="3600"/>
            <a:chExt cx="1968" cy="288"/>
          </a:xfrm>
        </p:grpSpPr>
        <p:sp>
          <p:nvSpPr>
            <p:cNvPr id="103452" name="Line 28"/>
            <p:cNvSpPr>
              <a:spLocks noChangeShapeType="1"/>
            </p:cNvSpPr>
            <p:nvPr/>
          </p:nvSpPr>
          <p:spPr bwMode="auto">
            <a:xfrm flipH="1">
              <a:off x="2880" y="3600"/>
              <a:ext cx="1968" cy="0"/>
            </a:xfrm>
            <a:prstGeom prst="line">
              <a:avLst/>
            </a:prstGeom>
            <a:noFill/>
            <a:ln w="9525">
              <a:solidFill>
                <a:srgbClr val="FF0066"/>
              </a:solidFill>
              <a:rou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03453" name="Rectangle 29"/>
            <p:cNvSpPr>
              <a:spLocks noChangeArrowheads="1"/>
            </p:cNvSpPr>
            <p:nvPr/>
          </p:nvSpPr>
          <p:spPr bwMode="auto">
            <a:xfrm>
              <a:off x="3120" y="3696"/>
              <a:ext cx="1632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kumimoji="1" lang="zh-CN" altLang="en-US" sz="2800" b="1">
                  <a:solidFill>
                    <a:srgbClr val="FF0066"/>
                  </a:solidFill>
                  <a:latin typeface="Times New Roman" panose="02020603050405020304" pitchFamily="18" charset="0"/>
                </a:rPr>
                <a:t>乘方的逆运算</a:t>
              </a:r>
            </a:p>
          </p:txBody>
        </p:sp>
      </p:grpSp>
      <p:sp>
        <p:nvSpPr>
          <p:cNvPr id="103454" name="Text Box 30"/>
          <p:cNvSpPr txBox="1">
            <a:spLocks noChangeArrowheads="1"/>
          </p:cNvSpPr>
          <p:nvPr/>
        </p:nvSpPr>
        <p:spPr bwMode="auto">
          <a:xfrm>
            <a:off x="395288" y="4564654"/>
            <a:ext cx="439261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2800" b="1" dirty="0">
                <a:solidFill>
                  <a:srgbClr val="FF0066"/>
                </a:solidFill>
                <a:latin typeface="Times New Roman" panose="02020603050405020304" pitchFamily="18" charset="0"/>
                <a:ea typeface="楷体_GB2312" pitchFamily="49" charset="-122"/>
              </a:rPr>
              <a:t>什么叫乘方？什么叫幂？</a:t>
            </a:r>
          </a:p>
        </p:txBody>
      </p:sp>
      <p:sp>
        <p:nvSpPr>
          <p:cNvPr id="103455" name="Line 31"/>
          <p:cNvSpPr>
            <a:spLocks noChangeShapeType="1"/>
          </p:cNvSpPr>
          <p:nvPr/>
        </p:nvSpPr>
        <p:spPr bwMode="auto">
          <a:xfrm>
            <a:off x="6804025" y="2349500"/>
            <a:ext cx="647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grpSp>
        <p:nvGrpSpPr>
          <p:cNvPr id="103456" name="Group 32"/>
          <p:cNvGrpSpPr/>
          <p:nvPr/>
        </p:nvGrpSpPr>
        <p:grpSpPr bwMode="auto">
          <a:xfrm>
            <a:off x="5003800" y="1196975"/>
            <a:ext cx="3733800" cy="2957513"/>
            <a:chOff x="3216" y="816"/>
            <a:chExt cx="2352" cy="1892"/>
          </a:xfrm>
        </p:grpSpPr>
        <p:sp>
          <p:nvSpPr>
            <p:cNvPr id="103457" name="Text Box 33"/>
            <p:cNvSpPr txBox="1">
              <a:spLocks noChangeArrowheads="1"/>
            </p:cNvSpPr>
            <p:nvPr/>
          </p:nvSpPr>
          <p:spPr bwMode="auto">
            <a:xfrm>
              <a:off x="3216" y="816"/>
              <a:ext cx="2352" cy="18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lnSpc>
                  <a:spcPct val="130000"/>
                </a:lnSpc>
                <a:spcBef>
                  <a:spcPct val="50000"/>
                </a:spcBef>
                <a:spcAft>
                  <a:spcPct val="0"/>
                </a:spcAft>
              </a:pPr>
              <a:r>
                <a:rPr kumimoji="1" lang="en-US" altLang="zh-CN" sz="28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(          )</a:t>
              </a:r>
              <a:r>
                <a:rPr kumimoji="1" lang="en-US" altLang="zh-CN" sz="2800" b="1" baseline="50000">
                  <a:solidFill>
                    <a:srgbClr val="000000"/>
                  </a:solidFill>
                  <a:latin typeface="Times New Roman" panose="02020603050405020304" pitchFamily="18" charset="0"/>
                </a:rPr>
                <a:t>2</a:t>
              </a:r>
              <a:r>
                <a:rPr kumimoji="1" lang="en-US" altLang="zh-CN" sz="28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 = 9</a:t>
              </a:r>
            </a:p>
            <a:p>
              <a:pPr fontAlgn="base">
                <a:lnSpc>
                  <a:spcPct val="130000"/>
                </a:lnSpc>
                <a:spcBef>
                  <a:spcPct val="50000"/>
                </a:spcBef>
                <a:spcAft>
                  <a:spcPct val="0"/>
                </a:spcAft>
              </a:pPr>
              <a:r>
                <a:rPr kumimoji="1" lang="en-US" altLang="zh-CN" sz="28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(          )</a:t>
              </a:r>
              <a:r>
                <a:rPr kumimoji="1" lang="en-US" altLang="zh-CN" sz="2800" b="1" baseline="50000">
                  <a:solidFill>
                    <a:srgbClr val="000000"/>
                  </a:solidFill>
                  <a:latin typeface="Times New Roman" panose="02020603050405020304" pitchFamily="18" charset="0"/>
                </a:rPr>
                <a:t>2</a:t>
              </a:r>
              <a:r>
                <a:rPr kumimoji="1" lang="en-US" altLang="zh-CN" sz="28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 =</a:t>
              </a:r>
            </a:p>
            <a:p>
              <a:pPr fontAlgn="base">
                <a:lnSpc>
                  <a:spcPct val="130000"/>
                </a:lnSpc>
                <a:spcBef>
                  <a:spcPct val="50000"/>
                </a:spcBef>
                <a:spcAft>
                  <a:spcPct val="0"/>
                </a:spcAft>
              </a:pPr>
              <a:r>
                <a:rPr kumimoji="1" lang="en-US" altLang="zh-CN" sz="28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(        )</a:t>
              </a:r>
              <a:r>
                <a:rPr kumimoji="1" lang="en-US" altLang="zh-CN" sz="2800" b="1" baseline="54000">
                  <a:solidFill>
                    <a:srgbClr val="000000"/>
                  </a:solidFill>
                  <a:latin typeface="Times New Roman" panose="02020603050405020304" pitchFamily="18" charset="0"/>
                </a:rPr>
                <a:t>2 </a:t>
              </a:r>
              <a:r>
                <a:rPr kumimoji="1" lang="en-US" altLang="zh-CN" sz="28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= 0</a:t>
              </a:r>
            </a:p>
            <a:p>
              <a:pPr fontAlgn="base">
                <a:lnSpc>
                  <a:spcPct val="130000"/>
                </a:lnSpc>
                <a:spcBef>
                  <a:spcPct val="50000"/>
                </a:spcBef>
                <a:spcAft>
                  <a:spcPct val="0"/>
                </a:spcAft>
              </a:pPr>
              <a:r>
                <a:rPr kumimoji="1" lang="en-US" altLang="zh-CN" sz="28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(              )</a:t>
              </a:r>
              <a:r>
                <a:rPr kumimoji="1" lang="en-US" altLang="zh-CN" sz="2800" b="1" baseline="52000">
                  <a:solidFill>
                    <a:srgbClr val="000000"/>
                  </a:solidFill>
                  <a:latin typeface="Times New Roman" panose="02020603050405020304" pitchFamily="18" charset="0"/>
                </a:rPr>
                <a:t>2</a:t>
              </a:r>
              <a:r>
                <a:rPr kumimoji="1" lang="en-US" altLang="zh-CN" sz="28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 =</a:t>
              </a:r>
              <a:r>
                <a:rPr kumimoji="1" lang="zh-CN" altLang="en-US" sz="28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－</a:t>
              </a:r>
              <a:r>
                <a:rPr kumimoji="1" lang="en-US" altLang="zh-CN" sz="28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4</a:t>
              </a:r>
            </a:p>
          </p:txBody>
        </p:sp>
        <p:grpSp>
          <p:nvGrpSpPr>
            <p:cNvPr id="103458" name="Group 34"/>
            <p:cNvGrpSpPr/>
            <p:nvPr/>
          </p:nvGrpSpPr>
          <p:grpSpPr bwMode="auto">
            <a:xfrm>
              <a:off x="4241" y="1162"/>
              <a:ext cx="499" cy="689"/>
              <a:chOff x="4241" y="1162"/>
              <a:chExt cx="499" cy="689"/>
            </a:xfrm>
          </p:grpSpPr>
          <p:sp>
            <p:nvSpPr>
              <p:cNvPr id="103459" name="Text Box 35"/>
              <p:cNvSpPr txBox="1">
                <a:spLocks noChangeArrowheads="1"/>
              </p:cNvSpPr>
              <p:nvPr/>
            </p:nvSpPr>
            <p:spPr bwMode="auto">
              <a:xfrm>
                <a:off x="4241" y="1162"/>
                <a:ext cx="499" cy="37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kumimoji="1" lang="en-US" altLang="zh-CN" sz="3200" b="1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1</a:t>
                </a:r>
              </a:p>
            </p:txBody>
          </p:sp>
          <p:sp>
            <p:nvSpPr>
              <p:cNvPr id="103460" name="Text Box 36"/>
              <p:cNvSpPr txBox="1">
                <a:spLocks noChangeArrowheads="1"/>
              </p:cNvSpPr>
              <p:nvPr/>
            </p:nvSpPr>
            <p:spPr bwMode="auto">
              <a:xfrm>
                <a:off x="4332" y="1480"/>
                <a:ext cx="227" cy="37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kumimoji="1" lang="en-US" altLang="zh-CN" sz="3200" b="1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4</a:t>
                </a:r>
              </a:p>
            </p:txBody>
          </p:sp>
        </p:grpSp>
      </p:grpSp>
      <p:graphicFrame>
        <p:nvGraphicFramePr>
          <p:cNvPr id="103461" name="Object 37"/>
          <p:cNvGraphicFramePr>
            <a:graphicFrameLocks noChangeAspect="1"/>
          </p:cNvGraphicFramePr>
          <p:nvPr/>
        </p:nvGraphicFramePr>
        <p:xfrm>
          <a:off x="1476375" y="2205038"/>
          <a:ext cx="354013" cy="941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3" name="Equation" r:id="rId10" imgW="152400" imgH="393700" progId="Equation.3">
                  <p:embed/>
                </p:oleObj>
              </mc:Choice>
              <mc:Fallback>
                <p:oleObj name="Equation" r:id="rId10" imgW="152400" imgH="393700" progId="Equation.3">
                  <p:embed/>
                  <p:pic>
                    <p:nvPicPr>
                      <p:cNvPr id="0" name="图片 205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6375" y="2205038"/>
                        <a:ext cx="354013" cy="9413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462" name="Object 38"/>
          <p:cNvGraphicFramePr>
            <a:graphicFrameLocks noChangeAspect="1"/>
          </p:cNvGraphicFramePr>
          <p:nvPr/>
        </p:nvGraphicFramePr>
        <p:xfrm>
          <a:off x="1430338" y="2924175"/>
          <a:ext cx="590550" cy="941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4" name="Equation" r:id="rId12" imgW="254000" imgH="393700" progId="Equation.DSMT4">
                  <p:embed/>
                </p:oleObj>
              </mc:Choice>
              <mc:Fallback>
                <p:oleObj name="Equation" r:id="rId12" imgW="254000" imgH="393700" progId="Equation.DSMT4">
                  <p:embed/>
                  <p:pic>
                    <p:nvPicPr>
                      <p:cNvPr id="0" name="图片 205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30338" y="2924175"/>
                        <a:ext cx="590550" cy="941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463" name="Text Box 39"/>
          <p:cNvSpPr txBox="1">
            <a:spLocks noChangeArrowheads="1"/>
          </p:cNvSpPr>
          <p:nvPr/>
        </p:nvSpPr>
        <p:spPr bwMode="auto">
          <a:xfrm>
            <a:off x="4876800" y="4495800"/>
            <a:ext cx="3124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03464" name="Text Box 40"/>
          <p:cNvSpPr txBox="1">
            <a:spLocks noChangeArrowheads="1"/>
          </p:cNvSpPr>
          <p:nvPr/>
        </p:nvSpPr>
        <p:spPr bwMode="auto">
          <a:xfrm>
            <a:off x="4787900" y="4581525"/>
            <a:ext cx="3168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graphicFrame>
        <p:nvGraphicFramePr>
          <p:cNvPr id="103465" name="Object 41"/>
          <p:cNvGraphicFramePr>
            <a:graphicFrameLocks noChangeAspect="1"/>
          </p:cNvGraphicFramePr>
          <p:nvPr/>
        </p:nvGraphicFramePr>
        <p:xfrm>
          <a:off x="5508625" y="4221163"/>
          <a:ext cx="2232025" cy="1169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5" name="Equation" r:id="rId14" imgW="533400" imgH="279400" progId="Equation.DSMT4">
                  <p:embed/>
                </p:oleObj>
              </mc:Choice>
              <mc:Fallback>
                <p:oleObj name="Equation" r:id="rId14" imgW="533400" imgH="279400" progId="Equation.DSMT4">
                  <p:embed/>
                  <p:pic>
                    <p:nvPicPr>
                      <p:cNvPr id="0" name="图片 205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08625" y="4221163"/>
                        <a:ext cx="2232025" cy="11699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1034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034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034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103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034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034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103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9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64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6" dur="500"/>
                                        <p:tgtEl>
                                          <p:spTgt spid="103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034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034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034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034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9" dur="500"/>
                                        <p:tgtEl>
                                          <p:spTgt spid="1034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1034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1034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1034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1034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6" grpId="0" autoUpdateAnimBg="0"/>
      <p:bldP spid="103427" grpId="0" autoUpdateAnimBg="0"/>
      <p:bldP spid="103429" grpId="0" autoUpdateAnimBg="0"/>
      <p:bldP spid="103436" grpId="0" animBg="1"/>
      <p:bldP spid="103437" grpId="0"/>
      <p:bldP spid="103438" grpId="0"/>
      <p:bldP spid="103440" grpId="0"/>
      <p:bldP spid="103441" grpId="0" autoUpdateAnimBg="0"/>
      <p:bldP spid="103442" grpId="0" autoUpdateAnimBg="0"/>
      <p:bldP spid="103446" grpId="0" autoUpdateAnimBg="0"/>
      <p:bldP spid="103454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AutoShape 2"/>
          <p:cNvSpPr>
            <a:spLocks noChangeArrowheads="1"/>
          </p:cNvSpPr>
          <p:nvPr/>
        </p:nvSpPr>
        <p:spPr bwMode="auto">
          <a:xfrm>
            <a:off x="4495800" y="5029200"/>
            <a:ext cx="3962400" cy="1371600"/>
          </a:xfrm>
          <a:prstGeom prst="horizontalScroll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04451" name="Text Box 3"/>
          <p:cNvSpPr txBox="1">
            <a:spLocks noChangeArrowheads="1"/>
          </p:cNvSpPr>
          <p:nvPr/>
        </p:nvSpPr>
        <p:spPr bwMode="auto">
          <a:xfrm>
            <a:off x="4787900" y="5105400"/>
            <a:ext cx="4356100" cy="1098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en-US" altLang="zh-CN" sz="6600" b="1">
                <a:solidFill>
                  <a:srgbClr val="000000"/>
                </a:solidFill>
                <a:latin typeface="Times New Roman" panose="02020603050405020304" pitchFamily="18" charset="0"/>
              </a:rPr>
              <a:t>x</a:t>
            </a:r>
            <a:r>
              <a:rPr kumimoji="1" lang="zh-CN" altLang="en-US" sz="4000" b="1">
                <a:solidFill>
                  <a:srgbClr val="000000"/>
                </a:solidFill>
                <a:latin typeface="Times New Roman" panose="02020603050405020304" pitchFamily="18" charset="0"/>
              </a:rPr>
              <a:t>是</a:t>
            </a:r>
            <a:r>
              <a:rPr kumimoji="1" lang="en-US" altLang="zh-CN" sz="6600" b="1">
                <a:solidFill>
                  <a:srgbClr val="FF0066"/>
                </a:solidFill>
                <a:latin typeface="Times New Roman" panose="02020603050405020304" pitchFamily="18" charset="0"/>
              </a:rPr>
              <a:t>a</a:t>
            </a:r>
            <a:r>
              <a:rPr kumimoji="1" lang="zh-CN" altLang="en-US" sz="4000" b="1">
                <a:solidFill>
                  <a:srgbClr val="000000"/>
                </a:solidFill>
                <a:latin typeface="Times New Roman" panose="02020603050405020304" pitchFamily="18" charset="0"/>
              </a:rPr>
              <a:t>的</a:t>
            </a:r>
            <a:r>
              <a:rPr kumimoji="1" lang="zh-CN" altLang="en-US" sz="4000" b="1" u="sng">
                <a:solidFill>
                  <a:srgbClr val="FF0066"/>
                </a:solidFill>
                <a:latin typeface="Times New Roman" panose="02020603050405020304" pitchFamily="18" charset="0"/>
              </a:rPr>
              <a:t>平方根</a:t>
            </a:r>
            <a:r>
              <a:rPr kumimoji="1" lang="zh-CN" altLang="en-US" sz="4000" b="1">
                <a:solidFill>
                  <a:srgbClr val="000000"/>
                </a:solidFill>
                <a:latin typeface="Times New Roman" panose="02020603050405020304" pitchFamily="18" charset="0"/>
              </a:rPr>
              <a:t>。</a:t>
            </a:r>
          </a:p>
        </p:txBody>
      </p:sp>
      <p:sp>
        <p:nvSpPr>
          <p:cNvPr id="104452" name="Text Box 4"/>
          <p:cNvSpPr txBox="1">
            <a:spLocks noChangeArrowheads="1"/>
          </p:cNvSpPr>
          <p:nvPr/>
        </p:nvSpPr>
        <p:spPr bwMode="auto">
          <a:xfrm>
            <a:off x="2209800" y="3276600"/>
            <a:ext cx="1905000" cy="1189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en-US" altLang="zh-CN" sz="7200">
                <a:solidFill>
                  <a:srgbClr val="000000"/>
                </a:solidFill>
                <a:latin typeface="Times New Roman" panose="02020603050405020304" pitchFamily="18" charset="0"/>
              </a:rPr>
              <a:t>X</a:t>
            </a:r>
            <a:r>
              <a:rPr kumimoji="1" lang="en-US" altLang="zh-CN" sz="6600" b="1" baseline="84000">
                <a:solidFill>
                  <a:srgbClr val="FF0066"/>
                </a:solidFill>
                <a:latin typeface="Times New Roman" panose="02020603050405020304" pitchFamily="18" charset="0"/>
              </a:rPr>
              <a:t>2</a:t>
            </a:r>
            <a:r>
              <a:rPr kumimoji="1" lang="en-US" altLang="zh-CN" sz="6600">
                <a:solidFill>
                  <a:srgbClr val="FF0066"/>
                </a:solidFill>
                <a:latin typeface="Times New Roman" panose="02020603050405020304" pitchFamily="18" charset="0"/>
              </a:rPr>
              <a:t>    </a:t>
            </a:r>
            <a:endParaRPr kumimoji="1" lang="en-US" altLang="zh-CN" sz="14200" baseline="30000">
              <a:solidFill>
                <a:srgbClr val="FF0066"/>
              </a:solidFill>
              <a:latin typeface="Times New Roman" panose="02020603050405020304" pitchFamily="18" charset="0"/>
            </a:endParaRPr>
          </a:p>
        </p:txBody>
      </p:sp>
      <p:sp>
        <p:nvSpPr>
          <p:cNvPr id="104453" name="Text Box 5"/>
          <p:cNvSpPr txBox="1">
            <a:spLocks noChangeArrowheads="1"/>
          </p:cNvSpPr>
          <p:nvPr/>
        </p:nvSpPr>
        <p:spPr bwMode="auto">
          <a:xfrm>
            <a:off x="3352800" y="3352800"/>
            <a:ext cx="609600" cy="192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en-US" altLang="zh-CN" sz="6000" b="1">
                <a:solidFill>
                  <a:srgbClr val="000000"/>
                </a:solidFill>
                <a:latin typeface="Times New Roman" panose="02020603050405020304" pitchFamily="18" charset="0"/>
              </a:rPr>
              <a:t>= </a:t>
            </a:r>
          </a:p>
        </p:txBody>
      </p:sp>
      <p:sp>
        <p:nvSpPr>
          <p:cNvPr id="104454" name="Text Box 6"/>
          <p:cNvSpPr txBox="1">
            <a:spLocks noChangeArrowheads="1"/>
          </p:cNvSpPr>
          <p:nvPr/>
        </p:nvSpPr>
        <p:spPr bwMode="auto">
          <a:xfrm>
            <a:off x="4114800" y="3048000"/>
            <a:ext cx="1828800" cy="143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en-US" altLang="zh-CN" sz="8800" b="1">
                <a:solidFill>
                  <a:srgbClr val="FF0066"/>
                </a:solidFill>
                <a:latin typeface="Times New Roman" panose="02020603050405020304" pitchFamily="18" charset="0"/>
              </a:rPr>
              <a:t>a</a:t>
            </a:r>
          </a:p>
        </p:txBody>
      </p:sp>
      <p:sp>
        <p:nvSpPr>
          <p:cNvPr id="104455" name="Text Box 7"/>
          <p:cNvSpPr txBox="1">
            <a:spLocks noChangeArrowheads="1"/>
          </p:cNvSpPr>
          <p:nvPr/>
        </p:nvSpPr>
        <p:spPr bwMode="auto">
          <a:xfrm>
            <a:off x="762000" y="1066800"/>
            <a:ext cx="7239000" cy="173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3600" dirty="0">
                <a:solidFill>
                  <a:srgbClr val="000000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一般地</a:t>
            </a:r>
            <a:r>
              <a:rPr lang="en-US" altLang="zh-CN" sz="3600" dirty="0">
                <a:solidFill>
                  <a:srgbClr val="000000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,</a:t>
            </a:r>
            <a:r>
              <a:rPr lang="zh-CN" altLang="en-US" sz="3600" dirty="0">
                <a:solidFill>
                  <a:srgbClr val="000000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如果一个数的平方等于</a:t>
            </a:r>
            <a:r>
              <a:rPr lang="en-US" altLang="zh-CN" sz="3600" dirty="0">
                <a:solidFill>
                  <a:srgbClr val="000000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a,</a:t>
            </a:r>
            <a:r>
              <a:rPr lang="zh-CN" altLang="en-US" sz="3600" dirty="0">
                <a:solidFill>
                  <a:srgbClr val="000000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那么这个数叫做</a:t>
            </a:r>
            <a:r>
              <a:rPr lang="en-US" altLang="zh-CN" sz="3600" dirty="0">
                <a:solidFill>
                  <a:srgbClr val="000000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a</a:t>
            </a:r>
            <a:r>
              <a:rPr lang="zh-CN" altLang="en-US" sz="3600" dirty="0">
                <a:solidFill>
                  <a:srgbClr val="000000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的平方根，也叫做</a:t>
            </a:r>
            <a:r>
              <a:rPr lang="en-US" altLang="zh-CN" sz="3600" dirty="0">
                <a:solidFill>
                  <a:srgbClr val="000000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a</a:t>
            </a:r>
            <a:r>
              <a:rPr lang="zh-CN" altLang="en-US" sz="3600" dirty="0">
                <a:solidFill>
                  <a:srgbClr val="000000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的二次方根。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44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044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44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44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2" dur="500"/>
                                        <p:tgtEl>
                                          <p:spTgt spid="1044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6" dur="500"/>
                                        <p:tgtEl>
                                          <p:spTgt spid="1044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450" grpId="0" animBg="1"/>
      <p:bldP spid="104451" grpId="0" autoUpdateAnimBg="0"/>
      <p:bldP spid="104453" grpId="0" autoUpdateAnimBg="0"/>
      <p:bldP spid="104454" grpId="0" autoUpdateAnimBg="0"/>
      <p:bldP spid="10445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ChangeArrowheads="1"/>
          </p:cNvSpPr>
          <p:nvPr/>
        </p:nvSpPr>
        <p:spPr bwMode="auto">
          <a:xfrm>
            <a:off x="0" y="4532585"/>
            <a:ext cx="8820150" cy="1895475"/>
          </a:xfrm>
          <a:prstGeom prst="rect">
            <a:avLst/>
          </a:prstGeom>
          <a:solidFill>
            <a:schemeClr val="bg1"/>
          </a:solidFill>
          <a:ln w="9525">
            <a:solidFill>
              <a:srgbClr val="0000FF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05475" name="Text Box 3"/>
          <p:cNvSpPr txBox="1">
            <a:spLocks noChangeArrowheads="1"/>
          </p:cNvSpPr>
          <p:nvPr/>
        </p:nvSpPr>
        <p:spPr bwMode="auto">
          <a:xfrm>
            <a:off x="914400" y="5081860"/>
            <a:ext cx="3581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kumimoji="1" lang="zh-CN" altLang="en-US" sz="2400" b="1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05476" name="Text Box 4"/>
          <p:cNvSpPr txBox="1">
            <a:spLocks noChangeArrowheads="1"/>
          </p:cNvSpPr>
          <p:nvPr/>
        </p:nvSpPr>
        <p:spPr bwMode="auto">
          <a:xfrm>
            <a:off x="4419600" y="4929460"/>
            <a:ext cx="426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kumimoji="1" lang="zh-CN" altLang="en-US" sz="2400" b="1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05477" name="Text Box 5"/>
          <p:cNvSpPr txBox="1">
            <a:spLocks noChangeArrowheads="1"/>
          </p:cNvSpPr>
          <p:nvPr/>
        </p:nvSpPr>
        <p:spPr bwMode="auto">
          <a:xfrm>
            <a:off x="0" y="3980135"/>
            <a:ext cx="16002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3200" b="1">
                <a:solidFill>
                  <a:srgbClr val="3333FF"/>
                </a:solidFill>
                <a:latin typeface="Times New Roman" panose="02020603050405020304" pitchFamily="18" charset="0"/>
              </a:rPr>
              <a:t>得出：</a:t>
            </a:r>
          </a:p>
        </p:txBody>
      </p:sp>
      <p:sp>
        <p:nvSpPr>
          <p:cNvPr id="105478" name="Text Box 6"/>
          <p:cNvSpPr txBox="1">
            <a:spLocks noChangeArrowheads="1"/>
          </p:cNvSpPr>
          <p:nvPr/>
        </p:nvSpPr>
        <p:spPr bwMode="auto">
          <a:xfrm>
            <a:off x="4724400" y="954088"/>
            <a:ext cx="3733800" cy="2957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lnSpc>
                <a:spcPct val="130000"/>
              </a:lnSpc>
              <a:spcBef>
                <a:spcPct val="50000"/>
              </a:spcBef>
              <a:spcAft>
                <a:spcPct val="0"/>
              </a:spcAft>
            </a:pPr>
            <a:r>
              <a:rPr kumimoji="1" lang="en-US" altLang="zh-CN" sz="2800" b="1">
                <a:solidFill>
                  <a:srgbClr val="000000"/>
                </a:solidFill>
                <a:latin typeface="Times New Roman" panose="02020603050405020304" pitchFamily="18" charset="0"/>
              </a:rPr>
              <a:t>(          )</a:t>
            </a:r>
            <a:r>
              <a:rPr kumimoji="1" lang="en-US" altLang="zh-CN" sz="2800" b="1" baseline="50000">
                <a:solidFill>
                  <a:srgbClr val="000000"/>
                </a:solidFill>
                <a:latin typeface="Times New Roman" panose="02020603050405020304" pitchFamily="18" charset="0"/>
              </a:rPr>
              <a:t>2</a:t>
            </a:r>
            <a:r>
              <a:rPr kumimoji="1" lang="en-US" altLang="zh-CN" sz="2800" b="1">
                <a:solidFill>
                  <a:srgbClr val="000000"/>
                </a:solidFill>
                <a:latin typeface="Times New Roman" panose="02020603050405020304" pitchFamily="18" charset="0"/>
              </a:rPr>
              <a:t> = 9</a:t>
            </a:r>
          </a:p>
          <a:p>
            <a:pPr fontAlgn="base">
              <a:lnSpc>
                <a:spcPct val="130000"/>
              </a:lnSpc>
              <a:spcBef>
                <a:spcPct val="50000"/>
              </a:spcBef>
              <a:spcAft>
                <a:spcPct val="0"/>
              </a:spcAft>
            </a:pPr>
            <a:r>
              <a:rPr kumimoji="1" lang="en-US" altLang="zh-CN" sz="2800" b="1">
                <a:solidFill>
                  <a:srgbClr val="000000"/>
                </a:solidFill>
                <a:latin typeface="Times New Roman" panose="02020603050405020304" pitchFamily="18" charset="0"/>
              </a:rPr>
              <a:t>(          )</a:t>
            </a:r>
            <a:r>
              <a:rPr kumimoji="1" lang="en-US" altLang="zh-CN" sz="2800" b="1" baseline="50000">
                <a:solidFill>
                  <a:srgbClr val="000000"/>
                </a:solidFill>
                <a:latin typeface="Times New Roman" panose="02020603050405020304" pitchFamily="18" charset="0"/>
              </a:rPr>
              <a:t>2</a:t>
            </a:r>
            <a:r>
              <a:rPr kumimoji="1" lang="en-US" altLang="zh-CN" sz="2800" b="1">
                <a:solidFill>
                  <a:srgbClr val="000000"/>
                </a:solidFill>
                <a:latin typeface="Times New Roman" panose="02020603050405020304" pitchFamily="18" charset="0"/>
              </a:rPr>
              <a:t> = </a:t>
            </a:r>
          </a:p>
          <a:p>
            <a:pPr fontAlgn="base">
              <a:lnSpc>
                <a:spcPct val="130000"/>
              </a:lnSpc>
              <a:spcBef>
                <a:spcPct val="50000"/>
              </a:spcBef>
              <a:spcAft>
                <a:spcPct val="0"/>
              </a:spcAft>
            </a:pPr>
            <a:r>
              <a:rPr kumimoji="1" lang="en-US" altLang="zh-CN" sz="2800" b="1">
                <a:solidFill>
                  <a:srgbClr val="000000"/>
                </a:solidFill>
                <a:latin typeface="Times New Roman" panose="02020603050405020304" pitchFamily="18" charset="0"/>
              </a:rPr>
              <a:t>(        )</a:t>
            </a:r>
            <a:r>
              <a:rPr kumimoji="1" lang="en-US" altLang="zh-CN" sz="2800" b="1" baseline="54000">
                <a:solidFill>
                  <a:srgbClr val="000000"/>
                </a:solidFill>
                <a:latin typeface="Times New Roman" panose="02020603050405020304" pitchFamily="18" charset="0"/>
              </a:rPr>
              <a:t>2 </a:t>
            </a:r>
            <a:r>
              <a:rPr kumimoji="1" lang="en-US" altLang="zh-CN" sz="2800" b="1">
                <a:solidFill>
                  <a:srgbClr val="000000"/>
                </a:solidFill>
                <a:latin typeface="Times New Roman" panose="02020603050405020304" pitchFamily="18" charset="0"/>
              </a:rPr>
              <a:t>= 0</a:t>
            </a:r>
          </a:p>
          <a:p>
            <a:pPr fontAlgn="base">
              <a:lnSpc>
                <a:spcPct val="130000"/>
              </a:lnSpc>
              <a:spcBef>
                <a:spcPct val="50000"/>
              </a:spcBef>
              <a:spcAft>
                <a:spcPct val="0"/>
              </a:spcAft>
            </a:pPr>
            <a:r>
              <a:rPr kumimoji="1" lang="en-US" altLang="zh-CN" sz="2800" b="1">
                <a:solidFill>
                  <a:srgbClr val="000000"/>
                </a:solidFill>
                <a:latin typeface="Times New Roman" panose="02020603050405020304" pitchFamily="18" charset="0"/>
              </a:rPr>
              <a:t>(              )</a:t>
            </a:r>
            <a:r>
              <a:rPr kumimoji="1" lang="en-US" altLang="zh-CN" sz="2800" b="1" baseline="52000">
                <a:solidFill>
                  <a:srgbClr val="000000"/>
                </a:solidFill>
                <a:latin typeface="Times New Roman" panose="02020603050405020304" pitchFamily="18" charset="0"/>
              </a:rPr>
              <a:t>2</a:t>
            </a:r>
            <a:r>
              <a:rPr kumimoji="1" lang="en-US" altLang="zh-CN" sz="2800" b="1">
                <a:solidFill>
                  <a:srgbClr val="000000"/>
                </a:solidFill>
                <a:latin typeface="Times New Roman" panose="02020603050405020304" pitchFamily="18" charset="0"/>
              </a:rPr>
              <a:t> =</a:t>
            </a:r>
            <a:r>
              <a:rPr kumimoji="1" lang="zh-CN" altLang="en-US" sz="2800" b="1">
                <a:solidFill>
                  <a:srgbClr val="000000"/>
                </a:solidFill>
                <a:latin typeface="Times New Roman" panose="02020603050405020304" pitchFamily="18" charset="0"/>
              </a:rPr>
              <a:t>－</a:t>
            </a:r>
            <a:r>
              <a:rPr kumimoji="1" lang="en-US" altLang="zh-CN" sz="2800" b="1">
                <a:solidFill>
                  <a:srgbClr val="000000"/>
                </a:solidFill>
                <a:latin typeface="Times New Roman" panose="02020603050405020304" pitchFamily="18" charset="0"/>
              </a:rPr>
              <a:t>4</a:t>
            </a:r>
          </a:p>
        </p:txBody>
      </p:sp>
      <p:sp>
        <p:nvSpPr>
          <p:cNvPr id="105479" name="Text Box 7"/>
          <p:cNvSpPr txBox="1">
            <a:spLocks noChangeArrowheads="1"/>
          </p:cNvSpPr>
          <p:nvPr/>
        </p:nvSpPr>
        <p:spPr bwMode="auto">
          <a:xfrm>
            <a:off x="395288" y="0"/>
            <a:ext cx="7924800" cy="4002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</a:pPr>
            <a:endParaRPr kumimoji="1" lang="zh-CN" altLang="en-US" sz="3600" b="1">
              <a:solidFill>
                <a:srgbClr val="FF0066"/>
              </a:solidFill>
              <a:latin typeface="Times New Roman" panose="02020603050405020304" pitchFamily="18" charset="0"/>
            </a:endParaRPr>
          </a:p>
          <a:p>
            <a:pPr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>
                <a:solidFill>
                  <a:srgbClr val="000000"/>
                </a:solidFill>
                <a:latin typeface="Times New Roman" panose="02020603050405020304" pitchFamily="18" charset="0"/>
              </a:rPr>
              <a:t>            </a:t>
            </a:r>
            <a:r>
              <a:rPr kumimoji="1" lang="en-US" altLang="zh-CN" sz="2800">
                <a:solidFill>
                  <a:srgbClr val="000000"/>
                </a:solidFill>
                <a:latin typeface="Times New Roman" panose="02020603050405020304" pitchFamily="18" charset="0"/>
              </a:rPr>
              <a:t>3  </a:t>
            </a:r>
            <a:r>
              <a:rPr kumimoji="1" lang="en-US" altLang="zh-CN" sz="2800" b="1" baseline="50000">
                <a:solidFill>
                  <a:srgbClr val="000000"/>
                </a:solidFill>
                <a:latin typeface="Times New Roman" panose="02020603050405020304" pitchFamily="18" charset="0"/>
              </a:rPr>
              <a:t>2  </a:t>
            </a:r>
            <a:r>
              <a:rPr kumimoji="1" lang="en-US" altLang="zh-CN" sz="2800">
                <a:solidFill>
                  <a:srgbClr val="000000"/>
                </a:solidFill>
                <a:latin typeface="Times New Roman" panose="02020603050405020304" pitchFamily="18" charset="0"/>
              </a:rPr>
              <a:t>= (        ) </a:t>
            </a:r>
          </a:p>
          <a:p>
            <a:pPr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</a:pPr>
            <a:r>
              <a:rPr kumimoji="1" lang="en-US" altLang="zh-CN" sz="2800">
                <a:solidFill>
                  <a:srgbClr val="000000"/>
                </a:solidFill>
                <a:latin typeface="Times New Roman" panose="02020603050405020304" pitchFamily="18" charset="0"/>
              </a:rPr>
              <a:t>         (</a:t>
            </a:r>
            <a:r>
              <a:rPr kumimoji="1" lang="zh-CN" altLang="en-US" sz="2800">
                <a:solidFill>
                  <a:srgbClr val="000000"/>
                </a:solidFill>
                <a:latin typeface="Times New Roman" panose="02020603050405020304" pitchFamily="18" charset="0"/>
              </a:rPr>
              <a:t>－</a:t>
            </a:r>
            <a:r>
              <a:rPr kumimoji="1" lang="en-US" altLang="zh-CN" sz="2800">
                <a:solidFill>
                  <a:srgbClr val="000000"/>
                </a:solidFill>
                <a:latin typeface="Times New Roman" panose="02020603050405020304" pitchFamily="18" charset="0"/>
              </a:rPr>
              <a:t>3 )</a:t>
            </a:r>
            <a:r>
              <a:rPr kumimoji="1" lang="en-US" altLang="zh-CN" sz="2800" b="1" baseline="50000">
                <a:solidFill>
                  <a:srgbClr val="000000"/>
                </a:solidFill>
                <a:latin typeface="Times New Roman" panose="02020603050405020304" pitchFamily="18" charset="0"/>
              </a:rPr>
              <a:t>2</a:t>
            </a:r>
            <a:r>
              <a:rPr kumimoji="1" lang="en-US" altLang="zh-CN" sz="2800">
                <a:solidFill>
                  <a:srgbClr val="000000"/>
                </a:solidFill>
                <a:latin typeface="Times New Roman" panose="02020603050405020304" pitchFamily="18" charset="0"/>
              </a:rPr>
              <a:t>=  (       )</a:t>
            </a:r>
          </a:p>
          <a:p>
            <a:pPr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</a:pPr>
            <a:r>
              <a:rPr kumimoji="1" lang="en-US" altLang="zh-CN" sz="4000">
                <a:solidFill>
                  <a:srgbClr val="000000"/>
                </a:solidFill>
                <a:latin typeface="Times New Roman" panose="02020603050405020304" pitchFamily="18" charset="0"/>
              </a:rPr>
              <a:t>       (   )</a:t>
            </a:r>
            <a:r>
              <a:rPr kumimoji="1" lang="en-US" altLang="zh-CN" sz="3200" b="1" baseline="50000">
                <a:solidFill>
                  <a:srgbClr val="000000"/>
                </a:solidFill>
                <a:latin typeface="Times New Roman" panose="02020603050405020304" pitchFamily="18" charset="0"/>
              </a:rPr>
              <a:t>2</a:t>
            </a:r>
            <a:r>
              <a:rPr kumimoji="1" lang="en-US" altLang="zh-CN" sz="3200">
                <a:solidFill>
                  <a:srgbClr val="000000"/>
                </a:solidFill>
                <a:latin typeface="Times New Roman" panose="02020603050405020304" pitchFamily="18" charset="0"/>
              </a:rPr>
              <a:t>= (       )</a:t>
            </a:r>
          </a:p>
          <a:p>
            <a:pPr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</a:pPr>
            <a:r>
              <a:rPr kumimoji="1" lang="en-US" altLang="zh-CN" sz="3200">
                <a:solidFill>
                  <a:srgbClr val="000000"/>
                </a:solidFill>
                <a:latin typeface="Times New Roman" panose="02020603050405020304" pitchFamily="18" charset="0"/>
              </a:rPr>
              <a:t>         (       )</a:t>
            </a:r>
            <a:r>
              <a:rPr kumimoji="1" lang="en-US" altLang="zh-CN" sz="3200" b="1" baseline="30000">
                <a:solidFill>
                  <a:srgbClr val="000000"/>
                </a:solidFill>
                <a:latin typeface="Times New Roman" panose="02020603050405020304" pitchFamily="18" charset="0"/>
              </a:rPr>
              <a:t>2 </a:t>
            </a:r>
            <a:r>
              <a:rPr kumimoji="1" lang="en-US" altLang="zh-CN" sz="3200" b="1">
                <a:solidFill>
                  <a:srgbClr val="000000"/>
                </a:solidFill>
                <a:latin typeface="Times New Roman" panose="02020603050405020304" pitchFamily="18" charset="0"/>
              </a:rPr>
              <a:t>=(       )</a:t>
            </a:r>
          </a:p>
          <a:p>
            <a:pPr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</a:pPr>
            <a:r>
              <a:rPr kumimoji="1" lang="en-US" altLang="zh-CN" sz="3200" b="1">
                <a:solidFill>
                  <a:srgbClr val="000000"/>
                </a:solidFill>
                <a:latin typeface="Times New Roman" panose="02020603050405020304" pitchFamily="18" charset="0"/>
              </a:rPr>
              <a:t>           0</a:t>
            </a:r>
            <a:r>
              <a:rPr kumimoji="1" lang="en-US" altLang="zh-CN" sz="3200" b="1" baseline="50000">
                <a:solidFill>
                  <a:srgbClr val="000000"/>
                </a:solidFill>
                <a:latin typeface="Times New Roman" panose="02020603050405020304" pitchFamily="18" charset="0"/>
              </a:rPr>
              <a:t>2   </a:t>
            </a:r>
            <a:r>
              <a:rPr kumimoji="1" lang="en-US" altLang="zh-CN" sz="3200" b="1">
                <a:solidFill>
                  <a:srgbClr val="000000"/>
                </a:solidFill>
                <a:latin typeface="Times New Roman" panose="02020603050405020304" pitchFamily="18" charset="0"/>
              </a:rPr>
              <a:t>=(        )</a:t>
            </a:r>
            <a:endParaRPr kumimoji="1" lang="en-US" altLang="zh-CN" sz="3200" b="1" baseline="500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graphicFrame>
        <p:nvGraphicFramePr>
          <p:cNvPr id="105480" name="Object 8"/>
          <p:cNvGraphicFramePr>
            <a:graphicFrameLocks noChangeAspect="1"/>
          </p:cNvGraphicFramePr>
          <p:nvPr/>
        </p:nvGraphicFramePr>
        <p:xfrm>
          <a:off x="1600200" y="1828800"/>
          <a:ext cx="354013" cy="941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4" name="Equation" r:id="rId4" imgW="152400" imgH="393700" progId="Equation.3">
                  <p:embed/>
                </p:oleObj>
              </mc:Choice>
              <mc:Fallback>
                <p:oleObj name="Equation" r:id="rId4" imgW="152400" imgH="393700" progId="Equation.3">
                  <p:embed/>
                  <p:pic>
                    <p:nvPicPr>
                      <p:cNvPr id="0" name="图片 307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1828800"/>
                        <a:ext cx="354013" cy="941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5481" name="Object 9"/>
          <p:cNvGraphicFramePr>
            <a:graphicFrameLocks noChangeAspect="1"/>
          </p:cNvGraphicFramePr>
          <p:nvPr/>
        </p:nvGraphicFramePr>
        <p:xfrm>
          <a:off x="6400800" y="1660525"/>
          <a:ext cx="476250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5" name="Equation" r:id="rId6" imgW="152400" imgH="393700" progId="Equation.3">
                  <p:embed/>
                </p:oleObj>
              </mc:Choice>
              <mc:Fallback>
                <p:oleObj name="Equation" r:id="rId6" imgW="152400" imgH="393700" progId="Equation.3">
                  <p:embed/>
                  <p:pic>
                    <p:nvPicPr>
                      <p:cNvPr id="0" name="图片 307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00800" y="1660525"/>
                        <a:ext cx="476250" cy="863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5482" name="Line 10"/>
          <p:cNvSpPr>
            <a:spLocks noChangeShapeType="1"/>
          </p:cNvSpPr>
          <p:nvPr/>
        </p:nvSpPr>
        <p:spPr bwMode="auto">
          <a:xfrm>
            <a:off x="3581400" y="1066800"/>
            <a:ext cx="1219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05483" name="Line 11"/>
          <p:cNvSpPr>
            <a:spLocks noChangeShapeType="1"/>
          </p:cNvSpPr>
          <p:nvPr/>
        </p:nvSpPr>
        <p:spPr bwMode="auto">
          <a:xfrm flipV="1">
            <a:off x="3581400" y="1425575"/>
            <a:ext cx="1143000" cy="250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05484" name="Line 12"/>
          <p:cNvSpPr>
            <a:spLocks noChangeShapeType="1"/>
          </p:cNvSpPr>
          <p:nvPr/>
        </p:nvSpPr>
        <p:spPr bwMode="auto">
          <a:xfrm flipV="1">
            <a:off x="3581400" y="2132013"/>
            <a:ext cx="1143000" cy="3063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05485" name="Line 13"/>
          <p:cNvSpPr>
            <a:spLocks noChangeShapeType="1"/>
          </p:cNvSpPr>
          <p:nvPr/>
        </p:nvSpPr>
        <p:spPr bwMode="auto">
          <a:xfrm flipV="1">
            <a:off x="3886200" y="2366963"/>
            <a:ext cx="838200" cy="8334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05486" name="Line 14"/>
          <p:cNvSpPr>
            <a:spLocks noChangeShapeType="1"/>
          </p:cNvSpPr>
          <p:nvPr/>
        </p:nvSpPr>
        <p:spPr bwMode="auto">
          <a:xfrm flipV="1">
            <a:off x="3581400" y="3074988"/>
            <a:ext cx="1219200" cy="811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05487" name="Text Box 15"/>
          <p:cNvSpPr txBox="1">
            <a:spLocks noChangeArrowheads="1"/>
          </p:cNvSpPr>
          <p:nvPr/>
        </p:nvSpPr>
        <p:spPr bwMode="auto">
          <a:xfrm>
            <a:off x="2700338" y="692150"/>
            <a:ext cx="762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en-US" altLang="zh-CN" sz="2800" b="1">
                <a:solidFill>
                  <a:srgbClr val="FF0066"/>
                </a:solidFill>
                <a:latin typeface="Times New Roman" panose="02020603050405020304" pitchFamily="18" charset="0"/>
              </a:rPr>
              <a:t>9</a:t>
            </a:r>
          </a:p>
        </p:txBody>
      </p:sp>
      <p:sp>
        <p:nvSpPr>
          <p:cNvPr id="105488" name="Text Box 16"/>
          <p:cNvSpPr txBox="1">
            <a:spLocks noChangeArrowheads="1"/>
          </p:cNvSpPr>
          <p:nvPr/>
        </p:nvSpPr>
        <p:spPr bwMode="auto">
          <a:xfrm>
            <a:off x="2843213" y="1341438"/>
            <a:ext cx="6096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en-US" altLang="zh-CN" sz="2800" b="1">
                <a:solidFill>
                  <a:srgbClr val="FF0066"/>
                </a:solidFill>
                <a:latin typeface="Times New Roman" panose="02020603050405020304" pitchFamily="18" charset="0"/>
              </a:rPr>
              <a:t>9</a:t>
            </a:r>
          </a:p>
        </p:txBody>
      </p:sp>
      <p:graphicFrame>
        <p:nvGraphicFramePr>
          <p:cNvPr id="105489" name="Object 17"/>
          <p:cNvGraphicFramePr>
            <a:graphicFrameLocks noChangeAspect="1"/>
          </p:cNvGraphicFramePr>
          <p:nvPr/>
        </p:nvGraphicFramePr>
        <p:xfrm>
          <a:off x="3059113" y="2636838"/>
          <a:ext cx="476250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6" name="Equation" r:id="rId8" imgW="203200" imgH="520700" progId="Equation.3">
                  <p:embed/>
                </p:oleObj>
              </mc:Choice>
              <mc:Fallback>
                <p:oleObj name="Equation" r:id="rId8" imgW="203200" imgH="520700" progId="Equation.3">
                  <p:embed/>
                  <p:pic>
                    <p:nvPicPr>
                      <p:cNvPr id="0" name="图片 307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59113" y="2636838"/>
                        <a:ext cx="476250" cy="863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5490" name="Text Box 18"/>
          <p:cNvSpPr txBox="1">
            <a:spLocks noChangeArrowheads="1"/>
          </p:cNvSpPr>
          <p:nvPr/>
        </p:nvSpPr>
        <p:spPr bwMode="auto">
          <a:xfrm>
            <a:off x="2700338" y="3500438"/>
            <a:ext cx="6858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en-US" altLang="zh-CN" sz="2800" b="1">
                <a:solidFill>
                  <a:srgbClr val="FF0066"/>
                </a:solidFill>
                <a:latin typeface="Times New Roman" panose="02020603050405020304" pitchFamily="18" charset="0"/>
              </a:rPr>
              <a:t>0</a:t>
            </a:r>
          </a:p>
        </p:txBody>
      </p:sp>
      <p:sp>
        <p:nvSpPr>
          <p:cNvPr id="105491" name="Text Box 19"/>
          <p:cNvSpPr txBox="1">
            <a:spLocks noChangeArrowheads="1"/>
          </p:cNvSpPr>
          <p:nvPr/>
        </p:nvSpPr>
        <p:spPr bwMode="auto">
          <a:xfrm>
            <a:off x="4953000" y="1031875"/>
            <a:ext cx="838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en-US" altLang="zh-CN" sz="2800" b="1">
                <a:solidFill>
                  <a:srgbClr val="FF0066"/>
                </a:solidFill>
                <a:latin typeface="Times New Roman" panose="02020603050405020304" pitchFamily="18" charset="0"/>
              </a:rPr>
              <a:t>±3</a:t>
            </a:r>
          </a:p>
        </p:txBody>
      </p:sp>
      <p:sp>
        <p:nvSpPr>
          <p:cNvPr id="105492" name="Text Box 20"/>
          <p:cNvSpPr txBox="1">
            <a:spLocks noChangeArrowheads="1"/>
          </p:cNvSpPr>
          <p:nvPr/>
        </p:nvSpPr>
        <p:spPr bwMode="auto">
          <a:xfrm>
            <a:off x="5029200" y="1897063"/>
            <a:ext cx="8382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kumimoji="1" lang="zh-CN" altLang="en-US" sz="2800" b="1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grpSp>
        <p:nvGrpSpPr>
          <p:cNvPr id="105493" name="Group 21"/>
          <p:cNvGrpSpPr/>
          <p:nvPr/>
        </p:nvGrpSpPr>
        <p:grpSpPr bwMode="auto">
          <a:xfrm>
            <a:off x="1371600" y="2743200"/>
            <a:ext cx="811213" cy="941388"/>
            <a:chOff x="0" y="1440"/>
            <a:chExt cx="511" cy="576"/>
          </a:xfrm>
        </p:grpSpPr>
        <p:graphicFrame>
          <p:nvGraphicFramePr>
            <p:cNvPr id="105494" name="Object 22"/>
            <p:cNvGraphicFramePr>
              <a:graphicFrameLocks noChangeAspect="1"/>
            </p:cNvGraphicFramePr>
            <p:nvPr/>
          </p:nvGraphicFramePr>
          <p:xfrm>
            <a:off x="288" y="1440"/>
            <a:ext cx="223" cy="57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97" name="Equation" r:id="rId10" imgW="152400" imgH="393700" progId="Equation.3">
                    <p:embed/>
                  </p:oleObj>
                </mc:Choice>
                <mc:Fallback>
                  <p:oleObj name="Equation" r:id="rId10" imgW="152400" imgH="393700" progId="Equation.3">
                    <p:embed/>
                    <p:pic>
                      <p:nvPicPr>
                        <p:cNvPr id="0" name="图片 307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8" y="1440"/>
                          <a:ext cx="223" cy="57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05495" name="Text Box 23"/>
            <p:cNvSpPr txBox="1">
              <a:spLocks noChangeArrowheads="1"/>
            </p:cNvSpPr>
            <p:nvPr/>
          </p:nvSpPr>
          <p:spPr bwMode="auto">
            <a:xfrm>
              <a:off x="0" y="1584"/>
              <a:ext cx="432" cy="31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kumimoji="1" lang="zh-CN" altLang="en-US" sz="28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－</a:t>
              </a:r>
            </a:p>
          </p:txBody>
        </p:sp>
      </p:grpSp>
      <p:grpSp>
        <p:nvGrpSpPr>
          <p:cNvPr id="105496" name="Group 24"/>
          <p:cNvGrpSpPr/>
          <p:nvPr/>
        </p:nvGrpSpPr>
        <p:grpSpPr bwMode="auto">
          <a:xfrm>
            <a:off x="4953000" y="1660525"/>
            <a:ext cx="838200" cy="942975"/>
            <a:chOff x="4896" y="528"/>
            <a:chExt cx="528" cy="576"/>
          </a:xfrm>
        </p:grpSpPr>
        <p:sp>
          <p:nvSpPr>
            <p:cNvPr id="105497" name="Text Box 25"/>
            <p:cNvSpPr txBox="1">
              <a:spLocks noChangeArrowheads="1"/>
            </p:cNvSpPr>
            <p:nvPr/>
          </p:nvSpPr>
          <p:spPr bwMode="auto">
            <a:xfrm>
              <a:off x="4896" y="624"/>
              <a:ext cx="528" cy="31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kumimoji="1" lang="en-US" altLang="zh-CN" sz="2800" b="1">
                  <a:solidFill>
                    <a:srgbClr val="FF0066"/>
                  </a:solidFill>
                  <a:latin typeface="Times New Roman" panose="02020603050405020304" pitchFamily="18" charset="0"/>
                </a:rPr>
                <a:t>±</a:t>
              </a:r>
            </a:p>
          </p:txBody>
        </p:sp>
        <p:graphicFrame>
          <p:nvGraphicFramePr>
            <p:cNvPr id="105498" name="Object 26"/>
            <p:cNvGraphicFramePr>
              <a:graphicFrameLocks noChangeAspect="1"/>
            </p:cNvGraphicFramePr>
            <p:nvPr/>
          </p:nvGraphicFramePr>
          <p:xfrm>
            <a:off x="5184" y="528"/>
            <a:ext cx="223" cy="57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98" name="Equation" r:id="rId12" imgW="203200" imgH="520700" progId="Equation.3">
                    <p:embed/>
                  </p:oleObj>
                </mc:Choice>
                <mc:Fallback>
                  <p:oleObj name="Equation" r:id="rId12" imgW="203200" imgH="520700" progId="Equation.3">
                    <p:embed/>
                    <p:pic>
                      <p:nvPicPr>
                        <p:cNvPr id="0" name="图片 307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184" y="528"/>
                          <a:ext cx="223" cy="57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05499" name="Text Box 27"/>
          <p:cNvSpPr txBox="1">
            <a:spLocks noChangeArrowheads="1"/>
          </p:cNvSpPr>
          <p:nvPr/>
        </p:nvSpPr>
        <p:spPr bwMode="auto">
          <a:xfrm>
            <a:off x="5181600" y="2681288"/>
            <a:ext cx="7620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en-US" altLang="zh-CN" sz="2800" b="1">
                <a:solidFill>
                  <a:srgbClr val="FF0066"/>
                </a:solidFill>
                <a:latin typeface="Times New Roman" panose="02020603050405020304" pitchFamily="18" charset="0"/>
              </a:rPr>
              <a:t>0</a:t>
            </a:r>
          </a:p>
        </p:txBody>
      </p:sp>
      <p:sp>
        <p:nvSpPr>
          <p:cNvPr id="105500" name="Text Box 28"/>
          <p:cNvSpPr txBox="1">
            <a:spLocks noChangeArrowheads="1"/>
          </p:cNvSpPr>
          <p:nvPr/>
        </p:nvSpPr>
        <p:spPr bwMode="auto">
          <a:xfrm>
            <a:off x="4859338" y="3429000"/>
            <a:ext cx="1524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 b="1">
                <a:solidFill>
                  <a:srgbClr val="FF0066"/>
                </a:solidFill>
                <a:latin typeface="Times New Roman" panose="02020603050405020304" pitchFamily="18" charset="0"/>
              </a:rPr>
              <a:t>不存在</a:t>
            </a:r>
          </a:p>
        </p:txBody>
      </p:sp>
      <p:graphicFrame>
        <p:nvGraphicFramePr>
          <p:cNvPr id="105501" name="Object 29"/>
          <p:cNvGraphicFramePr>
            <a:graphicFrameLocks noChangeAspect="1"/>
          </p:cNvGraphicFramePr>
          <p:nvPr/>
        </p:nvGraphicFramePr>
        <p:xfrm>
          <a:off x="2843213" y="1916113"/>
          <a:ext cx="476250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9" name="Equation" r:id="rId14" imgW="203200" imgH="520700" progId="Equation.3">
                  <p:embed/>
                </p:oleObj>
              </mc:Choice>
              <mc:Fallback>
                <p:oleObj name="Equation" r:id="rId14" imgW="203200" imgH="520700" progId="Equation.3">
                  <p:embed/>
                  <p:pic>
                    <p:nvPicPr>
                      <p:cNvPr id="0" name="图片 307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3213" y="1916113"/>
                        <a:ext cx="476250" cy="863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5502" name="AutoShape 3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6400800"/>
            <a:ext cx="457200" cy="457200"/>
          </a:xfrm>
          <a:prstGeom prst="actionButtonHelp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05503" name="Text Box 31"/>
          <p:cNvSpPr txBox="1">
            <a:spLocks noChangeArrowheads="1"/>
          </p:cNvSpPr>
          <p:nvPr/>
        </p:nvSpPr>
        <p:spPr bwMode="auto">
          <a:xfrm>
            <a:off x="0" y="86094"/>
            <a:ext cx="79565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3200" b="1" dirty="0">
                <a:solidFill>
                  <a:srgbClr val="3333FF"/>
                </a:solidFill>
                <a:latin typeface="Times New Roman" panose="02020603050405020304" pitchFamily="18" charset="0"/>
                <a:ea typeface="楷体_GB2312" pitchFamily="49" charset="-122"/>
              </a:rPr>
              <a:t>请同学们概括一个数的平方根的性质：</a:t>
            </a:r>
          </a:p>
        </p:txBody>
      </p:sp>
      <p:sp>
        <p:nvSpPr>
          <p:cNvPr id="105504" name="Text Box 32"/>
          <p:cNvSpPr txBox="1">
            <a:spLocks noChangeArrowheads="1"/>
          </p:cNvSpPr>
          <p:nvPr/>
        </p:nvSpPr>
        <p:spPr bwMode="auto">
          <a:xfrm>
            <a:off x="0" y="4627835"/>
            <a:ext cx="8440738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3200" b="1" dirty="0">
                <a:solidFill>
                  <a:srgbClr val="3333FF"/>
                </a:solidFill>
                <a:latin typeface="Times New Roman" panose="02020603050405020304" pitchFamily="18" charset="0"/>
                <a:ea typeface="楷体_GB2312" pitchFamily="49" charset="-122"/>
              </a:rPr>
              <a:t>    一个正数有两个平方根，它们互为相反数；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3200" b="1" dirty="0">
                <a:solidFill>
                  <a:srgbClr val="3333FF"/>
                </a:solidFill>
                <a:latin typeface="Times New Roman" panose="02020603050405020304" pitchFamily="18" charset="0"/>
                <a:ea typeface="楷体_GB2312" pitchFamily="49" charset="-122"/>
              </a:rPr>
              <a:t>      零有一个平方根，它是零本身；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3200" b="1" dirty="0">
                <a:solidFill>
                  <a:srgbClr val="3333FF"/>
                </a:solidFill>
                <a:latin typeface="Times New Roman" panose="02020603050405020304" pitchFamily="18" charset="0"/>
                <a:ea typeface="楷体_GB2312" pitchFamily="49" charset="-122"/>
              </a:rPr>
              <a:t>      负数没有平方根。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55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054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055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474" grpId="0" animBg="1"/>
      <p:bldP spid="105502" grpId="0" animBg="1"/>
      <p:bldP spid="105504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ChangeArrowheads="1"/>
          </p:cNvSpPr>
          <p:nvPr/>
        </p:nvSpPr>
        <p:spPr bwMode="auto">
          <a:xfrm>
            <a:off x="250825" y="1412776"/>
            <a:ext cx="8464550" cy="192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4000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一般地</a:t>
            </a:r>
            <a:r>
              <a:rPr lang="en-US" altLang="zh-CN" sz="4000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,</a:t>
            </a:r>
            <a:r>
              <a:rPr lang="zh-CN" altLang="en-US" sz="4000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如果一个数的平方等于</a:t>
            </a:r>
            <a:r>
              <a:rPr lang="en-US" altLang="zh-CN" sz="4000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a,</a:t>
            </a:r>
            <a:r>
              <a:rPr lang="zh-CN" altLang="en-US" sz="4000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那么这个数叫做</a:t>
            </a:r>
            <a:r>
              <a:rPr lang="en-US" altLang="zh-CN" sz="4000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a</a:t>
            </a:r>
            <a:r>
              <a:rPr lang="zh-CN" altLang="en-US" sz="4000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的平方根，也叫做</a:t>
            </a:r>
            <a:r>
              <a:rPr lang="en-US" altLang="zh-CN" sz="4000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a</a:t>
            </a:r>
            <a:r>
              <a:rPr lang="zh-CN" altLang="en-US" sz="4000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的二次方根。</a:t>
            </a:r>
          </a:p>
        </p:txBody>
      </p:sp>
      <p:graphicFrame>
        <p:nvGraphicFramePr>
          <p:cNvPr id="106499" name="Object 3"/>
          <p:cNvGraphicFramePr>
            <a:graphicFrameLocks noGrp="1" noChangeAspect="1"/>
          </p:cNvGraphicFramePr>
          <p:nvPr>
            <p:ph sz="half" idx="1"/>
          </p:nvPr>
        </p:nvGraphicFramePr>
        <p:xfrm>
          <a:off x="3990975" y="4002088"/>
          <a:ext cx="1730375" cy="728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6" name="Equation" r:id="rId4" imgW="482600" imgH="203200" progId="Equation.DSMT4">
                  <p:embed/>
                </p:oleObj>
              </mc:Choice>
              <mc:Fallback>
                <p:oleObj name="Equation" r:id="rId4" imgW="482600" imgH="203200" progId="Equation.DSMT4">
                  <p:embed/>
                  <p:pic>
                    <p:nvPicPr>
                      <p:cNvPr id="0" name="图片 409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90975" y="4002088"/>
                        <a:ext cx="1730375" cy="7286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prstDash val="solid"/>
                            <a:miter lim="800000"/>
                            <a:headEnd type="none" w="med" len="med"/>
                            <a:tailEnd type="none" w="med" len="med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6500" name="Object 4"/>
          <p:cNvGraphicFramePr>
            <a:graphicFrameLocks noGrp="1" noChangeAspect="1"/>
          </p:cNvGraphicFramePr>
          <p:nvPr>
            <p:ph sz="half" idx="2"/>
          </p:nvPr>
        </p:nvGraphicFramePr>
        <p:xfrm>
          <a:off x="5867400" y="5373688"/>
          <a:ext cx="1800225" cy="901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7" name="Equation" r:id="rId6" imgW="354965" imgH="177800" progId="Equation.DSMT4">
                  <p:embed/>
                </p:oleObj>
              </mc:Choice>
              <mc:Fallback>
                <p:oleObj name="Equation" r:id="rId6" imgW="354965" imgH="177800" progId="Equation.DSMT4">
                  <p:embed/>
                  <p:pic>
                    <p:nvPicPr>
                      <p:cNvPr id="0" name="图片 409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7400" y="5373688"/>
                        <a:ext cx="1800225" cy="901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prstDash val="solid"/>
                            <a:miter lim="800000"/>
                            <a:headEnd type="none" w="med" len="med"/>
                            <a:tailEnd type="none" w="med" len="med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65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65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7522" name="Object 2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9" name="公式" r:id="rId4" imgW="114300" imgH="215900" progId="Equation.3">
                  <p:embed/>
                </p:oleObj>
              </mc:Choice>
              <mc:Fallback>
                <p:oleObj name="公式" r:id="rId4" imgW="114300" imgH="215900" progId="Equation.3">
                  <p:embed/>
                  <p:pic>
                    <p:nvPicPr>
                      <p:cNvPr id="0" name="图片 51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7523" name="Object 3"/>
          <p:cNvGraphicFramePr>
            <a:graphicFrameLocks noChangeAspect="1"/>
          </p:cNvGraphicFramePr>
          <p:nvPr/>
        </p:nvGraphicFramePr>
        <p:xfrm>
          <a:off x="323850" y="4292600"/>
          <a:ext cx="7310438" cy="477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0" name="Equation" r:id="rId6" imgW="3492500" imgH="228600" progId="Equation.DSMT4">
                  <p:embed/>
                </p:oleObj>
              </mc:Choice>
              <mc:Fallback>
                <p:oleObj name="Equation" r:id="rId6" imgW="3492500" imgH="228600" progId="Equation.DSMT4">
                  <p:embed/>
                  <p:pic>
                    <p:nvPicPr>
                      <p:cNvPr id="0" name="图片 51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850" y="4292600"/>
                        <a:ext cx="7310438" cy="477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7524" name="Text Box 4"/>
          <p:cNvSpPr txBox="1">
            <a:spLocks noChangeArrowheads="1"/>
          </p:cNvSpPr>
          <p:nvPr/>
        </p:nvSpPr>
        <p:spPr bwMode="auto">
          <a:xfrm>
            <a:off x="34925" y="-26988"/>
            <a:ext cx="7058025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Clr>
                <a:srgbClr val="009999"/>
              </a:buClr>
              <a:buFont typeface="Wingdings" panose="05000000000000000000" pitchFamily="2" charset="2"/>
              <a:buNone/>
            </a:pPr>
            <a:r>
              <a:rPr lang="zh-CN" altLang="en-US" sz="48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华文行楷" panose="02010800040101010101" pitchFamily="2" charset="-122"/>
              </a:rPr>
              <a:t>平方根的表示方法、读法</a:t>
            </a:r>
          </a:p>
        </p:txBody>
      </p:sp>
      <p:grpSp>
        <p:nvGrpSpPr>
          <p:cNvPr id="107525" name="Group 5"/>
          <p:cNvGrpSpPr/>
          <p:nvPr/>
        </p:nvGrpSpPr>
        <p:grpSpPr bwMode="auto">
          <a:xfrm>
            <a:off x="4427538" y="549275"/>
            <a:ext cx="2663825" cy="769938"/>
            <a:chOff x="3168" y="276"/>
            <a:chExt cx="1081" cy="485"/>
          </a:xfrm>
        </p:grpSpPr>
        <p:sp>
          <p:nvSpPr>
            <p:cNvPr id="107526" name="Line 6"/>
            <p:cNvSpPr>
              <a:spLocks noChangeShapeType="1"/>
            </p:cNvSpPr>
            <p:nvPr/>
          </p:nvSpPr>
          <p:spPr bwMode="auto">
            <a:xfrm flipV="1">
              <a:off x="3168" y="521"/>
              <a:ext cx="584" cy="240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07527" name="Text Box 7"/>
            <p:cNvSpPr txBox="1">
              <a:spLocks noChangeArrowheads="1"/>
            </p:cNvSpPr>
            <p:nvPr/>
          </p:nvSpPr>
          <p:spPr bwMode="auto">
            <a:xfrm>
              <a:off x="3741" y="276"/>
              <a:ext cx="508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kumimoji="1" lang="zh-CN" altLang="en-US" sz="3200" b="1">
                  <a:solidFill>
                    <a:srgbClr val="FF33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根号</a:t>
              </a:r>
            </a:p>
          </p:txBody>
        </p:sp>
      </p:grpSp>
      <p:sp>
        <p:nvSpPr>
          <p:cNvPr id="107528" name="Line 8"/>
          <p:cNvSpPr>
            <a:spLocks noChangeShapeType="1"/>
          </p:cNvSpPr>
          <p:nvPr/>
        </p:nvSpPr>
        <p:spPr bwMode="auto">
          <a:xfrm>
            <a:off x="4953000" y="2117725"/>
            <a:ext cx="1289050" cy="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07529" name="Text Box 9"/>
          <p:cNvSpPr txBox="1">
            <a:spLocks noChangeArrowheads="1"/>
          </p:cNvSpPr>
          <p:nvPr/>
        </p:nvSpPr>
        <p:spPr bwMode="auto">
          <a:xfrm>
            <a:off x="6143625" y="1704975"/>
            <a:ext cx="22383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3200" b="1">
                <a:solidFill>
                  <a:srgbClr val="FF33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被开方数</a:t>
            </a:r>
          </a:p>
        </p:txBody>
      </p:sp>
      <p:grpSp>
        <p:nvGrpSpPr>
          <p:cNvPr id="107530" name="Group 10"/>
          <p:cNvGrpSpPr/>
          <p:nvPr/>
        </p:nvGrpSpPr>
        <p:grpSpPr bwMode="auto">
          <a:xfrm>
            <a:off x="2124075" y="1052513"/>
            <a:ext cx="3671888" cy="2054225"/>
            <a:chOff x="1610" y="677"/>
            <a:chExt cx="2048" cy="1294"/>
          </a:xfrm>
        </p:grpSpPr>
        <p:graphicFrame>
          <p:nvGraphicFramePr>
            <p:cNvPr id="107531" name="Object 11"/>
            <p:cNvGraphicFramePr>
              <a:graphicFrameLocks noChangeAspect="1"/>
            </p:cNvGraphicFramePr>
            <p:nvPr/>
          </p:nvGraphicFramePr>
          <p:xfrm>
            <a:off x="1610" y="677"/>
            <a:ext cx="1485" cy="102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41" name="Equation" r:id="rId8" imgW="330200" imgH="228600" progId="Equation.DSMT4">
                    <p:embed/>
                  </p:oleObj>
                </mc:Choice>
                <mc:Fallback>
                  <p:oleObj name="Equation" r:id="rId8" imgW="330200" imgH="228600" progId="Equation.DSMT4">
                    <p:embed/>
                    <p:pic>
                      <p:nvPicPr>
                        <p:cNvPr id="0" name="图片 512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610" y="677"/>
                          <a:ext cx="1485" cy="102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07532" name="Text Box 12"/>
            <p:cNvSpPr txBox="1">
              <a:spLocks noChangeArrowheads="1"/>
            </p:cNvSpPr>
            <p:nvPr/>
          </p:nvSpPr>
          <p:spPr bwMode="auto">
            <a:xfrm>
              <a:off x="1882" y="1606"/>
              <a:ext cx="1776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buClr>
                  <a:srgbClr val="009999"/>
                </a:buClr>
                <a:buFont typeface="Wingdings" panose="05000000000000000000" pitchFamily="2" charset="2"/>
                <a:buNone/>
              </a:pPr>
              <a:r>
                <a:rPr lang="zh-CN" altLang="en-US" sz="3200" b="1">
                  <a:solidFill>
                    <a:srgbClr val="0000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（</a:t>
              </a:r>
              <a:r>
                <a:rPr lang="en-US" altLang="zh-CN" sz="3200" b="1">
                  <a:solidFill>
                    <a:srgbClr val="0000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a</a:t>
              </a:r>
              <a:r>
                <a:rPr lang="zh-CN" altLang="en-US" sz="3200" b="1">
                  <a:solidFill>
                    <a:srgbClr val="0000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是</a:t>
              </a:r>
              <a:r>
                <a:rPr lang="zh-CN" altLang="en-US" sz="3200" b="1">
                  <a:solidFill>
                    <a:srgbClr val="FF0066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非负数</a:t>
              </a:r>
              <a:r>
                <a:rPr lang="zh-CN" altLang="en-US" sz="3200" b="1">
                  <a:solidFill>
                    <a:srgbClr val="0000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）</a:t>
              </a:r>
            </a:p>
          </p:txBody>
        </p:sp>
      </p:grpSp>
      <p:graphicFrame>
        <p:nvGraphicFramePr>
          <p:cNvPr id="107533" name="Object 13"/>
          <p:cNvGraphicFramePr>
            <a:graphicFrameLocks noChangeAspect="1"/>
          </p:cNvGraphicFramePr>
          <p:nvPr/>
        </p:nvGraphicFramePr>
        <p:xfrm>
          <a:off x="179388" y="3357563"/>
          <a:ext cx="9158287" cy="479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2" name="Equation" r:id="rId10" imgW="4356100" imgH="241300" progId="Equation.DSMT4">
                  <p:embed/>
                </p:oleObj>
              </mc:Choice>
              <mc:Fallback>
                <p:oleObj name="Equation" r:id="rId10" imgW="4356100" imgH="241300" progId="Equation.DSMT4">
                  <p:embed/>
                  <p:pic>
                    <p:nvPicPr>
                      <p:cNvPr id="0" name="图片 51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388" y="3357563"/>
                        <a:ext cx="9158287" cy="479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7534" name="Object 14"/>
          <p:cNvGraphicFramePr>
            <a:graphicFrameLocks noChangeAspect="1"/>
          </p:cNvGraphicFramePr>
          <p:nvPr/>
        </p:nvGraphicFramePr>
        <p:xfrm>
          <a:off x="214313" y="5300663"/>
          <a:ext cx="8929687" cy="454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3" name="Equation" r:id="rId12" imgW="4787900" imgH="228600" progId="Equation.DSMT4">
                  <p:embed/>
                </p:oleObj>
              </mc:Choice>
              <mc:Fallback>
                <p:oleObj name="Equation" r:id="rId12" imgW="4787900" imgH="228600" progId="Equation.DSMT4">
                  <p:embed/>
                  <p:pic>
                    <p:nvPicPr>
                      <p:cNvPr id="0" name="图片 51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4313" y="5300663"/>
                        <a:ext cx="8929687" cy="454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75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75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7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075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075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075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107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1075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2" dur="500"/>
                                        <p:tgtEl>
                                          <p:spTgt spid="107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524" grpId="0" autoUpdateAnimBg="0"/>
      <p:bldP spid="107528" grpId="0" animBg="1"/>
      <p:bldP spid="107529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8546" name="Object 2"/>
          <p:cNvGraphicFramePr>
            <a:graphicFrameLocks noGrp="1" noChangeAspect="1"/>
          </p:cNvGraphicFramePr>
          <p:nvPr>
            <p:ph sz="quarter" idx="1"/>
          </p:nvPr>
        </p:nvGraphicFramePr>
        <p:xfrm>
          <a:off x="2843213" y="620713"/>
          <a:ext cx="1008062" cy="67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5" name="Equation" r:id="rId4" imgW="342900" imgH="228600" progId="Equation.DSMT4">
                  <p:embed/>
                </p:oleObj>
              </mc:Choice>
              <mc:Fallback>
                <p:oleObj name="Equation" r:id="rId4" imgW="342900" imgH="228600" progId="Equation.DSMT4">
                  <p:embed/>
                  <p:pic>
                    <p:nvPicPr>
                      <p:cNvPr id="0" name="图片 614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3213" y="620713"/>
                        <a:ext cx="1008062" cy="673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prstDash val="solid"/>
                            <a:miter lim="800000"/>
                            <a:headEnd type="none" w="med" len="med"/>
                            <a:tailEnd type="none" w="med" len="med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8547" name="Object 3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3419475" y="1557338"/>
          <a:ext cx="935038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6" name="Equation" r:id="rId6" imgW="330200" imgH="228600" progId="Equation.DSMT4">
                  <p:embed/>
                </p:oleObj>
              </mc:Choice>
              <mc:Fallback>
                <p:oleObj name="Equation" r:id="rId6" imgW="330200" imgH="228600" progId="Equation.DSMT4">
                  <p:embed/>
                  <p:pic>
                    <p:nvPicPr>
                      <p:cNvPr id="0" name="图片 614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19475" y="1557338"/>
                        <a:ext cx="935038" cy="647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prstDash val="solid"/>
                            <a:miter lim="800000"/>
                            <a:headEnd type="none" w="med" len="med"/>
                            <a:tailEnd type="none" w="med" len="med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8548" name="Object 4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3292475" y="2208213"/>
          <a:ext cx="1235075" cy="887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7" name="Equation" r:id="rId8" imgW="317500" imgH="228600" progId="Equation.DSMT4">
                  <p:embed/>
                </p:oleObj>
              </mc:Choice>
              <mc:Fallback>
                <p:oleObj name="Equation" r:id="rId8" imgW="317500" imgH="228600" progId="Equation.DSMT4">
                  <p:embed/>
                  <p:pic>
                    <p:nvPicPr>
                      <p:cNvPr id="0" name="图片 614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92475" y="2208213"/>
                        <a:ext cx="1235075" cy="8874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prstDash val="solid"/>
                            <a:miter lim="800000"/>
                            <a:headEnd type="none" w="med" len="med"/>
                            <a:tailEnd type="none" w="med" len="med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8549" name="Text Box 5"/>
          <p:cNvSpPr txBox="1">
            <a:spLocks noChangeArrowheads="1"/>
          </p:cNvSpPr>
          <p:nvPr/>
        </p:nvSpPr>
        <p:spPr bwMode="auto">
          <a:xfrm>
            <a:off x="468313" y="692150"/>
            <a:ext cx="30956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320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9</a:t>
            </a:r>
            <a:r>
              <a:rPr lang="zh-CN" altLang="en-US" sz="320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的平方根：</a:t>
            </a:r>
          </a:p>
        </p:txBody>
      </p:sp>
      <p:sp>
        <p:nvSpPr>
          <p:cNvPr id="108550" name="Text Box 6"/>
          <p:cNvSpPr txBox="1">
            <a:spLocks noChangeArrowheads="1"/>
          </p:cNvSpPr>
          <p:nvPr/>
        </p:nvSpPr>
        <p:spPr bwMode="auto">
          <a:xfrm>
            <a:off x="395288" y="1557338"/>
            <a:ext cx="4103687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320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9</a:t>
            </a:r>
            <a:r>
              <a:rPr lang="zh-CN" altLang="en-US" sz="320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的正的平方根：</a:t>
            </a:r>
          </a:p>
        </p:txBody>
      </p:sp>
      <p:sp>
        <p:nvSpPr>
          <p:cNvPr id="108551" name="Text Box 7"/>
          <p:cNvSpPr txBox="1">
            <a:spLocks noChangeArrowheads="1"/>
          </p:cNvSpPr>
          <p:nvPr/>
        </p:nvSpPr>
        <p:spPr bwMode="auto">
          <a:xfrm>
            <a:off x="468313" y="2349500"/>
            <a:ext cx="35274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320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9</a:t>
            </a:r>
            <a:r>
              <a:rPr lang="zh-CN" altLang="en-US" sz="320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的负的平方根：</a:t>
            </a:r>
          </a:p>
        </p:txBody>
      </p:sp>
      <p:graphicFrame>
        <p:nvGraphicFramePr>
          <p:cNvPr id="108552" name="Object 8"/>
          <p:cNvGraphicFramePr>
            <a:graphicFrameLocks noGrp="1" noChangeAspect="1"/>
          </p:cNvGraphicFramePr>
          <p:nvPr>
            <p:ph sz="quarter" idx="4"/>
          </p:nvPr>
        </p:nvGraphicFramePr>
        <p:xfrm>
          <a:off x="3995738" y="620713"/>
          <a:ext cx="1152525" cy="646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8" name="Equation" r:id="rId10" imgW="316865" imgH="177800" progId="Equation.DSMT4">
                  <p:embed/>
                </p:oleObj>
              </mc:Choice>
              <mc:Fallback>
                <p:oleObj name="Equation" r:id="rId10" imgW="316865" imgH="177800" progId="Equation.DSMT4">
                  <p:embed/>
                  <p:pic>
                    <p:nvPicPr>
                      <p:cNvPr id="0" name="图片 61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95738" y="620713"/>
                        <a:ext cx="1152525" cy="646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prstDash val="solid"/>
                            <a:miter lim="800000"/>
                            <a:headEnd type="none" w="med" len="med"/>
                            <a:tailEnd type="none" w="med" len="med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8553" name="Object 9"/>
          <p:cNvGraphicFramePr>
            <a:graphicFrameLocks noChangeAspect="1"/>
          </p:cNvGraphicFramePr>
          <p:nvPr/>
        </p:nvGraphicFramePr>
        <p:xfrm>
          <a:off x="4500563" y="1557338"/>
          <a:ext cx="1079500" cy="604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9" name="Equation" r:id="rId12" imgW="316865" imgH="177800" progId="Equation.DSMT4">
                  <p:embed/>
                </p:oleObj>
              </mc:Choice>
              <mc:Fallback>
                <p:oleObj name="Equation" r:id="rId12" imgW="316865" imgH="177800" progId="Equation.DSMT4">
                  <p:embed/>
                  <p:pic>
                    <p:nvPicPr>
                      <p:cNvPr id="0" name="图片 614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0563" y="1557338"/>
                        <a:ext cx="1079500" cy="6048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8554" name="Object 10"/>
          <p:cNvGraphicFramePr>
            <a:graphicFrameLocks noChangeAspect="1"/>
          </p:cNvGraphicFramePr>
          <p:nvPr/>
        </p:nvGraphicFramePr>
        <p:xfrm>
          <a:off x="4787900" y="2349500"/>
          <a:ext cx="1079500" cy="604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0" name="Equation" r:id="rId14" imgW="316865" imgH="177800" progId="Equation.DSMT4">
                  <p:embed/>
                </p:oleObj>
              </mc:Choice>
              <mc:Fallback>
                <p:oleObj name="Equation" r:id="rId14" imgW="316865" imgH="177800" progId="Equation.DSMT4">
                  <p:embed/>
                  <p:pic>
                    <p:nvPicPr>
                      <p:cNvPr id="0" name="图片 615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87900" y="2349500"/>
                        <a:ext cx="1079500" cy="604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8555" name="Object 11"/>
          <p:cNvGraphicFramePr>
            <a:graphicFrameLocks noChangeAspect="1"/>
          </p:cNvGraphicFramePr>
          <p:nvPr/>
        </p:nvGraphicFramePr>
        <p:xfrm>
          <a:off x="827088" y="3429000"/>
          <a:ext cx="936625" cy="674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1" name="Equation" r:id="rId16" imgW="317500" imgH="228600" progId="Equation.DSMT4">
                  <p:embed/>
                </p:oleObj>
              </mc:Choice>
              <mc:Fallback>
                <p:oleObj name="Equation" r:id="rId16" imgW="317500" imgH="228600" progId="Equation.DSMT4">
                  <p:embed/>
                  <p:pic>
                    <p:nvPicPr>
                      <p:cNvPr id="0" name="图片 615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088" y="3429000"/>
                        <a:ext cx="936625" cy="674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8556" name="Object 12"/>
          <p:cNvGraphicFramePr>
            <a:graphicFrameLocks noChangeAspect="1"/>
          </p:cNvGraphicFramePr>
          <p:nvPr/>
        </p:nvGraphicFramePr>
        <p:xfrm>
          <a:off x="755650" y="4581525"/>
          <a:ext cx="1150938" cy="739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2" name="Equation" r:id="rId18" imgW="355600" imgH="228600" progId="Equation.DSMT4">
                  <p:embed/>
                </p:oleObj>
              </mc:Choice>
              <mc:Fallback>
                <p:oleObj name="Equation" r:id="rId18" imgW="355600" imgH="228600" progId="Equation.DSMT4">
                  <p:embed/>
                  <p:pic>
                    <p:nvPicPr>
                      <p:cNvPr id="0" name="图片 615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650" y="4581525"/>
                        <a:ext cx="1150938" cy="739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8557" name="Text Box 13"/>
          <p:cNvSpPr txBox="1">
            <a:spLocks noChangeArrowheads="1"/>
          </p:cNvSpPr>
          <p:nvPr/>
        </p:nvSpPr>
        <p:spPr bwMode="auto">
          <a:xfrm>
            <a:off x="1835150" y="3500438"/>
            <a:ext cx="540067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320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表示</a:t>
            </a:r>
            <a:r>
              <a:rPr lang="en-US" altLang="zh-CN" sz="320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25</a:t>
            </a:r>
            <a:r>
              <a:rPr lang="zh-CN" altLang="en-US" sz="320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的正的平方根。</a:t>
            </a:r>
          </a:p>
        </p:txBody>
      </p:sp>
      <p:sp>
        <p:nvSpPr>
          <p:cNvPr id="108558" name="Text Box 14"/>
          <p:cNvSpPr txBox="1">
            <a:spLocks noChangeArrowheads="1"/>
          </p:cNvSpPr>
          <p:nvPr/>
        </p:nvSpPr>
        <p:spPr bwMode="auto">
          <a:xfrm>
            <a:off x="2051050" y="4652963"/>
            <a:ext cx="3671888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320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表示</a:t>
            </a:r>
            <a:r>
              <a:rPr lang="en-US" altLang="zh-CN" sz="320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7</a:t>
            </a:r>
            <a:r>
              <a:rPr lang="zh-CN" altLang="en-US" sz="320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的平方根。</a:t>
            </a:r>
          </a:p>
        </p:txBody>
      </p:sp>
      <p:graphicFrame>
        <p:nvGraphicFramePr>
          <p:cNvPr id="108559" name="Object 15"/>
          <p:cNvGraphicFramePr>
            <a:graphicFrameLocks noChangeAspect="1"/>
          </p:cNvGraphicFramePr>
          <p:nvPr/>
        </p:nvGraphicFramePr>
        <p:xfrm>
          <a:off x="684213" y="5516563"/>
          <a:ext cx="4103687" cy="793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3" name="Equation" r:id="rId20" imgW="1181100" imgH="228600" progId="Equation.DSMT4">
                  <p:embed/>
                </p:oleObj>
              </mc:Choice>
              <mc:Fallback>
                <p:oleObj name="Equation" r:id="rId20" imgW="1181100" imgH="228600" progId="Equation.DSMT4">
                  <p:embed/>
                  <p:pic>
                    <p:nvPicPr>
                      <p:cNvPr id="0" name="图片 615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4213" y="5516563"/>
                        <a:ext cx="4103687" cy="793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557" grpId="0"/>
      <p:bldP spid="108558" grpId="0"/>
    </p:bldLst>
  </p:timing>
</p:sld>
</file>

<file path=ppt/theme/theme1.xml><?xml version="1.0" encoding="utf-8"?>
<a:theme xmlns:a="http://schemas.openxmlformats.org/drawingml/2006/main" name="WWW.2PPT.COM&#10;">
  <a:themeElements>
    <a:clrScheme name="www.7cxk.com1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www.7cxk.com1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www.7cxk.com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ww.7cxk.com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ww.7cxk.com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ww.7cxk.com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ww.7cxk.com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ww.7cxk.com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1124</Words>
  <Application>Microsoft Office PowerPoint</Application>
  <PresentationFormat>全屏显示(4:3)</PresentationFormat>
  <Paragraphs>170</Paragraphs>
  <Slides>19</Slides>
  <Notes>19</Notes>
  <HiddenSlides>0</HiddenSlides>
  <MMClips>0</MMClips>
  <ScaleCrop>false</ScaleCrop>
  <HeadingPairs>
    <vt:vector size="8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3</vt:i4>
      </vt:variant>
      <vt:variant>
        <vt:lpstr>幻灯片标题</vt:lpstr>
      </vt:variant>
      <vt:variant>
        <vt:i4>19</vt:i4>
      </vt:variant>
    </vt:vector>
  </HeadingPairs>
  <TitlesOfParts>
    <vt:vector size="34" baseType="lpstr">
      <vt:lpstr>BatangChe</vt:lpstr>
      <vt:lpstr>黑体</vt:lpstr>
      <vt:lpstr>华文行楷</vt:lpstr>
      <vt:lpstr>楷体_GB2312</vt:lpstr>
      <vt:lpstr>宋体</vt:lpstr>
      <vt:lpstr>微软雅黑</vt:lpstr>
      <vt:lpstr>Arial</vt:lpstr>
      <vt:lpstr>Calibri</vt:lpstr>
      <vt:lpstr>MS Outlook</vt:lpstr>
      <vt:lpstr>Times New Roman</vt:lpstr>
      <vt:lpstr>Wingdings</vt:lpstr>
      <vt:lpstr>WWW.2PPT.COM
</vt:lpstr>
      <vt:lpstr>Equation</vt:lpstr>
      <vt:lpstr>Microsoft 公式 3.0</vt:lpstr>
      <vt:lpstr>公式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2017-09-18T05:13:00Z</dcterms:created>
  <dcterms:modified xsi:type="dcterms:W3CDTF">2023-01-17T01:10:11Z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8C8E253E695B49729542041874D84709</vt:lpwstr>
  </property>
  <property fmtid="{D5CDD505-2E9C-101B-9397-08002B2CF9AE}" pid="3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