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484" r:id="rId3"/>
    <p:sldId id="527" r:id="rId4"/>
    <p:sldId id="528" r:id="rId5"/>
    <p:sldId id="488" r:id="rId6"/>
    <p:sldId id="489" r:id="rId7"/>
    <p:sldId id="490" r:id="rId8"/>
    <p:sldId id="491" r:id="rId9"/>
    <p:sldId id="533" r:id="rId10"/>
    <p:sldId id="534" r:id="rId11"/>
    <p:sldId id="529" r:id="rId12"/>
    <p:sldId id="495" r:id="rId13"/>
    <p:sldId id="497" r:id="rId14"/>
    <p:sldId id="499" r:id="rId15"/>
    <p:sldId id="501" r:id="rId16"/>
    <p:sldId id="530" r:id="rId17"/>
    <p:sldId id="503" r:id="rId18"/>
    <p:sldId id="504" r:id="rId19"/>
    <p:sldId id="535" r:id="rId20"/>
    <p:sldId id="531" r:id="rId21"/>
    <p:sldId id="511" r:id="rId22"/>
    <p:sldId id="513" r:id="rId23"/>
    <p:sldId id="517" r:id="rId24"/>
    <p:sldId id="532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7DA"/>
    <a:srgbClr val="124A83"/>
    <a:srgbClr val="E05977"/>
    <a:srgbClr val="418DD2"/>
    <a:srgbClr val="F8FCFE"/>
    <a:srgbClr val="E9F7FC"/>
    <a:srgbClr val="F63122"/>
    <a:srgbClr val="FF5050"/>
    <a:srgbClr val="FF6600"/>
    <a:srgbClr val="CB2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429" autoAdjust="0"/>
  </p:normalViewPr>
  <p:slideViewPr>
    <p:cSldViewPr>
      <p:cViewPr>
        <p:scale>
          <a:sx n="75" d="100"/>
          <a:sy n="75" d="100"/>
        </p:scale>
        <p:origin x="-2664" y="-13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FD4-19DA-4499-8C60-737D3D528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FAD4-1A1B-4566-930E-C96CE29497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90600" y="50250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642372" y="3619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父亲节由来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8575" y="590550"/>
            <a:ext cx="9144000" cy="457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664" y="267946"/>
            <a:ext cx="463336" cy="46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8575" y="590550"/>
            <a:ext cx="9144000" cy="457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664" y="267946"/>
            <a:ext cx="463336" cy="463336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642372" y="3619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有一种爱叫父爱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8575" y="590550"/>
            <a:ext cx="9144000" cy="457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664" y="267946"/>
            <a:ext cx="463336" cy="463336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642372" y="3619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课堂调查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8575" y="590550"/>
            <a:ext cx="9144000" cy="457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664" y="267946"/>
            <a:ext cx="463336" cy="463336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642372" y="36195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</a:rPr>
              <a:t>孝敬父母从现在做起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28575" y="590550"/>
            <a:ext cx="9144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3FD4-19DA-4499-8C60-737D3D5288A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FAD4-1A1B-4566-930E-C96CE29497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9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43200" y="3147596"/>
            <a:ext cx="354782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accent1"/>
                </a:solidFill>
                <a:cs typeface="+mn-ea"/>
                <a:sym typeface="+mn-lt"/>
              </a:rPr>
              <a:t>宣讲人：</a:t>
            </a:r>
            <a:r>
              <a:rPr lang="en-US" altLang="zh-CN" sz="1600" smtClean="0">
                <a:solidFill>
                  <a:schemeClr val="accent1"/>
                </a:solidFill>
                <a:cs typeface="+mn-ea"/>
                <a:sym typeface="+mn-lt"/>
              </a:rPr>
              <a:t>PPT818   </a:t>
            </a:r>
            <a:r>
              <a:rPr lang="zh-CN" altLang="en-US" sz="1600" smtClean="0">
                <a:solidFill>
                  <a:schemeClr val="accent1"/>
                </a:solidFill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chemeClr val="accent1"/>
                </a:solidFill>
                <a:cs typeface="+mn-ea"/>
                <a:sym typeface="+mn-lt"/>
              </a:rPr>
              <a:t>20XX.XX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26372" y="2582043"/>
            <a:ext cx="4291255" cy="413153"/>
            <a:chOff x="3328745" y="2158597"/>
            <a:chExt cx="4291255" cy="413153"/>
          </a:xfrm>
        </p:grpSpPr>
        <p:sp>
          <p:nvSpPr>
            <p:cNvPr id="9" name="文本框 8"/>
            <p:cNvSpPr txBox="1"/>
            <p:nvPr/>
          </p:nvSpPr>
          <p:spPr>
            <a:xfrm>
              <a:off x="3486977" y="2202418"/>
              <a:ext cx="4133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1600" dirty="0">
                  <a:solidFill>
                    <a:schemeClr val="accent1"/>
                  </a:solidFill>
                  <a:cs typeface="+mn-ea"/>
                  <a:sym typeface="+mn-lt"/>
                </a:rPr>
                <a:t>快乐父亲节主题班会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328745" y="2158597"/>
              <a:ext cx="4134373" cy="38289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68270" y="3638550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36578" y="-247650"/>
            <a:ext cx="3863093" cy="51504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6294" y="-6948"/>
            <a:ext cx="3863093" cy="51504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73925" y="1063589"/>
            <a:ext cx="2464308" cy="32857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619404" y="1012995"/>
            <a:ext cx="3905193" cy="1371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469500" y="1653181"/>
            <a:ext cx="2198464" cy="2477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9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52246" y="1795104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600" y="1419820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78307" y="2285822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cs typeface="+mn-ea"/>
                <a:sym typeface="+mn-lt"/>
              </a:rPr>
              <a:t>有一种爱叫父爱</a:t>
            </a:r>
          </a:p>
        </p:txBody>
      </p:sp>
      <p:sp>
        <p:nvSpPr>
          <p:cNvPr id="61" name="矩形 60"/>
          <p:cNvSpPr/>
          <p:nvPr/>
        </p:nvSpPr>
        <p:spPr>
          <a:xfrm>
            <a:off x="4121925" y="3181350"/>
            <a:ext cx="391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accent2"/>
                </a:solidFill>
                <a:cs typeface="+mn-ea"/>
                <a:sym typeface="+mn-lt"/>
              </a:rPr>
              <a:t>thanksgiving father‘s day theme class meeting thanksgiving father's day theme class meeting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81392" y="-21431"/>
            <a:ext cx="3863093" cy="51504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7144" y="-14483"/>
            <a:ext cx="3863093" cy="51504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622" y="1200150"/>
            <a:ext cx="3301580" cy="330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3" grpId="0"/>
      <p:bldP spid="59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16" name="文本框 15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有一种爱叫父爱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6320" y="2925184"/>
            <a:ext cx="4118473" cy="338554"/>
          </a:xfrm>
          <a:prstGeom prst="rect">
            <a:avLst/>
          </a:prstGeom>
          <a:solidFill>
            <a:srgbClr val="124A83"/>
          </a:solidFill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哀哀父亲，育我劬劳</a:t>
            </a:r>
          </a:p>
        </p:txBody>
      </p:sp>
      <p:sp>
        <p:nvSpPr>
          <p:cNvPr id="10" name="矩形 9"/>
          <p:cNvSpPr/>
          <p:nvPr/>
        </p:nvSpPr>
        <p:spPr>
          <a:xfrm>
            <a:off x="1086320" y="3458584"/>
            <a:ext cx="4118474" cy="338554"/>
          </a:xfrm>
          <a:prstGeom prst="rect">
            <a:avLst/>
          </a:prstGeom>
          <a:solidFill>
            <a:srgbClr val="124A83"/>
          </a:solidFill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孝子之至，莫大乎尊亲</a:t>
            </a:r>
          </a:p>
        </p:txBody>
      </p:sp>
      <p:sp>
        <p:nvSpPr>
          <p:cNvPr id="11" name="矩形 10"/>
          <p:cNvSpPr/>
          <p:nvPr/>
        </p:nvSpPr>
        <p:spPr>
          <a:xfrm>
            <a:off x="1086321" y="3954846"/>
            <a:ext cx="4118474" cy="338554"/>
          </a:xfrm>
          <a:prstGeom prst="rect">
            <a:avLst/>
          </a:prstGeom>
          <a:solidFill>
            <a:srgbClr val="124A83"/>
          </a:solidFill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尊亲之至，莫大乎以天下养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179" y="2441308"/>
            <a:ext cx="4214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有一种爱，无边无垠，不求回报，却总能让我们心痛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78768" y="2065026"/>
            <a:ext cx="47154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有一个人，拥有宽厚的肩膀，能撑起我们，顶起整片天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490264" y="3270040"/>
            <a:ext cx="2661970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这种爱就是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父爱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503711" y="3870902"/>
            <a:ext cx="2649689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>
                <a:latin typeface="+mn-lt"/>
                <a:ea typeface="+mn-ea"/>
                <a:cs typeface="+mn-ea"/>
                <a:sym typeface="+mn-lt"/>
              </a:rPr>
              <a:t>这个人就是</a:t>
            </a:r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父亲</a:t>
            </a:r>
            <a:endParaRPr lang="zh-CN" altLang="en-US" sz="135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90264" y="971550"/>
            <a:ext cx="2407450" cy="24074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69824" y="160310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我该用何种方式表达我对您的爱呢，父亲</a:t>
            </a:r>
            <a:r>
              <a:rPr lang="en-US" altLang="zh-CN" b="1" dirty="0">
                <a:cs typeface="+mn-ea"/>
                <a:sym typeface="+mn-lt"/>
              </a:rPr>
              <a:t>?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" grpId="0"/>
      <p:bldP spid="6" grpId="0"/>
      <p:bldP spid="7" grpId="0" animBg="1"/>
      <p:bldP spid="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11" name="文本框 10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有一种爱叫父爱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3876" y="2124492"/>
            <a:ext cx="2383971" cy="2123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记得儿时的我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喜爱画画每当我看到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别的小孩子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握着五颜六色的彩笔时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便告诉父亲我也想画画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于是父亲为我买来很多彩笔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任我开心地趴在桌子上涂鸦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2500" y="1428750"/>
            <a:ext cx="72009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父爱是无言的</a:t>
            </a:r>
          </a:p>
        </p:txBody>
      </p:sp>
      <p:sp>
        <p:nvSpPr>
          <p:cNvPr id="7" name="矩形 6"/>
          <p:cNvSpPr/>
          <p:nvPr/>
        </p:nvSpPr>
        <p:spPr>
          <a:xfrm>
            <a:off x="5867400" y="2114550"/>
            <a:ext cx="2286000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记得儿时的我喜爱拉琴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梦想成为一名优雅的音乐家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于是父亲为我买来迷你型小提琴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可是我却把它弹坏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然而父亲没有生气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他为我买来更好的小提琴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588923" y="2222123"/>
            <a:ext cx="2057400" cy="2029047"/>
            <a:chOff x="3591564" y="2185302"/>
            <a:chExt cx="2057400" cy="202904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684373" y="2485881"/>
              <a:ext cx="1728468" cy="1728468"/>
            </a:xfrm>
            <a:prstGeom prst="rect">
              <a:avLst/>
            </a:prstGeom>
          </p:spPr>
        </p:pic>
        <p:sp>
          <p:nvSpPr>
            <p:cNvPr id="3" name="心形 2"/>
            <p:cNvSpPr/>
            <p:nvPr/>
          </p:nvSpPr>
          <p:spPr>
            <a:xfrm>
              <a:off x="3591564" y="2185302"/>
              <a:ext cx="2057400" cy="1849638"/>
            </a:xfrm>
            <a:prstGeom prst="hear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11" name="文本框 10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有一种爱叫父爱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76208" y="1238250"/>
            <a:ext cx="2366788" cy="2667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4175" y="1244583"/>
            <a:ext cx="20264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我在家常说：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我回来了！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知道了，知道了。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烦不烦啊</a:t>
            </a:r>
            <a:r>
              <a:rPr lang="en-US" altLang="zh-CN" sz="1400" dirty="0">
                <a:cs typeface="+mn-ea"/>
                <a:sym typeface="+mn-lt"/>
              </a:rPr>
              <a:t>……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吃什么啊今天？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走了啊！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5" name="矩形 4"/>
          <p:cNvSpPr/>
          <p:nvPr/>
        </p:nvSpPr>
        <p:spPr>
          <a:xfrm>
            <a:off x="6645368" y="1635573"/>
            <a:ext cx="1300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父母常说：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好好学习啊。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累不累啊？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早睡啊。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1008669" y="1214676"/>
            <a:ext cx="1725706" cy="3121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6287" y="1164789"/>
            <a:ext cx="1725706" cy="3121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82789" y="493395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3C7D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3C7D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3C7D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73C7DA"/>
                </a:solidFill>
                <a:effectLst/>
                <a:uLnTx/>
                <a:uFillTx/>
              </a:rPr>
              <a:t>http://www.1ppt.com/jieri/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27" name="矩形: 圆角 26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29" name="文本框 28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有一种爱叫父爱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02975" y="1881247"/>
            <a:ext cx="5107338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母亲的爱是温和的，她用她的仁慈和善良滋润着我们的心田。父亲的爱是默默无闻的，他像一棵参天的大树，为我们遮挡风雪和严寒。他像夜晚的一盏明灯，给我们带来光明和温暖。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33400" y="1332970"/>
            <a:ext cx="3022021" cy="244878"/>
            <a:chOff x="3429000" y="3790950"/>
            <a:chExt cx="2607461" cy="228600"/>
          </a:xfrm>
        </p:grpSpPr>
        <p:sp>
          <p:nvSpPr>
            <p:cNvPr id="12" name="心形 11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心形 15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心形 16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99302" y="4246749"/>
            <a:ext cx="3022021" cy="244878"/>
            <a:chOff x="3429000" y="3790950"/>
            <a:chExt cx="2607461" cy="228600"/>
          </a:xfrm>
        </p:grpSpPr>
        <p:sp>
          <p:nvSpPr>
            <p:cNvPr id="19" name="心形 1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心形 21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心形 22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38381" y="1524000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9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52246" y="1795104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600" y="1419820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78307" y="2285822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cs typeface="+mn-ea"/>
                <a:sym typeface="+mn-lt"/>
              </a:rPr>
              <a:t>课   堂   调   查</a:t>
            </a:r>
          </a:p>
        </p:txBody>
      </p:sp>
      <p:sp>
        <p:nvSpPr>
          <p:cNvPr id="61" name="矩形 60"/>
          <p:cNvSpPr/>
          <p:nvPr/>
        </p:nvSpPr>
        <p:spPr>
          <a:xfrm>
            <a:off x="4121925" y="3181350"/>
            <a:ext cx="391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accent2"/>
                </a:solidFill>
                <a:cs typeface="+mn-ea"/>
                <a:sym typeface="+mn-lt"/>
              </a:rPr>
              <a:t>thanksgiving father‘s day theme class meeting thanksgiving father's day theme class meeting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81392" y="-21431"/>
            <a:ext cx="3863093" cy="51504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7144" y="-14483"/>
            <a:ext cx="3863093" cy="51504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622" y="1200150"/>
            <a:ext cx="3301580" cy="330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3" grpId="0"/>
      <p:bldP spid="59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18" name="文本框 17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课堂调查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88865" y="1200150"/>
            <a:ext cx="3635535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你对父亲的了解有多少？</a:t>
            </a:r>
          </a:p>
        </p:txBody>
      </p:sp>
      <p:sp>
        <p:nvSpPr>
          <p:cNvPr id="3" name="矩形 2"/>
          <p:cNvSpPr/>
          <p:nvPr/>
        </p:nvSpPr>
        <p:spPr>
          <a:xfrm>
            <a:off x="4659392" y="401508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zh-CN" altLang="en-US" sz="2400" dirty="0">
                <a:cs typeface="+mn-ea"/>
                <a:sym typeface="+mn-lt"/>
              </a:rPr>
              <a:t>同学们，你能答上几个？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17482" y="1733550"/>
            <a:ext cx="3300383" cy="2667000"/>
            <a:chOff x="890617" y="1885950"/>
            <a:chExt cx="3300383" cy="2667000"/>
          </a:xfrm>
        </p:grpSpPr>
        <p:sp>
          <p:nvSpPr>
            <p:cNvPr id="6" name="矩形 5"/>
            <p:cNvSpPr/>
            <p:nvPr/>
          </p:nvSpPr>
          <p:spPr>
            <a:xfrm>
              <a:off x="890617" y="1962150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90617" y="2348753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99582" y="2831726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0617" y="3294529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9582" y="3726515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90617" y="4139732"/>
              <a:ext cx="3016624" cy="310403"/>
            </a:xfrm>
            <a:prstGeom prst="rect">
              <a:avLst/>
            </a:prstGeom>
            <a:solidFill>
              <a:srgbClr val="124A8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890617" y="1885950"/>
              <a:ext cx="3300383" cy="266700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你的父母多少岁？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你的父母是什么时候的生日？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你父母穿什么码数的鞋？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你父母喜欢吃什么？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你的父母喜欢什么颜色？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你的父母……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96118" y="1729923"/>
            <a:ext cx="3204882" cy="2362200"/>
            <a:chOff x="4796118" y="1734388"/>
            <a:chExt cx="3204882" cy="2362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5217459" y="1734388"/>
              <a:ext cx="2362200" cy="23622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96118" y="1809750"/>
              <a:ext cx="3204882" cy="22098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29" name="矩形: 圆角 28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31" name="文本框 30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课堂调查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914400" y="1683885"/>
            <a:ext cx="359191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爸爸最爱说的口头禅是什么？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14400" y="2101310"/>
            <a:ext cx="932492" cy="362060"/>
            <a:chOff x="1353656" y="1212002"/>
            <a:chExt cx="1243322" cy="482746"/>
          </a:xfrm>
        </p:grpSpPr>
        <p:sp>
          <p:nvSpPr>
            <p:cNvPr id="5" name="文本框 4"/>
            <p:cNvSpPr txBox="1"/>
            <p:nvPr/>
          </p:nvSpPr>
          <p:spPr>
            <a:xfrm>
              <a:off x="1353656" y="1243343"/>
              <a:ext cx="79338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6" name="星形: 五角 5"/>
            <p:cNvSpPr/>
            <p:nvPr/>
          </p:nvSpPr>
          <p:spPr>
            <a:xfrm>
              <a:off x="2147036" y="1212002"/>
              <a:ext cx="449942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4400" y="2598285"/>
            <a:ext cx="359191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爸爸的身高和体重你知道吗？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14400" y="3048283"/>
            <a:ext cx="1297163" cy="361317"/>
            <a:chOff x="1353656" y="1212992"/>
            <a:chExt cx="1729551" cy="481756"/>
          </a:xfrm>
        </p:grpSpPr>
        <p:sp>
          <p:nvSpPr>
            <p:cNvPr id="10" name="文本框 9"/>
            <p:cNvSpPr txBox="1"/>
            <p:nvPr/>
          </p:nvSpPr>
          <p:spPr>
            <a:xfrm>
              <a:off x="1353656" y="1243343"/>
              <a:ext cx="79338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11" name="星形: 五角 6"/>
            <p:cNvSpPr/>
            <p:nvPr/>
          </p:nvSpPr>
          <p:spPr>
            <a:xfrm>
              <a:off x="2106213" y="1212992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星形: 五角 7"/>
            <p:cNvSpPr/>
            <p:nvPr/>
          </p:nvSpPr>
          <p:spPr>
            <a:xfrm>
              <a:off x="2633264" y="1212993"/>
              <a:ext cx="449943" cy="44994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914400" y="3588885"/>
            <a:ext cx="3591910" cy="4181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爸爸最爱吃的是什么菜？</a:t>
            </a:r>
          </a:p>
        </p:txBody>
      </p:sp>
      <p:sp>
        <p:nvSpPr>
          <p:cNvPr id="19" name="矩形 18"/>
          <p:cNvSpPr/>
          <p:nvPr/>
        </p:nvSpPr>
        <p:spPr>
          <a:xfrm>
            <a:off x="4724400" y="1639653"/>
            <a:ext cx="3810000" cy="2456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14400" y="4184405"/>
            <a:ext cx="1740691" cy="362415"/>
            <a:chOff x="1353656" y="1211529"/>
            <a:chExt cx="2320922" cy="483219"/>
          </a:xfrm>
        </p:grpSpPr>
        <p:sp>
          <p:nvSpPr>
            <p:cNvPr id="15" name="文本框 14"/>
            <p:cNvSpPr txBox="1"/>
            <p:nvPr/>
          </p:nvSpPr>
          <p:spPr>
            <a:xfrm>
              <a:off x="1353656" y="1243343"/>
              <a:ext cx="79338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16" name="星形: 五角 6"/>
            <p:cNvSpPr/>
            <p:nvPr/>
          </p:nvSpPr>
          <p:spPr>
            <a:xfrm>
              <a:off x="2117153" y="1211530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星形: 五角 7"/>
            <p:cNvSpPr/>
            <p:nvPr/>
          </p:nvSpPr>
          <p:spPr>
            <a:xfrm>
              <a:off x="2644204" y="1211530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星形: 五角 10"/>
            <p:cNvSpPr/>
            <p:nvPr/>
          </p:nvSpPr>
          <p:spPr>
            <a:xfrm>
              <a:off x="3224635" y="1211529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0981" y="1572478"/>
            <a:ext cx="3121695" cy="2434150"/>
            <a:chOff x="4879305" y="1530574"/>
            <a:chExt cx="3121695" cy="2434150"/>
          </a:xfrm>
        </p:grpSpPr>
        <p:sp>
          <p:nvSpPr>
            <p:cNvPr id="25" name="心形 24"/>
            <p:cNvSpPr/>
            <p:nvPr/>
          </p:nvSpPr>
          <p:spPr>
            <a:xfrm>
              <a:off x="6775638" y="1931745"/>
              <a:ext cx="495300" cy="4572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>
              <a:off x="7273460" y="1530574"/>
              <a:ext cx="230978" cy="21321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>
              <a:off x="7770022" y="2282340"/>
              <a:ext cx="230978" cy="21321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879305" y="2047091"/>
              <a:ext cx="2402166" cy="19176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50" name="矩形: 圆角 49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32846" y="359390"/>
            <a:ext cx="2262754" cy="459760"/>
            <a:chOff x="632846" y="359390"/>
            <a:chExt cx="2262754" cy="459760"/>
          </a:xfrm>
        </p:grpSpPr>
        <p:sp>
          <p:nvSpPr>
            <p:cNvPr id="52" name="文本框 51"/>
            <p:cNvSpPr txBox="1"/>
            <p:nvPr/>
          </p:nvSpPr>
          <p:spPr>
            <a:xfrm>
              <a:off x="1028700" y="404604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课堂调查</a:t>
              </a: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4713890" y="1696807"/>
            <a:ext cx="3591910" cy="338554"/>
          </a:xfrm>
          <a:prstGeom prst="rect">
            <a:avLst/>
          </a:prstGeom>
          <a:solidFill>
            <a:srgbClr val="124A8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爸爸穿多大码的鞋子？</a:t>
            </a:r>
          </a:p>
        </p:txBody>
      </p:sp>
      <p:sp>
        <p:nvSpPr>
          <p:cNvPr id="8" name="矩形 7"/>
          <p:cNvSpPr/>
          <p:nvPr/>
        </p:nvSpPr>
        <p:spPr>
          <a:xfrm>
            <a:off x="4713890" y="2611207"/>
            <a:ext cx="3591910" cy="338554"/>
          </a:xfrm>
          <a:prstGeom prst="rect">
            <a:avLst/>
          </a:prstGeom>
          <a:solidFill>
            <a:srgbClr val="124A8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爸爸的出生年份？生日是那一天呢？</a:t>
            </a:r>
          </a:p>
        </p:txBody>
      </p:sp>
      <p:sp>
        <p:nvSpPr>
          <p:cNvPr id="13" name="矩形 12"/>
          <p:cNvSpPr/>
          <p:nvPr/>
        </p:nvSpPr>
        <p:spPr>
          <a:xfrm>
            <a:off x="4713890" y="3562350"/>
            <a:ext cx="3591910" cy="418191"/>
          </a:xfrm>
          <a:prstGeom prst="rect">
            <a:avLst/>
          </a:prstGeom>
          <a:solidFill>
            <a:srgbClr val="124A8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爸爸最大的爱好是什么？</a:t>
            </a:r>
          </a:p>
        </p:txBody>
      </p:sp>
      <p:sp>
        <p:nvSpPr>
          <p:cNvPr id="19" name="矩形 18"/>
          <p:cNvSpPr/>
          <p:nvPr/>
        </p:nvSpPr>
        <p:spPr>
          <a:xfrm>
            <a:off x="701326" y="1639653"/>
            <a:ext cx="3810000" cy="2456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3890" y="2110085"/>
            <a:ext cx="2418390" cy="461665"/>
            <a:chOff x="1353656" y="1243343"/>
            <a:chExt cx="3224520" cy="615553"/>
          </a:xfrm>
        </p:grpSpPr>
        <p:sp>
          <p:nvSpPr>
            <p:cNvPr id="25" name="文本框 24"/>
            <p:cNvSpPr txBox="1"/>
            <p:nvPr/>
          </p:nvSpPr>
          <p:spPr>
            <a:xfrm>
              <a:off x="1353656" y="1243343"/>
              <a:ext cx="106695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26" name="星形: 五角 6"/>
            <p:cNvSpPr/>
            <p:nvPr/>
          </p:nvSpPr>
          <p:spPr>
            <a:xfrm>
              <a:off x="244718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7" name="星形: 五角 7"/>
            <p:cNvSpPr/>
            <p:nvPr/>
          </p:nvSpPr>
          <p:spPr>
            <a:xfrm>
              <a:off x="297423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8" name="星形: 五角 10"/>
            <p:cNvSpPr/>
            <p:nvPr/>
          </p:nvSpPr>
          <p:spPr>
            <a:xfrm>
              <a:off x="3554664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9" name="星形: 五角 8"/>
            <p:cNvSpPr/>
            <p:nvPr/>
          </p:nvSpPr>
          <p:spPr>
            <a:xfrm>
              <a:off x="4128233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3890" y="3020020"/>
            <a:ext cx="2391764" cy="461665"/>
            <a:chOff x="1353656" y="1243343"/>
            <a:chExt cx="3189019" cy="615553"/>
          </a:xfrm>
        </p:grpSpPr>
        <p:sp>
          <p:nvSpPr>
            <p:cNvPr id="31" name="文本框 30"/>
            <p:cNvSpPr txBox="1"/>
            <p:nvPr/>
          </p:nvSpPr>
          <p:spPr>
            <a:xfrm>
              <a:off x="1353656" y="1243343"/>
              <a:ext cx="106695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32" name="星形: 五角 6"/>
            <p:cNvSpPr/>
            <p:nvPr/>
          </p:nvSpPr>
          <p:spPr>
            <a:xfrm>
              <a:off x="244718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3" name="星形: 五角 7"/>
            <p:cNvSpPr/>
            <p:nvPr/>
          </p:nvSpPr>
          <p:spPr>
            <a:xfrm>
              <a:off x="297423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4" name="星形: 五角 10"/>
            <p:cNvSpPr/>
            <p:nvPr/>
          </p:nvSpPr>
          <p:spPr>
            <a:xfrm>
              <a:off x="3554664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5" name="星形: 五角 8"/>
            <p:cNvSpPr/>
            <p:nvPr/>
          </p:nvSpPr>
          <p:spPr>
            <a:xfrm>
              <a:off x="4092732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13890" y="4102911"/>
            <a:ext cx="3199583" cy="461665"/>
            <a:chOff x="1353656" y="1243343"/>
            <a:chExt cx="4266110" cy="615553"/>
          </a:xfrm>
        </p:grpSpPr>
        <p:sp>
          <p:nvSpPr>
            <p:cNvPr id="37" name="文本框 36"/>
            <p:cNvSpPr txBox="1"/>
            <p:nvPr/>
          </p:nvSpPr>
          <p:spPr>
            <a:xfrm>
              <a:off x="1353656" y="1243343"/>
              <a:ext cx="106695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cs typeface="+mn-ea"/>
                  <a:sym typeface="+mn-lt"/>
                </a:rPr>
                <a:t>难度</a:t>
              </a:r>
            </a:p>
          </p:txBody>
        </p:sp>
        <p:sp>
          <p:nvSpPr>
            <p:cNvPr id="38" name="星形: 五角 10"/>
            <p:cNvSpPr/>
            <p:nvPr/>
          </p:nvSpPr>
          <p:spPr>
            <a:xfrm>
              <a:off x="244718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9" name="星形: 五角 11"/>
            <p:cNvSpPr/>
            <p:nvPr/>
          </p:nvSpPr>
          <p:spPr>
            <a:xfrm>
              <a:off x="2974233" y="1310758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0" name="星形: 五角 12"/>
            <p:cNvSpPr/>
            <p:nvPr/>
          </p:nvSpPr>
          <p:spPr>
            <a:xfrm>
              <a:off x="3554664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1" name="星形: 五角 13"/>
            <p:cNvSpPr/>
            <p:nvPr/>
          </p:nvSpPr>
          <p:spPr>
            <a:xfrm>
              <a:off x="4092732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2" name="星形: 五角 14"/>
            <p:cNvSpPr/>
            <p:nvPr/>
          </p:nvSpPr>
          <p:spPr>
            <a:xfrm>
              <a:off x="4610574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3" name="星形: 五角 15"/>
            <p:cNvSpPr/>
            <p:nvPr/>
          </p:nvSpPr>
          <p:spPr>
            <a:xfrm>
              <a:off x="5169823" y="1310757"/>
              <a:ext cx="449943" cy="449943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73555" y="1504950"/>
            <a:ext cx="3023172" cy="2434150"/>
            <a:chOff x="4977828" y="1530574"/>
            <a:chExt cx="3023172" cy="2434150"/>
          </a:xfrm>
        </p:grpSpPr>
        <p:sp>
          <p:nvSpPr>
            <p:cNvPr id="45" name="心形 44"/>
            <p:cNvSpPr/>
            <p:nvPr/>
          </p:nvSpPr>
          <p:spPr>
            <a:xfrm>
              <a:off x="6775638" y="1931745"/>
              <a:ext cx="495300" cy="4572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心形 45"/>
            <p:cNvSpPr/>
            <p:nvPr/>
          </p:nvSpPr>
          <p:spPr>
            <a:xfrm>
              <a:off x="7273460" y="1530574"/>
              <a:ext cx="230978" cy="21321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心形 46"/>
            <p:cNvSpPr/>
            <p:nvPr/>
          </p:nvSpPr>
          <p:spPr>
            <a:xfrm>
              <a:off x="7770022" y="2282340"/>
              <a:ext cx="230978" cy="21321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977828" y="2047091"/>
              <a:ext cx="2205119" cy="19176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52246" y="1795104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600" y="1419820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78306" y="2285822"/>
            <a:ext cx="4532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cs typeface="+mn-ea"/>
                <a:sym typeface="+mn-lt"/>
              </a:rPr>
              <a:t>孝敬父母从现在做起</a:t>
            </a:r>
          </a:p>
        </p:txBody>
      </p:sp>
      <p:sp>
        <p:nvSpPr>
          <p:cNvPr id="61" name="矩形 60"/>
          <p:cNvSpPr/>
          <p:nvPr/>
        </p:nvSpPr>
        <p:spPr>
          <a:xfrm>
            <a:off x="4121925" y="3028950"/>
            <a:ext cx="391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accent2"/>
                </a:solidFill>
                <a:cs typeface="+mn-ea"/>
                <a:sym typeface="+mn-lt"/>
              </a:rPr>
              <a:t>thanksgiving father‘s day theme class meeting thanksgiving father's day theme class meeting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81392" y="-21431"/>
            <a:ext cx="3863093" cy="51504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7144" y="-14483"/>
            <a:ext cx="3863093" cy="51504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622" y="1200150"/>
            <a:ext cx="3301580" cy="330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3" grpId="0"/>
      <p:bldP spid="59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9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848388" y="1091763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939536" y="89535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目</a:t>
            </a:r>
            <a:endParaRPr lang="en-US" altLang="zh-CN" sz="40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657600" y="1409077"/>
            <a:ext cx="400110" cy="10563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19650" y="1584119"/>
            <a:ext cx="2131310" cy="423075"/>
            <a:chOff x="4537404" y="1591864"/>
            <a:chExt cx="2772011" cy="550257"/>
          </a:xfrm>
        </p:grpSpPr>
        <p:sp>
          <p:nvSpPr>
            <p:cNvPr id="40" name="矩形 39"/>
            <p:cNvSpPr/>
            <p:nvPr/>
          </p:nvSpPr>
          <p:spPr>
            <a:xfrm>
              <a:off x="5105400" y="1652885"/>
              <a:ext cx="2204015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pc="300" dirty="0">
                  <a:solidFill>
                    <a:schemeClr val="accent2"/>
                  </a:solidFill>
                  <a:cs typeface="+mn-ea"/>
                  <a:sym typeface="+mn-lt"/>
                </a:rPr>
                <a:t>父亲节由来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537404" y="1591864"/>
              <a:ext cx="602882" cy="550257"/>
              <a:chOff x="4724400" y="3354141"/>
              <a:chExt cx="602882" cy="550257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4731119" y="3354141"/>
                <a:ext cx="526682" cy="5502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724400" y="3390321"/>
                <a:ext cx="602882" cy="48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819650" y="2266139"/>
            <a:ext cx="2728270" cy="423075"/>
            <a:chOff x="4537404" y="1591864"/>
            <a:chExt cx="3548425" cy="550257"/>
          </a:xfrm>
        </p:grpSpPr>
        <p:sp>
          <p:nvSpPr>
            <p:cNvPr id="45" name="矩形 44"/>
            <p:cNvSpPr/>
            <p:nvPr/>
          </p:nvSpPr>
          <p:spPr>
            <a:xfrm>
              <a:off x="5105400" y="1652885"/>
              <a:ext cx="2980429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pc="300" dirty="0">
                  <a:solidFill>
                    <a:schemeClr val="accent2"/>
                  </a:solidFill>
                  <a:cs typeface="+mn-ea"/>
                  <a:sym typeface="+mn-lt"/>
                </a:rPr>
                <a:t>有一种爱叫父爱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537404" y="1591864"/>
              <a:ext cx="602882" cy="550257"/>
              <a:chOff x="4724400" y="3354141"/>
              <a:chExt cx="602882" cy="55025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731119" y="3354141"/>
                <a:ext cx="526682" cy="5502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724400" y="3390321"/>
                <a:ext cx="602882" cy="48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819650" y="2948159"/>
            <a:ext cx="2131310" cy="423075"/>
            <a:chOff x="4537404" y="1591864"/>
            <a:chExt cx="2772011" cy="550257"/>
          </a:xfrm>
        </p:grpSpPr>
        <p:sp>
          <p:nvSpPr>
            <p:cNvPr id="50" name="矩形 49"/>
            <p:cNvSpPr/>
            <p:nvPr/>
          </p:nvSpPr>
          <p:spPr>
            <a:xfrm>
              <a:off x="5105400" y="1652885"/>
              <a:ext cx="2204015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pc="300" dirty="0">
                  <a:solidFill>
                    <a:schemeClr val="accent2"/>
                  </a:solidFill>
                  <a:cs typeface="+mn-ea"/>
                  <a:sym typeface="+mn-lt"/>
                </a:rPr>
                <a:t>课堂调查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537404" y="1591864"/>
              <a:ext cx="602882" cy="550257"/>
              <a:chOff x="4724400" y="3354141"/>
              <a:chExt cx="602882" cy="5502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731119" y="3354141"/>
                <a:ext cx="526682" cy="5502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724400" y="3390321"/>
                <a:ext cx="602882" cy="48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819650" y="3630180"/>
            <a:ext cx="3105150" cy="423075"/>
            <a:chOff x="4537404" y="1591864"/>
            <a:chExt cx="4038600" cy="550257"/>
          </a:xfrm>
        </p:grpSpPr>
        <p:sp>
          <p:nvSpPr>
            <p:cNvPr id="55" name="矩形 54"/>
            <p:cNvSpPr/>
            <p:nvPr/>
          </p:nvSpPr>
          <p:spPr>
            <a:xfrm>
              <a:off x="5105400" y="1652885"/>
              <a:ext cx="3470604" cy="48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pc="300" dirty="0">
                  <a:solidFill>
                    <a:schemeClr val="accent2"/>
                  </a:solidFill>
                  <a:cs typeface="+mn-ea"/>
                  <a:sym typeface="+mn-lt"/>
                </a:rPr>
                <a:t>孝敬父母从现在做起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537404" y="1591864"/>
              <a:ext cx="602882" cy="550257"/>
              <a:chOff x="4724400" y="3354141"/>
              <a:chExt cx="602882" cy="550257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731119" y="3354141"/>
                <a:ext cx="526682" cy="5502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4724400" y="3390321"/>
                <a:ext cx="602882" cy="48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48677" y="0"/>
            <a:ext cx="3863093" cy="515044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8289" y="-18198"/>
            <a:ext cx="3863093" cy="5150448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850793" y="1127289"/>
            <a:ext cx="2715563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0448"/>
          </a:xfrm>
          <a:prstGeom prst="rect">
            <a:avLst/>
          </a:prstGeom>
        </p:spPr>
      </p:pic>
      <p:sp>
        <p:nvSpPr>
          <p:cNvPr id="26" name="矩形: 圆角 25"/>
          <p:cNvSpPr/>
          <p:nvPr/>
        </p:nvSpPr>
        <p:spPr>
          <a:xfrm>
            <a:off x="76200" y="826098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32846" y="359390"/>
            <a:ext cx="2745736" cy="459760"/>
            <a:chOff x="632846" y="359390"/>
            <a:chExt cx="2745736" cy="459760"/>
          </a:xfrm>
        </p:grpSpPr>
        <p:sp>
          <p:nvSpPr>
            <p:cNvPr id="28" name="文本框 27"/>
            <p:cNvSpPr txBox="1"/>
            <p:nvPr/>
          </p:nvSpPr>
          <p:spPr>
            <a:xfrm>
              <a:off x="1028700" y="404604"/>
              <a:ext cx="23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孝敬父母从现在做起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122262" y="1801722"/>
            <a:ext cx="5107338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其实孝敬父母并不需要我们以后轰轰烈烈的去为他们做什么大事，而是要求我们从现在做起从点滴做起；动一动手，搬一把椅子给他们歇歇；动一动嘴，说一句真诚温暖的话语。其实就是这么简单。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90940" y="4095750"/>
            <a:ext cx="3022021" cy="244878"/>
            <a:chOff x="3429000" y="3790950"/>
            <a:chExt cx="2607461" cy="228600"/>
          </a:xfrm>
        </p:grpSpPr>
        <p:sp>
          <p:nvSpPr>
            <p:cNvPr id="11" name="心形 10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心形 1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47800" y="1324919"/>
            <a:ext cx="3022021" cy="244878"/>
            <a:chOff x="3429000" y="3790950"/>
            <a:chExt cx="2607461" cy="228600"/>
          </a:xfrm>
        </p:grpSpPr>
        <p:sp>
          <p:nvSpPr>
            <p:cNvPr id="18" name="心形 17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心形 21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心形 22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873" y="2069698"/>
            <a:ext cx="2349883" cy="264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0448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6200" y="826098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2846" y="359390"/>
            <a:ext cx="2745736" cy="459760"/>
            <a:chOff x="632846" y="359390"/>
            <a:chExt cx="2745736" cy="459760"/>
          </a:xfrm>
        </p:grpSpPr>
        <p:sp>
          <p:nvSpPr>
            <p:cNvPr id="13" name="文本框 12"/>
            <p:cNvSpPr txBox="1"/>
            <p:nvPr/>
          </p:nvSpPr>
          <p:spPr>
            <a:xfrm>
              <a:off x="1028700" y="404604"/>
              <a:ext cx="23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孝敬父母从现在做起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65947" y="137267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冰心说</a:t>
            </a:r>
          </a:p>
        </p:txBody>
      </p:sp>
      <p:sp>
        <p:nvSpPr>
          <p:cNvPr id="6" name="矩形 5"/>
          <p:cNvSpPr/>
          <p:nvPr/>
        </p:nvSpPr>
        <p:spPr>
          <a:xfrm>
            <a:off x="3657600" y="1123950"/>
            <a:ext cx="2438400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老师说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83876" y="2048292"/>
            <a:ext cx="2383971" cy="21228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当我爱次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离家去远地上学的时候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母亲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一个劲儿地牵着我的手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在我耳边唠叨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父亲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则是跑到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为我准备</a:t>
            </a:r>
          </a:p>
        </p:txBody>
      </p:sp>
      <p:sp>
        <p:nvSpPr>
          <p:cNvPr id="10" name="矩形 9"/>
          <p:cNvSpPr/>
          <p:nvPr/>
        </p:nvSpPr>
        <p:spPr>
          <a:xfrm>
            <a:off x="3723636" y="2048292"/>
            <a:ext cx="4582164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世界上最关心你们的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不是朋友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而是父母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回家握握他们的手吧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你会发现</a:t>
            </a:r>
          </a:p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他们的手很粗糙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86400" y="2299163"/>
            <a:ext cx="2773933" cy="241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bldLvl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0448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6200" y="826098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2846" y="359390"/>
            <a:ext cx="2745736" cy="459760"/>
            <a:chOff x="632846" y="359390"/>
            <a:chExt cx="2745736" cy="459760"/>
          </a:xfrm>
        </p:grpSpPr>
        <p:sp>
          <p:nvSpPr>
            <p:cNvPr id="13" name="文本框 12"/>
            <p:cNvSpPr txBox="1"/>
            <p:nvPr/>
          </p:nvSpPr>
          <p:spPr>
            <a:xfrm>
              <a:off x="1028700" y="404604"/>
              <a:ext cx="2349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孝敬父母从现在做起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4" name="圆角矩形 3"/>
          <p:cNvSpPr/>
          <p:nvPr/>
        </p:nvSpPr>
        <p:spPr>
          <a:xfrm>
            <a:off x="838200" y="1504950"/>
            <a:ext cx="7543800" cy="2971800"/>
          </a:xfrm>
          <a:prstGeom prst="roundRect">
            <a:avLst>
              <a:gd name="adj" fmla="val 89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2200" y="1352550"/>
            <a:ext cx="43459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cs typeface="+mn-ea"/>
                <a:sym typeface="+mn-lt"/>
              </a:rPr>
              <a:t>向父亲致敬</a:t>
            </a:r>
          </a:p>
        </p:txBody>
      </p:sp>
      <p:sp>
        <p:nvSpPr>
          <p:cNvPr id="8" name="矩形 7"/>
          <p:cNvSpPr/>
          <p:nvPr/>
        </p:nvSpPr>
        <p:spPr>
          <a:xfrm>
            <a:off x="1371600" y="2038350"/>
            <a:ext cx="4572000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cs typeface="+mn-ea"/>
                <a:sym typeface="+mn-lt"/>
              </a:rPr>
              <a:t>父亲您一生受尽劳累信念只有一个</a:t>
            </a:r>
            <a:r>
              <a:rPr lang="en-US" altLang="zh-CN" sz="1400" dirty="0">
                <a:cs typeface="+mn-ea"/>
                <a:sym typeface="+mn-lt"/>
              </a:rPr>
              <a:t>,</a:t>
            </a:r>
            <a:r>
              <a:rPr lang="zh-CN" altLang="en-US" sz="1400" dirty="0">
                <a:cs typeface="+mn-ea"/>
                <a:sym typeface="+mn-lt"/>
              </a:rPr>
              <a:t>为儿女谋幸福！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88745" y="2606248"/>
            <a:ext cx="4063933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父爱就如一株玫瑰无私地吐着它那清新的芬芳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600" y="3596848"/>
            <a:ext cx="3377455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愿他心想事成笑口常开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71600" y="3118570"/>
            <a:ext cx="2615455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在这感恩节里祝愿父亲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57800" y="2065457"/>
            <a:ext cx="3429000" cy="2737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5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07044" y="1458080"/>
            <a:ext cx="3936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900" dirty="0">
                <a:solidFill>
                  <a:schemeClr val="accent1"/>
                </a:solidFill>
                <a:cs typeface="+mn-ea"/>
                <a:sym typeface="+mn-lt"/>
              </a:rPr>
              <a:t>演示完毕感谢您的观看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426372" y="2571750"/>
            <a:ext cx="4291255" cy="413153"/>
            <a:chOff x="3328745" y="2158597"/>
            <a:chExt cx="4291255" cy="413153"/>
          </a:xfrm>
        </p:grpSpPr>
        <p:sp>
          <p:nvSpPr>
            <p:cNvPr id="9" name="文本框 8"/>
            <p:cNvSpPr txBox="1"/>
            <p:nvPr/>
          </p:nvSpPr>
          <p:spPr>
            <a:xfrm>
              <a:off x="3486977" y="2202418"/>
              <a:ext cx="4133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1600" dirty="0">
                  <a:solidFill>
                    <a:schemeClr val="accent1"/>
                  </a:solidFill>
                  <a:cs typeface="+mn-ea"/>
                  <a:sym typeface="+mn-lt"/>
                </a:rPr>
                <a:t>快乐父亲节主题班会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328745" y="2158597"/>
              <a:ext cx="4134373" cy="38289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68270" y="3638550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圆角矩形 23"/>
          <p:cNvSpPr/>
          <p:nvPr/>
        </p:nvSpPr>
        <p:spPr>
          <a:xfrm>
            <a:off x="2403508" y="1317307"/>
            <a:ext cx="4343400" cy="68165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67000" y="3147596"/>
            <a:ext cx="367182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accent1"/>
                </a:solidFill>
                <a:cs typeface="+mn-ea"/>
                <a:sym typeface="+mn-lt"/>
              </a:rPr>
              <a:t>宣讲人：</a:t>
            </a:r>
            <a:r>
              <a:rPr lang="en-US" altLang="zh-CN" sz="1600" smtClean="0">
                <a:solidFill>
                  <a:schemeClr val="accent1"/>
                </a:solidFill>
                <a:cs typeface="+mn-ea"/>
                <a:sym typeface="+mn-lt"/>
              </a:rPr>
              <a:t>PPT818   </a:t>
            </a:r>
            <a:r>
              <a:rPr lang="zh-CN" altLang="en-US" sz="1600" smtClean="0">
                <a:solidFill>
                  <a:schemeClr val="accent1"/>
                </a:solidFill>
                <a:cs typeface="+mn-ea"/>
                <a:sym typeface="+mn-lt"/>
              </a:rPr>
              <a:t>时间：</a:t>
            </a:r>
            <a:r>
              <a:rPr lang="en-US" altLang="zh-CN" sz="1600" smtClean="0">
                <a:solidFill>
                  <a:schemeClr val="accent1"/>
                </a:solidFill>
                <a:cs typeface="+mn-ea"/>
                <a:sym typeface="+mn-lt"/>
              </a:rPr>
              <a:t>20XX.XX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80909" y="-6948"/>
            <a:ext cx="3863093" cy="51504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-4850" y="6948"/>
            <a:ext cx="3863093" cy="515044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65448" y="928878"/>
            <a:ext cx="2464308" cy="328574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357823" y="1638915"/>
            <a:ext cx="2455379" cy="2766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9"/>
            <a:ext cx="9144000" cy="5150448"/>
          </a:xfrm>
          <a:prstGeom prst="rect">
            <a:avLst/>
          </a:prstGeom>
        </p:spPr>
      </p:pic>
      <p:sp>
        <p:nvSpPr>
          <p:cNvPr id="39" name="心形 38"/>
          <p:cNvSpPr/>
          <p:nvPr/>
        </p:nvSpPr>
        <p:spPr>
          <a:xfrm rot="13450653">
            <a:off x="307418" y="3812177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2459303">
            <a:off x="7901487" y="305382"/>
            <a:ext cx="962998" cy="999454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361950"/>
            <a:ext cx="8382000" cy="43434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52246" y="1795104"/>
            <a:ext cx="2607461" cy="228600"/>
            <a:chOff x="3429000" y="3790950"/>
            <a:chExt cx="2607461" cy="228600"/>
          </a:xfrm>
        </p:grpSpPr>
        <p:sp>
          <p:nvSpPr>
            <p:cNvPr id="29" name="心形 28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心形 33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心形 34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600" y="1419820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78307" y="2285822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spc="1600" dirty="0">
                <a:solidFill>
                  <a:schemeClr val="accent2"/>
                </a:solidFill>
                <a:cs typeface="+mn-ea"/>
                <a:sym typeface="+mn-lt"/>
              </a:rPr>
              <a:t>父亲节由来</a:t>
            </a:r>
          </a:p>
        </p:txBody>
      </p:sp>
      <p:sp>
        <p:nvSpPr>
          <p:cNvPr id="61" name="矩形 60"/>
          <p:cNvSpPr/>
          <p:nvPr/>
        </p:nvSpPr>
        <p:spPr>
          <a:xfrm>
            <a:off x="4121925" y="3207663"/>
            <a:ext cx="3918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accent2"/>
                </a:solidFill>
                <a:cs typeface="+mn-ea"/>
                <a:sym typeface="+mn-lt"/>
              </a:rPr>
              <a:t>thanksgiving father‘s day theme class meeting thanksgiving father's day theme class meeting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48677" y="0"/>
            <a:ext cx="3863093" cy="5150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0800000">
            <a:off x="8289" y="-18198"/>
            <a:ext cx="3863093" cy="51504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622" y="1200150"/>
            <a:ext cx="3301580" cy="330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3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38400" y="1504950"/>
            <a:ext cx="5562600" cy="2492990"/>
            <a:chOff x="2667000" y="1276350"/>
            <a:chExt cx="5562600" cy="2492990"/>
          </a:xfrm>
        </p:grpSpPr>
        <p:sp>
          <p:nvSpPr>
            <p:cNvPr id="20" name="矩形 19"/>
            <p:cNvSpPr/>
            <p:nvPr/>
          </p:nvSpPr>
          <p:spPr>
            <a:xfrm>
              <a:off x="2667000" y="1276350"/>
              <a:ext cx="556260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父亲节（</a:t>
              </a:r>
              <a:r>
                <a:rPr lang="en-US" altLang="zh-CN" sz="2000" b="1" dirty="0">
                  <a:cs typeface="+mn-ea"/>
                  <a:sym typeface="+mn-lt"/>
                </a:rPr>
                <a:t>FATHER'S DAY</a:t>
              </a:r>
              <a:r>
                <a:rPr lang="zh-CN" altLang="en-US" sz="2000" b="1" dirty="0">
                  <a:cs typeface="+mn-ea"/>
                  <a:sym typeface="+mn-lt"/>
                </a:rPr>
                <a:t>）</a:t>
              </a:r>
              <a:endParaRPr lang="en-US" altLang="zh-CN" sz="2000" b="1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顾名思义是感恩父亲的节日。约始于二十世纪初，起源于美国，现已广泛流传于世界各地，节日日期因地域而存在差异。最广泛的日期在每年</a:t>
              </a:r>
              <a:r>
                <a:rPr lang="en-US" altLang="zh-CN" sz="1200" dirty="0">
                  <a:cs typeface="+mn-ea"/>
                  <a:sym typeface="+mn-lt"/>
                </a:rPr>
                <a:t>6</a:t>
              </a:r>
              <a:r>
                <a:rPr lang="zh-CN" altLang="en-US" sz="1200" dirty="0">
                  <a:cs typeface="+mn-ea"/>
                  <a:sym typeface="+mn-lt"/>
                </a:rPr>
                <a:t>月的第三个星期日，世界上有</a:t>
              </a:r>
              <a:r>
                <a:rPr lang="en-US" altLang="zh-CN" sz="1200" dirty="0">
                  <a:cs typeface="+mn-ea"/>
                  <a:sym typeface="+mn-lt"/>
                </a:rPr>
                <a:t>52</a:t>
              </a:r>
              <a:r>
                <a:rPr lang="zh-CN" altLang="en-US" sz="1200" dirty="0">
                  <a:cs typeface="+mn-ea"/>
                  <a:sym typeface="+mn-lt"/>
                </a:rPr>
                <a:t>个国家和地区是在这一天过父亲节。节日里有各种的庆祝方式，大部分都与赠送礼物、家族聚餐或活动有关。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819400" y="219075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心形 7"/>
          <p:cNvSpPr/>
          <p:nvPr/>
        </p:nvSpPr>
        <p:spPr>
          <a:xfrm>
            <a:off x="5105400" y="1488815"/>
            <a:ext cx="230978" cy="21321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1143000" y="1616851"/>
            <a:ext cx="495300" cy="457200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6096000" y="3714750"/>
            <a:ext cx="230978" cy="21321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6972300" y="2177977"/>
            <a:ext cx="230978" cy="21321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心形 16"/>
          <p:cNvSpPr/>
          <p:nvPr/>
        </p:nvSpPr>
        <p:spPr>
          <a:xfrm>
            <a:off x="8158674" y="3997940"/>
            <a:ext cx="495300" cy="457200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1828800" y="2644840"/>
            <a:ext cx="230978" cy="21321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61949" y="2266951"/>
            <a:ext cx="2876549" cy="287654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3" name="文本框 2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8" name="文本框 7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914400" y="1581150"/>
            <a:ext cx="7427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cs typeface="+mn-ea"/>
                <a:sym typeface="+mn-lt"/>
              </a:rPr>
              <a:t>既然有母亲节，为什么不能有父亲节呢</a:t>
            </a:r>
            <a:r>
              <a:rPr lang="en-US" altLang="zh-CN" sz="1200" dirty="0">
                <a:cs typeface="+mn-ea"/>
                <a:sym typeface="+mn-lt"/>
              </a:rPr>
              <a:t>? </a:t>
            </a:r>
            <a:r>
              <a:rPr lang="zh-CN" altLang="en-US" sz="1200" dirty="0">
                <a:cs typeface="+mn-ea"/>
                <a:sym typeface="+mn-lt"/>
              </a:rPr>
              <a:t>多德夫人和她的</a:t>
            </a:r>
            <a:r>
              <a:rPr lang="en-US" altLang="zh-CN" sz="1200" dirty="0">
                <a:cs typeface="+mn-ea"/>
                <a:sym typeface="+mn-lt"/>
              </a:rPr>
              <a:t>5</a:t>
            </a:r>
            <a:r>
              <a:rPr lang="zh-CN" altLang="en-US" sz="1200" dirty="0">
                <a:cs typeface="+mn-ea"/>
                <a:sym typeface="+mn-lt"/>
              </a:rPr>
              <a:t>个弟弟早年丧母，他们由慈爱的父亲一手养大的。许多年过去了，姐弟</a:t>
            </a:r>
            <a:r>
              <a:rPr lang="en-US" altLang="zh-CN" sz="1200" dirty="0">
                <a:cs typeface="+mn-ea"/>
                <a:sym typeface="+mn-lt"/>
              </a:rPr>
              <a:t>6</a:t>
            </a:r>
            <a:r>
              <a:rPr lang="zh-CN" altLang="en-US" sz="1200" dirty="0">
                <a:cs typeface="+mn-ea"/>
                <a:sym typeface="+mn-lt"/>
              </a:rPr>
              <a:t>人每逢父亲的生辰忌日，总会回想起父亲含辛茹苦养家的情景。在拉斯马斯博士的支持下，她提笔给州政府写了一封措辞恳切的信，呼吁建立父亲节，并建议将节日定在</a:t>
            </a:r>
            <a:r>
              <a:rPr lang="en-US" altLang="zh-CN" sz="1200" dirty="0">
                <a:cs typeface="+mn-ea"/>
                <a:sym typeface="+mn-lt"/>
              </a:rPr>
              <a:t>6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5</a:t>
            </a:r>
            <a:r>
              <a:rPr lang="zh-CN" altLang="en-US" sz="1200" dirty="0">
                <a:cs typeface="+mn-ea"/>
                <a:sym typeface="+mn-lt"/>
              </a:rPr>
              <a:t>日她父亲生日这天。州政府采纳了她的建议，仓促间将父亲节定为</a:t>
            </a:r>
            <a:r>
              <a:rPr lang="en-US" altLang="zh-CN" sz="1200" dirty="0">
                <a:cs typeface="+mn-ea"/>
                <a:sym typeface="+mn-lt"/>
              </a:rPr>
              <a:t>19</a:t>
            </a:r>
            <a:r>
              <a:rPr lang="zh-CN" altLang="en-US" sz="1200" dirty="0">
                <a:cs typeface="+mn-ea"/>
                <a:sym typeface="+mn-lt"/>
              </a:rPr>
              <a:t>日，即</a:t>
            </a:r>
            <a:r>
              <a:rPr lang="en-US" altLang="zh-CN" sz="1200" dirty="0">
                <a:cs typeface="+mn-ea"/>
                <a:sym typeface="+mn-lt"/>
              </a:rPr>
              <a:t>1909</a:t>
            </a:r>
            <a:r>
              <a:rPr lang="zh-CN" altLang="en-US" sz="1200" dirty="0">
                <a:cs typeface="+mn-ea"/>
                <a:sym typeface="+mn-lt"/>
              </a:rPr>
              <a:t>年</a:t>
            </a:r>
            <a:r>
              <a:rPr lang="en-US" altLang="zh-CN" sz="1200" dirty="0">
                <a:cs typeface="+mn-ea"/>
                <a:sym typeface="+mn-lt"/>
              </a:rPr>
              <a:t>6</a:t>
            </a:r>
            <a:r>
              <a:rPr lang="zh-CN" altLang="en-US" sz="1200" dirty="0">
                <a:cs typeface="+mn-ea"/>
                <a:sym typeface="+mn-lt"/>
              </a:rPr>
              <a:t>月第</a:t>
            </a:r>
            <a:r>
              <a:rPr lang="en-US" altLang="zh-CN" sz="1200" dirty="0">
                <a:cs typeface="+mn-ea"/>
                <a:sym typeface="+mn-lt"/>
              </a:rPr>
              <a:t>3</a:t>
            </a:r>
            <a:r>
              <a:rPr lang="zh-CN" altLang="en-US" sz="1200" dirty="0">
                <a:cs typeface="+mn-ea"/>
                <a:sym typeface="+mn-lt"/>
              </a:rPr>
              <a:t>个星期日。翌年，多德夫人所在的斯波堪市正式庆祝这一节日 ，市长宣布了父亲节的文告定这天为全州纪念日。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cs typeface="+mn-ea"/>
                <a:sym typeface="+mn-lt"/>
              </a:rPr>
              <a:t>以后，其他国家也庆父亲节并沿用至今。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6324599" y="3144992"/>
            <a:ext cx="1981200" cy="17491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427063">
            <a:off x="2304595" y="503323"/>
            <a:ext cx="1333618" cy="756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9" name="文本框 8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38200" y="3385579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父亲节并非“泊来”的节日，中国也有自己的父亲节，中国的父亲节起源，要追溯到民国时期，</a:t>
            </a:r>
            <a:r>
              <a:rPr lang="en-US" altLang="zh-CN" sz="1200" dirty="0">
                <a:cs typeface="+mn-ea"/>
                <a:sym typeface="+mn-lt"/>
              </a:rPr>
              <a:t>1945</a:t>
            </a:r>
            <a:r>
              <a:rPr lang="zh-CN" altLang="en-US" sz="1200" dirty="0">
                <a:cs typeface="+mn-ea"/>
                <a:sym typeface="+mn-lt"/>
              </a:rPr>
              <a:t>年</a:t>
            </a:r>
            <a:r>
              <a:rPr lang="en-US" altLang="zh-CN" sz="1200" dirty="0">
                <a:cs typeface="+mn-ea"/>
                <a:sym typeface="+mn-lt"/>
              </a:rPr>
              <a:t>8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8</a:t>
            </a:r>
            <a:r>
              <a:rPr lang="zh-CN" altLang="en-US" sz="1200" dirty="0">
                <a:cs typeface="+mn-ea"/>
                <a:sym typeface="+mn-lt"/>
              </a:rPr>
              <a:t>日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上海发起了庆祝父亲节的活动，市民立即响应，抗日战争胜利后，上海市各界名流联名请上海市政府转呈中央政府，定“爸爸 ”谐音的</a:t>
            </a:r>
            <a:r>
              <a:rPr lang="en-US" altLang="zh-CN" sz="1200" dirty="0">
                <a:cs typeface="+mn-ea"/>
                <a:sym typeface="+mn-lt"/>
              </a:rPr>
              <a:t>8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8</a:t>
            </a:r>
            <a:r>
              <a:rPr lang="zh-CN" altLang="en-US" sz="1200" dirty="0">
                <a:cs typeface="+mn-ea"/>
                <a:sym typeface="+mn-lt"/>
              </a:rPr>
              <a:t>日为全国性的父亲节，在父亲节这天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佩带鲜花，表达对父亲的敬重和思念。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69585" y="1047750"/>
            <a:ext cx="2519082" cy="2310471"/>
            <a:chOff x="795618" y="1338073"/>
            <a:chExt cx="2519082" cy="2310471"/>
          </a:xfrm>
        </p:grpSpPr>
        <p:sp>
          <p:nvSpPr>
            <p:cNvPr id="4" name="心形 3"/>
            <p:cNvSpPr/>
            <p:nvPr/>
          </p:nvSpPr>
          <p:spPr>
            <a:xfrm>
              <a:off x="795618" y="1338073"/>
              <a:ext cx="2519082" cy="2310471"/>
            </a:xfrm>
            <a:prstGeom prst="hear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066800" y="1504950"/>
              <a:ext cx="1976718" cy="19767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11" name="文本框 10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927922" y="1638382"/>
            <a:ext cx="1906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cs typeface="+mn-ea"/>
                <a:sym typeface="+mn-lt"/>
              </a:rPr>
              <a:t>在父亲节这一天，凡是父亲已故的美国人都会佩戴一朵白玫瑰，而父亲在世的美国人则佩戴红玫瑰。在宾夕法尼亚，人们也会用蒲公英向父亲表示致意而在温哥华，人们选择佩戴白丁香。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321416" y="1363822"/>
            <a:ext cx="18967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cs typeface="+mn-ea"/>
                <a:sym typeface="+mn-lt"/>
              </a:rPr>
              <a:t>在美国，父亲节当天早餐一般是由子女们来做，父母可以继续睡觉，不必早起。由子女们做好早餐拿到床前给父母亲食用。此外，在美国儿女也会给父亲寄贺卡，买领带、袜子之类的小礼品送给父亲，以表达对父亲的敬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33400" y="1200150"/>
            <a:ext cx="2695903" cy="3428828"/>
          </a:xfrm>
          <a:prstGeom prst="roundRect">
            <a:avLst>
              <a:gd name="adj" fmla="val 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28984" y="1205030"/>
            <a:ext cx="2681616" cy="3423947"/>
          </a:xfrm>
          <a:prstGeom prst="roundRect">
            <a:avLst>
              <a:gd name="adj" fmla="val 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1524000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12" name="文本框 11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535056" y="1734058"/>
            <a:ext cx="5867400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cs typeface="+mn-ea"/>
                <a:sym typeface="+mn-lt"/>
              </a:rPr>
              <a:t>在日本父亲节时，女儿一般会念感谢信给父亲。她们会和父亲团聚，给父亲送上礼物和祝福。在日本，不管是已经出嫁的还是待字闺中的女儿，一般要给父亲写一封挚爱和祝福的信，将这封信捧到父亲面前，大声念给父亲听，感谢父亲的生身和养育之恩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63456" y="3173909"/>
            <a:ext cx="746760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cs typeface="+mn-ea"/>
                <a:sym typeface="+mn-lt"/>
              </a:rPr>
              <a:t>日本的洗浴文化历史久远，泡澡对日本人来说是一种享受。因此父亲节这一天，女儿们要亲手给泡澡的父亲搓搓背，也是给父亲最大的温暖一种方式。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20775" y="1486760"/>
            <a:ext cx="7810281" cy="2743027"/>
          </a:xfrm>
          <a:prstGeom prst="roundRect">
            <a:avLst>
              <a:gd name="adj" fmla="val 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9296" y="1581164"/>
            <a:ext cx="1736140" cy="1385949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219200" y="3105150"/>
            <a:ext cx="7183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48"/>
            <a:ext cx="9144000" cy="5150448"/>
          </a:xfrm>
          <a:prstGeom prst="rect">
            <a:avLst/>
          </a:prstGeom>
        </p:spPr>
      </p:pic>
      <p:sp>
        <p:nvSpPr>
          <p:cNvPr id="28" name="矩形: 圆角 27"/>
          <p:cNvSpPr/>
          <p:nvPr/>
        </p:nvSpPr>
        <p:spPr>
          <a:xfrm>
            <a:off x="76200" y="819150"/>
            <a:ext cx="90297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32846" y="359390"/>
            <a:ext cx="1996054" cy="459760"/>
            <a:chOff x="632846" y="359390"/>
            <a:chExt cx="1996054" cy="459760"/>
          </a:xfrm>
        </p:grpSpPr>
        <p:sp>
          <p:nvSpPr>
            <p:cNvPr id="30" name="文本框 29"/>
            <p:cNvSpPr txBox="1"/>
            <p:nvPr/>
          </p:nvSpPr>
          <p:spPr>
            <a:xfrm>
              <a:off x="1028700" y="40460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父亲节的由来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32846" y="359390"/>
              <a:ext cx="459760" cy="45976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514600" y="1809750"/>
            <a:ext cx="5562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在德国的父亲节这一天，嗜酒的德国父亲们可以想喝多醉就喝多醉，而且回家之后媳妇不许管。一些小镇上的男人一早推着载满大木桶装的啤酒小车出门，碰上谁就和谁喝，直至醉倒在街上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10200" y="4095750"/>
            <a:ext cx="3022021" cy="244878"/>
            <a:chOff x="3429000" y="3790950"/>
            <a:chExt cx="2607461" cy="228600"/>
          </a:xfrm>
        </p:grpSpPr>
        <p:sp>
          <p:nvSpPr>
            <p:cNvPr id="12" name="心形 11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心形 15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心形 16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2000" y="1463414"/>
            <a:ext cx="3022021" cy="244878"/>
            <a:chOff x="3429000" y="3790950"/>
            <a:chExt cx="2607461" cy="228600"/>
          </a:xfrm>
        </p:grpSpPr>
        <p:sp>
          <p:nvSpPr>
            <p:cNvPr id="20" name="心形 19"/>
            <p:cNvSpPr/>
            <p:nvPr/>
          </p:nvSpPr>
          <p:spPr>
            <a:xfrm>
              <a:off x="3429000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>
              <a:off x="3904772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心形 21"/>
            <p:cNvSpPr/>
            <p:nvPr/>
          </p:nvSpPr>
          <p:spPr>
            <a:xfrm>
              <a:off x="4380544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心形 22"/>
            <p:cNvSpPr/>
            <p:nvPr/>
          </p:nvSpPr>
          <p:spPr>
            <a:xfrm>
              <a:off x="4856316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>
              <a:off x="5332088" y="3790950"/>
              <a:ext cx="228600" cy="228600"/>
            </a:xfrm>
            <a:prstGeom prst="hea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5807861" y="3790950"/>
              <a:ext cx="228600" cy="2286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7650" y="2776478"/>
            <a:ext cx="22669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heme/theme1.xml><?xml version="1.0" encoding="utf-8"?>
<a:theme xmlns:a="http://schemas.openxmlformats.org/drawingml/2006/main" name="www.2ppt.com">
  <a:themeElements>
    <a:clrScheme name="自定义 10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4C83"/>
      </a:accent1>
      <a:accent2>
        <a:srgbClr val="DF5977"/>
      </a:accent2>
      <a:accent3>
        <a:srgbClr val="124C83"/>
      </a:accent3>
      <a:accent4>
        <a:srgbClr val="DF5977"/>
      </a:accent4>
      <a:accent5>
        <a:srgbClr val="124C83"/>
      </a:accent5>
      <a:accent6>
        <a:srgbClr val="DF5977"/>
      </a:accent6>
      <a:hlink>
        <a:srgbClr val="124C83"/>
      </a:hlink>
      <a:folHlink>
        <a:srgbClr val="DF5977"/>
      </a:folHlink>
    </a:clrScheme>
    <a:fontScheme name="imhnkuq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全屏显示(16:9)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你对父亲的了解有多少？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2021-06-17T23:26:45Z</dcterms:created>
  <dcterms:modified xsi:type="dcterms:W3CDTF">2023-01-11T01:48:49Z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7618B0881B8047EC881B62A273545BBF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