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80" r:id="rId2"/>
    <p:sldId id="349" r:id="rId3"/>
    <p:sldId id="312" r:id="rId4"/>
    <p:sldId id="352" r:id="rId5"/>
    <p:sldId id="353" r:id="rId6"/>
    <p:sldId id="354" r:id="rId7"/>
    <p:sldId id="351" r:id="rId8"/>
    <p:sldId id="313" r:id="rId9"/>
    <p:sldId id="334" r:id="rId10"/>
    <p:sldId id="335" r:id="rId11"/>
    <p:sldId id="336" r:id="rId12"/>
    <p:sldId id="337" r:id="rId13"/>
    <p:sldId id="338" r:id="rId14"/>
    <p:sldId id="316" r:id="rId15"/>
    <p:sldId id="339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46" r:id="rId31"/>
    <p:sldId id="301" r:id="rId3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592455" algn="l" rtl="0" fontAlgn="base">
      <a:spcBef>
        <a:spcPct val="0"/>
      </a:spcBef>
      <a:spcAft>
        <a:spcPct val="0"/>
      </a:spcAft>
      <a:buFont typeface="Arial" panose="020B0604020202020204" pitchFamily="34" charset="0"/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84910" algn="l" rtl="0" fontAlgn="base">
      <a:spcBef>
        <a:spcPct val="0"/>
      </a:spcBef>
      <a:spcAft>
        <a:spcPct val="0"/>
      </a:spcAft>
      <a:buFont typeface="Arial" panose="020B0604020202020204" pitchFamily="34" charset="0"/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778000" algn="l" rtl="0" fontAlgn="base">
      <a:spcBef>
        <a:spcPct val="0"/>
      </a:spcBef>
      <a:spcAft>
        <a:spcPct val="0"/>
      </a:spcAft>
      <a:buFont typeface="Arial" panose="020B0604020202020204" pitchFamily="34" charset="0"/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370455" algn="l" rtl="0" fontAlgn="base">
      <a:spcBef>
        <a:spcPct val="0"/>
      </a:spcBef>
      <a:spcAft>
        <a:spcPct val="0"/>
      </a:spcAft>
      <a:buFont typeface="Arial" panose="020B0604020202020204" pitchFamily="34" charset="0"/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962910" algn="l" defTabSz="1184910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3555365" algn="l" defTabSz="1184910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4147820" algn="l" defTabSz="1184910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4740910" algn="l" defTabSz="1184910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D4FFCD"/>
    <a:srgbClr val="CCFFFF"/>
    <a:srgbClr val="CCECFF"/>
    <a:srgbClr val="CC3300"/>
    <a:srgbClr val="FF9900"/>
    <a:srgbClr val="0033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37" autoAdjust="0"/>
    <p:restoredTop sz="94660"/>
  </p:normalViewPr>
  <p:slideViewPr>
    <p:cSldViewPr>
      <p:cViewPr>
        <p:scale>
          <a:sx n="100" d="100"/>
          <a:sy n="100" d="100"/>
        </p:scale>
        <p:origin x="-414" y="-264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3F252-A586-4936-BBB1-C3CB9830BEF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BB96C-C353-4680-9A73-A84D234933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18491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592455" algn="l" defTabSz="118491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184910" algn="l" defTabSz="118491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778000" algn="l" defTabSz="118491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370455" algn="l" defTabSz="118491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962910" algn="l" defTabSz="118491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555365" algn="l" defTabSz="118491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147820" algn="l" defTabSz="118491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740910" algn="l" defTabSz="118491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BB96C-C353-4680-9A73-A84D2349331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ADB9B-4C95-478D-B435-B6CCCBC03CB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982" y="273844"/>
            <a:ext cx="2056924" cy="585192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094" y="273844"/>
            <a:ext cx="5969735" cy="585192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94D2E-AE89-448E-ACB3-617F9C80D05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094" y="273844"/>
            <a:ext cx="8229812" cy="585192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98D62-7531-43E3-924E-C2ACDC40EFA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46188-CF3B-4A3D-8D08-2D853A24946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1618" y="4407298"/>
            <a:ext cx="7772716" cy="1361281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1618" y="2907110"/>
            <a:ext cx="7772716" cy="1500188"/>
          </a:xfrm>
        </p:spPr>
        <p:txBody>
          <a:bodyPr anchor="b"/>
          <a:lstStyle>
            <a:lvl1pPr marL="0" indent="0">
              <a:buNone/>
              <a:defRPr sz="2600"/>
            </a:lvl1pPr>
            <a:lvl2pPr marL="592455" indent="0">
              <a:buNone/>
              <a:defRPr sz="2300"/>
            </a:lvl2pPr>
            <a:lvl3pPr marL="1184910" indent="0">
              <a:buNone/>
              <a:defRPr sz="2100"/>
            </a:lvl3pPr>
            <a:lvl4pPr marL="1778000" indent="0">
              <a:buNone/>
              <a:defRPr sz="1800"/>
            </a:lvl4pPr>
            <a:lvl5pPr marL="2370455" indent="0">
              <a:buNone/>
              <a:defRPr sz="1800"/>
            </a:lvl5pPr>
            <a:lvl6pPr marL="2962910" indent="0">
              <a:buNone/>
              <a:defRPr sz="1800"/>
            </a:lvl6pPr>
            <a:lvl7pPr marL="3555365" indent="0">
              <a:buNone/>
              <a:defRPr sz="1800"/>
            </a:lvl7pPr>
            <a:lvl8pPr marL="4147820" indent="0">
              <a:buNone/>
              <a:defRPr sz="1800"/>
            </a:lvl8pPr>
            <a:lvl9pPr marL="474091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C8ADB-FA67-4568-B39F-A5928866356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094" y="1599406"/>
            <a:ext cx="4012271" cy="452636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72518" y="1599406"/>
            <a:ext cx="4014388" cy="452636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C8F9D-71D2-4580-9623-86A3578C432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094" y="1535907"/>
            <a:ext cx="4039782" cy="638969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2455" indent="0">
              <a:buNone/>
              <a:defRPr sz="2600" b="1"/>
            </a:lvl2pPr>
            <a:lvl3pPr marL="1184910" indent="0">
              <a:buNone/>
              <a:defRPr sz="2300" b="1"/>
            </a:lvl3pPr>
            <a:lvl4pPr marL="1778000" indent="0">
              <a:buNone/>
              <a:defRPr sz="2100" b="1"/>
            </a:lvl4pPr>
            <a:lvl5pPr marL="2370455" indent="0">
              <a:buNone/>
              <a:defRPr sz="2100" b="1"/>
            </a:lvl5pPr>
            <a:lvl6pPr marL="2962910" indent="0">
              <a:buNone/>
              <a:defRPr sz="2100" b="1"/>
            </a:lvl6pPr>
            <a:lvl7pPr marL="3555365" indent="0">
              <a:buNone/>
              <a:defRPr sz="2100" b="1"/>
            </a:lvl7pPr>
            <a:lvl8pPr marL="4147820" indent="0">
              <a:buNone/>
              <a:defRPr sz="2100" b="1"/>
            </a:lvl8pPr>
            <a:lvl9pPr marL="4740910" indent="0">
              <a:buNone/>
              <a:defRPr sz="21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094" y="2174876"/>
            <a:ext cx="4039782" cy="395089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09" y="1535907"/>
            <a:ext cx="4041897" cy="638969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2455" indent="0">
              <a:buNone/>
              <a:defRPr sz="2600" b="1"/>
            </a:lvl2pPr>
            <a:lvl3pPr marL="1184910" indent="0">
              <a:buNone/>
              <a:defRPr sz="2300" b="1"/>
            </a:lvl3pPr>
            <a:lvl4pPr marL="1778000" indent="0">
              <a:buNone/>
              <a:defRPr sz="2100" b="1"/>
            </a:lvl4pPr>
            <a:lvl5pPr marL="2370455" indent="0">
              <a:buNone/>
              <a:defRPr sz="2100" b="1"/>
            </a:lvl5pPr>
            <a:lvl6pPr marL="2962910" indent="0">
              <a:buNone/>
              <a:defRPr sz="2100" b="1"/>
            </a:lvl6pPr>
            <a:lvl7pPr marL="3555365" indent="0">
              <a:buNone/>
              <a:defRPr sz="2100" b="1"/>
            </a:lvl7pPr>
            <a:lvl8pPr marL="4147820" indent="0">
              <a:buNone/>
              <a:defRPr sz="2100" b="1"/>
            </a:lvl8pPr>
            <a:lvl9pPr marL="4740910" indent="0">
              <a:buNone/>
              <a:defRPr sz="21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09" y="2174876"/>
            <a:ext cx="4041897" cy="395089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0398A-EC9C-4543-B40D-3BEE1B1EAE4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BBF0E-3986-4955-9182-3BEB7D4DB0D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09478-9202-4A7B-9B17-E33D0548993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095" y="273844"/>
            <a:ext cx="3009203" cy="116086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4223" y="273844"/>
            <a:ext cx="5112683" cy="585192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095" y="1434704"/>
            <a:ext cx="3009203" cy="4691063"/>
          </a:xfrm>
        </p:spPr>
        <p:txBody>
          <a:bodyPr/>
          <a:lstStyle>
            <a:lvl1pPr marL="0" indent="0">
              <a:buNone/>
              <a:defRPr sz="1800"/>
            </a:lvl1pPr>
            <a:lvl2pPr marL="592455" indent="0">
              <a:buNone/>
              <a:defRPr sz="1600"/>
            </a:lvl2pPr>
            <a:lvl3pPr marL="1184910" indent="0">
              <a:buNone/>
              <a:defRPr sz="1300"/>
            </a:lvl3pPr>
            <a:lvl4pPr marL="1778000" indent="0">
              <a:buNone/>
              <a:defRPr sz="1200"/>
            </a:lvl4pPr>
            <a:lvl5pPr marL="2370455" indent="0">
              <a:buNone/>
              <a:defRPr sz="1200"/>
            </a:lvl5pPr>
            <a:lvl6pPr marL="2962910" indent="0">
              <a:buNone/>
              <a:defRPr sz="1200"/>
            </a:lvl6pPr>
            <a:lvl7pPr marL="3555365" indent="0">
              <a:buNone/>
              <a:defRPr sz="1200"/>
            </a:lvl7pPr>
            <a:lvl8pPr marL="4147820" indent="0">
              <a:buNone/>
              <a:defRPr sz="1200"/>
            </a:lvl8pPr>
            <a:lvl9pPr marL="4740910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643EF-EAC5-43F8-8348-5752A0279BD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403" y="4800205"/>
            <a:ext cx="5487245" cy="567531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403" y="613173"/>
            <a:ext cx="5487245" cy="4113609"/>
          </a:xfrm>
        </p:spPr>
        <p:txBody>
          <a:bodyPr/>
          <a:lstStyle>
            <a:lvl1pPr marL="0" indent="0">
              <a:buNone/>
              <a:defRPr sz="4100"/>
            </a:lvl1pPr>
            <a:lvl2pPr marL="592455" indent="0">
              <a:buNone/>
              <a:defRPr sz="3600"/>
            </a:lvl2pPr>
            <a:lvl3pPr marL="1184910" indent="0">
              <a:buNone/>
              <a:defRPr sz="3100"/>
            </a:lvl3pPr>
            <a:lvl4pPr marL="1778000" indent="0">
              <a:buNone/>
              <a:defRPr sz="2600"/>
            </a:lvl4pPr>
            <a:lvl5pPr marL="2370455" indent="0">
              <a:buNone/>
              <a:defRPr sz="2600"/>
            </a:lvl5pPr>
            <a:lvl6pPr marL="2962910" indent="0">
              <a:buNone/>
              <a:defRPr sz="2600"/>
            </a:lvl6pPr>
            <a:lvl7pPr marL="3555365" indent="0">
              <a:buNone/>
              <a:defRPr sz="2600"/>
            </a:lvl7pPr>
            <a:lvl8pPr marL="4147820" indent="0">
              <a:buNone/>
              <a:defRPr sz="2600"/>
            </a:lvl8pPr>
            <a:lvl9pPr marL="4740910" indent="0">
              <a:buNone/>
              <a:defRPr sz="26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403" y="5367736"/>
            <a:ext cx="5487245" cy="803671"/>
          </a:xfrm>
        </p:spPr>
        <p:txBody>
          <a:bodyPr/>
          <a:lstStyle>
            <a:lvl1pPr marL="0" indent="0">
              <a:buNone/>
              <a:defRPr sz="1800"/>
            </a:lvl1pPr>
            <a:lvl2pPr marL="592455" indent="0">
              <a:buNone/>
              <a:defRPr sz="1600"/>
            </a:lvl2pPr>
            <a:lvl3pPr marL="1184910" indent="0">
              <a:buNone/>
              <a:defRPr sz="1300"/>
            </a:lvl3pPr>
            <a:lvl4pPr marL="1778000" indent="0">
              <a:buNone/>
              <a:defRPr sz="1200"/>
            </a:lvl4pPr>
            <a:lvl5pPr marL="2370455" indent="0">
              <a:buNone/>
              <a:defRPr sz="1200"/>
            </a:lvl5pPr>
            <a:lvl6pPr marL="2962910" indent="0">
              <a:buNone/>
              <a:defRPr sz="1200"/>
            </a:lvl6pPr>
            <a:lvl7pPr marL="3555365" indent="0">
              <a:buNone/>
              <a:defRPr sz="1200"/>
            </a:lvl7pPr>
            <a:lvl8pPr marL="4147820" indent="0">
              <a:buNone/>
              <a:defRPr sz="1200"/>
            </a:lvl8pPr>
            <a:lvl9pPr marL="4740910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8EC41-BA6F-4152-BE70-1B9A2E92209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094" y="273844"/>
            <a:ext cx="82298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7" rIns="91435" bIns="45717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094" y="1599406"/>
            <a:ext cx="8229812" cy="4526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7" rIns="91435" bIns="45717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094" y="6244829"/>
            <a:ext cx="2133106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5" tIns="45717" rIns="91435" bIns="45717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77" y="6244829"/>
            <a:ext cx="2897047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5" tIns="45717" rIns="91435" bIns="45717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800" y="6244829"/>
            <a:ext cx="2133106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5" tIns="45717" rIns="91435" bIns="45717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C806952-927E-4191-A0DE-66D8446DDD6F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split orient="vert"/>
  </p:transition>
  <p:txStyles>
    <p:titleStyle>
      <a:lvl1pPr algn="ctr" defTabSz="91376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376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91376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91376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91376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592455" algn="ctr" defTabSz="913765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1184910" algn="ctr" defTabSz="913765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778000" algn="ctr" defTabSz="913765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2370455" algn="ctr" defTabSz="913765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3535" indent="-343535" algn="l" defTabSz="913765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+mn-ea"/>
        </a:defRPr>
      </a:lvl2pPr>
      <a:lvl3pPr marL="1141730" indent="-228600" algn="l" defTabSz="91376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</a:defRPr>
      </a:lvl3pPr>
      <a:lvl4pPr marL="1600835" indent="-228600" algn="l" defTabSz="913765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7400" indent="-228600" algn="l" defTabSz="91376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5pPr>
      <a:lvl6pPr marL="2649855" indent="-228600" algn="l" defTabSz="913765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6pPr>
      <a:lvl7pPr marL="3242945" indent="-228600" algn="l" defTabSz="913765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7pPr>
      <a:lvl8pPr marL="3835400" indent="-228600" algn="l" defTabSz="913765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8pPr>
      <a:lvl9pPr marL="4427855" indent="-228600" algn="l" defTabSz="913765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92455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84910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78000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0455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62910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55365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47820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40910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08751" y="1124744"/>
            <a:ext cx="8063029" cy="2351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8515" tIns="59258" rIns="118515" bIns="59258">
            <a:spAutoFit/>
          </a:bodyPr>
          <a:lstStyle/>
          <a:p>
            <a:pPr algn="ctr" defTabSz="913765"/>
            <a:r>
              <a:rPr lang="zh-CN" altLang="zh-CN" sz="3600" b="1" dirty="0">
                <a:solidFill>
                  <a:srgbClr val="003399"/>
                </a:solidFill>
              </a:rPr>
              <a:t>Module 8 Choosing presents</a:t>
            </a:r>
          </a:p>
          <a:p>
            <a:pPr algn="ctr" defTabSz="913765"/>
            <a:endParaRPr lang="zh-CN" altLang="zh-CN" sz="5200" b="1" dirty="0">
              <a:solidFill>
                <a:srgbClr val="003399"/>
              </a:solidFill>
            </a:endParaRPr>
          </a:p>
          <a:p>
            <a:pPr algn="ctr" defTabSz="913765"/>
            <a:r>
              <a:rPr lang="zh-CN" altLang="zh-CN" sz="5700" b="1" dirty="0">
                <a:latin typeface="Times New Roman" panose="02020603050405020304" pitchFamily="18" charset="0"/>
              </a:rPr>
              <a:t>Unit 3</a:t>
            </a:r>
            <a:r>
              <a:rPr lang="en-US" altLang="zh-CN" sz="5700" b="1" dirty="0">
                <a:latin typeface="Times New Roman" panose="02020603050405020304" pitchFamily="18" charset="0"/>
              </a:rPr>
              <a:t> </a:t>
            </a:r>
            <a:r>
              <a:rPr lang="zh-CN" altLang="zh-CN" sz="5700" b="1" dirty="0">
                <a:latin typeface="Times New Roman" panose="02020603050405020304" pitchFamily="18" charset="0"/>
              </a:rPr>
              <a:t>Language in use</a:t>
            </a:r>
          </a:p>
        </p:txBody>
      </p:sp>
      <p:sp>
        <p:nvSpPr>
          <p:cNvPr id="4" name="矩形 3"/>
          <p:cNvSpPr/>
          <p:nvPr/>
        </p:nvSpPr>
        <p:spPr>
          <a:xfrm>
            <a:off x="2835837" y="5409219"/>
            <a:ext cx="3608858" cy="559794"/>
          </a:xfrm>
          <a:prstGeom prst="rect">
            <a:avLst/>
          </a:prstGeom>
        </p:spPr>
        <p:txBody>
          <a:bodyPr wrap="none" lIns="118515" tIns="59258" rIns="118515" bIns="59258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200887452325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6970" y="414736"/>
            <a:ext cx="7294460" cy="103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44397" y="1750219"/>
            <a:ext cx="8543006" cy="409957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1435" tIns="45717" rIns="91435" bIns="45717">
            <a:spAutoFit/>
          </a:bodyPr>
          <a:lstStyle/>
          <a:p>
            <a:pPr defTabSz="913765">
              <a:lnSpc>
                <a:spcPct val="120000"/>
              </a:lnSpc>
              <a:defRPr/>
            </a:pPr>
            <a:r>
              <a:rPr lang="en-US" altLang="zh-CN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</a:rPr>
              <a:t>always</a:t>
            </a:r>
            <a:r>
              <a:rPr lang="zh-CN" altLang="en-US" sz="3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</a:rPr>
              <a:t>是频度最大的词，意为“总是；永远”。</a:t>
            </a:r>
          </a:p>
          <a:p>
            <a:pPr defTabSz="913765">
              <a:lnSpc>
                <a:spcPct val="120000"/>
              </a:lnSpc>
              <a:defRPr/>
            </a:pPr>
            <a:r>
              <a:rPr lang="en-US" altLang="zh-CN" sz="3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</a:rPr>
              <a:t>I </a:t>
            </a:r>
            <a:r>
              <a:rPr lang="en-US" altLang="zh-CN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</a:rPr>
              <a:t>always</a:t>
            </a:r>
            <a:r>
              <a:rPr lang="en-US" altLang="zh-CN" sz="31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r>
              <a:rPr lang="en-US" altLang="zh-CN" sz="3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</a:rPr>
              <a:t>remember my first day at school.</a:t>
            </a:r>
          </a:p>
          <a:p>
            <a:pPr defTabSz="913765">
              <a:lnSpc>
                <a:spcPct val="120000"/>
              </a:lnSpc>
              <a:defRPr/>
            </a:pPr>
            <a:r>
              <a:rPr lang="zh-CN" altLang="en-US" sz="3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</a:rPr>
              <a:t>我将永远记住我上学的第一天。 </a:t>
            </a:r>
          </a:p>
          <a:p>
            <a:pPr defTabSz="913765">
              <a:lnSpc>
                <a:spcPct val="120000"/>
              </a:lnSpc>
              <a:defRPr/>
            </a:pPr>
            <a:r>
              <a:rPr lang="en-US" altLang="zh-CN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</a:rPr>
              <a:t>usually</a:t>
            </a:r>
            <a:r>
              <a:rPr lang="zh-CN" altLang="en-US" sz="3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</a:rPr>
              <a:t>意为“通常”，即很少例外，频度仅次于</a:t>
            </a:r>
            <a:r>
              <a:rPr lang="en-US" altLang="zh-CN" sz="3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</a:rPr>
              <a:t>always</a:t>
            </a:r>
            <a:r>
              <a:rPr lang="zh-CN" altLang="en-US" sz="3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</a:rPr>
              <a:t>。</a:t>
            </a:r>
          </a:p>
          <a:p>
            <a:pPr defTabSz="913765">
              <a:lnSpc>
                <a:spcPct val="120000"/>
              </a:lnSpc>
              <a:defRPr/>
            </a:pPr>
            <a:r>
              <a:rPr lang="zh-CN" altLang="en-US" sz="3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r>
              <a:rPr lang="en-US" altLang="zh-CN" sz="3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</a:rPr>
              <a:t>What do you </a:t>
            </a:r>
            <a:r>
              <a:rPr lang="en-US" altLang="zh-CN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</a:rPr>
              <a:t>usually</a:t>
            </a:r>
            <a:r>
              <a:rPr lang="en-US" altLang="zh-CN" sz="31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r>
              <a:rPr lang="en-US" altLang="zh-CN" sz="3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</a:rPr>
              <a:t>have for breakfast?</a:t>
            </a:r>
          </a:p>
          <a:p>
            <a:pPr defTabSz="913765">
              <a:lnSpc>
                <a:spcPct val="120000"/>
              </a:lnSpc>
              <a:defRPr/>
            </a:pPr>
            <a:r>
              <a:rPr lang="zh-CN" altLang="en-US" sz="3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</a:rPr>
              <a:t>你通常早餐吃什么？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692941" y="414735"/>
            <a:ext cx="4894717" cy="950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600" b="1" dirty="0">
                <a:solidFill>
                  <a:srgbClr val="003399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表示频度方面的区别</a:t>
            </a:r>
          </a:p>
        </p:txBody>
      </p:sp>
    </p:spTree>
  </p:cSld>
  <p:clrMapOvr>
    <a:masterClrMapping/>
  </p:clrMapOvr>
  <p:transition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44397" y="734219"/>
            <a:ext cx="8255206" cy="5410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often </a:t>
            </a:r>
            <a:r>
              <a:rPr lang="zh-CN" altLang="en-US" sz="3600" b="1" dirty="0">
                <a:latin typeface="宋体" panose="02010600030101010101" pitchFamily="2" charset="-122"/>
              </a:rPr>
              <a:t>意为“经常”</a:t>
            </a:r>
            <a:r>
              <a:rPr lang="en-US" altLang="zh-CN" sz="3600" b="1" dirty="0">
                <a:latin typeface="宋体" panose="02010600030101010101" pitchFamily="2" charset="-122"/>
              </a:rPr>
              <a:t>,</a:t>
            </a:r>
            <a:r>
              <a:rPr lang="zh-CN" altLang="en-US" sz="3600" b="1" dirty="0">
                <a:latin typeface="宋体" panose="02010600030101010101" pitchFamily="2" charset="-122"/>
              </a:rPr>
              <a:t>在频度上不如</a:t>
            </a:r>
            <a:r>
              <a:rPr lang="en-US" altLang="zh-CN" sz="3600" b="1" dirty="0">
                <a:latin typeface="Times New Roman" panose="02020603050405020304" pitchFamily="18" charset="0"/>
              </a:rPr>
              <a:t>usually</a:t>
            </a:r>
            <a:r>
              <a:rPr lang="zh-CN" altLang="en-US" sz="3600" b="1" dirty="0">
                <a:latin typeface="宋体" panose="02010600030101010101" pitchFamily="2" charset="-122"/>
              </a:rPr>
              <a:t>那么频繁。</a:t>
            </a:r>
          </a:p>
          <a:p>
            <a:pPr defTabSz="913765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Li Ping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often </a:t>
            </a:r>
            <a:r>
              <a:rPr lang="en-US" altLang="zh-CN" sz="36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does his homework in the afternoon.</a:t>
            </a:r>
          </a:p>
          <a:p>
            <a:pPr defTabSz="913765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李平经常在下午做作业。</a:t>
            </a:r>
          </a:p>
          <a:p>
            <a:pPr defTabSz="913765"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never </a:t>
            </a:r>
            <a:r>
              <a:rPr lang="zh-CN" altLang="en-US" sz="36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从未；永不；决不。</a:t>
            </a:r>
          </a:p>
          <a:p>
            <a:pPr defTabSz="913765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I have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never </a:t>
            </a:r>
            <a:r>
              <a:rPr lang="en-US" altLang="zh-CN" sz="36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been there. </a:t>
            </a:r>
            <a:br>
              <a:rPr lang="en-US" altLang="zh-CN" sz="3600" b="1" dirty="0">
                <a:latin typeface="Times New Roman" panose="02020603050405020304" pitchFamily="18" charset="0"/>
                <a:ea typeface="楷体" panose="02010609060101010101" pitchFamily="49" charset="-122"/>
              </a:rPr>
            </a:br>
            <a:r>
              <a:rPr lang="zh-CN" altLang="en-US" sz="36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我从未到过那里。</a:t>
            </a:r>
            <a:r>
              <a:rPr lang="zh-CN" altLang="en-US" sz="3600" dirty="0"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</a:p>
        </p:txBody>
      </p:sp>
    </p:spTree>
  </p:cSld>
  <p:clrMapOvr>
    <a:masterClrMapping/>
  </p:clrMapOvr>
  <p:transition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627" y="458391"/>
            <a:ext cx="8255204" cy="5410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sometimes</a:t>
            </a:r>
            <a:r>
              <a:rPr lang="zh-CN" altLang="en-US" sz="3600" b="1" dirty="0">
                <a:latin typeface="宋体" panose="02010600030101010101" pitchFamily="2" charset="-122"/>
              </a:rPr>
              <a:t>意为“有时候”</a:t>
            </a:r>
            <a:r>
              <a:rPr lang="en-US" altLang="zh-CN" sz="3600" b="1" dirty="0">
                <a:latin typeface="宋体" panose="02010600030101010101" pitchFamily="2" charset="-122"/>
              </a:rPr>
              <a:t>,</a:t>
            </a:r>
            <a:r>
              <a:rPr lang="zh-CN" altLang="en-US" sz="3600" b="1" dirty="0">
                <a:latin typeface="宋体" panose="02010600030101010101" pitchFamily="2" charset="-122"/>
              </a:rPr>
              <a:t>频度比</a:t>
            </a:r>
            <a:r>
              <a:rPr lang="en-US" altLang="zh-CN" sz="3600" b="1" dirty="0">
                <a:latin typeface="Times New Roman" panose="02020603050405020304" pitchFamily="18" charset="0"/>
              </a:rPr>
              <a:t>often</a:t>
            </a:r>
            <a:r>
              <a:rPr lang="zh-CN" altLang="en-US" sz="3600" b="1" dirty="0">
                <a:latin typeface="宋体" panose="02010600030101010101" pitchFamily="2" charset="-122"/>
              </a:rPr>
              <a:t>小</a:t>
            </a:r>
            <a:r>
              <a:rPr lang="en-US" altLang="zh-CN" sz="3600" b="1" dirty="0">
                <a:latin typeface="宋体" panose="02010600030101010101" pitchFamily="2" charset="-122"/>
              </a:rPr>
              <a:t>,</a:t>
            </a:r>
            <a:r>
              <a:rPr lang="zh-CN" altLang="en-US" sz="3600" b="1" dirty="0">
                <a:latin typeface="宋体" panose="02010600030101010101" pitchFamily="2" charset="-122"/>
              </a:rPr>
              <a:t>表示动作偶尔发生</a:t>
            </a:r>
            <a:r>
              <a:rPr lang="en-US" altLang="zh-CN" sz="3600" b="1" dirty="0">
                <a:latin typeface="宋体" panose="02010600030101010101" pitchFamily="2" charset="-122"/>
              </a:rPr>
              <a:t>,</a:t>
            </a:r>
            <a:r>
              <a:rPr lang="zh-CN" altLang="en-US" sz="3600" b="1" dirty="0">
                <a:latin typeface="宋体" panose="02010600030101010101" pitchFamily="2" charset="-122"/>
              </a:rPr>
              <a:t>间断较大。既可以放在</a:t>
            </a:r>
            <a:r>
              <a:rPr lang="en-US" altLang="zh-CN" sz="3600" b="1" dirty="0">
                <a:latin typeface="Times New Roman" panose="02020603050405020304" pitchFamily="18" charset="0"/>
              </a:rPr>
              <a:t>be</a:t>
            </a:r>
            <a:r>
              <a:rPr lang="zh-CN" altLang="en-US" sz="3600" b="1" dirty="0">
                <a:latin typeface="宋体" panose="02010600030101010101" pitchFamily="2" charset="-122"/>
              </a:rPr>
              <a:t>动词、助动词之后</a:t>
            </a:r>
            <a:r>
              <a:rPr lang="en-US" altLang="zh-CN" sz="3600" b="1" dirty="0">
                <a:latin typeface="宋体" panose="02010600030101010101" pitchFamily="2" charset="-122"/>
              </a:rPr>
              <a:t>,</a:t>
            </a:r>
            <a:r>
              <a:rPr lang="zh-CN" altLang="en-US" sz="3600" b="1" dirty="0">
                <a:latin typeface="宋体" panose="02010600030101010101" pitchFamily="2" charset="-122"/>
              </a:rPr>
              <a:t>行为动词之前</a:t>
            </a:r>
            <a:r>
              <a:rPr lang="en-US" altLang="zh-CN" sz="3600" b="1" dirty="0">
                <a:latin typeface="宋体" panose="02010600030101010101" pitchFamily="2" charset="-122"/>
              </a:rPr>
              <a:t>,</a:t>
            </a:r>
            <a:r>
              <a:rPr lang="zh-CN" altLang="en-US" sz="3600" b="1" dirty="0">
                <a:latin typeface="宋体" panose="02010600030101010101" pitchFamily="2" charset="-122"/>
              </a:rPr>
              <a:t>也可以放在句首</a:t>
            </a:r>
            <a:r>
              <a:rPr lang="en-US" altLang="zh-CN" sz="3600" b="1" dirty="0">
                <a:latin typeface="宋体" panose="02010600030101010101" pitchFamily="2" charset="-122"/>
              </a:rPr>
              <a:t>,</a:t>
            </a:r>
            <a:r>
              <a:rPr lang="zh-CN" altLang="en-US" sz="3600" b="1" dirty="0">
                <a:latin typeface="宋体" panose="02010600030101010101" pitchFamily="2" charset="-122"/>
              </a:rPr>
              <a:t>还可以放在句尾。</a:t>
            </a:r>
            <a:r>
              <a:rPr lang="zh-CN" altLang="en-US" sz="3600" b="1" dirty="0">
                <a:solidFill>
                  <a:srgbClr val="FF0066"/>
                </a:solidFill>
                <a:latin typeface="宋体" panose="02010600030101010101" pitchFamily="2" charset="-122"/>
              </a:rPr>
              <a:t> </a:t>
            </a:r>
          </a:p>
          <a:p>
            <a:pPr defTabSz="913765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I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sometimes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r>
              <a:rPr lang="en-US" altLang="zh-CN" sz="36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go to the library.</a:t>
            </a:r>
          </a:p>
          <a:p>
            <a:pPr defTabSz="913765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我有时去图书馆。 </a:t>
            </a:r>
            <a:br>
              <a:rPr lang="zh-CN" altLang="en-US" sz="3600" b="1" dirty="0">
                <a:latin typeface="Times New Roman" panose="02020603050405020304" pitchFamily="18" charset="0"/>
                <a:ea typeface="楷体" panose="02010609060101010101" pitchFamily="49" charset="-122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Sometimes </a:t>
            </a:r>
            <a:r>
              <a:rPr lang="en-US" altLang="zh-CN" sz="36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I read a book in the evening.</a:t>
            </a:r>
          </a:p>
          <a:p>
            <a:pPr defTabSz="913765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我有时在晚上看书。 </a:t>
            </a:r>
          </a:p>
        </p:txBody>
      </p:sp>
    </p:spTree>
  </p:cSld>
  <p:clrMapOvr>
    <a:masterClrMapping/>
  </p:clrMapOvr>
  <p:transition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1742" y="1718469"/>
            <a:ext cx="8445662" cy="4657329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频度副词在句中习惯上位于</a:t>
            </a:r>
            <a:r>
              <a:rPr lang="en-US" altLang="zh-CN" sz="3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be</a:t>
            </a:r>
            <a:r>
              <a:rPr lang="zh-CN" altLang="en-US" sz="3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动词之后、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行为动词之前，助动词之后。</a:t>
            </a:r>
          </a:p>
          <a:p>
            <a:pPr eaLnBrk="1" hangingPunct="1">
              <a:lnSpc>
                <a:spcPct val="30000"/>
              </a:lnSpc>
              <a:spcBef>
                <a:spcPct val="0"/>
              </a:spcBef>
              <a:buFontTx/>
              <a:buNone/>
            </a:pPr>
            <a:endParaRPr lang="zh-CN" altLang="en-US" sz="3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I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often</a:t>
            </a:r>
            <a:r>
              <a:rPr lang="en-US" altLang="zh-CN" sz="3600" b="1" dirty="0">
                <a:latin typeface="Times New Roman" panose="02020603050405020304" pitchFamily="18" charset="0"/>
              </a:rPr>
              <a:t> get up at five past six.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He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usually</a:t>
            </a:r>
            <a:r>
              <a:rPr lang="en-US" altLang="zh-CN" sz="3600" b="1" dirty="0">
                <a:latin typeface="Times New Roman" panose="02020603050405020304" pitchFamily="18" charset="0"/>
              </a:rPr>
              <a:t> plays basketball on Saturday morning.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They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always</a:t>
            </a:r>
            <a:r>
              <a:rPr lang="en-US" altLang="zh-CN" sz="3600" b="1" dirty="0">
                <a:latin typeface="Times New Roman" panose="02020603050405020304" pitchFamily="18" charset="0"/>
              </a:rPr>
              <a:t> help others.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You must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never</a:t>
            </a:r>
            <a:r>
              <a:rPr lang="en-US" altLang="zh-CN" sz="3600" b="1" dirty="0">
                <a:latin typeface="Times New Roman" panose="02020603050405020304" pitchFamily="18" charset="0"/>
              </a:rPr>
              <a:t> tell him.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pic>
        <p:nvPicPr>
          <p:cNvPr id="14339" name="Picture 3" descr="200887452325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170" y="369095"/>
            <a:ext cx="8794830" cy="117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117342" y="638969"/>
            <a:ext cx="6718862" cy="750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100" b="1" dirty="0">
                <a:solidFill>
                  <a:srgbClr val="003399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r>
              <a:rPr lang="zh-CN" altLang="en-US" sz="4100" b="1" dirty="0">
                <a:solidFill>
                  <a:srgbClr val="003399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频度副词在句中的位置</a:t>
            </a:r>
            <a:r>
              <a:rPr lang="zh-CN" altLang="en-US" sz="41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endParaRPr lang="zh-CN" altLang="en-US" sz="4100" dirty="0"/>
          </a:p>
        </p:txBody>
      </p:sp>
    </p:spTree>
  </p:cSld>
  <p:clrMapOvr>
    <a:masterClrMapping/>
  </p:clrMapOvr>
  <p:transition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/>
          </p:cNvSpPr>
          <p:nvPr/>
        </p:nvSpPr>
        <p:spPr bwMode="auto">
          <a:xfrm>
            <a:off x="2173315" y="458392"/>
            <a:ext cx="4609033" cy="758031"/>
          </a:xfrm>
          <a:prstGeom prst="rect">
            <a:avLst/>
          </a:prstGeom>
        </p:spPr>
        <p:txBody>
          <a:bodyPr wrap="none" lIns="118515" tIns="59258" rIns="118515" bIns="5925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7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Work in pairs </a:t>
            </a:r>
            <a:endParaRPr lang="zh-CN" altLang="en-US" sz="47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32197" y="1317625"/>
            <a:ext cx="7679606" cy="2751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Ask and answer questions about Grandpa.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— Does Grandpa always watch TV?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—Yes, he does.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55476" y="3968751"/>
            <a:ext cx="7848899" cy="2252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Complete the table in Activity 1 about yourself. Now work in pairs. Ask and answer.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autoUpdateAnimBg="0"/>
      <p:bldP spid="2048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51826" y="458391"/>
            <a:ext cx="8794830" cy="701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1435" tIns="45717" rIns="91435" bIns="45717">
            <a:spAutoFit/>
          </a:bodyPr>
          <a:lstStyle/>
          <a:p>
            <a:pPr defTabSz="913765">
              <a:lnSpc>
                <a:spcPct val="110000"/>
              </a:lnSpc>
              <a:spcBef>
                <a:spcPct val="50000"/>
              </a:spcBef>
              <a:defRPr/>
            </a:pPr>
            <a:r>
              <a:rPr lang="zh-CN" altLang="zh-CN" sz="36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Ask and answer questions about Grandpa.</a:t>
            </a:r>
            <a:r>
              <a:rPr lang="zh-CN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887630" y="3063875"/>
            <a:ext cx="239409" cy="39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endParaRPr lang="zh-CN" altLang="en-US"/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/>
          </p:nvPr>
        </p:nvGraphicFramePr>
        <p:xfrm>
          <a:off x="431701" y="1627188"/>
          <a:ext cx="8267903" cy="4591930"/>
        </p:xfrm>
        <a:graphic>
          <a:graphicData uri="http://schemas.openxmlformats.org/drawingml/2006/table">
            <a:tbl>
              <a:tblPr/>
              <a:tblGrid>
                <a:gridCol w="3851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7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4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4040" marR="94040" marT="44083" marB="4408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04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Grandpa</a:t>
                      </a:r>
                      <a:endParaRPr kumimoji="0" lang="zh-CN" altLang="zh-CN" sz="3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4040" marR="94040" marT="44083" marB="4408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04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</a:t>
                      </a:r>
                      <a:endParaRPr kumimoji="0" lang="zh-CN" altLang="zh-CN" sz="3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4040" marR="94040" marT="44083" marB="4408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591">
                <a:tc>
                  <a:txBody>
                    <a:bodyPr/>
                    <a:lstStyle/>
                    <a:p>
                      <a:pPr marL="0" marR="0" lvl="0" indent="0" algn="l" defTabSz="704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Watch TV</a:t>
                      </a:r>
                      <a:endParaRPr kumimoji="0" lang="zh-CN" altLang="zh-CN" sz="3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978" marR="95978" marT="44991" marB="44991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04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always</a:t>
                      </a:r>
                      <a:endParaRPr kumimoji="0" lang="zh-CN" altLang="zh-CN" sz="31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4040" marR="94040" marT="44083" marB="4408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4040" marR="94040" marT="44083" marB="4408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591">
                <a:tc>
                  <a:txBody>
                    <a:bodyPr/>
                    <a:lstStyle/>
                    <a:p>
                      <a:pPr marL="0" marR="0" lvl="0" indent="0" algn="l" defTabSz="704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Play football</a:t>
                      </a:r>
                      <a:endParaRPr kumimoji="0" lang="zh-CN" altLang="zh-CN" sz="3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978" marR="95978" marT="44991" marB="44991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04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sometimes</a:t>
                      </a:r>
                      <a:endParaRPr kumimoji="0" lang="zh-CN" altLang="zh-CN" sz="31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4040" marR="94040" marT="44083" marB="4408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4040" marR="94040" marT="44083" marB="4408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560">
                <a:tc>
                  <a:txBody>
                    <a:bodyPr/>
                    <a:lstStyle/>
                    <a:p>
                      <a:pPr marL="0" marR="0" lvl="0" indent="0" algn="l" defTabSz="704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Go to the cinema</a:t>
                      </a:r>
                      <a:endParaRPr kumimoji="0" lang="zh-CN" altLang="zh-CN" sz="3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978" marR="95978" marT="44991" marB="44991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04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never</a:t>
                      </a:r>
                      <a:endParaRPr kumimoji="0" lang="zh-CN" altLang="zh-CN" sz="31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4040" marR="94040" marT="44083" marB="4408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4040" marR="94040" marT="44083" marB="4408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591">
                <a:tc>
                  <a:txBody>
                    <a:bodyPr/>
                    <a:lstStyle/>
                    <a:p>
                      <a:pPr marL="0" marR="0" lvl="0" indent="0" algn="l" defTabSz="704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Read books</a:t>
                      </a:r>
                      <a:endParaRPr kumimoji="0" lang="zh-CN" altLang="zh-CN" sz="3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978" marR="95978" marT="44991" marB="44991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04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usually</a:t>
                      </a:r>
                      <a:endParaRPr kumimoji="0" lang="zh-CN" altLang="zh-CN" sz="31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4040" marR="94040" marT="44083" marB="4408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4040" marR="94040" marT="44083" marB="4408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591">
                <a:tc>
                  <a:txBody>
                    <a:bodyPr/>
                    <a:lstStyle/>
                    <a:p>
                      <a:pPr marL="0" marR="0" lvl="0" indent="0" algn="l" defTabSz="704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Listen to music</a:t>
                      </a:r>
                      <a:endParaRPr kumimoji="0" lang="zh-CN" altLang="zh-CN" sz="3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978" marR="95978" marT="44991" marB="44991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04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often</a:t>
                      </a:r>
                      <a:endParaRPr kumimoji="0" lang="zh-CN" altLang="zh-CN" sz="31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4040" marR="94040" marT="44083" marB="4408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4040" marR="94040" marT="44083" marB="4408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0591">
                <a:tc>
                  <a:txBody>
                    <a:bodyPr/>
                    <a:lstStyle/>
                    <a:p>
                      <a:pPr marL="0" marR="0" lvl="0" indent="0" algn="l" defTabSz="704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Go shopping</a:t>
                      </a:r>
                      <a:endParaRPr kumimoji="0" lang="zh-CN" altLang="zh-CN" sz="3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978" marR="95978" marT="44991" marB="44991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04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sometimes</a:t>
                      </a:r>
                      <a:endParaRPr kumimoji="0" lang="zh-CN" altLang="zh-CN" sz="31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4040" marR="94040" marT="44083" marB="4408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4040" marR="94040" marT="44083" marB="4408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2" name="Group 38"/>
          <p:cNvGrpSpPr/>
          <p:nvPr/>
        </p:nvGrpSpPr>
        <p:grpSpPr bwMode="auto">
          <a:xfrm>
            <a:off x="444397" y="1558121"/>
            <a:ext cx="4031317" cy="705665"/>
            <a:chOff x="0" y="-4"/>
            <a:chExt cx="3118" cy="507"/>
          </a:xfrm>
        </p:grpSpPr>
        <p:sp>
          <p:nvSpPr>
            <p:cNvPr id="16423" name="Line 39"/>
            <p:cNvSpPr>
              <a:spLocks noChangeShapeType="1"/>
            </p:cNvSpPr>
            <p:nvPr/>
          </p:nvSpPr>
          <p:spPr bwMode="auto">
            <a:xfrm>
              <a:off x="0" y="62"/>
              <a:ext cx="2857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4" name="Rectangle 40"/>
            <p:cNvSpPr>
              <a:spLocks noChangeArrowheads="1"/>
            </p:cNvSpPr>
            <p:nvPr/>
          </p:nvSpPr>
          <p:spPr bwMode="auto">
            <a:xfrm>
              <a:off x="2040" y="-4"/>
              <a:ext cx="1078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546" tIns="35273" rIns="70546" bIns="35273" anchor="ctr">
              <a:spAutoFit/>
            </a:bodyPr>
            <a:lstStyle/>
            <a:p>
              <a:pPr defTabSz="913765"/>
              <a:r>
                <a:rPr lang="zh-CN" altLang="zh-CN" sz="2900" b="1">
                  <a:latin typeface="Times New Roman" panose="02020603050405020304" pitchFamily="18" charset="0"/>
                </a:rPr>
                <a:t>People </a:t>
              </a:r>
            </a:p>
          </p:txBody>
        </p:sp>
        <p:sp>
          <p:nvSpPr>
            <p:cNvPr id="16425" name="Rectangle 41"/>
            <p:cNvSpPr>
              <a:spLocks noChangeArrowheads="1"/>
            </p:cNvSpPr>
            <p:nvPr/>
          </p:nvSpPr>
          <p:spPr bwMode="auto">
            <a:xfrm>
              <a:off x="44" y="131"/>
              <a:ext cx="1155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546" tIns="35273" rIns="70546" bIns="35273" anchor="ctr">
              <a:spAutoFit/>
            </a:bodyPr>
            <a:lstStyle/>
            <a:p>
              <a:pPr defTabSz="913765"/>
              <a:r>
                <a:rPr lang="zh-CN" altLang="zh-CN" sz="2900" b="1">
                  <a:latin typeface="Times New Roman" panose="02020603050405020304" pitchFamily="18" charset="0"/>
                </a:rPr>
                <a:t>Activity </a:t>
              </a:r>
            </a:p>
          </p:txBody>
        </p:sp>
      </p:grp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47551" y="1416844"/>
            <a:ext cx="7774833" cy="45135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1435" tIns="45717" rIns="91435" bIns="45717">
            <a:spAutoFit/>
          </a:bodyPr>
          <a:lstStyle/>
          <a:p>
            <a:pPr defTabSz="913765">
              <a:lnSpc>
                <a:spcPct val="130000"/>
              </a:lnSpc>
              <a:defRPr/>
            </a:pPr>
            <a:endParaRPr lang="zh-CN" altLang="zh-CN" sz="41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913765">
              <a:lnSpc>
                <a:spcPct val="130000"/>
              </a:lnSpc>
              <a:defRPr/>
            </a:pPr>
            <a:r>
              <a:rPr lang="zh-CN" altLang="zh-CN" sz="3600" b="1" dirty="0">
                <a:latin typeface="Times New Roman" panose="02020603050405020304" pitchFamily="18" charset="0"/>
              </a:rPr>
              <a:t>1. I go to the cinema. (often)             ________________________________</a:t>
            </a:r>
          </a:p>
          <a:p>
            <a:pPr defTabSz="913765">
              <a:lnSpc>
                <a:spcPct val="130000"/>
              </a:lnSpc>
              <a:defRPr/>
            </a:pPr>
            <a:r>
              <a:rPr lang="zh-CN" altLang="zh-CN" sz="3600" b="1" dirty="0">
                <a:latin typeface="Times New Roman" panose="02020603050405020304" pitchFamily="18" charset="0"/>
              </a:rPr>
              <a:t>2. He plays football on Saturday. (usually)  ________________________________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732198" y="2797969"/>
            <a:ext cx="8028774" cy="297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 often go to the cinema. </a:t>
            </a:r>
          </a:p>
          <a:p>
            <a:pPr eaLnBrk="1" hangingPunct="1">
              <a:lnSpc>
                <a:spcPct val="130000"/>
              </a:lnSpc>
            </a:pPr>
            <a:endParaRPr lang="zh-CN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endParaRPr lang="zh-CN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He usually plays football on Saturday. 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1370" y="599282"/>
            <a:ext cx="8830805" cy="125536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18515" tIns="59258" rIns="118515" bIns="59258">
            <a:spAutoFit/>
          </a:bodyPr>
          <a:lstStyle/>
          <a:p>
            <a:pPr algn="ctr" defTabSz="913765">
              <a:lnSpc>
                <a:spcPct val="90000"/>
              </a:lnSpc>
              <a:spcBef>
                <a:spcPct val="50000"/>
              </a:spcBef>
              <a:defRPr/>
            </a:pPr>
            <a:r>
              <a:rPr lang="zh-CN" altLang="zh-CN" sz="4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Rewrite the sentences with the words in brackets .</a:t>
            </a:r>
          </a:p>
        </p:txBody>
      </p:sp>
      <p:pic>
        <p:nvPicPr>
          <p:cNvPr id="17413" name="Picture 5" descr="15282682tziprrre2863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0230" y="1359298"/>
            <a:ext cx="1999788" cy="1875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44398" y="1629172"/>
            <a:ext cx="8172674" cy="341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3. She gets up at 7:00. (always)           ________________________________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4. They eat chocolate at home. (never)    ________________________________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36971" y="2349500"/>
            <a:ext cx="8028774" cy="2585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She always gets up at 7:00. </a:t>
            </a:r>
          </a:p>
          <a:p>
            <a:pPr eaLnBrk="1" hangingPunct="1">
              <a:lnSpc>
                <a:spcPct val="150000"/>
              </a:lnSpc>
            </a:pPr>
            <a:endParaRPr lang="zh-CN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They never eat chocolate at home.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36970" y="1718469"/>
            <a:ext cx="7776949" cy="45135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1435" tIns="45717" rIns="91435" bIns="45717">
            <a:spAutoFit/>
          </a:bodyPr>
          <a:lstStyle/>
          <a:p>
            <a:pPr defTabSz="913765">
              <a:lnSpc>
                <a:spcPct val="130000"/>
              </a:lnSpc>
              <a:defRPr/>
            </a:pPr>
            <a:endParaRPr lang="zh-CN" altLang="en-US" sz="41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913765">
              <a:lnSpc>
                <a:spcPct val="130000"/>
              </a:lnSpc>
              <a:defRPr/>
            </a:pPr>
            <a:r>
              <a:rPr lang="en-US" altLang="zh-CN" sz="36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Would you like to</a:t>
            </a:r>
            <a:r>
              <a:rPr lang="en-US" altLang="zh-CN" sz="3600" b="1" i="1">
                <a:latin typeface="Times New Roman" panose="02020603050405020304" pitchFamily="18" charset="0"/>
              </a:rPr>
              <a:t> go to the playground and play football?</a:t>
            </a:r>
          </a:p>
          <a:p>
            <a:pPr defTabSz="913765">
              <a:lnSpc>
                <a:spcPct val="130000"/>
              </a:lnSpc>
              <a:defRPr/>
            </a:pPr>
            <a:r>
              <a:rPr lang="en-US" altLang="zh-CN" sz="3600" b="1">
                <a:latin typeface="Times New Roman" panose="02020603050405020304" pitchFamily="18" charset="0"/>
              </a:rPr>
              <a:t>1. ______________ to go to the football match?</a:t>
            </a:r>
          </a:p>
          <a:p>
            <a:pPr defTabSz="913765">
              <a:lnSpc>
                <a:spcPct val="130000"/>
              </a:lnSpc>
              <a:defRPr/>
            </a:pPr>
            <a:r>
              <a:rPr lang="en-US" altLang="zh-CN" sz="3600" b="1">
                <a:latin typeface="Times New Roman" panose="02020603050405020304" pitchFamily="18" charset="0"/>
              </a:rPr>
              <a:t>2. ______ go to a taijiquan class.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212570" y="4047424"/>
            <a:ext cx="3382519" cy="6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 anchor="ctr">
            <a:spAutoFit/>
          </a:bodyPr>
          <a:lstStyle/>
          <a:p>
            <a:pPr defTabSz="913765"/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Would you like 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307797" y="5396799"/>
            <a:ext cx="1283226" cy="6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 anchor="ctr">
            <a:spAutoFit/>
          </a:bodyPr>
          <a:lstStyle/>
          <a:p>
            <a:pPr defTabSz="913765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Let’s 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-67718" y="728267"/>
            <a:ext cx="9211718" cy="17970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18515" tIns="59258" rIns="118515" bIns="59258">
            <a:spAutoFit/>
          </a:bodyPr>
          <a:lstStyle/>
          <a:p>
            <a:pPr algn="ctr" defTabSz="913765">
              <a:defRPr/>
            </a:pPr>
            <a:r>
              <a:rPr lang="en-US" altLang="zh-CN" sz="41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Complete the sentences with </a:t>
            </a:r>
            <a:r>
              <a:rPr lang="en-US" altLang="zh-CN" sz="4100" b="1" i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Would you like… </a:t>
            </a:r>
            <a:r>
              <a:rPr lang="en-US" altLang="zh-CN" sz="41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 </a:t>
            </a:r>
            <a:r>
              <a:rPr lang="en-US" altLang="zh-CN" sz="4100" b="1" i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Let’s</a:t>
            </a:r>
            <a:r>
              <a:rPr lang="en-US" altLang="zh-CN" sz="41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algn="ctr" defTabSz="913765">
              <a:spcBef>
                <a:spcPct val="50000"/>
              </a:spcBef>
              <a:defRPr/>
            </a:pPr>
            <a:endParaRPr lang="zh-CN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  <p:bldP spid="24580" grpId="0" autoUpdateAnimBg="0"/>
      <p:bldP spid="2458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14232" y="1268017"/>
            <a:ext cx="7992799" cy="4524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3. ________ stay at home.</a:t>
            </a:r>
          </a:p>
          <a:p>
            <a:pPr eaLnBrk="1" hangingPunct="1">
              <a:lnSpc>
                <a:spcPct val="16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4. ______________ to go to the cinema?   </a:t>
            </a:r>
          </a:p>
          <a:p>
            <a:pPr eaLnBrk="1" hangingPunct="1">
              <a:lnSpc>
                <a:spcPct val="16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    It’s Jackie Chan.</a:t>
            </a:r>
          </a:p>
          <a:p>
            <a:pPr eaLnBrk="1" hangingPunct="1">
              <a:lnSpc>
                <a:spcPct val="16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5. ______________ to watch TV?</a:t>
            </a:r>
          </a:p>
          <a:p>
            <a:pPr eaLnBrk="1" hangingPunct="1">
              <a:lnSpc>
                <a:spcPct val="16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6. ______________ play basketball.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019997" y="2346815"/>
            <a:ext cx="3382519" cy="6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 anchor="ctr">
            <a:spAutoFit/>
          </a:bodyPr>
          <a:lstStyle/>
          <a:p>
            <a:pPr defTabSz="913765"/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Would you like 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24771" y="4055362"/>
            <a:ext cx="3382519" cy="6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 anchor="ctr">
            <a:spAutoFit/>
          </a:bodyPr>
          <a:lstStyle/>
          <a:p>
            <a:pPr defTabSz="913765"/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Would you like 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307797" y="1525284"/>
            <a:ext cx="1609726" cy="6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 anchor="ctr">
            <a:spAutoFit/>
          </a:bodyPr>
          <a:lstStyle/>
          <a:p>
            <a:pPr defTabSz="913765"/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Let’s 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788171" y="4956268"/>
            <a:ext cx="1609726" cy="6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 anchor="ctr">
            <a:spAutoFit/>
          </a:bodyPr>
          <a:lstStyle/>
          <a:p>
            <a:pPr defTabSz="913765"/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Let’s </a:t>
            </a:r>
          </a:p>
        </p:txBody>
      </p:sp>
      <p:pic>
        <p:nvPicPr>
          <p:cNvPr id="20487" name="Picture 7" descr="u=1889219780,1627187739&amp;fm=1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92431" y="369094"/>
            <a:ext cx="2207173" cy="206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utoUpdateAnimBg="0"/>
      <p:bldP spid="25604" grpId="0" autoUpdateAnimBg="0"/>
      <p:bldP spid="25605" grpId="0" autoUpdateAnimBg="0"/>
      <p:bldP spid="2560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626" y="998142"/>
            <a:ext cx="2664266" cy="668734"/>
          </a:xfrm>
          <a:prstGeom prst="rect">
            <a:avLst/>
          </a:prstGeom>
          <a:solidFill>
            <a:srgbClr val="FFFF99"/>
          </a:solidFill>
          <a:ln w="38100" cmpd="dbl">
            <a:solidFill>
              <a:schemeClr val="bg1"/>
            </a:solidFill>
            <a:miter lim="800000"/>
          </a:ln>
        </p:spPr>
        <p:txBody>
          <a:bodyPr lIns="91435" tIns="45717" rIns="91435" bIns="45717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zh-CN" sz="3600" b="1" dirty="0">
                <a:latin typeface="Times New Roman" panose="02020603050405020304" pitchFamily="18" charset="0"/>
              </a:rPr>
              <a:t>Objectives: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76141" y="2446736"/>
            <a:ext cx="7417199" cy="2862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marL="265430" indent="-26543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GB" altLang="en-US" sz="3600" b="1" dirty="0">
                <a:latin typeface="Times New Roman" panose="02020603050405020304" pitchFamily="18" charset="0"/>
              </a:rPr>
              <a:t> The use of present simple </a:t>
            </a:r>
          </a:p>
          <a:p>
            <a:pPr eaLnBrk="1" hangingPunct="1"/>
            <a:endParaRPr lang="en-GB" altLang="en-US" sz="36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3600" b="1" dirty="0">
                <a:latin typeface="Times New Roman" panose="02020603050405020304" pitchFamily="18" charset="0"/>
              </a:rPr>
              <a:t>2. </a:t>
            </a:r>
            <a:r>
              <a:rPr lang="en-GB" altLang="en-US" sz="3600" b="1" dirty="0">
                <a:latin typeface="Times New Roman" panose="02020603050405020304" pitchFamily="18" charset="0"/>
              </a:rPr>
              <a:t>Adverbs of frequency: always, often, usually, sometimes, never</a:t>
            </a:r>
            <a:endParaRPr lang="zh-CN" altLang="en-US" sz="3600" b="1" dirty="0">
              <a:latin typeface="Times New Roman" panose="02020603050405020304" pitchFamily="18" charset="0"/>
            </a:endParaRPr>
          </a:p>
          <a:p>
            <a:pPr eaLnBrk="1" hangingPunct="1"/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pic>
        <p:nvPicPr>
          <p:cNvPr id="3076" name="Picture 4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31687" y="638969"/>
            <a:ext cx="2257961" cy="140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69834" y="2461772"/>
            <a:ext cx="184720" cy="53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 anchor="b">
            <a:spAutoFit/>
          </a:bodyPr>
          <a:lstStyle/>
          <a:p>
            <a:pPr defTabSz="913765"/>
            <a:endParaRPr lang="zh-CN" altLang="zh-CN" sz="2900" b="1">
              <a:latin typeface="Times New Roman" panose="02020603050405020304" pitchFamily="18" charset="0"/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69835" y="2461772"/>
            <a:ext cx="184720" cy="53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 anchor="b">
            <a:spAutoFit/>
          </a:bodyPr>
          <a:lstStyle/>
          <a:p>
            <a:pPr defTabSz="913765"/>
            <a:endParaRPr lang="zh-CN" altLang="zh-CN" sz="2900" b="1">
              <a:latin typeface="Times New Roman" panose="02020603050405020304" pitchFamily="18" charset="0"/>
            </a:endParaRP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69834" y="2461772"/>
            <a:ext cx="184720" cy="53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 anchor="b">
            <a:spAutoFit/>
          </a:bodyPr>
          <a:lstStyle/>
          <a:p>
            <a:pPr defTabSz="913765"/>
            <a:endParaRPr lang="zh-CN" altLang="zh-CN" sz="2900" b="1">
              <a:latin typeface="Times New Roman" panose="02020603050405020304" pitchFamily="18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67675" y="342052"/>
            <a:ext cx="8064749" cy="110183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1435" tIns="45717" rIns="91435" bIns="45717" anchor="ctr">
            <a:spAutoFit/>
          </a:bodyPr>
          <a:lstStyle/>
          <a:p>
            <a:pPr algn="ctr" defTabSz="913765">
              <a:lnSpc>
                <a:spcPct val="80000"/>
              </a:lnSpc>
              <a:defRPr/>
            </a:pPr>
            <a:r>
              <a:rPr lang="zh-CN" altLang="zh-CN" sz="41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Read the emails and check (√) the true sentences. </a:t>
            </a:r>
          </a:p>
        </p:txBody>
      </p:sp>
      <p:pic>
        <p:nvPicPr>
          <p:cNvPr id="21510" name="Picture 6" descr="image0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7342" y="1551782"/>
            <a:ext cx="6718862" cy="4847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343774" y="3948907"/>
            <a:ext cx="6299857" cy="232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900" b="1">
                <a:latin typeface="Times New Roman" panose="02020603050405020304" pitchFamily="18" charset="0"/>
              </a:rPr>
              <a:t>Dear all, </a:t>
            </a:r>
          </a:p>
          <a:p>
            <a:pPr eaLnBrk="1" hangingPunct="1"/>
            <a:r>
              <a:rPr lang="zh-CN" altLang="zh-CN" sz="2900" b="1">
                <a:latin typeface="Times New Roman" panose="02020603050405020304" pitchFamily="18" charset="0"/>
              </a:rPr>
              <a:t>My birthday party is at four o’clock </a:t>
            </a:r>
          </a:p>
          <a:p>
            <a:pPr eaLnBrk="1" hangingPunct="1"/>
            <a:r>
              <a:rPr lang="zh-CN" altLang="zh-CN" sz="2900" b="1">
                <a:latin typeface="Times New Roman" panose="02020603050405020304" pitchFamily="18" charset="0"/>
              </a:rPr>
              <a:t>on Saturday evening at my house. </a:t>
            </a:r>
          </a:p>
          <a:p>
            <a:pPr eaLnBrk="1" hangingPunct="1"/>
            <a:r>
              <a:rPr lang="zh-CN" altLang="zh-CN" sz="2900" b="1">
                <a:latin typeface="Times New Roman" panose="02020603050405020304" pitchFamily="18" charset="0"/>
              </a:rPr>
              <a:t>Would you like to come?</a:t>
            </a:r>
          </a:p>
          <a:p>
            <a:pPr eaLnBrk="1" hangingPunct="1"/>
            <a:r>
              <a:rPr lang="zh-CN" altLang="zh-CN" sz="2900" b="1">
                <a:latin typeface="Times New Roman" panose="02020603050405020304" pitchFamily="18" charset="0"/>
              </a:rPr>
              <a:t> Mike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mage0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426" y="819547"/>
            <a:ext cx="7008777" cy="5165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405141" y="3248422"/>
            <a:ext cx="6215212" cy="252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Hi Mike, 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Thanks. I’d like to come. 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See you then.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Jane</a:t>
            </a:r>
          </a:p>
        </p:txBody>
      </p:sp>
    </p:spTree>
  </p:cSld>
  <p:clrMapOvr>
    <a:masterClrMapping/>
  </p:clrMapOvr>
  <p:transition spd="med">
    <p:spli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827426" y="638969"/>
            <a:ext cx="7379107" cy="5310188"/>
            <a:chOff x="0" y="0"/>
            <a:chExt cx="5217" cy="3832"/>
          </a:xfrm>
        </p:grpSpPr>
        <p:pic>
          <p:nvPicPr>
            <p:cNvPr id="23555" name="Picture 3" descr="image09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217" cy="3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183" y="1882"/>
              <a:ext cx="4670" cy="1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546" tIns="35273" rIns="70546" bIns="35273">
              <a:spAutoFit/>
            </a:bodyPr>
            <a:lstStyle>
              <a:lvl1pPr defTabSz="7048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7048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7048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7048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7048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7048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7048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7048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7048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3100" b="1">
                  <a:latin typeface="Times New Roman" panose="02020603050405020304" pitchFamily="18" charset="0"/>
                </a:rPr>
                <a:t>It’s great to hear from you Mike, but I’m afraid I can’t come. I always watch my little sister play football on Saturday evening.</a:t>
              </a:r>
            </a:p>
            <a:p>
              <a:pPr eaLnBrk="1" hangingPunct="1"/>
              <a:r>
                <a:rPr lang="zh-CN" altLang="zh-CN" sz="3100" b="1">
                  <a:latin typeface="Times New Roman" panose="02020603050405020304" pitchFamily="18" charset="0"/>
                </a:rPr>
                <a:t>Jack</a:t>
              </a:r>
            </a:p>
          </p:txBody>
        </p:sp>
      </p:grp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952279" y="803672"/>
            <a:ext cx="8339853" cy="5410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1. Mike’s birthday party begins 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    at 4:00 pm.   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2. Jane doesn’t want to go to the party.    </a:t>
            </a:r>
          </a:p>
          <a:p>
            <a:pPr eaLnBrk="1" hangingPunct="1">
              <a:lnSpc>
                <a:spcPct val="120000"/>
              </a:lnSpc>
            </a:pPr>
            <a:endParaRPr lang="zh-CN" altLang="zh-CN" sz="36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3. Jack has got a little sister.     </a:t>
            </a:r>
          </a:p>
          <a:p>
            <a:pPr eaLnBrk="1" hangingPunct="1">
              <a:lnSpc>
                <a:spcPct val="120000"/>
              </a:lnSpc>
            </a:pPr>
            <a:endParaRPr lang="zh-CN" altLang="zh-CN" sz="36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4. Jack always does his homework on Saturday afternoon.</a:t>
            </a:r>
            <a:r>
              <a:rPr lang="zh-CN" altLang="zh-CN" sz="2900" b="1"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72448" y="873126"/>
            <a:ext cx="647550" cy="5754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lIns="118515" tIns="59258" rIns="118515" bIns="59258" anchor="ctr"/>
          <a:lstStyle/>
          <a:p>
            <a:endParaRPr lang="zh-CN" alt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49171" y="2133204"/>
            <a:ext cx="647550" cy="5754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lIns="118515" tIns="59258" rIns="118515" bIns="59258" anchor="ctr"/>
          <a:lstStyle/>
          <a:p>
            <a:endParaRPr lang="zh-CN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49171" y="3393282"/>
            <a:ext cx="647550" cy="5754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lIns="118515" tIns="59258" rIns="118515" bIns="59258" anchor="ctr"/>
          <a:lstStyle/>
          <a:p>
            <a:endParaRPr lang="zh-CN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49171" y="4760516"/>
            <a:ext cx="647550" cy="57745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lIns="118515" tIns="59258" rIns="118515" bIns="59258" anchor="ctr"/>
          <a:lstStyle/>
          <a:p>
            <a:endParaRPr lang="zh-CN" alt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51826" y="728266"/>
            <a:ext cx="550141" cy="8925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1435" tIns="45717" rIns="91435" bIns="45717">
            <a:spAutoFit/>
          </a:bodyPr>
          <a:lstStyle/>
          <a:p>
            <a:pPr defTabSz="913765">
              <a:defRPr/>
            </a:pPr>
            <a:r>
              <a:rPr lang="zh-CN" altLang="zh-CN" sz="5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51826" y="4599781"/>
            <a:ext cx="854711" cy="8925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1435" tIns="45717" rIns="91435" bIns="45717">
            <a:spAutoFit/>
          </a:bodyPr>
          <a:lstStyle/>
          <a:p>
            <a:pPr defTabSz="913765">
              <a:defRPr/>
            </a:pPr>
            <a:r>
              <a:rPr lang="zh-CN" altLang="zh-CN" sz="5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51826" y="1988344"/>
            <a:ext cx="854711" cy="8925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1435" tIns="45717" rIns="91435" bIns="45717">
            <a:spAutoFit/>
          </a:bodyPr>
          <a:lstStyle/>
          <a:p>
            <a:pPr defTabSz="913765">
              <a:defRPr/>
            </a:pPr>
            <a:r>
              <a:rPr lang="zh-CN" altLang="zh-CN" sz="5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51826" y="3248422"/>
            <a:ext cx="550141" cy="8925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1435" tIns="45717" rIns="91435" bIns="45717">
            <a:spAutoFit/>
          </a:bodyPr>
          <a:lstStyle/>
          <a:p>
            <a:pPr defTabSz="913765">
              <a:defRPr/>
            </a:pPr>
            <a:r>
              <a:rPr lang="zh-CN" altLang="zh-CN" sz="5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√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703" grpId="0" autoUpdateAnimBg="0"/>
      <p:bldP spid="29704" grpId="0" autoUpdateAnimBg="0"/>
      <p:bldP spid="29705" grpId="0" autoUpdateAnimBg="0"/>
      <p:bldP spid="2970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图片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370" y="1506141"/>
            <a:ext cx="1970160" cy="2553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WordArt 3"/>
          <p:cNvSpPr>
            <a:spLocks noChangeArrowheads="1" noChangeShapeType="1"/>
          </p:cNvSpPr>
          <p:nvPr/>
        </p:nvSpPr>
        <p:spPr bwMode="auto">
          <a:xfrm>
            <a:off x="251826" y="898923"/>
            <a:ext cx="4285257" cy="730250"/>
          </a:xfrm>
          <a:prstGeom prst="rect">
            <a:avLst/>
          </a:prstGeom>
        </p:spPr>
        <p:txBody>
          <a:bodyPr wrap="none" lIns="118515" tIns="59258" rIns="118515" bIns="5925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5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Around the world</a:t>
            </a:r>
            <a:endParaRPr lang="zh-CN" altLang="en-US" sz="5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75601" y="3968750"/>
            <a:ext cx="8316574" cy="252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In the UK and the USA, people often give candy to children as presents. They also give toys or clothes. The children 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always open their presents immediately.</a:t>
            </a:r>
          </a:p>
        </p:txBody>
      </p:sp>
      <p:pic>
        <p:nvPicPr>
          <p:cNvPr id="25605" name="Picture 5" descr="QQ截图201210190929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31686" y="1089423"/>
            <a:ext cx="2888582" cy="279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4956086" y="369094"/>
            <a:ext cx="3743517" cy="720329"/>
          </a:xfrm>
          <a:prstGeom prst="flowChartAlternateProcess">
            <a:avLst/>
          </a:prstGeom>
          <a:solidFill>
            <a:schemeClr val="accent1"/>
          </a:solidFill>
          <a:ln w="19050" cmpd="sng">
            <a:solidFill>
              <a:srgbClr val="FF6600"/>
            </a:solidFill>
            <a:miter lim="800000"/>
          </a:ln>
          <a:effectLst/>
        </p:spPr>
        <p:txBody>
          <a:bodyPr wrap="none" lIns="118515" tIns="59258" rIns="118515" bIns="59258" anchor="ctr"/>
          <a:lstStyle/>
          <a:p>
            <a:pPr algn="ctr" defTabSz="913765">
              <a:defRPr/>
            </a:pPr>
            <a:r>
              <a:rPr lang="zh-CN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Birthday presents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/>
      <p:bldP spid="3072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 flipH="1">
            <a:off x="251826" y="3518297"/>
            <a:ext cx="8638233" cy="2611438"/>
          </a:xfrm>
          <a:prstGeom prst="flowChartPunchedCard">
            <a:avLst/>
          </a:prstGeom>
          <a:solidFill>
            <a:schemeClr val="accent1"/>
          </a:solidFill>
          <a:ln w="28575">
            <a:solidFill>
              <a:srgbClr val="FF6600"/>
            </a:solidFill>
            <a:prstDash val="dash"/>
            <a:miter lim="800000"/>
          </a:ln>
        </p:spPr>
        <p:txBody>
          <a:bodyPr wrap="none" lIns="118515" tIns="59258" rIns="118515" bIns="59258" anchor="ctr" anchorCtr="1"/>
          <a:lstStyle/>
          <a:p>
            <a:pPr defTabSz="913765"/>
            <a:endParaRPr lang="zh-CN" alt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51826" y="638969"/>
            <a:ext cx="8784249" cy="2751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Module task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Planning a classmate’s birthday party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Work in pairs. Ask and answer questions about each other’s birthday party.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49170" y="3609579"/>
            <a:ext cx="9215949" cy="2557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3600" b="1" i="1" dirty="0">
                <a:latin typeface="Times New Roman" panose="02020603050405020304" pitchFamily="18" charset="0"/>
              </a:rPr>
              <a:t>1. When is your birthday?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 i="1" dirty="0">
                <a:latin typeface="Times New Roman" panose="02020603050405020304" pitchFamily="18" charset="0"/>
              </a:rPr>
              <a:t>2. Do you always have a birthday party?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 i="1" dirty="0">
                <a:latin typeface="Times New Roman" panose="02020603050405020304" pitchFamily="18" charset="0"/>
              </a:rPr>
              <a:t>3. What do you usually do at your birthday 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 i="1" dirty="0">
                <a:latin typeface="Times New Roman" panose="02020603050405020304" pitchFamily="18" charset="0"/>
              </a:rPr>
              <a:t>    party?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7" grpId="0"/>
      <p:bldP spid="3174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2"/>
          <p:cNvSpPr>
            <a:spLocks noChangeArrowheads="1" noChangeShapeType="1"/>
          </p:cNvSpPr>
          <p:nvPr/>
        </p:nvSpPr>
        <p:spPr bwMode="auto">
          <a:xfrm>
            <a:off x="2158500" y="799704"/>
            <a:ext cx="4680983" cy="829469"/>
          </a:xfrm>
          <a:prstGeom prst="rect">
            <a:avLst/>
          </a:prstGeom>
        </p:spPr>
        <p:txBody>
          <a:bodyPr wrap="none" lIns="118515" tIns="59258" rIns="118515" bIns="5925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7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Work in pairs </a:t>
            </a:r>
            <a:endParaRPr lang="zh-CN" altLang="en-US" sz="47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187176" y="1988344"/>
            <a:ext cx="7032054" cy="389336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1435" tIns="45717" rIns="91435" bIns="45717">
            <a:spAutoFit/>
          </a:bodyPr>
          <a:lstStyle/>
          <a:p>
            <a:pPr defTabSz="913765">
              <a:lnSpc>
                <a:spcPct val="130000"/>
              </a:lnSpc>
              <a:defRPr/>
            </a:pPr>
            <a:r>
              <a:rPr lang="zh-CN" altLang="zh-CN" sz="41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 a birthday party for your partner.</a:t>
            </a:r>
          </a:p>
          <a:p>
            <a:pPr defTabSz="913765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Choose the time and place            </a:t>
            </a:r>
          </a:p>
          <a:p>
            <a:pPr defTabSz="913765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Choose the food        </a:t>
            </a:r>
          </a:p>
          <a:p>
            <a:pPr defTabSz="913765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Choose what to do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1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41742" y="3069830"/>
            <a:ext cx="7774833" cy="2790031"/>
          </a:xfrm>
          <a:prstGeom prst="flowChartPunchedTape">
            <a:avLst/>
          </a:prstGeom>
          <a:solidFill>
            <a:srgbClr val="CC3300">
              <a:alpha val="8901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 anchor="ctr"/>
          <a:lstStyle/>
          <a:p>
            <a:endParaRPr lang="zh-CN" altLang="en-US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98879" y="2889251"/>
            <a:ext cx="8100724" cy="23529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1435" tIns="45717" rIns="91435" bIns="45717">
            <a:spAutoFit/>
          </a:bodyPr>
          <a:lstStyle/>
          <a:p>
            <a:pPr defTabSz="913765">
              <a:lnSpc>
                <a:spcPct val="130000"/>
              </a:lnSpc>
              <a:defRPr/>
            </a:pPr>
            <a:endParaRPr lang="zh-CN" altLang="zh-CN" sz="41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913765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 Don’t say who your partner is.     </a:t>
            </a:r>
          </a:p>
          <a:p>
            <a:pPr defTabSz="913765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 Now guess who your partner is.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36971" y="728266"/>
            <a:ext cx="7679604" cy="24279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18515" tIns="59258" rIns="118515" bIns="59258">
            <a:spAutoFit/>
          </a:bodyPr>
          <a:lstStyle/>
          <a:p>
            <a:pPr algn="ctr" defTabSz="913765">
              <a:defRPr/>
            </a:pPr>
            <a:r>
              <a:rPr lang="zh-CN" altLang="zh-CN" sz="41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Work with the whole class. Describe your plans for your partner’s birthday party.</a:t>
            </a:r>
          </a:p>
          <a:p>
            <a:pPr algn="ctr" defTabSz="913765">
              <a:spcBef>
                <a:spcPct val="50000"/>
              </a:spcBef>
              <a:defRPr/>
            </a:pPr>
            <a:endParaRPr lang="zh-CN" altLang="zh-CN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537509" y="1450578"/>
            <a:ext cx="8354665" cy="4967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A. </a:t>
            </a:r>
            <a:r>
              <a:rPr lang="zh-CN" altLang="en-US" sz="3600" b="1">
                <a:latin typeface="Times New Roman" panose="02020603050405020304" pitchFamily="18" charset="0"/>
              </a:rPr>
              <a:t>翻译下列句子</a:t>
            </a:r>
            <a:r>
              <a:rPr lang="zh-CN" altLang="zh-CN" sz="3600" b="1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1. </a:t>
            </a:r>
            <a:r>
              <a:rPr lang="zh-CN" altLang="en-US" sz="3600" b="1">
                <a:latin typeface="Times New Roman" panose="02020603050405020304" pitchFamily="18" charset="0"/>
              </a:rPr>
              <a:t>我在电视上知道这个消息。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__________________________________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2. </a:t>
            </a:r>
            <a:r>
              <a:rPr lang="zh-CN" altLang="en-US" sz="3600" b="1">
                <a:latin typeface="Times New Roman" panose="02020603050405020304" pitchFamily="18" charset="0"/>
              </a:rPr>
              <a:t>他们不经常去看电影。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__________________________________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3. </a:t>
            </a:r>
            <a:r>
              <a:rPr lang="zh-CN" altLang="en-US" sz="3600" b="1">
                <a:latin typeface="Times New Roman" panose="02020603050405020304" pitchFamily="18" charset="0"/>
              </a:rPr>
              <a:t>我父母星期天不去看音乐会。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____________________________________________________________________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719500" y="2653110"/>
            <a:ext cx="7848900" cy="3720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 know the news on television.</a:t>
            </a:r>
          </a:p>
          <a:p>
            <a:pPr eaLnBrk="1" hangingPunct="1">
              <a:lnSpc>
                <a:spcPct val="110000"/>
              </a:lnSpc>
            </a:pPr>
            <a:endParaRPr lang="zh-CN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They don’t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often go to the cinema.</a:t>
            </a:r>
          </a:p>
          <a:p>
            <a:pPr eaLnBrk="1" hangingPunct="1">
              <a:lnSpc>
                <a:spcPct val="110000"/>
              </a:lnSpc>
            </a:pPr>
            <a:endParaRPr lang="zh-CN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My parents don’t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go to concerts on Sunday.</a:t>
            </a:r>
          </a:p>
        </p:txBody>
      </p:sp>
      <p:sp>
        <p:nvSpPr>
          <p:cNvPr id="34820" name="WordArt 4"/>
          <p:cNvSpPr>
            <a:spLocks noChangeArrowheads="1" noChangeShapeType="1"/>
          </p:cNvSpPr>
          <p:nvPr/>
        </p:nvSpPr>
        <p:spPr bwMode="auto">
          <a:xfrm>
            <a:off x="2520367" y="369094"/>
            <a:ext cx="3779492" cy="827485"/>
          </a:xfrm>
          <a:prstGeom prst="rect">
            <a:avLst/>
          </a:prstGeom>
        </p:spPr>
        <p:txBody>
          <a:bodyPr wrap="none" lIns="118515" tIns="59258" rIns="118515" bIns="59258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en-US" altLang="zh-CN" sz="47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Exercises</a:t>
            </a:r>
            <a:endParaRPr lang="zh-CN" altLang="en-US" sz="4700" b="1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2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444397" y="998142"/>
            <a:ext cx="8424500" cy="4745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4. </a:t>
            </a:r>
            <a:r>
              <a:rPr lang="zh-CN" altLang="en-US" sz="3600" b="1">
                <a:latin typeface="Times New Roman" panose="02020603050405020304" pitchFamily="18" charset="0"/>
              </a:rPr>
              <a:t>我妹妹经常不看杂志。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__________________________________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5. Betty</a:t>
            </a:r>
            <a:r>
              <a:rPr lang="zh-CN" altLang="en-US" sz="3600" b="1">
                <a:latin typeface="Times New Roman" panose="02020603050405020304" pitchFamily="18" charset="0"/>
              </a:rPr>
              <a:t>在生日时不常开晚会。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____________________________________________________________________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6. </a:t>
            </a:r>
            <a:r>
              <a:rPr lang="zh-CN" altLang="en-US" sz="3600" b="1">
                <a:latin typeface="Times New Roman" panose="02020603050405020304" pitchFamily="18" charset="0"/>
              </a:rPr>
              <a:t>他的生日礼物是一条丝绸围巾。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zh-CN" sz="3600" b="1">
                <a:latin typeface="Times New Roman" panose="02020603050405020304" pitchFamily="18" charset="0"/>
              </a:rPr>
              <a:t>__________________________________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39626" y="1643063"/>
            <a:ext cx="9080513" cy="4081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My sister doesn’t often read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magazines.</a:t>
            </a:r>
          </a:p>
          <a:p>
            <a:pPr eaLnBrk="1" hangingPunct="1">
              <a:lnSpc>
                <a:spcPct val="120000"/>
              </a:lnSpc>
            </a:pPr>
            <a:endParaRPr lang="zh-CN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Betty doesn’t usually have party on her birthday.</a:t>
            </a:r>
          </a:p>
          <a:p>
            <a:pPr eaLnBrk="1" hangingPunct="1">
              <a:lnSpc>
                <a:spcPct val="120000"/>
              </a:lnSpc>
            </a:pPr>
            <a:endParaRPr lang="zh-CN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His birthday present is a silk scarf.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31700" y="1839516"/>
            <a:ext cx="8424500" cy="4358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1.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Daming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always</a:t>
            </a:r>
            <a:r>
              <a:rPr lang="en-US" altLang="zh-CN" sz="3600" b="1" dirty="0">
                <a:latin typeface="Times New Roman" panose="02020603050405020304" pitchFamily="18" charset="0"/>
              </a:rPr>
              <a:t> gets birthday presents!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She </a:t>
            </a: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often</a:t>
            </a:r>
            <a:r>
              <a:rPr lang="en-US" altLang="zh-CN" sz="3600" b="1" dirty="0">
                <a:latin typeface="Times New Roman" panose="02020603050405020304" pitchFamily="18" charset="0"/>
              </a:rPr>
              <a:t> goes to the cinema.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3. What do you </a:t>
            </a: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usually</a:t>
            </a:r>
            <a:r>
              <a:rPr lang="en-US" altLang="zh-CN" sz="3600" b="1" dirty="0">
                <a:latin typeface="Times New Roman" panose="02020603050405020304" pitchFamily="18" charset="0"/>
              </a:rPr>
              <a:t> do at a Chinese 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birthday party?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4. We </a:t>
            </a: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sometimes</a:t>
            </a:r>
            <a:r>
              <a:rPr lang="en-US" altLang="zh-CN" sz="3600" b="1" dirty="0">
                <a:latin typeface="Times New Roman" panose="02020603050405020304" pitchFamily="18" charset="0"/>
              </a:rPr>
              <a:t> give birthday cards.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5. My mother </a:t>
            </a: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never</a:t>
            </a:r>
            <a:r>
              <a:rPr lang="en-US" altLang="zh-CN" sz="3600" b="1" dirty="0">
                <a:latin typeface="Times New Roman" panose="02020603050405020304" pitchFamily="18" charset="0"/>
              </a:rPr>
              <a:t> makes a birthday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cake.</a:t>
            </a:r>
          </a:p>
        </p:txBody>
      </p:sp>
      <p:sp>
        <p:nvSpPr>
          <p:cNvPr id="5123" name="WordArt 3"/>
          <p:cNvSpPr>
            <a:spLocks noChangeArrowheads="1" noChangeShapeType="1"/>
          </p:cNvSpPr>
          <p:nvPr/>
        </p:nvSpPr>
        <p:spPr bwMode="auto">
          <a:xfrm>
            <a:off x="1472859" y="513954"/>
            <a:ext cx="5978200" cy="934640"/>
          </a:xfrm>
          <a:prstGeom prst="rect">
            <a:avLst/>
          </a:prstGeom>
        </p:spPr>
        <p:txBody>
          <a:bodyPr wrap="none" lIns="118515" tIns="59258" rIns="118515" bIns="5925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7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Language practice</a:t>
            </a:r>
            <a:endParaRPr lang="zh-CN" altLang="en-US" sz="47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16888" y="931259"/>
            <a:ext cx="8447815" cy="5576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 anchor="ctr">
            <a:spAutoFit/>
          </a:bodyPr>
          <a:lstStyle/>
          <a:p>
            <a:pPr defTabSz="913765">
              <a:lnSpc>
                <a:spcPct val="9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1. He ______ TV every evening. (watch)</a:t>
            </a:r>
          </a:p>
          <a:p>
            <a:pPr defTabSz="913765">
              <a:lnSpc>
                <a:spcPct val="9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2. We always ___ to school on foot. (go)</a:t>
            </a:r>
          </a:p>
          <a:p>
            <a:pPr defTabSz="913765">
              <a:lnSpc>
                <a:spcPct val="9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3. Tom, with his classmates, often _____ </a:t>
            </a:r>
          </a:p>
          <a:p>
            <a:pPr defTabSz="913765">
              <a:lnSpc>
                <a:spcPct val="9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    football after school. (play)</a:t>
            </a:r>
          </a:p>
          <a:p>
            <a:pPr defTabSz="913765">
              <a:lnSpc>
                <a:spcPct val="9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4. Your shoes _____ under the bed. (be)</a:t>
            </a:r>
          </a:p>
          <a:p>
            <a:pPr defTabSz="913765">
              <a:lnSpc>
                <a:spcPct val="9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5. His uncle usually ____ to work by bus. </a:t>
            </a:r>
          </a:p>
          <a:p>
            <a:pPr defTabSz="913765">
              <a:lnSpc>
                <a:spcPct val="9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    (go)</a:t>
            </a:r>
          </a:p>
          <a:p>
            <a:pPr defTabSz="913765">
              <a:lnSpc>
                <a:spcPct val="9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6. I always ___ up at six in the morning.</a:t>
            </a:r>
          </a:p>
          <a:p>
            <a:pPr defTabSz="913765">
              <a:lnSpc>
                <a:spcPct val="9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    (get)</a:t>
            </a:r>
          </a:p>
          <a:p>
            <a:pPr defTabSz="913765">
              <a:lnSpc>
                <a:spcPct val="9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7. He never ______ a cake himself. (make)</a:t>
            </a:r>
          </a:p>
          <a:p>
            <a:pPr defTabSz="913765">
              <a:lnSpc>
                <a:spcPct val="9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8. John _____ like his father. (look)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04190" y="321470"/>
            <a:ext cx="7776949" cy="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>
              <a:lnSpc>
                <a:spcPct val="90000"/>
              </a:lnSpc>
            </a:pPr>
            <a:r>
              <a:rPr lang="zh-CN" altLang="en-US" sz="36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用所给动词的适当形式填空。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551158" y="980281"/>
            <a:ext cx="173314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/>
          <a:p>
            <a:pPr defTabSz="913765">
              <a:lnSpc>
                <a:spcPct val="90000"/>
              </a:lnSpc>
            </a:pPr>
            <a:r>
              <a:rPr lang="zh-CN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watches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203892" y="1484313"/>
            <a:ext cx="641202" cy="585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/>
          <a:p>
            <a:pPr defTabSz="913765">
              <a:lnSpc>
                <a:spcPct val="90000"/>
              </a:lnSpc>
            </a:pPr>
            <a:r>
              <a:rPr lang="zh-CN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go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7260603" y="1988345"/>
            <a:ext cx="1407257" cy="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>
              <a:lnSpc>
                <a:spcPct val="90000"/>
              </a:lnSpc>
            </a:pPr>
            <a:r>
              <a:rPr lang="zh-CN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plays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3347792" y="2988470"/>
            <a:ext cx="818961" cy="585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/>
          <a:p>
            <a:pPr defTabSz="913765">
              <a:lnSpc>
                <a:spcPct val="90000"/>
              </a:lnSpc>
            </a:pPr>
            <a:r>
              <a:rPr lang="zh-CN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4380486" y="3429001"/>
            <a:ext cx="1031041" cy="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/>
          <a:p>
            <a:pPr defTabSz="913765">
              <a:lnSpc>
                <a:spcPct val="90000"/>
              </a:lnSpc>
            </a:pPr>
            <a:r>
              <a:rPr lang="zh-CN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goes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651571" y="4363641"/>
            <a:ext cx="1127921" cy="585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>
              <a:lnSpc>
                <a:spcPct val="90000"/>
              </a:lnSpc>
            </a:pPr>
            <a:r>
              <a:rPr lang="zh-CN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get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2700242" y="5433219"/>
            <a:ext cx="180086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>
              <a:lnSpc>
                <a:spcPct val="90000"/>
              </a:lnSpc>
            </a:pPr>
            <a:r>
              <a:rPr lang="zh-CN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 makes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1834726" y="5939235"/>
            <a:ext cx="1800866" cy="585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>
              <a:lnSpc>
                <a:spcPct val="90000"/>
              </a:lnSpc>
            </a:pPr>
            <a:r>
              <a:rPr lang="zh-CN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 looks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  <p:bldP spid="40965" grpId="0" autoUpdateAnimBg="0"/>
      <p:bldP spid="40966" grpId="0" autoUpdateAnimBg="0"/>
      <p:bldP spid="40967" grpId="0" autoUpdateAnimBg="0"/>
      <p:bldP spid="40968" grpId="0" autoUpdateAnimBg="0"/>
      <p:bldP spid="40969" grpId="0" autoUpdateAnimBg="0"/>
      <p:bldP spid="40970" grpId="0" autoUpdateAnimBg="0"/>
      <p:bldP spid="40971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883397" y="908844"/>
            <a:ext cx="5665006" cy="1169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/>
            <a:r>
              <a:rPr lang="en-US" altLang="zh-CN" sz="7000" b="1" dirty="0">
                <a:solidFill>
                  <a:srgbClr val="003399"/>
                </a:solidFill>
              </a:rPr>
              <a:t>Homework </a:t>
            </a:r>
            <a:endParaRPr lang="en-US" altLang="zh-CN" sz="7000" dirty="0">
              <a:solidFill>
                <a:srgbClr val="003399"/>
              </a:solidFill>
            </a:endParaRPr>
          </a:p>
        </p:txBody>
      </p:sp>
      <p:sp>
        <p:nvSpPr>
          <p:cNvPr id="32771" name="Rectangle 6"/>
          <p:cNvSpPr>
            <a:spLocks noChangeArrowheads="1"/>
          </p:cNvSpPr>
          <p:nvPr/>
        </p:nvSpPr>
        <p:spPr bwMode="auto">
          <a:xfrm>
            <a:off x="1117341" y="3069829"/>
            <a:ext cx="7391806" cy="912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>
              <a:lnSpc>
                <a:spcPct val="130000"/>
              </a:lnSpc>
            </a:pPr>
            <a:endParaRPr lang="zh-CN" altLang="en-US" sz="4100" b="1">
              <a:latin typeface="Times New Roman" panose="02020603050405020304" pitchFamily="18" charset="0"/>
            </a:endParaRPr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1307797" y="2258219"/>
            <a:ext cx="6526289" cy="2970610"/>
          </a:xfrm>
          <a:prstGeom prst="flowChartAlternateProcess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lIns="118515" tIns="59258" rIns="118515" bIns="59258" anchor="ctr" anchorCtr="1"/>
          <a:lstStyle/>
          <a:p>
            <a:pPr marL="444500" indent="-444500" defTabSz="913765">
              <a:buFont typeface="Arial" panose="020B0604020202020204" pitchFamily="34" charset="0"/>
              <a:buAutoNum type="arabicPeriod"/>
              <a:defRPr/>
            </a:pPr>
            <a:r>
              <a:rPr lang="en-US" altLang="zh-CN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Write a passage to </a:t>
            </a:r>
          </a:p>
          <a:p>
            <a:pPr marL="444500" indent="-444500" defTabSz="913765">
              <a:defRPr/>
            </a:pPr>
            <a:r>
              <a:rPr lang="en-US" altLang="zh-CN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 describe a party.</a:t>
            </a:r>
          </a:p>
          <a:p>
            <a:pPr marL="444500" indent="-444500" defTabSz="913765">
              <a:defRPr/>
            </a:pPr>
            <a:r>
              <a:rPr lang="en-US" altLang="zh-CN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2. Make good preparation </a:t>
            </a:r>
          </a:p>
          <a:p>
            <a:pPr marL="444500" indent="-444500" defTabSz="913765">
              <a:defRPr/>
            </a:pPr>
            <a:r>
              <a:rPr lang="en-US" altLang="zh-CN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  for the next module</a:t>
            </a:r>
            <a:r>
              <a:rPr lang="en-US" altLang="zh-CN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</p:txBody>
      </p:sp>
      <p:pic>
        <p:nvPicPr>
          <p:cNvPr id="32773" name="Picture 5" descr="MM9002834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6970" y="1629172"/>
            <a:ext cx="1055971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626" y="3788173"/>
            <a:ext cx="8128234" cy="2141140"/>
          </a:xfrm>
          <a:solidFill>
            <a:srgbClr val="FFFFFF">
              <a:alpha val="50195"/>
            </a:srgbClr>
          </a:solidFill>
          <a:ln w="57150" cap="flat" cmpd="thickThin">
            <a:solidFill>
              <a:srgbClr val="CCFF33"/>
            </a:solidFill>
            <a:miter lim="800000"/>
          </a:ln>
        </p:spPr>
        <p:txBody>
          <a:bodyPr/>
          <a:lstStyle/>
          <a:p>
            <a:pPr marL="789940" indent="-789940" defTabSz="118491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800" b="1" dirty="0">
                <a:solidFill>
                  <a:srgbClr val="333333"/>
                </a:solidFill>
              </a:rPr>
              <a:t>He never </a:t>
            </a:r>
            <a:r>
              <a:rPr lang="en-US" altLang="zh-CN" sz="3800" b="1" dirty="0">
                <a:solidFill>
                  <a:srgbClr val="FF3300"/>
                </a:solidFill>
              </a:rPr>
              <a:t>listens</a:t>
            </a:r>
            <a:r>
              <a:rPr lang="en-US" altLang="zh-CN" sz="3800" b="1" dirty="0">
                <a:solidFill>
                  <a:srgbClr val="333333"/>
                </a:solidFill>
              </a:rPr>
              <a:t> to music.</a:t>
            </a:r>
          </a:p>
          <a:p>
            <a:pPr marL="789940" indent="-789940" defTabSz="118491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800" b="1" dirty="0">
                <a:solidFill>
                  <a:srgbClr val="333333"/>
                </a:solidFill>
              </a:rPr>
              <a:t>She always </a:t>
            </a:r>
            <a:r>
              <a:rPr lang="en-US" altLang="zh-CN" sz="3800" b="1" dirty="0">
                <a:solidFill>
                  <a:srgbClr val="FF3300"/>
                </a:solidFill>
              </a:rPr>
              <a:t>wears</a:t>
            </a:r>
            <a:r>
              <a:rPr lang="en-US" altLang="zh-CN" sz="3800" b="1" dirty="0">
                <a:solidFill>
                  <a:srgbClr val="333333"/>
                </a:solidFill>
              </a:rPr>
              <a:t> school clothes.</a:t>
            </a:r>
          </a:p>
          <a:p>
            <a:pPr marL="789940" indent="-789940" defTabSz="118491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800" b="1" dirty="0">
                <a:solidFill>
                  <a:srgbClr val="333333"/>
                </a:solidFill>
              </a:rPr>
              <a:t>It often </a:t>
            </a:r>
            <a:r>
              <a:rPr lang="en-US" altLang="zh-CN" sz="3800" b="1" dirty="0">
                <a:solidFill>
                  <a:srgbClr val="FF3300"/>
                </a:solidFill>
              </a:rPr>
              <a:t>eats</a:t>
            </a:r>
            <a:r>
              <a:rPr lang="en-US" altLang="zh-CN" sz="3800" b="1" dirty="0">
                <a:solidFill>
                  <a:srgbClr val="333333"/>
                </a:solidFill>
              </a:rPr>
              <a:t> meat.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558458" y="549673"/>
            <a:ext cx="4221772" cy="646325"/>
          </a:xfrm>
          <a:prstGeom prst="rect">
            <a:avLst/>
          </a:prstGeom>
          <a:solidFill>
            <a:srgbClr val="FF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/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比较下列两组句子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019998" y="1359298"/>
            <a:ext cx="7057450" cy="2159000"/>
          </a:xfrm>
          <a:prstGeom prst="rect">
            <a:avLst/>
          </a:prstGeom>
          <a:solidFill>
            <a:srgbClr val="FFFFFF">
              <a:alpha val="50195"/>
            </a:srgbClr>
          </a:solidFill>
          <a:ln w="57150" cmpd="thickThin">
            <a:solidFill>
              <a:srgbClr val="00CCFF"/>
            </a:solidFill>
            <a:miter lim="800000"/>
          </a:ln>
        </p:spPr>
        <p:txBody>
          <a:bodyPr lIns="91435" tIns="45717" rIns="91435" bIns="45717"/>
          <a:lstStyle/>
          <a:p>
            <a:pPr marL="608965" indent="-608965" defTabSz="913765">
              <a:lnSpc>
                <a:spcPct val="120000"/>
              </a:lnSpc>
            </a:pPr>
            <a:r>
              <a:rPr lang="en-US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We 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have</a:t>
            </a:r>
            <a:r>
              <a:rPr lang="en-US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dinner at school.</a:t>
            </a:r>
          </a:p>
          <a:p>
            <a:pPr marL="608965" indent="-608965" defTabSz="913765">
              <a:lnSpc>
                <a:spcPct val="120000"/>
              </a:lnSpc>
            </a:pPr>
            <a:r>
              <a:rPr lang="en-US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You 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sing</a:t>
            </a:r>
            <a:r>
              <a:rPr lang="en-US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very well.</a:t>
            </a:r>
          </a:p>
          <a:p>
            <a:pPr marL="608965" indent="-608965" defTabSz="913765">
              <a:lnSpc>
                <a:spcPct val="120000"/>
              </a:lnSpc>
            </a:pPr>
            <a:r>
              <a:rPr lang="en-US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They 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go</a:t>
            </a:r>
            <a:r>
              <a:rPr lang="en-US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to school on Sunday.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nimBg="1" autoUpdateAnimBg="0"/>
      <p:bldP spid="819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1827" y="549672"/>
            <a:ext cx="9467774" cy="584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/>
          <a:lstStyle/>
          <a:p>
            <a:pPr marL="789940" indent="-789940">
              <a:lnSpc>
                <a:spcPct val="130000"/>
              </a:lnSpc>
              <a:buFontTx/>
              <a:buAutoNum type="arabicParenBoth"/>
            </a:pPr>
            <a:r>
              <a:rPr lang="zh-CN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当主语为</a:t>
            </a: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he/she/it/</a:t>
            </a: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单数名词</a:t>
            </a:r>
            <a:r>
              <a:rPr lang="zh-CN" alt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时，谓语</a:t>
            </a:r>
          </a:p>
          <a:p>
            <a:pPr marL="789940" indent="-789940">
              <a:lnSpc>
                <a:spcPct val="130000"/>
              </a:lnSpc>
            </a:pPr>
            <a:r>
              <a:rPr lang="zh-CN" alt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动词要用第三人称单数形式</a:t>
            </a: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。其否定句</a:t>
            </a:r>
          </a:p>
          <a:p>
            <a:pPr marL="789940" indent="-789940">
              <a:lnSpc>
                <a:spcPct val="130000"/>
              </a:lnSpc>
            </a:pP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在谓语动词前加</a:t>
            </a: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doesn’t (does not)</a:t>
            </a: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，并</a:t>
            </a:r>
          </a:p>
          <a:p>
            <a:pPr marL="789940" indent="-789940">
              <a:lnSpc>
                <a:spcPct val="130000"/>
              </a:lnSpc>
            </a:pP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把</a:t>
            </a:r>
            <a:r>
              <a:rPr lang="zh-CN" altLang="en-US" sz="36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行为动词变为动词原形</a:t>
            </a: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。</a:t>
            </a:r>
          </a:p>
          <a:p>
            <a:pPr marL="789940" indent="-789940">
              <a:lnSpc>
                <a:spcPct val="130000"/>
              </a:lnSpc>
            </a:pP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例如：</a:t>
            </a:r>
            <a:r>
              <a:rPr lang="zh-CN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She </a:t>
            </a: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likes</a:t>
            </a:r>
            <a:r>
              <a:rPr lang="zh-CN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noodles.  </a:t>
            </a:r>
          </a:p>
          <a:p>
            <a:pPr marL="789940" indent="-789940">
              <a:lnSpc>
                <a:spcPct val="130000"/>
              </a:lnSpc>
            </a:pP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她喜欢面条。</a:t>
            </a:r>
          </a:p>
          <a:p>
            <a:pPr marL="789940" indent="-789940">
              <a:lnSpc>
                <a:spcPct val="130000"/>
              </a:lnSpc>
            </a:pPr>
            <a:r>
              <a:rPr lang="zh-CN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She </a:t>
            </a: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doesn’t like</a:t>
            </a:r>
            <a:r>
              <a:rPr lang="zh-CN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noodles.  </a:t>
            </a:r>
          </a:p>
          <a:p>
            <a:pPr marL="789940" indent="-789940">
              <a:lnSpc>
                <a:spcPct val="130000"/>
              </a:lnSpc>
            </a:pP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她不喜欢面条。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45435" y="549673"/>
            <a:ext cx="8498565" cy="575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/>
          <a:lstStyle>
            <a:lvl1pPr marL="469900" indent="-4699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(2) </a:t>
            </a: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当主语是第三人称单数时，谓语动词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     </a:t>
            </a: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的形式需做以下变化。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① </a:t>
            </a: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一般在词尾加</a:t>
            </a: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-s</a:t>
            </a: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。</a:t>
            </a:r>
            <a:r>
              <a:rPr lang="zh-CN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help-help</a:t>
            </a: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s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② </a:t>
            </a: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以</a:t>
            </a:r>
            <a:r>
              <a:rPr lang="zh-CN" altLang="zh-CN" sz="36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s, x, ch, sh</a:t>
            </a:r>
            <a:r>
              <a:rPr lang="zh-CN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结尾</a:t>
            </a:r>
            <a:r>
              <a:rPr lang="zh-CN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加</a:t>
            </a: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-es</a:t>
            </a: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。</a:t>
            </a:r>
            <a:r>
              <a:rPr lang="zh-CN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wash-wash</a:t>
            </a: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es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③ </a:t>
            </a: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以</a:t>
            </a:r>
            <a:r>
              <a:rPr lang="zh-CN" altLang="en-US" sz="36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辅音加</a:t>
            </a:r>
            <a:r>
              <a:rPr lang="zh-CN" altLang="zh-CN" sz="36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o</a:t>
            </a: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结尾</a:t>
            </a:r>
            <a:r>
              <a:rPr lang="zh-CN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加</a:t>
            </a: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-es</a:t>
            </a: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。</a:t>
            </a:r>
            <a:r>
              <a:rPr lang="zh-CN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go-go</a:t>
            </a: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es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④ </a:t>
            </a: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以</a:t>
            </a:r>
            <a:r>
              <a:rPr lang="zh-CN" altLang="en-US" sz="36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辅音加</a:t>
            </a:r>
            <a:r>
              <a:rPr lang="zh-CN" altLang="zh-CN" sz="36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结尾，</a:t>
            </a: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变</a:t>
            </a: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为</a:t>
            </a: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i</a:t>
            </a: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，加</a:t>
            </a: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-es</a:t>
            </a: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    study-stud</a:t>
            </a: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ies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9171" y="277813"/>
            <a:ext cx="8604374" cy="1143000"/>
          </a:xfrm>
          <a:noFill/>
        </p:spPr>
        <p:txBody>
          <a:bodyPr/>
          <a:lstStyle/>
          <a:p>
            <a:pPr algn="l" eaLnBrk="1" hangingPunct="1">
              <a:lnSpc>
                <a:spcPct val="85000"/>
              </a:lnSpc>
            </a:pPr>
            <a:r>
              <a:rPr lang="en-US" altLang="zh-CN" sz="3600" b="1" dirty="0">
                <a:solidFill>
                  <a:srgbClr val="9900CC"/>
                </a:solidFill>
              </a:rPr>
              <a:t>Look at the sentences. </a:t>
            </a:r>
            <a:br>
              <a:rPr lang="en-US" altLang="zh-CN" sz="3600" b="1" dirty="0">
                <a:solidFill>
                  <a:srgbClr val="9900CC"/>
                </a:solidFill>
              </a:rPr>
            </a:br>
            <a:r>
              <a:rPr lang="en-US" altLang="zh-CN" sz="3600" b="1" dirty="0">
                <a:solidFill>
                  <a:srgbClr val="9900CC"/>
                </a:solidFill>
              </a:rPr>
              <a:t>Pay attention to the verbs.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676" y="1537891"/>
            <a:ext cx="9480471" cy="4895453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3100" b="1">
                <a:solidFill>
                  <a:srgbClr val="0000FF"/>
                </a:solidFill>
              </a:rPr>
              <a:t>I/We/You/They usually ____ breakfast.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3100" b="1">
                <a:solidFill>
                  <a:srgbClr val="0000FF"/>
                </a:solidFill>
              </a:rPr>
              <a:t>He/She/It usually ____ breakfast.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3100" b="1"/>
              <a:t>1. I ____ (like) birthdays.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3100" b="1"/>
              <a:t>2. She always ______ (invite) him to her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3100" b="1"/>
              <a:t>    parties.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3100" b="1"/>
              <a:t>3. We ____ (play) the piano.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3100" b="1"/>
              <a:t>4. She ____ (sing).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3100" b="1"/>
              <a:t>5. He _____ (come) to my party.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763515" y="1537891"/>
            <a:ext cx="2086550" cy="640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eat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999574" y="2079625"/>
            <a:ext cx="1606179" cy="6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eats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331076" y="2708672"/>
            <a:ext cx="1009416" cy="640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like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332979" y="3250406"/>
            <a:ext cx="1585016" cy="6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invites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692942" y="4508501"/>
            <a:ext cx="1223150" cy="64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play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618876" y="5048250"/>
            <a:ext cx="1487672" cy="6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sings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428421" y="5679281"/>
            <a:ext cx="1705638" cy="6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comes</a:t>
            </a:r>
          </a:p>
        </p:txBody>
      </p:sp>
      <p:pic>
        <p:nvPicPr>
          <p:cNvPr id="8203" name="Picture 11" descr="MC900312180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55830" y="277813"/>
            <a:ext cx="1633688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utoUpdateAnimBg="0"/>
      <p:bldP spid="7175" grpId="0" autoUpdateAnimBg="0"/>
      <p:bldP spid="7176" grpId="0" autoUpdateAnimBg="0"/>
      <p:bldP spid="7177" grpId="0" autoUpdateAnimBg="0"/>
      <p:bldP spid="717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9626" y="1359297"/>
            <a:ext cx="8039354" cy="49675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1435" tIns="45717" rIns="91435" bIns="45717">
            <a:spAutoFit/>
          </a:bodyPr>
          <a:lstStyle/>
          <a:p>
            <a:pPr defTabSz="913765">
              <a:lnSpc>
                <a:spcPct val="110000"/>
              </a:lnSpc>
              <a:defRPr/>
            </a:pPr>
            <a:r>
              <a:rPr lang="zh-CN" altLang="en-US" sz="3600" b="1" dirty="0">
                <a:latin typeface="Times New Roman" panose="02020603050405020304" pitchFamily="18" charset="0"/>
              </a:rPr>
              <a:t>本模块出现了几个的表示不确定时间的副词：</a:t>
            </a:r>
            <a:r>
              <a:rPr lang="zh-CN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always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（总是），</a:t>
            </a:r>
            <a:r>
              <a:rPr lang="zh-CN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often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（经常）， </a:t>
            </a:r>
            <a:r>
              <a:rPr lang="zh-CN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usually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（通常），</a:t>
            </a:r>
            <a:r>
              <a:rPr lang="zh-CN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sometimes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（有时），</a:t>
            </a:r>
            <a:r>
              <a:rPr lang="zh-CN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seldom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（很少），</a:t>
            </a:r>
            <a:r>
              <a:rPr lang="zh-CN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never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（从不）</a:t>
            </a:r>
            <a:r>
              <a:rPr lang="zh-CN" altLang="en-US" sz="3600" b="1" dirty="0">
                <a:latin typeface="Times New Roman" panose="02020603050405020304" pitchFamily="18" charset="0"/>
              </a:rPr>
              <a:t>等，这些副词表频度，表示经常性或习惯性的行为。</a:t>
            </a:r>
          </a:p>
          <a:p>
            <a:pPr defTabSz="913765">
              <a:lnSpc>
                <a:spcPct val="110000"/>
              </a:lnSpc>
              <a:defRPr/>
            </a:pPr>
            <a:r>
              <a:rPr lang="zh-CN" altLang="en-US" sz="3600" b="1" dirty="0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在句中位置</a:t>
            </a:r>
            <a:r>
              <a:rPr lang="zh-CN" altLang="en-US" sz="3600" b="1" dirty="0">
                <a:solidFill>
                  <a:srgbClr val="FF5050"/>
                </a:solidFill>
                <a:latin typeface="Times New Roman" panose="02020603050405020304" pitchFamily="18" charset="0"/>
              </a:rPr>
              <a:t>：</a:t>
            </a:r>
            <a:r>
              <a:rPr lang="zh-CN" altLang="en-US" sz="3600" b="1" dirty="0">
                <a:latin typeface="Times New Roman" panose="02020603050405020304" pitchFamily="18" charset="0"/>
              </a:rPr>
              <a:t>在</a:t>
            </a:r>
            <a:r>
              <a:rPr lang="zh-CN" altLang="zh-CN" sz="3600" b="1" dirty="0">
                <a:latin typeface="Times New Roman" panose="02020603050405020304" pitchFamily="18" charset="0"/>
              </a:rPr>
              <a:t>be</a:t>
            </a:r>
            <a:r>
              <a:rPr lang="zh-CN" altLang="en-US" sz="3600" b="1" dirty="0">
                <a:latin typeface="Times New Roman" panose="02020603050405020304" pitchFamily="18" charset="0"/>
              </a:rPr>
              <a:t>动词，情态动词或助动词之后，行为动词之前。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2748915" y="458392"/>
            <a:ext cx="3167916" cy="629046"/>
          </a:xfrm>
          <a:prstGeom prst="flowChartAlternate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 anchor="ctr"/>
          <a:lstStyle/>
          <a:p>
            <a:pPr algn="ctr" defTabSz="913765"/>
            <a:r>
              <a:rPr lang="zh-CN" altLang="en-US" sz="4100" b="1" dirty="0">
                <a:solidFill>
                  <a:srgbClr val="003399"/>
                </a:solidFill>
              </a:rPr>
              <a:t>频度副词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370" y="779860"/>
            <a:ext cx="9021260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2571" y="819548"/>
            <a:ext cx="6335833" cy="102592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 </a:t>
            </a:r>
            <a:r>
              <a:rPr lang="en-US" altLang="zh-CN" sz="3100" b="1">
                <a:solidFill>
                  <a:srgbClr val="003399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always, usually, often, seldom,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3100" b="1">
                <a:solidFill>
                  <a:srgbClr val="003399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    never, sometimes </a:t>
            </a:r>
            <a:r>
              <a:rPr lang="zh-CN" altLang="en-US" sz="3100" b="1">
                <a:solidFill>
                  <a:srgbClr val="003399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柱状图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92942" y="728267"/>
            <a:ext cx="5855461" cy="1170781"/>
          </a:xfrm>
          <a:prstGeom prst="rect">
            <a:avLst/>
          </a:prstGeom>
          <a:noFill/>
          <a:ln w="25400">
            <a:solidFill>
              <a:srgbClr val="C0C0C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8515" tIns="59258" rIns="118515" bIns="59258" anchor="ctr"/>
          <a:lstStyle/>
          <a:p>
            <a:endParaRPr lang="zh-CN" altLang="en-US"/>
          </a:p>
        </p:txBody>
      </p:sp>
    </p:spTree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1484</Words>
  <Application>Microsoft Office PowerPoint</Application>
  <PresentationFormat>全屏显示(4:3)</PresentationFormat>
  <Paragraphs>226</Paragraphs>
  <Slides>31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1" baseType="lpstr">
      <vt:lpstr>黑体</vt:lpstr>
      <vt:lpstr>楷体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Look at the sentences.  Pay attention to the verbs.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2009-05-21T06:57:00Z</dcterms:created>
  <dcterms:modified xsi:type="dcterms:W3CDTF">2023-01-17T01:10:22Z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B9B61C2BE63A4A66A6511A718C37B1AA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