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8" r:id="rId2"/>
    <p:sldId id="269" r:id="rId3"/>
    <p:sldId id="292" r:id="rId4"/>
    <p:sldId id="276" r:id="rId5"/>
    <p:sldId id="272" r:id="rId6"/>
    <p:sldId id="293" r:id="rId7"/>
    <p:sldId id="294" r:id="rId8"/>
    <p:sldId id="271" r:id="rId9"/>
    <p:sldId id="278" r:id="rId10"/>
    <p:sldId id="279" r:id="rId11"/>
    <p:sldId id="296" r:id="rId12"/>
    <p:sldId id="295" r:id="rId13"/>
    <p:sldId id="297" r:id="rId14"/>
    <p:sldId id="298" r:id="rId15"/>
    <p:sldId id="299" r:id="rId16"/>
    <p:sldId id="287" r:id="rId17"/>
    <p:sldId id="288" r:id="rId18"/>
    <p:sldId id="289" r:id="rId19"/>
    <p:sldId id="290" r:id="rId20"/>
    <p:sldId id="291" r:id="rId21"/>
    <p:sldId id="301" r:id="rId22"/>
    <p:sldId id="300" r:id="rId23"/>
  </p:sldIdLst>
  <p:sldSz cx="9144000" cy="6858000" type="screen4x3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9831"/>
    <a:srgbClr val="F1AF00"/>
    <a:srgbClr val="0000CC"/>
    <a:srgbClr val="00A6AD"/>
    <a:srgbClr val="C50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4787" autoAdjust="0"/>
  </p:normalViewPr>
  <p:slideViewPr>
    <p:cSldViewPr snapToGrid="0">
      <p:cViewPr>
        <p:scale>
          <a:sx n="100" d="100"/>
          <a:sy n="100" d="100"/>
        </p:scale>
        <p:origin x="-282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9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9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46C82-E724-497E-9694-F4F40C6632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D029F-FFBE-45AE-8350-0474F6B4DA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D029F-FFBE-45AE-8350-0474F6B4DA4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D029F-FFBE-45AE-8350-0474F6B4DA4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D029F-FFBE-45AE-8350-0474F6B4DA4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D029F-FFBE-45AE-8350-0474F6B4DA4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D029F-FFBE-45AE-8350-0474F6B4DA4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D029F-FFBE-45AE-8350-0474F6B4DA4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D029F-FFBE-45AE-8350-0474F6B4DA4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D029F-FFBE-45AE-8350-0474F6B4DA45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925" y="3860800"/>
            <a:ext cx="7772400" cy="9667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 b="1"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925" y="4941888"/>
            <a:ext cx="6400800" cy="7191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6225"/>
            <a:ext cx="2057400" cy="58499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6225"/>
            <a:ext cx="6019800" cy="58499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84313"/>
            <a:ext cx="4038600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4313"/>
            <a:ext cx="4038600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jpe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3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6225"/>
            <a:ext cx="82296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3"/>
            <a:ext cx="8229600" cy="46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</p:sldLayoutIdLst>
  <p:transition>
    <p:wipe dir="r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5"/>
          <p:cNvSpPr/>
          <p:nvPr/>
        </p:nvSpPr>
        <p:spPr>
          <a:xfrm>
            <a:off x="0" y="2528242"/>
            <a:ext cx="9144000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The Fisherman and the Goldfish (Ⅱ)</a:t>
            </a:r>
            <a:endParaRPr lang="zh-CN" altLang="en-US" sz="3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5"/>
          <p:cNvSpPr/>
          <p:nvPr/>
        </p:nvSpPr>
        <p:spPr>
          <a:xfrm>
            <a:off x="306632" y="466216"/>
            <a:ext cx="5683544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algn="ctr">
              <a:buNone/>
            </a:pP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Unit 6  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Movies and Theatre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924754" y="5156764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559832" y="1349698"/>
            <a:ext cx="1492716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b="1" dirty="0" smtClean="0">
                <a:solidFill>
                  <a:srgbClr val="00A6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活学活用</a:t>
            </a:r>
            <a:r>
              <a:rPr lang="zh-CN" altLang="en-US" sz="24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4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4807" y="1515929"/>
            <a:ext cx="63341" cy="4140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86477" y="2342534"/>
            <a:ext cx="8685609" cy="11339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(1)2017•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贵港   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Mr. Smith is sitting________(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在其中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a group of  children, telling the story.</a:t>
            </a:r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5601231" y="2342534"/>
            <a:ext cx="1074333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among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7960" y="164502"/>
            <a:ext cx="8490722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Lesson 34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The Fisherman and the Goldfish (Ⅱ)</a:t>
            </a:r>
            <a:endParaRPr lang="zh-CN" altLang="en-US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58390" y="2328868"/>
            <a:ext cx="8685609" cy="224285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(2)2017•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无锡   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There's one taken by the River Seine________ these photos. Can you find it out?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except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            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including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between             D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among</a:t>
            </a:r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7305705" y="2315582"/>
            <a:ext cx="407484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7960" y="164502"/>
            <a:ext cx="8490722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Lesson 34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The Fisherman and the Goldfish (Ⅱ)</a:t>
            </a:r>
            <a:endParaRPr lang="zh-CN" altLang="en-US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477375" y="3798704"/>
            <a:ext cx="8290873" cy="175432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 dirty="0" smtClean="0">
                <a:solidFill>
                  <a:srgbClr val="ED98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zh-CN" altLang="en-US" sz="2400" b="1" dirty="0" smtClean="0">
                <a:solidFill>
                  <a:srgbClr val="ED98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探究</a:t>
            </a:r>
            <a:r>
              <a:rPr lang="en-US" altLang="zh-CN" sz="2400" b="1" dirty="0" smtClean="0">
                <a:solidFill>
                  <a:srgbClr val="ED98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serve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用作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________(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及物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不及物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动词，意为“提供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饭菜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，伺候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某人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)”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，后可接名词或代词作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语，也可接双宾语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即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serve ________)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serve ________ to ________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 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2835586" y="3854219"/>
            <a:ext cx="800219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及物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6157605" y="4320241"/>
            <a:ext cx="492443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宾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5"/>
          <p:cNvSpPr/>
          <p:nvPr/>
        </p:nvSpPr>
        <p:spPr>
          <a:xfrm>
            <a:off x="387960" y="164502"/>
            <a:ext cx="8490722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Lesson 34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The Fisherman and the Goldfish (Ⅱ)</a:t>
            </a:r>
            <a:endParaRPr lang="zh-CN" altLang="en-US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17171" y="1557413"/>
            <a:ext cx="6535340" cy="7848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serve v. </a:t>
            </a:r>
            <a:r>
              <a:rPr lang="zh-CN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r>
              <a:rPr lang="en-US" altLang="zh-C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zh-CN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服务</a:t>
            </a:r>
            <a:endParaRPr lang="zh-CN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523094" y="2531103"/>
            <a:ext cx="7205947" cy="11348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 dirty="0" smtClean="0">
                <a:solidFill>
                  <a:srgbClr val="ED98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zh-CN" altLang="en-US" sz="2400" b="1" dirty="0" smtClean="0">
                <a:solidFill>
                  <a:srgbClr val="ED98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观察</a:t>
            </a:r>
            <a:r>
              <a:rPr lang="en-US" altLang="zh-CN" sz="2400" b="1" dirty="0" smtClean="0">
                <a:solidFill>
                  <a:srgbClr val="ED98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time is dinner </a:t>
            </a:r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served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your restaurant?</a:t>
            </a: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你们饭店什么时候供应晚餐？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2488805" y="4995789"/>
            <a:ext cx="149378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sb. 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sth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4971385" y="5035589"/>
            <a:ext cx="732919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sth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6650048" y="4995788"/>
            <a:ext cx="667366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sb.  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 autoUpdateAnimBg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58391" y="2048138"/>
            <a:ext cx="8685609" cy="267765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2.This restaurant ________ tea from 2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 to 5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 every afternoon in England.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A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sends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shows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C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serves        D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gives</a:t>
            </a:r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3644232" y="2109625"/>
            <a:ext cx="407484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7960" y="164502"/>
            <a:ext cx="8490722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Lesson 34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The Fisherman and the Goldfish (Ⅱ)</a:t>
            </a:r>
            <a:endParaRPr lang="zh-CN" altLang="en-US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234725" y="3490053"/>
            <a:ext cx="8290873" cy="1688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 dirty="0" smtClean="0">
                <a:solidFill>
                  <a:srgbClr val="ED98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zh-CN" altLang="en-US" sz="2400" b="1" dirty="0" smtClean="0">
                <a:solidFill>
                  <a:srgbClr val="ED98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探究</a:t>
            </a:r>
            <a:r>
              <a:rPr lang="en-US" altLang="zh-CN" sz="2400" b="1" dirty="0" smtClean="0">
                <a:solidFill>
                  <a:srgbClr val="ED98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mad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的比较级和最高级分别为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，副词为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。常用短语是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mad at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，意为“对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生气”，其同义短语为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5034745" y="3519543"/>
            <a:ext cx="1210588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madder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5"/>
          <p:cNvSpPr/>
          <p:nvPr/>
        </p:nvSpPr>
        <p:spPr>
          <a:xfrm>
            <a:off x="387960" y="164502"/>
            <a:ext cx="8490722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Lesson 34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The Fisherman and the Goldfish (Ⅱ)</a:t>
            </a:r>
            <a:endParaRPr lang="zh-CN" altLang="en-US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31471" y="1774913"/>
            <a:ext cx="6952198" cy="7848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mad adj. </a:t>
            </a:r>
            <a:r>
              <a:rPr lang="zh-CN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疯的；发怒的</a:t>
            </a:r>
            <a:endParaRPr lang="zh-CN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246154" y="2774328"/>
            <a:ext cx="4117024" cy="5808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 dirty="0" smtClean="0">
                <a:solidFill>
                  <a:srgbClr val="ED98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zh-CN" altLang="en-US" sz="2400" b="1" dirty="0" smtClean="0">
                <a:solidFill>
                  <a:srgbClr val="ED98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观察</a:t>
            </a:r>
            <a:r>
              <a:rPr lang="en-US" altLang="zh-CN" sz="2400" b="1" dirty="0" smtClean="0">
                <a:solidFill>
                  <a:srgbClr val="ED98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are </a:t>
            </a:r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mad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你疯了！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6735070" y="3488630"/>
            <a:ext cx="129715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maddest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1175098" y="4103650"/>
            <a:ext cx="1005403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madly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2929429" y="4637588"/>
            <a:ext cx="1997663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angry with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 autoUpdateAnimBg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58391" y="1582917"/>
            <a:ext cx="8685609" cy="230832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parents will ________ their kids when they do something wrong.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A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angry at                B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mad at 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C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angry to                D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mad in</a:t>
            </a:r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3648105" y="1834317"/>
            <a:ext cx="38985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7960" y="164502"/>
            <a:ext cx="8490722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Lesson 34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The Fisherman and the Goldfish (Ⅱ)</a:t>
            </a:r>
            <a:endParaRPr lang="zh-CN" altLang="en-US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58391" y="4069487"/>
            <a:ext cx="7831675" cy="168424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【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en-US" altLang="zh-CN" sz="24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】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</a:rPr>
              <a:t>be mad at</a:t>
            </a:r>
            <a:r>
              <a:rPr lang="zh-CN" altLang="en-US" sz="2400" b="1" dirty="0" smtClean="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</a:rPr>
              <a:t>意为“对</a:t>
            </a:r>
            <a:r>
              <a:rPr lang="en-US" altLang="zh-CN" sz="2400" b="1" dirty="0" smtClean="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</a:rPr>
              <a:t>……</a:t>
            </a:r>
            <a:r>
              <a:rPr lang="zh-CN" altLang="en-US" sz="2400" b="1" dirty="0" smtClean="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</a:rPr>
              <a:t>生气”，其同义短语为</a:t>
            </a:r>
            <a:r>
              <a:rPr lang="en-US" altLang="zh-CN" sz="2400" b="1" dirty="0" smtClean="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</a:rPr>
              <a:t>be angry with</a:t>
            </a:r>
            <a:r>
              <a:rPr lang="zh-CN" altLang="en-US" sz="2400" b="1" dirty="0" smtClean="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</a:rPr>
              <a:t>。句意：当孩子做错事情时，有些家长会生他们的气。故选</a:t>
            </a:r>
            <a:r>
              <a:rPr lang="en-US" altLang="zh-CN" sz="2400" b="1" dirty="0" smtClean="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</a:rPr>
              <a:t>B</a:t>
            </a:r>
            <a:r>
              <a:rPr lang="zh-CN" altLang="en-US" sz="2400" b="1" dirty="0" smtClean="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</a:rPr>
              <a:t>。</a:t>
            </a:r>
            <a:endParaRPr lang="zh-CN" altLang="en-US" sz="2400" b="1" dirty="0"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686444" y="1648602"/>
            <a:ext cx="1415772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b="1" dirty="0" smtClean="0">
                <a:solidFill>
                  <a:srgbClr val="00A6AD"/>
                </a:solidFill>
              </a:rPr>
              <a:t>句型透视</a:t>
            </a:r>
            <a:endParaRPr lang="zh-CN" altLang="en-US" sz="2400" b="1" dirty="0">
              <a:solidFill>
                <a:srgbClr val="00A6AD"/>
              </a:solidFill>
            </a:endParaRP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81419" y="1783221"/>
            <a:ext cx="63341" cy="4140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30792" y="2369778"/>
            <a:ext cx="8431860" cy="14773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Go right now, or I will punish you!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0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立刻去，否则我要惩罚你！</a:t>
            </a:r>
          </a:p>
        </p:txBody>
      </p:sp>
      <p:sp>
        <p:nvSpPr>
          <p:cNvPr id="5" name="Rectangle 5"/>
          <p:cNvSpPr/>
          <p:nvPr/>
        </p:nvSpPr>
        <p:spPr>
          <a:xfrm>
            <a:off x="387960" y="164502"/>
            <a:ext cx="8490722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Lesson 34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The Fisherman and the Goldfish (Ⅱ)</a:t>
            </a:r>
            <a:endParaRPr lang="zh-CN" altLang="en-US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194311" y="1476948"/>
            <a:ext cx="8663939" cy="445884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rgbClr val="ED98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zh-CN" altLang="en-US" sz="2400" dirty="0" smtClean="0">
                <a:solidFill>
                  <a:srgbClr val="ED98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探究</a:t>
            </a:r>
            <a:r>
              <a:rPr lang="en-US" altLang="zh-CN" sz="2400" dirty="0" smtClean="0">
                <a:solidFill>
                  <a:srgbClr val="ED98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(1)“________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句＋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＋陈述句”表示在以祈使句为条件下的相反假设，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意为“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________________”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(2)right now 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意为“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________________”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或“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________________”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，侧重指时间，一般用于现在或将来时态。 </a:t>
            </a: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doctor is busy right now. 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医生此刻正忙着。</a:t>
            </a: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(3)punish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是及物动词，意为“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________”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，后面可以直接加名词、代词作宾语。</a:t>
            </a: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were you punished? 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为什么你被惩罚了？</a:t>
            </a:r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1879462" y="1431182"/>
            <a:ext cx="797564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祈使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359742" y="2071567"/>
            <a:ext cx="2333076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否则，要不然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3092912" y="2643504"/>
            <a:ext cx="797564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现在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5"/>
          <p:cNvSpPr/>
          <p:nvPr/>
        </p:nvSpPr>
        <p:spPr>
          <a:xfrm>
            <a:off x="387960" y="164502"/>
            <a:ext cx="8490722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Lesson 34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The Fisherman and the Goldfish (Ⅱ)</a:t>
            </a:r>
            <a:endParaRPr lang="zh-CN" altLang="en-US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6277004" y="2551401"/>
            <a:ext cx="1916501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立刻，马上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4339631" y="4349894"/>
            <a:ext cx="863739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惩罚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7" grpId="0"/>
      <p:bldP spid="8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262890" y="1621997"/>
            <a:ext cx="8881109" cy="34163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dirty="0" smtClean="0">
                <a:solidFill>
                  <a:srgbClr val="ED98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zh-CN" altLang="en-US" sz="2400" dirty="0" smtClean="0">
                <a:solidFill>
                  <a:srgbClr val="ED98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拓展</a:t>
            </a:r>
            <a:r>
              <a:rPr lang="en-US" altLang="zh-CN" sz="2400" dirty="0" smtClean="0">
                <a:solidFill>
                  <a:srgbClr val="ED98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(1)right now 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的同义词组为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right away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，主要用于美式英语中，语气稍弱于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once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，强调动作迅速，可用于过去或将来时态。</a:t>
            </a: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didn't answer right away.  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他没有马上回答。</a:t>
            </a: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(2)punish sb. for (doing) </a:t>
            </a:r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sth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因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做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某事而惩罚某人</a:t>
            </a: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 mother often punishes him for copying others' homework.</a:t>
            </a: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他的妈妈经常因为他抄别人的作业而惩罚他。</a:t>
            </a:r>
          </a:p>
        </p:txBody>
      </p:sp>
      <p:sp>
        <p:nvSpPr>
          <p:cNvPr id="3" name="Rectangle 5"/>
          <p:cNvSpPr/>
          <p:nvPr/>
        </p:nvSpPr>
        <p:spPr>
          <a:xfrm>
            <a:off x="387960" y="164502"/>
            <a:ext cx="8490722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Lesson 34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The Fisherman and the Goldfish (Ⅱ)</a:t>
            </a:r>
            <a:endParaRPr lang="zh-CN" altLang="en-US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559832" y="1349698"/>
            <a:ext cx="1492716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b="1" dirty="0" smtClean="0">
                <a:solidFill>
                  <a:srgbClr val="00A6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活学活用</a:t>
            </a:r>
            <a:r>
              <a:rPr lang="zh-CN" altLang="en-US" sz="24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4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4807" y="1515929"/>
            <a:ext cx="63341" cy="4140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69135" y="2480106"/>
            <a:ext cx="8685609" cy="230832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(1)2017•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永州改编   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Tony, come on______ we'll miss the World Cup.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           D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4885553" y="2461564"/>
            <a:ext cx="397514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7960" y="164502"/>
            <a:ext cx="8490722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Lesson 34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The Fisherman and the Goldfish (Ⅱ)</a:t>
            </a:r>
            <a:endParaRPr lang="zh-CN" altLang="en-US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87154" y="1045211"/>
            <a:ext cx="2708800" cy="675005"/>
            <a:chOff x="183" y="1646"/>
            <a:chExt cx="4986" cy="1063"/>
          </a:xfrm>
        </p:grpSpPr>
        <p:pic>
          <p:nvPicPr>
            <p:cNvPr id="9" name="图片 8" descr="图标-02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83" y="1646"/>
              <a:ext cx="4986" cy="1063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462" y="1767"/>
              <a:ext cx="4306" cy="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课前自主预习</a:t>
              </a:r>
              <a:endPara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  <p:sp>
        <p:nvSpPr>
          <p:cNvPr id="23557" name="Rectangle 5"/>
          <p:cNvSpPr/>
          <p:nvPr/>
        </p:nvSpPr>
        <p:spPr>
          <a:xfrm>
            <a:off x="387960" y="164502"/>
            <a:ext cx="8490722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Lesson 34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The Fisherman and the Goldfish (Ⅱ)</a:t>
            </a:r>
            <a:endParaRPr lang="zh-CN" altLang="en-US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8" name="Group 35"/>
          <p:cNvGraphicFramePr>
            <a:graphicFrameLocks noGrp="1"/>
          </p:cNvGraphicFramePr>
          <p:nvPr/>
        </p:nvGraphicFramePr>
        <p:xfrm>
          <a:off x="583837" y="2012549"/>
          <a:ext cx="7727650" cy="3749675"/>
        </p:xfrm>
        <a:graphic>
          <a:graphicData uri="http://schemas.openxmlformats.org/drawingml/2006/table">
            <a:tbl>
              <a:tblPr/>
              <a:tblGrid>
                <a:gridCol w="1063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3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49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单</a:t>
                      </a:r>
                      <a:endParaRPr kumimoji="0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词</a:t>
                      </a:r>
                      <a:endParaRPr kumimoji="0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闯</a:t>
                      </a:r>
                      <a:endParaRPr kumimoji="0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关</a:t>
                      </a: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   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海岸；海滨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________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．手提包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________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．在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……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中间；被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……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所围绕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________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．卫兵；看守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________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．女王；王后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________</a:t>
                      </a: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2993538" y="2909010"/>
            <a:ext cx="1188244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dirty="0"/>
              <a:t>  </a:t>
            </a:r>
            <a:endParaRPr lang="zh-CN" altLang="en-US" u="sng" dirty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矩形 26"/>
          <p:cNvSpPr>
            <a:spLocks noChangeArrowheads="1"/>
          </p:cNvSpPr>
          <p:nvPr/>
        </p:nvSpPr>
        <p:spPr bwMode="auto">
          <a:xfrm>
            <a:off x="3128959" y="3054309"/>
            <a:ext cx="133241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handbag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27"/>
          <p:cNvSpPr>
            <a:spLocks noChangeArrowheads="1"/>
          </p:cNvSpPr>
          <p:nvPr/>
        </p:nvSpPr>
        <p:spPr bwMode="auto">
          <a:xfrm>
            <a:off x="3897458" y="2370495"/>
            <a:ext cx="85151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coast</a:t>
            </a:r>
            <a:endParaRPr lang="zh-CN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 28"/>
          <p:cNvSpPr>
            <a:spLocks noChangeArrowheads="1"/>
          </p:cNvSpPr>
          <p:nvPr/>
        </p:nvSpPr>
        <p:spPr bwMode="auto">
          <a:xfrm>
            <a:off x="5759763" y="3749981"/>
            <a:ext cx="107433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among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29"/>
          <p:cNvSpPr>
            <a:spLocks noChangeArrowheads="1"/>
          </p:cNvSpPr>
          <p:nvPr/>
        </p:nvSpPr>
        <p:spPr bwMode="auto">
          <a:xfrm>
            <a:off x="3815224" y="4422751"/>
            <a:ext cx="97174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guard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矩形 38"/>
          <p:cNvSpPr>
            <a:spLocks noChangeArrowheads="1"/>
          </p:cNvSpPr>
          <p:nvPr/>
        </p:nvSpPr>
        <p:spPr bwMode="auto">
          <a:xfrm>
            <a:off x="3857160" y="5118248"/>
            <a:ext cx="97174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queen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46961" y="1712849"/>
            <a:ext cx="8399859" cy="334995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他现在不在办公室。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isn't in the office ________ ________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(3)2017•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成都   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You'll be p________ if you break the traffic rules.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(4)2017•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威海改编   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classmate of mine was________(punish) for breaking the school rules.</a:t>
            </a:r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3257080" y="2335634"/>
            <a:ext cx="833883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5"/>
          <p:cNvSpPr/>
          <p:nvPr/>
        </p:nvSpPr>
        <p:spPr>
          <a:xfrm>
            <a:off x="387960" y="164502"/>
            <a:ext cx="8490722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Lesson 34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The Fisherman and the Goldfish (Ⅱ)</a:t>
            </a:r>
            <a:endParaRPr lang="zh-CN" altLang="en-US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4490316" y="2375739"/>
            <a:ext cx="732893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3884220" y="2884122"/>
            <a:ext cx="1212191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unished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6169826" y="3935972"/>
            <a:ext cx="1383712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punished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686444" y="1648602"/>
            <a:ext cx="1415772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b="1" dirty="0" smtClean="0">
                <a:solidFill>
                  <a:srgbClr val="00A6AD"/>
                </a:solidFill>
              </a:rPr>
              <a:t>课文初探</a:t>
            </a:r>
            <a:endParaRPr lang="zh-CN" altLang="en-US" sz="2400" b="1" dirty="0">
              <a:solidFill>
                <a:srgbClr val="00A6AD"/>
              </a:solidFill>
            </a:endParaRP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81419" y="1783221"/>
            <a:ext cx="63341" cy="4140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5"/>
          <p:cNvSpPr/>
          <p:nvPr/>
        </p:nvSpPr>
        <p:spPr>
          <a:xfrm>
            <a:off x="387960" y="164502"/>
            <a:ext cx="8490722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Lesson 34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The Fisherman and the Goldfish (Ⅱ)</a:t>
            </a:r>
            <a:endParaRPr lang="zh-CN" altLang="en-US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383280" y="3139440"/>
            <a:ext cx="1885950" cy="8077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fisherman</a:t>
            </a:r>
            <a:endParaRPr lang="zh-CN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642622" y="2225040"/>
            <a:ext cx="460748" cy="899160"/>
            <a:chOff x="4856829" y="2225040"/>
            <a:chExt cx="614331" cy="899160"/>
          </a:xfrm>
        </p:grpSpPr>
        <p:sp>
          <p:nvSpPr>
            <p:cNvPr id="9" name="上箭头 8"/>
            <p:cNvSpPr/>
            <p:nvPr/>
          </p:nvSpPr>
          <p:spPr>
            <a:xfrm>
              <a:off x="5166360" y="2225040"/>
              <a:ext cx="304800" cy="899160"/>
            </a:xfrm>
            <a:prstGeom prst="up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0" name="Rectangle 1"/>
            <p:cNvSpPr>
              <a:spLocks noChangeArrowheads="1"/>
            </p:cNvSpPr>
            <p:nvPr/>
          </p:nvSpPr>
          <p:spPr bwMode="auto">
            <a:xfrm>
              <a:off x="4856829" y="2404287"/>
              <a:ext cx="355251" cy="4986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anchor="ctr">
              <a:spAutoFit/>
            </a:bodyPr>
            <a:lstStyle/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2000" b="1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3337560" y="1371600"/>
            <a:ext cx="1885950" cy="8077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goldfish</a:t>
            </a:r>
            <a:endParaRPr lang="zh-CN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594860" y="2225040"/>
            <a:ext cx="582930" cy="914400"/>
            <a:chOff x="6126480" y="2225040"/>
            <a:chExt cx="777240" cy="914400"/>
          </a:xfrm>
        </p:grpSpPr>
        <p:sp>
          <p:nvSpPr>
            <p:cNvPr id="13" name="下箭头 12"/>
            <p:cNvSpPr/>
            <p:nvPr/>
          </p:nvSpPr>
          <p:spPr>
            <a:xfrm>
              <a:off x="6126480" y="2225040"/>
              <a:ext cx="289560" cy="914400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4" name="Rectangle 1"/>
            <p:cNvSpPr>
              <a:spLocks noChangeArrowheads="1"/>
            </p:cNvSpPr>
            <p:nvPr/>
          </p:nvSpPr>
          <p:spPr bwMode="auto">
            <a:xfrm>
              <a:off x="6335109" y="2362802"/>
              <a:ext cx="568611" cy="4986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anchor="ctr">
              <a:spAutoFit/>
            </a:bodyPr>
            <a:lstStyle/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2000" b="1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16" name="矩形 15"/>
          <p:cNvSpPr/>
          <p:nvPr/>
        </p:nvSpPr>
        <p:spPr>
          <a:xfrm>
            <a:off x="3394710" y="4907280"/>
            <a:ext cx="1885950" cy="8077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fisherman</a:t>
            </a:r>
            <a:endParaRPr lang="zh-CN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996952" y="3977640"/>
            <a:ext cx="460748" cy="899160"/>
            <a:chOff x="4856829" y="2225040"/>
            <a:chExt cx="614331" cy="899160"/>
          </a:xfrm>
        </p:grpSpPr>
        <p:sp>
          <p:nvSpPr>
            <p:cNvPr id="18" name="上箭头 17"/>
            <p:cNvSpPr/>
            <p:nvPr/>
          </p:nvSpPr>
          <p:spPr>
            <a:xfrm>
              <a:off x="5166360" y="2225040"/>
              <a:ext cx="304800" cy="899160"/>
            </a:xfrm>
            <a:prstGeom prst="up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9" name="Rectangle 1"/>
            <p:cNvSpPr>
              <a:spLocks noChangeArrowheads="1"/>
            </p:cNvSpPr>
            <p:nvPr/>
          </p:nvSpPr>
          <p:spPr bwMode="auto">
            <a:xfrm>
              <a:off x="4856829" y="2362802"/>
              <a:ext cx="355251" cy="4986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anchor="ctr">
              <a:spAutoFit/>
            </a:bodyPr>
            <a:lstStyle/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2000" b="1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613922" y="3489960"/>
            <a:ext cx="712208" cy="2042160"/>
            <a:chOff x="3485229" y="3489960"/>
            <a:chExt cx="949611" cy="2042160"/>
          </a:xfrm>
        </p:grpSpPr>
        <p:sp>
          <p:nvSpPr>
            <p:cNvPr id="20" name="左中括号 19"/>
            <p:cNvSpPr/>
            <p:nvPr/>
          </p:nvSpPr>
          <p:spPr>
            <a:xfrm>
              <a:off x="3962400" y="3489960"/>
              <a:ext cx="472440" cy="2042160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22" name="Rectangle 1"/>
            <p:cNvSpPr>
              <a:spLocks noChangeArrowheads="1"/>
            </p:cNvSpPr>
            <p:nvPr/>
          </p:nvSpPr>
          <p:spPr bwMode="auto">
            <a:xfrm>
              <a:off x="3485229" y="4206843"/>
              <a:ext cx="477171" cy="4986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anchor="ctr">
              <a:spAutoFit/>
            </a:bodyPr>
            <a:lstStyle/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2000" b="1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303520" y="3474720"/>
            <a:ext cx="731520" cy="1950720"/>
            <a:chOff x="7071360" y="3474720"/>
            <a:chExt cx="975360" cy="1950720"/>
          </a:xfrm>
        </p:grpSpPr>
        <p:sp>
          <p:nvSpPr>
            <p:cNvPr id="21" name="Rectangle 1"/>
            <p:cNvSpPr>
              <a:spLocks noChangeArrowheads="1"/>
            </p:cNvSpPr>
            <p:nvPr/>
          </p:nvSpPr>
          <p:spPr bwMode="auto">
            <a:xfrm>
              <a:off x="7569549" y="4222083"/>
              <a:ext cx="477171" cy="4986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anchor="ctr">
              <a:spAutoFit/>
            </a:bodyPr>
            <a:lstStyle/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2000" b="1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24" name="右中括号 23"/>
            <p:cNvSpPr/>
            <p:nvPr/>
          </p:nvSpPr>
          <p:spPr>
            <a:xfrm>
              <a:off x="7071360" y="3474720"/>
              <a:ext cx="441960" cy="1950720"/>
            </a:xfrm>
            <a:prstGeom prst="righ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2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30792" y="1784347"/>
            <a:ext cx="8431860" cy="39703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 He ________ it but let it go.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 The goldfish could give him________ he wanted.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 She ordered him to ________ ________ many things from the goldfish.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 They ________ ________ ________ life at first.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5. They became ________ again because the wife was too greedy. </a:t>
            </a:r>
          </a:p>
        </p:txBody>
      </p:sp>
      <p:sp>
        <p:nvSpPr>
          <p:cNvPr id="5" name="Rectangle 5"/>
          <p:cNvSpPr/>
          <p:nvPr/>
        </p:nvSpPr>
        <p:spPr>
          <a:xfrm>
            <a:off x="387960" y="164502"/>
            <a:ext cx="8490722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Lesson 34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The Fisherman and the Goldfish (Ⅱ)</a:t>
            </a:r>
            <a:endParaRPr lang="zh-CN" altLang="en-US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4399866" y="2324853"/>
            <a:ext cx="139814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whatever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1368122" y="1758120"/>
            <a:ext cx="1074333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caught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3485677" y="2949115"/>
            <a:ext cx="630301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4810235" y="2949114"/>
            <a:ext cx="577402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1644847" y="4049390"/>
            <a:ext cx="1293944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led/lived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3100667" y="4065431"/>
            <a:ext cx="338554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4183509" y="4033347"/>
            <a:ext cx="800219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poor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2739720" y="4597038"/>
            <a:ext cx="800219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poor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/>
          <p:nvPr/>
        </p:nvSpPr>
        <p:spPr>
          <a:xfrm>
            <a:off x="387960" y="164502"/>
            <a:ext cx="8490722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Lesson 34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The Fisherman and the Goldfish (Ⅱ)</a:t>
            </a:r>
            <a:endParaRPr lang="zh-CN" altLang="en-US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Group 35"/>
          <p:cNvGraphicFramePr>
            <a:graphicFrameLocks noGrp="1"/>
          </p:cNvGraphicFramePr>
          <p:nvPr/>
        </p:nvGraphicFramePr>
        <p:xfrm>
          <a:off x="583837" y="2012549"/>
          <a:ext cx="7727650" cy="3092852"/>
        </p:xfrm>
        <a:graphic>
          <a:graphicData uri="http://schemas.openxmlformats.org/drawingml/2006/table">
            <a:tbl>
              <a:tblPr/>
              <a:tblGrid>
                <a:gridCol w="1063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3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9285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单</a:t>
                      </a:r>
                      <a:endParaRPr kumimoji="0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词</a:t>
                      </a:r>
                      <a:endParaRPr kumimoji="0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闯</a:t>
                      </a:r>
                      <a:endParaRPr kumimoji="0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关</a:t>
                      </a: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    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为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……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服务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________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．疯的；发怒的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________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．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servant ________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．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crash ________</a:t>
                      </a: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矩形 27"/>
          <p:cNvSpPr>
            <a:spLocks noChangeArrowheads="1"/>
          </p:cNvSpPr>
          <p:nvPr/>
        </p:nvSpPr>
        <p:spPr bwMode="auto">
          <a:xfrm>
            <a:off x="3896624" y="2396435"/>
            <a:ext cx="86754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serve</a:t>
            </a:r>
            <a:endParaRPr lang="zh-CN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27"/>
          <p:cNvSpPr>
            <a:spLocks noChangeArrowheads="1"/>
          </p:cNvSpPr>
          <p:nvPr/>
        </p:nvSpPr>
        <p:spPr bwMode="auto">
          <a:xfrm>
            <a:off x="4159515" y="3098277"/>
            <a:ext cx="76655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</a:t>
            </a:r>
            <a:endParaRPr lang="zh-CN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27"/>
          <p:cNvSpPr>
            <a:spLocks noChangeArrowheads="1"/>
          </p:cNvSpPr>
          <p:nvPr/>
        </p:nvSpPr>
        <p:spPr bwMode="auto">
          <a:xfrm>
            <a:off x="3050804" y="3739159"/>
            <a:ext cx="180049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仆人； 雇工</a:t>
            </a:r>
          </a:p>
        </p:txBody>
      </p:sp>
      <p:sp>
        <p:nvSpPr>
          <p:cNvPr id="7" name="矩形 27"/>
          <p:cNvSpPr>
            <a:spLocks noChangeArrowheads="1"/>
          </p:cNvSpPr>
          <p:nvPr/>
        </p:nvSpPr>
        <p:spPr bwMode="auto">
          <a:xfrm>
            <a:off x="2845064" y="4392073"/>
            <a:ext cx="180049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撞击； 坠落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Group 35"/>
          <p:cNvGraphicFramePr>
            <a:graphicFrameLocks noGrp="1"/>
          </p:cNvGraphicFramePr>
          <p:nvPr/>
        </p:nvGraphicFramePr>
        <p:xfrm>
          <a:off x="515257" y="1497341"/>
          <a:ext cx="7727650" cy="3749675"/>
        </p:xfrm>
        <a:graphic>
          <a:graphicData uri="http://schemas.openxmlformats.org/drawingml/2006/table">
            <a:tbl>
              <a:tblPr/>
              <a:tblGrid>
                <a:gridCol w="1063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3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49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短</a:t>
                      </a:r>
                      <a:endParaRPr kumimoji="0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语</a:t>
                      </a:r>
                      <a:endParaRPr kumimoji="0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互</a:t>
                      </a:r>
                      <a:endParaRPr kumimoji="0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译</a:t>
                      </a: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  (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灯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熄灭；停止运转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________________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．立刻；马上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________________ 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  look around________________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   no problem________________</a:t>
                      </a: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矩形 27"/>
          <p:cNvSpPr>
            <a:spLocks noChangeArrowheads="1"/>
          </p:cNvSpPr>
          <p:nvPr/>
        </p:nvSpPr>
        <p:spPr bwMode="auto">
          <a:xfrm>
            <a:off x="5050843" y="2207438"/>
            <a:ext cx="92845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off</a:t>
            </a:r>
            <a:endParaRPr lang="zh-CN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27"/>
          <p:cNvSpPr>
            <a:spLocks noChangeArrowheads="1"/>
          </p:cNvSpPr>
          <p:nvPr/>
        </p:nvSpPr>
        <p:spPr bwMode="auto">
          <a:xfrm>
            <a:off x="3834690" y="2892017"/>
            <a:ext cx="247535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once/right now</a:t>
            </a:r>
            <a:endParaRPr lang="zh-CN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27"/>
          <p:cNvSpPr>
            <a:spLocks noChangeArrowheads="1"/>
          </p:cNvSpPr>
          <p:nvPr/>
        </p:nvSpPr>
        <p:spPr bwMode="auto">
          <a:xfrm>
            <a:off x="4349634" y="3579817"/>
            <a:ext cx="136790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四处看</a:t>
            </a:r>
          </a:p>
        </p:txBody>
      </p:sp>
      <p:sp>
        <p:nvSpPr>
          <p:cNvPr id="18" name="矩形 27"/>
          <p:cNvSpPr>
            <a:spLocks noChangeArrowheads="1"/>
          </p:cNvSpPr>
          <p:nvPr/>
        </p:nvSpPr>
        <p:spPr bwMode="auto">
          <a:xfrm>
            <a:off x="4178412" y="4262500"/>
            <a:ext cx="110799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没问题</a:t>
            </a:r>
          </a:p>
        </p:txBody>
      </p:sp>
      <p:sp>
        <p:nvSpPr>
          <p:cNvPr id="14" name="Rectangle 5"/>
          <p:cNvSpPr/>
          <p:nvPr/>
        </p:nvSpPr>
        <p:spPr>
          <a:xfrm>
            <a:off x="387960" y="164502"/>
            <a:ext cx="8490722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Lesson 34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The Fisherman and the Goldfish (Ⅱ)</a:t>
            </a:r>
            <a:endParaRPr lang="zh-CN" altLang="en-US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Group 26"/>
          <p:cNvGraphicFramePr>
            <a:graphicFrameLocks noGrp="1"/>
          </p:cNvGraphicFramePr>
          <p:nvPr/>
        </p:nvGraphicFramePr>
        <p:xfrm>
          <a:off x="497646" y="1384434"/>
          <a:ext cx="8320533" cy="5212080"/>
        </p:xfrm>
        <a:graphic>
          <a:graphicData uri="http://schemas.openxmlformats.org/drawingml/2006/table">
            <a:tbl>
              <a:tblPr/>
              <a:tblGrid>
                <a:gridCol w="6745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45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93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句</a:t>
                      </a:r>
                      <a:endParaRPr kumimoji="0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型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在</a:t>
                      </a:r>
                      <a:endParaRPr kumimoji="0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线</a:t>
                      </a: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我能为你做什么吗？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________ ________ I ________ ________ you?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．你能让我的妻子成为一个贵妇人吗？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Could you please________ ________ ________ ________ ________ ________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？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．立刻去，否则我要惩罚你！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Go ________ ________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， 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or I will punish you!</a:t>
                      </a: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" name="矩形 34"/>
          <p:cNvSpPr>
            <a:spLocks noChangeArrowheads="1"/>
          </p:cNvSpPr>
          <p:nvPr/>
        </p:nvSpPr>
        <p:spPr bwMode="auto">
          <a:xfrm>
            <a:off x="1472458" y="2345492"/>
            <a:ext cx="91339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endParaRPr lang="zh-CN" altLang="zh-C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矩形 35"/>
          <p:cNvSpPr>
            <a:spLocks noChangeArrowheads="1"/>
          </p:cNvSpPr>
          <p:nvPr/>
        </p:nvSpPr>
        <p:spPr bwMode="auto">
          <a:xfrm>
            <a:off x="2743398" y="2356517"/>
            <a:ext cx="64633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矩形 36"/>
          <p:cNvSpPr>
            <a:spLocks noChangeArrowheads="1"/>
          </p:cNvSpPr>
          <p:nvPr/>
        </p:nvSpPr>
        <p:spPr bwMode="auto">
          <a:xfrm>
            <a:off x="5404828" y="2342647"/>
            <a:ext cx="65434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矩形 37"/>
          <p:cNvSpPr>
            <a:spLocks noChangeArrowheads="1"/>
          </p:cNvSpPr>
          <p:nvPr/>
        </p:nvSpPr>
        <p:spPr bwMode="auto">
          <a:xfrm>
            <a:off x="4170119" y="2346515"/>
            <a:ext cx="51007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36"/>
          <p:cNvSpPr>
            <a:spLocks noChangeArrowheads="1"/>
          </p:cNvSpPr>
          <p:nvPr/>
        </p:nvSpPr>
        <p:spPr bwMode="auto">
          <a:xfrm>
            <a:off x="3608514" y="3706227"/>
            <a:ext cx="90281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36"/>
          <p:cNvSpPr>
            <a:spLocks noChangeArrowheads="1"/>
          </p:cNvSpPr>
          <p:nvPr/>
        </p:nvSpPr>
        <p:spPr bwMode="auto">
          <a:xfrm>
            <a:off x="4836937" y="3706226"/>
            <a:ext cx="67197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36"/>
          <p:cNvSpPr>
            <a:spLocks noChangeArrowheads="1"/>
          </p:cNvSpPr>
          <p:nvPr/>
        </p:nvSpPr>
        <p:spPr bwMode="auto">
          <a:xfrm>
            <a:off x="6079799" y="3698205"/>
            <a:ext cx="80823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wife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36"/>
          <p:cNvSpPr>
            <a:spLocks noChangeArrowheads="1"/>
          </p:cNvSpPr>
          <p:nvPr/>
        </p:nvSpPr>
        <p:spPr bwMode="auto">
          <a:xfrm>
            <a:off x="7340707" y="3698205"/>
            <a:ext cx="41549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 36"/>
          <p:cNvSpPr>
            <a:spLocks noChangeArrowheads="1"/>
          </p:cNvSpPr>
          <p:nvPr/>
        </p:nvSpPr>
        <p:spPr bwMode="auto">
          <a:xfrm>
            <a:off x="1542692" y="4387214"/>
            <a:ext cx="71365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rich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5"/>
          <p:cNvSpPr/>
          <p:nvPr/>
        </p:nvSpPr>
        <p:spPr>
          <a:xfrm>
            <a:off x="387960" y="164502"/>
            <a:ext cx="8490722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Lesson 34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The Fisherman and the Goldfish (Ⅱ)</a:t>
            </a:r>
            <a:endParaRPr lang="zh-CN" altLang="en-US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36"/>
          <p:cNvSpPr>
            <a:spLocks noChangeArrowheads="1"/>
          </p:cNvSpPr>
          <p:nvPr/>
        </p:nvSpPr>
        <p:spPr bwMode="auto">
          <a:xfrm>
            <a:off x="2679677" y="4379193"/>
            <a:ext cx="66396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矩形 36"/>
          <p:cNvSpPr>
            <a:spLocks noChangeArrowheads="1"/>
          </p:cNvSpPr>
          <p:nvPr/>
        </p:nvSpPr>
        <p:spPr bwMode="auto">
          <a:xfrm>
            <a:off x="1849497" y="5742771"/>
            <a:ext cx="83388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36"/>
          <p:cNvSpPr>
            <a:spLocks noChangeArrowheads="1"/>
          </p:cNvSpPr>
          <p:nvPr/>
        </p:nvSpPr>
        <p:spPr bwMode="auto">
          <a:xfrm>
            <a:off x="3172970" y="5758814"/>
            <a:ext cx="73289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utoUpdateAnimBg="0"/>
      <p:bldP spid="23" grpId="0" autoUpdateAnimBg="0"/>
      <p:bldP spid="24" grpId="0"/>
      <p:bldP spid="25" grpId="0" autoUpdateAnimBg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Group 26"/>
          <p:cNvGraphicFramePr>
            <a:graphicFrameLocks noGrp="1"/>
          </p:cNvGraphicFramePr>
          <p:nvPr/>
        </p:nvGraphicFramePr>
        <p:xfrm>
          <a:off x="520506" y="1765435"/>
          <a:ext cx="8006275" cy="3279006"/>
        </p:xfrm>
        <a:graphic>
          <a:graphicData uri="http://schemas.openxmlformats.org/drawingml/2006/table">
            <a:tbl>
              <a:tblPr/>
              <a:tblGrid>
                <a:gridCol w="649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57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7900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句</a:t>
                      </a:r>
                      <a:endParaRPr kumimoji="0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型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在</a:t>
                      </a:r>
                      <a:endParaRPr kumimoji="0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线</a:t>
                      </a: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能听到巨大的海浪声。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Strong waves ________ ________ ________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．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．她还想让所有的鱼为她服务。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She also ________ all the fish ________ ________ her.</a:t>
                      </a: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" name="矩形 34"/>
          <p:cNvSpPr>
            <a:spLocks noChangeArrowheads="1"/>
          </p:cNvSpPr>
          <p:nvPr/>
        </p:nvSpPr>
        <p:spPr bwMode="auto">
          <a:xfrm>
            <a:off x="3277195" y="2955093"/>
            <a:ext cx="71673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endParaRPr lang="zh-CN" altLang="zh-C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矩形 35"/>
          <p:cNvSpPr>
            <a:spLocks noChangeArrowheads="1"/>
          </p:cNvSpPr>
          <p:nvPr/>
        </p:nvSpPr>
        <p:spPr bwMode="auto">
          <a:xfrm>
            <a:off x="4500008" y="2934032"/>
            <a:ext cx="4924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矩形 36"/>
          <p:cNvSpPr>
            <a:spLocks noChangeArrowheads="1"/>
          </p:cNvSpPr>
          <p:nvPr/>
        </p:nvSpPr>
        <p:spPr bwMode="auto">
          <a:xfrm>
            <a:off x="2408964" y="4283742"/>
            <a:ext cx="103265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wants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矩形 37"/>
          <p:cNvSpPr>
            <a:spLocks noChangeArrowheads="1"/>
          </p:cNvSpPr>
          <p:nvPr/>
        </p:nvSpPr>
        <p:spPr bwMode="auto">
          <a:xfrm>
            <a:off x="5577816" y="2956116"/>
            <a:ext cx="95410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heard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36"/>
          <p:cNvSpPr>
            <a:spLocks noChangeArrowheads="1"/>
          </p:cNvSpPr>
          <p:nvPr/>
        </p:nvSpPr>
        <p:spPr bwMode="auto">
          <a:xfrm>
            <a:off x="5268871" y="4299785"/>
            <a:ext cx="44114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36"/>
          <p:cNvSpPr>
            <a:spLocks noChangeArrowheads="1"/>
          </p:cNvSpPr>
          <p:nvPr/>
        </p:nvSpPr>
        <p:spPr bwMode="auto">
          <a:xfrm>
            <a:off x="6244631" y="4299785"/>
            <a:ext cx="94448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serve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5"/>
          <p:cNvSpPr/>
          <p:nvPr/>
        </p:nvSpPr>
        <p:spPr>
          <a:xfrm>
            <a:off x="387960" y="164502"/>
            <a:ext cx="8490722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Lesson 34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The Fisherman and the Goldfish (Ⅱ)</a:t>
            </a:r>
            <a:endParaRPr lang="zh-CN" altLang="en-US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utoUpdateAnimBg="0"/>
      <p:bldP spid="23" grpId="0" autoUpdateAnimBg="0"/>
      <p:bldP spid="24" grpId="0"/>
      <p:bldP spid="25" grpId="0" autoUpdateAnimBg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Group 26"/>
          <p:cNvGraphicFramePr>
            <a:graphicFrameLocks noGrp="1"/>
          </p:cNvGraphicFramePr>
          <p:nvPr/>
        </p:nvGraphicFramePr>
        <p:xfrm>
          <a:off x="234756" y="1323475"/>
          <a:ext cx="8726365" cy="3867087"/>
        </p:xfrm>
        <a:graphic>
          <a:graphicData uri="http://schemas.openxmlformats.org/drawingml/2006/table">
            <a:tbl>
              <a:tblPr/>
              <a:tblGrid>
                <a:gridCol w="467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86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7900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课文初探</a:t>
                      </a: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根据课文内容，判断正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(T)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误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(F)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。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　　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)1. At first, the fisherman and his wife lived a poor life.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　　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)2. The fisherman caught a goldfish that can talk.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　　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)3. The fisherman's wife wants a new house for the second time.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　　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)4. The fisherman's wife became the Queen of the Sea.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　　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)5. At last, the old couple became poor again.</a:t>
                      </a: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" name="矩形 34"/>
          <p:cNvSpPr>
            <a:spLocks noChangeArrowheads="1"/>
          </p:cNvSpPr>
          <p:nvPr/>
        </p:nvSpPr>
        <p:spPr bwMode="auto">
          <a:xfrm>
            <a:off x="1015258" y="2044018"/>
            <a:ext cx="45958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zh-CN" altLang="zh-C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矩形 35"/>
          <p:cNvSpPr>
            <a:spLocks noChangeArrowheads="1"/>
          </p:cNvSpPr>
          <p:nvPr/>
        </p:nvSpPr>
        <p:spPr bwMode="auto">
          <a:xfrm>
            <a:off x="1022881" y="3171912"/>
            <a:ext cx="37221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5"/>
          <p:cNvSpPr/>
          <p:nvPr/>
        </p:nvSpPr>
        <p:spPr>
          <a:xfrm>
            <a:off x="387960" y="164502"/>
            <a:ext cx="8490722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Lesson 34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The Fisherman and the Goldfish (Ⅱ)</a:t>
            </a:r>
            <a:endParaRPr lang="zh-CN" altLang="en-US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34"/>
          <p:cNvSpPr>
            <a:spLocks noChangeArrowheads="1"/>
          </p:cNvSpPr>
          <p:nvPr/>
        </p:nvSpPr>
        <p:spPr bwMode="auto">
          <a:xfrm>
            <a:off x="985179" y="2584199"/>
            <a:ext cx="45958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zh-CN" altLang="zh-C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矩形 35"/>
          <p:cNvSpPr>
            <a:spLocks noChangeArrowheads="1"/>
          </p:cNvSpPr>
          <p:nvPr/>
        </p:nvSpPr>
        <p:spPr bwMode="auto">
          <a:xfrm>
            <a:off x="1028897" y="4175108"/>
            <a:ext cx="37221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34"/>
          <p:cNvSpPr>
            <a:spLocks noChangeArrowheads="1"/>
          </p:cNvSpPr>
          <p:nvPr/>
        </p:nvSpPr>
        <p:spPr bwMode="auto">
          <a:xfrm>
            <a:off x="985178" y="4686289"/>
            <a:ext cx="45958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zh-CN" altLang="zh-C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utoUpdateAnimBg="0"/>
      <p:bldP spid="23" grpId="0" autoUpdateAnimBg="0"/>
      <p:bldP spid="15" grpId="0" autoUpdateAnimBg="0"/>
      <p:bldP spid="16" grpId="0" autoUpdateAnimBg="0"/>
      <p:bldP spid="1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标-0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8102" y="894081"/>
            <a:ext cx="3323273" cy="8451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60070" y="1064895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/>
            <a:r>
              <a:rPr lang="zh-CN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  <a:sym typeface="+mn-ea"/>
              </a:rPr>
              <a:t>课堂互动探究</a:t>
            </a:r>
            <a:endParaRPr lang="zh-CN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华文新魏" panose="0201080004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Rectangle 9"/>
          <p:cNvSpPr/>
          <p:nvPr/>
        </p:nvSpPr>
        <p:spPr>
          <a:xfrm>
            <a:off x="559832" y="1901826"/>
            <a:ext cx="1492716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b="1" dirty="0" smtClean="0">
                <a:solidFill>
                  <a:srgbClr val="00A6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词汇点睛</a:t>
            </a:r>
            <a:r>
              <a:rPr lang="zh-CN" altLang="en-US" sz="24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4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4807" y="2036445"/>
            <a:ext cx="63341" cy="4140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66194" y="2616792"/>
            <a:ext cx="8622803" cy="7848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 </a:t>
            </a:r>
            <a:r>
              <a:rPr lang="en-US" altLang="zh-C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among prep. </a:t>
            </a:r>
            <a:r>
              <a:rPr lang="zh-CN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en-US" altLang="zh-C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zh-CN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中间；被</a:t>
            </a:r>
            <a:r>
              <a:rPr lang="en-US" altLang="zh-C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zh-CN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所围绕</a:t>
            </a:r>
            <a:endParaRPr lang="zh-CN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451894" y="3391899"/>
            <a:ext cx="7680564" cy="11348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ED98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zh-CN" altLang="en-US" sz="2400" b="1" dirty="0">
                <a:solidFill>
                  <a:srgbClr val="ED98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观察</a:t>
            </a:r>
            <a:r>
              <a:rPr lang="en-US" altLang="zh-CN" sz="2400" b="1" dirty="0">
                <a:solidFill>
                  <a:srgbClr val="ED98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can make a choice </a:t>
            </a:r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among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those TV programs.</a:t>
            </a: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你可以在那些电视节目中做一个选择。</a:t>
            </a:r>
          </a:p>
        </p:txBody>
      </p:sp>
      <p:sp>
        <p:nvSpPr>
          <p:cNvPr id="11" name="Rectangle 5"/>
          <p:cNvSpPr/>
          <p:nvPr/>
        </p:nvSpPr>
        <p:spPr>
          <a:xfrm>
            <a:off x="387960" y="164502"/>
            <a:ext cx="8490722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Lesson 34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The Fisherman and the Goldfish (Ⅱ)</a:t>
            </a:r>
            <a:endParaRPr lang="zh-CN" altLang="en-US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497614" y="4789256"/>
            <a:ext cx="9050876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2400" b="1" dirty="0" smtClean="0">
                <a:solidFill>
                  <a:srgbClr val="ED98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zh-CN" altLang="en-US" sz="2400" b="1" dirty="0" smtClean="0">
                <a:solidFill>
                  <a:srgbClr val="ED98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探究</a:t>
            </a:r>
            <a:r>
              <a:rPr lang="en-US" altLang="zh-CN" sz="2400" b="1" dirty="0" smtClean="0">
                <a:solidFill>
                  <a:srgbClr val="ED98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among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一般用于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者或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以上的人或物之间。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3807523" y="4818951"/>
            <a:ext cx="492443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三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5449834" y="4810930"/>
            <a:ext cx="800219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三者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utoUpdateAnimBg="0"/>
      <p:bldP spid="9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/>
          <p:nvPr/>
        </p:nvSpPr>
        <p:spPr>
          <a:xfrm>
            <a:off x="387960" y="164502"/>
            <a:ext cx="8490722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Lesson 34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The Fisherman and the Goldfish (Ⅱ)</a:t>
            </a:r>
            <a:endParaRPr lang="zh-CN" altLang="en-US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 descr="18冀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6263" y="2129400"/>
            <a:ext cx="4560570" cy="205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440464" y="1344570"/>
            <a:ext cx="4148893" cy="7848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000" b="1" dirty="0" smtClean="0">
                <a:solidFill>
                  <a:srgbClr val="ED98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zh-CN" altLang="en-US" sz="3000" b="1" dirty="0" smtClean="0">
                <a:solidFill>
                  <a:srgbClr val="ED98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辨析</a:t>
            </a:r>
            <a:r>
              <a:rPr lang="en-US" altLang="zh-CN" sz="3000" b="1" dirty="0" smtClean="0">
                <a:solidFill>
                  <a:srgbClr val="ED98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altLang="zh-C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among</a:t>
            </a:r>
            <a:r>
              <a:rPr lang="zh-CN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endParaRPr lang="zh-CN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200434" y="4301518"/>
            <a:ext cx="8943566" cy="1688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village lies among the mountains. 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这个村庄位于群山之中。</a:t>
            </a: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a railway between the two cities.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这两座城市之间有一条铁路。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WWW.2PPT.COM&#10;">
  <a:themeElements>
    <a:clrScheme name="人与人的关系纽带PPT模板 14">
      <a:dk1>
        <a:srgbClr val="4D4D4D"/>
      </a:dk1>
      <a:lt1>
        <a:srgbClr val="FFFFFF"/>
      </a:lt1>
      <a:dk2>
        <a:srgbClr val="000000"/>
      </a:dk2>
      <a:lt2>
        <a:srgbClr val="C25800"/>
      </a:lt2>
      <a:accent1>
        <a:srgbClr val="F2BC04"/>
      </a:accent1>
      <a:accent2>
        <a:srgbClr val="FE0000"/>
      </a:accent2>
      <a:accent3>
        <a:srgbClr val="FFFFFF"/>
      </a:accent3>
      <a:accent4>
        <a:srgbClr val="404040"/>
      </a:accent4>
      <a:accent5>
        <a:srgbClr val="F7DAAA"/>
      </a:accent5>
      <a:accent6>
        <a:srgbClr val="E60000"/>
      </a:accent6>
      <a:hlink>
        <a:srgbClr val="777777"/>
      </a:hlink>
      <a:folHlink>
        <a:srgbClr val="C0C0C0"/>
      </a:folHlink>
    </a:clrScheme>
    <a:fontScheme name="人与人的关系纽带PPT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人与人的关系纽带PPT模板 1">
        <a:dk1>
          <a:srgbClr val="4D4D4D"/>
        </a:dk1>
        <a:lt1>
          <a:srgbClr val="FFFFFF"/>
        </a:lt1>
        <a:dk2>
          <a:srgbClr val="000000"/>
        </a:dk2>
        <a:lt2>
          <a:srgbClr val="CC4E00"/>
        </a:lt2>
        <a:accent1>
          <a:srgbClr val="FF9933"/>
        </a:accent1>
        <a:accent2>
          <a:srgbClr val="8000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730000"/>
        </a:accent6>
        <a:hlink>
          <a:srgbClr val="FFCC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人与人的关系纽带PPT模板 2">
        <a:dk1>
          <a:srgbClr val="4D4D4D"/>
        </a:dk1>
        <a:lt1>
          <a:srgbClr val="FFFFFF"/>
        </a:lt1>
        <a:dk2>
          <a:srgbClr val="000000"/>
        </a:dk2>
        <a:lt2>
          <a:srgbClr val="CFDDF1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人与人的关系纽带PPT模板 3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CA4814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E1B1AA"/>
        </a:accent5>
        <a:accent6>
          <a:srgbClr val="E79B1D"/>
        </a:accent6>
        <a:hlink>
          <a:srgbClr val="BD966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人与人的关系纽带PPT模板 4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F9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人与人的关系纽带PPT模板 5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514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111"/>
        </a:accent6>
        <a:hlink>
          <a:srgbClr val="D061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人与人的关系纽带PPT模板 6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514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111"/>
        </a:accent6>
        <a:hlink>
          <a:srgbClr val="E26C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人与人的关系纽带PPT模板 7">
        <a:dk1>
          <a:srgbClr val="4D4D4D"/>
        </a:dk1>
        <a:lt1>
          <a:srgbClr val="FFFFFF"/>
        </a:lt1>
        <a:dk2>
          <a:srgbClr val="000000"/>
        </a:dk2>
        <a:lt2>
          <a:srgbClr val="CD2B00"/>
        </a:lt2>
        <a:accent1>
          <a:srgbClr val="F98305"/>
        </a:accent1>
        <a:accent2>
          <a:srgbClr val="FAA407"/>
        </a:accent2>
        <a:accent3>
          <a:srgbClr val="FFFFFF"/>
        </a:accent3>
        <a:accent4>
          <a:srgbClr val="404040"/>
        </a:accent4>
        <a:accent5>
          <a:srgbClr val="FBC1AA"/>
        </a:accent5>
        <a:accent6>
          <a:srgbClr val="E39406"/>
        </a:accent6>
        <a:hlink>
          <a:srgbClr val="F56B0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人与人的关系纽带PPT模板 8">
        <a:dk1>
          <a:srgbClr val="4D4D4D"/>
        </a:dk1>
        <a:lt1>
          <a:srgbClr val="FFFFFF"/>
        </a:lt1>
        <a:dk2>
          <a:srgbClr val="000000"/>
        </a:dk2>
        <a:lt2>
          <a:srgbClr val="BB5B0D"/>
        </a:lt2>
        <a:accent1>
          <a:srgbClr val="B61111"/>
        </a:accent1>
        <a:accent2>
          <a:srgbClr val="DE9200"/>
        </a:accent2>
        <a:accent3>
          <a:srgbClr val="FFFFFF"/>
        </a:accent3>
        <a:accent4>
          <a:srgbClr val="404040"/>
        </a:accent4>
        <a:accent5>
          <a:srgbClr val="D7AAAA"/>
        </a:accent5>
        <a:accent6>
          <a:srgbClr val="C98400"/>
        </a:accent6>
        <a:hlink>
          <a:srgbClr val="E2AE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人与人的关系纽带PPT模板 9">
        <a:dk1>
          <a:srgbClr val="4D4D4D"/>
        </a:dk1>
        <a:lt1>
          <a:srgbClr val="FFFFFF"/>
        </a:lt1>
        <a:dk2>
          <a:srgbClr val="000000"/>
        </a:dk2>
        <a:lt2>
          <a:srgbClr val="BB5B0D"/>
        </a:lt2>
        <a:accent1>
          <a:srgbClr val="B61111"/>
        </a:accent1>
        <a:accent2>
          <a:srgbClr val="DE9200"/>
        </a:accent2>
        <a:accent3>
          <a:srgbClr val="FFFFFF"/>
        </a:accent3>
        <a:accent4>
          <a:srgbClr val="404040"/>
        </a:accent4>
        <a:accent5>
          <a:srgbClr val="D7AAAA"/>
        </a:accent5>
        <a:accent6>
          <a:srgbClr val="C98400"/>
        </a:accent6>
        <a:hlink>
          <a:srgbClr val="F9D328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人与人的关系纽带PPT模板 10">
        <a:dk1>
          <a:srgbClr val="4D4D4D"/>
        </a:dk1>
        <a:lt1>
          <a:srgbClr val="FFFFFF"/>
        </a:lt1>
        <a:dk2>
          <a:srgbClr val="000000"/>
        </a:dk2>
        <a:lt2>
          <a:srgbClr val="C55500"/>
        </a:lt2>
        <a:accent1>
          <a:srgbClr val="E08100"/>
        </a:accent1>
        <a:accent2>
          <a:srgbClr val="FBD811"/>
        </a:accent2>
        <a:accent3>
          <a:srgbClr val="FFFFFF"/>
        </a:accent3>
        <a:accent4>
          <a:srgbClr val="404040"/>
        </a:accent4>
        <a:accent5>
          <a:srgbClr val="EDC1AA"/>
        </a:accent5>
        <a:accent6>
          <a:srgbClr val="E3C40E"/>
        </a:accent6>
        <a:hlink>
          <a:srgbClr val="D5A64A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人与人的关系纽带PPT模板 11">
        <a:dk1>
          <a:srgbClr val="4D4D4D"/>
        </a:dk1>
        <a:lt1>
          <a:srgbClr val="FFFFFF"/>
        </a:lt1>
        <a:dk2>
          <a:srgbClr val="000000"/>
        </a:dk2>
        <a:lt2>
          <a:srgbClr val="C22F00"/>
        </a:lt2>
        <a:accent1>
          <a:srgbClr val="E16F00"/>
        </a:accent1>
        <a:accent2>
          <a:srgbClr val="FE9E04"/>
        </a:accent2>
        <a:accent3>
          <a:srgbClr val="FFFFFF"/>
        </a:accent3>
        <a:accent4>
          <a:srgbClr val="404040"/>
        </a:accent4>
        <a:accent5>
          <a:srgbClr val="EEBBAA"/>
        </a:accent5>
        <a:accent6>
          <a:srgbClr val="E68F03"/>
        </a:accent6>
        <a:hlink>
          <a:srgbClr val="EE4A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人与人的关系纽带PPT模板 12">
        <a:dk1>
          <a:srgbClr val="4D4D4D"/>
        </a:dk1>
        <a:lt1>
          <a:srgbClr val="FFFFFF"/>
        </a:lt1>
        <a:dk2>
          <a:srgbClr val="000000"/>
        </a:dk2>
        <a:lt2>
          <a:srgbClr val="CD4E01"/>
        </a:lt2>
        <a:accent1>
          <a:srgbClr val="F6960B"/>
        </a:accent1>
        <a:accent2>
          <a:srgbClr val="CAA785"/>
        </a:accent2>
        <a:accent3>
          <a:srgbClr val="FFFFFF"/>
        </a:accent3>
        <a:accent4>
          <a:srgbClr val="404040"/>
        </a:accent4>
        <a:accent5>
          <a:srgbClr val="FAC9AA"/>
        </a:accent5>
        <a:accent6>
          <a:srgbClr val="B79778"/>
        </a:accent6>
        <a:hlink>
          <a:srgbClr val="875B3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人与人的关系纽带PPT模板 13">
        <a:dk1>
          <a:srgbClr val="4D4D4D"/>
        </a:dk1>
        <a:lt1>
          <a:srgbClr val="FFFFFF"/>
        </a:lt1>
        <a:dk2>
          <a:srgbClr val="000000"/>
        </a:dk2>
        <a:lt2>
          <a:srgbClr val="CD4E01"/>
        </a:lt2>
        <a:accent1>
          <a:srgbClr val="F6960B"/>
        </a:accent1>
        <a:accent2>
          <a:srgbClr val="CAA785"/>
        </a:accent2>
        <a:accent3>
          <a:srgbClr val="FFFFFF"/>
        </a:accent3>
        <a:accent4>
          <a:srgbClr val="404040"/>
        </a:accent4>
        <a:accent5>
          <a:srgbClr val="FAC9AA"/>
        </a:accent5>
        <a:accent6>
          <a:srgbClr val="B79778"/>
        </a:accent6>
        <a:hlink>
          <a:srgbClr val="875B3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人与人的关系纽带PPT模板 14">
        <a:dk1>
          <a:srgbClr val="4D4D4D"/>
        </a:dk1>
        <a:lt1>
          <a:srgbClr val="FFFFFF"/>
        </a:lt1>
        <a:dk2>
          <a:srgbClr val="000000"/>
        </a:dk2>
        <a:lt2>
          <a:srgbClr val="C25800"/>
        </a:lt2>
        <a:accent1>
          <a:srgbClr val="F2BC04"/>
        </a:accent1>
        <a:accent2>
          <a:srgbClr val="FE0000"/>
        </a:accent2>
        <a:accent3>
          <a:srgbClr val="FFFFFF"/>
        </a:accent3>
        <a:accent4>
          <a:srgbClr val="404040"/>
        </a:accent4>
        <a:accent5>
          <a:srgbClr val="F7DAAA"/>
        </a:accent5>
        <a:accent6>
          <a:srgbClr val="E60000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主题46</Template>
  <TotalTime>0</TotalTime>
  <Words>1081</Words>
  <Application>Microsoft Office PowerPoint</Application>
  <PresentationFormat>全屏显示(4:3)</PresentationFormat>
  <Paragraphs>216</Paragraphs>
  <Slides>22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仿宋</vt:lpstr>
      <vt:lpstr>黑体</vt:lpstr>
      <vt:lpstr>华文新魏</vt:lpstr>
      <vt:lpstr>宋体</vt:lpstr>
      <vt:lpstr>微软雅黑</vt:lpstr>
      <vt:lpstr>Arial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2018-02-07T00:47:00Z</dcterms:created>
  <dcterms:modified xsi:type="dcterms:W3CDTF">2023-01-17T01:10:32Z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71B77967ECA440D0A87344431B22C69A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