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4" r:id="rId2"/>
    <p:sldId id="301" r:id="rId3"/>
    <p:sldId id="302" r:id="rId4"/>
    <p:sldId id="303" r:id="rId5"/>
    <p:sldId id="310" r:id="rId6"/>
    <p:sldId id="311" r:id="rId7"/>
    <p:sldId id="312" r:id="rId8"/>
    <p:sldId id="313" r:id="rId9"/>
    <p:sldId id="314" r:id="rId10"/>
    <p:sldId id="315" r:id="rId11"/>
    <p:sldId id="317" r:id="rId12"/>
    <p:sldId id="318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0066"/>
    <a:srgbClr val="FF0000"/>
    <a:srgbClr val="CC3300"/>
    <a:srgbClr val="99FFCC"/>
    <a:srgbClr val="66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88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image" Target="../media/image4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CF1C0E99-62A9-4F33-BC25-ED0ABAB1D14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C0E99-62A9-4F33-BC25-ED0ABAB1D144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2B816-9BC1-4BE8-A4DD-51667E21C2B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D979C-AE8B-4E19-B168-42FF1C4A600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1810-A3B0-45B8-94C1-0E3605093E3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7E8E5-46DC-4D1A-B739-792D31CD0A9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1A5B-E158-460E-B0C0-F4C4A57501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33756-2C77-4551-A86E-A09043E361F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134A-635D-49BC-B617-AC69A7D412D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0B4CC-E7B1-4F41-ACE4-0C00DD045C4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31E6A-4912-4F06-9636-62C8266453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4B98D-838F-475D-BA9D-C13EF9B3A0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8C20CCE-8B77-4186-A974-930B1316F89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e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jpeg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/>
          </p:cNvSpPr>
          <p:nvPr/>
        </p:nvSpPr>
        <p:spPr bwMode="auto">
          <a:xfrm>
            <a:off x="2286060" y="3352802"/>
            <a:ext cx="4358228" cy="8857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b="1" dirty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8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分数除</a:t>
            </a:r>
            <a:r>
              <a:rPr lang="zh-CN" altLang="en-US" sz="6000" b="1" dirty="0" smtClean="0">
                <a:ln w="9525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8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法</a:t>
            </a:r>
            <a:endParaRPr lang="zh-CN" altLang="en-US" sz="6000" b="1" dirty="0">
              <a:ln w="9525">
                <a:noFill/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8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83312" y="548634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02852" y="1219258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布艺兴趣小组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方正彩云简体" pitchFamily="65" charset="-122"/>
                <a:ea typeface="方正彩云简体" pitchFamily="65" charset="-122"/>
                <a:sym typeface="Wingdings" panose="05000000000000000000" pitchFamily="2" charset="2"/>
              </a:rPr>
              <a:t>拓  展  练  习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39750" y="908050"/>
            <a:ext cx="82089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七、一件上衣原价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70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元，现在打八折销售，现价多少元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  <a:sym typeface="Wingdings" panose="05000000000000000000" pitchFamily="2" charset="2"/>
              </a:rPr>
              <a:t>?</a:t>
            </a:r>
          </a:p>
        </p:txBody>
      </p:sp>
      <p:grpSp>
        <p:nvGrpSpPr>
          <p:cNvPr id="79876" name="Group 4"/>
          <p:cNvGrpSpPr/>
          <p:nvPr/>
        </p:nvGrpSpPr>
        <p:grpSpPr bwMode="auto">
          <a:xfrm>
            <a:off x="395288" y="2276475"/>
            <a:ext cx="8208962" cy="1160463"/>
            <a:chOff x="249" y="1979"/>
            <a:chExt cx="5171" cy="731"/>
          </a:xfrm>
        </p:grpSpPr>
        <p:sp>
          <p:nvSpPr>
            <p:cNvPr id="79877" name="Text Box 5"/>
            <p:cNvSpPr txBox="1">
              <a:spLocks noChangeArrowheads="1"/>
            </p:cNvSpPr>
            <p:nvPr/>
          </p:nvSpPr>
          <p:spPr bwMode="auto">
            <a:xfrm>
              <a:off x="249" y="2114"/>
              <a:ext cx="5171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八、一筐苹果重</a:t>
              </a:r>
              <a:r>
                <a:rPr lang="en-US" altLang="zh-CN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37</a:t>
              </a: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千克，卖掉      后，剩下苹果</a:t>
              </a:r>
              <a:r>
                <a:rPr lang="en-US" altLang="zh-CN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28</a:t>
              </a: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千克。原来苹果重多少千克？筐重多少千克？</a:t>
              </a:r>
            </a:p>
          </p:txBody>
        </p:sp>
        <p:graphicFrame>
          <p:nvGraphicFramePr>
            <p:cNvPr id="79878" name="Object 6"/>
            <p:cNvGraphicFramePr>
              <a:graphicFrameLocks noChangeAspect="1"/>
            </p:cNvGraphicFramePr>
            <p:nvPr/>
          </p:nvGraphicFramePr>
          <p:xfrm>
            <a:off x="3288" y="1979"/>
            <a:ext cx="193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06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979"/>
                          <a:ext cx="193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9879" name="Group 7"/>
          <p:cNvGrpSpPr/>
          <p:nvPr/>
        </p:nvGrpSpPr>
        <p:grpSpPr bwMode="auto">
          <a:xfrm>
            <a:off x="468313" y="3860800"/>
            <a:ext cx="8208962" cy="1660525"/>
            <a:chOff x="295" y="2387"/>
            <a:chExt cx="5171" cy="1046"/>
          </a:xfrm>
        </p:grpSpPr>
        <p:graphicFrame>
          <p:nvGraphicFramePr>
            <p:cNvPr id="79880" name="Object 8"/>
            <p:cNvGraphicFramePr>
              <a:graphicFrameLocks noChangeAspect="1"/>
            </p:cNvGraphicFramePr>
            <p:nvPr/>
          </p:nvGraphicFramePr>
          <p:xfrm>
            <a:off x="4885" y="2387"/>
            <a:ext cx="192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07" name="公式" r:id="rId5" imgW="139700" imgH="393700" progId="Equation.3">
                    <p:embed/>
                  </p:oleObj>
                </mc:Choice>
                <mc:Fallback>
                  <p:oleObj name="公式" r:id="rId5" imgW="1397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5" y="2387"/>
                          <a:ext cx="192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881" name="Text Box 9"/>
            <p:cNvSpPr txBox="1">
              <a:spLocks noChangeArrowheads="1"/>
            </p:cNvSpPr>
            <p:nvPr/>
          </p:nvSpPr>
          <p:spPr bwMode="auto">
            <a:xfrm>
              <a:off x="295" y="2568"/>
              <a:ext cx="5171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九、小明看一本故事书，第一天看了这本书的     ，第二天看了这本书的     ，两天正好看了</a:t>
              </a:r>
              <a:r>
                <a:rPr lang="en-US" altLang="zh-CN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65</a:t>
              </a:r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页。则这本故事书共多少页？</a:t>
              </a:r>
            </a:p>
          </p:txBody>
        </p:sp>
        <p:graphicFrame>
          <p:nvGraphicFramePr>
            <p:cNvPr id="79882" name="Object 10"/>
            <p:cNvGraphicFramePr>
              <a:graphicFrameLocks noChangeAspect="1"/>
            </p:cNvGraphicFramePr>
            <p:nvPr/>
          </p:nvGraphicFramePr>
          <p:xfrm>
            <a:off x="2426" y="2750"/>
            <a:ext cx="210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08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2750"/>
                          <a:ext cx="210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9883" name="Object 11"/>
          <p:cNvGraphicFramePr>
            <a:graphicFrameLocks noChangeAspect="1"/>
          </p:cNvGraphicFramePr>
          <p:nvPr/>
        </p:nvGraphicFramePr>
        <p:xfrm>
          <a:off x="1489075" y="3284538"/>
          <a:ext cx="702945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9" name="公式" r:id="rId9" imgW="3340100" imgH="571500" progId="Equation.3">
                  <p:embed/>
                </p:oleObj>
              </mc:Choice>
              <mc:Fallback>
                <p:oleObj name="公式" r:id="rId9" imgW="3340100" imgH="571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3284538"/>
                        <a:ext cx="702945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4" name="Object 12"/>
          <p:cNvGraphicFramePr>
            <a:graphicFrameLocks noChangeAspect="1"/>
          </p:cNvGraphicFramePr>
          <p:nvPr/>
        </p:nvGraphicFramePr>
        <p:xfrm>
          <a:off x="2928938" y="1322388"/>
          <a:ext cx="2854325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0" name="公式" r:id="rId11" imgW="1358900" imgH="520700" progId="Equation.3">
                  <p:embed/>
                </p:oleObj>
              </mc:Choice>
              <mc:Fallback>
                <p:oleObj name="公式" r:id="rId11" imgW="1358900" imgH="520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322388"/>
                        <a:ext cx="2854325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5" name="Object 13"/>
          <p:cNvGraphicFramePr>
            <a:graphicFrameLocks noChangeAspect="1"/>
          </p:cNvGraphicFramePr>
          <p:nvPr/>
        </p:nvGraphicFramePr>
        <p:xfrm>
          <a:off x="2613025" y="5229225"/>
          <a:ext cx="38893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1" name="公式" r:id="rId13" imgW="1841500" imgH="571500" progId="Equation.3">
                  <p:embed/>
                </p:oleObj>
              </mc:Choice>
              <mc:Fallback>
                <p:oleObj name="公式" r:id="rId13" imgW="1841500" imgH="571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5229225"/>
                        <a:ext cx="388937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7693025" cy="51911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</a:rPr>
              <a:t>已知一个数的几分之几是多少，求这个数？</a:t>
            </a:r>
            <a:endParaRPr lang="en-US" altLang="zh-CN" sz="2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pic>
        <p:nvPicPr>
          <p:cNvPr id="82947" name="Picture 7" descr="图片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95513" y="0"/>
            <a:ext cx="37433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11188" y="1125538"/>
            <a:ext cx="8153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一、列方程解：</a:t>
            </a: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）确定单位</a:t>
            </a:r>
            <a:r>
              <a:rPr lang="zh-CN" altLang="en-US" sz="2800" b="1" dirty="0">
                <a:latin typeface="Arial" panose="020B0604020202020204"/>
                <a:ea typeface="楷体_GB2312" pitchFamily="49" charset="-122"/>
              </a:rPr>
              <a:t>“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800" b="1" dirty="0">
                <a:latin typeface="Arial" panose="020B0604020202020204"/>
                <a:ea typeface="楷体_GB2312" pitchFamily="49" charset="-122"/>
              </a:rPr>
              <a:t>”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，设未知数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）根据含有分率的句子找出等量关系。</a:t>
            </a:r>
          </a:p>
          <a:p>
            <a:pPr algn="ctr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）根据一个数乘分数的意义用乘法列方程解答。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11188" y="3284538"/>
            <a:ext cx="769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ea typeface="楷体_GB2312" pitchFamily="49" charset="-122"/>
              </a:rPr>
              <a:t>二、算术解：</a:t>
            </a:r>
          </a:p>
          <a:p>
            <a:pPr algn="ctr"/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</a:rPr>
              <a:t>根据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</a:rPr>
              <a:t>分数除法的意义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800" b="1" dirty="0">
                <a:latin typeface="宋体" panose="02010600030101010101" pitchFamily="2" charset="-122"/>
                <a:ea typeface="楷体_GB2312" pitchFamily="49" charset="-122"/>
              </a:rPr>
              <a:t>用除法计算。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476375" y="2852738"/>
            <a:ext cx="5232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的量</a:t>
            </a:r>
            <a:r>
              <a:rPr lang="en-US" altLang="zh-CN" sz="2800" b="1" dirty="0">
                <a:solidFill>
                  <a:srgbClr val="FF0000"/>
                </a:solidFill>
              </a:rPr>
              <a:t>×</a:t>
            </a:r>
            <a:r>
              <a:rPr lang="zh-CN" altLang="en-US" sz="2800" b="1" dirty="0">
                <a:solidFill>
                  <a:srgbClr val="0000FF"/>
                </a:solidFill>
              </a:rPr>
              <a:t>对应分率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对应量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619250" y="4076700"/>
            <a:ext cx="5429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的量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对应量 </a:t>
            </a:r>
            <a:r>
              <a:rPr lang="en-US" altLang="zh-CN" sz="2800" b="1" dirty="0">
                <a:solidFill>
                  <a:srgbClr val="CC0000"/>
                </a:solidFill>
                <a:latin typeface="Tahoma" panose="020B0604030504040204" pitchFamily="34" charset="0"/>
              </a:rPr>
              <a:t>÷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对应分率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611188" y="4652963"/>
            <a:ext cx="8137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ea typeface="楷体_GB2312" pitchFamily="49" charset="-122"/>
              </a:rPr>
              <a:t>三、判断一个数量是否是单位“</a:t>
            </a:r>
            <a:r>
              <a:rPr lang="en-US" altLang="zh-CN" sz="2800" b="1" dirty="0">
                <a:ea typeface="楷体_GB2312" pitchFamily="49" charset="-122"/>
              </a:rPr>
              <a:t>1”</a:t>
            </a:r>
            <a:r>
              <a:rPr lang="zh-CN" altLang="en-US" sz="2800" b="1" dirty="0">
                <a:ea typeface="楷体_GB2312" pitchFamily="49" charset="-122"/>
              </a:rPr>
              <a:t>，主要看具体情境：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 autoUpdateAnimBg="0"/>
      <p:bldP spid="10249" grpId="0" autoUpdateAnimBg="0"/>
      <p:bldP spid="10250" grpId="0" build="p" autoUpdateAnimBg="0"/>
      <p:bldP spid="10253" grpId="0" build="p" autoUpdateAnimBg="0"/>
      <p:bldP spid="10254" grpId="0" build="p" autoUpdateAnimBg="0"/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900113" y="836613"/>
            <a:ext cx="7632700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</a:rPr>
              <a:t>一般来说，某个数的几分之几，“某个数”就是单位“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900113" y="2060575"/>
            <a:ext cx="7632700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</a:rPr>
              <a:t>2.</a:t>
            </a:r>
            <a:r>
              <a:rPr lang="zh-CN" altLang="en-US" sz="2800" b="1" dirty="0">
                <a:solidFill>
                  <a:srgbClr val="0000FF"/>
                </a:solidFill>
              </a:rPr>
              <a:t>谁比谁多几分之几或少几分之几，“比”字后面的数量就是单位“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900113" y="3284538"/>
            <a:ext cx="7632700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</a:rPr>
              <a:t>谁是谁的几分之几，“是”字后面的数量就是单位“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。 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build="p" autoUpdateAnimBg="0"/>
      <p:bldP spid="2" grpId="0" build="p" autoUpdateAnimBg="0"/>
      <p:bldP spid="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0" y="692150"/>
            <a:ext cx="5832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</a:t>
            </a:r>
            <a:r>
              <a:rPr lang="zh-CN" altLang="en-US" sz="4000" b="1" dirty="0"/>
              <a:t>找出</a:t>
            </a:r>
            <a:r>
              <a:rPr lang="zh-CN" altLang="en-US" sz="4000" b="1" dirty="0">
                <a:solidFill>
                  <a:srgbClr val="FF3300"/>
                </a:solidFill>
              </a:rPr>
              <a:t>单位”</a:t>
            </a:r>
            <a:r>
              <a:rPr lang="en-US" altLang="zh-CN" sz="4000" b="1" dirty="0">
                <a:solidFill>
                  <a:srgbClr val="FF3300"/>
                </a:solidFill>
              </a:rPr>
              <a:t>1”</a:t>
            </a:r>
            <a:r>
              <a:rPr lang="zh-CN" altLang="en-US" sz="4000" b="1" dirty="0"/>
              <a:t>的量。</a:t>
            </a:r>
          </a:p>
        </p:txBody>
      </p:sp>
      <p:sp>
        <p:nvSpPr>
          <p:cNvPr id="6349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3" name="Group 29"/>
          <p:cNvGrpSpPr/>
          <p:nvPr/>
        </p:nvGrpSpPr>
        <p:grpSpPr bwMode="auto">
          <a:xfrm>
            <a:off x="323850" y="2420938"/>
            <a:ext cx="8135938" cy="1184275"/>
            <a:chOff x="204" y="1525"/>
            <a:chExt cx="5125" cy="746"/>
          </a:xfrm>
        </p:grpSpPr>
        <p:sp>
          <p:nvSpPr>
            <p:cNvPr id="63493" name="Text Box 10"/>
            <p:cNvSpPr txBox="1">
              <a:spLocks noChangeArrowheads="1"/>
            </p:cNvSpPr>
            <p:nvPr/>
          </p:nvSpPr>
          <p:spPr bwMode="auto">
            <a:xfrm>
              <a:off x="204" y="1706"/>
              <a:ext cx="512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2</a:t>
              </a:r>
              <a:r>
                <a:rPr lang="zh-CN" altLang="en-US" sz="3600" b="1" dirty="0"/>
                <a:t>）小明的体重是爸爸体重的     。</a:t>
              </a:r>
            </a:p>
          </p:txBody>
        </p:sp>
        <p:graphicFrame>
          <p:nvGraphicFramePr>
            <p:cNvPr id="63494" name="Object 20"/>
            <p:cNvGraphicFramePr>
              <a:graphicFrameLocks noChangeAspect="1"/>
            </p:cNvGraphicFramePr>
            <p:nvPr/>
          </p:nvGraphicFramePr>
          <p:xfrm>
            <a:off x="4195" y="1525"/>
            <a:ext cx="273" cy="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4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1525"/>
                          <a:ext cx="273" cy="7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495" name="Rectangle 23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/>
          </a:p>
        </p:txBody>
      </p:sp>
      <p:grpSp>
        <p:nvGrpSpPr>
          <p:cNvPr id="4" name="Group 28"/>
          <p:cNvGrpSpPr/>
          <p:nvPr/>
        </p:nvGrpSpPr>
        <p:grpSpPr bwMode="auto">
          <a:xfrm>
            <a:off x="250825" y="1238250"/>
            <a:ext cx="8064500" cy="1182688"/>
            <a:chOff x="204" y="709"/>
            <a:chExt cx="5080" cy="745"/>
          </a:xfrm>
        </p:grpSpPr>
        <p:sp>
          <p:nvSpPr>
            <p:cNvPr id="63497" name="Text Box 8"/>
            <p:cNvSpPr txBox="1">
              <a:spLocks noChangeArrowheads="1"/>
            </p:cNvSpPr>
            <p:nvPr/>
          </p:nvSpPr>
          <p:spPr bwMode="auto">
            <a:xfrm>
              <a:off x="204" y="890"/>
              <a:ext cx="50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1</a:t>
              </a:r>
              <a:r>
                <a:rPr lang="zh-CN" altLang="en-US" sz="3600" b="1" dirty="0"/>
                <a:t>）故事书本数占图书总数的      。</a:t>
              </a:r>
            </a:p>
          </p:txBody>
        </p:sp>
        <p:graphicFrame>
          <p:nvGraphicFramePr>
            <p:cNvPr id="63498" name="Object 22"/>
            <p:cNvGraphicFramePr>
              <a:graphicFrameLocks noChangeAspect="1"/>
            </p:cNvGraphicFramePr>
            <p:nvPr/>
          </p:nvGraphicFramePr>
          <p:xfrm>
            <a:off x="4241" y="709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5" name="公式" r:id="rId5" imgW="152400" imgH="393700" progId="Equation.3">
                    <p:embed/>
                  </p:oleObj>
                </mc:Choice>
                <mc:Fallback>
                  <p:oleObj name="公式" r:id="rId5" imgW="152400" imgH="39370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709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0"/>
          <p:cNvGrpSpPr/>
          <p:nvPr/>
        </p:nvGrpSpPr>
        <p:grpSpPr bwMode="auto">
          <a:xfrm>
            <a:off x="250825" y="3500438"/>
            <a:ext cx="8532813" cy="1182687"/>
            <a:chOff x="158" y="2205"/>
            <a:chExt cx="5375" cy="745"/>
          </a:xfrm>
        </p:grpSpPr>
        <p:sp>
          <p:nvSpPr>
            <p:cNvPr id="63500" name="Text Box 25"/>
            <p:cNvSpPr txBox="1">
              <a:spLocks noChangeArrowheads="1"/>
            </p:cNvSpPr>
            <p:nvPr/>
          </p:nvSpPr>
          <p:spPr bwMode="auto">
            <a:xfrm>
              <a:off x="158" y="2432"/>
              <a:ext cx="537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3</a:t>
              </a:r>
              <a:r>
                <a:rPr lang="zh-CN" altLang="en-US" sz="3600" b="1" dirty="0"/>
                <a:t>）白兔只数的     相当于黑兔的只数。</a:t>
              </a:r>
            </a:p>
          </p:txBody>
        </p:sp>
        <p:graphicFrame>
          <p:nvGraphicFramePr>
            <p:cNvPr id="63501" name="Object 26"/>
            <p:cNvGraphicFramePr>
              <a:graphicFrameLocks noChangeAspect="1"/>
            </p:cNvGraphicFramePr>
            <p:nvPr/>
          </p:nvGraphicFramePr>
          <p:xfrm>
            <a:off x="2472" y="2205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6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05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02" name="Group 14"/>
          <p:cNvGrpSpPr/>
          <p:nvPr/>
        </p:nvGrpSpPr>
        <p:grpSpPr bwMode="auto">
          <a:xfrm>
            <a:off x="323850" y="4724400"/>
            <a:ext cx="8532813" cy="1479550"/>
            <a:chOff x="204" y="2976"/>
            <a:chExt cx="5375" cy="932"/>
          </a:xfrm>
        </p:grpSpPr>
        <p:sp>
          <p:nvSpPr>
            <p:cNvPr id="63503" name="Text Box 24"/>
            <p:cNvSpPr txBox="1">
              <a:spLocks noChangeArrowheads="1"/>
            </p:cNvSpPr>
            <p:nvPr/>
          </p:nvSpPr>
          <p:spPr bwMode="auto">
            <a:xfrm>
              <a:off x="204" y="3158"/>
              <a:ext cx="5375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4</a:t>
              </a:r>
              <a:r>
                <a:rPr lang="zh-CN" altLang="en-US" sz="3600" b="1" dirty="0"/>
                <a:t>）小丽体重的     与她体内所含的水分重量一样多。</a:t>
              </a:r>
            </a:p>
          </p:txBody>
        </p:sp>
        <p:graphicFrame>
          <p:nvGraphicFramePr>
            <p:cNvPr id="63504" name="Object 27"/>
            <p:cNvGraphicFramePr>
              <a:graphicFrameLocks noChangeAspect="1"/>
            </p:cNvGraphicFramePr>
            <p:nvPr/>
          </p:nvGraphicFramePr>
          <p:xfrm>
            <a:off x="2472" y="2976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27" name="公式" r:id="rId9" imgW="152400" imgH="393700" progId="Equation.3">
                    <p:embed/>
                  </p:oleObj>
                </mc:Choice>
                <mc:Fallback>
                  <p:oleObj name="公式" r:id="rId9" imgW="152400" imgH="3937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976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方正隶二简体" pitchFamily="2" charset="-122"/>
                <a:sym typeface="Wingdings" panose="05000000000000000000" pitchFamily="2" charset="2"/>
              </a:rPr>
              <a:t>温   故   知   新</a:t>
            </a: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4356100" y="2205038"/>
            <a:ext cx="1728788" cy="0"/>
          </a:xfrm>
          <a:prstGeom prst="line">
            <a:avLst/>
          </a:prstGeom>
          <a:noFill/>
          <a:ln w="85725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 flipV="1">
            <a:off x="4427538" y="3357563"/>
            <a:ext cx="1728787" cy="0"/>
          </a:xfrm>
          <a:prstGeom prst="line">
            <a:avLst/>
          </a:prstGeom>
          <a:noFill/>
          <a:ln w="85725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 flipV="1">
            <a:off x="1547813" y="4508500"/>
            <a:ext cx="1800225" cy="0"/>
          </a:xfrm>
          <a:prstGeom prst="line">
            <a:avLst/>
          </a:prstGeom>
          <a:noFill/>
          <a:ln w="85725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V="1">
            <a:off x="1619250" y="5661025"/>
            <a:ext cx="1800225" cy="0"/>
          </a:xfrm>
          <a:prstGeom prst="line">
            <a:avLst/>
          </a:prstGeom>
          <a:noFill/>
          <a:ln w="85725" cmpd="thinThick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9" grpId="0"/>
      <p:bldP spid="63506" grpId="0" animBg="1"/>
      <p:bldP spid="63507" grpId="0" animBg="1"/>
      <p:bldP spid="63508" grpId="0" animBg="1"/>
      <p:bldP spid="635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9" name="Text Box 7"/>
          <p:cNvSpPr txBox="1">
            <a:spLocks noChangeArrowheads="1"/>
          </p:cNvSpPr>
          <p:nvPr/>
        </p:nvSpPr>
        <p:spPr bwMode="auto">
          <a:xfrm>
            <a:off x="144463" y="771525"/>
            <a:ext cx="75961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/>
              <a:t>2</a:t>
            </a:r>
            <a:r>
              <a:rPr lang="zh-CN" altLang="en-US" sz="3600" b="1" dirty="0"/>
              <a:t>、写出上面各题的数量关系式。</a:t>
            </a:r>
          </a:p>
        </p:txBody>
      </p:sp>
      <p:grpSp>
        <p:nvGrpSpPr>
          <p:cNvPr id="3" name="Group 19"/>
          <p:cNvGrpSpPr/>
          <p:nvPr/>
        </p:nvGrpSpPr>
        <p:grpSpPr bwMode="auto">
          <a:xfrm>
            <a:off x="323850" y="1309688"/>
            <a:ext cx="8064500" cy="1182687"/>
            <a:chOff x="204" y="709"/>
            <a:chExt cx="5080" cy="745"/>
          </a:xfrm>
        </p:grpSpPr>
        <p:sp>
          <p:nvSpPr>
            <p:cNvPr id="64516" name="Text Box 20"/>
            <p:cNvSpPr txBox="1">
              <a:spLocks noChangeArrowheads="1"/>
            </p:cNvSpPr>
            <p:nvPr/>
          </p:nvSpPr>
          <p:spPr bwMode="auto">
            <a:xfrm>
              <a:off x="204" y="890"/>
              <a:ext cx="50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 dirty="0"/>
                <a:t>（</a:t>
              </a:r>
              <a:r>
                <a:rPr lang="en-US" altLang="zh-CN" sz="3600" b="1" dirty="0"/>
                <a:t>1</a:t>
              </a:r>
              <a:r>
                <a:rPr lang="zh-CN" altLang="en-US" sz="3600" b="1" dirty="0"/>
                <a:t>）故事书本数占图书总数的      。</a:t>
              </a:r>
            </a:p>
          </p:txBody>
        </p:sp>
        <p:graphicFrame>
          <p:nvGraphicFramePr>
            <p:cNvPr id="64517" name="Object 21"/>
            <p:cNvGraphicFramePr>
              <a:graphicFrameLocks noChangeAspect="1"/>
            </p:cNvGraphicFramePr>
            <p:nvPr/>
          </p:nvGraphicFramePr>
          <p:xfrm>
            <a:off x="4241" y="709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2" name="公式" r:id="rId3" imgW="152400" imgH="393700" progId="Equation.3">
                    <p:embed/>
                  </p:oleObj>
                </mc:Choice>
                <mc:Fallback>
                  <p:oleObj name="公式" r:id="rId3" imgW="152400" imgH="3937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1" y="709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2"/>
          <p:cNvGrpSpPr/>
          <p:nvPr/>
        </p:nvGrpSpPr>
        <p:grpSpPr bwMode="auto">
          <a:xfrm>
            <a:off x="323850" y="2420938"/>
            <a:ext cx="8135938" cy="1184275"/>
            <a:chOff x="204" y="1525"/>
            <a:chExt cx="5125" cy="746"/>
          </a:xfrm>
        </p:grpSpPr>
        <p:sp>
          <p:nvSpPr>
            <p:cNvPr id="64519" name="Text Box 23"/>
            <p:cNvSpPr txBox="1">
              <a:spLocks noChangeArrowheads="1"/>
            </p:cNvSpPr>
            <p:nvPr/>
          </p:nvSpPr>
          <p:spPr bwMode="auto">
            <a:xfrm>
              <a:off x="204" y="1706"/>
              <a:ext cx="512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/>
                <a:t>（</a:t>
              </a:r>
              <a:r>
                <a:rPr lang="en-US" altLang="zh-CN" sz="3600" b="1"/>
                <a:t>2</a:t>
              </a:r>
              <a:r>
                <a:rPr lang="zh-CN" altLang="en-US" sz="3600" b="1"/>
                <a:t>）小明的体重是爸爸体重的     。</a:t>
              </a:r>
            </a:p>
          </p:txBody>
        </p:sp>
        <p:graphicFrame>
          <p:nvGraphicFramePr>
            <p:cNvPr id="64520" name="Object 24"/>
            <p:cNvGraphicFramePr>
              <a:graphicFrameLocks noChangeAspect="1"/>
            </p:cNvGraphicFramePr>
            <p:nvPr/>
          </p:nvGraphicFramePr>
          <p:xfrm>
            <a:off x="4195" y="1525"/>
            <a:ext cx="273" cy="7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3" name="公式" r:id="rId5" imgW="139700" imgH="393700" progId="Equation.3">
                    <p:embed/>
                  </p:oleObj>
                </mc:Choice>
                <mc:Fallback>
                  <p:oleObj name="公式" r:id="rId5" imgW="139700" imgH="3937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1525"/>
                          <a:ext cx="273" cy="7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2"/>
          <p:cNvGrpSpPr/>
          <p:nvPr/>
        </p:nvGrpSpPr>
        <p:grpSpPr bwMode="auto">
          <a:xfrm>
            <a:off x="323850" y="4724400"/>
            <a:ext cx="8532813" cy="1479550"/>
            <a:chOff x="204" y="2976"/>
            <a:chExt cx="5375" cy="932"/>
          </a:xfrm>
        </p:grpSpPr>
        <p:sp>
          <p:nvSpPr>
            <p:cNvPr id="64522" name="Text Box 26"/>
            <p:cNvSpPr txBox="1">
              <a:spLocks noChangeArrowheads="1"/>
            </p:cNvSpPr>
            <p:nvPr/>
          </p:nvSpPr>
          <p:spPr bwMode="auto">
            <a:xfrm>
              <a:off x="204" y="3158"/>
              <a:ext cx="5375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/>
                <a:t>（</a:t>
              </a:r>
              <a:r>
                <a:rPr lang="en-US" altLang="zh-CN" sz="3600" b="1"/>
                <a:t>4</a:t>
              </a:r>
              <a:r>
                <a:rPr lang="zh-CN" altLang="en-US" sz="3600" b="1"/>
                <a:t>）小丽体重的     与她体内所含的水分重量一样多。</a:t>
              </a:r>
            </a:p>
          </p:txBody>
        </p:sp>
        <p:graphicFrame>
          <p:nvGraphicFramePr>
            <p:cNvPr id="64523" name="Object 27"/>
            <p:cNvGraphicFramePr>
              <a:graphicFrameLocks noChangeAspect="1"/>
            </p:cNvGraphicFramePr>
            <p:nvPr/>
          </p:nvGraphicFramePr>
          <p:xfrm>
            <a:off x="2472" y="2976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4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976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8"/>
          <p:cNvGrpSpPr/>
          <p:nvPr/>
        </p:nvGrpSpPr>
        <p:grpSpPr bwMode="auto">
          <a:xfrm>
            <a:off x="323850" y="3500438"/>
            <a:ext cx="8532813" cy="1182687"/>
            <a:chOff x="158" y="2205"/>
            <a:chExt cx="5375" cy="745"/>
          </a:xfrm>
        </p:grpSpPr>
        <p:sp>
          <p:nvSpPr>
            <p:cNvPr id="64525" name="Text Box 29"/>
            <p:cNvSpPr txBox="1">
              <a:spLocks noChangeArrowheads="1"/>
            </p:cNvSpPr>
            <p:nvPr/>
          </p:nvSpPr>
          <p:spPr bwMode="auto">
            <a:xfrm>
              <a:off x="158" y="2432"/>
              <a:ext cx="537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/>
                <a:t>（</a:t>
              </a:r>
              <a:r>
                <a:rPr lang="en-US" altLang="zh-CN" sz="3600" b="1"/>
                <a:t>3</a:t>
              </a:r>
              <a:r>
                <a:rPr lang="zh-CN" altLang="en-US" sz="3600" b="1"/>
                <a:t>）白兔只数的     相当于黑兔的只数。</a:t>
              </a:r>
            </a:p>
          </p:txBody>
        </p:sp>
        <p:graphicFrame>
          <p:nvGraphicFramePr>
            <p:cNvPr id="64526" name="Object 30"/>
            <p:cNvGraphicFramePr>
              <a:graphicFrameLocks noChangeAspect="1"/>
            </p:cNvGraphicFramePr>
            <p:nvPr/>
          </p:nvGraphicFramePr>
          <p:xfrm>
            <a:off x="2472" y="2205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5" name="公式" r:id="rId9" imgW="152400" imgH="393700" progId="Equation.3">
                    <p:embed/>
                  </p:oleObj>
                </mc:Choice>
                <mc:Fallback>
                  <p:oleObj name="公式" r:id="rId9" imgW="152400" imgH="3937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05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方正隶二简体" pitchFamily="2" charset="-122"/>
                <a:sym typeface="Wingdings" panose="05000000000000000000" pitchFamily="2" charset="2"/>
              </a:rPr>
              <a:t>温   故   知   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1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1619250" y="5484813"/>
            <a:ext cx="5256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1" lang="zh-CN" altLang="zh-CN" sz="2800" b="1"/>
          </a:p>
        </p:txBody>
      </p:sp>
      <p:grpSp>
        <p:nvGrpSpPr>
          <p:cNvPr id="3" name="Group 26"/>
          <p:cNvGrpSpPr/>
          <p:nvPr/>
        </p:nvGrpSpPr>
        <p:grpSpPr bwMode="auto">
          <a:xfrm>
            <a:off x="395288" y="908050"/>
            <a:ext cx="8424862" cy="1685925"/>
            <a:chOff x="453" y="1888"/>
            <a:chExt cx="5307" cy="1062"/>
          </a:xfrm>
        </p:grpSpPr>
        <p:sp>
          <p:nvSpPr>
            <p:cNvPr id="65540" name="Text Box 15"/>
            <p:cNvSpPr txBox="1">
              <a:spLocks noChangeArrowheads="1"/>
            </p:cNvSpPr>
            <p:nvPr/>
          </p:nvSpPr>
          <p:spPr bwMode="auto">
            <a:xfrm>
              <a:off x="453" y="1888"/>
              <a:ext cx="5307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/>
                <a:t>3</a:t>
              </a:r>
              <a:r>
                <a:rPr lang="zh-CN" altLang="en-US" sz="3200" b="1"/>
                <a:t>、一个儿童体重</a:t>
              </a:r>
              <a:r>
                <a:rPr lang="en-US" altLang="zh-CN" sz="3200" b="1"/>
                <a:t>35</a:t>
              </a:r>
              <a:r>
                <a:rPr lang="zh-CN" altLang="en-US" sz="3200" b="1"/>
                <a:t>千克，他体内所含的水分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200" b="1"/>
                <a:t>占体重的      。他体内的水分有多少千克？</a:t>
              </a:r>
              <a:endParaRPr kumimoji="1" lang="zh-CN" altLang="en-US" sz="3200" b="1"/>
            </a:p>
          </p:txBody>
        </p:sp>
        <p:graphicFrame>
          <p:nvGraphicFramePr>
            <p:cNvPr id="65541" name="Object 25"/>
            <p:cNvGraphicFramePr>
              <a:graphicFrameLocks noChangeAspect="1"/>
            </p:cNvGraphicFramePr>
            <p:nvPr/>
          </p:nvGraphicFramePr>
          <p:xfrm>
            <a:off x="1610" y="2205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1" name="公式" r:id="rId4" imgW="152400" imgH="393700" progId="Equation.3">
                    <p:embed/>
                  </p:oleObj>
                </mc:Choice>
                <mc:Fallback>
                  <p:oleObj name="公式" r:id="rId4" imgW="152400" imgH="3937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2205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5542" name="Group 6"/>
          <p:cNvGrpSpPr/>
          <p:nvPr/>
        </p:nvGrpSpPr>
        <p:grpSpPr bwMode="auto">
          <a:xfrm>
            <a:off x="900113" y="2565400"/>
            <a:ext cx="7561262" cy="1182688"/>
            <a:chOff x="567" y="1616"/>
            <a:chExt cx="4763" cy="745"/>
          </a:xfrm>
        </p:grpSpPr>
        <p:sp>
          <p:nvSpPr>
            <p:cNvPr id="65543" name="Text Box 30"/>
            <p:cNvSpPr txBox="1">
              <a:spLocks noChangeArrowheads="1"/>
            </p:cNvSpPr>
            <p:nvPr/>
          </p:nvSpPr>
          <p:spPr bwMode="auto">
            <a:xfrm>
              <a:off x="567" y="1778"/>
              <a:ext cx="47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3600" b="1"/>
                <a:t>儿童体重</a:t>
              </a:r>
              <a:r>
                <a:rPr kumimoji="1" lang="en-US" altLang="zh-CN" sz="3600" b="1"/>
                <a:t>×       = </a:t>
              </a:r>
              <a:r>
                <a:rPr kumimoji="1" lang="zh-CN" altLang="en-US" sz="3600" b="1"/>
                <a:t>体内水分的重量</a:t>
              </a:r>
            </a:p>
          </p:txBody>
        </p:sp>
        <p:graphicFrame>
          <p:nvGraphicFramePr>
            <p:cNvPr id="65544" name="Object 31"/>
            <p:cNvGraphicFramePr>
              <a:graphicFrameLocks noChangeAspect="1"/>
            </p:cNvGraphicFramePr>
            <p:nvPr/>
          </p:nvGraphicFramePr>
          <p:xfrm>
            <a:off x="2109" y="1616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2" name="公式" r:id="rId6" imgW="152400" imgH="393700" progId="Equation.3">
                    <p:embed/>
                  </p:oleObj>
                </mc:Choice>
                <mc:Fallback>
                  <p:oleObj name="公式" r:id="rId6" imgW="152400" imgH="3937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1616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37"/>
          <p:cNvGrpSpPr/>
          <p:nvPr/>
        </p:nvGrpSpPr>
        <p:grpSpPr bwMode="auto">
          <a:xfrm>
            <a:off x="1331913" y="3716338"/>
            <a:ext cx="7561262" cy="1182687"/>
            <a:chOff x="997" y="2659"/>
            <a:chExt cx="4763" cy="745"/>
          </a:xfrm>
        </p:grpSpPr>
        <p:sp>
          <p:nvSpPr>
            <p:cNvPr id="65546" name="Text Box 33"/>
            <p:cNvSpPr txBox="1">
              <a:spLocks noChangeArrowheads="1"/>
            </p:cNvSpPr>
            <p:nvPr/>
          </p:nvSpPr>
          <p:spPr bwMode="auto">
            <a:xfrm>
              <a:off x="997" y="2840"/>
              <a:ext cx="47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35</a:t>
              </a:r>
              <a:r>
                <a:rPr kumimoji="1" lang="en-US" altLang="zh-CN" sz="3600" b="1"/>
                <a:t>×       = 28   (</a:t>
              </a:r>
              <a:r>
                <a:rPr kumimoji="1" lang="zh-CN" altLang="en-US" sz="3600" b="1"/>
                <a:t>千克</a:t>
              </a:r>
              <a:r>
                <a:rPr kumimoji="1" lang="en-US" altLang="zh-CN" sz="3600" b="1"/>
                <a:t>)</a:t>
              </a:r>
            </a:p>
          </p:txBody>
        </p:sp>
        <p:graphicFrame>
          <p:nvGraphicFramePr>
            <p:cNvPr id="65547" name="Object 34"/>
            <p:cNvGraphicFramePr>
              <a:graphicFrameLocks noChangeAspect="1"/>
            </p:cNvGraphicFramePr>
            <p:nvPr/>
          </p:nvGraphicFramePr>
          <p:xfrm>
            <a:off x="1746" y="2659"/>
            <a:ext cx="300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63" name="公式" r:id="rId7" imgW="152400" imgH="393700" progId="Equation.3">
                    <p:embed/>
                  </p:oleObj>
                </mc:Choice>
                <mc:Fallback>
                  <p:oleObj name="公式" r:id="rId7" imgW="152400" imgH="39370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2659"/>
                          <a:ext cx="300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7652" name="Text Box 36"/>
          <p:cNvSpPr txBox="1">
            <a:spLocks noChangeArrowheads="1"/>
          </p:cNvSpPr>
          <p:nvPr/>
        </p:nvSpPr>
        <p:spPr bwMode="auto">
          <a:xfrm>
            <a:off x="900113" y="5084763"/>
            <a:ext cx="5689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/>
              <a:t>答：他体内的水分有</a:t>
            </a:r>
            <a:r>
              <a:rPr lang="en-US" altLang="zh-CN" sz="3200" b="1"/>
              <a:t>28</a:t>
            </a:r>
            <a:r>
              <a:rPr lang="zh-CN" altLang="en-US" sz="3200" b="1"/>
              <a:t>千克。</a:t>
            </a:r>
            <a:endParaRPr lang="zh-CN" altLang="en-US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方正隶二简体" pitchFamily="2" charset="-122"/>
                <a:sym typeface="Wingdings" panose="05000000000000000000" pitchFamily="2" charset="2"/>
              </a:rPr>
              <a:t>温   故   知   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30" grpId="0"/>
      <p:bldP spid="3676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000066"/>
                </a:solidFill>
                <a:latin typeface="Times New Roman" panose="02020603050405020304" pitchFamily="18" charset="0"/>
                <a:ea typeface="方正隶二简体" pitchFamily="2" charset="-122"/>
                <a:sym typeface="Wingdings" panose="05000000000000000000" pitchFamily="2" charset="2"/>
              </a:rPr>
              <a:t>归  纳  总  结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方正隶二简体" pitchFamily="2" charset="-122"/>
              <a:sym typeface="Wingdings" panose="05000000000000000000" pitchFamily="2" charset="2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00063" y="620713"/>
            <a:ext cx="508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这类题已知什么？求什么？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71550" y="1125538"/>
            <a:ext cx="7693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000066"/>
                </a:solidFill>
                <a:ea typeface="黑体" panose="02010609060101010101" pitchFamily="49" charset="-122"/>
              </a:rPr>
              <a:t>（</a:t>
            </a:r>
            <a:r>
              <a:rPr lang="zh-CN" altLang="en-US" sz="2800" b="1" dirty="0">
                <a:solidFill>
                  <a:srgbClr val="000066"/>
                </a:solidFill>
                <a:ea typeface="黑体" panose="02010609060101010101" pitchFamily="49" charset="-122"/>
              </a:rPr>
              <a:t>已知一个数的几分之几是多少，求这个数？）</a:t>
            </a:r>
            <a:endParaRPr lang="en-US" altLang="zh-CN" sz="2800" b="1" dirty="0">
              <a:solidFill>
                <a:srgbClr val="000066"/>
              </a:solidFill>
              <a:ea typeface="黑体" panose="02010609060101010101" pitchFamily="49" charset="-122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1700213"/>
            <a:ext cx="4032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FF0000"/>
                </a:solidFill>
              </a:rPr>
              <a:t>这类题有什么特点？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284663" y="1700213"/>
            <a:ext cx="393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（单位</a:t>
            </a:r>
            <a:r>
              <a:rPr lang="zh-CN" altLang="en-US" sz="2800" b="1" dirty="0">
                <a:solidFill>
                  <a:srgbClr val="000066"/>
                </a:solidFill>
                <a:latin typeface="Arial" panose="020B0604020202020204"/>
                <a:ea typeface="黑体" panose="02010609060101010101" pitchFamily="49" charset="-122"/>
              </a:rPr>
              <a:t>“</a:t>
            </a:r>
            <a:r>
              <a:rPr lang="en-US" altLang="zh-CN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800" b="1" dirty="0">
                <a:solidFill>
                  <a:srgbClr val="000066"/>
                </a:solidFill>
                <a:latin typeface="Arial" panose="020B0604020202020204"/>
                <a:ea typeface="黑体" panose="02010609060101010101" pitchFamily="49" charset="-122"/>
              </a:rPr>
              <a:t>”</a:t>
            </a: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是未知的。）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" y="2209800"/>
            <a:ext cx="197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解答方法：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5800" y="2743200"/>
            <a:ext cx="8153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一、列方程解：</a:t>
            </a:r>
          </a:p>
          <a:p>
            <a:r>
              <a:rPr lang="zh-CN" altLang="en-US" sz="2800" b="1" dirty="0"/>
              <a:t>（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）确定单位“</a:t>
            </a:r>
            <a:r>
              <a:rPr lang="en-US" altLang="zh-CN" sz="2800" b="1" dirty="0"/>
              <a:t>1”</a:t>
            </a:r>
            <a:r>
              <a:rPr lang="zh-CN" altLang="en-US" sz="2800" b="1" dirty="0"/>
              <a:t>，设未知数</a:t>
            </a:r>
            <a:r>
              <a:rPr lang="en-US" altLang="zh-CN" sz="2800" b="1" dirty="0"/>
              <a:t>X</a:t>
            </a:r>
            <a:r>
              <a:rPr lang="zh-CN" altLang="en-US" sz="2800" b="1" dirty="0"/>
              <a:t>。</a:t>
            </a:r>
          </a:p>
          <a:p>
            <a:r>
              <a:rPr lang="zh-CN" altLang="en-US" sz="2800" b="1" dirty="0"/>
              <a:t>（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）根据含有分率的句子找出等量关系。</a:t>
            </a:r>
          </a:p>
          <a:p>
            <a:pPr algn="ctr"/>
            <a:r>
              <a:rPr lang="zh-CN" altLang="en-US" sz="2800" b="1" dirty="0"/>
              <a:t>（</a:t>
            </a:r>
            <a:r>
              <a:rPr lang="en-US" altLang="zh-CN" sz="2800" b="1" dirty="0"/>
              <a:t>3</a:t>
            </a:r>
            <a:r>
              <a:rPr lang="zh-CN" altLang="en-US" sz="2800" b="1" dirty="0"/>
              <a:t>）根据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一个数乘分数的意义用乘法列方程解答。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4213" y="4868863"/>
            <a:ext cx="769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二、算术解：</a:t>
            </a:r>
          </a:p>
          <a:p>
            <a:pPr algn="ctr"/>
            <a:r>
              <a:rPr lang="zh-CN" altLang="en-US" sz="2800" b="1" dirty="0">
                <a:latin typeface="宋体" panose="02010600030101010101" pitchFamily="2" charset="-122"/>
              </a:rPr>
              <a:t>根据</a:t>
            </a:r>
            <a:r>
              <a:rPr lang="zh-CN" altLang="en-US" sz="2800" b="1" dirty="0">
                <a:latin typeface="Times New Roman" panose="02020603050405020304" pitchFamily="18" charset="0"/>
              </a:rPr>
              <a:t>“</a:t>
            </a:r>
            <a:r>
              <a:rPr lang="zh-CN" altLang="en-US" sz="2800" b="1" dirty="0">
                <a:latin typeface="宋体" panose="02010600030101010101" pitchFamily="2" charset="-122"/>
              </a:rPr>
              <a:t>分数除法的意义</a:t>
            </a:r>
            <a:r>
              <a:rPr lang="zh-CN" altLang="en-US" sz="2800" b="1" dirty="0">
                <a:latin typeface="Times New Roman" panose="02020603050405020304" pitchFamily="18" charset="0"/>
              </a:rPr>
              <a:t>”</a:t>
            </a:r>
            <a:r>
              <a:rPr lang="zh-CN" altLang="en-US" sz="2800" b="1" dirty="0">
                <a:latin typeface="宋体" panose="02010600030101010101" pitchFamily="2" charset="-122"/>
              </a:rPr>
              <a:t>用除法计算。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676400" y="4495800"/>
            <a:ext cx="5053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的量</a:t>
            </a:r>
            <a:r>
              <a:rPr lang="en-US" altLang="zh-CN" sz="2800" b="1" dirty="0">
                <a:solidFill>
                  <a:srgbClr val="FF0000"/>
                </a:solidFill>
              </a:rPr>
              <a:t>×</a:t>
            </a:r>
            <a:r>
              <a:rPr lang="zh-CN" altLang="en-US" sz="2800" b="1" dirty="0">
                <a:solidFill>
                  <a:srgbClr val="0000FF"/>
                </a:solidFill>
              </a:rPr>
              <a:t>对应分率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对应量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670050" y="5876925"/>
            <a:ext cx="5429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0000FF"/>
                </a:solidFill>
              </a:rPr>
              <a:t>单位“</a:t>
            </a:r>
            <a:r>
              <a:rPr lang="en-US" altLang="zh-CN" sz="2800" b="1" dirty="0">
                <a:solidFill>
                  <a:srgbClr val="0000FF"/>
                </a:solidFill>
              </a:rPr>
              <a:t>1”</a:t>
            </a:r>
            <a:r>
              <a:rPr lang="zh-CN" altLang="en-US" sz="2800" b="1" dirty="0">
                <a:solidFill>
                  <a:srgbClr val="0000FF"/>
                </a:solidFill>
              </a:rPr>
              <a:t>的量</a:t>
            </a:r>
            <a:r>
              <a:rPr lang="en-US" altLang="zh-CN" sz="2800" b="1" dirty="0">
                <a:solidFill>
                  <a:srgbClr val="0000FF"/>
                </a:solidFill>
              </a:rPr>
              <a:t>=</a:t>
            </a:r>
            <a:r>
              <a:rPr lang="zh-CN" altLang="en-US" sz="2800" b="1" dirty="0">
                <a:solidFill>
                  <a:srgbClr val="0000FF"/>
                </a:solidFill>
              </a:rPr>
              <a:t>对应量 </a:t>
            </a:r>
            <a:r>
              <a:rPr lang="en-US" altLang="zh-CN" sz="2800" b="1" dirty="0">
                <a:solidFill>
                  <a:srgbClr val="CC0000"/>
                </a:solidFill>
                <a:latin typeface="Tahoma" panose="020B0604030504040204" pitchFamily="34" charset="0"/>
              </a:rPr>
              <a:t>÷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</a:rPr>
              <a:t>对应分率</a:t>
            </a:r>
          </a:p>
        </p:txBody>
      </p:sp>
      <p:pic>
        <p:nvPicPr>
          <p:cNvPr id="74764" name="Picture 12"/>
          <p:cNvPicPr>
            <a:picLocks noChangeAspect="1" noChangeArrowheads="1"/>
          </p:cNvPicPr>
          <p:nvPr/>
        </p:nvPicPr>
        <p:blipFill>
          <a:blip r:embed="rId5" cstate="email"/>
          <a:srcRect l="4024"/>
          <a:stretch>
            <a:fillRect/>
          </a:stretch>
        </p:blipFill>
        <p:spPr bwMode="auto">
          <a:xfrm>
            <a:off x="7693025" y="5087938"/>
            <a:ext cx="1487488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6" grpId="0" build="p" autoUpdateAnimBg="0"/>
      <p:bldP spid="10247" grpId="0" autoUpdateAnimBg="0"/>
      <p:bldP spid="10248" grpId="0" build="p" autoUpdateAnimBg="0"/>
      <p:bldP spid="10249" grpId="0" autoUpdateAnimBg="0"/>
      <p:bldP spid="10250" grpId="0" build="p" autoUpdateAnimBg="0"/>
      <p:bldP spid="10253" grpId="0" build="p" autoUpdateAnimBg="0"/>
      <p:bldP spid="102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 bwMode="auto">
          <a:xfrm>
            <a:off x="611188" y="1557338"/>
            <a:ext cx="7993062" cy="1758950"/>
            <a:chOff x="385" y="981"/>
            <a:chExt cx="5035" cy="1108"/>
          </a:xfrm>
        </p:grpSpPr>
        <p:sp>
          <p:nvSpPr>
            <p:cNvPr id="75779" name="Text Box 7"/>
            <p:cNvSpPr txBox="1">
              <a:spLocks noChangeArrowheads="1"/>
            </p:cNvSpPr>
            <p:nvPr/>
          </p:nvSpPr>
          <p:spPr bwMode="auto">
            <a:xfrm>
              <a:off x="385" y="981"/>
              <a:ext cx="5035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/>
                <a:t>              </a:t>
              </a:r>
              <a:r>
                <a:rPr lang="zh-CN" altLang="en-US" sz="3600" b="1"/>
                <a:t>学校有故事书</a:t>
              </a:r>
              <a:r>
                <a:rPr lang="en-US" altLang="zh-CN" sz="3600" b="1"/>
                <a:t>320</a:t>
              </a:r>
              <a:r>
                <a:rPr lang="zh-CN" altLang="en-US" sz="3600" b="1"/>
                <a:t>本，占图书总数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的        。全校有图书多少本？</a:t>
              </a:r>
            </a:p>
          </p:txBody>
        </p:sp>
        <p:graphicFrame>
          <p:nvGraphicFramePr>
            <p:cNvPr id="75780" name="Object 8"/>
            <p:cNvGraphicFramePr>
              <a:graphicFrameLocks noChangeAspect="1"/>
            </p:cNvGraphicFramePr>
            <p:nvPr/>
          </p:nvGraphicFramePr>
          <p:xfrm>
            <a:off x="930" y="1344"/>
            <a:ext cx="362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0" name="公式" r:id="rId3" imgW="152400" imgH="393700" progId="Equation.3">
                    <p:embed/>
                  </p:oleObj>
                </mc:Choice>
                <mc:Fallback>
                  <p:oleObj name="公式" r:id="rId3" imgW="1524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1344"/>
                          <a:ext cx="362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9"/>
          <p:cNvGrpSpPr/>
          <p:nvPr/>
        </p:nvGrpSpPr>
        <p:grpSpPr bwMode="auto">
          <a:xfrm>
            <a:off x="1331913" y="4508500"/>
            <a:ext cx="6119812" cy="263525"/>
            <a:chOff x="839" y="2840"/>
            <a:chExt cx="3855" cy="166"/>
          </a:xfrm>
        </p:grpSpPr>
        <p:pic>
          <p:nvPicPr>
            <p:cNvPr id="75782" name="Picture 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39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3" name="Picture 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10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4" name="Picture 1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81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5" name="Picture 1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52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786" name="Picture 1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23" y="2840"/>
              <a:ext cx="77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9"/>
          <p:cNvGrpSpPr/>
          <p:nvPr/>
        </p:nvGrpSpPr>
        <p:grpSpPr bwMode="auto">
          <a:xfrm>
            <a:off x="1328738" y="4795838"/>
            <a:ext cx="2738437" cy="736600"/>
            <a:chOff x="837" y="3021"/>
            <a:chExt cx="1725" cy="464"/>
          </a:xfrm>
        </p:grpSpPr>
        <p:sp>
          <p:nvSpPr>
            <p:cNvPr id="75788" name="AutoShape 21"/>
            <p:cNvSpPr/>
            <p:nvPr/>
          </p:nvSpPr>
          <p:spPr bwMode="auto">
            <a:xfrm rot="-5403112">
              <a:off x="1518" y="2340"/>
              <a:ext cx="181" cy="1544"/>
            </a:xfrm>
            <a:prstGeom prst="leftBrace">
              <a:avLst>
                <a:gd name="adj1" fmla="val 71087"/>
                <a:gd name="adj2" fmla="val 50000"/>
              </a:avLst>
            </a:prstGeom>
            <a:noFill/>
            <a:ln w="22225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5789" name="Text Box 22"/>
            <p:cNvSpPr txBox="1">
              <a:spLocks noChangeArrowheads="1"/>
            </p:cNvSpPr>
            <p:nvPr/>
          </p:nvSpPr>
          <p:spPr bwMode="auto">
            <a:xfrm>
              <a:off x="1020" y="3158"/>
              <a:ext cx="15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故事书</a:t>
              </a:r>
              <a:r>
                <a:rPr kumimoji="1"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320</a:t>
              </a:r>
              <a:r>
                <a:rPr kumimoji="1"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本</a:t>
              </a:r>
            </a:p>
          </p:txBody>
        </p:sp>
      </p:grpSp>
      <p:grpSp>
        <p:nvGrpSpPr>
          <p:cNvPr id="5" name="Group 38"/>
          <p:cNvGrpSpPr/>
          <p:nvPr/>
        </p:nvGrpSpPr>
        <p:grpSpPr bwMode="auto">
          <a:xfrm>
            <a:off x="1187450" y="3214688"/>
            <a:ext cx="2592388" cy="1223962"/>
            <a:chOff x="748" y="2025"/>
            <a:chExt cx="1633" cy="771"/>
          </a:xfrm>
        </p:grpSpPr>
        <p:sp>
          <p:nvSpPr>
            <p:cNvPr id="75791" name="AutoShape 18"/>
            <p:cNvSpPr/>
            <p:nvPr/>
          </p:nvSpPr>
          <p:spPr bwMode="auto">
            <a:xfrm rot="5396888">
              <a:off x="1542" y="1956"/>
              <a:ext cx="182" cy="1497"/>
            </a:xfrm>
            <a:prstGeom prst="leftBrace">
              <a:avLst>
                <a:gd name="adj1" fmla="val 68544"/>
                <a:gd name="adj2" fmla="val 49935"/>
              </a:avLst>
            </a:prstGeom>
            <a:noFill/>
            <a:ln w="9525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5792" name="Text Box 23"/>
            <p:cNvSpPr txBox="1">
              <a:spLocks noChangeArrowheads="1"/>
            </p:cNvSpPr>
            <p:nvPr/>
          </p:nvSpPr>
          <p:spPr bwMode="auto">
            <a:xfrm>
              <a:off x="748" y="2252"/>
              <a:ext cx="161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占图书总数的</a:t>
              </a:r>
            </a:p>
          </p:txBody>
        </p:sp>
        <p:graphicFrame>
          <p:nvGraphicFramePr>
            <p:cNvPr id="75793" name="Object 24"/>
            <p:cNvGraphicFramePr>
              <a:graphicFrameLocks noChangeAspect="1"/>
            </p:cNvGraphicFramePr>
            <p:nvPr/>
          </p:nvGraphicFramePr>
          <p:xfrm>
            <a:off x="2141" y="2025"/>
            <a:ext cx="239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11" name="公式" r:id="rId6" imgW="152400" imgH="393700" progId="Equation.3">
                    <p:embed/>
                  </p:oleObj>
                </mc:Choice>
                <mc:Fallback>
                  <p:oleObj name="公式" r:id="rId6" imgW="152400" imgH="3937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1" y="2025"/>
                          <a:ext cx="239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5"/>
          <p:cNvGrpSpPr/>
          <p:nvPr/>
        </p:nvGrpSpPr>
        <p:grpSpPr bwMode="auto">
          <a:xfrm>
            <a:off x="1476375" y="5445125"/>
            <a:ext cx="6191250" cy="879475"/>
            <a:chOff x="1728" y="3167"/>
            <a:chExt cx="2737" cy="470"/>
          </a:xfrm>
        </p:grpSpPr>
        <p:sp>
          <p:nvSpPr>
            <p:cNvPr id="75795" name="AutoShape 26"/>
            <p:cNvSpPr/>
            <p:nvPr/>
          </p:nvSpPr>
          <p:spPr bwMode="auto">
            <a:xfrm rot="-5403112">
              <a:off x="2953" y="1942"/>
              <a:ext cx="141" cy="2592"/>
            </a:xfrm>
            <a:prstGeom prst="leftBrace">
              <a:avLst>
                <a:gd name="adj1" fmla="val 153191"/>
                <a:gd name="adj2" fmla="val 50000"/>
              </a:avLst>
            </a:prstGeom>
            <a:noFill/>
            <a:ln w="9525">
              <a:solidFill>
                <a:srgbClr val="FF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5796" name="Text Box 27"/>
            <p:cNvSpPr txBox="1">
              <a:spLocks noChangeArrowheads="1"/>
            </p:cNvSpPr>
            <p:nvPr/>
          </p:nvSpPr>
          <p:spPr bwMode="auto">
            <a:xfrm>
              <a:off x="2737" y="3360"/>
              <a:ext cx="1728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?</a:t>
              </a:r>
              <a:r>
                <a:rPr kumimoji="1" lang="zh-CN" altLang="en-US" sz="2800" b="1">
                  <a:solidFill>
                    <a:srgbClr val="CC00CC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本</a:t>
              </a:r>
            </a:p>
          </p:txBody>
        </p:sp>
      </p:grpSp>
      <p:grpSp>
        <p:nvGrpSpPr>
          <p:cNvPr id="7" name="Group 37"/>
          <p:cNvGrpSpPr/>
          <p:nvPr/>
        </p:nvGrpSpPr>
        <p:grpSpPr bwMode="auto">
          <a:xfrm>
            <a:off x="1331913" y="4581525"/>
            <a:ext cx="6119812" cy="144463"/>
            <a:chOff x="839" y="3067"/>
            <a:chExt cx="3855" cy="91"/>
          </a:xfrm>
        </p:grpSpPr>
        <p:sp>
          <p:nvSpPr>
            <p:cNvPr id="75798" name="Line 34"/>
            <p:cNvSpPr>
              <a:spLocks noChangeShapeType="1"/>
            </p:cNvSpPr>
            <p:nvPr/>
          </p:nvSpPr>
          <p:spPr bwMode="auto">
            <a:xfrm>
              <a:off x="839" y="3158"/>
              <a:ext cx="3855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75799" name="Line 35"/>
            <p:cNvSpPr>
              <a:spLocks noChangeShapeType="1"/>
            </p:cNvSpPr>
            <p:nvPr/>
          </p:nvSpPr>
          <p:spPr bwMode="auto">
            <a:xfrm flipH="1">
              <a:off x="839" y="3067"/>
              <a:ext cx="0" cy="91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75800" name="Line 36"/>
            <p:cNvSpPr>
              <a:spLocks noChangeShapeType="1"/>
            </p:cNvSpPr>
            <p:nvPr/>
          </p:nvSpPr>
          <p:spPr bwMode="auto">
            <a:xfrm flipH="1">
              <a:off x="4694" y="3067"/>
              <a:ext cx="0" cy="91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pic>
        <p:nvPicPr>
          <p:cNvPr id="75801" name="Picture 9" descr="图片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11413" y="0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4"/>
          <p:cNvSpPr>
            <a:spLocks noChangeArrowheads="1" noChangeShapeType="1" noTextEdit="1"/>
          </p:cNvSpPr>
          <p:nvPr/>
        </p:nvSpPr>
        <p:spPr bwMode="auto">
          <a:xfrm>
            <a:off x="179388" y="188913"/>
            <a:ext cx="1655762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395288" y="1196975"/>
            <a:ext cx="8280400" cy="1406525"/>
            <a:chOff x="295" y="1026"/>
            <a:chExt cx="5216" cy="886"/>
          </a:xfrm>
        </p:grpSpPr>
        <p:sp>
          <p:nvSpPr>
            <p:cNvPr id="76804" name="Text Box 5"/>
            <p:cNvSpPr txBox="1">
              <a:spLocks noChangeArrowheads="1"/>
            </p:cNvSpPr>
            <p:nvPr/>
          </p:nvSpPr>
          <p:spPr bwMode="auto">
            <a:xfrm>
              <a:off x="295" y="1162"/>
              <a:ext cx="521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 dirty="0"/>
                <a:t>1</a:t>
              </a:r>
              <a:r>
                <a:rPr lang="zh-CN" altLang="en-US" sz="3600" b="1" dirty="0"/>
                <a:t>、小明体重</a:t>
              </a:r>
              <a:r>
                <a:rPr lang="en-US" altLang="zh-CN" sz="3600" b="1" dirty="0"/>
                <a:t>24</a:t>
              </a:r>
              <a:r>
                <a:rPr lang="zh-CN" altLang="en-US" sz="3600" b="1" dirty="0"/>
                <a:t>千克</a:t>
              </a:r>
              <a:r>
                <a:rPr lang="en-US" altLang="zh-CN" sz="3600" b="1" dirty="0"/>
                <a:t>,</a:t>
              </a:r>
              <a:r>
                <a:rPr lang="zh-CN" altLang="en-US" sz="3600" b="1" dirty="0"/>
                <a:t>是爸爸体重的        </a:t>
              </a:r>
              <a:r>
                <a:rPr lang="en-US" altLang="zh-CN" sz="3600" b="1" dirty="0"/>
                <a:t>,</a:t>
              </a:r>
              <a:r>
                <a:rPr lang="zh-CN" altLang="en-US" sz="3600" b="1" dirty="0"/>
                <a:t>爸爸体重是多少千克</a:t>
              </a:r>
              <a:r>
                <a:rPr lang="en-US" altLang="zh-CN" sz="3600" b="1" dirty="0"/>
                <a:t>?</a:t>
              </a:r>
              <a:endParaRPr kumimoji="1" lang="en-US" altLang="zh-CN" sz="3600" b="1" dirty="0"/>
            </a:p>
          </p:txBody>
        </p:sp>
        <p:graphicFrame>
          <p:nvGraphicFramePr>
            <p:cNvPr id="76805" name="Object 7"/>
            <p:cNvGraphicFramePr>
              <a:graphicFrameLocks noChangeAspect="1"/>
            </p:cNvGraphicFramePr>
            <p:nvPr/>
          </p:nvGraphicFramePr>
          <p:xfrm>
            <a:off x="4802" y="1026"/>
            <a:ext cx="374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9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2" y="1026"/>
                          <a:ext cx="374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0"/>
          <p:cNvGrpSpPr/>
          <p:nvPr/>
        </p:nvGrpSpPr>
        <p:grpSpPr bwMode="auto">
          <a:xfrm>
            <a:off x="323850" y="3573463"/>
            <a:ext cx="8280400" cy="2289175"/>
            <a:chOff x="295" y="2341"/>
            <a:chExt cx="5216" cy="1442"/>
          </a:xfrm>
        </p:grpSpPr>
        <p:sp>
          <p:nvSpPr>
            <p:cNvPr id="76807" name="Text Box 6"/>
            <p:cNvSpPr txBox="1">
              <a:spLocks noChangeArrowheads="1"/>
            </p:cNvSpPr>
            <p:nvPr/>
          </p:nvSpPr>
          <p:spPr bwMode="auto">
            <a:xfrm>
              <a:off x="295" y="2341"/>
              <a:ext cx="5216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2</a:t>
              </a:r>
              <a:r>
                <a:rPr lang="zh-CN" altLang="en-US" sz="3600" b="1"/>
                <a:t>、一个修路队修一条路，第一天修了全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长的       ，正好是</a:t>
              </a:r>
              <a:r>
                <a:rPr lang="en-US" altLang="zh-CN" sz="3600" b="1"/>
                <a:t>160</a:t>
              </a:r>
              <a:r>
                <a:rPr lang="zh-CN" altLang="en-US" sz="3600" b="1"/>
                <a:t>米，这条路全长是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多少米？</a:t>
              </a:r>
              <a:endParaRPr kumimoji="1" lang="zh-CN" altLang="en-US" sz="3600" b="1"/>
            </a:p>
          </p:txBody>
        </p:sp>
        <p:graphicFrame>
          <p:nvGraphicFramePr>
            <p:cNvPr id="76808" name="Object 8"/>
            <p:cNvGraphicFramePr>
              <a:graphicFrameLocks noChangeAspect="1"/>
            </p:cNvGraphicFramePr>
            <p:nvPr/>
          </p:nvGraphicFramePr>
          <p:xfrm>
            <a:off x="975" y="2659"/>
            <a:ext cx="544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20" name="公式" r:id="rId5" imgW="152400" imgH="393700" progId="Equation.3">
                    <p:embed/>
                  </p:oleObj>
                </mc:Choice>
                <mc:Fallback>
                  <p:oleObj name="公式" r:id="rId5" imgW="152400" imgH="3937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659"/>
                          <a:ext cx="544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6809" name="Picture 12" descr="BS00975_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16688" y="5299075"/>
            <a:ext cx="2087562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0" name="Picture 9" descr="图片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11413" y="0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u=3946093755,138439677&amp;gp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179388" y="620713"/>
            <a:ext cx="3711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000" b="1">
                <a:solidFill>
                  <a:srgbClr val="000066"/>
                </a:solidFill>
              </a:rPr>
              <a:t>看图列式解答：</a:t>
            </a:r>
          </a:p>
        </p:txBody>
      </p:sp>
      <p:sp>
        <p:nvSpPr>
          <p:cNvPr id="77828" name="Text Box 18"/>
          <p:cNvSpPr txBox="1">
            <a:spLocks noChangeArrowheads="1"/>
          </p:cNvSpPr>
          <p:nvPr/>
        </p:nvSpPr>
        <p:spPr bwMode="auto">
          <a:xfrm>
            <a:off x="4098925" y="3449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77829" name="Text Box 6"/>
          <p:cNvSpPr txBox="1">
            <a:spLocks noChangeArrowheads="1"/>
          </p:cNvSpPr>
          <p:nvPr/>
        </p:nvSpPr>
        <p:spPr bwMode="auto">
          <a:xfrm>
            <a:off x="857250" y="2154238"/>
            <a:ext cx="1076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/>
              <a:t>（</a:t>
            </a:r>
            <a:r>
              <a:rPr lang="en-US" altLang="zh-CN" sz="2800" b="1"/>
              <a:t>1</a:t>
            </a:r>
            <a:r>
              <a:rPr lang="zh-CN" altLang="en-US" sz="2800" b="1"/>
              <a:t>）</a:t>
            </a:r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2076450" y="2433638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1" name="Line 8"/>
          <p:cNvSpPr>
            <a:spLocks noChangeShapeType="1"/>
          </p:cNvSpPr>
          <p:nvPr/>
        </p:nvSpPr>
        <p:spPr bwMode="auto">
          <a:xfrm>
            <a:off x="2076450" y="22050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2" name="Line 9"/>
          <p:cNvSpPr>
            <a:spLocks noChangeShapeType="1"/>
          </p:cNvSpPr>
          <p:nvPr/>
        </p:nvSpPr>
        <p:spPr bwMode="auto">
          <a:xfrm>
            <a:off x="3281363" y="22050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3" name="Line 10"/>
          <p:cNvSpPr>
            <a:spLocks noChangeShapeType="1"/>
          </p:cNvSpPr>
          <p:nvPr/>
        </p:nvSpPr>
        <p:spPr bwMode="auto">
          <a:xfrm>
            <a:off x="4562475" y="22050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4" name="Line 11"/>
          <p:cNvSpPr>
            <a:spLocks noChangeShapeType="1"/>
          </p:cNvSpPr>
          <p:nvPr/>
        </p:nvSpPr>
        <p:spPr bwMode="auto">
          <a:xfrm>
            <a:off x="5886450" y="2205038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5" name="Line 12"/>
          <p:cNvSpPr>
            <a:spLocks noChangeShapeType="1"/>
          </p:cNvSpPr>
          <p:nvPr/>
        </p:nvSpPr>
        <p:spPr bwMode="auto">
          <a:xfrm>
            <a:off x="7239000" y="223837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6" name="AutoShape 13"/>
          <p:cNvSpPr/>
          <p:nvPr/>
        </p:nvSpPr>
        <p:spPr bwMode="auto">
          <a:xfrm rot="16200000" flipV="1">
            <a:off x="4476750" y="-500062"/>
            <a:ext cx="381000" cy="5181600"/>
          </a:xfrm>
          <a:prstGeom prst="rightBrace">
            <a:avLst>
              <a:gd name="adj1" fmla="val 11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7837" name="Text Box 14"/>
          <p:cNvSpPr txBox="1">
            <a:spLocks noChangeArrowheads="1"/>
          </p:cNvSpPr>
          <p:nvPr/>
        </p:nvSpPr>
        <p:spPr bwMode="auto">
          <a:xfrm>
            <a:off x="4133850" y="1519238"/>
            <a:ext cx="1103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/>
              <a:t>？千克</a:t>
            </a:r>
          </a:p>
        </p:txBody>
      </p:sp>
      <p:sp>
        <p:nvSpPr>
          <p:cNvPr id="77838" name="AutoShape 15"/>
          <p:cNvSpPr/>
          <p:nvPr/>
        </p:nvSpPr>
        <p:spPr bwMode="auto">
          <a:xfrm rot="5400000">
            <a:off x="3790950" y="795338"/>
            <a:ext cx="381000" cy="3810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7839" name="Text Box 16"/>
          <p:cNvSpPr txBox="1">
            <a:spLocks noChangeArrowheads="1"/>
          </p:cNvSpPr>
          <p:nvPr/>
        </p:nvSpPr>
        <p:spPr bwMode="auto">
          <a:xfrm>
            <a:off x="3219450" y="2814638"/>
            <a:ext cx="186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/>
              <a:t>卖了</a:t>
            </a:r>
            <a:r>
              <a:rPr lang="en-US" altLang="zh-CN" b="1"/>
              <a:t>120</a:t>
            </a:r>
            <a:r>
              <a:rPr lang="zh-CN" altLang="en-US" b="1"/>
              <a:t>千克</a:t>
            </a:r>
          </a:p>
        </p:txBody>
      </p:sp>
      <p:grpSp>
        <p:nvGrpSpPr>
          <p:cNvPr id="2" name="组合 41"/>
          <p:cNvGrpSpPr/>
          <p:nvPr/>
        </p:nvGrpSpPr>
        <p:grpSpPr bwMode="auto">
          <a:xfrm>
            <a:off x="957263" y="3990975"/>
            <a:ext cx="7543800" cy="2152650"/>
            <a:chOff x="533400" y="3886200"/>
            <a:chExt cx="7543800" cy="2152650"/>
          </a:xfrm>
        </p:grpSpPr>
        <p:sp>
          <p:nvSpPr>
            <p:cNvPr id="77841" name="Text Box 20"/>
            <p:cNvSpPr txBox="1">
              <a:spLocks noChangeArrowheads="1"/>
            </p:cNvSpPr>
            <p:nvPr/>
          </p:nvSpPr>
          <p:spPr bwMode="auto">
            <a:xfrm>
              <a:off x="533400" y="4572000"/>
              <a:ext cx="10763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800" b="1"/>
                <a:t>（</a:t>
              </a:r>
              <a:r>
                <a:rPr lang="en-US" altLang="zh-CN" sz="2800" b="1"/>
                <a:t>2</a:t>
              </a:r>
              <a:r>
                <a:rPr lang="zh-CN" altLang="en-US" sz="2800" b="1"/>
                <a:t>）</a:t>
              </a:r>
            </a:p>
          </p:txBody>
        </p:sp>
        <p:sp>
          <p:nvSpPr>
            <p:cNvPr id="77842" name="Line 22"/>
            <p:cNvSpPr>
              <a:spLocks noChangeShapeType="1"/>
            </p:cNvSpPr>
            <p:nvPr/>
          </p:nvSpPr>
          <p:spPr bwMode="auto">
            <a:xfrm>
              <a:off x="2971800" y="4876800"/>
              <a:ext cx="5105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3" name="Line 23"/>
            <p:cNvSpPr>
              <a:spLocks noChangeShapeType="1"/>
            </p:cNvSpPr>
            <p:nvPr/>
          </p:nvSpPr>
          <p:spPr bwMode="auto">
            <a:xfrm>
              <a:off x="2971800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4" name="Line 24"/>
            <p:cNvSpPr>
              <a:spLocks noChangeShapeType="1"/>
            </p:cNvSpPr>
            <p:nvPr/>
          </p:nvSpPr>
          <p:spPr bwMode="auto">
            <a:xfrm>
              <a:off x="3995738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5" name="Line 25"/>
            <p:cNvSpPr>
              <a:spLocks noChangeShapeType="1"/>
            </p:cNvSpPr>
            <p:nvPr/>
          </p:nvSpPr>
          <p:spPr bwMode="auto">
            <a:xfrm>
              <a:off x="5072063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6" name="Line 27"/>
            <p:cNvSpPr>
              <a:spLocks noChangeShapeType="1"/>
            </p:cNvSpPr>
            <p:nvPr/>
          </p:nvSpPr>
          <p:spPr bwMode="auto">
            <a:xfrm>
              <a:off x="7043738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7" name="Line 28"/>
            <p:cNvSpPr>
              <a:spLocks noChangeShapeType="1"/>
            </p:cNvSpPr>
            <p:nvPr/>
          </p:nvSpPr>
          <p:spPr bwMode="auto">
            <a:xfrm>
              <a:off x="8034338" y="47244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48" name="AutoShape 29"/>
            <p:cNvSpPr/>
            <p:nvPr/>
          </p:nvSpPr>
          <p:spPr bwMode="auto">
            <a:xfrm rot="16200000" flipV="1">
              <a:off x="5334000" y="1981200"/>
              <a:ext cx="381000" cy="5105400"/>
            </a:xfrm>
            <a:prstGeom prst="rightBrace">
              <a:avLst>
                <a:gd name="adj1" fmla="val 111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7849" name="Text Box 30"/>
            <p:cNvSpPr txBox="1">
              <a:spLocks noChangeArrowheads="1"/>
            </p:cNvSpPr>
            <p:nvPr/>
          </p:nvSpPr>
          <p:spPr bwMode="auto">
            <a:xfrm>
              <a:off x="5181600" y="3910013"/>
              <a:ext cx="898525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800" b="1"/>
                <a:t>？箱</a:t>
              </a:r>
            </a:p>
          </p:txBody>
        </p:sp>
        <p:sp>
          <p:nvSpPr>
            <p:cNvPr id="77850" name="Line 33"/>
            <p:cNvSpPr>
              <a:spLocks noChangeShapeType="1"/>
            </p:cNvSpPr>
            <p:nvPr/>
          </p:nvSpPr>
          <p:spPr bwMode="auto">
            <a:xfrm>
              <a:off x="2971800" y="5867400"/>
              <a:ext cx="3200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1" name="Line 34"/>
            <p:cNvSpPr>
              <a:spLocks noChangeShapeType="1"/>
            </p:cNvSpPr>
            <p:nvPr/>
          </p:nvSpPr>
          <p:spPr bwMode="auto">
            <a:xfrm>
              <a:off x="2971800" y="571500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2" name="Line 35"/>
            <p:cNvSpPr>
              <a:spLocks noChangeShapeType="1"/>
            </p:cNvSpPr>
            <p:nvPr/>
          </p:nvSpPr>
          <p:spPr bwMode="auto">
            <a:xfrm>
              <a:off x="3986213" y="569595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3" name="Line 36"/>
            <p:cNvSpPr>
              <a:spLocks noChangeShapeType="1"/>
            </p:cNvSpPr>
            <p:nvPr/>
          </p:nvSpPr>
          <p:spPr bwMode="auto">
            <a:xfrm>
              <a:off x="5043488" y="5691188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4" name="Line 37"/>
            <p:cNvSpPr>
              <a:spLocks noChangeShapeType="1"/>
            </p:cNvSpPr>
            <p:nvPr/>
          </p:nvSpPr>
          <p:spPr bwMode="auto">
            <a:xfrm>
              <a:off x="6096000" y="5705475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5" name="Line 40"/>
            <p:cNvSpPr>
              <a:spLocks noChangeShapeType="1"/>
            </p:cNvSpPr>
            <p:nvPr/>
          </p:nvSpPr>
          <p:spPr bwMode="auto">
            <a:xfrm>
              <a:off x="6096000" y="4876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856" name="AutoShape 41"/>
            <p:cNvSpPr/>
            <p:nvPr/>
          </p:nvSpPr>
          <p:spPr bwMode="auto">
            <a:xfrm rot="16200000" flipV="1">
              <a:off x="4381500" y="3924300"/>
              <a:ext cx="304800" cy="3124200"/>
            </a:xfrm>
            <a:prstGeom prst="rightBrace">
              <a:avLst>
                <a:gd name="adj1" fmla="val 8541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77857" name="Text Box 42"/>
            <p:cNvSpPr txBox="1">
              <a:spLocks noChangeArrowheads="1"/>
            </p:cNvSpPr>
            <p:nvPr/>
          </p:nvSpPr>
          <p:spPr bwMode="auto">
            <a:xfrm>
              <a:off x="4191000" y="4953000"/>
              <a:ext cx="7953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b="1"/>
                <a:t>30</a:t>
              </a:r>
              <a:r>
                <a:rPr lang="zh-CN" altLang="en-US" b="1"/>
                <a:t>箱</a:t>
              </a:r>
            </a:p>
          </p:txBody>
        </p:sp>
        <p:pic>
          <p:nvPicPr>
            <p:cNvPr id="77858" name="Picture 43" descr="5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00200" y="3886200"/>
              <a:ext cx="1131888" cy="1203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859" name="Picture 44" descr="葡萄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7800" y="5181600"/>
              <a:ext cx="1463675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60" name="Line 26"/>
            <p:cNvSpPr>
              <a:spLocks noChangeShapeType="1"/>
            </p:cNvSpPr>
            <p:nvPr/>
          </p:nvSpPr>
          <p:spPr bwMode="auto">
            <a:xfrm>
              <a:off x="6072198" y="4705360"/>
              <a:ext cx="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77861" name="Picture 45" descr="5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214438"/>
            <a:ext cx="11318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62" name="Picture 9" descr="图片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413" y="0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WordArt 4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2016125" cy="1400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考一考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468313" y="1700213"/>
            <a:ext cx="8280400" cy="2289175"/>
            <a:chOff x="295" y="1071"/>
            <a:chExt cx="5216" cy="1442"/>
          </a:xfrm>
        </p:grpSpPr>
        <p:sp>
          <p:nvSpPr>
            <p:cNvPr id="78852" name="Text Box 6"/>
            <p:cNvSpPr txBox="1">
              <a:spLocks noChangeArrowheads="1"/>
            </p:cNvSpPr>
            <p:nvPr/>
          </p:nvSpPr>
          <p:spPr bwMode="auto">
            <a:xfrm>
              <a:off x="295" y="1071"/>
              <a:ext cx="5216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1</a:t>
              </a:r>
              <a:r>
                <a:rPr lang="zh-CN" altLang="en-US" sz="3600" b="1"/>
                <a:t>、光明小学去年植树</a:t>
              </a:r>
              <a:r>
                <a:rPr lang="en-US" altLang="zh-CN" sz="3600" b="1"/>
                <a:t>320</a:t>
              </a:r>
              <a:r>
                <a:rPr lang="zh-CN" altLang="en-US" sz="3600" b="1"/>
                <a:t>棵，相当于今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年植树棵数的        ，今年、去年一共植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3600" b="1"/>
                <a:t>树多少棵？</a:t>
              </a:r>
              <a:endParaRPr kumimoji="1" lang="zh-CN" altLang="en-US" sz="3600" b="1"/>
            </a:p>
          </p:txBody>
        </p:sp>
        <p:graphicFrame>
          <p:nvGraphicFramePr>
            <p:cNvPr id="78853" name="Object 7"/>
            <p:cNvGraphicFramePr>
              <a:graphicFrameLocks noChangeAspect="1"/>
            </p:cNvGraphicFramePr>
            <p:nvPr/>
          </p:nvGraphicFramePr>
          <p:xfrm>
            <a:off x="2200" y="1434"/>
            <a:ext cx="408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69" name="公式" r:id="rId3" imgW="139700" imgH="393700" progId="Equation.3">
                    <p:embed/>
                  </p:oleObj>
                </mc:Choice>
                <mc:Fallback>
                  <p:oleObj name="公式" r:id="rId3" imgW="139700" imgH="3937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0" y="1434"/>
                          <a:ext cx="408" cy="7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"/>
          <p:cNvGrpSpPr/>
          <p:nvPr/>
        </p:nvGrpSpPr>
        <p:grpSpPr bwMode="auto">
          <a:xfrm>
            <a:off x="827088" y="4005263"/>
            <a:ext cx="3384550" cy="1573212"/>
            <a:chOff x="521" y="2523"/>
            <a:chExt cx="2132" cy="991"/>
          </a:xfrm>
        </p:grpSpPr>
        <p:sp>
          <p:nvSpPr>
            <p:cNvPr id="78855" name="Text Box 10"/>
            <p:cNvSpPr txBox="1">
              <a:spLocks noChangeArrowheads="1"/>
            </p:cNvSpPr>
            <p:nvPr/>
          </p:nvSpPr>
          <p:spPr bwMode="auto">
            <a:xfrm>
              <a:off x="521" y="2826"/>
              <a:ext cx="21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600" b="1"/>
                <a:t>320 ÷    + 320</a:t>
              </a:r>
            </a:p>
          </p:txBody>
        </p:sp>
        <p:graphicFrame>
          <p:nvGraphicFramePr>
            <p:cNvPr id="78856" name="Object 11"/>
            <p:cNvGraphicFramePr>
              <a:graphicFrameLocks noChangeAspect="1"/>
            </p:cNvGraphicFramePr>
            <p:nvPr/>
          </p:nvGraphicFramePr>
          <p:xfrm>
            <a:off x="1383" y="2523"/>
            <a:ext cx="328" cy="9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870" name="公式" r:id="rId5" imgW="139700" imgH="393700" progId="Equation.3">
                    <p:embed/>
                  </p:oleObj>
                </mc:Choice>
                <mc:Fallback>
                  <p:oleObj name="公式" r:id="rId5" imgW="139700" imgH="3937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523"/>
                          <a:ext cx="328" cy="9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4067175" y="4510088"/>
            <a:ext cx="2665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/>
              <a:t>=360+320</a:t>
            </a:r>
            <a:endParaRPr kumimoji="1" lang="en-US" altLang="zh-CN" sz="3600" b="1"/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6478588" y="4508500"/>
            <a:ext cx="3062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/>
              <a:t>= 680</a:t>
            </a:r>
            <a:r>
              <a:rPr lang="zh-CN" altLang="en-US" sz="3600" b="1"/>
              <a:t>（棵）</a:t>
            </a:r>
            <a:endParaRPr kumimoji="1" lang="zh-CN" altLang="en-US" sz="3600" b="1"/>
          </a:p>
        </p:txBody>
      </p:sp>
      <p:sp>
        <p:nvSpPr>
          <p:cNvPr id="390162" name="Text Box 18"/>
          <p:cNvSpPr txBox="1">
            <a:spLocks noChangeArrowheads="1"/>
          </p:cNvSpPr>
          <p:nvPr/>
        </p:nvSpPr>
        <p:spPr bwMode="auto">
          <a:xfrm>
            <a:off x="2124075" y="5734050"/>
            <a:ext cx="748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/>
              <a:t>答：今年、去年一共植树</a:t>
            </a:r>
            <a:r>
              <a:rPr lang="en-US" altLang="zh-CN" sz="3600" b="1"/>
              <a:t>680</a:t>
            </a:r>
            <a:r>
              <a:rPr lang="zh-CN" altLang="en-US" sz="3600" b="1"/>
              <a:t>棵。</a:t>
            </a:r>
          </a:p>
        </p:txBody>
      </p:sp>
      <p:pic>
        <p:nvPicPr>
          <p:cNvPr id="78860" name="Picture 20" descr="BJ_02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5511800"/>
            <a:ext cx="2017713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0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0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8" grpId="0"/>
      <p:bldP spid="390159" grpId="0"/>
      <p:bldP spid="390162" grpId="0"/>
    </p:bldLst>
  </p:timing>
</p:sld>
</file>

<file path=ppt/theme/theme1.xml><?xml version="1.0" encoding="utf-8"?>
<a:theme xmlns:a="http://schemas.openxmlformats.org/drawingml/2006/main" name="WWW.2PPT.COM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全屏显示(4:3)</PresentationFormat>
  <Paragraphs>78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方正彩云简体</vt:lpstr>
      <vt:lpstr>方正隶二简体</vt:lpstr>
      <vt:lpstr>黑体</vt:lpstr>
      <vt:lpstr>华康海报体W12(P)</vt:lpstr>
      <vt:lpstr>华文新魏</vt:lpstr>
      <vt:lpstr>楷体_GB2312</vt:lpstr>
      <vt:lpstr>宋体</vt:lpstr>
      <vt:lpstr>微软雅黑</vt:lpstr>
      <vt:lpstr>Arial</vt:lpstr>
      <vt:lpstr>Tahoma</vt:lpstr>
      <vt:lpstr>Times New Roman</vt:lpstr>
      <vt:lpstr>Wingdings</vt:lpstr>
      <vt:lpstr>WWW.2PPT.COM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2021-12-31T02:02:07Z</dcterms:created>
  <dcterms:modified xsi:type="dcterms:W3CDTF">2023-01-17T01:10:57Z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16985E97262244038674B843AEC8EBBE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