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1" r:id="rId2"/>
    <p:sldId id="361" r:id="rId3"/>
    <p:sldId id="304" r:id="rId4"/>
    <p:sldId id="363" r:id="rId5"/>
    <p:sldId id="299" r:id="rId6"/>
    <p:sldId id="356" r:id="rId7"/>
    <p:sldId id="358" r:id="rId8"/>
    <p:sldId id="364" r:id="rId9"/>
    <p:sldId id="365" r:id="rId10"/>
    <p:sldId id="269" r:id="rId11"/>
    <p:sldId id="270" r:id="rId12"/>
    <p:sldId id="354" r:id="rId13"/>
    <p:sldId id="367" r:id="rId14"/>
    <p:sldId id="366" r:id="rId15"/>
    <p:sldId id="362" r:id="rId16"/>
    <p:sldId id="357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BA06"/>
    <a:srgbClr val="0000FF"/>
    <a:srgbClr val="CC0000"/>
    <a:srgbClr val="FF9933"/>
    <a:srgbClr val="000000"/>
    <a:srgbClr val="66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488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D8BD373-5470-4F5D-B0B7-5E848B1C279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325BB49-DA92-47FF-BC92-0C072B45F4A1}" type="slidenum">
              <a:rPr lang="en-US" altLang="zh-CN" sz="1200">
                <a:latin typeface="Calibri" panose="020F0502020204030204" pitchFamily="34" charset="0"/>
              </a:rPr>
              <a:t>4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  <p:sp>
        <p:nvSpPr>
          <p:cNvPr id="337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3795" name="备注占位符 2"/>
          <p:cNvSpPr>
            <a:spLocks noGrp="1" noChangeArrowheads="1"/>
          </p:cNvSpPr>
          <p:nvPr>
            <p:ph type="body" idx="4294967295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Arial" panose="020B0604020202020204" pitchFamily="34" charset="0"/>
            </a:endParaRPr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E602775-D877-4743-B248-630941DE2FDE}" type="slidenum">
              <a:rPr lang="en-US" altLang="zh-CN" sz="1200">
                <a:latin typeface="Calibri" panose="020F0502020204030204" pitchFamily="34" charset="0"/>
              </a:rPr>
              <a:t>4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7D32131-41E2-4E41-BDF6-181654889531}" type="slidenum">
              <a:rPr lang="en-US" altLang="zh-CN">
                <a:latin typeface="Calibri" panose="020F0502020204030204" pitchFamily="34" charset="0"/>
              </a:rPr>
              <a:t>5</a:t>
            </a:fld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5843" name="备注占位符 2"/>
          <p:cNvSpPr>
            <a:spLocks noGrp="1" noChangeArrowheads="1"/>
          </p:cNvSpPr>
          <p:nvPr>
            <p:ph type="body" idx="4294967295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dirty="0" smtClean="0">
              <a:latin typeface="Arial" panose="020B0604020202020204" pitchFamily="34" charset="0"/>
            </a:endParaRPr>
          </a:p>
        </p:txBody>
      </p:sp>
      <p:sp>
        <p:nvSpPr>
          <p:cNvPr id="358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1B36ACA-2607-44DA-B882-9B9F6168A0AA}" type="slidenum">
              <a:rPr lang="en-US" altLang="zh-CN" sz="1200">
                <a:latin typeface="Calibri" panose="020F0502020204030204" pitchFamily="34" charset="0"/>
              </a:rPr>
              <a:t>5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38267C2-B920-44BA-AA31-4690C288BBEF}" type="slidenum">
              <a:rPr lang="en-US" altLang="zh-CN">
                <a:latin typeface="Calibri" panose="020F0502020204030204" pitchFamily="34" charset="0"/>
              </a:rPr>
              <a:t>6</a:t>
            </a:fld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378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7891" name="备注占位符 2"/>
          <p:cNvSpPr>
            <a:spLocks noGrp="1" noChangeArrowheads="1"/>
          </p:cNvSpPr>
          <p:nvPr>
            <p:ph type="body" idx="4294967295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Arial" panose="020B0604020202020204" pitchFamily="34" charset="0"/>
            </a:endParaRPr>
          </a:p>
        </p:txBody>
      </p:sp>
      <p:sp>
        <p:nvSpPr>
          <p:cNvPr id="378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03B4211-340B-4249-A231-0418EC3EB038}" type="slidenum">
              <a:rPr lang="en-US" altLang="zh-CN" sz="1200">
                <a:latin typeface="Calibri" panose="020F0502020204030204" pitchFamily="34" charset="0"/>
              </a:rPr>
              <a:t>6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5773EB3-249A-4E92-B5D4-8815FFE85C8F}" type="slidenum">
              <a:rPr lang="en-US" altLang="zh-CN">
                <a:latin typeface="Calibri" panose="020F0502020204030204" pitchFamily="34" charset="0"/>
              </a:rPr>
              <a:t>7</a:t>
            </a:fld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39939" name="备注占位符 2"/>
          <p:cNvSpPr>
            <a:spLocks noGrp="1" noChangeArrowheads="1"/>
          </p:cNvSpPr>
          <p:nvPr>
            <p:ph type="body" idx="4294967295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Arial" panose="020B0604020202020204" pitchFamily="34" charset="0"/>
            </a:endParaRPr>
          </a:p>
        </p:txBody>
      </p:sp>
      <p:sp>
        <p:nvSpPr>
          <p:cNvPr id="3994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9DB2C5E-3697-4EA3-8B03-69FEA38F7789}" type="slidenum">
              <a:rPr lang="en-US" altLang="zh-CN" sz="1200">
                <a:latin typeface="Calibri" panose="020F0502020204030204" pitchFamily="34" charset="0"/>
              </a:rPr>
              <a:t>7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5265-5D43-4106-86C5-92BCF14FC2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A405-559A-4E2B-908A-70BEC09E59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172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172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28984-7EE7-4660-8911-DFD4D9C06B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3F6958-04CB-44C2-BC85-431CCBB218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CD6F-69FD-4C35-B882-54ED656E0C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8870-2315-45F8-BF43-608BEC820C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A60A0-B8BA-4973-A22D-A4BB8DFB44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7F69-84BD-48E9-9F9E-1943487D3C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026ED-6870-4B8E-8C79-4E9033D43F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D738F-6ADB-49D1-A778-EAF702FCEB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FD921-C3C1-4B07-BE1E-1DEEA67A13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A02C-7109-4EB3-BC4E-0042045D6E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638" y="6605588"/>
            <a:ext cx="2133600" cy="168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76938" y="6594475"/>
            <a:ext cx="2895600" cy="168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22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65513" y="6613525"/>
            <a:ext cx="2133600" cy="168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041EA67-B862-4D4B-905C-D07BFEF1A2E9}" type="slidenum">
              <a:rPr lang="zh-CN" altLang="en-US"/>
              <a:t>‹#›</a:t>
            </a:fld>
            <a:endParaRPr lang="zh-CN" altLang="en-US"/>
          </a:p>
        </p:txBody>
      </p:sp>
      <p:pic>
        <p:nvPicPr>
          <p:cNvPr id="6150" name="Picture 69" descr="09_back_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0" y="573088"/>
            <a:ext cx="2076450" cy="5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71"/>
          <p:cNvSpPr>
            <a:spLocks noChangeArrowheads="1"/>
          </p:cNvSpPr>
          <p:nvPr/>
        </p:nvSpPr>
        <p:spPr bwMode="auto">
          <a:xfrm>
            <a:off x="228600" y="561975"/>
            <a:ext cx="8686800" cy="5915025"/>
          </a:xfrm>
          <a:prstGeom prst="rect">
            <a:avLst/>
          </a:prstGeom>
          <a:noFill/>
          <a:ln w="28575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TW" altLang="en-US">
              <a:latin typeface="Arial" panose="020B0604020202020204" pitchFamily="34" charset="0"/>
              <a:ea typeface="PMingLiU" pitchFamily="18" charset="-120"/>
            </a:endParaRPr>
          </a:p>
        </p:txBody>
      </p:sp>
      <p:pic>
        <p:nvPicPr>
          <p:cNvPr id="6152" name="Picture 74" descr="09_icon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702300" y="238125"/>
            <a:ext cx="622300" cy="7604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4724400" cy="563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00"/>
          </a:solidFill>
          <a:latin typeface="Verdan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800" b="1">
          <a:solidFill>
            <a:schemeClr val="tx2"/>
          </a:solidFill>
          <a:latin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400" b="1">
          <a:solidFill>
            <a:schemeClr val="tx2"/>
          </a:solidFill>
          <a:latin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 b="1">
          <a:solidFill>
            <a:schemeClr val="tx2"/>
          </a:solidFill>
          <a:latin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b="1">
          <a:solidFill>
            <a:schemeClr val="tx2"/>
          </a:solidFill>
          <a:latin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1266961" y="1447852"/>
            <a:ext cx="59910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8000" b="1" dirty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走进军</a:t>
            </a:r>
            <a:r>
              <a:rPr lang="zh-CN" altLang="en-US" sz="80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营</a:t>
            </a:r>
            <a:endParaRPr lang="en-US" altLang="zh-CN" sz="8000" dirty="0">
              <a:solidFill>
                <a:srgbClr val="FF0000"/>
              </a:solidFill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11316" y="3456047"/>
            <a:ext cx="41456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用数对确定位置</a:t>
            </a:r>
            <a:endParaRPr lang="zh-CN" altLang="en-US" sz="4400" b="1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28636" y="510528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图片 1" descr="QQ截图未命名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"/>
            <a:ext cx="7221538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3200400" y="1143000"/>
            <a:ext cx="785813" cy="500063"/>
          </a:xfrm>
          <a:prstGeom prst="wedgeRoundRectCallout">
            <a:avLst>
              <a:gd name="adj1" fmla="val -69190"/>
              <a:gd name="adj2" fmla="val 27144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Comic Sans MS" panose="030F0702030302020204" pitchFamily="66" charset="0"/>
              </a:rPr>
              <a:t>小刚</a:t>
            </a:r>
          </a:p>
        </p:txBody>
      </p:sp>
      <p:sp>
        <p:nvSpPr>
          <p:cNvPr id="8" name="圆角矩形标注 7"/>
          <p:cNvSpPr>
            <a:spLocks noChangeArrowheads="1"/>
          </p:cNvSpPr>
          <p:nvPr/>
        </p:nvSpPr>
        <p:spPr bwMode="auto">
          <a:xfrm>
            <a:off x="6400800" y="3200400"/>
            <a:ext cx="785813" cy="500063"/>
          </a:xfrm>
          <a:prstGeom prst="wedgeRoundRectCallout">
            <a:avLst>
              <a:gd name="adj1" fmla="val -47574"/>
              <a:gd name="adj2" fmla="val 98255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Comic Sans MS" panose="030F0702030302020204" pitchFamily="66" charset="0"/>
              </a:rPr>
              <a:t>小芳</a:t>
            </a:r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6500813" y="214313"/>
            <a:ext cx="785812" cy="500062"/>
          </a:xfrm>
          <a:prstGeom prst="wedgeRoundRectCallout">
            <a:avLst>
              <a:gd name="adj1" fmla="val -62546"/>
              <a:gd name="adj2" fmla="val 54435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Comic Sans MS" panose="030F0702030302020204" pitchFamily="66" charset="0"/>
              </a:rPr>
              <a:t>小明</a:t>
            </a:r>
          </a:p>
        </p:txBody>
      </p:sp>
      <p:sp>
        <p:nvSpPr>
          <p:cNvPr id="10" name="圆角矩形标注 9"/>
          <p:cNvSpPr>
            <a:spLocks noChangeArrowheads="1"/>
          </p:cNvSpPr>
          <p:nvPr/>
        </p:nvSpPr>
        <p:spPr bwMode="auto">
          <a:xfrm>
            <a:off x="7572375" y="1143000"/>
            <a:ext cx="785813" cy="500063"/>
          </a:xfrm>
          <a:prstGeom prst="wedgeRoundRectCallout">
            <a:avLst>
              <a:gd name="adj1" fmla="val -62546"/>
              <a:gd name="adj2" fmla="val 54435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Comic Sans MS" panose="030F0702030302020204" pitchFamily="66" charset="0"/>
              </a:rPr>
              <a:t>小华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971800" y="1524000"/>
            <a:ext cx="1220788" cy="45720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Arial" panose="020B0604020202020204" pitchFamily="34" charset="0"/>
              </a:rPr>
              <a:t>2,4</a:t>
            </a: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096000" y="3657600"/>
            <a:ext cx="1295400" cy="45720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Arial" panose="020B0604020202020204" pitchFamily="34" charset="0"/>
              </a:rPr>
              <a:t>5,1</a:t>
            </a: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6248400" y="609600"/>
            <a:ext cx="1220788" cy="45720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chemeClr val="tx2"/>
                </a:solidFill>
                <a:latin typeface="Arial" panose="020B0604020202020204" pitchFamily="34" charset="0"/>
              </a:rPr>
              <a:t>5,5</a:t>
            </a:r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7315200" y="1524000"/>
            <a:ext cx="1217613" cy="45720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Arial" panose="020B0604020202020204" pitchFamily="34" charset="0"/>
              </a:rPr>
              <a:t>6,4</a:t>
            </a: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）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66567" grpId="0"/>
      <p:bldP spid="66568" grpId="0"/>
      <p:bldP spid="665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447800" y="1138238"/>
            <a:ext cx="6883400" cy="3719512"/>
            <a:chOff x="839" y="717"/>
            <a:chExt cx="4454" cy="2343"/>
          </a:xfrm>
        </p:grpSpPr>
        <p:sp>
          <p:nvSpPr>
            <p:cNvPr id="44034" name="Line 3"/>
            <p:cNvSpPr>
              <a:spLocks noChangeShapeType="1"/>
            </p:cNvSpPr>
            <p:nvPr/>
          </p:nvSpPr>
          <p:spPr bwMode="auto">
            <a:xfrm>
              <a:off x="839" y="1298"/>
              <a:ext cx="4432" cy="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35" name="Line 4"/>
            <p:cNvSpPr>
              <a:spLocks noChangeShapeType="1"/>
            </p:cNvSpPr>
            <p:nvPr/>
          </p:nvSpPr>
          <p:spPr bwMode="auto">
            <a:xfrm flipV="1">
              <a:off x="860" y="1871"/>
              <a:ext cx="4429" cy="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36" name="Line 5"/>
            <p:cNvSpPr>
              <a:spLocks noChangeShapeType="1"/>
            </p:cNvSpPr>
            <p:nvPr/>
          </p:nvSpPr>
          <p:spPr bwMode="auto">
            <a:xfrm>
              <a:off x="839" y="717"/>
              <a:ext cx="444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37" name="Line 6"/>
            <p:cNvSpPr>
              <a:spLocks noChangeShapeType="1"/>
            </p:cNvSpPr>
            <p:nvPr/>
          </p:nvSpPr>
          <p:spPr bwMode="auto">
            <a:xfrm flipV="1">
              <a:off x="848" y="2470"/>
              <a:ext cx="4445" cy="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38" name="Line 7"/>
            <p:cNvSpPr>
              <a:spLocks noChangeShapeType="1"/>
            </p:cNvSpPr>
            <p:nvPr/>
          </p:nvSpPr>
          <p:spPr bwMode="auto">
            <a:xfrm>
              <a:off x="848" y="3060"/>
              <a:ext cx="444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1474788" y="1154113"/>
            <a:ext cx="6838950" cy="3686175"/>
            <a:chOff x="929" y="647"/>
            <a:chExt cx="4308" cy="2456"/>
          </a:xfrm>
        </p:grpSpPr>
        <p:sp>
          <p:nvSpPr>
            <p:cNvPr id="44040" name="Line 9"/>
            <p:cNvSpPr>
              <a:spLocks noChangeShapeType="1"/>
            </p:cNvSpPr>
            <p:nvPr/>
          </p:nvSpPr>
          <p:spPr bwMode="auto">
            <a:xfrm flipH="1" flipV="1">
              <a:off x="929" y="647"/>
              <a:ext cx="7" cy="24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41" name="Line 10"/>
            <p:cNvSpPr>
              <a:spLocks noChangeShapeType="1"/>
            </p:cNvSpPr>
            <p:nvPr/>
          </p:nvSpPr>
          <p:spPr bwMode="auto">
            <a:xfrm flipH="1" flipV="1">
              <a:off x="1783" y="647"/>
              <a:ext cx="7" cy="24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42" name="Line 11"/>
            <p:cNvSpPr>
              <a:spLocks noChangeShapeType="1"/>
            </p:cNvSpPr>
            <p:nvPr/>
          </p:nvSpPr>
          <p:spPr bwMode="auto">
            <a:xfrm flipH="1" flipV="1">
              <a:off x="2654" y="647"/>
              <a:ext cx="7" cy="24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43" name="Line 12"/>
            <p:cNvSpPr>
              <a:spLocks noChangeShapeType="1"/>
            </p:cNvSpPr>
            <p:nvPr/>
          </p:nvSpPr>
          <p:spPr bwMode="auto">
            <a:xfrm flipH="1" flipV="1">
              <a:off x="3516" y="647"/>
              <a:ext cx="7" cy="24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44" name="Line 13"/>
            <p:cNvSpPr>
              <a:spLocks noChangeShapeType="1"/>
            </p:cNvSpPr>
            <p:nvPr/>
          </p:nvSpPr>
          <p:spPr bwMode="auto">
            <a:xfrm flipH="1" flipV="1">
              <a:off x="4386" y="647"/>
              <a:ext cx="7" cy="24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45" name="Line 14"/>
            <p:cNvSpPr>
              <a:spLocks noChangeShapeType="1"/>
            </p:cNvSpPr>
            <p:nvPr/>
          </p:nvSpPr>
          <p:spPr bwMode="auto">
            <a:xfrm flipH="1" flipV="1">
              <a:off x="5230" y="647"/>
              <a:ext cx="7" cy="24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</p:grpSp>
      <p:sp>
        <p:nvSpPr>
          <p:cNvPr id="44046" name="Rectangle 15"/>
          <p:cNvSpPr>
            <a:spLocks noChangeArrowheads="1"/>
          </p:cNvSpPr>
          <p:nvPr/>
        </p:nvSpPr>
        <p:spPr bwMode="auto">
          <a:xfrm>
            <a:off x="323850" y="4581525"/>
            <a:ext cx="1390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行</a:t>
            </a:r>
          </a:p>
        </p:txBody>
      </p:sp>
      <p:sp>
        <p:nvSpPr>
          <p:cNvPr id="44047" name="Text Box 16"/>
          <p:cNvSpPr txBox="1">
            <a:spLocks noChangeArrowheads="1"/>
          </p:cNvSpPr>
          <p:nvPr/>
        </p:nvSpPr>
        <p:spPr bwMode="auto">
          <a:xfrm>
            <a:off x="323850" y="3644900"/>
            <a:ext cx="1312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行</a:t>
            </a:r>
          </a:p>
        </p:txBody>
      </p:sp>
      <p:sp>
        <p:nvSpPr>
          <p:cNvPr id="44048" name="Text Box 17"/>
          <p:cNvSpPr txBox="1">
            <a:spLocks noChangeArrowheads="1"/>
          </p:cNvSpPr>
          <p:nvPr/>
        </p:nvSpPr>
        <p:spPr bwMode="auto">
          <a:xfrm>
            <a:off x="323850" y="2708275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行</a:t>
            </a:r>
          </a:p>
        </p:txBody>
      </p:sp>
      <p:sp>
        <p:nvSpPr>
          <p:cNvPr id="44049" name="Text Box 18"/>
          <p:cNvSpPr txBox="1">
            <a:spLocks noChangeArrowheads="1"/>
          </p:cNvSpPr>
          <p:nvPr/>
        </p:nvSpPr>
        <p:spPr bwMode="auto">
          <a:xfrm>
            <a:off x="323850" y="1844675"/>
            <a:ext cx="1389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行</a:t>
            </a:r>
          </a:p>
        </p:txBody>
      </p:sp>
      <p:sp>
        <p:nvSpPr>
          <p:cNvPr id="44050" name="Text Box 19"/>
          <p:cNvSpPr txBox="1">
            <a:spLocks noChangeArrowheads="1"/>
          </p:cNvSpPr>
          <p:nvPr/>
        </p:nvSpPr>
        <p:spPr bwMode="auto">
          <a:xfrm>
            <a:off x="323850" y="981075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行</a:t>
            </a:r>
          </a:p>
        </p:txBody>
      </p:sp>
      <p:sp>
        <p:nvSpPr>
          <p:cNvPr id="44051" name="Text Box 20"/>
          <p:cNvSpPr txBox="1">
            <a:spLocks noChangeArrowheads="1"/>
          </p:cNvSpPr>
          <p:nvPr/>
        </p:nvSpPr>
        <p:spPr bwMode="auto">
          <a:xfrm>
            <a:off x="900113" y="5300663"/>
            <a:ext cx="12954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列</a:t>
            </a: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052" name="Text Box 21"/>
          <p:cNvSpPr txBox="1">
            <a:spLocks noChangeArrowheads="1"/>
          </p:cNvSpPr>
          <p:nvPr/>
        </p:nvSpPr>
        <p:spPr bwMode="auto">
          <a:xfrm>
            <a:off x="2322513" y="5305425"/>
            <a:ext cx="1312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列</a:t>
            </a:r>
          </a:p>
        </p:txBody>
      </p:sp>
      <p:sp>
        <p:nvSpPr>
          <p:cNvPr id="44053" name="Text Box 22"/>
          <p:cNvSpPr txBox="1">
            <a:spLocks noChangeArrowheads="1"/>
          </p:cNvSpPr>
          <p:nvPr/>
        </p:nvSpPr>
        <p:spPr bwMode="auto">
          <a:xfrm>
            <a:off x="3676650" y="5299075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列</a:t>
            </a:r>
          </a:p>
        </p:txBody>
      </p:sp>
      <p:sp>
        <p:nvSpPr>
          <p:cNvPr id="44054" name="Text Box 23"/>
          <p:cNvSpPr txBox="1">
            <a:spLocks noChangeArrowheads="1"/>
          </p:cNvSpPr>
          <p:nvPr/>
        </p:nvSpPr>
        <p:spPr bwMode="auto">
          <a:xfrm>
            <a:off x="5026025" y="5292725"/>
            <a:ext cx="1389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列</a:t>
            </a:r>
          </a:p>
        </p:txBody>
      </p:sp>
      <p:sp>
        <p:nvSpPr>
          <p:cNvPr id="44055" name="Text Box 24"/>
          <p:cNvSpPr txBox="1">
            <a:spLocks noChangeArrowheads="1"/>
          </p:cNvSpPr>
          <p:nvPr/>
        </p:nvSpPr>
        <p:spPr bwMode="auto">
          <a:xfrm>
            <a:off x="6411913" y="5307013"/>
            <a:ext cx="1312862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列</a:t>
            </a:r>
          </a:p>
          <a:p>
            <a:pPr>
              <a:spcBef>
                <a:spcPct val="50000"/>
              </a:spcBef>
            </a:pPr>
            <a:endParaRPr lang="en-US" altLang="zh-CN" sz="28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056" name="Text Box 25"/>
          <p:cNvSpPr txBox="1">
            <a:spLocks noChangeArrowheads="1"/>
          </p:cNvSpPr>
          <p:nvPr/>
        </p:nvSpPr>
        <p:spPr bwMode="auto">
          <a:xfrm>
            <a:off x="7742238" y="5313363"/>
            <a:ext cx="1258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第</a:t>
            </a:r>
            <a:r>
              <a:rPr lang="en-US" altLang="zh-CN" sz="2800" b="1">
                <a:solidFill>
                  <a:srgbClr val="000000"/>
                </a:solidFill>
                <a:latin typeface="Comic Sans MS" panose="030F0702030302020204" pitchFamily="66" charset="0"/>
              </a:rPr>
              <a:t>6</a:t>
            </a:r>
            <a:r>
              <a:rPr lang="zh-CN" altLang="en-US" sz="2800" b="1">
                <a:solidFill>
                  <a:srgbClr val="000000"/>
                </a:solidFill>
                <a:latin typeface="Comic Sans MS" panose="030F0702030302020204" pitchFamily="66" charset="0"/>
              </a:rPr>
              <a:t>列</a:t>
            </a:r>
          </a:p>
        </p:txBody>
      </p:sp>
      <p:grpSp>
        <p:nvGrpSpPr>
          <p:cNvPr id="4" name="Group 26"/>
          <p:cNvGrpSpPr/>
          <p:nvPr/>
        </p:nvGrpSpPr>
        <p:grpSpPr bwMode="auto">
          <a:xfrm>
            <a:off x="1258888" y="908050"/>
            <a:ext cx="7291387" cy="4165600"/>
            <a:chOff x="784" y="578"/>
            <a:chExt cx="4593" cy="2624"/>
          </a:xfrm>
        </p:grpSpPr>
        <p:grpSp>
          <p:nvGrpSpPr>
            <p:cNvPr id="44058" name="Group 27"/>
            <p:cNvGrpSpPr/>
            <p:nvPr/>
          </p:nvGrpSpPr>
          <p:grpSpPr bwMode="auto">
            <a:xfrm>
              <a:off x="784" y="583"/>
              <a:ext cx="278" cy="2612"/>
              <a:chOff x="784" y="583"/>
              <a:chExt cx="278" cy="2612"/>
            </a:xfrm>
          </p:grpSpPr>
          <p:sp>
            <p:nvSpPr>
              <p:cNvPr id="44059" name="Oval 28"/>
              <p:cNvSpPr>
                <a:spLocks noChangeArrowheads="1"/>
              </p:cNvSpPr>
              <p:nvPr/>
            </p:nvSpPr>
            <p:spPr bwMode="auto">
              <a:xfrm>
                <a:off x="790" y="583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60" name="Oval 29"/>
              <p:cNvSpPr>
                <a:spLocks noChangeArrowheads="1"/>
              </p:cNvSpPr>
              <p:nvPr/>
            </p:nvSpPr>
            <p:spPr bwMode="auto">
              <a:xfrm>
                <a:off x="790" y="1165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61" name="Oval 30"/>
              <p:cNvSpPr>
                <a:spLocks noChangeArrowheads="1"/>
              </p:cNvSpPr>
              <p:nvPr/>
            </p:nvSpPr>
            <p:spPr bwMode="auto">
              <a:xfrm>
                <a:off x="784" y="2923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62" name="Oval 31"/>
              <p:cNvSpPr>
                <a:spLocks noChangeArrowheads="1"/>
              </p:cNvSpPr>
              <p:nvPr/>
            </p:nvSpPr>
            <p:spPr bwMode="auto">
              <a:xfrm>
                <a:off x="790" y="2344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63" name="Oval 32"/>
              <p:cNvSpPr>
                <a:spLocks noChangeArrowheads="1"/>
              </p:cNvSpPr>
              <p:nvPr/>
            </p:nvSpPr>
            <p:spPr bwMode="auto">
              <a:xfrm>
                <a:off x="790" y="1747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44064" name="Oval 33"/>
            <p:cNvSpPr>
              <a:spLocks noChangeArrowheads="1"/>
            </p:cNvSpPr>
            <p:nvPr/>
          </p:nvSpPr>
          <p:spPr bwMode="auto">
            <a:xfrm>
              <a:off x="1650" y="1165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65" name="Oval 34"/>
            <p:cNvSpPr>
              <a:spLocks noChangeArrowheads="1"/>
            </p:cNvSpPr>
            <p:nvPr/>
          </p:nvSpPr>
          <p:spPr bwMode="auto">
            <a:xfrm>
              <a:off x="1653" y="2923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66" name="Oval 35"/>
            <p:cNvSpPr>
              <a:spLocks noChangeArrowheads="1"/>
            </p:cNvSpPr>
            <p:nvPr/>
          </p:nvSpPr>
          <p:spPr bwMode="auto">
            <a:xfrm>
              <a:off x="2509" y="1752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67" name="Oval 36"/>
            <p:cNvSpPr>
              <a:spLocks noChangeArrowheads="1"/>
            </p:cNvSpPr>
            <p:nvPr/>
          </p:nvSpPr>
          <p:spPr bwMode="auto">
            <a:xfrm>
              <a:off x="2517" y="1165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68" name="Oval 37"/>
            <p:cNvSpPr>
              <a:spLocks noChangeArrowheads="1"/>
            </p:cNvSpPr>
            <p:nvPr/>
          </p:nvSpPr>
          <p:spPr bwMode="auto">
            <a:xfrm>
              <a:off x="2511" y="2923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grpSp>
          <p:nvGrpSpPr>
            <p:cNvPr id="44069" name="Group 38"/>
            <p:cNvGrpSpPr/>
            <p:nvPr/>
          </p:nvGrpSpPr>
          <p:grpSpPr bwMode="auto">
            <a:xfrm>
              <a:off x="3372" y="583"/>
              <a:ext cx="281" cy="2612"/>
              <a:chOff x="3372" y="583"/>
              <a:chExt cx="281" cy="2612"/>
            </a:xfrm>
          </p:grpSpPr>
          <p:sp>
            <p:nvSpPr>
              <p:cNvPr id="44070" name="Oval 39"/>
              <p:cNvSpPr>
                <a:spLocks noChangeArrowheads="1"/>
              </p:cNvSpPr>
              <p:nvPr/>
            </p:nvSpPr>
            <p:spPr bwMode="auto">
              <a:xfrm>
                <a:off x="3372" y="583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71" name="Oval 40"/>
              <p:cNvSpPr>
                <a:spLocks noChangeArrowheads="1"/>
              </p:cNvSpPr>
              <p:nvPr/>
            </p:nvSpPr>
            <p:spPr bwMode="auto">
              <a:xfrm>
                <a:off x="3381" y="1165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72" name="Oval 41"/>
              <p:cNvSpPr>
                <a:spLocks noChangeArrowheads="1"/>
              </p:cNvSpPr>
              <p:nvPr/>
            </p:nvSpPr>
            <p:spPr bwMode="auto">
              <a:xfrm>
                <a:off x="3375" y="2923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73" name="Oval 42"/>
              <p:cNvSpPr>
                <a:spLocks noChangeArrowheads="1"/>
              </p:cNvSpPr>
              <p:nvPr/>
            </p:nvSpPr>
            <p:spPr bwMode="auto">
              <a:xfrm>
                <a:off x="3381" y="2344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74" name="Oval 43"/>
              <p:cNvSpPr>
                <a:spLocks noChangeArrowheads="1"/>
              </p:cNvSpPr>
              <p:nvPr/>
            </p:nvSpPr>
            <p:spPr bwMode="auto">
              <a:xfrm>
                <a:off x="3372" y="1756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44075" name="Oval 44"/>
            <p:cNvSpPr>
              <a:spLocks noChangeArrowheads="1"/>
            </p:cNvSpPr>
            <p:nvPr/>
          </p:nvSpPr>
          <p:spPr bwMode="auto">
            <a:xfrm>
              <a:off x="4234" y="1160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76" name="Oval 45"/>
            <p:cNvSpPr>
              <a:spLocks noChangeArrowheads="1"/>
            </p:cNvSpPr>
            <p:nvPr/>
          </p:nvSpPr>
          <p:spPr bwMode="auto">
            <a:xfrm>
              <a:off x="4246" y="2927"/>
              <a:ext cx="272" cy="272"/>
            </a:xfrm>
            <a:prstGeom prst="ellipse">
              <a:avLst/>
            </a:prstGeom>
            <a:solidFill>
              <a:srgbClr val="00CCFF">
                <a:alpha val="98822"/>
              </a:srgbClr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77" name="Oval 46"/>
            <p:cNvSpPr>
              <a:spLocks noChangeArrowheads="1"/>
            </p:cNvSpPr>
            <p:nvPr/>
          </p:nvSpPr>
          <p:spPr bwMode="auto">
            <a:xfrm>
              <a:off x="4243" y="1760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grpSp>
          <p:nvGrpSpPr>
            <p:cNvPr id="44078" name="Group 47"/>
            <p:cNvGrpSpPr/>
            <p:nvPr/>
          </p:nvGrpSpPr>
          <p:grpSpPr bwMode="auto">
            <a:xfrm>
              <a:off x="1646" y="578"/>
              <a:ext cx="3728" cy="275"/>
              <a:chOff x="1646" y="578"/>
              <a:chExt cx="3728" cy="275"/>
            </a:xfrm>
          </p:grpSpPr>
          <p:sp>
            <p:nvSpPr>
              <p:cNvPr id="44079" name="Oval 48"/>
              <p:cNvSpPr>
                <a:spLocks noChangeArrowheads="1"/>
              </p:cNvSpPr>
              <p:nvPr/>
            </p:nvSpPr>
            <p:spPr bwMode="auto">
              <a:xfrm>
                <a:off x="1646" y="581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80" name="Oval 49"/>
              <p:cNvSpPr>
                <a:spLocks noChangeArrowheads="1"/>
              </p:cNvSpPr>
              <p:nvPr/>
            </p:nvSpPr>
            <p:spPr bwMode="auto">
              <a:xfrm>
                <a:off x="2520" y="581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81" name="Oval 50"/>
              <p:cNvSpPr>
                <a:spLocks noChangeArrowheads="1"/>
              </p:cNvSpPr>
              <p:nvPr/>
            </p:nvSpPr>
            <p:spPr bwMode="auto">
              <a:xfrm>
                <a:off x="4243" y="578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82" name="Oval 51"/>
              <p:cNvSpPr>
                <a:spLocks noChangeArrowheads="1"/>
              </p:cNvSpPr>
              <p:nvPr/>
            </p:nvSpPr>
            <p:spPr bwMode="auto">
              <a:xfrm>
                <a:off x="5102" y="581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44083" name="Oval 52"/>
            <p:cNvSpPr>
              <a:spLocks noChangeArrowheads="1"/>
            </p:cNvSpPr>
            <p:nvPr/>
          </p:nvSpPr>
          <p:spPr bwMode="auto">
            <a:xfrm>
              <a:off x="5102" y="1154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84" name="Oval 53"/>
            <p:cNvSpPr>
              <a:spLocks noChangeArrowheads="1"/>
            </p:cNvSpPr>
            <p:nvPr/>
          </p:nvSpPr>
          <p:spPr bwMode="auto">
            <a:xfrm>
              <a:off x="5105" y="2930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grpSp>
          <p:nvGrpSpPr>
            <p:cNvPr id="44085" name="Group 54"/>
            <p:cNvGrpSpPr/>
            <p:nvPr/>
          </p:nvGrpSpPr>
          <p:grpSpPr bwMode="auto">
            <a:xfrm>
              <a:off x="1650" y="2330"/>
              <a:ext cx="3724" cy="284"/>
              <a:chOff x="1650" y="2330"/>
              <a:chExt cx="3724" cy="284"/>
            </a:xfrm>
          </p:grpSpPr>
          <p:sp>
            <p:nvSpPr>
              <p:cNvPr id="44086" name="Oval 55"/>
              <p:cNvSpPr>
                <a:spLocks noChangeArrowheads="1"/>
              </p:cNvSpPr>
              <p:nvPr/>
            </p:nvSpPr>
            <p:spPr bwMode="auto">
              <a:xfrm>
                <a:off x="1650" y="2335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87" name="Oval 56"/>
              <p:cNvSpPr>
                <a:spLocks noChangeArrowheads="1"/>
              </p:cNvSpPr>
              <p:nvPr/>
            </p:nvSpPr>
            <p:spPr bwMode="auto">
              <a:xfrm>
                <a:off x="2517" y="2333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88" name="Oval 57"/>
              <p:cNvSpPr>
                <a:spLocks noChangeArrowheads="1"/>
              </p:cNvSpPr>
              <p:nvPr/>
            </p:nvSpPr>
            <p:spPr bwMode="auto">
              <a:xfrm>
                <a:off x="4243" y="2330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  <p:sp>
            <p:nvSpPr>
              <p:cNvPr id="44089" name="Oval 58"/>
              <p:cNvSpPr>
                <a:spLocks noChangeArrowheads="1"/>
              </p:cNvSpPr>
              <p:nvPr/>
            </p:nvSpPr>
            <p:spPr bwMode="auto">
              <a:xfrm>
                <a:off x="5102" y="2342"/>
                <a:ext cx="272" cy="272"/>
              </a:xfrm>
              <a:prstGeom prst="ellipse">
                <a:avLst/>
              </a:prstGeom>
              <a:solidFill>
                <a:srgbClr val="00CCFF"/>
              </a:solidFill>
              <a:ln w="57150">
                <a:solidFill>
                  <a:srgbClr val="00CC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44090" name="Oval 59"/>
            <p:cNvSpPr>
              <a:spLocks noChangeArrowheads="1"/>
            </p:cNvSpPr>
            <p:nvPr/>
          </p:nvSpPr>
          <p:spPr bwMode="auto">
            <a:xfrm>
              <a:off x="5102" y="1745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  <p:sp>
          <p:nvSpPr>
            <p:cNvPr id="44091" name="Oval 60"/>
            <p:cNvSpPr>
              <a:spLocks noChangeArrowheads="1"/>
            </p:cNvSpPr>
            <p:nvPr/>
          </p:nvSpPr>
          <p:spPr bwMode="auto">
            <a:xfrm>
              <a:off x="1656" y="1752"/>
              <a:ext cx="272" cy="272"/>
            </a:xfrm>
            <a:prstGeom prst="ellipse">
              <a:avLst/>
            </a:prstGeom>
            <a:solidFill>
              <a:srgbClr val="00CCFF"/>
            </a:solidFill>
            <a:ln w="57150">
              <a:solidFill>
                <a:srgbClr val="00CCFF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mic Sans MS" panose="030F0702030302020204" pitchFamily="66" charset="0"/>
              </a:endParaRPr>
            </a:p>
          </p:txBody>
        </p:sp>
      </p:grpSp>
      <p:sp>
        <p:nvSpPr>
          <p:cNvPr id="44092" name="圆角矩形标注 6"/>
          <p:cNvSpPr>
            <a:spLocks noChangeArrowheads="1"/>
          </p:cNvSpPr>
          <p:nvPr/>
        </p:nvSpPr>
        <p:spPr bwMode="auto">
          <a:xfrm>
            <a:off x="3200400" y="1600200"/>
            <a:ext cx="785813" cy="500063"/>
          </a:xfrm>
          <a:prstGeom prst="wedgeRoundRectCallout">
            <a:avLst>
              <a:gd name="adj1" fmla="val -96060"/>
              <a:gd name="adj2" fmla="val 33810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Comic Sans MS" panose="030F0702030302020204" pitchFamily="66" charset="0"/>
              </a:rPr>
              <a:t>小刚</a:t>
            </a:r>
          </a:p>
        </p:txBody>
      </p:sp>
      <p:sp>
        <p:nvSpPr>
          <p:cNvPr id="44093" name="圆角矩形标注 8"/>
          <p:cNvSpPr>
            <a:spLocks noChangeArrowheads="1"/>
          </p:cNvSpPr>
          <p:nvPr/>
        </p:nvSpPr>
        <p:spPr bwMode="auto">
          <a:xfrm>
            <a:off x="7239000" y="609600"/>
            <a:ext cx="785813" cy="500063"/>
          </a:xfrm>
          <a:prstGeom prst="wedgeRoundRectCallout">
            <a:avLst>
              <a:gd name="adj1" fmla="val -85958"/>
              <a:gd name="adj2" fmla="val 52856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Comic Sans MS" panose="030F0702030302020204" pitchFamily="66" charset="0"/>
              </a:rPr>
              <a:t>小明</a:t>
            </a:r>
          </a:p>
        </p:txBody>
      </p:sp>
      <p:sp>
        <p:nvSpPr>
          <p:cNvPr id="44094" name="圆角矩形标注 7"/>
          <p:cNvSpPr>
            <a:spLocks noChangeArrowheads="1"/>
          </p:cNvSpPr>
          <p:nvPr/>
        </p:nvSpPr>
        <p:spPr bwMode="auto">
          <a:xfrm>
            <a:off x="7239000" y="4267200"/>
            <a:ext cx="785813" cy="500063"/>
          </a:xfrm>
          <a:prstGeom prst="wedgeRoundRectCallout">
            <a:avLst>
              <a:gd name="adj1" fmla="val -86769"/>
              <a:gd name="adj2" fmla="val 63968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Comic Sans MS" panose="030F0702030302020204" pitchFamily="66" charset="0"/>
              </a:rPr>
              <a:t>小芳</a:t>
            </a:r>
          </a:p>
        </p:txBody>
      </p:sp>
      <p:sp>
        <p:nvSpPr>
          <p:cNvPr id="44095" name="圆角矩形标注 9"/>
          <p:cNvSpPr>
            <a:spLocks noChangeArrowheads="1"/>
          </p:cNvSpPr>
          <p:nvPr/>
        </p:nvSpPr>
        <p:spPr bwMode="auto">
          <a:xfrm>
            <a:off x="8358188" y="1447800"/>
            <a:ext cx="785812" cy="500063"/>
          </a:xfrm>
          <a:prstGeom prst="wedgeRoundRectCallout">
            <a:avLst>
              <a:gd name="adj1" fmla="val -52222"/>
              <a:gd name="adj2" fmla="val 68731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Comic Sans MS" panose="030F0702030302020204" pitchFamily="66" charset="0"/>
              </a:rPr>
              <a:t>小华</a:t>
            </a:r>
          </a:p>
        </p:txBody>
      </p:sp>
      <p:sp>
        <p:nvSpPr>
          <p:cNvPr id="15380" name="Text Box 65"/>
          <p:cNvSpPr txBox="1">
            <a:spLocks noChangeArrowheads="1"/>
          </p:cNvSpPr>
          <p:nvPr/>
        </p:nvSpPr>
        <p:spPr bwMode="auto">
          <a:xfrm>
            <a:off x="2895600" y="1981200"/>
            <a:ext cx="1220788" cy="45720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Arial" panose="020B0604020202020204" pitchFamily="34" charset="0"/>
              </a:rPr>
              <a:t>2,4</a:t>
            </a: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5381" name="Text Box 66"/>
          <p:cNvSpPr txBox="1">
            <a:spLocks noChangeArrowheads="1"/>
          </p:cNvSpPr>
          <p:nvPr/>
        </p:nvSpPr>
        <p:spPr bwMode="auto">
          <a:xfrm>
            <a:off x="7010400" y="4648200"/>
            <a:ext cx="1220788" cy="45720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Arial" panose="020B0604020202020204" pitchFamily="34" charset="0"/>
              </a:rPr>
              <a:t>5,1</a:t>
            </a: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5382" name="Text Box 67"/>
          <p:cNvSpPr txBox="1">
            <a:spLocks noChangeArrowheads="1"/>
          </p:cNvSpPr>
          <p:nvPr/>
        </p:nvSpPr>
        <p:spPr bwMode="auto">
          <a:xfrm>
            <a:off x="7010400" y="990600"/>
            <a:ext cx="1220788" cy="45720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Arial" panose="020B0604020202020204" pitchFamily="34" charset="0"/>
              </a:rPr>
              <a:t>5,5</a:t>
            </a: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5383" name="Text Box 68"/>
          <p:cNvSpPr txBox="1">
            <a:spLocks noChangeArrowheads="1"/>
          </p:cNvSpPr>
          <p:nvPr/>
        </p:nvSpPr>
        <p:spPr bwMode="auto">
          <a:xfrm>
            <a:off x="8077200" y="1905000"/>
            <a:ext cx="1217613" cy="45720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latin typeface="Arial" panose="020B0604020202020204" pitchFamily="34" charset="0"/>
              </a:rPr>
              <a:t>6,4</a:t>
            </a:r>
            <a:r>
              <a:rPr lang="zh-CN" altLang="en-US" sz="2400" b="1">
                <a:solidFill>
                  <a:schemeClr val="tx2"/>
                </a:solidFill>
                <a:latin typeface="Arial" panose="020B0604020202020204" pitchFamily="34" charset="0"/>
              </a:rPr>
              <a:t>）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450" name="Group 2"/>
          <p:cNvGraphicFramePr>
            <a:graphicFrameLocks noGrp="1"/>
          </p:cNvGraphicFramePr>
          <p:nvPr>
            <p:ph/>
          </p:nvPr>
        </p:nvGraphicFramePr>
        <p:xfrm>
          <a:off x="1116013" y="758825"/>
          <a:ext cx="6480175" cy="4310065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2494" name="Text Box 46"/>
          <p:cNvSpPr txBox="1">
            <a:spLocks noChangeArrowheads="1"/>
          </p:cNvSpPr>
          <p:nvPr/>
        </p:nvSpPr>
        <p:spPr bwMode="auto">
          <a:xfrm>
            <a:off x="808038" y="4941888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0" hangingPunct="0">
              <a:spcBef>
                <a:spcPct val="2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32495" name="Text Box 47"/>
          <p:cNvSpPr txBox="1">
            <a:spLocks noChangeArrowheads="1"/>
          </p:cNvSpPr>
          <p:nvPr/>
        </p:nvSpPr>
        <p:spPr bwMode="auto">
          <a:xfrm>
            <a:off x="1979613" y="4941888"/>
            <a:ext cx="5883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0" hangingPunct="0">
              <a:spcBef>
                <a:spcPct val="2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1       2       3       4       5       6</a:t>
            </a:r>
          </a:p>
        </p:txBody>
      </p:sp>
      <p:grpSp>
        <p:nvGrpSpPr>
          <p:cNvPr id="2" name="Group 48"/>
          <p:cNvGrpSpPr/>
          <p:nvPr/>
        </p:nvGrpSpPr>
        <p:grpSpPr bwMode="auto">
          <a:xfrm>
            <a:off x="611188" y="549275"/>
            <a:ext cx="452437" cy="3890963"/>
            <a:chOff x="0" y="0"/>
            <a:chExt cx="285" cy="2451"/>
          </a:xfrm>
        </p:grpSpPr>
        <p:sp>
          <p:nvSpPr>
            <p:cNvPr id="45104" name="Text Box 49"/>
            <p:cNvSpPr txBox="1">
              <a:spLocks noChangeArrowheads="1"/>
            </p:cNvSpPr>
            <p:nvPr/>
          </p:nvSpPr>
          <p:spPr bwMode="auto">
            <a:xfrm>
              <a:off x="9" y="2086"/>
              <a:ext cx="23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0" hangingPunct="0">
                <a:spcBef>
                  <a:spcPct val="20000"/>
                </a:spcBef>
              </a:pPr>
              <a:r>
                <a:rPr lang="en-US" altLang="zh-CN" sz="32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45105" name="Text Box 50"/>
            <p:cNvSpPr txBox="1">
              <a:spLocks noChangeArrowheads="1"/>
            </p:cNvSpPr>
            <p:nvPr/>
          </p:nvSpPr>
          <p:spPr bwMode="auto">
            <a:xfrm>
              <a:off x="0" y="1540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0" hangingPunct="0">
                <a:spcBef>
                  <a:spcPct val="20000"/>
                </a:spcBef>
              </a:pPr>
              <a:r>
                <a:rPr lang="en-US" altLang="zh-CN" sz="32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45106" name="Text Box 51"/>
            <p:cNvSpPr txBox="1">
              <a:spLocks noChangeArrowheads="1"/>
            </p:cNvSpPr>
            <p:nvPr/>
          </p:nvSpPr>
          <p:spPr bwMode="auto">
            <a:xfrm>
              <a:off x="13" y="1041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0" hangingPunct="0">
                <a:spcBef>
                  <a:spcPct val="20000"/>
                </a:spcBef>
              </a:pPr>
              <a:r>
                <a:rPr lang="en-US" altLang="zh-CN" sz="32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45107" name="Text Box 52"/>
            <p:cNvSpPr txBox="1">
              <a:spLocks noChangeArrowheads="1"/>
            </p:cNvSpPr>
            <p:nvPr/>
          </p:nvSpPr>
          <p:spPr bwMode="auto">
            <a:xfrm>
              <a:off x="13" y="496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0" hangingPunct="0">
                <a:spcBef>
                  <a:spcPct val="20000"/>
                </a:spcBef>
              </a:pPr>
              <a:r>
                <a:rPr lang="en-US" altLang="zh-CN" sz="32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45108" name="Text Box 53"/>
            <p:cNvSpPr txBox="1">
              <a:spLocks noChangeArrowheads="1"/>
            </p:cNvSpPr>
            <p:nvPr/>
          </p:nvSpPr>
          <p:spPr bwMode="auto">
            <a:xfrm>
              <a:off x="13" y="0"/>
              <a:ext cx="2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algn="ctr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0" hangingPunct="0">
                <a:spcBef>
                  <a:spcPct val="20000"/>
                </a:spcBef>
              </a:pPr>
              <a:r>
                <a:rPr lang="en-US" altLang="zh-CN" sz="3200">
                  <a:latin typeface="Comic Sans MS" panose="030F0702030302020204" pitchFamily="66" charset="0"/>
                </a:rPr>
                <a:t>5</a:t>
              </a:r>
            </a:p>
          </p:txBody>
        </p:sp>
      </p:grpSp>
      <p:sp>
        <p:nvSpPr>
          <p:cNvPr id="232502" name="Text Box 54"/>
          <p:cNvSpPr txBox="1">
            <a:spLocks noChangeArrowheads="1"/>
          </p:cNvSpPr>
          <p:nvPr/>
        </p:nvSpPr>
        <p:spPr bwMode="auto">
          <a:xfrm>
            <a:off x="4241800" y="3197225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0" hangingPunct="0">
              <a:spcBef>
                <a:spcPct val="20000"/>
              </a:spcBef>
            </a:pPr>
            <a:r>
              <a:rPr lang="zh-CN" altLang="en-US" sz="2800">
                <a:solidFill>
                  <a:srgbClr val="0000CC"/>
                </a:solidFill>
                <a:latin typeface="Comic Sans MS" panose="030F0702030302020204" pitchFamily="66" charset="0"/>
              </a:rPr>
              <a:t>小强</a:t>
            </a:r>
          </a:p>
        </p:txBody>
      </p:sp>
      <p:sp>
        <p:nvSpPr>
          <p:cNvPr id="45110" name="Text Box 56"/>
          <p:cNvSpPr txBox="1">
            <a:spLocks noChangeArrowheads="1"/>
          </p:cNvSpPr>
          <p:nvPr/>
        </p:nvSpPr>
        <p:spPr bwMode="auto">
          <a:xfrm>
            <a:off x="6351588" y="54419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0" hangingPunct="0">
              <a:spcBef>
                <a:spcPct val="20000"/>
              </a:spcBef>
            </a:pPr>
            <a:endParaRPr lang="zh-CN" altLang="zh-CN" sz="3200">
              <a:latin typeface="Comic Sans MS" panose="030F0702030302020204" pitchFamily="66" charset="0"/>
            </a:endParaRPr>
          </a:p>
        </p:txBody>
      </p:sp>
      <p:sp>
        <p:nvSpPr>
          <p:cNvPr id="232508" name="Text Box 60"/>
          <p:cNvSpPr txBox="1">
            <a:spLocks noChangeArrowheads="1"/>
          </p:cNvSpPr>
          <p:nvPr/>
        </p:nvSpPr>
        <p:spPr bwMode="auto">
          <a:xfrm>
            <a:off x="990600" y="5486400"/>
            <a:ext cx="4151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0" hangingPunct="0">
              <a:spcBef>
                <a:spcPct val="20000"/>
              </a:spcBef>
            </a:pPr>
            <a:r>
              <a:rPr lang="zh-CN" altLang="en-US" sz="2800" b="1">
                <a:solidFill>
                  <a:srgbClr val="AC0494"/>
                </a:solidFill>
                <a:latin typeface="Comic Sans MS" panose="030F0702030302020204" pitchFamily="66" charset="0"/>
              </a:rPr>
              <a:t>仔细观察你发现了什么？</a:t>
            </a:r>
          </a:p>
        </p:txBody>
      </p:sp>
      <p:sp>
        <p:nvSpPr>
          <p:cNvPr id="232511" name="AutoShape 106"/>
          <p:cNvSpPr>
            <a:spLocks noChangeArrowheads="1"/>
          </p:cNvSpPr>
          <p:nvPr/>
        </p:nvSpPr>
        <p:spPr bwMode="auto">
          <a:xfrm>
            <a:off x="4211638" y="3213100"/>
            <a:ext cx="215900" cy="215900"/>
          </a:xfrm>
          <a:prstGeom prst="flowChartConnector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232513" name="AutoShape 106"/>
          <p:cNvSpPr>
            <a:spLocks noChangeArrowheads="1"/>
          </p:cNvSpPr>
          <p:nvPr/>
        </p:nvSpPr>
        <p:spPr bwMode="auto">
          <a:xfrm>
            <a:off x="3200400" y="1524000"/>
            <a:ext cx="215900" cy="215900"/>
          </a:xfrm>
          <a:prstGeom prst="flowChartConnector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232514" name="AutoShape 106"/>
          <p:cNvSpPr>
            <a:spLocks noChangeArrowheads="1"/>
          </p:cNvSpPr>
          <p:nvPr/>
        </p:nvSpPr>
        <p:spPr bwMode="auto">
          <a:xfrm>
            <a:off x="6443663" y="622300"/>
            <a:ext cx="215900" cy="215900"/>
          </a:xfrm>
          <a:prstGeom prst="flowChartConnector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232515" name="Text Box 67"/>
          <p:cNvSpPr txBox="1">
            <a:spLocks noChangeArrowheads="1"/>
          </p:cNvSpPr>
          <p:nvPr/>
        </p:nvSpPr>
        <p:spPr bwMode="auto">
          <a:xfrm>
            <a:off x="3200400" y="1219200"/>
            <a:ext cx="1100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小刚</a:t>
            </a:r>
          </a:p>
        </p:txBody>
      </p:sp>
      <p:sp>
        <p:nvSpPr>
          <p:cNvPr id="232516" name="Text Box 68"/>
          <p:cNvSpPr txBox="1">
            <a:spLocks noChangeArrowheads="1"/>
          </p:cNvSpPr>
          <p:nvPr/>
        </p:nvSpPr>
        <p:spPr bwMode="auto">
          <a:xfrm>
            <a:off x="6629400" y="6096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CC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小明</a:t>
            </a:r>
          </a:p>
        </p:txBody>
      </p:sp>
      <p:cxnSp>
        <p:nvCxnSpPr>
          <p:cNvPr id="62521" name="直接箭头连接符 3"/>
          <p:cNvCxnSpPr>
            <a:cxnSpLocks noChangeShapeType="1"/>
          </p:cNvCxnSpPr>
          <p:nvPr/>
        </p:nvCxnSpPr>
        <p:spPr bwMode="auto">
          <a:xfrm>
            <a:off x="1143000" y="5057775"/>
            <a:ext cx="7129463" cy="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22" name="直接箭头连接符 5"/>
          <p:cNvCxnSpPr>
            <a:cxnSpLocks noChangeShapeType="1"/>
          </p:cNvCxnSpPr>
          <p:nvPr/>
        </p:nvCxnSpPr>
        <p:spPr bwMode="auto">
          <a:xfrm rot="5400000" flipH="1" flipV="1">
            <a:off x="-1333499" y="2628900"/>
            <a:ext cx="4953000" cy="317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529" name="Text Box 65"/>
          <p:cNvSpPr txBox="1">
            <a:spLocks noChangeArrowheads="1"/>
          </p:cNvSpPr>
          <p:nvPr/>
        </p:nvSpPr>
        <p:spPr bwMode="auto">
          <a:xfrm>
            <a:off x="914400" y="5486400"/>
            <a:ext cx="7239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CC0000"/>
                </a:solidFill>
                <a:latin typeface="Comic Sans MS" panose="030F0702030302020204" pitchFamily="66" charset="0"/>
              </a:rPr>
              <a:t>请在上面的格子图上标出下面同学的位置</a:t>
            </a:r>
          </a:p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CC0000"/>
                </a:solidFill>
                <a:latin typeface="Comic Sans MS" panose="030F0702030302020204" pitchFamily="66" charset="0"/>
              </a:rPr>
              <a:t>小强（</a:t>
            </a:r>
            <a:r>
              <a:rPr lang="en-US" altLang="zh-CN" sz="2000" b="1">
                <a:solidFill>
                  <a:srgbClr val="CC0000"/>
                </a:solidFill>
                <a:latin typeface="Comic Sans MS" panose="030F0702030302020204" pitchFamily="66" charset="0"/>
              </a:rPr>
              <a:t>3</a:t>
            </a:r>
            <a:r>
              <a:rPr lang="zh-CN" altLang="en-US" sz="2000" b="1">
                <a:solidFill>
                  <a:srgbClr val="CC0000"/>
                </a:solidFill>
                <a:latin typeface="Comic Sans MS" panose="030F0702030302020204" pitchFamily="66" charset="0"/>
              </a:rPr>
              <a:t>，</a:t>
            </a:r>
            <a:r>
              <a:rPr lang="en-US" altLang="zh-CN" sz="2000" b="1">
                <a:solidFill>
                  <a:srgbClr val="CC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2000" b="1">
                <a:solidFill>
                  <a:srgbClr val="CC0000"/>
                </a:solidFill>
                <a:latin typeface="Comic Sans MS" panose="030F0702030302020204" pitchFamily="66" charset="0"/>
              </a:rPr>
              <a:t>）        小刚（</a:t>
            </a:r>
            <a:r>
              <a:rPr lang="en-US" altLang="zh-CN" sz="2000" b="1">
                <a:solidFill>
                  <a:srgbClr val="CC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2000" b="1">
                <a:solidFill>
                  <a:srgbClr val="CC0000"/>
                </a:solidFill>
                <a:latin typeface="Comic Sans MS" panose="030F0702030302020204" pitchFamily="66" charset="0"/>
              </a:rPr>
              <a:t>，</a:t>
            </a:r>
            <a:r>
              <a:rPr lang="en-US" altLang="zh-CN" sz="2000" b="1">
                <a:solidFill>
                  <a:srgbClr val="CC0000"/>
                </a:solidFill>
                <a:latin typeface="Comic Sans MS" panose="030F0702030302020204" pitchFamily="66" charset="0"/>
              </a:rPr>
              <a:t>4</a:t>
            </a:r>
            <a:r>
              <a:rPr lang="zh-CN" altLang="en-US" sz="2000" b="1">
                <a:solidFill>
                  <a:srgbClr val="CC0000"/>
                </a:solidFill>
                <a:latin typeface="Comic Sans MS" panose="030F0702030302020204" pitchFamily="66" charset="0"/>
              </a:rPr>
              <a:t>）     小明（</a:t>
            </a:r>
            <a:r>
              <a:rPr lang="en-US" altLang="zh-CN" sz="2000" b="1">
                <a:solidFill>
                  <a:srgbClr val="CC0000"/>
                </a:solidFill>
                <a:latin typeface="Comic Sans MS" panose="030F0702030302020204" pitchFamily="66" charset="0"/>
              </a:rPr>
              <a:t>5</a:t>
            </a:r>
            <a:r>
              <a:rPr lang="zh-CN" altLang="en-US" sz="2000" b="1">
                <a:solidFill>
                  <a:srgbClr val="CC0000"/>
                </a:solidFill>
                <a:latin typeface="Comic Sans MS" panose="030F0702030302020204" pitchFamily="66" charset="0"/>
              </a:rPr>
              <a:t>，</a:t>
            </a:r>
            <a:r>
              <a:rPr lang="en-US" altLang="zh-CN" sz="2000" b="1">
                <a:solidFill>
                  <a:srgbClr val="CC0000"/>
                </a:solidFill>
                <a:latin typeface="Comic Sans MS" panose="030F0702030302020204" pitchFamily="66" charset="0"/>
              </a:rPr>
              <a:t>5</a:t>
            </a:r>
            <a:r>
              <a:rPr lang="zh-CN" altLang="en-US" sz="2000" b="1">
                <a:solidFill>
                  <a:srgbClr val="CC0000"/>
                </a:solidFill>
                <a:latin typeface="Comic Sans MS" panose="030F0702030302020204" pitchFamily="66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3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32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3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94" grpId="0"/>
      <p:bldP spid="232495" grpId="0"/>
      <p:bldP spid="232502" grpId="0"/>
      <p:bldP spid="232508" grpId="0"/>
      <p:bldP spid="232508" grpId="1"/>
      <p:bldP spid="232511" grpId="0" animBg="1"/>
      <p:bldP spid="232513" grpId="0" animBg="1"/>
      <p:bldP spid="232514" grpId="0" animBg="1"/>
      <p:bldP spid="232515" grpId="0"/>
      <p:bldP spid="232516" grpId="0"/>
      <p:bldP spid="625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4"/>
          <p:cNvSpPr txBox="1">
            <a:spLocks noChangeArrowheads="1"/>
          </p:cNvSpPr>
          <p:nvPr/>
        </p:nvSpPr>
        <p:spPr bwMode="auto">
          <a:xfrm>
            <a:off x="3124200" y="685800"/>
            <a:ext cx="281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latin typeface="Comic Sans MS" panose="030F0702030302020204" pitchFamily="66" charset="0"/>
                <a:ea typeface="楷体_GB2312" pitchFamily="49" charset="-122"/>
              </a:rPr>
              <a:t>知识回顾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2286000" y="1905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Comic Sans MS" panose="030F0702030302020204" pitchFamily="66" charset="0"/>
                <a:ea typeface="楷体_GB2312" pitchFamily="49" charset="-122"/>
              </a:rPr>
              <a:t>实物图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2590800" y="3276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Comic Sans MS" panose="030F0702030302020204" pitchFamily="66" charset="0"/>
                <a:ea typeface="楷体_GB2312" pitchFamily="49" charset="-122"/>
              </a:rPr>
              <a:t>点子图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2590800" y="4572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Comic Sans MS" panose="030F0702030302020204" pitchFamily="66" charset="0"/>
                <a:ea typeface="楷体_GB2312" pitchFamily="49" charset="-122"/>
              </a:rPr>
              <a:t>格子图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4724400" y="21336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Comic Sans MS" panose="030F0702030302020204" pitchFamily="66" charset="0"/>
                <a:ea typeface="楷体_GB2312" pitchFamily="49" charset="-122"/>
              </a:rPr>
              <a:t>用列、行描述位置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4495800" y="4160838"/>
            <a:ext cx="22860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Comic Sans MS" panose="030F0702030302020204" pitchFamily="66" charset="0"/>
                <a:ea typeface="楷体_GB2312" pitchFamily="49" charset="-122"/>
              </a:rPr>
              <a:t>用数对描述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latin typeface="Comic Sans MS" panose="030F0702030302020204" pitchFamily="66" charset="0"/>
                <a:ea typeface="楷体_GB2312" pitchFamily="49" charset="-122"/>
              </a:rPr>
              <a:t>位置</a:t>
            </a:r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>
            <a:off x="3200400" y="2362200"/>
            <a:ext cx="0" cy="7620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125964" name="Line 12"/>
          <p:cNvSpPr>
            <a:spLocks noChangeShapeType="1"/>
          </p:cNvSpPr>
          <p:nvPr/>
        </p:nvSpPr>
        <p:spPr bwMode="auto">
          <a:xfrm>
            <a:off x="3200400" y="3733800"/>
            <a:ext cx="0" cy="7620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5715000" y="3124200"/>
            <a:ext cx="0" cy="7620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125966" name="AutoShape 14"/>
          <p:cNvSpPr/>
          <p:nvPr/>
        </p:nvSpPr>
        <p:spPr bwMode="auto">
          <a:xfrm rot="-5400000">
            <a:off x="4152900" y="4000500"/>
            <a:ext cx="381000" cy="2895600"/>
          </a:xfrm>
          <a:prstGeom prst="leftBrace">
            <a:avLst>
              <a:gd name="adj1" fmla="val 63298"/>
              <a:gd name="adj2" fmla="val 50000"/>
            </a:avLst>
          </a:prstGeom>
          <a:noFill/>
          <a:ln w="28575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2743200" y="5867400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00"/>
                </a:solidFill>
                <a:latin typeface="Comic Sans MS" panose="030F0702030302020204" pitchFamily="66" charset="0"/>
                <a:ea typeface="楷体_GB2312" pitchFamily="49" charset="-122"/>
              </a:rPr>
              <a:t>简洁美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/>
      <p:bldP spid="125958" grpId="0"/>
      <p:bldP spid="125959" grpId="0"/>
      <p:bldP spid="125961" grpId="0"/>
      <p:bldP spid="125962" grpId="0"/>
      <p:bldP spid="125966" grpId="0" animBg="1"/>
      <p:bldP spid="1259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4"/>
          <p:cNvSpPr txBox="1">
            <a:spLocks noChangeArrowheads="1"/>
          </p:cNvSpPr>
          <p:nvPr/>
        </p:nvSpPr>
        <p:spPr bwMode="auto">
          <a:xfrm>
            <a:off x="420687" y="1149350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填一填，标一标。</a:t>
            </a:r>
          </a:p>
        </p:txBody>
      </p:sp>
      <p:pic>
        <p:nvPicPr>
          <p:cNvPr id="47106" name="Picture 19" descr="C:\Documents and Settings\pub\Desktop\新ppt\返回首页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68312" y="509587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楷体_GB2312" pitchFamily="49" charset="-122"/>
                <a:ea typeface="楷体_GB2312" pitchFamily="49" charset="-122"/>
              </a:rPr>
              <a:t>反馈目标</a:t>
            </a:r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  </a:t>
            </a:r>
          </a:p>
        </p:txBody>
      </p:sp>
      <p:pic>
        <p:nvPicPr>
          <p:cNvPr id="47108" name="Picture 30" descr="M37OFX5GVTF@3SB4MQ`F1V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81462" y="1100137"/>
            <a:ext cx="4230687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31"/>
          <p:cNvSpPr txBox="1">
            <a:spLocks noChangeArrowheads="1"/>
          </p:cNvSpPr>
          <p:nvPr/>
        </p:nvSpPr>
        <p:spPr bwMode="auto">
          <a:xfrm>
            <a:off x="744565" y="5038725"/>
            <a:ext cx="79930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选做题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用   标出可能是（</a:t>
            </a:r>
            <a:r>
              <a:rPr lang="en-US" altLang="zh-CN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）的点。</a:t>
            </a:r>
          </a:p>
        </p:txBody>
      </p:sp>
      <p:sp>
        <p:nvSpPr>
          <p:cNvPr id="47110" name="AutoShape 32"/>
          <p:cNvSpPr>
            <a:spLocks noChangeArrowheads="1"/>
          </p:cNvSpPr>
          <p:nvPr/>
        </p:nvSpPr>
        <p:spPr bwMode="auto">
          <a:xfrm>
            <a:off x="1125565" y="5597525"/>
            <a:ext cx="215900" cy="287338"/>
          </a:xfrm>
          <a:custGeom>
            <a:avLst/>
            <a:gdLst>
              <a:gd name="T0" fmla="*/ 0 w 215900"/>
              <a:gd name="T1" fmla="*/ 109753 h 287337"/>
              <a:gd name="T2" fmla="*/ 82467 w 215900"/>
              <a:gd name="T3" fmla="*/ 109753 h 287337"/>
              <a:gd name="T4" fmla="*/ 107950 w 215900"/>
              <a:gd name="T5" fmla="*/ 0 h 287337"/>
              <a:gd name="T6" fmla="*/ 133433 w 215900"/>
              <a:gd name="T7" fmla="*/ 109753 h 287337"/>
              <a:gd name="T8" fmla="*/ 215900 w 215900"/>
              <a:gd name="T9" fmla="*/ 109753 h 287337"/>
              <a:gd name="T10" fmla="*/ 149183 w 215900"/>
              <a:gd name="T11" fmla="*/ 177583 h 287337"/>
              <a:gd name="T12" fmla="*/ 174667 w 215900"/>
              <a:gd name="T13" fmla="*/ 287336 h 287337"/>
              <a:gd name="T14" fmla="*/ 107950 w 215900"/>
              <a:gd name="T15" fmla="*/ 219504 h 287337"/>
              <a:gd name="T16" fmla="*/ 41233 w 215900"/>
              <a:gd name="T17" fmla="*/ 287336 h 287337"/>
              <a:gd name="T18" fmla="*/ 66717 w 215900"/>
              <a:gd name="T19" fmla="*/ 177583 h 287337"/>
              <a:gd name="T20" fmla="*/ 0 w 215900"/>
              <a:gd name="T21" fmla="*/ 109753 h 287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900" h="287337">
                <a:moveTo>
                  <a:pt x="0" y="109753"/>
                </a:moveTo>
                <a:lnTo>
                  <a:pt x="82467" y="109753"/>
                </a:lnTo>
                <a:lnTo>
                  <a:pt x="107950" y="0"/>
                </a:lnTo>
                <a:lnTo>
                  <a:pt x="133433" y="109753"/>
                </a:lnTo>
                <a:lnTo>
                  <a:pt x="215900" y="109753"/>
                </a:lnTo>
                <a:lnTo>
                  <a:pt x="149183" y="177583"/>
                </a:lnTo>
                <a:lnTo>
                  <a:pt x="174667" y="287336"/>
                </a:lnTo>
                <a:lnTo>
                  <a:pt x="107950" y="219504"/>
                </a:lnTo>
                <a:lnTo>
                  <a:pt x="41233" y="287336"/>
                </a:lnTo>
                <a:lnTo>
                  <a:pt x="66717" y="177583"/>
                </a:lnTo>
                <a:lnTo>
                  <a:pt x="0" y="109753"/>
                </a:lnTo>
                <a:close/>
              </a:path>
            </a:pathLst>
          </a:custGeom>
          <a:solidFill>
            <a:schemeClr val="tx1"/>
          </a:solidFill>
          <a:ln w="9525" cap="rnd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18441" name="Text Box 33"/>
          <p:cNvSpPr txBox="1">
            <a:spLocks noChangeArrowheads="1"/>
          </p:cNvSpPr>
          <p:nvPr/>
        </p:nvSpPr>
        <p:spPr bwMode="auto">
          <a:xfrm>
            <a:off x="2514599" y="1658937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  <a:ea typeface="楷体_GB2312" pitchFamily="49" charset="-122"/>
              </a:rPr>
              <a:t>1 , 1</a:t>
            </a:r>
            <a:endParaRPr lang="en-US" altLang="zh-CN" sz="2000" b="1">
              <a:latin typeface="Comic Sans MS" panose="030F0702030302020204" pitchFamily="66" charset="0"/>
              <a:ea typeface="楷体_GB2312" pitchFamily="49" charset="-122"/>
            </a:endParaRPr>
          </a:p>
        </p:txBody>
      </p:sp>
      <p:sp>
        <p:nvSpPr>
          <p:cNvPr id="18442" name="Text Box 35"/>
          <p:cNvSpPr txBox="1">
            <a:spLocks noChangeArrowheads="1"/>
          </p:cNvSpPr>
          <p:nvPr/>
        </p:nvSpPr>
        <p:spPr bwMode="auto">
          <a:xfrm>
            <a:off x="401637" y="2497137"/>
            <a:ext cx="1655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  <a:ea typeface="楷体_GB2312" pitchFamily="49" charset="-122"/>
              </a:rPr>
              <a:t>3 , 1</a:t>
            </a:r>
            <a:endParaRPr lang="en-US" altLang="zh-CN" sz="2000" b="1">
              <a:latin typeface="Comic Sans MS" panose="030F0702030302020204" pitchFamily="66" charset="0"/>
              <a:ea typeface="楷体_GB2312" pitchFamily="49" charset="-122"/>
            </a:endParaRPr>
          </a:p>
        </p:txBody>
      </p:sp>
      <p:grpSp>
        <p:nvGrpSpPr>
          <p:cNvPr id="2" name="Group 39"/>
          <p:cNvGrpSpPr/>
          <p:nvPr/>
        </p:nvGrpSpPr>
        <p:grpSpPr bwMode="auto">
          <a:xfrm>
            <a:off x="4419599" y="1674812"/>
            <a:ext cx="1009650" cy="809625"/>
            <a:chOff x="0" y="0"/>
            <a:chExt cx="636" cy="510"/>
          </a:xfrm>
        </p:grpSpPr>
        <p:sp>
          <p:nvSpPr>
            <p:cNvPr id="47114" name="Text Box 37"/>
            <p:cNvSpPr txBox="1">
              <a:spLocks noChangeArrowheads="1"/>
            </p:cNvSpPr>
            <p:nvPr/>
          </p:nvSpPr>
          <p:spPr bwMode="auto">
            <a:xfrm>
              <a:off x="0" y="0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FF0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.</a:t>
              </a:r>
            </a:p>
          </p:txBody>
        </p:sp>
        <p:sp>
          <p:nvSpPr>
            <p:cNvPr id="47115" name="Text Box 38"/>
            <p:cNvSpPr txBox="1">
              <a:spLocks noChangeArrowheads="1"/>
            </p:cNvSpPr>
            <p:nvPr/>
          </p:nvSpPr>
          <p:spPr bwMode="auto">
            <a:xfrm>
              <a:off x="182" y="26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C</a:t>
              </a:r>
            </a:p>
          </p:txBody>
        </p:sp>
      </p:grpSp>
      <p:grpSp>
        <p:nvGrpSpPr>
          <p:cNvPr id="3" name="Group 40"/>
          <p:cNvGrpSpPr/>
          <p:nvPr/>
        </p:nvGrpSpPr>
        <p:grpSpPr bwMode="auto">
          <a:xfrm>
            <a:off x="5638799" y="1169987"/>
            <a:ext cx="1009650" cy="809625"/>
            <a:chOff x="0" y="0"/>
            <a:chExt cx="636" cy="510"/>
          </a:xfrm>
        </p:grpSpPr>
        <p:sp>
          <p:nvSpPr>
            <p:cNvPr id="47117" name="Text Box 41"/>
            <p:cNvSpPr txBox="1">
              <a:spLocks noChangeArrowheads="1"/>
            </p:cNvSpPr>
            <p:nvPr/>
          </p:nvSpPr>
          <p:spPr bwMode="auto">
            <a:xfrm>
              <a:off x="0" y="0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FF0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.</a:t>
              </a:r>
            </a:p>
          </p:txBody>
        </p:sp>
        <p:sp>
          <p:nvSpPr>
            <p:cNvPr id="47118" name="Text Box 42"/>
            <p:cNvSpPr txBox="1">
              <a:spLocks noChangeArrowheads="1"/>
            </p:cNvSpPr>
            <p:nvPr/>
          </p:nvSpPr>
          <p:spPr bwMode="auto">
            <a:xfrm>
              <a:off x="182" y="26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E</a:t>
              </a:r>
            </a:p>
          </p:txBody>
        </p:sp>
      </p:grpSp>
      <p:grpSp>
        <p:nvGrpSpPr>
          <p:cNvPr id="4" name="Group 43"/>
          <p:cNvGrpSpPr/>
          <p:nvPr/>
        </p:nvGrpSpPr>
        <p:grpSpPr bwMode="auto">
          <a:xfrm>
            <a:off x="6476999" y="1627187"/>
            <a:ext cx="1009650" cy="809625"/>
            <a:chOff x="0" y="0"/>
            <a:chExt cx="636" cy="510"/>
          </a:xfrm>
        </p:grpSpPr>
        <p:sp>
          <p:nvSpPr>
            <p:cNvPr id="47120" name="Text Box 44"/>
            <p:cNvSpPr txBox="1">
              <a:spLocks noChangeArrowheads="1"/>
            </p:cNvSpPr>
            <p:nvPr/>
          </p:nvSpPr>
          <p:spPr bwMode="auto">
            <a:xfrm>
              <a:off x="0" y="0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FF0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.</a:t>
              </a:r>
            </a:p>
          </p:txBody>
        </p:sp>
        <p:sp>
          <p:nvSpPr>
            <p:cNvPr id="47121" name="Text Box 45"/>
            <p:cNvSpPr txBox="1">
              <a:spLocks noChangeArrowheads="1"/>
            </p:cNvSpPr>
            <p:nvPr/>
          </p:nvSpPr>
          <p:spPr bwMode="auto">
            <a:xfrm>
              <a:off x="182" y="26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Comic Sans MS" panose="030F0702030302020204" pitchFamily="66" charset="0"/>
                  <a:ea typeface="楷体_GB2312" pitchFamily="49" charset="-122"/>
                </a:rPr>
                <a:t>F</a:t>
              </a:r>
            </a:p>
          </p:txBody>
        </p:sp>
      </p:grpSp>
      <p:grpSp>
        <p:nvGrpSpPr>
          <p:cNvPr id="5" name="Group 46"/>
          <p:cNvGrpSpPr/>
          <p:nvPr/>
        </p:nvGrpSpPr>
        <p:grpSpPr bwMode="auto">
          <a:xfrm>
            <a:off x="7091362" y="779462"/>
            <a:ext cx="1298575" cy="1404938"/>
            <a:chOff x="0" y="-443"/>
            <a:chExt cx="818" cy="885"/>
          </a:xfrm>
        </p:grpSpPr>
        <p:sp>
          <p:nvSpPr>
            <p:cNvPr id="47123" name="Text Box 47"/>
            <p:cNvSpPr txBox="1">
              <a:spLocks noChangeArrowheads="1"/>
            </p:cNvSpPr>
            <p:nvPr/>
          </p:nvSpPr>
          <p:spPr bwMode="auto">
            <a:xfrm>
              <a:off x="0" y="0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  <a:ea typeface="楷体_GB2312" pitchFamily="49" charset="-122"/>
              </a:endParaRPr>
            </a:p>
          </p:txBody>
        </p:sp>
        <p:sp>
          <p:nvSpPr>
            <p:cNvPr id="47124" name="Text Box 47"/>
            <p:cNvSpPr txBox="1">
              <a:spLocks noChangeArrowheads="1"/>
            </p:cNvSpPr>
            <p:nvPr/>
          </p:nvSpPr>
          <p:spPr bwMode="auto">
            <a:xfrm>
              <a:off x="182" y="-443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 sz="4000" b="1">
                <a:solidFill>
                  <a:srgbClr val="FF0000"/>
                </a:solidFill>
                <a:latin typeface="Comic Sans MS" panose="030F0702030302020204" pitchFamily="66" charset="0"/>
                <a:ea typeface="楷体_GB2312" pitchFamily="49" charset="-122"/>
              </a:endParaRPr>
            </a:p>
          </p:txBody>
        </p:sp>
      </p:grpSp>
      <p:sp>
        <p:nvSpPr>
          <p:cNvPr id="47125" name="矩形 25"/>
          <p:cNvSpPr>
            <a:spLocks noChangeArrowheads="1"/>
          </p:cNvSpPr>
          <p:nvPr/>
        </p:nvSpPr>
        <p:spPr bwMode="auto">
          <a:xfrm>
            <a:off x="4610099" y="2781300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Comic Sans MS" panose="030F0702030302020204" pitchFamily="66" charset="0"/>
                <a:ea typeface="楷体_GB2312" pitchFamily="49" charset="-122"/>
              </a:rPr>
              <a:t>·</a:t>
            </a:r>
          </a:p>
        </p:txBody>
      </p:sp>
      <p:sp>
        <p:nvSpPr>
          <p:cNvPr id="47126" name="矩形 26"/>
          <p:cNvSpPr>
            <a:spLocks noChangeArrowheads="1"/>
          </p:cNvSpPr>
          <p:nvPr/>
        </p:nvSpPr>
        <p:spPr bwMode="auto">
          <a:xfrm>
            <a:off x="5410199" y="2781300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Comic Sans MS" panose="030F0702030302020204" pitchFamily="66" charset="0"/>
                <a:ea typeface="楷体_GB2312" pitchFamily="49" charset="-122"/>
              </a:rPr>
              <a:t>·</a:t>
            </a:r>
          </a:p>
        </p:txBody>
      </p:sp>
      <p:sp>
        <p:nvSpPr>
          <p:cNvPr id="47127" name="矩形 31"/>
          <p:cNvSpPr>
            <a:spLocks noChangeArrowheads="1"/>
          </p:cNvSpPr>
          <p:nvPr/>
        </p:nvSpPr>
        <p:spPr bwMode="auto">
          <a:xfrm>
            <a:off x="7048499" y="1370012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Comic Sans MS" panose="030F0702030302020204" pitchFamily="66" charset="0"/>
                <a:ea typeface="楷体_GB2312" pitchFamily="49" charset="-122"/>
              </a:rPr>
              <a:t>·</a:t>
            </a:r>
          </a:p>
        </p:txBody>
      </p:sp>
      <p:sp>
        <p:nvSpPr>
          <p:cNvPr id="233500" name="AutoShape 32"/>
          <p:cNvSpPr>
            <a:spLocks noChangeArrowheads="1"/>
          </p:cNvSpPr>
          <p:nvPr/>
        </p:nvSpPr>
        <p:spPr bwMode="auto">
          <a:xfrm>
            <a:off x="6476999" y="989012"/>
            <a:ext cx="215900" cy="287338"/>
          </a:xfrm>
          <a:custGeom>
            <a:avLst/>
            <a:gdLst>
              <a:gd name="T0" fmla="*/ 0 w 215900"/>
              <a:gd name="T1" fmla="*/ 109753 h 287337"/>
              <a:gd name="T2" fmla="*/ 82467 w 215900"/>
              <a:gd name="T3" fmla="*/ 109753 h 287337"/>
              <a:gd name="T4" fmla="*/ 107950 w 215900"/>
              <a:gd name="T5" fmla="*/ 0 h 287337"/>
              <a:gd name="T6" fmla="*/ 133433 w 215900"/>
              <a:gd name="T7" fmla="*/ 109753 h 287337"/>
              <a:gd name="T8" fmla="*/ 215900 w 215900"/>
              <a:gd name="T9" fmla="*/ 109753 h 287337"/>
              <a:gd name="T10" fmla="*/ 149183 w 215900"/>
              <a:gd name="T11" fmla="*/ 177583 h 287337"/>
              <a:gd name="T12" fmla="*/ 174667 w 215900"/>
              <a:gd name="T13" fmla="*/ 287336 h 287337"/>
              <a:gd name="T14" fmla="*/ 107950 w 215900"/>
              <a:gd name="T15" fmla="*/ 219504 h 287337"/>
              <a:gd name="T16" fmla="*/ 41233 w 215900"/>
              <a:gd name="T17" fmla="*/ 287336 h 287337"/>
              <a:gd name="T18" fmla="*/ 66717 w 215900"/>
              <a:gd name="T19" fmla="*/ 177583 h 287337"/>
              <a:gd name="T20" fmla="*/ 0 w 215900"/>
              <a:gd name="T21" fmla="*/ 109753 h 287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900" h="287337">
                <a:moveTo>
                  <a:pt x="0" y="109753"/>
                </a:moveTo>
                <a:lnTo>
                  <a:pt x="82467" y="109753"/>
                </a:lnTo>
                <a:lnTo>
                  <a:pt x="107950" y="0"/>
                </a:lnTo>
                <a:lnTo>
                  <a:pt x="133433" y="109753"/>
                </a:lnTo>
                <a:lnTo>
                  <a:pt x="215900" y="109753"/>
                </a:lnTo>
                <a:lnTo>
                  <a:pt x="149183" y="177583"/>
                </a:lnTo>
                <a:lnTo>
                  <a:pt x="174667" y="287336"/>
                </a:lnTo>
                <a:lnTo>
                  <a:pt x="107950" y="219504"/>
                </a:lnTo>
                <a:lnTo>
                  <a:pt x="41233" y="287336"/>
                </a:lnTo>
                <a:lnTo>
                  <a:pt x="66717" y="177583"/>
                </a:lnTo>
                <a:lnTo>
                  <a:pt x="0" y="109753"/>
                </a:lnTo>
                <a:close/>
              </a:path>
            </a:pathLst>
          </a:custGeom>
          <a:solidFill>
            <a:schemeClr val="tx1"/>
          </a:solidFill>
          <a:ln w="9525" cap="rnd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233501" name="AutoShape 32"/>
          <p:cNvSpPr>
            <a:spLocks noChangeArrowheads="1"/>
          </p:cNvSpPr>
          <p:nvPr/>
        </p:nvSpPr>
        <p:spPr bwMode="auto">
          <a:xfrm>
            <a:off x="6476999" y="1522412"/>
            <a:ext cx="215900" cy="287338"/>
          </a:xfrm>
          <a:custGeom>
            <a:avLst/>
            <a:gdLst>
              <a:gd name="T0" fmla="*/ 0 w 215900"/>
              <a:gd name="T1" fmla="*/ 109753 h 287337"/>
              <a:gd name="T2" fmla="*/ 82467 w 215900"/>
              <a:gd name="T3" fmla="*/ 109753 h 287337"/>
              <a:gd name="T4" fmla="*/ 107950 w 215900"/>
              <a:gd name="T5" fmla="*/ 0 h 287337"/>
              <a:gd name="T6" fmla="*/ 133433 w 215900"/>
              <a:gd name="T7" fmla="*/ 109753 h 287337"/>
              <a:gd name="T8" fmla="*/ 215900 w 215900"/>
              <a:gd name="T9" fmla="*/ 109753 h 287337"/>
              <a:gd name="T10" fmla="*/ 149183 w 215900"/>
              <a:gd name="T11" fmla="*/ 177583 h 287337"/>
              <a:gd name="T12" fmla="*/ 174667 w 215900"/>
              <a:gd name="T13" fmla="*/ 287336 h 287337"/>
              <a:gd name="T14" fmla="*/ 107950 w 215900"/>
              <a:gd name="T15" fmla="*/ 219504 h 287337"/>
              <a:gd name="T16" fmla="*/ 41233 w 215900"/>
              <a:gd name="T17" fmla="*/ 287336 h 287337"/>
              <a:gd name="T18" fmla="*/ 66717 w 215900"/>
              <a:gd name="T19" fmla="*/ 177583 h 287337"/>
              <a:gd name="T20" fmla="*/ 0 w 215900"/>
              <a:gd name="T21" fmla="*/ 109753 h 287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900" h="287337">
                <a:moveTo>
                  <a:pt x="0" y="109753"/>
                </a:moveTo>
                <a:lnTo>
                  <a:pt x="82467" y="109753"/>
                </a:lnTo>
                <a:lnTo>
                  <a:pt x="107950" y="0"/>
                </a:lnTo>
                <a:lnTo>
                  <a:pt x="133433" y="109753"/>
                </a:lnTo>
                <a:lnTo>
                  <a:pt x="215900" y="109753"/>
                </a:lnTo>
                <a:lnTo>
                  <a:pt x="149183" y="177583"/>
                </a:lnTo>
                <a:lnTo>
                  <a:pt x="174667" y="287336"/>
                </a:lnTo>
                <a:lnTo>
                  <a:pt x="107950" y="219504"/>
                </a:lnTo>
                <a:lnTo>
                  <a:pt x="41233" y="287336"/>
                </a:lnTo>
                <a:lnTo>
                  <a:pt x="66717" y="177583"/>
                </a:lnTo>
                <a:lnTo>
                  <a:pt x="0" y="109753"/>
                </a:lnTo>
                <a:close/>
              </a:path>
            </a:pathLst>
          </a:custGeom>
          <a:solidFill>
            <a:schemeClr val="tx1"/>
          </a:solidFill>
          <a:ln w="9525" cap="rnd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233502" name="AutoShape 32"/>
          <p:cNvSpPr>
            <a:spLocks noChangeArrowheads="1"/>
          </p:cNvSpPr>
          <p:nvPr/>
        </p:nvSpPr>
        <p:spPr bwMode="auto">
          <a:xfrm>
            <a:off x="6476999" y="1979612"/>
            <a:ext cx="215900" cy="287338"/>
          </a:xfrm>
          <a:custGeom>
            <a:avLst/>
            <a:gdLst>
              <a:gd name="T0" fmla="*/ 0 w 215900"/>
              <a:gd name="T1" fmla="*/ 109753 h 287337"/>
              <a:gd name="T2" fmla="*/ 82467 w 215900"/>
              <a:gd name="T3" fmla="*/ 109753 h 287337"/>
              <a:gd name="T4" fmla="*/ 107950 w 215900"/>
              <a:gd name="T5" fmla="*/ 0 h 287337"/>
              <a:gd name="T6" fmla="*/ 133433 w 215900"/>
              <a:gd name="T7" fmla="*/ 109753 h 287337"/>
              <a:gd name="T8" fmla="*/ 215900 w 215900"/>
              <a:gd name="T9" fmla="*/ 109753 h 287337"/>
              <a:gd name="T10" fmla="*/ 149183 w 215900"/>
              <a:gd name="T11" fmla="*/ 177583 h 287337"/>
              <a:gd name="T12" fmla="*/ 174667 w 215900"/>
              <a:gd name="T13" fmla="*/ 287336 h 287337"/>
              <a:gd name="T14" fmla="*/ 107950 w 215900"/>
              <a:gd name="T15" fmla="*/ 219504 h 287337"/>
              <a:gd name="T16" fmla="*/ 41233 w 215900"/>
              <a:gd name="T17" fmla="*/ 287336 h 287337"/>
              <a:gd name="T18" fmla="*/ 66717 w 215900"/>
              <a:gd name="T19" fmla="*/ 177583 h 287337"/>
              <a:gd name="T20" fmla="*/ 0 w 215900"/>
              <a:gd name="T21" fmla="*/ 109753 h 287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900" h="287337">
                <a:moveTo>
                  <a:pt x="0" y="109753"/>
                </a:moveTo>
                <a:lnTo>
                  <a:pt x="82467" y="109753"/>
                </a:lnTo>
                <a:lnTo>
                  <a:pt x="107950" y="0"/>
                </a:lnTo>
                <a:lnTo>
                  <a:pt x="133433" y="109753"/>
                </a:lnTo>
                <a:lnTo>
                  <a:pt x="215900" y="109753"/>
                </a:lnTo>
                <a:lnTo>
                  <a:pt x="149183" y="177583"/>
                </a:lnTo>
                <a:lnTo>
                  <a:pt x="174667" y="287336"/>
                </a:lnTo>
                <a:lnTo>
                  <a:pt x="107950" y="219504"/>
                </a:lnTo>
                <a:lnTo>
                  <a:pt x="41233" y="287336"/>
                </a:lnTo>
                <a:lnTo>
                  <a:pt x="66717" y="177583"/>
                </a:lnTo>
                <a:lnTo>
                  <a:pt x="0" y="109753"/>
                </a:lnTo>
                <a:close/>
              </a:path>
            </a:pathLst>
          </a:custGeom>
          <a:solidFill>
            <a:schemeClr val="tx1"/>
          </a:solidFill>
          <a:ln w="9525" cap="rnd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233503" name="AutoShape 32"/>
          <p:cNvSpPr>
            <a:spLocks noChangeArrowheads="1"/>
          </p:cNvSpPr>
          <p:nvPr/>
        </p:nvSpPr>
        <p:spPr bwMode="auto">
          <a:xfrm>
            <a:off x="6476999" y="2436812"/>
            <a:ext cx="215900" cy="287338"/>
          </a:xfrm>
          <a:custGeom>
            <a:avLst/>
            <a:gdLst>
              <a:gd name="T0" fmla="*/ 0 w 215900"/>
              <a:gd name="T1" fmla="*/ 109753 h 287337"/>
              <a:gd name="T2" fmla="*/ 82467 w 215900"/>
              <a:gd name="T3" fmla="*/ 109753 h 287337"/>
              <a:gd name="T4" fmla="*/ 107950 w 215900"/>
              <a:gd name="T5" fmla="*/ 0 h 287337"/>
              <a:gd name="T6" fmla="*/ 133433 w 215900"/>
              <a:gd name="T7" fmla="*/ 109753 h 287337"/>
              <a:gd name="T8" fmla="*/ 215900 w 215900"/>
              <a:gd name="T9" fmla="*/ 109753 h 287337"/>
              <a:gd name="T10" fmla="*/ 149183 w 215900"/>
              <a:gd name="T11" fmla="*/ 177583 h 287337"/>
              <a:gd name="T12" fmla="*/ 174667 w 215900"/>
              <a:gd name="T13" fmla="*/ 287336 h 287337"/>
              <a:gd name="T14" fmla="*/ 107950 w 215900"/>
              <a:gd name="T15" fmla="*/ 219504 h 287337"/>
              <a:gd name="T16" fmla="*/ 41233 w 215900"/>
              <a:gd name="T17" fmla="*/ 287336 h 287337"/>
              <a:gd name="T18" fmla="*/ 66717 w 215900"/>
              <a:gd name="T19" fmla="*/ 177583 h 287337"/>
              <a:gd name="T20" fmla="*/ 0 w 215900"/>
              <a:gd name="T21" fmla="*/ 109753 h 287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900" h="287337">
                <a:moveTo>
                  <a:pt x="0" y="109753"/>
                </a:moveTo>
                <a:lnTo>
                  <a:pt x="82467" y="109753"/>
                </a:lnTo>
                <a:lnTo>
                  <a:pt x="107950" y="0"/>
                </a:lnTo>
                <a:lnTo>
                  <a:pt x="133433" y="109753"/>
                </a:lnTo>
                <a:lnTo>
                  <a:pt x="215900" y="109753"/>
                </a:lnTo>
                <a:lnTo>
                  <a:pt x="149183" y="177583"/>
                </a:lnTo>
                <a:lnTo>
                  <a:pt x="174667" y="287336"/>
                </a:lnTo>
                <a:lnTo>
                  <a:pt x="107950" y="219504"/>
                </a:lnTo>
                <a:lnTo>
                  <a:pt x="41233" y="287336"/>
                </a:lnTo>
                <a:lnTo>
                  <a:pt x="66717" y="177583"/>
                </a:lnTo>
                <a:lnTo>
                  <a:pt x="0" y="109753"/>
                </a:lnTo>
                <a:close/>
              </a:path>
            </a:pathLst>
          </a:custGeom>
          <a:solidFill>
            <a:schemeClr val="tx1"/>
          </a:solidFill>
          <a:ln w="9525" cap="rnd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233504" name="AutoShape 32"/>
          <p:cNvSpPr>
            <a:spLocks noChangeArrowheads="1"/>
          </p:cNvSpPr>
          <p:nvPr/>
        </p:nvSpPr>
        <p:spPr bwMode="auto">
          <a:xfrm>
            <a:off x="6476999" y="2894012"/>
            <a:ext cx="215900" cy="287338"/>
          </a:xfrm>
          <a:custGeom>
            <a:avLst/>
            <a:gdLst>
              <a:gd name="T0" fmla="*/ 0 w 215900"/>
              <a:gd name="T1" fmla="*/ 109753 h 287337"/>
              <a:gd name="T2" fmla="*/ 82467 w 215900"/>
              <a:gd name="T3" fmla="*/ 109753 h 287337"/>
              <a:gd name="T4" fmla="*/ 107950 w 215900"/>
              <a:gd name="T5" fmla="*/ 0 h 287337"/>
              <a:gd name="T6" fmla="*/ 133433 w 215900"/>
              <a:gd name="T7" fmla="*/ 109753 h 287337"/>
              <a:gd name="T8" fmla="*/ 215900 w 215900"/>
              <a:gd name="T9" fmla="*/ 109753 h 287337"/>
              <a:gd name="T10" fmla="*/ 149183 w 215900"/>
              <a:gd name="T11" fmla="*/ 177583 h 287337"/>
              <a:gd name="T12" fmla="*/ 174667 w 215900"/>
              <a:gd name="T13" fmla="*/ 287336 h 287337"/>
              <a:gd name="T14" fmla="*/ 107950 w 215900"/>
              <a:gd name="T15" fmla="*/ 219504 h 287337"/>
              <a:gd name="T16" fmla="*/ 41233 w 215900"/>
              <a:gd name="T17" fmla="*/ 287336 h 287337"/>
              <a:gd name="T18" fmla="*/ 66717 w 215900"/>
              <a:gd name="T19" fmla="*/ 177583 h 287337"/>
              <a:gd name="T20" fmla="*/ 0 w 215900"/>
              <a:gd name="T21" fmla="*/ 109753 h 287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900" h="287337">
                <a:moveTo>
                  <a:pt x="0" y="109753"/>
                </a:moveTo>
                <a:lnTo>
                  <a:pt x="82467" y="109753"/>
                </a:lnTo>
                <a:lnTo>
                  <a:pt x="107950" y="0"/>
                </a:lnTo>
                <a:lnTo>
                  <a:pt x="133433" y="109753"/>
                </a:lnTo>
                <a:lnTo>
                  <a:pt x="215900" y="109753"/>
                </a:lnTo>
                <a:lnTo>
                  <a:pt x="149183" y="177583"/>
                </a:lnTo>
                <a:lnTo>
                  <a:pt x="174667" y="287336"/>
                </a:lnTo>
                <a:lnTo>
                  <a:pt x="107950" y="219504"/>
                </a:lnTo>
                <a:lnTo>
                  <a:pt x="41233" y="287336"/>
                </a:lnTo>
                <a:lnTo>
                  <a:pt x="66717" y="177583"/>
                </a:lnTo>
                <a:lnTo>
                  <a:pt x="0" y="109753"/>
                </a:lnTo>
                <a:close/>
              </a:path>
            </a:pathLst>
          </a:custGeom>
          <a:solidFill>
            <a:schemeClr val="tx1"/>
          </a:solidFill>
          <a:ln w="9525" cap="rnd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233505" name="AutoShape 32"/>
          <p:cNvSpPr>
            <a:spLocks noChangeArrowheads="1"/>
          </p:cNvSpPr>
          <p:nvPr/>
        </p:nvSpPr>
        <p:spPr bwMode="auto">
          <a:xfrm>
            <a:off x="6476999" y="3444875"/>
            <a:ext cx="215900" cy="287337"/>
          </a:xfrm>
          <a:custGeom>
            <a:avLst/>
            <a:gdLst>
              <a:gd name="T0" fmla="*/ 0 w 215900"/>
              <a:gd name="T1" fmla="*/ 109753 h 287337"/>
              <a:gd name="T2" fmla="*/ 82467 w 215900"/>
              <a:gd name="T3" fmla="*/ 109753 h 287337"/>
              <a:gd name="T4" fmla="*/ 107950 w 215900"/>
              <a:gd name="T5" fmla="*/ 0 h 287337"/>
              <a:gd name="T6" fmla="*/ 133433 w 215900"/>
              <a:gd name="T7" fmla="*/ 109753 h 287337"/>
              <a:gd name="T8" fmla="*/ 215900 w 215900"/>
              <a:gd name="T9" fmla="*/ 109753 h 287337"/>
              <a:gd name="T10" fmla="*/ 149183 w 215900"/>
              <a:gd name="T11" fmla="*/ 177583 h 287337"/>
              <a:gd name="T12" fmla="*/ 174667 w 215900"/>
              <a:gd name="T13" fmla="*/ 287336 h 287337"/>
              <a:gd name="T14" fmla="*/ 107950 w 215900"/>
              <a:gd name="T15" fmla="*/ 219504 h 287337"/>
              <a:gd name="T16" fmla="*/ 41233 w 215900"/>
              <a:gd name="T17" fmla="*/ 287336 h 287337"/>
              <a:gd name="T18" fmla="*/ 66717 w 215900"/>
              <a:gd name="T19" fmla="*/ 177583 h 287337"/>
              <a:gd name="T20" fmla="*/ 0 w 215900"/>
              <a:gd name="T21" fmla="*/ 109753 h 287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900" h="287337">
                <a:moveTo>
                  <a:pt x="0" y="109753"/>
                </a:moveTo>
                <a:lnTo>
                  <a:pt x="82467" y="109753"/>
                </a:lnTo>
                <a:lnTo>
                  <a:pt x="107950" y="0"/>
                </a:lnTo>
                <a:lnTo>
                  <a:pt x="133433" y="109753"/>
                </a:lnTo>
                <a:lnTo>
                  <a:pt x="215900" y="109753"/>
                </a:lnTo>
                <a:lnTo>
                  <a:pt x="149183" y="177583"/>
                </a:lnTo>
                <a:lnTo>
                  <a:pt x="174667" y="287336"/>
                </a:lnTo>
                <a:lnTo>
                  <a:pt x="107950" y="219504"/>
                </a:lnTo>
                <a:lnTo>
                  <a:pt x="41233" y="287336"/>
                </a:lnTo>
                <a:lnTo>
                  <a:pt x="66717" y="177583"/>
                </a:lnTo>
                <a:lnTo>
                  <a:pt x="0" y="109753"/>
                </a:lnTo>
                <a:close/>
              </a:path>
            </a:pathLst>
          </a:custGeom>
          <a:solidFill>
            <a:schemeClr val="tx1"/>
          </a:solidFill>
          <a:ln w="9525" cap="rnd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47134" name="TextBox 5"/>
          <p:cNvSpPr txBox="1">
            <a:spLocks noChangeArrowheads="1"/>
          </p:cNvSpPr>
          <p:nvPr/>
        </p:nvSpPr>
        <p:spPr bwMode="auto">
          <a:xfrm>
            <a:off x="609599" y="1598612"/>
            <a:ext cx="330835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点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的位置可用数对（     ）表示，点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的位置可用数对（     ）表示，点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D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的位置可用数对（     ）表示。</a:t>
            </a:r>
          </a:p>
          <a:p>
            <a:pPr>
              <a:lnSpc>
                <a:spcPct val="150000"/>
              </a:lnSpc>
            </a:pPr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47135" name="矩形 6"/>
          <p:cNvSpPr>
            <a:spLocks noChangeArrowheads="1"/>
          </p:cNvSpPr>
          <p:nvPr/>
        </p:nvSpPr>
        <p:spPr bwMode="auto">
          <a:xfrm>
            <a:off x="420687" y="3613150"/>
            <a:ext cx="3438525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点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E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的位置分别是（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1,3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）、（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4,4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）、（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6,3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），请你在图中标出它们。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1371599" y="2894012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  <a:ea typeface="楷体_GB2312" pitchFamily="49" charset="-122"/>
              </a:rPr>
              <a:t>7 , 4</a:t>
            </a:r>
            <a:endParaRPr lang="en-US" altLang="zh-CN" sz="2000" b="1">
              <a:latin typeface="Comic Sans MS" panose="030F0702030302020204" pitchFamily="66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3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3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3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2" grpId="0"/>
      <p:bldP spid="233500" grpId="0" animBg="1"/>
      <p:bldP spid="233501" grpId="0" animBg="1"/>
      <p:bldP spid="233502" grpId="0" animBg="1"/>
      <p:bldP spid="233503" grpId="0" animBg="1"/>
      <p:bldP spid="233504" grpId="0" animBg="1"/>
      <p:bldP spid="233505" grpId="0" animBg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523903" y="1600248"/>
            <a:ext cx="780415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>
              <a:lnSpc>
                <a:spcPct val="16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                  经线和纬线</a:t>
            </a:r>
            <a:endParaRPr lang="zh-CN" altLang="en-US" sz="3000" dirty="0">
              <a:latin typeface="Comic Sans MS" panose="030F0702030302020204" pitchFamily="66" charset="0"/>
              <a:ea typeface="楷体" panose="02010609060101010101" pitchFamily="49" charset="-122"/>
            </a:endParaRPr>
          </a:p>
          <a:p>
            <a:pPr indent="266700">
              <a:lnSpc>
                <a:spcPct val="160000"/>
              </a:lnSpc>
            </a:pPr>
            <a:r>
              <a:rPr lang="zh-CN" altLang="en-US" sz="2400" b="1" dirty="0">
                <a:latin typeface="Comic Sans MS" panose="030F0702030302020204" pitchFamily="66" charset="0"/>
                <a:ea typeface="楷体_GB2312" pitchFamily="49" charset="-122"/>
              </a:rPr>
              <a:t>       在地球仪上，连接两极点的竖线叫经线，垂直于</a:t>
            </a:r>
          </a:p>
          <a:p>
            <a:pPr indent="266700">
              <a:lnSpc>
                <a:spcPct val="160000"/>
              </a:lnSpc>
            </a:pPr>
            <a:r>
              <a:rPr lang="zh-CN" altLang="en-US" sz="2400" b="1" dirty="0">
                <a:latin typeface="Comic Sans MS" panose="030F0702030302020204" pitchFamily="66" charset="0"/>
                <a:ea typeface="楷体_GB2312" pitchFamily="49" charset="-122"/>
              </a:rPr>
              <a:t>经线的横线圈叫纬线。经线呈南北走向，纬线呈东西</a:t>
            </a:r>
          </a:p>
          <a:p>
            <a:pPr indent="266700">
              <a:lnSpc>
                <a:spcPct val="160000"/>
              </a:lnSpc>
            </a:pPr>
            <a:r>
              <a:rPr lang="zh-CN" altLang="en-US" sz="2400" b="1" dirty="0">
                <a:latin typeface="Comic Sans MS" panose="030F0702030302020204" pitchFamily="66" charset="0"/>
                <a:ea typeface="楷体_GB2312" pitchFamily="49" charset="-122"/>
              </a:rPr>
              <a:t>走向。根据经纬线的交叉，人们就可以确定地球上任</a:t>
            </a:r>
          </a:p>
          <a:p>
            <a:pPr indent="266700">
              <a:lnSpc>
                <a:spcPct val="160000"/>
              </a:lnSpc>
            </a:pPr>
            <a:r>
              <a:rPr lang="zh-CN" altLang="en-US" sz="2400" b="1" dirty="0">
                <a:latin typeface="Comic Sans MS" panose="030F0702030302020204" pitchFamily="66" charset="0"/>
                <a:ea typeface="楷体_GB2312" pitchFamily="49" charset="-122"/>
              </a:rPr>
              <a:t>何一点的地理位置，而且还可以根据该地点的经纬度，</a:t>
            </a:r>
          </a:p>
          <a:p>
            <a:pPr indent="266700">
              <a:lnSpc>
                <a:spcPct val="160000"/>
              </a:lnSpc>
            </a:pPr>
            <a:r>
              <a:rPr lang="zh-CN" altLang="en-US" sz="2400" b="1" dirty="0">
                <a:latin typeface="Comic Sans MS" panose="030F0702030302020204" pitchFamily="66" charset="0"/>
                <a:ea typeface="楷体_GB2312" pitchFamily="49" charset="-122"/>
              </a:rPr>
              <a:t>测算出该地点与我们的距离。</a:t>
            </a:r>
          </a:p>
        </p:txBody>
      </p:sp>
      <p:sp>
        <p:nvSpPr>
          <p:cNvPr id="48131" name="WordArt 6"/>
          <p:cNvSpPr>
            <a:spLocks noChangeArrowheads="1" noChangeShapeType="1" noTextEdit="1"/>
          </p:cNvSpPr>
          <p:nvPr/>
        </p:nvSpPr>
        <p:spPr bwMode="auto">
          <a:xfrm>
            <a:off x="533400" y="708008"/>
            <a:ext cx="4062413" cy="114303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dirty="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你知道吗？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609600" y="818650"/>
            <a:ext cx="8148384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相关链接</a:t>
            </a:r>
          </a:p>
          <a:p>
            <a:pPr indent="266700"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                      数对的由来</a:t>
            </a:r>
            <a:endParaRPr lang="zh-CN" altLang="en-US" sz="3000" dirty="0">
              <a:latin typeface="Comic Sans MS" panose="030F0702030302020204" pitchFamily="66" charset="0"/>
              <a:ea typeface="楷体" panose="02010609060101010101" pitchFamily="49" charset="-122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楷体" panose="02010609060101010101" pitchFamily="49" charset="-122"/>
              </a:rPr>
              <a:t>        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笛卡尔是法国著名的数学家。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有一天他生病了，躺在床上，看到墙角有蜘蛛在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织网，蜘蛛网上有很多的交点，这些点是横着和竖着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的蜘蛛丝相交而成的。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有了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，他忍不住叫了起来，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用两个数不就可以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将点的位置确定下来了嘛 ！ 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于是，经过思考，笛卡尔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最终发明了数对</a:t>
            </a: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！ </a:t>
            </a:r>
            <a:endParaRPr lang="zh-CN" altLang="en-US" sz="2400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9154" name="Picture 4" descr="C:\Users\Administrator.PC-20141010NYOE\AppData\Roaming\Tencent\Users\731038073\QQ\WinTemp\RichOle\%9PS}V1LB[EQI7G3LDV3FLJ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762000"/>
            <a:ext cx="16668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4"/>
          <p:cNvSpPr txBox="1">
            <a:spLocks noChangeArrowheads="1"/>
          </p:cNvSpPr>
          <p:nvPr/>
        </p:nvSpPr>
        <p:spPr bwMode="auto">
          <a:xfrm>
            <a:off x="647712" y="1447852"/>
            <a:ext cx="7848600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  </a:t>
            </a:r>
            <a:r>
              <a:rPr lang="zh-CN" altLang="en-US" sz="3200" b="1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堂  目  标</a:t>
            </a:r>
            <a:endParaRPr lang="zh-CN" altLang="en-US" sz="32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8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    1</a:t>
            </a:r>
            <a:r>
              <a:rPr lang="en-US" altLang="zh-CN" sz="2800" b="1" dirty="0" smtClean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2800" b="1" dirty="0" smtClean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结</a:t>
            </a:r>
            <a:r>
              <a:rPr lang="zh-CN" altLang="en-US" sz="28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合具体情境认识列与行，初步理解数对的含义；能用数对表示位置。</a:t>
            </a:r>
            <a:endParaRPr lang="en-US" altLang="zh-CN" sz="2800" b="1" dirty="0">
              <a:solidFill>
                <a:srgbClr val="66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8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    2.</a:t>
            </a:r>
            <a:r>
              <a:rPr lang="zh-CN" altLang="en-US" sz="28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培养空间观念及空间想象能力。</a:t>
            </a:r>
          </a:p>
          <a:p>
            <a:pPr>
              <a:lnSpc>
                <a:spcPct val="180000"/>
              </a:lnSpc>
            </a:pPr>
            <a:r>
              <a:rPr lang="en-US" altLang="zh-CN" sz="28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    3.</a:t>
            </a:r>
            <a:r>
              <a:rPr lang="zh-CN" altLang="en-US" sz="28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感受数学的简洁美及应用价值。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ChangeArrowheads="1"/>
          </p:cNvSpPr>
          <p:nvPr/>
        </p:nvSpPr>
        <p:spPr bwMode="auto">
          <a:xfrm>
            <a:off x="0" y="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军营训练场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28800" y="5410200"/>
            <a:ext cx="60960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Comic Sans MS" panose="030F0702030302020204" pitchFamily="66" charset="0"/>
              </a:rPr>
              <a:t> </a:t>
            </a:r>
            <a:r>
              <a:rPr lang="zh-CN" altLang="en-US" sz="3500" b="1" dirty="0">
                <a:solidFill>
                  <a:srgbClr val="0000FF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观察情境图，你有什么感觉？</a:t>
            </a:r>
          </a:p>
        </p:txBody>
      </p:sp>
      <p:pic>
        <p:nvPicPr>
          <p:cNvPr id="31747" name="Picture 6" descr="(Y({$(C)(W[EZM3`L1COMV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85800"/>
            <a:ext cx="80772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1524000" y="4419600"/>
            <a:ext cx="7051675" cy="288925"/>
          </a:xfrm>
          <a:prstGeom prst="rightArrow">
            <a:avLst>
              <a:gd name="adj1" fmla="val 49815"/>
              <a:gd name="adj2" fmla="val 4663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190625" y="4572000"/>
            <a:ext cx="4333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2619375" y="4572000"/>
            <a:ext cx="428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3990975" y="4572000"/>
            <a:ext cx="581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5562600" y="4572000"/>
            <a:ext cx="53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6961188" y="4572000"/>
            <a:ext cx="5826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8342313" y="4572000"/>
            <a:ext cx="5730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838200" y="5853113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Comic Sans MS" panose="030F0702030302020204" pitchFamily="66" charset="0"/>
                <a:ea typeface="黑体" panose="02010609060101010101" pitchFamily="49" charset="-122"/>
              </a:rPr>
              <a:t>竖排叫做</a:t>
            </a:r>
            <a:r>
              <a:rPr lang="zh-CN" altLang="en-US" sz="2400" b="1" dirty="0">
                <a:solidFill>
                  <a:srgbClr val="CC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列</a:t>
            </a:r>
            <a:r>
              <a:rPr lang="zh-CN" altLang="en-US" sz="2400" b="1" dirty="0">
                <a:latin typeface="Comic Sans MS" panose="030F0702030302020204" pitchFamily="66" charset="0"/>
                <a:ea typeface="黑体" panose="02010609060101010101" pitchFamily="49" charset="-122"/>
              </a:rPr>
              <a:t>，横排叫做</a:t>
            </a:r>
            <a:r>
              <a:rPr lang="zh-CN" altLang="en-US" sz="2400" b="1" dirty="0">
                <a:solidFill>
                  <a:srgbClr val="CC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行</a:t>
            </a:r>
            <a:r>
              <a:rPr lang="zh-CN" altLang="en-US" sz="2400" b="1" dirty="0">
                <a:latin typeface="Comic Sans MS" panose="030F0702030302020204" pitchFamily="66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228600" y="6400800"/>
            <a:ext cx="692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确定第几列</a:t>
            </a:r>
            <a:r>
              <a:rPr lang="zh-CN" altLang="en-US" sz="2400" b="1" dirty="0">
                <a:solidFill>
                  <a:srgbClr val="CC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从左向右数</a:t>
            </a:r>
            <a:r>
              <a:rPr lang="zh-CN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，确定第几行</a:t>
            </a:r>
            <a:r>
              <a:rPr lang="zh-CN" altLang="en-US" sz="2400" b="1" dirty="0">
                <a:solidFill>
                  <a:srgbClr val="CC0000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从前向后数</a:t>
            </a:r>
            <a:r>
              <a:rPr lang="zh-CN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-76200" y="34290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-76200" y="2708275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990600" y="457200"/>
            <a:ext cx="349250" cy="4214813"/>
          </a:xfrm>
          <a:prstGeom prst="upArrow">
            <a:avLst>
              <a:gd name="adj1" fmla="val 40593"/>
              <a:gd name="adj2" fmla="val 2691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-76200" y="21336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-76200" y="1484313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-76200" y="765175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125978" name="AutoShape 26"/>
          <p:cNvSpPr>
            <a:spLocks noChangeArrowheads="1"/>
          </p:cNvSpPr>
          <p:nvPr/>
        </p:nvSpPr>
        <p:spPr bwMode="auto">
          <a:xfrm>
            <a:off x="4038600" y="762000"/>
            <a:ext cx="533400" cy="4032250"/>
          </a:xfrm>
          <a:prstGeom prst="roundRect">
            <a:avLst>
              <a:gd name="adj" fmla="val 16667"/>
            </a:avLst>
          </a:prstGeom>
          <a:solidFill>
            <a:srgbClr val="FFFF00">
              <a:alpha val="0"/>
            </a:srgbClr>
          </a:solidFill>
          <a:ln w="38100">
            <a:solidFill>
              <a:srgbClr val="FF00FF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125979" name="AutoShape 27"/>
          <p:cNvSpPr>
            <a:spLocks noChangeArrowheads="1"/>
          </p:cNvSpPr>
          <p:nvPr/>
        </p:nvSpPr>
        <p:spPr bwMode="auto">
          <a:xfrm>
            <a:off x="1447800" y="2362200"/>
            <a:ext cx="5713413" cy="457200"/>
          </a:xfrm>
          <a:prstGeom prst="roundRect">
            <a:avLst>
              <a:gd name="adj" fmla="val 16667"/>
            </a:avLst>
          </a:prstGeom>
          <a:solidFill>
            <a:srgbClr val="33CC33">
              <a:alpha val="0"/>
            </a:srgbClr>
          </a:solidFill>
          <a:ln w="38100">
            <a:solidFill>
              <a:srgbClr val="FF00FF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52248" name="AutoShape 24"/>
          <p:cNvSpPr>
            <a:spLocks noChangeArrowheads="1"/>
          </p:cNvSpPr>
          <p:nvPr/>
        </p:nvSpPr>
        <p:spPr bwMode="auto">
          <a:xfrm>
            <a:off x="4572000" y="2743200"/>
            <a:ext cx="838200" cy="457200"/>
          </a:xfrm>
          <a:prstGeom prst="wedgeRectCallout">
            <a:avLst>
              <a:gd name="adj1" fmla="val -69699"/>
              <a:gd name="adj2" fmla="val -43056"/>
            </a:avLst>
          </a:prstGeom>
          <a:solidFill>
            <a:srgbClr val="FFFF99"/>
          </a:solidFill>
          <a:ln w="28575">
            <a:solidFill>
              <a:srgbClr val="0000CC"/>
            </a:solidFill>
            <a:miter lim="800000"/>
          </a:ln>
        </p:spPr>
        <p:txBody>
          <a:bodyPr anchor="ctr"/>
          <a:lstStyle/>
          <a:p>
            <a:r>
              <a:rPr lang="zh-CN" altLang="en-US" b="1">
                <a:latin typeface="Comic Sans MS" panose="030F0702030302020204" pitchFamily="66" charset="0"/>
                <a:ea typeface="黑体" panose="02010609060101010101" pitchFamily="49" charset="-122"/>
              </a:rPr>
              <a:t>小强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2" grpId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52238" grpId="0"/>
      <p:bldP spid="52239" grpId="0"/>
      <p:bldP spid="3" grpId="0"/>
      <p:bldP spid="4" grpId="0"/>
      <p:bldP spid="8" grpId="0" animBg="1"/>
      <p:bldP spid="5" grpId="0"/>
      <p:bldP spid="6" grpId="0"/>
      <p:bldP spid="7" grpId="0"/>
      <p:bldP spid="125978" grpId="0" animBg="1"/>
      <p:bldP spid="125979" grpId="0" animBg="1"/>
      <p:bldP spid="522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图片 1" descr="2000000000000000011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7800" y="152400"/>
            <a:ext cx="725805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ext Box 30"/>
          <p:cNvSpPr txBox="1">
            <a:spLocks noChangeArrowheads="1"/>
          </p:cNvSpPr>
          <p:nvPr/>
        </p:nvSpPr>
        <p:spPr bwMode="auto">
          <a:xfrm>
            <a:off x="539750" y="30480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2771" name="Text Box 30"/>
          <p:cNvSpPr txBox="1">
            <a:spLocks noChangeArrowheads="1"/>
          </p:cNvSpPr>
          <p:nvPr/>
        </p:nvSpPr>
        <p:spPr bwMode="auto">
          <a:xfrm>
            <a:off x="539750" y="2327275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2772" name="Text Box 30"/>
          <p:cNvSpPr txBox="1">
            <a:spLocks noChangeArrowheads="1"/>
          </p:cNvSpPr>
          <p:nvPr/>
        </p:nvSpPr>
        <p:spPr bwMode="auto">
          <a:xfrm>
            <a:off x="539750" y="17526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2773" name="Text Box 30"/>
          <p:cNvSpPr txBox="1">
            <a:spLocks noChangeArrowheads="1"/>
          </p:cNvSpPr>
          <p:nvPr/>
        </p:nvSpPr>
        <p:spPr bwMode="auto">
          <a:xfrm>
            <a:off x="539750" y="1103313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2774" name="Text Box 30"/>
          <p:cNvSpPr txBox="1">
            <a:spLocks noChangeArrowheads="1"/>
          </p:cNvSpPr>
          <p:nvPr/>
        </p:nvSpPr>
        <p:spPr bwMode="auto">
          <a:xfrm>
            <a:off x="539750" y="384175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2775" name="Text Box 21"/>
          <p:cNvSpPr txBox="1">
            <a:spLocks noChangeArrowheads="1"/>
          </p:cNvSpPr>
          <p:nvPr/>
        </p:nvSpPr>
        <p:spPr bwMode="auto">
          <a:xfrm>
            <a:off x="1547813" y="4343400"/>
            <a:ext cx="28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2776" name="Text Box 21"/>
          <p:cNvSpPr txBox="1">
            <a:spLocks noChangeArrowheads="1"/>
          </p:cNvSpPr>
          <p:nvPr/>
        </p:nvSpPr>
        <p:spPr bwMode="auto">
          <a:xfrm>
            <a:off x="2771775" y="4343400"/>
            <a:ext cx="28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2777" name="Text Box 21"/>
          <p:cNvSpPr txBox="1">
            <a:spLocks noChangeArrowheads="1"/>
          </p:cNvSpPr>
          <p:nvPr/>
        </p:nvSpPr>
        <p:spPr bwMode="auto">
          <a:xfrm>
            <a:off x="4067175" y="4343400"/>
            <a:ext cx="3603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2778" name="Text Box 21"/>
          <p:cNvSpPr txBox="1">
            <a:spLocks noChangeArrowheads="1"/>
          </p:cNvSpPr>
          <p:nvPr/>
        </p:nvSpPr>
        <p:spPr bwMode="auto">
          <a:xfrm>
            <a:off x="5562600" y="4343400"/>
            <a:ext cx="38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2779" name="Text Box 21"/>
          <p:cNvSpPr txBox="1">
            <a:spLocks noChangeArrowheads="1"/>
          </p:cNvSpPr>
          <p:nvPr/>
        </p:nvSpPr>
        <p:spPr bwMode="auto">
          <a:xfrm>
            <a:off x="6732588" y="4343400"/>
            <a:ext cx="28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2780" name="Text Box 21"/>
          <p:cNvSpPr txBox="1">
            <a:spLocks noChangeArrowheads="1"/>
          </p:cNvSpPr>
          <p:nvPr/>
        </p:nvSpPr>
        <p:spPr bwMode="auto">
          <a:xfrm>
            <a:off x="7885113" y="4343400"/>
            <a:ext cx="28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2781" name="矩形 15"/>
          <p:cNvSpPr>
            <a:spLocks noChangeArrowheads="1"/>
          </p:cNvSpPr>
          <p:nvPr/>
        </p:nvSpPr>
        <p:spPr bwMode="auto">
          <a:xfrm>
            <a:off x="4448175" y="2863850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2782" name="矩形 16"/>
          <p:cNvSpPr>
            <a:spLocks noChangeArrowheads="1"/>
          </p:cNvSpPr>
          <p:nvPr/>
        </p:nvSpPr>
        <p:spPr bwMode="auto">
          <a:xfrm>
            <a:off x="7086600" y="2895600"/>
            <a:ext cx="503238" cy="357188"/>
          </a:xfrm>
          <a:prstGeom prst="rect">
            <a:avLst/>
          </a:prstGeom>
          <a:solidFill>
            <a:srgbClr val="F8F8F8"/>
          </a:solidFill>
          <a:ln w="9525">
            <a:solidFill>
              <a:srgbClr val="F8F8F8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2783" name="矩形 17"/>
          <p:cNvSpPr>
            <a:spLocks noChangeArrowheads="1"/>
          </p:cNvSpPr>
          <p:nvPr/>
        </p:nvSpPr>
        <p:spPr bwMode="auto">
          <a:xfrm>
            <a:off x="2133600" y="533400"/>
            <a:ext cx="660400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2784" name="矩形 18"/>
          <p:cNvSpPr>
            <a:spLocks noChangeArrowheads="1"/>
          </p:cNvSpPr>
          <p:nvPr/>
        </p:nvSpPr>
        <p:spPr bwMode="auto">
          <a:xfrm>
            <a:off x="3352800" y="1143000"/>
            <a:ext cx="723900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2785" name="矩形 19"/>
          <p:cNvSpPr>
            <a:spLocks noChangeArrowheads="1"/>
          </p:cNvSpPr>
          <p:nvPr/>
        </p:nvSpPr>
        <p:spPr bwMode="auto">
          <a:xfrm>
            <a:off x="5791200" y="1676400"/>
            <a:ext cx="609600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2786" name="矩形 20"/>
          <p:cNvSpPr>
            <a:spLocks noChangeArrowheads="1"/>
          </p:cNvSpPr>
          <p:nvPr/>
        </p:nvSpPr>
        <p:spPr bwMode="auto">
          <a:xfrm>
            <a:off x="8153400" y="1066800"/>
            <a:ext cx="533400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2787" name="矩形 21"/>
          <p:cNvSpPr>
            <a:spLocks noChangeArrowheads="1"/>
          </p:cNvSpPr>
          <p:nvPr/>
        </p:nvSpPr>
        <p:spPr bwMode="auto">
          <a:xfrm>
            <a:off x="6934200" y="533400"/>
            <a:ext cx="609600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4495800" y="2362200"/>
            <a:ext cx="720725" cy="431800"/>
          </a:xfrm>
          <a:prstGeom prst="wedgeRoundRectCallout">
            <a:avLst>
              <a:gd name="adj1" fmla="val -62333"/>
              <a:gd name="adj2" fmla="val -4706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r>
              <a:rPr lang="zh-CN" altLang="en-US" b="1">
                <a:latin typeface="Arial" panose="020B0604020202020204" pitchFamily="34" charset="0"/>
              </a:rPr>
              <a:t>小强</a:t>
            </a:r>
          </a:p>
        </p:txBody>
      </p:sp>
      <p:pic>
        <p:nvPicPr>
          <p:cNvPr id="32789" name="图片 1" descr="2000000000000000011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7800" y="76200"/>
            <a:ext cx="7543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00000000000000011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90663" y="642938"/>
            <a:ext cx="7653337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Text Box 30"/>
          <p:cNvSpPr txBox="1">
            <a:spLocks noChangeArrowheads="1"/>
          </p:cNvSpPr>
          <p:nvPr/>
        </p:nvSpPr>
        <p:spPr bwMode="auto">
          <a:xfrm>
            <a:off x="500063" y="3643313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4819" name="Text Box 30"/>
          <p:cNvSpPr txBox="1">
            <a:spLocks noChangeArrowheads="1"/>
          </p:cNvSpPr>
          <p:nvPr/>
        </p:nvSpPr>
        <p:spPr bwMode="auto">
          <a:xfrm>
            <a:off x="500063" y="2928938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4820" name="Text Box 30"/>
          <p:cNvSpPr txBox="1">
            <a:spLocks noChangeArrowheads="1"/>
          </p:cNvSpPr>
          <p:nvPr/>
        </p:nvSpPr>
        <p:spPr bwMode="auto">
          <a:xfrm>
            <a:off x="500063" y="2214563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4821" name="Text Box 30"/>
          <p:cNvSpPr txBox="1">
            <a:spLocks noChangeArrowheads="1"/>
          </p:cNvSpPr>
          <p:nvPr/>
        </p:nvSpPr>
        <p:spPr bwMode="auto">
          <a:xfrm>
            <a:off x="500063" y="1643063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4822" name="Text Box 30"/>
          <p:cNvSpPr txBox="1">
            <a:spLocks noChangeArrowheads="1"/>
          </p:cNvSpPr>
          <p:nvPr/>
        </p:nvSpPr>
        <p:spPr bwMode="auto">
          <a:xfrm>
            <a:off x="500063" y="1000125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4823" name="矩形 15"/>
          <p:cNvSpPr>
            <a:spLocks noChangeArrowheads="1"/>
          </p:cNvSpPr>
          <p:nvPr/>
        </p:nvSpPr>
        <p:spPr bwMode="auto">
          <a:xfrm>
            <a:off x="4448175" y="3244850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7" name="椭圆 26"/>
          <p:cNvSpPr>
            <a:spLocks noChangeArrowheads="1"/>
          </p:cNvSpPr>
          <p:nvPr/>
        </p:nvSpPr>
        <p:spPr bwMode="auto">
          <a:xfrm>
            <a:off x="1643063" y="3714750"/>
            <a:ext cx="357187" cy="357188"/>
          </a:xfrm>
          <a:prstGeom prst="ellipse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>
              <a:buFontTx/>
              <a:buNone/>
              <a:defRPr/>
            </a:pPr>
            <a:endParaRPr lang="zh-CN" altLang="en-US" dirty="0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28" name="椭圆 27"/>
          <p:cNvSpPr>
            <a:spLocks noChangeArrowheads="1"/>
          </p:cNvSpPr>
          <p:nvPr/>
        </p:nvSpPr>
        <p:spPr bwMode="auto">
          <a:xfrm>
            <a:off x="3000375" y="3714750"/>
            <a:ext cx="357188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57" name="椭圆 56"/>
          <p:cNvSpPr>
            <a:spLocks noChangeArrowheads="1"/>
          </p:cNvSpPr>
          <p:nvPr/>
        </p:nvSpPr>
        <p:spPr bwMode="auto">
          <a:xfrm>
            <a:off x="4357688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58" name="椭圆 57"/>
          <p:cNvSpPr>
            <a:spLocks noChangeArrowheads="1"/>
          </p:cNvSpPr>
          <p:nvPr/>
        </p:nvSpPr>
        <p:spPr bwMode="auto">
          <a:xfrm>
            <a:off x="5786438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59" name="椭圆 58"/>
          <p:cNvSpPr>
            <a:spLocks noChangeArrowheads="1"/>
          </p:cNvSpPr>
          <p:nvPr/>
        </p:nvSpPr>
        <p:spPr bwMode="auto">
          <a:xfrm>
            <a:off x="7072313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60" name="椭圆 59"/>
          <p:cNvSpPr>
            <a:spLocks noChangeArrowheads="1"/>
          </p:cNvSpPr>
          <p:nvPr/>
        </p:nvSpPr>
        <p:spPr bwMode="auto">
          <a:xfrm>
            <a:off x="8358188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grpSp>
        <p:nvGrpSpPr>
          <p:cNvPr id="3" name="组合 65"/>
          <p:cNvGrpSpPr/>
          <p:nvPr/>
        </p:nvGrpSpPr>
        <p:grpSpPr bwMode="auto">
          <a:xfrm>
            <a:off x="1643062" y="2928938"/>
            <a:ext cx="7072312" cy="357187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95" name="椭圆 95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6" name="椭圆 96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7" name="椭圆 97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8" name="椭圆 98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9" name="椭圆 99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00" name="椭圆 100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组合 65"/>
          <p:cNvGrpSpPr/>
          <p:nvPr/>
        </p:nvGrpSpPr>
        <p:grpSpPr bwMode="auto">
          <a:xfrm>
            <a:off x="1643062" y="2143125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89" name="椭圆 102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0" name="椭圆 103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1" name="椭圆 104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2" name="椭圆 105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3" name="椭圆 106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4" name="椭圆 107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组合 65"/>
          <p:cNvGrpSpPr/>
          <p:nvPr/>
        </p:nvGrpSpPr>
        <p:grpSpPr bwMode="auto">
          <a:xfrm>
            <a:off x="1643062" y="1428749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83" name="椭圆 109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4" name="椭圆 110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5" name="椭圆 111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6" name="椭圆 112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7" name="椭圆 113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8" name="椭圆 114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组合 65"/>
          <p:cNvGrpSpPr/>
          <p:nvPr/>
        </p:nvGrpSpPr>
        <p:grpSpPr bwMode="auto">
          <a:xfrm>
            <a:off x="1643062" y="857250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77" name="椭圆 116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78" name="椭圆 117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79" name="椭圆 118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0" name="椭圆 119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1" name="椭圆 120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2" name="椭圆 121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4834" name="矩形 50"/>
          <p:cNvSpPr>
            <a:spLocks noChangeArrowheads="1"/>
          </p:cNvSpPr>
          <p:nvPr/>
        </p:nvSpPr>
        <p:spPr bwMode="auto">
          <a:xfrm>
            <a:off x="7429500" y="3357563"/>
            <a:ext cx="571500" cy="357187"/>
          </a:xfrm>
          <a:prstGeom prst="rect">
            <a:avLst/>
          </a:prstGeom>
          <a:solidFill>
            <a:srgbClr val="F8F8F8"/>
          </a:solidFill>
          <a:ln w="9525">
            <a:solidFill>
              <a:srgbClr val="F8F8F8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4835" name="Text Box 21"/>
          <p:cNvSpPr txBox="1">
            <a:spLocks noChangeArrowheads="1"/>
          </p:cNvSpPr>
          <p:nvPr/>
        </p:nvSpPr>
        <p:spPr bwMode="auto">
          <a:xfrm>
            <a:off x="1066800" y="4876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2514600" y="4876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3962400" y="48768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4838" name="Text Box 21"/>
          <p:cNvSpPr txBox="1">
            <a:spLocks noChangeArrowheads="1"/>
          </p:cNvSpPr>
          <p:nvPr/>
        </p:nvSpPr>
        <p:spPr bwMode="auto">
          <a:xfrm>
            <a:off x="5486400" y="4876800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4839" name="Text Box 21"/>
          <p:cNvSpPr txBox="1">
            <a:spLocks noChangeArrowheads="1"/>
          </p:cNvSpPr>
          <p:nvPr/>
        </p:nvSpPr>
        <p:spPr bwMode="auto">
          <a:xfrm>
            <a:off x="6629400" y="4876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4840" name="Text Box 21"/>
          <p:cNvSpPr txBox="1">
            <a:spLocks noChangeArrowheads="1"/>
          </p:cNvSpPr>
          <p:nvPr/>
        </p:nvSpPr>
        <p:spPr bwMode="auto">
          <a:xfrm>
            <a:off x="7848600" y="4876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30"/>
          <p:cNvSpPr txBox="1">
            <a:spLocks noChangeArrowheads="1"/>
          </p:cNvSpPr>
          <p:nvPr/>
        </p:nvSpPr>
        <p:spPr bwMode="auto">
          <a:xfrm>
            <a:off x="500063" y="3581400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6866" name="Text Box 30"/>
          <p:cNvSpPr txBox="1">
            <a:spLocks noChangeArrowheads="1"/>
          </p:cNvSpPr>
          <p:nvPr/>
        </p:nvSpPr>
        <p:spPr bwMode="auto">
          <a:xfrm>
            <a:off x="500063" y="2819400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6867" name="Text Box 30"/>
          <p:cNvSpPr txBox="1">
            <a:spLocks noChangeArrowheads="1"/>
          </p:cNvSpPr>
          <p:nvPr/>
        </p:nvSpPr>
        <p:spPr bwMode="auto">
          <a:xfrm>
            <a:off x="500063" y="2133600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6868" name="Text Box 30"/>
          <p:cNvSpPr txBox="1">
            <a:spLocks noChangeArrowheads="1"/>
          </p:cNvSpPr>
          <p:nvPr/>
        </p:nvSpPr>
        <p:spPr bwMode="auto">
          <a:xfrm>
            <a:off x="500063" y="1447800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6869" name="Text Box 30"/>
          <p:cNvSpPr txBox="1">
            <a:spLocks noChangeArrowheads="1"/>
          </p:cNvSpPr>
          <p:nvPr/>
        </p:nvSpPr>
        <p:spPr bwMode="auto">
          <a:xfrm>
            <a:off x="500063" y="762000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6870" name="Text Box 21"/>
          <p:cNvSpPr txBox="1">
            <a:spLocks noChangeArrowheads="1"/>
          </p:cNvSpPr>
          <p:nvPr/>
        </p:nvSpPr>
        <p:spPr bwMode="auto">
          <a:xfrm>
            <a:off x="1066800" y="4800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6871" name="Text Box 21"/>
          <p:cNvSpPr txBox="1">
            <a:spLocks noChangeArrowheads="1"/>
          </p:cNvSpPr>
          <p:nvPr/>
        </p:nvSpPr>
        <p:spPr bwMode="auto">
          <a:xfrm>
            <a:off x="2514600" y="4800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6872" name="Text Box 21"/>
          <p:cNvSpPr txBox="1">
            <a:spLocks noChangeArrowheads="1"/>
          </p:cNvSpPr>
          <p:nvPr/>
        </p:nvSpPr>
        <p:spPr bwMode="auto">
          <a:xfrm>
            <a:off x="3962400" y="48006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6873" name="Text Box 21"/>
          <p:cNvSpPr txBox="1">
            <a:spLocks noChangeArrowheads="1"/>
          </p:cNvSpPr>
          <p:nvPr/>
        </p:nvSpPr>
        <p:spPr bwMode="auto">
          <a:xfrm>
            <a:off x="5486400" y="4800600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6874" name="Text Box 21"/>
          <p:cNvSpPr txBox="1">
            <a:spLocks noChangeArrowheads="1"/>
          </p:cNvSpPr>
          <p:nvPr/>
        </p:nvSpPr>
        <p:spPr bwMode="auto">
          <a:xfrm>
            <a:off x="6629400" y="4800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6875" name="Text Box 21"/>
          <p:cNvSpPr txBox="1">
            <a:spLocks noChangeArrowheads="1"/>
          </p:cNvSpPr>
          <p:nvPr/>
        </p:nvSpPr>
        <p:spPr bwMode="auto">
          <a:xfrm>
            <a:off x="7848600" y="4800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6876" name="矩形 15"/>
          <p:cNvSpPr>
            <a:spLocks noChangeArrowheads="1"/>
          </p:cNvSpPr>
          <p:nvPr/>
        </p:nvSpPr>
        <p:spPr bwMode="auto">
          <a:xfrm>
            <a:off x="4448175" y="3244850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7" name="椭圆 26"/>
          <p:cNvSpPr>
            <a:spLocks noChangeArrowheads="1"/>
          </p:cNvSpPr>
          <p:nvPr/>
        </p:nvSpPr>
        <p:spPr bwMode="auto">
          <a:xfrm>
            <a:off x="1643063" y="3714750"/>
            <a:ext cx="357187" cy="357188"/>
          </a:xfrm>
          <a:prstGeom prst="ellipse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>
              <a:buFontTx/>
              <a:buNone/>
              <a:defRPr/>
            </a:pPr>
            <a:endParaRPr lang="zh-CN" altLang="en-US" dirty="0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36878" name="椭圆 27"/>
          <p:cNvSpPr>
            <a:spLocks noChangeArrowheads="1"/>
          </p:cNvSpPr>
          <p:nvPr/>
        </p:nvSpPr>
        <p:spPr bwMode="auto">
          <a:xfrm>
            <a:off x="3000375" y="3714750"/>
            <a:ext cx="357188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6879" name="椭圆 56"/>
          <p:cNvSpPr>
            <a:spLocks noChangeArrowheads="1"/>
          </p:cNvSpPr>
          <p:nvPr/>
        </p:nvSpPr>
        <p:spPr bwMode="auto">
          <a:xfrm>
            <a:off x="4357688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6880" name="椭圆 57"/>
          <p:cNvSpPr>
            <a:spLocks noChangeArrowheads="1"/>
          </p:cNvSpPr>
          <p:nvPr/>
        </p:nvSpPr>
        <p:spPr bwMode="auto">
          <a:xfrm>
            <a:off x="5786438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6881" name="椭圆 58"/>
          <p:cNvSpPr>
            <a:spLocks noChangeArrowheads="1"/>
          </p:cNvSpPr>
          <p:nvPr/>
        </p:nvSpPr>
        <p:spPr bwMode="auto">
          <a:xfrm>
            <a:off x="7072313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6882" name="椭圆 59"/>
          <p:cNvSpPr>
            <a:spLocks noChangeArrowheads="1"/>
          </p:cNvSpPr>
          <p:nvPr/>
        </p:nvSpPr>
        <p:spPr bwMode="auto">
          <a:xfrm>
            <a:off x="8358188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grpSp>
        <p:nvGrpSpPr>
          <p:cNvPr id="2" name="组合 65"/>
          <p:cNvGrpSpPr/>
          <p:nvPr/>
        </p:nvGrpSpPr>
        <p:grpSpPr bwMode="auto">
          <a:xfrm>
            <a:off x="1643062" y="2928938"/>
            <a:ext cx="7072312" cy="357187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95" name="椭圆 95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6" name="椭圆 96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7" name="椭圆 97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8" name="椭圆 98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9" name="椭圆 99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00" name="椭圆 100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组合 65"/>
          <p:cNvGrpSpPr/>
          <p:nvPr/>
        </p:nvGrpSpPr>
        <p:grpSpPr bwMode="auto">
          <a:xfrm>
            <a:off x="1643062" y="2143125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89" name="椭圆 102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0" name="椭圆 103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1" name="椭圆 104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2" name="椭圆 105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3" name="椭圆 106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4" name="椭圆 107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组合 65"/>
          <p:cNvGrpSpPr/>
          <p:nvPr/>
        </p:nvGrpSpPr>
        <p:grpSpPr bwMode="auto">
          <a:xfrm>
            <a:off x="1643062" y="1428749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83" name="椭圆 109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4" name="椭圆 110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5" name="椭圆 111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6" name="椭圆 112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7" name="椭圆 113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8" name="椭圆 114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组合 65"/>
          <p:cNvGrpSpPr/>
          <p:nvPr/>
        </p:nvGrpSpPr>
        <p:grpSpPr bwMode="auto">
          <a:xfrm>
            <a:off x="1643062" y="857250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77" name="椭圆 116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78" name="椭圆 117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79" name="椭圆 118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0" name="椭圆 119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1" name="椭圆 120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2" name="椭圆 121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30"/>
          <p:cNvSpPr txBox="1">
            <a:spLocks noChangeArrowheads="1"/>
          </p:cNvSpPr>
          <p:nvPr/>
        </p:nvSpPr>
        <p:spPr bwMode="auto">
          <a:xfrm>
            <a:off x="228600" y="32004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8914" name="Text Box 30"/>
          <p:cNvSpPr txBox="1">
            <a:spLocks noChangeArrowheads="1"/>
          </p:cNvSpPr>
          <p:nvPr/>
        </p:nvSpPr>
        <p:spPr bwMode="auto">
          <a:xfrm>
            <a:off x="228600" y="24384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8915" name="Text Box 30"/>
          <p:cNvSpPr txBox="1">
            <a:spLocks noChangeArrowheads="1"/>
          </p:cNvSpPr>
          <p:nvPr/>
        </p:nvSpPr>
        <p:spPr bwMode="auto">
          <a:xfrm>
            <a:off x="228600" y="17526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8916" name="Text Box 30"/>
          <p:cNvSpPr txBox="1">
            <a:spLocks noChangeArrowheads="1"/>
          </p:cNvSpPr>
          <p:nvPr/>
        </p:nvSpPr>
        <p:spPr bwMode="auto">
          <a:xfrm>
            <a:off x="228600" y="10668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8917" name="Text Box 30"/>
          <p:cNvSpPr txBox="1">
            <a:spLocks noChangeArrowheads="1"/>
          </p:cNvSpPr>
          <p:nvPr/>
        </p:nvSpPr>
        <p:spPr bwMode="auto">
          <a:xfrm>
            <a:off x="228600" y="3810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38918" name="矩形 15"/>
          <p:cNvSpPr>
            <a:spLocks noChangeArrowheads="1"/>
          </p:cNvSpPr>
          <p:nvPr/>
        </p:nvSpPr>
        <p:spPr bwMode="auto">
          <a:xfrm>
            <a:off x="4176713" y="2863850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7" name="椭圆 26"/>
          <p:cNvSpPr>
            <a:spLocks noChangeArrowheads="1"/>
          </p:cNvSpPr>
          <p:nvPr/>
        </p:nvSpPr>
        <p:spPr bwMode="auto">
          <a:xfrm>
            <a:off x="1371600" y="3333750"/>
            <a:ext cx="357188" cy="357188"/>
          </a:xfrm>
          <a:prstGeom prst="ellipse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>
              <a:buFontTx/>
              <a:buNone/>
              <a:defRPr/>
            </a:pPr>
            <a:endParaRPr lang="zh-CN" altLang="en-US" dirty="0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38920" name="椭圆 27"/>
          <p:cNvSpPr>
            <a:spLocks noChangeArrowheads="1"/>
          </p:cNvSpPr>
          <p:nvPr/>
        </p:nvSpPr>
        <p:spPr bwMode="auto">
          <a:xfrm>
            <a:off x="2728913" y="3333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8921" name="椭圆 56"/>
          <p:cNvSpPr>
            <a:spLocks noChangeArrowheads="1"/>
          </p:cNvSpPr>
          <p:nvPr/>
        </p:nvSpPr>
        <p:spPr bwMode="auto">
          <a:xfrm>
            <a:off x="4086225" y="3333750"/>
            <a:ext cx="357188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8922" name="椭圆 57"/>
          <p:cNvSpPr>
            <a:spLocks noChangeArrowheads="1"/>
          </p:cNvSpPr>
          <p:nvPr/>
        </p:nvSpPr>
        <p:spPr bwMode="auto">
          <a:xfrm>
            <a:off x="5514975" y="3333750"/>
            <a:ext cx="357188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8923" name="椭圆 58"/>
          <p:cNvSpPr>
            <a:spLocks noChangeArrowheads="1"/>
          </p:cNvSpPr>
          <p:nvPr/>
        </p:nvSpPr>
        <p:spPr bwMode="auto">
          <a:xfrm>
            <a:off x="6800850" y="3333750"/>
            <a:ext cx="357188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8924" name="椭圆 59"/>
          <p:cNvSpPr>
            <a:spLocks noChangeArrowheads="1"/>
          </p:cNvSpPr>
          <p:nvPr/>
        </p:nvSpPr>
        <p:spPr bwMode="auto">
          <a:xfrm>
            <a:off x="8086725" y="3333750"/>
            <a:ext cx="357188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zh-CN">
              <a:latin typeface="Comic Sans MS" panose="030F0702030302020204" pitchFamily="66" charset="0"/>
            </a:endParaRPr>
          </a:p>
        </p:txBody>
      </p:sp>
      <p:grpSp>
        <p:nvGrpSpPr>
          <p:cNvPr id="2" name="组合 65"/>
          <p:cNvGrpSpPr/>
          <p:nvPr/>
        </p:nvGrpSpPr>
        <p:grpSpPr bwMode="auto">
          <a:xfrm>
            <a:off x="1371600" y="2547937"/>
            <a:ext cx="7072312" cy="357187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95" name="椭圆 95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6" name="椭圆 96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7" name="椭圆 97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8" name="椭圆 98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9" name="椭圆 99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00" name="椭圆 100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组合 65"/>
          <p:cNvGrpSpPr/>
          <p:nvPr/>
        </p:nvGrpSpPr>
        <p:grpSpPr bwMode="auto">
          <a:xfrm>
            <a:off x="1371600" y="1762125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89" name="椭圆 102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0" name="椭圆 103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1" name="椭圆 104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2" name="椭圆 105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3" name="椭圆 106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4" name="椭圆 107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组合 65"/>
          <p:cNvGrpSpPr/>
          <p:nvPr/>
        </p:nvGrpSpPr>
        <p:grpSpPr bwMode="auto">
          <a:xfrm>
            <a:off x="1371600" y="1047749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83" name="椭圆 109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4" name="椭圆 110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5" name="椭圆 111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6" name="椭圆 112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7" name="椭圆 113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8" name="椭圆 114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组合 65"/>
          <p:cNvGrpSpPr/>
          <p:nvPr/>
        </p:nvGrpSpPr>
        <p:grpSpPr bwMode="auto">
          <a:xfrm>
            <a:off x="1371600" y="476250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77" name="椭圆 116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78" name="椭圆 117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79" name="椭圆 118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0" name="椭圆 119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1" name="椭圆 120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2" name="椭圆 121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9" name="Oval 5"/>
          <p:cNvSpPr>
            <a:spLocks noChangeArrowheads="1"/>
          </p:cNvSpPr>
          <p:nvPr/>
        </p:nvSpPr>
        <p:spPr bwMode="auto">
          <a:xfrm>
            <a:off x="1328738" y="457200"/>
            <a:ext cx="381000" cy="381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50" name="AutoShape 6"/>
          <p:cNvSpPr>
            <a:spLocks noChangeArrowheads="1"/>
          </p:cNvSpPr>
          <p:nvPr/>
        </p:nvSpPr>
        <p:spPr bwMode="auto">
          <a:xfrm>
            <a:off x="1633538" y="0"/>
            <a:ext cx="958850" cy="420688"/>
          </a:xfrm>
          <a:prstGeom prst="wedgeEllipseCallout">
            <a:avLst>
              <a:gd name="adj1" fmla="val -32782"/>
              <a:gd name="adj2" fmla="val 741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000" b="1">
                <a:solidFill>
                  <a:srgbClr val="6600FF"/>
                </a:solidFill>
                <a:latin typeface="Comic Sans MS" panose="030F0702030302020204" pitchFamily="66" charset="0"/>
              </a:rPr>
              <a:t>小青</a:t>
            </a:r>
          </a:p>
        </p:txBody>
      </p:sp>
      <p:sp>
        <p:nvSpPr>
          <p:cNvPr id="51" name="Oval 7"/>
          <p:cNvSpPr>
            <a:spLocks noChangeArrowheads="1"/>
          </p:cNvSpPr>
          <p:nvPr/>
        </p:nvSpPr>
        <p:spPr bwMode="auto">
          <a:xfrm>
            <a:off x="4071938" y="2514600"/>
            <a:ext cx="381000" cy="381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52" name="AutoShape 8"/>
          <p:cNvSpPr>
            <a:spLocks noChangeArrowheads="1"/>
          </p:cNvSpPr>
          <p:nvPr/>
        </p:nvSpPr>
        <p:spPr bwMode="auto">
          <a:xfrm>
            <a:off x="4452938" y="2133600"/>
            <a:ext cx="958850" cy="420688"/>
          </a:xfrm>
          <a:prstGeom prst="wedgeEllipseCallout">
            <a:avLst>
              <a:gd name="adj1" fmla="val -32782"/>
              <a:gd name="adj2" fmla="val 741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000" b="1">
                <a:solidFill>
                  <a:srgbClr val="6600FF"/>
                </a:solidFill>
                <a:latin typeface="Comic Sans MS" panose="030F0702030302020204" pitchFamily="66" charset="0"/>
              </a:rPr>
              <a:t>小强</a:t>
            </a:r>
          </a:p>
        </p:txBody>
      </p:sp>
      <p:sp>
        <p:nvSpPr>
          <p:cNvPr id="53" name="Oval 3"/>
          <p:cNvSpPr>
            <a:spLocks noChangeArrowheads="1"/>
          </p:cNvSpPr>
          <p:nvPr/>
        </p:nvSpPr>
        <p:spPr bwMode="auto">
          <a:xfrm>
            <a:off x="5519738" y="1752600"/>
            <a:ext cx="381000" cy="381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54" name="AutoShape 4"/>
          <p:cNvSpPr>
            <a:spLocks noChangeArrowheads="1"/>
          </p:cNvSpPr>
          <p:nvPr/>
        </p:nvSpPr>
        <p:spPr bwMode="auto">
          <a:xfrm>
            <a:off x="5748338" y="1371600"/>
            <a:ext cx="958850" cy="420688"/>
          </a:xfrm>
          <a:prstGeom prst="wedgeEllipseCallout">
            <a:avLst>
              <a:gd name="adj1" fmla="val -32782"/>
              <a:gd name="adj2" fmla="val 741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000" b="1">
                <a:solidFill>
                  <a:srgbClr val="6600FF"/>
                </a:solidFill>
                <a:latin typeface="Comic Sans MS" panose="030F0702030302020204" pitchFamily="66" charset="0"/>
              </a:rPr>
              <a:t>小亮</a:t>
            </a:r>
          </a:p>
        </p:txBody>
      </p:sp>
      <p:sp>
        <p:nvSpPr>
          <p:cNvPr id="55" name="Oval 10"/>
          <p:cNvSpPr>
            <a:spLocks noChangeArrowheads="1"/>
          </p:cNvSpPr>
          <p:nvPr/>
        </p:nvSpPr>
        <p:spPr bwMode="auto">
          <a:xfrm>
            <a:off x="8110538" y="1066800"/>
            <a:ext cx="381000" cy="3810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omic Sans MS" panose="030F0702030302020204" pitchFamily="66" charset="0"/>
            </a:endParaRPr>
          </a:p>
        </p:txBody>
      </p: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8110538" y="762000"/>
            <a:ext cx="958850" cy="420688"/>
          </a:xfrm>
          <a:prstGeom prst="wedgeEllipseCallout">
            <a:avLst>
              <a:gd name="adj1" fmla="val -32782"/>
              <a:gd name="adj2" fmla="val 9226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sz="2000" b="1">
                <a:solidFill>
                  <a:srgbClr val="6600FF"/>
                </a:solidFill>
                <a:latin typeface="Comic Sans MS" panose="030F0702030302020204" pitchFamily="66" charset="0"/>
              </a:rPr>
              <a:t>小华</a:t>
            </a:r>
          </a:p>
        </p:txBody>
      </p:sp>
      <p:sp>
        <p:nvSpPr>
          <p:cNvPr id="38937" name="Text Box 21"/>
          <p:cNvSpPr txBox="1">
            <a:spLocks noChangeArrowheads="1"/>
          </p:cNvSpPr>
          <p:nvPr/>
        </p:nvSpPr>
        <p:spPr bwMode="auto">
          <a:xfrm>
            <a:off x="795338" y="3886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8938" name="Text Box 21"/>
          <p:cNvSpPr txBox="1">
            <a:spLocks noChangeArrowheads="1"/>
          </p:cNvSpPr>
          <p:nvPr/>
        </p:nvSpPr>
        <p:spPr bwMode="auto">
          <a:xfrm>
            <a:off x="2243138" y="3886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8939" name="Text Box 21"/>
          <p:cNvSpPr txBox="1">
            <a:spLocks noChangeArrowheads="1"/>
          </p:cNvSpPr>
          <p:nvPr/>
        </p:nvSpPr>
        <p:spPr bwMode="auto">
          <a:xfrm>
            <a:off x="3690938" y="3886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8940" name="Text Box 21"/>
          <p:cNvSpPr txBox="1">
            <a:spLocks noChangeArrowheads="1"/>
          </p:cNvSpPr>
          <p:nvPr/>
        </p:nvSpPr>
        <p:spPr bwMode="auto">
          <a:xfrm>
            <a:off x="5214938" y="3886200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8941" name="Text Box 21"/>
          <p:cNvSpPr txBox="1">
            <a:spLocks noChangeArrowheads="1"/>
          </p:cNvSpPr>
          <p:nvPr/>
        </p:nvSpPr>
        <p:spPr bwMode="auto">
          <a:xfrm>
            <a:off x="6357938" y="38862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8942" name="Text Box 21"/>
          <p:cNvSpPr txBox="1">
            <a:spLocks noChangeArrowheads="1"/>
          </p:cNvSpPr>
          <p:nvPr/>
        </p:nvSpPr>
        <p:spPr bwMode="auto">
          <a:xfrm>
            <a:off x="7577138" y="388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38943" name="Rectangle 3"/>
          <p:cNvSpPr>
            <a:spLocks noChangeArrowheads="1"/>
          </p:cNvSpPr>
          <p:nvPr/>
        </p:nvSpPr>
        <p:spPr bwMode="auto">
          <a:xfrm>
            <a:off x="1295400" y="4724400"/>
            <a:ext cx="6705600" cy="1828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请根据位置标出相应同学的名字。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小青的位置是第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列第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行    小强的位置是第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列第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行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小亮的位置是第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列第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行    小华的位置是第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列第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WordArt 4"/>
          <p:cNvSpPr>
            <a:spLocks noChangeArrowheads="1" noChangeShapeType="1" noTextEdit="1"/>
          </p:cNvSpPr>
          <p:nvPr/>
        </p:nvSpPr>
        <p:spPr bwMode="auto">
          <a:xfrm>
            <a:off x="838200" y="1219200"/>
            <a:ext cx="25908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dirty="0"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小提示</a:t>
            </a:r>
          </a:p>
        </p:txBody>
      </p:sp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828800" y="2514600"/>
            <a:ext cx="51689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latin typeface="Comic Sans MS" panose="030F0702030302020204" pitchFamily="66" charset="0"/>
              </a:rPr>
              <a:t>      可用</a:t>
            </a:r>
            <a:r>
              <a:rPr lang="zh-CN" altLang="en-US" b="1" dirty="0">
                <a:solidFill>
                  <a:srgbClr val="CC0000"/>
                </a:solidFill>
                <a:latin typeface="Comic Sans MS" panose="030F0702030302020204" pitchFamily="66" charset="0"/>
              </a:rPr>
              <a:t>数字</a:t>
            </a:r>
            <a:r>
              <a:rPr lang="zh-CN" altLang="en-US" b="1" dirty="0">
                <a:latin typeface="Comic Sans MS" panose="030F0702030302020204" pitchFamily="66" charset="0"/>
              </a:rPr>
              <a:t>、</a:t>
            </a:r>
            <a:r>
              <a:rPr lang="zh-CN" altLang="en-US" b="1" dirty="0">
                <a:solidFill>
                  <a:srgbClr val="CC0000"/>
                </a:solidFill>
                <a:latin typeface="Comic Sans MS" panose="030F0702030302020204" pitchFamily="66" charset="0"/>
              </a:rPr>
              <a:t>符号</a:t>
            </a:r>
            <a:r>
              <a:rPr lang="zh-CN" altLang="en-US" b="1" dirty="0">
                <a:latin typeface="Comic Sans MS" panose="030F0702030302020204" pitchFamily="66" charset="0"/>
              </a:rPr>
              <a:t>、</a:t>
            </a:r>
            <a:r>
              <a:rPr lang="zh-CN" altLang="en-US" b="1" dirty="0">
                <a:solidFill>
                  <a:srgbClr val="CC0000"/>
                </a:solidFill>
                <a:latin typeface="Comic Sans MS" panose="030F0702030302020204" pitchFamily="66" charset="0"/>
              </a:rPr>
              <a:t>图形</a:t>
            </a:r>
            <a:r>
              <a:rPr lang="zh-CN" altLang="en-US" b="1" dirty="0">
                <a:latin typeface="Comic Sans MS" panose="030F0702030302020204" pitchFamily="66" charset="0"/>
              </a:rPr>
              <a:t>或者</a:t>
            </a:r>
            <a:r>
              <a:rPr lang="zh-CN" altLang="en-US" b="1" dirty="0">
                <a:solidFill>
                  <a:srgbClr val="CC0000"/>
                </a:solidFill>
                <a:latin typeface="Comic Sans MS" panose="030F0702030302020204" pitchFamily="66" charset="0"/>
              </a:rPr>
              <a:t>字母</a:t>
            </a:r>
            <a:r>
              <a:rPr lang="zh-CN" altLang="en-US" b="1" dirty="0">
                <a:latin typeface="Comic Sans MS" panose="030F0702030302020204" pitchFamily="66" charset="0"/>
              </a:rPr>
              <a:t>等方式来表示</a:t>
            </a:r>
          </a:p>
          <a:p>
            <a:pPr>
              <a:lnSpc>
                <a:spcPct val="200000"/>
              </a:lnSpc>
            </a:pPr>
            <a:r>
              <a:rPr lang="en-US" altLang="zh-CN" b="1" dirty="0">
                <a:latin typeface="Comic Sans MS" panose="030F0702030302020204" pitchFamily="66" charset="0"/>
              </a:rPr>
              <a:t>(</a:t>
            </a:r>
            <a:r>
              <a:rPr lang="zh-CN" altLang="en-US" b="1" dirty="0">
                <a:latin typeface="Comic Sans MS" panose="030F0702030302020204" pitchFamily="66" charset="0"/>
              </a:rPr>
              <a:t>以小强的位置为例，每人创造一种你认为最简单</a:t>
            </a:r>
          </a:p>
          <a:p>
            <a:pPr>
              <a:lnSpc>
                <a:spcPct val="200000"/>
              </a:lnSpc>
            </a:pPr>
            <a:r>
              <a:rPr lang="zh-CN" altLang="en-US" b="1" dirty="0">
                <a:latin typeface="Comic Sans MS" panose="030F0702030302020204" pitchFamily="66" charset="0"/>
              </a:rPr>
              <a:t>的表示方法，用彩笔完成在卡纸上）。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6113" y="1389063"/>
            <a:ext cx="8497887" cy="1430337"/>
          </a:xfrm>
          <a:solidFill>
            <a:srgbClr val="FF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700" b="1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小强站在第</a:t>
            </a:r>
            <a:r>
              <a:rPr lang="en-US" altLang="zh-CN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列第</a:t>
            </a:r>
            <a:r>
              <a:rPr lang="en-US" altLang="zh-CN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行的位置，可以用数对</a:t>
            </a:r>
            <a:r>
              <a:rPr lang="zh-CN" altLang="en-US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3,2</a:t>
            </a:r>
            <a:r>
              <a:rPr lang="zh-CN" altLang="en-US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表示。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33400" y="2895600"/>
            <a:ext cx="84582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通常，数对中</a:t>
            </a:r>
            <a:r>
              <a:rPr lang="zh-CN" altLang="en-US" sz="2400" b="1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前面的数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表示</a:t>
            </a:r>
            <a:r>
              <a:rPr lang="zh-CN" altLang="en-US" sz="2400" b="1" dirty="0">
                <a:solidFill>
                  <a:schemeClr val="folHlink"/>
                </a:solidFill>
                <a:latin typeface="楷体_GB2312" pitchFamily="49" charset="-122"/>
                <a:ea typeface="楷体_GB2312" pitchFamily="49" charset="-122"/>
              </a:rPr>
              <a:t>第几列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4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后面的数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表示</a:t>
            </a:r>
            <a:r>
              <a:rPr lang="zh-CN" altLang="en-US" sz="2400" b="1" dirty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第几行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85800" y="4343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数对的具体写法：  </a:t>
            </a:r>
            <a:r>
              <a:rPr lang="zh-CN" altLang="en-US" sz="2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（列数，行数）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2743200" y="525463"/>
            <a:ext cx="2971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认识数对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theme/theme1.xml><?xml version="1.0" encoding="utf-8"?>
<a:theme xmlns:a="http://schemas.openxmlformats.org/drawingml/2006/main" name="WWW.2PPT.COM&#10;">
  <a:themeElements>
    <a:clrScheme name="炫光按钮 3">
      <a:dk1>
        <a:srgbClr val="522438"/>
      </a:dk1>
      <a:lt1>
        <a:srgbClr val="FFFFFF"/>
      </a:lt1>
      <a:dk2>
        <a:srgbClr val="000000"/>
      </a:dk2>
      <a:lt2>
        <a:srgbClr val="DDDDDD"/>
      </a:lt2>
      <a:accent1>
        <a:srgbClr val="34967C"/>
      </a:accent1>
      <a:accent2>
        <a:srgbClr val="DB944D"/>
      </a:accent2>
      <a:accent3>
        <a:srgbClr val="FFFFFF"/>
      </a:accent3>
      <a:accent4>
        <a:srgbClr val="451D2E"/>
      </a:accent4>
      <a:accent5>
        <a:srgbClr val="AEC9BF"/>
      </a:accent5>
      <a:accent6>
        <a:srgbClr val="C68645"/>
      </a:accent6>
      <a:hlink>
        <a:srgbClr val="AABE72"/>
      </a:hlink>
      <a:folHlink>
        <a:srgbClr val="BCC8AC"/>
      </a:folHlink>
    </a:clrScheme>
    <a:fontScheme name="炫光按钮">
      <a:majorFont>
        <a:latin typeface="Verdana"/>
        <a:ea typeface="宋体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炫光按钮 1">
        <a:dk1>
          <a:srgbClr val="2A4C41"/>
        </a:dk1>
        <a:lt1>
          <a:srgbClr val="FFFFFF"/>
        </a:lt1>
        <a:dk2>
          <a:srgbClr val="000000"/>
        </a:dk2>
        <a:lt2>
          <a:srgbClr val="DDDDDD"/>
        </a:lt2>
        <a:accent1>
          <a:srgbClr val="AB791F"/>
        </a:accent1>
        <a:accent2>
          <a:srgbClr val="BDC761"/>
        </a:accent2>
        <a:accent3>
          <a:srgbClr val="FFFFFF"/>
        </a:accent3>
        <a:accent4>
          <a:srgbClr val="224036"/>
        </a:accent4>
        <a:accent5>
          <a:srgbClr val="D2BEAB"/>
        </a:accent5>
        <a:accent6>
          <a:srgbClr val="ABB457"/>
        </a:accent6>
        <a:hlink>
          <a:srgbClr val="76B4BA"/>
        </a:hlink>
        <a:folHlink>
          <a:srgbClr val="92C4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炫光按钮 2">
        <a:dk1>
          <a:srgbClr val="2A487E"/>
        </a:dk1>
        <a:lt1>
          <a:srgbClr val="FFFFFF"/>
        </a:lt1>
        <a:dk2>
          <a:srgbClr val="000000"/>
        </a:dk2>
        <a:lt2>
          <a:srgbClr val="DDDDDD"/>
        </a:lt2>
        <a:accent1>
          <a:srgbClr val="508ED2"/>
        </a:accent1>
        <a:accent2>
          <a:srgbClr val="B17FD7"/>
        </a:accent2>
        <a:accent3>
          <a:srgbClr val="FFFFFF"/>
        </a:accent3>
        <a:accent4>
          <a:srgbClr val="223C6B"/>
        </a:accent4>
        <a:accent5>
          <a:srgbClr val="B3C6E5"/>
        </a:accent5>
        <a:accent6>
          <a:srgbClr val="A072C3"/>
        </a:accent6>
        <a:hlink>
          <a:srgbClr val="64CCC0"/>
        </a:hlink>
        <a:folHlink>
          <a:srgbClr val="D6D4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炫光按钮 3">
        <a:dk1>
          <a:srgbClr val="522438"/>
        </a:dk1>
        <a:lt1>
          <a:srgbClr val="FFFFFF"/>
        </a:lt1>
        <a:dk2>
          <a:srgbClr val="000000"/>
        </a:dk2>
        <a:lt2>
          <a:srgbClr val="DDDDDD"/>
        </a:lt2>
        <a:accent1>
          <a:srgbClr val="34967C"/>
        </a:accent1>
        <a:accent2>
          <a:srgbClr val="DB944D"/>
        </a:accent2>
        <a:accent3>
          <a:srgbClr val="FFFFFF"/>
        </a:accent3>
        <a:accent4>
          <a:srgbClr val="451D2E"/>
        </a:accent4>
        <a:accent5>
          <a:srgbClr val="AEC9BF"/>
        </a:accent5>
        <a:accent6>
          <a:srgbClr val="C68645"/>
        </a:accent6>
        <a:hlink>
          <a:srgbClr val="AABE72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861</Words>
  <Application>Microsoft Office PowerPoint</Application>
  <PresentationFormat>全屏显示(4:3)</PresentationFormat>
  <Paragraphs>179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PMingLiU</vt:lpstr>
      <vt:lpstr>仿宋</vt:lpstr>
      <vt:lpstr>汉仪大宋简</vt:lpstr>
      <vt:lpstr>黑体</vt:lpstr>
      <vt:lpstr>楷体</vt:lpstr>
      <vt:lpstr>楷体_GB2312</vt:lpstr>
      <vt:lpstr>宋体</vt:lpstr>
      <vt:lpstr>微软雅黑</vt:lpstr>
      <vt:lpstr>Arial</vt:lpstr>
      <vt:lpstr>Calibri</vt:lpstr>
      <vt:lpstr>Comic Sans MS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2021-12-30T08:15:32Z</dcterms:created>
  <dcterms:modified xsi:type="dcterms:W3CDTF">2023-01-17T01:11:03Z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CF01925FFBB0480EB4A5A761D959C384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