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83" r:id="rId2"/>
    <p:sldId id="257" r:id="rId3"/>
    <p:sldId id="267" r:id="rId4"/>
    <p:sldId id="268" r:id="rId5"/>
    <p:sldId id="271" r:id="rId6"/>
    <p:sldId id="272" r:id="rId7"/>
    <p:sldId id="265" r:id="rId8"/>
    <p:sldId id="274" r:id="rId9"/>
    <p:sldId id="275" r:id="rId10"/>
    <p:sldId id="264" r:id="rId11"/>
    <p:sldId id="277" r:id="rId12"/>
    <p:sldId id="276" r:id="rId13"/>
    <p:sldId id="273" r:id="rId14"/>
    <p:sldId id="278" r:id="rId15"/>
    <p:sldId id="261" r:id="rId16"/>
    <p:sldId id="279" r:id="rId17"/>
    <p:sldId id="280" r:id="rId18"/>
    <p:sldId id="281" r:id="rId19"/>
    <p:sldId id="282" r:id="rId20"/>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p:scale>
          <a:sx n="110" d="100"/>
          <a:sy n="110" d="100"/>
        </p:scale>
        <p:origin x="-1644" y="-66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 typeface="Arial" panose="020B0604020202020204" pitchFamily="34" charset="0"/>
              <a:buNone/>
              <a:defRPr sz="1200">
                <a:latin typeface="Arial" panose="020B0604020202020204" pitchFamily="34" charset="0"/>
              </a:defRPr>
            </a:lvl1pPr>
          </a:lstStyle>
          <a:p>
            <a:pPr>
              <a:defRPr/>
            </a:pPr>
            <a:fld id="{0E452DC6-BCD1-4A4D-AF1F-4DD19436B52E}"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buFont typeface="Arial" panose="020B0604020202020204" pitchFamily="34" charset="0"/>
              <a:buNone/>
              <a:defRPr sz="1200">
                <a:latin typeface="Arial" panose="020B0604020202020204" pitchFamily="34" charset="0"/>
              </a:defRPr>
            </a:lvl1pPr>
          </a:lstStyle>
          <a:p>
            <a:pPr>
              <a:defRPr/>
            </a:pPr>
            <a:fld id="{7782DF7B-7A31-4791-8FB0-13BA9D66F5D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25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zh-CN" altLang="en-US" smtClean="0"/>
          </a:p>
        </p:txBody>
      </p:sp>
      <p:sp>
        <p:nvSpPr>
          <p:cNvPr id="225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Tx/>
              <a:buNone/>
            </a:pPr>
            <a:fld id="{A55148B9-A650-4C70-B2CE-E04C06BA68B2}" type="slidenum">
              <a:rPr lang="zh-CN" altLang="en-US" smtClean="0"/>
              <a:t>19</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DADB3D0-476B-496A-A0C9-A7176776D14C}"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0E81955-D678-4BE4-ADF3-DD448F7C625C}"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3223659-69CF-4DB6-9E23-5F7D6B7F2D8C}"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E3C1358-0AFB-4EED-B90B-4E2AC7540ABB}"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1515265-5E0D-4430-858C-577F0CD0C0D8}"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3990DDF-0EDA-49AF-9639-DCE2F3936DF2}"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1FF67C77-348F-4E30-A52D-79C594506078}"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8583C11-3563-4F0C-884F-40DFD5E556BE}"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0DFFA567-9EDA-4E7D-8DF4-A150B5076686}"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FE0F410-DBAB-4307-A13B-CC8503144627}"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9DB05D8-B6D0-42D2-B46F-AAB40EF9A131}"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A909DBF-3C83-4DB1-91B6-150BCB635F39}"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7F218DA3-A1C6-4169-A91F-3ED365458088}"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7F9E2721-DC49-4D9A-BC98-AE223428C2FC}"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EACDBBC9-3972-4364-B6AC-85AD29E01C2F}"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DF4A5C5F-7B4F-4C80-B6F8-17B75BF1D7F2}"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08E9DB43-AFC5-4C4A-B567-E5D6093880A3}"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6CA3AE9-B31A-40FB-AA5C-3DC4AD549330}"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DF19A32E-D636-4340-902A-1FB9C63A31FD}"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0C0E50A-3D67-4022-8221-2FC322565EB9}"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6627"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6628"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2790A377-EAA7-48F3-86A3-5E6902002133}" type="datetimeFigureOut">
              <a:rPr lang="zh-CN" altLang="en-US"/>
              <a:t>2023-01-17</a:t>
            </a:fld>
            <a:endParaRPr lang="en-US" altLang="zh-CN"/>
          </a:p>
        </p:txBody>
      </p:sp>
      <p:sp>
        <p:nvSpPr>
          <p:cNvPr id="26629"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26630"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78CEE153-A209-4B17-B578-80633BA988ED}"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829918"/>
            <a:ext cx="914978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800" b="1" dirty="0" smtClean="0">
                <a:solidFill>
                  <a:srgbClr val="000000"/>
                </a:solidFill>
                <a:latin typeface="Times New Roman" panose="02020603050405020304" pitchFamily="18" charset="0"/>
                <a:cs typeface="Times New Roman" panose="02020603050405020304" pitchFamily="18" charset="0"/>
              </a:rPr>
              <a:t>Unit 9</a:t>
            </a:r>
          </a:p>
          <a:p>
            <a:pPr algn="ctr" eaLnBrk="1" hangingPunct="1">
              <a:defRPr/>
            </a:pPr>
            <a:r>
              <a:rPr lang="en-US" altLang="zh-CN" sz="3800" b="1" dirty="0" smtClean="0">
                <a:solidFill>
                  <a:srgbClr val="000000"/>
                </a:solidFill>
                <a:latin typeface="Times New Roman" panose="02020603050405020304" pitchFamily="18" charset="0"/>
                <a:cs typeface="Times New Roman" panose="02020603050405020304" pitchFamily="18" charset="0"/>
              </a:rPr>
              <a:t>Have you ever been to a museum?</a:t>
            </a:r>
          </a:p>
        </p:txBody>
      </p:sp>
      <p:sp>
        <p:nvSpPr>
          <p:cNvPr id="4" name="Text Box 3"/>
          <p:cNvSpPr txBox="1">
            <a:spLocks noChangeArrowheads="1"/>
          </p:cNvSpPr>
          <p:nvPr/>
        </p:nvSpPr>
        <p:spPr bwMode="auto">
          <a:xfrm>
            <a:off x="3384550" y="2427867"/>
            <a:ext cx="2519363"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000" b="1" dirty="0" smtClean="0">
                <a:solidFill>
                  <a:srgbClr val="000000"/>
                </a:solidFill>
                <a:latin typeface="微软雅黑" panose="020B0503020204020204" pitchFamily="34" charset="-122"/>
                <a:ea typeface="微软雅黑" panose="020B0503020204020204" pitchFamily="34" charset="-122"/>
              </a:rPr>
              <a:t>R  </a:t>
            </a:r>
            <a:r>
              <a:rPr lang="zh-CN" altLang="en-US" sz="20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1028" name="Line 6"/>
          <p:cNvSpPr>
            <a:spLocks noChangeShapeType="1"/>
          </p:cNvSpPr>
          <p:nvPr/>
        </p:nvSpPr>
        <p:spPr bwMode="auto">
          <a:xfrm>
            <a:off x="1020763" y="2238954"/>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矩形 4"/>
          <p:cNvSpPr/>
          <p:nvPr/>
        </p:nvSpPr>
        <p:spPr>
          <a:xfrm>
            <a:off x="0" y="389822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4091836" y="2985057"/>
            <a:ext cx="1104790" cy="400110"/>
          </a:xfrm>
          <a:prstGeom prst="rect">
            <a:avLst/>
          </a:prstGeom>
        </p:spPr>
        <p:txBody>
          <a:bodyPr wrap="none">
            <a:spAutoFit/>
          </a:bodyPr>
          <a:lstStyle/>
          <a:p>
            <a:pPr algn="ctr"/>
            <a:r>
              <a:rPr lang="zh-CN" altLang="en-US" sz="2000" b="1" dirty="0" smtClean="0">
                <a:latin typeface="微软雅黑" panose="020B0503020204020204" pitchFamily="34" charset="-122"/>
                <a:ea typeface="微软雅黑" panose="020B0503020204020204" pitchFamily="34" charset="-122"/>
              </a:rPr>
              <a:t>第</a:t>
            </a:r>
            <a:r>
              <a:rPr lang="en-US" altLang="zh-CN" sz="2000" b="1" dirty="0" smtClean="0">
                <a:latin typeface="微软雅黑" panose="020B0503020204020204" pitchFamily="34" charset="-122"/>
                <a:ea typeface="微软雅黑" panose="020B0503020204020204" pitchFamily="34" charset="-122"/>
              </a:rPr>
              <a:t>5</a:t>
            </a:r>
            <a:r>
              <a:rPr lang="zh-CN" altLang="en-US" sz="2000" b="1" dirty="0" smtClean="0">
                <a:latin typeface="微软雅黑" panose="020B0503020204020204" pitchFamily="34" charset="-122"/>
                <a:ea typeface="微软雅黑" panose="020B0503020204020204" pitchFamily="34" charset="-122"/>
              </a:rPr>
              <a:t>课</a:t>
            </a:r>
            <a:r>
              <a:rPr lang="zh-CN" altLang="en-US" sz="2000" b="1" dirty="0">
                <a:latin typeface="微软雅黑" panose="020B0503020204020204" pitchFamily="34" charset="-122"/>
                <a:ea typeface="微软雅黑" panose="020B0503020204020204" pitchFamily="34" charset="-122"/>
              </a:rPr>
              <a:t>时</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87"/>
          <p:cNvSpPr>
            <a:spLocks noChangeArrowheads="1"/>
          </p:cNvSpPr>
          <p:nvPr/>
        </p:nvSpPr>
        <p:spPr bwMode="auto">
          <a:xfrm>
            <a:off x="384175" y="309563"/>
            <a:ext cx="2149475"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400" b="1" dirty="0">
                <a:solidFill>
                  <a:srgbClr val="0000FF"/>
                </a:solidFill>
                <a:latin typeface="Times New Roman" panose="02020603050405020304" pitchFamily="18" charset="0"/>
              </a:rPr>
              <a:t>Self check</a:t>
            </a:r>
          </a:p>
        </p:txBody>
      </p:sp>
      <p:sp>
        <p:nvSpPr>
          <p:cNvPr id="2" name="TextBox 1"/>
          <p:cNvSpPr txBox="1">
            <a:spLocks noChangeArrowheads="1"/>
          </p:cNvSpPr>
          <p:nvPr/>
        </p:nvSpPr>
        <p:spPr bwMode="auto">
          <a:xfrm>
            <a:off x="542925" y="733425"/>
            <a:ext cx="8010525"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000" b="1" dirty="0">
                <a:solidFill>
                  <a:srgbClr val="00B0F0"/>
                </a:solidFill>
                <a:latin typeface="Times New Roman" panose="02020603050405020304" pitchFamily="18" charset="0"/>
                <a:ea typeface="黑体" panose="02010609060101010101" pitchFamily="2" charset="-122"/>
              </a:rPr>
              <a:t>1</a:t>
            </a:r>
            <a:r>
              <a:rPr lang="en-US" altLang="zh-CN" sz="2600" b="1" dirty="0">
                <a:latin typeface="Times New Roman" panose="02020603050405020304" pitchFamily="18" charset="0"/>
                <a:ea typeface="黑体" panose="02010609060101010101" pitchFamily="2" charset="-122"/>
              </a:rPr>
              <a:t>. Think about the things below and write an answer </a:t>
            </a:r>
          </a:p>
          <a:p>
            <a:pPr eaLnBrk="1" hangingPunct="1">
              <a:lnSpc>
                <a:spcPct val="130000"/>
              </a:lnSpc>
            </a:pPr>
            <a:r>
              <a:rPr lang="en-US" altLang="zh-CN" sz="2600" b="1" dirty="0">
                <a:latin typeface="Times New Roman" panose="02020603050405020304" pitchFamily="18" charset="0"/>
                <a:ea typeface="黑体" panose="02010609060101010101" pitchFamily="2" charset="-122"/>
              </a:rPr>
              <a:t>     for each one. </a:t>
            </a:r>
            <a:endParaRPr lang="zh-CN" altLang="en-US" sz="2600" b="1" dirty="0">
              <a:latin typeface="Times New Roman" panose="02020603050405020304" pitchFamily="18" charset="0"/>
              <a:ea typeface="黑体" panose="02010609060101010101" pitchFamily="2" charset="-122"/>
            </a:endParaRPr>
          </a:p>
        </p:txBody>
      </p:sp>
      <p:sp>
        <p:nvSpPr>
          <p:cNvPr id="5" name="Text Box 6"/>
          <p:cNvSpPr txBox="1">
            <a:spLocks noChangeArrowheads="1"/>
          </p:cNvSpPr>
          <p:nvPr/>
        </p:nvSpPr>
        <p:spPr bwMode="auto">
          <a:xfrm>
            <a:off x="609600" y="1890713"/>
            <a:ext cx="79438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600" b="1" dirty="0">
                <a:latin typeface="Times New Roman" panose="02020603050405020304" pitchFamily="18" charset="0"/>
              </a:rPr>
              <a:t>1.One thing that you have collected before:  ___________________________________________</a:t>
            </a:r>
          </a:p>
        </p:txBody>
      </p:sp>
      <p:pic>
        <p:nvPicPr>
          <p:cNvPr id="3" name="图片 2"/>
          <p:cNvPicPr>
            <a:picLocks noChangeAspect="1"/>
          </p:cNvPicPr>
          <p:nvPr/>
        </p:nvPicPr>
        <p:blipFill>
          <a:blip r:embed="rId2" cstate="email"/>
          <a:srcRect/>
          <a:stretch>
            <a:fillRect/>
          </a:stretch>
        </p:blipFill>
        <p:spPr bwMode="auto">
          <a:xfrm>
            <a:off x="4548188" y="3011488"/>
            <a:ext cx="3500437"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p:cNvPicPr>
          <p:nvPr/>
        </p:nvPicPr>
        <p:blipFill>
          <a:blip r:embed="rId3" cstate="email"/>
          <a:srcRect/>
          <a:stretch>
            <a:fillRect/>
          </a:stretch>
        </p:blipFill>
        <p:spPr bwMode="auto">
          <a:xfrm>
            <a:off x="1130300" y="3022600"/>
            <a:ext cx="3205163"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2044700" y="2411413"/>
            <a:ext cx="12509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shells</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9" name="TextBox 8"/>
          <p:cNvSpPr txBox="1">
            <a:spLocks noChangeArrowheads="1"/>
          </p:cNvSpPr>
          <p:nvPr/>
        </p:nvSpPr>
        <p:spPr bwMode="auto">
          <a:xfrm>
            <a:off x="5530850" y="2363788"/>
            <a:ext cx="12509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stamps</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par>
                                <p:cTn id="20" presetID="14" presetClass="entr" presetSubtype="1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barn(inVertical)">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609600" y="879475"/>
            <a:ext cx="807720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spcBef>
                <a:spcPct val="50000"/>
              </a:spcBef>
            </a:pPr>
            <a:r>
              <a:rPr lang="en-US" altLang="zh-CN" sz="2600" b="1" dirty="0">
                <a:solidFill>
                  <a:srgbClr val="000000"/>
                </a:solidFill>
                <a:latin typeface="Times New Roman" panose="02020603050405020304" pitchFamily="18" charset="0"/>
              </a:rPr>
              <a:t>2.One invention that you have found to be very useful:</a:t>
            </a:r>
          </a:p>
          <a:p>
            <a:pPr>
              <a:spcBef>
                <a:spcPct val="50000"/>
              </a:spcBef>
            </a:pPr>
            <a:r>
              <a:rPr lang="en-US" altLang="zh-CN" sz="2600" b="1" dirty="0">
                <a:solidFill>
                  <a:srgbClr val="000000"/>
                </a:solidFill>
                <a:latin typeface="Times New Roman" panose="02020603050405020304" pitchFamily="18" charset="0"/>
              </a:rPr>
              <a:t>    ___________________________________________</a:t>
            </a:r>
          </a:p>
        </p:txBody>
      </p:sp>
      <p:sp>
        <p:nvSpPr>
          <p:cNvPr id="5" name="矩形 4"/>
          <p:cNvSpPr>
            <a:spLocks noChangeArrowheads="1"/>
          </p:cNvSpPr>
          <p:nvPr/>
        </p:nvSpPr>
        <p:spPr bwMode="auto">
          <a:xfrm>
            <a:off x="609600" y="2376488"/>
            <a:ext cx="7915275"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spcBef>
                <a:spcPct val="50000"/>
              </a:spcBef>
            </a:pPr>
            <a:r>
              <a:rPr lang="en-US" altLang="zh-CN" sz="2600" b="1">
                <a:solidFill>
                  <a:srgbClr val="000000"/>
                </a:solidFill>
                <a:latin typeface="Times New Roman" panose="02020603050405020304" pitchFamily="18" charset="0"/>
              </a:rPr>
              <a:t>3. One unbelievable or unusual thing that you’ve seen or heard recently:                                                   ___________________________________________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609600" y="714375"/>
            <a:ext cx="830580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en-US" altLang="zh-CN" sz="2600" b="1" dirty="0">
                <a:latin typeface="Times New Roman" panose="02020603050405020304" pitchFamily="18" charset="0"/>
              </a:rPr>
              <a:t>4.One way that you’ve used to encourage a friend in the past:</a:t>
            </a:r>
          </a:p>
          <a:p>
            <a:pPr eaLnBrk="1" hangingPunct="1">
              <a:lnSpc>
                <a:spcPct val="120000"/>
              </a:lnSpc>
              <a:spcBef>
                <a:spcPct val="50000"/>
              </a:spcBef>
            </a:pPr>
            <a:r>
              <a:rPr lang="en-US" altLang="zh-CN" sz="2600" b="1" dirty="0">
                <a:latin typeface="Times New Roman" panose="02020603050405020304" pitchFamily="18" charset="0"/>
              </a:rPr>
              <a:t>    __________________________________________</a:t>
            </a:r>
          </a:p>
        </p:txBody>
      </p:sp>
      <p:sp>
        <p:nvSpPr>
          <p:cNvPr id="3" name="矩形 2"/>
          <p:cNvSpPr>
            <a:spLocks noChangeArrowheads="1"/>
          </p:cNvSpPr>
          <p:nvPr/>
        </p:nvSpPr>
        <p:spPr bwMode="auto">
          <a:xfrm>
            <a:off x="790575" y="2589213"/>
            <a:ext cx="76104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spcBef>
                <a:spcPct val="50000"/>
              </a:spcBef>
            </a:pPr>
            <a:r>
              <a:rPr lang="en-US" altLang="zh-CN" sz="2600" b="1">
                <a:solidFill>
                  <a:srgbClr val="000000"/>
                </a:solidFill>
                <a:latin typeface="Times New Roman" panose="02020603050405020304" pitchFamily="18" charset="0"/>
              </a:rPr>
              <a:t>5.One peaceful and quiet place that you’ve been to recently:</a:t>
            </a:r>
          </a:p>
          <a:p>
            <a:pPr>
              <a:lnSpc>
                <a:spcPct val="120000"/>
              </a:lnSpc>
              <a:spcBef>
                <a:spcPct val="50000"/>
              </a:spcBef>
            </a:pPr>
            <a:r>
              <a:rPr lang="en-US" altLang="zh-CN" sz="2600" b="1">
                <a:solidFill>
                  <a:srgbClr val="000000"/>
                </a:solidFill>
                <a:latin typeface="Times New Roman" panose="02020603050405020304" pitchFamily="18" charset="0"/>
              </a:rPr>
              <a:t>____________________________________________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628650" y="508000"/>
            <a:ext cx="45529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000" b="1" dirty="0">
                <a:solidFill>
                  <a:srgbClr val="00B0F0"/>
                </a:solidFill>
                <a:latin typeface="Times New Roman" panose="02020603050405020304" pitchFamily="18" charset="0"/>
                <a:ea typeface="黑体" panose="02010609060101010101" pitchFamily="2" charset="-122"/>
              </a:rPr>
              <a:t>2</a:t>
            </a:r>
            <a:r>
              <a:rPr lang="en-US" altLang="zh-CN" sz="2600" b="1" dirty="0">
                <a:latin typeface="Times New Roman" panose="02020603050405020304" pitchFamily="18" charset="0"/>
                <a:ea typeface="黑体" panose="02010609060101010101" pitchFamily="2" charset="-122"/>
              </a:rPr>
              <a:t>. Complete the conversation.</a:t>
            </a:r>
          </a:p>
        </p:txBody>
      </p:sp>
      <p:sp>
        <p:nvSpPr>
          <p:cNvPr id="5" name="Rectangle 6"/>
          <p:cNvSpPr>
            <a:spLocks noChangeArrowheads="1"/>
          </p:cNvSpPr>
          <p:nvPr/>
        </p:nvSpPr>
        <p:spPr bwMode="auto">
          <a:xfrm>
            <a:off x="628650" y="1222375"/>
            <a:ext cx="795337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lang="en-US" altLang="zh-CN" sz="2600" b="1" dirty="0">
                <a:latin typeface="Times New Roman" panose="02020603050405020304" pitchFamily="18" charset="0"/>
              </a:rPr>
              <a:t>A: Hey, John. </a:t>
            </a:r>
            <a:r>
              <a:rPr lang="en-US" altLang="zh-CN" sz="2600" b="1" u="sng" dirty="0">
                <a:latin typeface="Times New Roman" panose="02020603050405020304" pitchFamily="18" charset="0"/>
              </a:rPr>
              <a:t>             </a:t>
            </a:r>
            <a:r>
              <a:rPr lang="en-US" altLang="zh-CN" sz="2600" b="1" dirty="0">
                <a:latin typeface="Times New Roman" panose="02020603050405020304" pitchFamily="18" charset="0"/>
              </a:rPr>
              <a:t>are you doing this weekend?</a:t>
            </a:r>
          </a:p>
          <a:p>
            <a:pPr>
              <a:lnSpc>
                <a:spcPct val="150000"/>
              </a:lnSpc>
            </a:pPr>
            <a:r>
              <a:rPr lang="en-US" altLang="zh-CN" sz="2600" b="1" dirty="0">
                <a:latin typeface="Times New Roman" panose="02020603050405020304" pitchFamily="18" charset="0"/>
              </a:rPr>
              <a:t>B: Not much ,Mark, I don’t really have any plans yet.</a:t>
            </a:r>
          </a:p>
          <a:p>
            <a:pPr>
              <a:lnSpc>
                <a:spcPct val="150000"/>
              </a:lnSpc>
            </a:pPr>
            <a:r>
              <a:rPr lang="en-US" altLang="zh-CN" sz="2600" b="1" dirty="0">
                <a:latin typeface="Times New Roman" panose="02020603050405020304" pitchFamily="18" charset="0"/>
              </a:rPr>
              <a:t>A:  </a:t>
            </a:r>
            <a:r>
              <a:rPr lang="en-US" altLang="zh-CN" sz="2600" b="1" u="sng" dirty="0">
                <a:latin typeface="Times New Roman" panose="02020603050405020304" pitchFamily="18" charset="0"/>
              </a:rPr>
              <a:t>             </a:t>
            </a:r>
            <a:r>
              <a:rPr lang="en-US" altLang="zh-CN" sz="2600" b="1" dirty="0">
                <a:latin typeface="Times New Roman" panose="02020603050405020304" pitchFamily="18" charset="0"/>
              </a:rPr>
              <a:t>you ever been to the space museum?</a:t>
            </a:r>
            <a:endParaRPr lang="zh-CN" altLang="en-US" sz="2600" b="1" dirty="0">
              <a:latin typeface="Times New Roman" panose="02020603050405020304" pitchFamily="18" charset="0"/>
            </a:endParaRPr>
          </a:p>
          <a:p>
            <a:pPr>
              <a:lnSpc>
                <a:spcPct val="150000"/>
              </a:lnSpc>
            </a:pPr>
            <a:r>
              <a:rPr lang="en-US" altLang="zh-CN" sz="2600" b="1" dirty="0">
                <a:latin typeface="Times New Roman" panose="02020603050405020304" pitchFamily="18" charset="0"/>
              </a:rPr>
              <a:t>B:  </a:t>
            </a:r>
            <a:r>
              <a:rPr lang="en-US" altLang="zh-CN" sz="2600" b="1" u="sng" dirty="0">
                <a:latin typeface="Times New Roman" panose="02020603050405020304" pitchFamily="18" charset="0"/>
              </a:rPr>
              <a:t>           </a:t>
            </a:r>
            <a:r>
              <a:rPr lang="en-US" altLang="zh-CN" sz="2600" b="1" dirty="0">
                <a:latin typeface="Times New Roman" panose="02020603050405020304" pitchFamily="18" charset="0"/>
              </a:rPr>
              <a:t>,I have. I </a:t>
            </a:r>
            <a:r>
              <a:rPr lang="en-US" altLang="zh-CN" sz="2600" b="1" u="sng" dirty="0">
                <a:latin typeface="Times New Roman" panose="02020603050405020304" pitchFamily="18" charset="0"/>
              </a:rPr>
              <a:t>           </a:t>
            </a:r>
            <a:r>
              <a:rPr lang="en-US" altLang="zh-CN" sz="2600" b="1" dirty="0">
                <a:latin typeface="Times New Roman" panose="02020603050405020304" pitchFamily="18" charset="0"/>
              </a:rPr>
              <a:t> there last month.  </a:t>
            </a:r>
          </a:p>
          <a:p>
            <a:pPr>
              <a:lnSpc>
                <a:spcPct val="150000"/>
              </a:lnSpc>
            </a:pPr>
            <a:r>
              <a:rPr lang="en-US" altLang="zh-CN" sz="2400" b="1" dirty="0">
                <a:latin typeface="Times New Roman" panose="02020603050405020304" pitchFamily="18" charset="0"/>
              </a:rPr>
              <a:t>A: Oh, how  </a:t>
            </a:r>
            <a:r>
              <a:rPr lang="en-US" altLang="zh-CN" sz="2400" b="1" u="sng" dirty="0">
                <a:latin typeface="Times New Roman" panose="02020603050405020304" pitchFamily="18" charset="0"/>
              </a:rPr>
              <a:t>               </a:t>
            </a:r>
            <a:r>
              <a:rPr lang="en-US" altLang="zh-CN" sz="2400" b="1" dirty="0">
                <a:latin typeface="Times New Roman" panose="02020603050405020304" pitchFamily="18" charset="0"/>
              </a:rPr>
              <a:t> it?          </a:t>
            </a:r>
          </a:p>
        </p:txBody>
      </p:sp>
      <p:sp>
        <p:nvSpPr>
          <p:cNvPr id="6" name="Rectangle 8"/>
          <p:cNvSpPr>
            <a:spLocks noChangeArrowheads="1"/>
          </p:cNvSpPr>
          <p:nvPr/>
        </p:nvSpPr>
        <p:spPr bwMode="auto">
          <a:xfrm>
            <a:off x="2743200" y="1352550"/>
            <a:ext cx="9810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600" b="1">
                <a:solidFill>
                  <a:srgbClr val="FF0000"/>
                </a:solidFill>
                <a:latin typeface="Times New Roman" panose="02020603050405020304" pitchFamily="18" charset="0"/>
              </a:rPr>
              <a:t>What</a:t>
            </a:r>
          </a:p>
        </p:txBody>
      </p:sp>
      <p:sp>
        <p:nvSpPr>
          <p:cNvPr id="7" name="Rectangle 9"/>
          <p:cNvSpPr>
            <a:spLocks noChangeArrowheads="1"/>
          </p:cNvSpPr>
          <p:nvPr/>
        </p:nvSpPr>
        <p:spPr bwMode="auto">
          <a:xfrm>
            <a:off x="1284288" y="2514600"/>
            <a:ext cx="10080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600" b="1">
                <a:solidFill>
                  <a:srgbClr val="FF0000"/>
                </a:solidFill>
                <a:latin typeface="Times New Roman" panose="02020603050405020304" pitchFamily="18" charset="0"/>
              </a:rPr>
              <a:t>Have </a:t>
            </a:r>
          </a:p>
        </p:txBody>
      </p:sp>
      <p:sp>
        <p:nvSpPr>
          <p:cNvPr id="8" name="Rectangle 10"/>
          <p:cNvSpPr>
            <a:spLocks noChangeArrowheads="1"/>
          </p:cNvSpPr>
          <p:nvPr/>
        </p:nvSpPr>
        <p:spPr bwMode="auto">
          <a:xfrm>
            <a:off x="1287463" y="3124200"/>
            <a:ext cx="9128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Yes</a:t>
            </a:r>
          </a:p>
        </p:txBody>
      </p:sp>
      <p:sp>
        <p:nvSpPr>
          <p:cNvPr id="9" name="Rectangle 11"/>
          <p:cNvSpPr>
            <a:spLocks noChangeArrowheads="1"/>
          </p:cNvSpPr>
          <p:nvPr/>
        </p:nvSpPr>
        <p:spPr bwMode="auto">
          <a:xfrm>
            <a:off x="3457575" y="3133725"/>
            <a:ext cx="9128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went</a:t>
            </a:r>
          </a:p>
        </p:txBody>
      </p:sp>
      <p:sp>
        <p:nvSpPr>
          <p:cNvPr id="10" name="Rectangle 5"/>
          <p:cNvSpPr>
            <a:spLocks noChangeArrowheads="1"/>
          </p:cNvSpPr>
          <p:nvPr/>
        </p:nvSpPr>
        <p:spPr bwMode="auto">
          <a:xfrm>
            <a:off x="2525713" y="3625850"/>
            <a:ext cx="75882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was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1"/>
          <p:cNvSpPr>
            <a:spLocks noChangeArrowheads="1"/>
          </p:cNvSpPr>
          <p:nvPr/>
        </p:nvSpPr>
        <p:spPr bwMode="auto">
          <a:xfrm>
            <a:off x="533400" y="674688"/>
            <a:ext cx="8067675"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latin typeface="Times New Roman" panose="02020603050405020304" pitchFamily="18" charset="0"/>
              </a:rPr>
              <a:t>B: It was great. I </a:t>
            </a:r>
            <a:r>
              <a:rPr lang="en-US" altLang="zh-CN" sz="2600" b="1" u="sng">
                <a:latin typeface="Times New Roman" panose="02020603050405020304" pitchFamily="18" charset="0"/>
              </a:rPr>
              <a:t>               </a:t>
            </a:r>
            <a:r>
              <a:rPr lang="en-US" altLang="zh-CN" sz="2600" b="1">
                <a:latin typeface="Times New Roman" panose="02020603050405020304" pitchFamily="18" charset="0"/>
              </a:rPr>
              <a:t>  been there many times.</a:t>
            </a:r>
          </a:p>
          <a:p>
            <a:pPr>
              <a:lnSpc>
                <a:spcPct val="150000"/>
              </a:lnSpc>
            </a:pPr>
            <a:r>
              <a:rPr lang="en-US" altLang="zh-CN" sz="2600" b="1">
                <a:latin typeface="Times New Roman" panose="02020603050405020304" pitchFamily="18" charset="0"/>
              </a:rPr>
              <a:t>A: I see. I  </a:t>
            </a:r>
            <a:r>
              <a:rPr lang="en-US" altLang="zh-CN" sz="2600" b="1" u="sng">
                <a:latin typeface="Times New Roman" panose="02020603050405020304" pitchFamily="18" charset="0"/>
              </a:rPr>
              <a:t>             </a:t>
            </a:r>
            <a:r>
              <a:rPr lang="en-US" altLang="zh-CN" sz="2600" b="1">
                <a:latin typeface="Times New Roman" panose="02020603050405020304" pitchFamily="18" charset="0"/>
              </a:rPr>
              <a:t> never </a:t>
            </a:r>
            <a:r>
              <a:rPr lang="en-US" altLang="zh-CN" sz="2600" b="1" u="sng">
                <a:latin typeface="Times New Roman" panose="02020603050405020304" pitchFamily="18" charset="0"/>
              </a:rPr>
              <a:t>               </a:t>
            </a:r>
            <a:r>
              <a:rPr lang="en-US" altLang="zh-CN" sz="2600" b="1">
                <a:latin typeface="Times New Roman" panose="02020603050405020304" pitchFamily="18" charset="0"/>
              </a:rPr>
              <a:t>there. </a:t>
            </a:r>
          </a:p>
          <a:p>
            <a:pPr>
              <a:lnSpc>
                <a:spcPct val="150000"/>
              </a:lnSpc>
            </a:pPr>
            <a:r>
              <a:rPr lang="en-US" altLang="zh-CN" sz="2600" b="1">
                <a:latin typeface="Times New Roman" panose="02020603050405020304" pitchFamily="18" charset="0"/>
              </a:rPr>
              <a:t>B: Well, let’s go this weekend then.  I don’t </a:t>
            </a:r>
            <a:r>
              <a:rPr lang="en-US" altLang="zh-CN" sz="2600" b="1" u="sng">
                <a:latin typeface="Times New Roman" panose="02020603050405020304" pitchFamily="18" charset="0"/>
              </a:rPr>
              <a:t>         </a:t>
            </a:r>
            <a:r>
              <a:rPr lang="en-US" altLang="zh-CN" sz="2600" b="1">
                <a:latin typeface="Times New Roman" panose="02020603050405020304" pitchFamily="18" charset="0"/>
              </a:rPr>
              <a:t>  going</a:t>
            </a:r>
          </a:p>
          <a:p>
            <a:pPr>
              <a:lnSpc>
                <a:spcPct val="150000"/>
              </a:lnSpc>
            </a:pPr>
            <a:r>
              <a:rPr lang="en-US" altLang="zh-CN" sz="2600" b="1">
                <a:latin typeface="Times New Roman" panose="02020603050405020304" pitchFamily="18" charset="0"/>
              </a:rPr>
              <a:t>     again. I think there’s something new there. I    </a:t>
            </a:r>
          </a:p>
          <a:p>
            <a:pPr>
              <a:lnSpc>
                <a:spcPct val="150000"/>
              </a:lnSpc>
            </a:pPr>
            <a:r>
              <a:rPr lang="en-US" altLang="zh-CN" sz="2600" b="1">
                <a:latin typeface="Times New Roman" panose="02020603050405020304" pitchFamily="18" charset="0"/>
              </a:rPr>
              <a:t>     _______ not see it last time.</a:t>
            </a:r>
          </a:p>
          <a:p>
            <a:pPr>
              <a:lnSpc>
                <a:spcPct val="150000"/>
              </a:lnSpc>
            </a:pPr>
            <a:r>
              <a:rPr lang="en-US" altLang="zh-CN" sz="2600" b="1">
                <a:latin typeface="Times New Roman" panose="02020603050405020304" pitchFamily="18" charset="0"/>
              </a:rPr>
              <a:t>A: Perfect.</a:t>
            </a:r>
          </a:p>
        </p:txBody>
      </p:sp>
      <p:sp>
        <p:nvSpPr>
          <p:cNvPr id="3" name="Rectangle 7"/>
          <p:cNvSpPr>
            <a:spLocks noChangeArrowheads="1"/>
          </p:cNvSpPr>
          <p:nvPr/>
        </p:nvSpPr>
        <p:spPr bwMode="auto">
          <a:xfrm>
            <a:off x="3314700" y="809625"/>
            <a:ext cx="9048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have</a:t>
            </a:r>
          </a:p>
        </p:txBody>
      </p:sp>
      <p:sp>
        <p:nvSpPr>
          <p:cNvPr id="4" name="Rectangle 8"/>
          <p:cNvSpPr>
            <a:spLocks noChangeArrowheads="1"/>
          </p:cNvSpPr>
          <p:nvPr/>
        </p:nvSpPr>
        <p:spPr bwMode="auto">
          <a:xfrm>
            <a:off x="2286000" y="1381125"/>
            <a:ext cx="8763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have</a:t>
            </a:r>
          </a:p>
        </p:txBody>
      </p:sp>
      <p:sp>
        <p:nvSpPr>
          <p:cNvPr id="5" name="Rectangle 9"/>
          <p:cNvSpPr>
            <a:spLocks noChangeArrowheads="1"/>
          </p:cNvSpPr>
          <p:nvPr/>
        </p:nvSpPr>
        <p:spPr bwMode="auto">
          <a:xfrm>
            <a:off x="4341813" y="1381125"/>
            <a:ext cx="9715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been</a:t>
            </a:r>
          </a:p>
        </p:txBody>
      </p:sp>
      <p:sp>
        <p:nvSpPr>
          <p:cNvPr id="6" name="Rectangle 10"/>
          <p:cNvSpPr>
            <a:spLocks noChangeArrowheads="1"/>
          </p:cNvSpPr>
          <p:nvPr/>
        </p:nvSpPr>
        <p:spPr bwMode="auto">
          <a:xfrm>
            <a:off x="6677025" y="1966913"/>
            <a:ext cx="9810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mind</a:t>
            </a:r>
          </a:p>
        </p:txBody>
      </p:sp>
      <p:sp>
        <p:nvSpPr>
          <p:cNvPr id="7" name="Rectangle 11"/>
          <p:cNvSpPr>
            <a:spLocks noChangeArrowheads="1"/>
          </p:cNvSpPr>
          <p:nvPr/>
        </p:nvSpPr>
        <p:spPr bwMode="auto">
          <a:xfrm>
            <a:off x="1300163" y="3192463"/>
            <a:ext cx="787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600" b="1">
                <a:solidFill>
                  <a:srgbClr val="FF0000"/>
                </a:solidFill>
                <a:latin typeface="Times New Roman" panose="02020603050405020304" pitchFamily="18" charset="0"/>
              </a:rPr>
              <a:t>did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一级栏目"/>
          <p:cNvPicPr>
            <a:picLocks noChangeAspect="1" noChangeArrowheads="1"/>
          </p:cNvPicPr>
          <p:nvPr/>
        </p:nvPicPr>
        <p:blipFill>
          <a:blip r:embed="rId2" cstate="email"/>
          <a:srcRect/>
          <a:stretch>
            <a:fillRect/>
          </a:stretch>
        </p:blipFill>
        <p:spPr bwMode="auto">
          <a:xfrm>
            <a:off x="204788" y="793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87"/>
          <p:cNvSpPr>
            <a:spLocks noChangeArrowheads="1"/>
          </p:cNvSpPr>
          <p:nvPr/>
        </p:nvSpPr>
        <p:spPr bwMode="auto">
          <a:xfrm>
            <a:off x="915988" y="282575"/>
            <a:ext cx="1919287"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2" name="TextBox 1"/>
          <p:cNvSpPr txBox="1"/>
          <p:nvPr/>
        </p:nvSpPr>
        <p:spPr>
          <a:xfrm>
            <a:off x="622300" y="1012825"/>
            <a:ext cx="8140700" cy="3213100"/>
          </a:xfrm>
          <a:prstGeom prst="rect">
            <a:avLst/>
          </a:prstGeom>
          <a:noFill/>
        </p:spPr>
        <p:txBody>
          <a:bodyPr>
            <a:spAutoFit/>
          </a:bodyPr>
          <a:lstStyle/>
          <a:p>
            <a:pPr>
              <a:lnSpc>
                <a:spcPct val="130000"/>
              </a:lnSpc>
              <a:buFont typeface="Arial" panose="020B0604020202020204" pitchFamily="34" charset="0"/>
              <a:buNone/>
              <a:defRPr/>
            </a:pPr>
            <a:r>
              <a:rPr lang="zh-CN" altLang="en-US" sz="2600" b="1" dirty="0">
                <a:latin typeface="Times New Roman" panose="02020603050405020304" pitchFamily="18" charset="0"/>
                <a:ea typeface="黑体" panose="02010609060101010101" pitchFamily="2" charset="-122"/>
              </a:rPr>
              <a:t>一、根据汉语提示完成句子。</a:t>
            </a:r>
            <a:endParaRPr lang="en-US" altLang="zh-CN" sz="2600" b="1" dirty="0">
              <a:latin typeface="Times New Roman" panose="02020603050405020304" pitchFamily="18" charset="0"/>
              <a:ea typeface="黑体" panose="02010609060101010101" pitchFamily="2" charset="-122"/>
            </a:endParaRPr>
          </a:p>
          <a:p>
            <a:pPr marL="514350" indent="-514350">
              <a:lnSpc>
                <a:spcPct val="130000"/>
              </a:lnSpc>
              <a:buFont typeface="Arial" panose="020B0604020202020204" pitchFamily="34" charset="0"/>
              <a:buAutoNum type="arabicPeriod"/>
              <a:defRPr/>
            </a:pPr>
            <a:r>
              <a:rPr lang="zh-CN" altLang="en-US" sz="2600" b="1" dirty="0">
                <a:latin typeface="Times New Roman" panose="02020603050405020304" pitchFamily="18" charset="0"/>
                <a:ea typeface="黑体" panose="02010609060101010101" pitchFamily="2" charset="-122"/>
              </a:rPr>
              <a:t>一方面，听英语歌曲有助于我们放松。另一方面，</a:t>
            </a:r>
            <a:endParaRPr lang="en-US" altLang="zh-CN" sz="2600" b="1" dirty="0">
              <a:latin typeface="Times New Roman" panose="02020603050405020304" pitchFamily="18" charset="0"/>
              <a:ea typeface="黑体" panose="02010609060101010101" pitchFamily="2" charset="-122"/>
            </a:endParaRPr>
          </a:p>
          <a:p>
            <a:pPr>
              <a:lnSpc>
                <a:spcPct val="130000"/>
              </a:lnSpc>
              <a:buFont typeface="Arial" panose="020B0604020202020204" pitchFamily="34" charset="0"/>
              <a:buNone/>
              <a:defRPr/>
            </a:pPr>
            <a:r>
              <a:rPr lang="en-US" altLang="zh-CN" sz="2600" b="1" dirty="0">
                <a:latin typeface="Times New Roman" panose="02020603050405020304" pitchFamily="18" charset="0"/>
                <a:ea typeface="黑体" panose="02010609060101010101" pitchFamily="2" charset="-122"/>
              </a:rPr>
              <a:t>      </a:t>
            </a:r>
            <a:r>
              <a:rPr lang="zh-CN" altLang="en-US" sz="2600" b="1" dirty="0">
                <a:latin typeface="Times New Roman" panose="02020603050405020304" pitchFamily="18" charset="0"/>
                <a:ea typeface="黑体" panose="02010609060101010101" pitchFamily="2" charset="-122"/>
              </a:rPr>
              <a:t>这也是一个练习英语的好方法。</a:t>
            </a:r>
            <a:endParaRPr lang="en-US" altLang="zh-CN" sz="2600" b="1" dirty="0">
              <a:latin typeface="Times New Roman" panose="02020603050405020304" pitchFamily="18" charset="0"/>
              <a:ea typeface="黑体" panose="02010609060101010101" pitchFamily="2" charset="-122"/>
            </a:endParaRPr>
          </a:p>
          <a:p>
            <a:pPr>
              <a:lnSpc>
                <a:spcPct val="130000"/>
              </a:lnSpc>
              <a:buFont typeface="Arial" panose="020B0604020202020204" pitchFamily="34" charset="0"/>
              <a:buNone/>
              <a:defRPr/>
            </a:pPr>
            <a:r>
              <a:rPr lang="en-US" altLang="zh-CN" sz="2600" b="1" dirty="0">
                <a:latin typeface="Times New Roman" panose="02020603050405020304" pitchFamily="18" charset="0"/>
                <a:ea typeface="黑体" panose="02010609060101010101" pitchFamily="2" charset="-122"/>
              </a:rPr>
              <a:t>       One the one hand, listening to English songs can help us relax. ______ ______ ______ ______, it’s also a good way to practice English.</a:t>
            </a:r>
            <a:endParaRPr lang="zh-CN" altLang="en-US" sz="2600" b="1" dirty="0">
              <a:latin typeface="Times New Roman" panose="02020603050405020304" pitchFamily="18" charset="0"/>
              <a:ea typeface="黑体" panose="02010609060101010101" pitchFamily="2" charset="-122"/>
            </a:endParaRPr>
          </a:p>
        </p:txBody>
      </p:sp>
      <p:sp>
        <p:nvSpPr>
          <p:cNvPr id="3" name="TextBox 2"/>
          <p:cNvSpPr txBox="1">
            <a:spLocks noChangeArrowheads="1"/>
          </p:cNvSpPr>
          <p:nvPr/>
        </p:nvSpPr>
        <p:spPr bwMode="auto">
          <a:xfrm>
            <a:off x="2832100" y="3084513"/>
            <a:ext cx="4135438"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On        the      other    hand</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1095375" y="760413"/>
            <a:ext cx="71628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latin typeface="Times New Roman" panose="02020603050405020304" pitchFamily="18" charset="0"/>
                <a:ea typeface="黑体" panose="02010609060101010101" pitchFamily="2" charset="-122"/>
              </a:rPr>
              <a:t>2. </a:t>
            </a:r>
            <a:r>
              <a:rPr lang="zh-CN" altLang="en-US" sz="2600" b="1" dirty="0">
                <a:latin typeface="Times New Roman" panose="02020603050405020304" pitchFamily="18" charset="0"/>
                <a:ea typeface="黑体" panose="02010609060101010101" pitchFamily="2" charset="-122"/>
              </a:rPr>
              <a:t>这个工厂里超过四分之三的工人是女工。</a:t>
            </a:r>
            <a:endParaRPr lang="en-US" altLang="zh-CN" sz="2600" b="1" dirty="0">
              <a:latin typeface="Times New Roman" panose="02020603050405020304" pitchFamily="18" charset="0"/>
              <a:ea typeface="黑体" panose="02010609060101010101" pitchFamily="2" charset="-122"/>
            </a:endParaRPr>
          </a:p>
          <a:p>
            <a:pPr eaLnBrk="1" hangingPunct="1">
              <a:lnSpc>
                <a:spcPct val="130000"/>
              </a:lnSpc>
            </a:pPr>
            <a:r>
              <a:rPr lang="en-US" altLang="zh-CN" sz="2600" b="1" dirty="0">
                <a:latin typeface="Times New Roman" panose="02020603050405020304" pitchFamily="18" charset="0"/>
                <a:ea typeface="黑体" panose="02010609060101010101" pitchFamily="2" charset="-122"/>
              </a:rPr>
              <a:t>    In the factory, more than ______ ________ of workers are woman.</a:t>
            </a:r>
          </a:p>
          <a:p>
            <a:pPr eaLnBrk="1" hangingPunct="1">
              <a:lnSpc>
                <a:spcPct val="130000"/>
              </a:lnSpc>
            </a:pPr>
            <a:r>
              <a:rPr lang="en-US" altLang="zh-CN" sz="2600" b="1" dirty="0">
                <a:latin typeface="Times New Roman" panose="02020603050405020304" pitchFamily="18" charset="0"/>
                <a:ea typeface="黑体" panose="02010609060101010101" pitchFamily="2" charset="-122"/>
              </a:rPr>
              <a:t>3. </a:t>
            </a:r>
            <a:r>
              <a:rPr lang="zh-CN" altLang="en-US" sz="2600" b="1" dirty="0">
                <a:latin typeface="Times New Roman" panose="02020603050405020304" pitchFamily="18" charset="0"/>
                <a:ea typeface="黑体" panose="02010609060101010101" pitchFamily="2" charset="-122"/>
              </a:rPr>
              <a:t>这座山终年积雪。</a:t>
            </a:r>
            <a:endParaRPr lang="en-US" altLang="zh-CN" sz="2600" b="1" dirty="0">
              <a:latin typeface="Times New Roman" panose="02020603050405020304" pitchFamily="18" charset="0"/>
              <a:ea typeface="黑体" panose="02010609060101010101" pitchFamily="2" charset="-122"/>
            </a:endParaRPr>
          </a:p>
          <a:p>
            <a:pPr eaLnBrk="1" hangingPunct="1">
              <a:lnSpc>
                <a:spcPct val="130000"/>
              </a:lnSpc>
            </a:pPr>
            <a:r>
              <a:rPr lang="en-US" altLang="zh-CN" sz="2600" b="1" dirty="0">
                <a:latin typeface="Times New Roman" panose="02020603050405020304" pitchFamily="18" charset="0"/>
                <a:ea typeface="黑体" panose="02010609060101010101" pitchFamily="2" charset="-122"/>
              </a:rPr>
              <a:t>    The mountain is covered with snow ______ _______ _______.</a:t>
            </a:r>
          </a:p>
        </p:txBody>
      </p:sp>
      <p:sp>
        <p:nvSpPr>
          <p:cNvPr id="3" name="TextBox 2"/>
          <p:cNvSpPr txBox="1">
            <a:spLocks noChangeArrowheads="1"/>
          </p:cNvSpPr>
          <p:nvPr/>
        </p:nvSpPr>
        <p:spPr bwMode="auto">
          <a:xfrm>
            <a:off x="5148263" y="1268413"/>
            <a:ext cx="247332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three   quarters</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4" name="TextBox 3"/>
          <p:cNvSpPr txBox="1">
            <a:spLocks noChangeArrowheads="1"/>
          </p:cNvSpPr>
          <p:nvPr/>
        </p:nvSpPr>
        <p:spPr bwMode="auto">
          <a:xfrm>
            <a:off x="6734175" y="2859088"/>
            <a:ext cx="5365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all</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5" name="TextBox 4"/>
          <p:cNvSpPr txBox="1">
            <a:spLocks noChangeArrowheads="1"/>
          </p:cNvSpPr>
          <p:nvPr/>
        </p:nvSpPr>
        <p:spPr bwMode="auto">
          <a:xfrm>
            <a:off x="1260475" y="3305175"/>
            <a:ext cx="2255838"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year       round</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6" name="TextBox 5"/>
          <p:cNvSpPr txBox="1">
            <a:spLocks noChangeArrowheads="1"/>
          </p:cNvSpPr>
          <p:nvPr/>
        </p:nvSpPr>
        <p:spPr bwMode="auto">
          <a:xfrm>
            <a:off x="5173663" y="1725613"/>
            <a:ext cx="2205037"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three   fourths</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938213" y="1141413"/>
            <a:ext cx="7515225"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latin typeface="Times New Roman" panose="02020603050405020304" pitchFamily="18" charset="0"/>
                <a:ea typeface="黑体" panose="02010609060101010101" pitchFamily="2" charset="-122"/>
              </a:rPr>
              <a:t>4. </a:t>
            </a:r>
            <a:r>
              <a:rPr lang="zh-CN" altLang="en-US" sz="2600" b="1" dirty="0">
                <a:latin typeface="Times New Roman" panose="02020603050405020304" pitchFamily="18" charset="0"/>
                <a:ea typeface="黑体" panose="02010609060101010101" pitchFamily="2" charset="-122"/>
              </a:rPr>
              <a:t>无论你做什么，我都支持你。</a:t>
            </a:r>
            <a:endParaRPr lang="en-US" altLang="zh-CN" sz="2600" b="1" dirty="0">
              <a:latin typeface="Times New Roman" panose="02020603050405020304" pitchFamily="18" charset="0"/>
              <a:ea typeface="黑体" panose="02010609060101010101" pitchFamily="2" charset="-122"/>
            </a:endParaRPr>
          </a:p>
          <a:p>
            <a:pPr eaLnBrk="1" hangingPunct="1">
              <a:lnSpc>
                <a:spcPct val="130000"/>
              </a:lnSpc>
            </a:pPr>
            <a:r>
              <a:rPr lang="en-US" altLang="zh-CN" sz="2600" b="1" dirty="0">
                <a:latin typeface="Times New Roman" panose="02020603050405020304" pitchFamily="18" charset="0"/>
                <a:ea typeface="黑体" panose="02010609060101010101" pitchFamily="2" charset="-122"/>
              </a:rPr>
              <a:t>     _________ _____ _____, I’ll support you .</a:t>
            </a:r>
          </a:p>
          <a:p>
            <a:pPr eaLnBrk="1" hangingPunct="1">
              <a:lnSpc>
                <a:spcPct val="130000"/>
              </a:lnSpc>
            </a:pPr>
            <a:r>
              <a:rPr lang="en-US" altLang="zh-CN" sz="2600" b="1" dirty="0">
                <a:latin typeface="Times New Roman" panose="02020603050405020304" pitchFamily="18" charset="0"/>
                <a:ea typeface="黑体" panose="02010609060101010101" pitchFamily="2" charset="-122"/>
              </a:rPr>
              <a:t>5. </a:t>
            </a:r>
            <a:r>
              <a:rPr lang="zh-CN" altLang="en-US" sz="2600" b="1" dirty="0">
                <a:latin typeface="Times New Roman" panose="02020603050405020304" pitchFamily="18" charset="0"/>
                <a:ea typeface="黑体" panose="02010609060101010101" pitchFamily="2" charset="-122"/>
              </a:rPr>
              <a:t>他们没有如此多的时间去写作业。</a:t>
            </a:r>
            <a:endParaRPr lang="en-US" altLang="zh-CN" sz="2600" b="1" dirty="0">
              <a:latin typeface="Times New Roman" panose="02020603050405020304" pitchFamily="18" charset="0"/>
              <a:ea typeface="黑体" panose="02010609060101010101" pitchFamily="2" charset="-122"/>
            </a:endParaRPr>
          </a:p>
          <a:p>
            <a:pPr eaLnBrk="1" hangingPunct="1">
              <a:lnSpc>
                <a:spcPct val="130000"/>
              </a:lnSpc>
            </a:pPr>
            <a:r>
              <a:rPr lang="en-US" altLang="zh-CN" sz="2600" b="1" dirty="0">
                <a:latin typeface="Times New Roman" panose="02020603050405020304" pitchFamily="18" charset="0"/>
                <a:ea typeface="黑体" panose="02010609060101010101" pitchFamily="2" charset="-122"/>
              </a:rPr>
              <a:t>    They don’t have ______ ______ _____ to do their homework.</a:t>
            </a:r>
            <a:endParaRPr lang="zh-CN" altLang="en-US" sz="2600" b="1" dirty="0">
              <a:latin typeface="Times New Roman" panose="02020603050405020304" pitchFamily="18" charset="0"/>
              <a:ea typeface="黑体" panose="02010609060101010101" pitchFamily="2" charset="-122"/>
            </a:endParaRPr>
          </a:p>
        </p:txBody>
      </p:sp>
      <p:sp>
        <p:nvSpPr>
          <p:cNvPr id="3" name="TextBox 2"/>
          <p:cNvSpPr txBox="1">
            <a:spLocks noChangeArrowheads="1"/>
          </p:cNvSpPr>
          <p:nvPr/>
        </p:nvSpPr>
        <p:spPr bwMode="auto">
          <a:xfrm>
            <a:off x="3968750" y="2709863"/>
            <a:ext cx="3100388"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so      much    time</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4" name="TextBox 3"/>
          <p:cNvSpPr txBox="1">
            <a:spLocks noChangeArrowheads="1"/>
          </p:cNvSpPr>
          <p:nvPr/>
        </p:nvSpPr>
        <p:spPr bwMode="auto">
          <a:xfrm>
            <a:off x="1428750" y="1638300"/>
            <a:ext cx="33385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Whatever    you     do</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914400" y="771525"/>
            <a:ext cx="73628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pitchFamily="2" charset="-122"/>
              </a:rPr>
              <a:t>二、按要求完成下列各题。</a:t>
            </a:r>
            <a:endParaRPr lang="en-US" altLang="zh-CN" sz="2600" b="1">
              <a:latin typeface="Times New Roman" panose="02020603050405020304" pitchFamily="18" charset="0"/>
              <a:ea typeface="黑体" panose="02010609060101010101" pitchFamily="2" charset="-122"/>
            </a:endParaRPr>
          </a:p>
          <a:p>
            <a:pPr eaLnBrk="1" hangingPunct="1">
              <a:lnSpc>
                <a:spcPct val="130000"/>
              </a:lnSpc>
            </a:pPr>
            <a:r>
              <a:rPr lang="en-US" altLang="zh-CN" sz="2600" b="1">
                <a:latin typeface="Times New Roman" panose="02020603050405020304" pitchFamily="18" charset="0"/>
                <a:ea typeface="黑体" panose="02010609060101010101" pitchFamily="2" charset="-122"/>
              </a:rPr>
              <a:t>6. His temperature seems all right. (</a:t>
            </a:r>
            <a:r>
              <a:rPr lang="zh-CN" altLang="en-US" sz="2600" b="1">
                <a:latin typeface="Times New Roman" panose="02020603050405020304" pitchFamily="18" charset="0"/>
                <a:ea typeface="黑体" panose="02010609060101010101" pitchFamily="2" charset="-122"/>
              </a:rPr>
              <a:t>改为同义句</a:t>
            </a:r>
            <a:r>
              <a:rPr lang="en-US" altLang="zh-CN" sz="2600" b="1">
                <a:latin typeface="Times New Roman" panose="02020603050405020304" pitchFamily="18" charset="0"/>
                <a:ea typeface="黑体" panose="02010609060101010101" pitchFamily="2" charset="-122"/>
              </a:rPr>
              <a:t>)</a:t>
            </a:r>
          </a:p>
          <a:p>
            <a:pPr eaLnBrk="1" hangingPunct="1">
              <a:lnSpc>
                <a:spcPct val="130000"/>
              </a:lnSpc>
            </a:pPr>
            <a:r>
              <a:rPr lang="en-US" altLang="zh-CN" sz="2600" b="1">
                <a:latin typeface="Times New Roman" panose="02020603050405020304" pitchFamily="18" charset="0"/>
                <a:ea typeface="黑体" panose="02010609060101010101" pitchFamily="2" charset="-122"/>
              </a:rPr>
              <a:t>    ______ ______ that his temperature is all right.</a:t>
            </a:r>
          </a:p>
          <a:p>
            <a:pPr eaLnBrk="1" hangingPunct="1">
              <a:lnSpc>
                <a:spcPct val="130000"/>
              </a:lnSpc>
            </a:pPr>
            <a:r>
              <a:rPr lang="en-US" altLang="zh-CN" sz="2600" b="1">
                <a:latin typeface="Times New Roman" panose="02020603050405020304" pitchFamily="18" charset="0"/>
                <a:ea typeface="黑体" panose="02010609060101010101" pitchFamily="2" charset="-122"/>
              </a:rPr>
              <a:t>7. Whenever I meet him, he says hello to me with a simile. (</a:t>
            </a:r>
            <a:r>
              <a:rPr lang="zh-CN" altLang="en-US" sz="2600" b="1">
                <a:latin typeface="Times New Roman" panose="02020603050405020304" pitchFamily="18" charset="0"/>
                <a:ea typeface="黑体" panose="02010609060101010101" pitchFamily="2" charset="-122"/>
              </a:rPr>
              <a:t>改为同义句</a:t>
            </a:r>
            <a:r>
              <a:rPr lang="en-US" altLang="zh-CN" sz="2600" b="1">
                <a:latin typeface="Times New Roman" panose="02020603050405020304" pitchFamily="18" charset="0"/>
                <a:ea typeface="黑体" panose="02010609060101010101" pitchFamily="2" charset="-122"/>
              </a:rPr>
              <a:t>)</a:t>
            </a:r>
          </a:p>
          <a:p>
            <a:pPr eaLnBrk="1" hangingPunct="1">
              <a:lnSpc>
                <a:spcPct val="130000"/>
              </a:lnSpc>
            </a:pPr>
            <a:r>
              <a:rPr lang="en-US" altLang="zh-CN" sz="2600" b="1">
                <a:latin typeface="Times New Roman" panose="02020603050405020304" pitchFamily="18" charset="0"/>
                <a:ea typeface="黑体" panose="02010609060101010101" pitchFamily="2" charset="-122"/>
              </a:rPr>
              <a:t>    ______ ______ ______ I meet him, he says hello to me with a smile.</a:t>
            </a:r>
            <a:endParaRPr lang="zh-CN" altLang="en-US" sz="2600" b="1">
              <a:latin typeface="Times New Roman" panose="02020603050405020304" pitchFamily="18" charset="0"/>
              <a:ea typeface="黑体" panose="02010609060101010101" pitchFamily="2" charset="-122"/>
            </a:endParaRPr>
          </a:p>
        </p:txBody>
      </p:sp>
      <p:sp>
        <p:nvSpPr>
          <p:cNvPr id="3" name="TextBox 2"/>
          <p:cNvSpPr txBox="1">
            <a:spLocks noChangeArrowheads="1"/>
          </p:cNvSpPr>
          <p:nvPr/>
        </p:nvSpPr>
        <p:spPr bwMode="auto">
          <a:xfrm>
            <a:off x="1543050" y="1811338"/>
            <a:ext cx="20859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It       seems</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4" name="TextBox 3"/>
          <p:cNvSpPr txBox="1">
            <a:spLocks noChangeArrowheads="1"/>
          </p:cNvSpPr>
          <p:nvPr/>
        </p:nvSpPr>
        <p:spPr bwMode="auto">
          <a:xfrm>
            <a:off x="1543050" y="3348038"/>
            <a:ext cx="3052763"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No     matter   when</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530225" y="920750"/>
            <a:ext cx="809625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latin typeface="Times New Roman" panose="02020603050405020304" pitchFamily="18" charset="0"/>
                <a:ea typeface="黑体" panose="02010609060101010101" pitchFamily="2" charset="-122"/>
              </a:rPr>
              <a:t>8. He is such a clever boy. (</a:t>
            </a:r>
            <a:r>
              <a:rPr lang="zh-CN" altLang="en-US" sz="2600" b="1">
                <a:latin typeface="Times New Roman" panose="02020603050405020304" pitchFamily="18" charset="0"/>
                <a:ea typeface="黑体" panose="02010609060101010101" pitchFamily="2" charset="-122"/>
              </a:rPr>
              <a:t>改为同义句</a:t>
            </a:r>
            <a:r>
              <a:rPr lang="en-US" altLang="zh-CN" sz="2600" b="1">
                <a:latin typeface="Times New Roman" panose="02020603050405020304" pitchFamily="18" charset="0"/>
                <a:ea typeface="黑体" panose="02010609060101010101" pitchFamily="2" charset="-122"/>
              </a:rPr>
              <a:t>)</a:t>
            </a:r>
          </a:p>
          <a:p>
            <a:pPr eaLnBrk="1" hangingPunct="1">
              <a:lnSpc>
                <a:spcPct val="130000"/>
              </a:lnSpc>
            </a:pPr>
            <a:r>
              <a:rPr lang="en-US" altLang="zh-CN" sz="2600" b="1">
                <a:latin typeface="Times New Roman" panose="02020603050405020304" pitchFamily="18" charset="0"/>
                <a:ea typeface="黑体" panose="02010609060101010101" pitchFamily="2" charset="-122"/>
              </a:rPr>
              <a:t>    He is _____ ______ ______ _______.</a:t>
            </a:r>
          </a:p>
          <a:p>
            <a:pPr eaLnBrk="1" hangingPunct="1">
              <a:lnSpc>
                <a:spcPct val="130000"/>
              </a:lnSpc>
            </a:pPr>
            <a:r>
              <a:rPr lang="en-US" altLang="zh-CN" sz="2600" b="1">
                <a:latin typeface="Times New Roman" panose="02020603050405020304" pitchFamily="18" charset="0"/>
                <a:ea typeface="黑体" panose="02010609060101010101" pitchFamily="2" charset="-122"/>
              </a:rPr>
              <a:t>9. Both of us have been to the Great Wall. (</a:t>
            </a:r>
            <a:r>
              <a:rPr lang="zh-CN" altLang="en-US" sz="2600" b="1">
                <a:latin typeface="Times New Roman" panose="02020603050405020304" pitchFamily="18" charset="0"/>
                <a:ea typeface="黑体" panose="02010609060101010101" pitchFamily="2" charset="-122"/>
              </a:rPr>
              <a:t>改为否定句</a:t>
            </a:r>
            <a:r>
              <a:rPr lang="en-US" altLang="zh-CN" sz="2600" b="1">
                <a:latin typeface="Times New Roman" panose="02020603050405020304" pitchFamily="18" charset="0"/>
                <a:ea typeface="黑体" panose="02010609060101010101" pitchFamily="2" charset="-122"/>
              </a:rPr>
              <a:t>)</a:t>
            </a:r>
          </a:p>
          <a:p>
            <a:pPr eaLnBrk="1" hangingPunct="1">
              <a:lnSpc>
                <a:spcPct val="130000"/>
              </a:lnSpc>
            </a:pPr>
            <a:r>
              <a:rPr lang="en-US" altLang="zh-CN" sz="2600" b="1">
                <a:latin typeface="Times New Roman" panose="02020603050405020304" pitchFamily="18" charset="0"/>
                <a:ea typeface="黑体" panose="02010609060101010101" pitchFamily="2" charset="-122"/>
              </a:rPr>
              <a:t>     _______ of us ______ been to the Great Wall.</a:t>
            </a:r>
          </a:p>
          <a:p>
            <a:pPr eaLnBrk="1" hangingPunct="1">
              <a:lnSpc>
                <a:spcPct val="130000"/>
              </a:lnSpc>
            </a:pPr>
            <a:r>
              <a:rPr lang="en-US" altLang="zh-CN" sz="2600" b="1">
                <a:latin typeface="Times New Roman" panose="02020603050405020304" pitchFamily="18" charset="0"/>
                <a:ea typeface="黑体" panose="02010609060101010101" pitchFamily="2" charset="-122"/>
              </a:rPr>
              <a:t>10. This violin cost me much money. (</a:t>
            </a:r>
            <a:r>
              <a:rPr lang="zh-CN" altLang="en-US" sz="2600" b="1">
                <a:latin typeface="Times New Roman" panose="02020603050405020304" pitchFamily="18" charset="0"/>
                <a:ea typeface="黑体" panose="02010609060101010101" pitchFamily="2" charset="-122"/>
              </a:rPr>
              <a:t>改为反义疑问句</a:t>
            </a:r>
            <a:r>
              <a:rPr lang="en-US" altLang="zh-CN" sz="2600" b="1">
                <a:latin typeface="Times New Roman" panose="02020603050405020304" pitchFamily="18" charset="0"/>
                <a:ea typeface="黑体" panose="02010609060101010101" pitchFamily="2" charset="-122"/>
              </a:rPr>
              <a:t>)</a:t>
            </a:r>
          </a:p>
          <a:p>
            <a:pPr eaLnBrk="1" hangingPunct="1">
              <a:lnSpc>
                <a:spcPct val="130000"/>
              </a:lnSpc>
            </a:pPr>
            <a:r>
              <a:rPr lang="en-US" altLang="zh-CN" sz="2600" b="1">
                <a:latin typeface="Times New Roman" panose="02020603050405020304" pitchFamily="18" charset="0"/>
                <a:ea typeface="黑体" panose="02010609060101010101" pitchFamily="2" charset="-122"/>
              </a:rPr>
              <a:t>      This violin cost me mush money, ______ _______?</a:t>
            </a:r>
            <a:endParaRPr lang="zh-CN" altLang="en-US" sz="2600" b="1">
              <a:latin typeface="Times New Roman" panose="02020603050405020304" pitchFamily="18" charset="0"/>
              <a:ea typeface="黑体" panose="02010609060101010101" pitchFamily="2" charset="-122"/>
            </a:endParaRPr>
          </a:p>
        </p:txBody>
      </p:sp>
      <p:sp>
        <p:nvSpPr>
          <p:cNvPr id="3" name="TextBox 2"/>
          <p:cNvSpPr txBox="1">
            <a:spLocks noChangeArrowheads="1"/>
          </p:cNvSpPr>
          <p:nvPr/>
        </p:nvSpPr>
        <p:spPr bwMode="auto">
          <a:xfrm>
            <a:off x="1825625" y="1466850"/>
            <a:ext cx="42386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so      clever       a          boy</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4" name="TextBox 3"/>
          <p:cNvSpPr txBox="1">
            <a:spLocks noChangeArrowheads="1"/>
          </p:cNvSpPr>
          <p:nvPr/>
        </p:nvSpPr>
        <p:spPr bwMode="auto">
          <a:xfrm>
            <a:off x="987425" y="2474913"/>
            <a:ext cx="32004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Neither              has</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5" name="TextBox 4"/>
          <p:cNvSpPr txBox="1">
            <a:spLocks noChangeArrowheads="1"/>
          </p:cNvSpPr>
          <p:nvPr/>
        </p:nvSpPr>
        <p:spPr bwMode="auto">
          <a:xfrm>
            <a:off x="5721350" y="3521075"/>
            <a:ext cx="18446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didn’t       it</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2" cstate="email"/>
          <a:srcRect/>
          <a:stretch>
            <a:fillRect/>
          </a:stretch>
        </p:blipFill>
        <p:spPr bwMode="auto">
          <a:xfrm>
            <a:off x="190500" y="-23813"/>
            <a:ext cx="835025" cy="80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901700" y="179388"/>
            <a:ext cx="23844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Review</a:t>
            </a:r>
          </a:p>
        </p:txBody>
      </p:sp>
      <p:sp>
        <p:nvSpPr>
          <p:cNvPr id="2" name="TextBox 1"/>
          <p:cNvSpPr txBox="1">
            <a:spLocks noChangeArrowheads="1"/>
          </p:cNvSpPr>
          <p:nvPr/>
        </p:nvSpPr>
        <p:spPr bwMode="auto">
          <a:xfrm>
            <a:off x="1219200" y="633413"/>
            <a:ext cx="7050088" cy="425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安全的；无危险的      </a:t>
            </a:r>
            <a:r>
              <a:rPr lang="en-US" altLang="zh-CN" sz="2600" b="1" dirty="0" smtClean="0">
                <a:latin typeface="Times New Roman" panose="02020603050405020304" pitchFamily="18" charset="0"/>
                <a:ea typeface="黑体" panose="02010609060101010101" pitchFamily="2" charset="-122"/>
              </a:rPr>
              <a:t>(adj.)   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仅仅；只；不过          </a:t>
            </a:r>
            <a:r>
              <a:rPr lang="en-US" altLang="zh-CN" sz="2600" b="1" dirty="0" smtClean="0">
                <a:latin typeface="Times New Roman" panose="02020603050405020304" pitchFamily="18" charset="0"/>
                <a:ea typeface="黑体" panose="02010609060101010101" pitchFamily="2" charset="-122"/>
              </a:rPr>
              <a:t>(adv.)   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害怕；惧怕                 </a:t>
            </a:r>
            <a:r>
              <a:rPr lang="en-US" altLang="zh-CN" sz="2600" b="1" dirty="0" smtClean="0">
                <a:latin typeface="Times New Roman" panose="02020603050405020304" pitchFamily="18" charset="0"/>
                <a:ea typeface="黑体" panose="02010609060101010101" pitchFamily="2" charset="-122"/>
              </a:rPr>
              <a:t>(</a:t>
            </a:r>
            <a:r>
              <a:rPr lang="en-US" altLang="zh-CN" sz="2600" b="1" dirty="0" err="1" smtClean="0">
                <a:latin typeface="Times New Roman" panose="02020603050405020304" pitchFamily="18" charset="0"/>
                <a:ea typeface="黑体" panose="02010609060101010101" pitchFamily="2" charset="-122"/>
              </a:rPr>
              <a:t>v.&amp;n</a:t>
            </a:r>
            <a:r>
              <a:rPr lang="en-US" altLang="zh-CN" sz="2600" b="1" dirty="0" smtClean="0">
                <a:latin typeface="Times New Roman" panose="02020603050405020304" pitchFamily="18" charset="0"/>
                <a:ea typeface="黑体" panose="02010609060101010101" pitchFamily="2" charset="-122"/>
              </a:rPr>
              <a:t>.)  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不</a:t>
            </a:r>
            <a:r>
              <a:rPr lang="zh-CN" altLang="en-US" sz="2600" b="1" dirty="0" smtClean="0">
                <a:latin typeface="+mj-ea"/>
                <a:ea typeface="+mj-ea"/>
              </a:rPr>
              <a:t>管</a:t>
            </a:r>
            <a:r>
              <a:rPr lang="en-US" altLang="zh-CN" sz="2600" b="1" dirty="0" smtClean="0">
                <a:latin typeface="+mj-ea"/>
                <a:ea typeface="+mj-ea"/>
              </a:rPr>
              <a:t>……</a:t>
            </a:r>
            <a:r>
              <a:rPr lang="zh-CN" altLang="en-US" sz="2600" b="1" dirty="0" smtClean="0">
                <a:latin typeface="Times New Roman" panose="02020603050405020304" pitchFamily="18" charset="0"/>
                <a:ea typeface="黑体" panose="02010609060101010101" pitchFamily="2" charset="-122"/>
              </a:rPr>
              <a:t>（还是）     </a:t>
            </a:r>
            <a:r>
              <a:rPr lang="en-US" altLang="zh-CN" sz="2600" b="1" dirty="0" smtClean="0">
                <a:latin typeface="Times New Roman" panose="02020603050405020304" pitchFamily="18" charset="0"/>
                <a:ea typeface="黑体" panose="02010609060101010101" pitchFamily="2" charset="-122"/>
              </a:rPr>
              <a:t>(conj.)   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狐狸                                </a:t>
            </a:r>
            <a:r>
              <a:rPr lang="en-US" altLang="zh-CN" sz="2600" b="1" dirty="0" smtClean="0">
                <a:latin typeface="Times New Roman" panose="02020603050405020304" pitchFamily="18" charset="0"/>
                <a:ea typeface="黑体" panose="02010609060101010101" pitchFamily="2" charset="-122"/>
              </a:rPr>
              <a:t>(n.)     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无论何时                     </a:t>
            </a:r>
            <a:r>
              <a:rPr lang="en-US" altLang="zh-CN" sz="2600" b="1" dirty="0" smtClean="0">
                <a:latin typeface="Times New Roman" panose="02020603050405020304" pitchFamily="18" charset="0"/>
                <a:ea typeface="黑体" panose="02010609060101010101" pitchFamily="2" charset="-122"/>
              </a:rPr>
              <a:t>(conj.)   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春天                                 </a:t>
            </a:r>
            <a:r>
              <a:rPr lang="en-US" altLang="zh-CN" sz="2600" b="1" dirty="0" smtClean="0">
                <a:latin typeface="Times New Roman" panose="02020603050405020304" pitchFamily="18" charset="0"/>
                <a:ea typeface="黑体" panose="02010609060101010101" pitchFamily="2" charset="-122"/>
              </a:rPr>
              <a:t>(n.)    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2" charset="-122"/>
              </a:rPr>
              <a:t>主要地；通常              </a:t>
            </a:r>
            <a:r>
              <a:rPr lang="en-US" altLang="zh-CN" sz="2600" b="1" dirty="0" smtClean="0">
                <a:latin typeface="Times New Roman" panose="02020603050405020304" pitchFamily="18" charset="0"/>
                <a:ea typeface="黑体" panose="02010609060101010101" pitchFamily="2" charset="-122"/>
              </a:rPr>
              <a:t>(adv.)   _______________</a:t>
            </a:r>
            <a:endParaRPr lang="zh-CN" altLang="en-US" sz="2600" b="1" dirty="0" smtClean="0">
              <a:latin typeface="Times New Roman" panose="02020603050405020304" pitchFamily="18" charset="0"/>
              <a:ea typeface="黑体" panose="02010609060101010101" pitchFamily="2" charset="-122"/>
            </a:endParaRPr>
          </a:p>
        </p:txBody>
      </p:sp>
      <p:sp>
        <p:nvSpPr>
          <p:cNvPr id="3" name="TextBox 2"/>
          <p:cNvSpPr txBox="1">
            <a:spLocks noChangeArrowheads="1"/>
          </p:cNvSpPr>
          <p:nvPr/>
        </p:nvSpPr>
        <p:spPr bwMode="auto">
          <a:xfrm>
            <a:off x="6161088" y="652463"/>
            <a:ext cx="7397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safe</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7" name="TextBox 6"/>
          <p:cNvSpPr txBox="1">
            <a:spLocks noChangeArrowheads="1"/>
          </p:cNvSpPr>
          <p:nvPr/>
        </p:nvSpPr>
        <p:spPr bwMode="auto">
          <a:xfrm>
            <a:off x="6037263" y="1125538"/>
            <a:ext cx="11303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simply</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8" name="TextBox 7"/>
          <p:cNvSpPr txBox="1">
            <a:spLocks noChangeArrowheads="1"/>
          </p:cNvSpPr>
          <p:nvPr/>
        </p:nvSpPr>
        <p:spPr bwMode="auto">
          <a:xfrm>
            <a:off x="6237288" y="1687513"/>
            <a:ext cx="757237"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fear</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9" name="TextBox 8"/>
          <p:cNvSpPr txBox="1">
            <a:spLocks noChangeArrowheads="1"/>
          </p:cNvSpPr>
          <p:nvPr/>
        </p:nvSpPr>
        <p:spPr bwMode="auto">
          <a:xfrm>
            <a:off x="6002338" y="2195513"/>
            <a:ext cx="13493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whether</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10" name="TextBox 9"/>
          <p:cNvSpPr txBox="1">
            <a:spLocks noChangeArrowheads="1"/>
          </p:cNvSpPr>
          <p:nvPr/>
        </p:nvSpPr>
        <p:spPr bwMode="auto">
          <a:xfrm>
            <a:off x="6327775" y="2708275"/>
            <a:ext cx="6286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fox</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11" name="TextBox 10"/>
          <p:cNvSpPr txBox="1">
            <a:spLocks noChangeArrowheads="1"/>
          </p:cNvSpPr>
          <p:nvPr/>
        </p:nvSpPr>
        <p:spPr bwMode="auto">
          <a:xfrm>
            <a:off x="5943600" y="3216275"/>
            <a:ext cx="155257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whenever</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12" name="TextBox 11"/>
          <p:cNvSpPr txBox="1">
            <a:spLocks noChangeArrowheads="1"/>
          </p:cNvSpPr>
          <p:nvPr/>
        </p:nvSpPr>
        <p:spPr bwMode="auto">
          <a:xfrm>
            <a:off x="6145213" y="3687763"/>
            <a:ext cx="10922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spring</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13" name="TextBox 12"/>
          <p:cNvSpPr txBox="1">
            <a:spLocks noChangeArrowheads="1"/>
          </p:cNvSpPr>
          <p:nvPr/>
        </p:nvSpPr>
        <p:spPr bwMode="auto">
          <a:xfrm>
            <a:off x="6173788" y="4211638"/>
            <a:ext cx="1128712"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mostly</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fltVal val="0"/>
                                          </p:val>
                                        </p:tav>
                                        <p:tav tm="100000">
                                          <p:val>
                                            <p:strVal val="#ppt_h"/>
                                          </p:val>
                                        </p:tav>
                                      </p:tavLst>
                                    </p:anim>
                                    <p:animEffect transition="in" filter="fade">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p:cNvSpPr txBox="1">
            <a:spLocks noChangeArrowheads="1"/>
          </p:cNvSpPr>
          <p:nvPr/>
        </p:nvSpPr>
        <p:spPr bwMode="auto">
          <a:xfrm>
            <a:off x="1419225" y="419100"/>
            <a:ext cx="6305550" cy="425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pitchFamily="2" charset="-122"/>
              </a:rPr>
              <a:t>度假                              </a:t>
            </a:r>
            <a:r>
              <a:rPr lang="en-US" altLang="zh-CN" sz="2600" b="1">
                <a:latin typeface="Times New Roman" panose="02020603050405020304" pitchFamily="18" charset="0"/>
                <a:ea typeface="黑体" panose="02010609060101010101" pitchFamily="2" charset="-122"/>
              </a:rPr>
              <a:t>________________</a:t>
            </a:r>
            <a:r>
              <a:rPr lang="zh-CN" altLang="en-US" sz="2600" b="1">
                <a:latin typeface="Times New Roman" panose="02020603050405020304" pitchFamily="18" charset="0"/>
                <a:ea typeface="黑体" panose="02010609060101010101" pitchFamily="2" charset="-122"/>
              </a:rPr>
              <a:t>                            </a:t>
            </a:r>
            <a:endParaRPr lang="en-US" altLang="zh-CN" sz="2600" b="1">
              <a:latin typeface="Times New Roman" panose="02020603050405020304" pitchFamily="18" charset="0"/>
              <a:ea typeface="黑体" panose="02010609060101010101" pitchFamily="2" charset="-122"/>
            </a:endParaRPr>
          </a:p>
          <a:p>
            <a:pPr eaLnBrk="1" hangingPunct="1">
              <a:lnSpc>
                <a:spcPct val="130000"/>
              </a:lnSpc>
            </a:pPr>
            <a:r>
              <a:rPr lang="zh-CN" altLang="en-US" sz="2600" b="1">
                <a:latin typeface="Times New Roman" panose="02020603050405020304" pitchFamily="18" charset="0"/>
                <a:ea typeface="黑体" panose="02010609060101010101" pitchFamily="2" charset="-122"/>
              </a:rPr>
              <a:t>四分之三                      </a:t>
            </a:r>
            <a:r>
              <a:rPr lang="en-US" altLang="zh-CN" sz="2600" b="1">
                <a:latin typeface="Times New Roman" panose="02020603050405020304" pitchFamily="18" charset="0"/>
                <a:ea typeface="黑体" panose="02010609060101010101" pitchFamily="2" charset="-122"/>
              </a:rPr>
              <a:t>________________</a:t>
            </a:r>
          </a:p>
          <a:p>
            <a:pPr eaLnBrk="1" hangingPunct="1">
              <a:lnSpc>
                <a:spcPct val="130000"/>
              </a:lnSpc>
            </a:pPr>
            <a:r>
              <a:rPr lang="zh-CN" altLang="en-US" sz="2600" b="1">
                <a:latin typeface="Times New Roman" panose="02020603050405020304" pitchFamily="18" charset="0"/>
                <a:ea typeface="黑体" panose="02010609060101010101" pitchFamily="2" charset="-122"/>
              </a:rPr>
              <a:t>在夜晚                          </a:t>
            </a:r>
            <a:r>
              <a:rPr lang="en-US" altLang="zh-CN" sz="2600" b="1">
                <a:latin typeface="Times New Roman" panose="02020603050405020304" pitchFamily="18" charset="0"/>
                <a:ea typeface="黑体" panose="02010609060101010101" pitchFamily="2" charset="-122"/>
              </a:rPr>
              <a:t>________________</a:t>
            </a:r>
          </a:p>
          <a:p>
            <a:pPr eaLnBrk="1" hangingPunct="1">
              <a:lnSpc>
                <a:spcPct val="130000"/>
              </a:lnSpc>
            </a:pPr>
            <a:r>
              <a:rPr lang="zh-CN" altLang="en-US" sz="2600" b="1">
                <a:latin typeface="Times New Roman" panose="02020603050405020304" pitchFamily="18" charset="0"/>
                <a:ea typeface="黑体" panose="02010609060101010101" pitchFamily="2" charset="-122"/>
              </a:rPr>
              <a:t>全年                              </a:t>
            </a:r>
            <a:r>
              <a:rPr lang="en-US" altLang="zh-CN" sz="2600" b="1">
                <a:latin typeface="Times New Roman" panose="02020603050405020304" pitchFamily="18" charset="0"/>
                <a:ea typeface="黑体" panose="02010609060101010101" pitchFamily="2" charset="-122"/>
              </a:rPr>
              <a:t>________________</a:t>
            </a:r>
          </a:p>
          <a:p>
            <a:pPr eaLnBrk="1" hangingPunct="1">
              <a:lnSpc>
                <a:spcPct val="130000"/>
              </a:lnSpc>
            </a:pPr>
            <a:r>
              <a:rPr lang="zh-CN" altLang="en-US" sz="2600" b="1">
                <a:latin typeface="Times New Roman" panose="02020603050405020304" pitchFamily="18" charset="0"/>
                <a:ea typeface="黑体" panose="02010609060101010101" pitchFamily="2" charset="-122"/>
              </a:rPr>
              <a:t>数以千计的                  </a:t>
            </a:r>
            <a:r>
              <a:rPr lang="en-US" altLang="zh-CN" sz="2600" b="1">
                <a:latin typeface="Times New Roman" panose="02020603050405020304" pitchFamily="18" charset="0"/>
                <a:ea typeface="黑体" panose="02010609060101010101" pitchFamily="2" charset="-122"/>
              </a:rPr>
              <a:t>________________</a:t>
            </a:r>
          </a:p>
          <a:p>
            <a:pPr eaLnBrk="1" hangingPunct="1">
              <a:lnSpc>
                <a:spcPct val="130000"/>
              </a:lnSpc>
            </a:pPr>
            <a:r>
              <a:rPr lang="zh-CN" altLang="en-US" sz="2600" b="1">
                <a:latin typeface="Times New Roman" panose="02020603050405020304" pitchFamily="18" charset="0"/>
                <a:ea typeface="黑体" panose="02010609060101010101" pitchFamily="2" charset="-122"/>
              </a:rPr>
              <a:t>不管</a:t>
            </a:r>
            <a:r>
              <a:rPr lang="en-US" altLang="zh-CN" sz="2600" b="1">
                <a:latin typeface="Times New Roman" panose="02020603050405020304" pitchFamily="18" charset="0"/>
                <a:ea typeface="黑体" panose="02010609060101010101" pitchFamily="2" charset="-122"/>
              </a:rPr>
              <a:t>…</a:t>
            </a:r>
            <a:r>
              <a:rPr lang="zh-CN" altLang="en-US" sz="2600" b="1">
                <a:latin typeface="Times New Roman" panose="02020603050405020304" pitchFamily="18" charset="0"/>
                <a:ea typeface="黑体" panose="02010609060101010101" pitchFamily="2" charset="-122"/>
              </a:rPr>
              <a:t>还是</a:t>
            </a:r>
            <a:r>
              <a:rPr lang="en-US" altLang="zh-CN" sz="2600" b="1">
                <a:latin typeface="Times New Roman" panose="02020603050405020304" pitchFamily="18" charset="0"/>
                <a:ea typeface="黑体" panose="02010609060101010101" pitchFamily="2" charset="-122"/>
              </a:rPr>
              <a:t>…</a:t>
            </a:r>
            <a:r>
              <a:rPr lang="zh-CN" altLang="en-US" sz="2600" b="1">
                <a:latin typeface="Times New Roman" panose="02020603050405020304" pitchFamily="18" charset="0"/>
                <a:ea typeface="黑体" panose="02010609060101010101" pitchFamily="2" charset="-122"/>
              </a:rPr>
              <a:t>              </a:t>
            </a:r>
            <a:r>
              <a:rPr lang="en-US" altLang="zh-CN" sz="2600" b="1">
                <a:latin typeface="Times New Roman" panose="02020603050405020304" pitchFamily="18" charset="0"/>
                <a:ea typeface="黑体" panose="02010609060101010101" pitchFamily="2" charset="-122"/>
              </a:rPr>
              <a:t>________________</a:t>
            </a:r>
          </a:p>
          <a:p>
            <a:pPr eaLnBrk="1" hangingPunct="1">
              <a:lnSpc>
                <a:spcPct val="130000"/>
              </a:lnSpc>
            </a:pPr>
            <a:r>
              <a:rPr lang="zh-CN" altLang="en-US" sz="2600" b="1">
                <a:latin typeface="Times New Roman" panose="02020603050405020304" pitchFamily="18" charset="0"/>
                <a:ea typeface="黑体" panose="02010609060101010101" pitchFamily="2" charset="-122"/>
              </a:rPr>
              <a:t>一方面</a:t>
            </a:r>
            <a:r>
              <a:rPr lang="en-US" altLang="zh-CN" sz="2600" b="1">
                <a:latin typeface="Times New Roman" panose="02020603050405020304" pitchFamily="18" charset="0"/>
                <a:ea typeface="黑体" panose="02010609060101010101" pitchFamily="2" charset="-122"/>
              </a:rPr>
              <a:t>…</a:t>
            </a:r>
            <a:r>
              <a:rPr lang="zh-CN" altLang="en-US" sz="2600" b="1">
                <a:latin typeface="Times New Roman" panose="02020603050405020304" pitchFamily="18" charset="0"/>
                <a:ea typeface="黑体" panose="02010609060101010101" pitchFamily="2" charset="-122"/>
              </a:rPr>
              <a:t>另一方面      </a:t>
            </a:r>
            <a:r>
              <a:rPr lang="en-US" altLang="zh-CN" sz="2600" b="1">
                <a:latin typeface="Times New Roman" panose="02020603050405020304" pitchFamily="18" charset="0"/>
                <a:ea typeface="黑体" panose="02010609060101010101" pitchFamily="2" charset="-122"/>
              </a:rPr>
              <a:t>________________</a:t>
            </a:r>
          </a:p>
          <a:p>
            <a:pPr eaLnBrk="1" hangingPunct="1">
              <a:lnSpc>
                <a:spcPct val="130000"/>
              </a:lnSpc>
            </a:pPr>
            <a:r>
              <a:rPr lang="en-US" altLang="zh-CN" sz="2600" b="1">
                <a:latin typeface="Times New Roman" panose="02020603050405020304" pitchFamily="18" charset="0"/>
                <a:ea typeface="黑体" panose="02010609060101010101" pitchFamily="2" charset="-122"/>
              </a:rPr>
              <a:t>                                      _________________</a:t>
            </a:r>
            <a:endParaRPr lang="zh-CN" altLang="en-US" sz="2600" b="1">
              <a:latin typeface="Times New Roman" panose="02020603050405020304" pitchFamily="18" charset="0"/>
              <a:ea typeface="黑体" panose="02010609060101010101" pitchFamily="2" charset="-122"/>
            </a:endParaRPr>
          </a:p>
        </p:txBody>
      </p:sp>
      <p:sp>
        <p:nvSpPr>
          <p:cNvPr id="4" name="TextBox 3"/>
          <p:cNvSpPr txBox="1">
            <a:spLocks noChangeArrowheads="1"/>
          </p:cNvSpPr>
          <p:nvPr/>
        </p:nvSpPr>
        <p:spPr bwMode="auto">
          <a:xfrm>
            <a:off x="4835525" y="396875"/>
            <a:ext cx="22701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take a holiday </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6" name="TextBox 5"/>
          <p:cNvSpPr txBox="1">
            <a:spLocks noChangeArrowheads="1"/>
          </p:cNvSpPr>
          <p:nvPr/>
        </p:nvSpPr>
        <p:spPr bwMode="auto">
          <a:xfrm>
            <a:off x="4826000" y="912813"/>
            <a:ext cx="230505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three quarters </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7" name="TextBox 6"/>
          <p:cNvSpPr txBox="1">
            <a:spLocks noChangeArrowheads="1"/>
          </p:cNvSpPr>
          <p:nvPr/>
        </p:nvSpPr>
        <p:spPr bwMode="auto">
          <a:xfrm>
            <a:off x="4854575" y="1428750"/>
            <a:ext cx="1287463"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at night</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8" name="TextBox 7"/>
          <p:cNvSpPr txBox="1">
            <a:spLocks noChangeArrowheads="1"/>
          </p:cNvSpPr>
          <p:nvPr/>
        </p:nvSpPr>
        <p:spPr bwMode="auto">
          <a:xfrm>
            <a:off x="4864100" y="1947863"/>
            <a:ext cx="2192338"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all year round</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9" name="TextBox 8"/>
          <p:cNvSpPr txBox="1">
            <a:spLocks noChangeArrowheads="1"/>
          </p:cNvSpPr>
          <p:nvPr/>
        </p:nvSpPr>
        <p:spPr bwMode="auto">
          <a:xfrm>
            <a:off x="4846638" y="2500313"/>
            <a:ext cx="19923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thousands of</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10" name="TextBox 9"/>
          <p:cNvSpPr txBox="1">
            <a:spLocks noChangeArrowheads="1"/>
          </p:cNvSpPr>
          <p:nvPr/>
        </p:nvSpPr>
        <p:spPr bwMode="auto">
          <a:xfrm>
            <a:off x="4754563" y="3005138"/>
            <a:ext cx="240823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whether …or…</a:t>
            </a:r>
            <a:endParaRPr lang="zh-CN" altLang="en-US" sz="2600" b="1">
              <a:solidFill>
                <a:srgbClr val="FF0000"/>
              </a:solidFill>
              <a:latin typeface="Times New Roman" panose="02020603050405020304" pitchFamily="18" charset="0"/>
              <a:ea typeface="黑体" panose="02010609060101010101" pitchFamily="2" charset="-122"/>
            </a:endParaRPr>
          </a:p>
        </p:txBody>
      </p:sp>
      <p:sp>
        <p:nvSpPr>
          <p:cNvPr id="11" name="TextBox 10"/>
          <p:cNvSpPr txBox="1">
            <a:spLocks noChangeArrowheads="1"/>
          </p:cNvSpPr>
          <p:nvPr/>
        </p:nvSpPr>
        <p:spPr bwMode="auto">
          <a:xfrm>
            <a:off x="4559300" y="3503613"/>
            <a:ext cx="30416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on the one hand …</a:t>
            </a:r>
          </a:p>
          <a:p>
            <a:pPr eaLnBrk="1" hangingPunct="1">
              <a:lnSpc>
                <a:spcPct val="130000"/>
              </a:lnSpc>
            </a:pPr>
            <a:r>
              <a:rPr lang="en-US" altLang="zh-CN" sz="2600" b="1">
                <a:solidFill>
                  <a:srgbClr val="FF0000"/>
                </a:solidFill>
                <a:latin typeface="Times New Roman" panose="02020603050405020304" pitchFamily="18" charset="0"/>
                <a:ea typeface="黑体" panose="02010609060101010101" pitchFamily="2" charset="-122"/>
              </a:rPr>
              <a:t>on</a:t>
            </a:r>
            <a:r>
              <a:rPr lang="zh-CN" altLang="en-US" sz="2600" b="1">
                <a:solidFill>
                  <a:srgbClr val="FF0000"/>
                </a:solidFill>
                <a:latin typeface="Times New Roman" panose="02020603050405020304" pitchFamily="18" charset="0"/>
                <a:ea typeface="黑体" panose="02010609060101010101" pitchFamily="2" charset="-122"/>
              </a:rPr>
              <a:t> </a:t>
            </a:r>
            <a:r>
              <a:rPr lang="en-US" altLang="zh-CN" sz="2600" b="1">
                <a:solidFill>
                  <a:srgbClr val="FF0000"/>
                </a:solidFill>
                <a:latin typeface="Times New Roman" panose="02020603050405020304" pitchFamily="18" charset="0"/>
                <a:ea typeface="黑体" panose="02010609060101010101" pitchFamily="2" charset="-122"/>
              </a:rPr>
              <a:t>the other hand…</a:t>
            </a:r>
            <a:endParaRPr lang="zh-CN" altLang="en-US" sz="2600" b="1">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520700" y="831850"/>
            <a:ext cx="808672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latin typeface="Times New Roman" panose="02020603050405020304" pitchFamily="18" charset="0"/>
                <a:ea typeface="黑体" panose="02010609060101010101" pitchFamily="2" charset="-122"/>
              </a:rPr>
              <a:t>1. </a:t>
            </a:r>
            <a:r>
              <a:rPr lang="zh-CN" altLang="en-US" sz="2600" b="1" dirty="0">
                <a:latin typeface="Times New Roman" panose="02020603050405020304" pitchFamily="18" charset="0"/>
                <a:ea typeface="黑体" panose="02010609060101010101" pitchFamily="2" charset="-122"/>
              </a:rPr>
              <a:t>一方面，这份工作报酬不高，另一方面我又找不到</a:t>
            </a:r>
            <a:endParaRPr lang="en-US" altLang="zh-CN" sz="2600" b="1" dirty="0">
              <a:latin typeface="Times New Roman" panose="02020603050405020304" pitchFamily="18" charset="0"/>
              <a:ea typeface="黑体" panose="02010609060101010101" pitchFamily="2" charset="-122"/>
            </a:endParaRPr>
          </a:p>
          <a:p>
            <a:pPr eaLnBrk="1" hangingPunct="1">
              <a:lnSpc>
                <a:spcPct val="130000"/>
              </a:lnSpc>
            </a:pPr>
            <a:r>
              <a:rPr lang="en-US" altLang="zh-CN" sz="2600" b="1" dirty="0">
                <a:latin typeface="Times New Roman" panose="02020603050405020304" pitchFamily="18" charset="0"/>
                <a:ea typeface="黑体" panose="02010609060101010101" pitchFamily="2" charset="-122"/>
              </a:rPr>
              <a:t>    </a:t>
            </a:r>
            <a:r>
              <a:rPr lang="zh-CN" altLang="en-US" sz="2600" b="1" dirty="0">
                <a:latin typeface="Times New Roman" panose="02020603050405020304" pitchFamily="18" charset="0"/>
                <a:ea typeface="黑体" panose="02010609060101010101" pitchFamily="2" charset="-122"/>
              </a:rPr>
              <a:t>其他工作。</a:t>
            </a:r>
            <a:endParaRPr lang="en-US" altLang="zh-CN" sz="2600" b="1" dirty="0">
              <a:latin typeface="Times New Roman" panose="02020603050405020304" pitchFamily="18" charset="0"/>
              <a:ea typeface="黑体" panose="02010609060101010101" pitchFamily="2" charset="-122"/>
            </a:endParaRPr>
          </a:p>
          <a:p>
            <a:pPr eaLnBrk="1" hangingPunct="1">
              <a:lnSpc>
                <a:spcPct val="130000"/>
              </a:lnSpc>
            </a:pPr>
            <a:r>
              <a:rPr lang="en-US" altLang="zh-CN" sz="2600" b="1" dirty="0">
                <a:latin typeface="Times New Roman" panose="02020603050405020304" pitchFamily="18" charset="0"/>
                <a:ea typeface="黑体" panose="02010609060101010101" pitchFamily="2" charset="-122"/>
              </a:rPr>
              <a:t>    _____________________________________________</a:t>
            </a:r>
          </a:p>
          <a:p>
            <a:pPr eaLnBrk="1" hangingPunct="1">
              <a:lnSpc>
                <a:spcPct val="130000"/>
              </a:lnSpc>
            </a:pPr>
            <a:r>
              <a:rPr lang="en-US" altLang="zh-CN" sz="2600" b="1" dirty="0">
                <a:latin typeface="Times New Roman" panose="02020603050405020304" pitchFamily="18" charset="0"/>
                <a:ea typeface="黑体" panose="02010609060101010101" pitchFamily="2" charset="-122"/>
              </a:rPr>
              <a:t>    _____________________________________________</a:t>
            </a:r>
          </a:p>
          <a:p>
            <a:pPr eaLnBrk="1" hangingPunct="1">
              <a:lnSpc>
                <a:spcPct val="130000"/>
              </a:lnSpc>
            </a:pPr>
            <a:r>
              <a:rPr lang="en-US" altLang="zh-CN" sz="2600" b="1" dirty="0">
                <a:latin typeface="Times New Roman" panose="02020603050405020304" pitchFamily="18" charset="0"/>
                <a:ea typeface="黑体" panose="02010609060101010101" pitchFamily="2" charset="-122"/>
              </a:rPr>
              <a:t>2. </a:t>
            </a:r>
            <a:r>
              <a:rPr lang="zh-CN" altLang="en-US" sz="2600" b="1" dirty="0">
                <a:latin typeface="Times New Roman" panose="02020603050405020304" pitchFamily="18" charset="0"/>
                <a:ea typeface="黑体" panose="02010609060101010101" pitchFamily="2" charset="-122"/>
              </a:rPr>
              <a:t>不管你喜欢还是不喜欢，你都必须做这件事。</a:t>
            </a:r>
            <a:endParaRPr lang="en-US" altLang="zh-CN" sz="2600" b="1" dirty="0">
              <a:latin typeface="Times New Roman" panose="02020603050405020304" pitchFamily="18" charset="0"/>
              <a:ea typeface="黑体" panose="02010609060101010101" pitchFamily="2" charset="-122"/>
            </a:endParaRPr>
          </a:p>
          <a:p>
            <a:pPr eaLnBrk="1" hangingPunct="1">
              <a:lnSpc>
                <a:spcPct val="130000"/>
              </a:lnSpc>
            </a:pPr>
            <a:r>
              <a:rPr lang="en-US" altLang="zh-CN" sz="2600" b="1" dirty="0">
                <a:latin typeface="Times New Roman" panose="02020603050405020304" pitchFamily="18" charset="0"/>
                <a:ea typeface="黑体" panose="02010609060101010101" pitchFamily="2" charset="-122"/>
              </a:rPr>
              <a:t>     _____________________________________________</a:t>
            </a:r>
          </a:p>
        </p:txBody>
      </p:sp>
      <p:sp>
        <p:nvSpPr>
          <p:cNvPr id="5" name="TextBox 4"/>
          <p:cNvSpPr txBox="1">
            <a:spLocks noChangeArrowheads="1"/>
          </p:cNvSpPr>
          <p:nvPr/>
        </p:nvSpPr>
        <p:spPr bwMode="auto">
          <a:xfrm>
            <a:off x="900113" y="1844675"/>
            <a:ext cx="77073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solidFill>
                  <a:srgbClr val="FF0000"/>
                </a:solidFill>
                <a:latin typeface="Times New Roman" panose="02020603050405020304" pitchFamily="18" charset="0"/>
                <a:ea typeface="黑体" panose="02010609060101010101" pitchFamily="2" charset="-122"/>
              </a:rPr>
              <a:t>On the one hand, this job doesn’t pay very much. On the other hand, I can’ t get another one.</a:t>
            </a:r>
            <a:endParaRPr lang="zh-CN" altLang="en-US" sz="2600" b="1" dirty="0">
              <a:solidFill>
                <a:srgbClr val="FF0000"/>
              </a:solidFill>
              <a:latin typeface="Times New Roman" panose="02020603050405020304" pitchFamily="18" charset="0"/>
              <a:ea typeface="黑体" panose="02010609060101010101" pitchFamily="2" charset="-122"/>
            </a:endParaRPr>
          </a:p>
        </p:txBody>
      </p:sp>
      <p:sp>
        <p:nvSpPr>
          <p:cNvPr id="6" name="TextBox 5"/>
          <p:cNvSpPr txBox="1">
            <a:spLocks noChangeArrowheads="1"/>
          </p:cNvSpPr>
          <p:nvPr/>
        </p:nvSpPr>
        <p:spPr bwMode="auto">
          <a:xfrm>
            <a:off x="1052513" y="3368675"/>
            <a:ext cx="6834187"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solidFill>
                  <a:srgbClr val="FF0000"/>
                </a:solidFill>
                <a:latin typeface="Times New Roman" panose="02020603050405020304" pitchFamily="18" charset="0"/>
                <a:ea typeface="黑体" panose="02010609060101010101" pitchFamily="2" charset="-122"/>
              </a:rPr>
              <a:t>Whether you like it or not, you’ll have to do it.</a:t>
            </a:r>
            <a:endParaRPr lang="zh-CN" altLang="en-US" sz="2600" b="1" dirty="0">
              <a:solidFill>
                <a:srgbClr val="FF00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25463" y="1316038"/>
            <a:ext cx="8118475" cy="34972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CN" altLang="en-US"/>
          </a:p>
        </p:txBody>
      </p:sp>
      <p:sp>
        <p:nvSpPr>
          <p:cNvPr id="5123" name="矩形 12"/>
          <p:cNvSpPr>
            <a:spLocks noChangeArrowheads="1"/>
          </p:cNvSpPr>
          <p:nvPr/>
        </p:nvSpPr>
        <p:spPr bwMode="auto">
          <a:xfrm>
            <a:off x="517525" y="1358900"/>
            <a:ext cx="8169275"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40000"/>
              </a:lnSpc>
            </a:pPr>
            <a:r>
              <a:rPr lang="en-US" altLang="zh-CN" sz="2600" b="1">
                <a:solidFill>
                  <a:srgbClr val="000000"/>
                </a:solidFill>
                <a:latin typeface="Times New Roman" panose="02020603050405020304" pitchFamily="18" charset="0"/>
              </a:rPr>
              <a:t>Size and location: ________________________________</a:t>
            </a:r>
          </a:p>
          <a:p>
            <a:pPr algn="ctr">
              <a:lnSpc>
                <a:spcPct val="140000"/>
              </a:lnSpc>
            </a:pPr>
            <a:r>
              <a:rPr lang="en-US" altLang="zh-CN" sz="2600" b="1">
                <a:solidFill>
                  <a:srgbClr val="000000"/>
                </a:solidFill>
                <a:latin typeface="Times New Roman" panose="02020603050405020304" pitchFamily="18" charset="0"/>
              </a:rPr>
              <a:t>Population:______________________________________</a:t>
            </a:r>
          </a:p>
          <a:p>
            <a:pPr algn="ctr">
              <a:lnSpc>
                <a:spcPct val="140000"/>
              </a:lnSpc>
            </a:pPr>
            <a:r>
              <a:rPr lang="en-US" altLang="zh-CN" sz="2600" b="1">
                <a:solidFill>
                  <a:srgbClr val="000000"/>
                </a:solidFill>
                <a:latin typeface="Times New Roman" panose="02020603050405020304" pitchFamily="18" charset="0"/>
              </a:rPr>
              <a:t>Weather:________________________________________</a:t>
            </a:r>
          </a:p>
          <a:p>
            <a:pPr algn="ctr">
              <a:lnSpc>
                <a:spcPct val="140000"/>
              </a:lnSpc>
            </a:pPr>
            <a:r>
              <a:rPr lang="en-US" altLang="zh-CN" sz="2600" b="1">
                <a:solidFill>
                  <a:srgbClr val="000000"/>
                </a:solidFill>
                <a:latin typeface="Times New Roman" panose="02020603050405020304" pitchFamily="18" charset="0"/>
              </a:rPr>
              <a:t>________________________________________________</a:t>
            </a:r>
          </a:p>
          <a:p>
            <a:pPr algn="ctr">
              <a:lnSpc>
                <a:spcPct val="140000"/>
              </a:lnSpc>
            </a:pPr>
            <a:r>
              <a:rPr lang="en-US" altLang="zh-CN" sz="2600" b="1">
                <a:solidFill>
                  <a:srgbClr val="000000"/>
                </a:solidFill>
                <a:latin typeface="Times New Roman" panose="02020603050405020304" pitchFamily="18" charset="0"/>
              </a:rPr>
              <a:t>History: ________________________________________</a:t>
            </a:r>
          </a:p>
          <a:p>
            <a:pPr algn="ctr">
              <a:lnSpc>
                <a:spcPct val="140000"/>
              </a:lnSpc>
            </a:pPr>
            <a:r>
              <a:rPr lang="en-US" altLang="zh-CN" sz="2600" b="1">
                <a:solidFill>
                  <a:srgbClr val="000000"/>
                </a:solidFill>
                <a:latin typeface="Times New Roman" panose="02020603050405020304" pitchFamily="18" charset="0"/>
              </a:rPr>
              <a:t>________________________________________________</a:t>
            </a:r>
            <a:endParaRPr lang="en-US" altLang="zh-CN" sz="3200" b="1">
              <a:solidFill>
                <a:srgbClr val="000000"/>
              </a:solidFill>
            </a:endParaRPr>
          </a:p>
        </p:txBody>
      </p:sp>
      <p:sp>
        <p:nvSpPr>
          <p:cNvPr id="2" name="TextBox 1"/>
          <p:cNvSpPr txBox="1"/>
          <p:nvPr/>
        </p:nvSpPr>
        <p:spPr>
          <a:xfrm>
            <a:off x="1165225" y="361950"/>
            <a:ext cx="7521575" cy="830997"/>
          </a:xfrm>
          <a:prstGeom prst="rect">
            <a:avLst/>
          </a:prstGeom>
          <a:noFill/>
        </p:spPr>
        <p:txBody>
          <a:bodyPr>
            <a:spAutoFit/>
          </a:bodyPr>
          <a:lstStyle/>
          <a:p>
            <a:pPr>
              <a:buFont typeface="Arial" panose="020B0604020202020204" pitchFamily="34" charset="0"/>
              <a:buNone/>
              <a:defRPr/>
            </a:pPr>
            <a:r>
              <a:rPr lang="en-US" altLang="zh-CN" sz="2400" b="1" dirty="0">
                <a:latin typeface="+mj-lt"/>
              </a:rPr>
              <a:t>Make a list of facts about your hometown or a place you have been to. Think about these topics.</a:t>
            </a:r>
          </a:p>
        </p:txBody>
      </p:sp>
      <p:grpSp>
        <p:nvGrpSpPr>
          <p:cNvPr id="5125" name="组合 4"/>
          <p:cNvGrpSpPr/>
          <p:nvPr/>
        </p:nvGrpSpPr>
        <p:grpSpPr bwMode="auto">
          <a:xfrm>
            <a:off x="420688" y="54610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5131"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3a</a:t>
              </a:r>
              <a:endParaRPr lang="zh-CN" altLang="en-US" sz="3200" b="1">
                <a:solidFill>
                  <a:srgbClr val="0000FF"/>
                </a:solidFill>
              </a:endParaRPr>
            </a:p>
          </p:txBody>
        </p:sp>
      </p:grpSp>
      <p:sp>
        <p:nvSpPr>
          <p:cNvPr id="7" name="Text Box 4"/>
          <p:cNvSpPr txBox="1">
            <a:spLocks noChangeArrowheads="1"/>
          </p:cNvSpPr>
          <p:nvPr/>
        </p:nvSpPr>
        <p:spPr bwMode="auto">
          <a:xfrm>
            <a:off x="3182938" y="1376363"/>
            <a:ext cx="5511800"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600" b="1" dirty="0" smtClean="0">
                <a:solidFill>
                  <a:srgbClr val="FF0000"/>
                </a:solidFill>
                <a:latin typeface="+mj-lt"/>
              </a:rPr>
              <a:t>located on Australia’s southeast coast</a:t>
            </a:r>
          </a:p>
        </p:txBody>
      </p:sp>
      <p:sp>
        <p:nvSpPr>
          <p:cNvPr id="8" name="Text Box 5"/>
          <p:cNvSpPr txBox="1">
            <a:spLocks noChangeArrowheads="1"/>
          </p:cNvSpPr>
          <p:nvPr/>
        </p:nvSpPr>
        <p:spPr bwMode="auto">
          <a:xfrm>
            <a:off x="2276475" y="1947863"/>
            <a:ext cx="3452813"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600" b="1" dirty="0" smtClean="0">
                <a:solidFill>
                  <a:srgbClr val="FF0000"/>
                </a:solidFill>
                <a:latin typeface="+mj-lt"/>
              </a:rPr>
              <a:t>more than four million</a:t>
            </a:r>
            <a:endParaRPr lang="en-US" altLang="zh-CN" sz="2600" dirty="0" smtClean="0">
              <a:latin typeface="+mj-lt"/>
            </a:endParaRPr>
          </a:p>
        </p:txBody>
      </p:sp>
      <p:sp>
        <p:nvSpPr>
          <p:cNvPr id="9" name="Text Box 6"/>
          <p:cNvSpPr txBox="1">
            <a:spLocks noChangeArrowheads="1"/>
          </p:cNvSpPr>
          <p:nvPr/>
        </p:nvSpPr>
        <p:spPr bwMode="auto">
          <a:xfrm>
            <a:off x="679450" y="2439988"/>
            <a:ext cx="8015288"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defRPr/>
            </a:pPr>
            <a:r>
              <a:rPr lang="en-US" altLang="zh-CN" sz="2600" b="1" dirty="0" smtClean="0">
                <a:solidFill>
                  <a:srgbClr val="FF0000"/>
                </a:solidFill>
                <a:latin typeface="+mj-lt"/>
              </a:rPr>
              <a:t>               four seasons — coldest month is July, warmest month is January</a:t>
            </a:r>
            <a:endParaRPr lang="zh-CN" altLang="en-US" sz="2600" b="1" dirty="0" smtClean="0">
              <a:solidFill>
                <a:srgbClr val="FF0000"/>
              </a:solidFill>
              <a:latin typeface="+mj-lt"/>
            </a:endParaRPr>
          </a:p>
        </p:txBody>
      </p:sp>
      <p:sp>
        <p:nvSpPr>
          <p:cNvPr id="10" name="Text Box 3"/>
          <p:cNvSpPr txBox="1">
            <a:spLocks noChangeArrowheads="1"/>
          </p:cNvSpPr>
          <p:nvPr/>
        </p:nvSpPr>
        <p:spPr bwMode="auto">
          <a:xfrm>
            <a:off x="685800" y="3519488"/>
            <a:ext cx="7862888"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defRPr/>
            </a:pPr>
            <a:r>
              <a:rPr lang="en-US" altLang="zh-CN" sz="2600" b="1" dirty="0" smtClean="0">
                <a:solidFill>
                  <a:srgbClr val="FF0000"/>
                </a:solidFill>
                <a:latin typeface="+mj-lt"/>
              </a:rPr>
              <a:t>               established in 1788 as the first British colony in Australia</a:t>
            </a:r>
            <a:endParaRPr lang="zh-CN" altLang="en-US" sz="2600" b="1" dirty="0" smtClean="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fltVal val="0"/>
                                          </p:val>
                                        </p:tav>
                                        <p:tav tm="100000">
                                          <p:val>
                                            <p:strVal val="#ppt_w"/>
                                          </p:val>
                                        </p:tav>
                                      </p:tavLst>
                                    </p:anim>
                                    <p:anim calcmode="lin" valueType="num">
                                      <p:cBhvr>
                                        <p:cTn id="23" dur="1000" fill="hold"/>
                                        <p:tgtEl>
                                          <p:spTgt spid="10"/>
                                        </p:tgtEl>
                                        <p:attrNameLst>
                                          <p:attrName>ppt_h</p:attrName>
                                        </p:attrNameLst>
                                      </p:cBhvr>
                                      <p:tavLst>
                                        <p:tav tm="0">
                                          <p:val>
                                            <p:fltVal val="0"/>
                                          </p:val>
                                        </p:tav>
                                        <p:tav tm="100000">
                                          <p:val>
                                            <p:strVal val="#ppt_h"/>
                                          </p:val>
                                        </p:tav>
                                      </p:tavLst>
                                    </p:anim>
                                    <p:anim calcmode="lin" valueType="num">
                                      <p:cBhvr>
                                        <p:cTn id="24"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utoUpdateAnimBg="0"/>
      <p:bldP spid="8" grpId="0" bldLvl="0" autoUpdateAnimBg="0"/>
      <p:bldP spid="9" grpId="0" bldLvl="0" autoUpdateAnimBg="0"/>
      <p:bldP spid="10"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50863" y="1085850"/>
            <a:ext cx="8118475" cy="2867025"/>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CN" altLang="en-US"/>
          </a:p>
        </p:txBody>
      </p:sp>
      <p:sp>
        <p:nvSpPr>
          <p:cNvPr id="6147" name="矩形 12"/>
          <p:cNvSpPr>
            <a:spLocks noChangeArrowheads="1"/>
          </p:cNvSpPr>
          <p:nvPr/>
        </p:nvSpPr>
        <p:spPr bwMode="auto">
          <a:xfrm>
            <a:off x="542925" y="1316038"/>
            <a:ext cx="81692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40000"/>
              </a:lnSpc>
            </a:pPr>
            <a:r>
              <a:rPr lang="en-US" altLang="zh-CN" sz="2600" b="1">
                <a:solidFill>
                  <a:srgbClr val="000000"/>
                </a:solidFill>
                <a:latin typeface="Times New Roman" panose="02020603050405020304" pitchFamily="18" charset="0"/>
              </a:rPr>
              <a:t>Place to visit: ____________________________________</a:t>
            </a:r>
          </a:p>
          <a:p>
            <a:pPr algn="ctr">
              <a:lnSpc>
                <a:spcPct val="140000"/>
              </a:lnSpc>
            </a:pPr>
            <a:r>
              <a:rPr lang="en-US" altLang="zh-CN" sz="2600" b="1">
                <a:solidFill>
                  <a:srgbClr val="000000"/>
                </a:solidFill>
                <a:latin typeface="Times New Roman" panose="02020603050405020304" pitchFamily="18" charset="0"/>
              </a:rPr>
              <a:t>________________________________________________</a:t>
            </a:r>
          </a:p>
          <a:p>
            <a:pPr algn="ctr">
              <a:lnSpc>
                <a:spcPct val="140000"/>
              </a:lnSpc>
            </a:pPr>
            <a:r>
              <a:rPr lang="en-US" altLang="zh-CN" sz="2600" b="1">
                <a:solidFill>
                  <a:srgbClr val="000000"/>
                </a:solidFill>
                <a:latin typeface="Times New Roman" panose="02020603050405020304" pitchFamily="18" charset="0"/>
              </a:rPr>
              <a:t>Things to eat:____________________________________</a:t>
            </a:r>
          </a:p>
          <a:p>
            <a:pPr algn="ctr">
              <a:lnSpc>
                <a:spcPct val="140000"/>
              </a:lnSpc>
            </a:pPr>
            <a:r>
              <a:rPr lang="en-US" altLang="zh-CN" sz="2600" b="1">
                <a:solidFill>
                  <a:srgbClr val="000000"/>
                </a:solidFill>
                <a:latin typeface="Times New Roman" panose="02020603050405020304" pitchFamily="18" charset="0"/>
              </a:rPr>
              <a:t>________________________________________________</a:t>
            </a:r>
          </a:p>
        </p:txBody>
      </p:sp>
      <p:sp>
        <p:nvSpPr>
          <p:cNvPr id="4" name="Text Box 4"/>
          <p:cNvSpPr txBox="1">
            <a:spLocks noChangeArrowheads="1"/>
          </p:cNvSpPr>
          <p:nvPr/>
        </p:nvSpPr>
        <p:spPr bwMode="auto">
          <a:xfrm>
            <a:off x="574675" y="1216025"/>
            <a:ext cx="8032750" cy="1292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None/>
              <a:defRPr/>
            </a:pPr>
            <a:r>
              <a:rPr lang="en-US" altLang="zh-CN" sz="2600" b="1" dirty="0" smtClean="0">
                <a:solidFill>
                  <a:srgbClr val="FF0000"/>
                </a:solidFill>
                <a:latin typeface="+mj-lt"/>
              </a:rPr>
              <a:t>                         Sydney Opera House, Sydney Aquarium, </a:t>
            </a:r>
            <a:r>
              <a:rPr lang="en-US" altLang="zh-CN" sz="2600" b="1" dirty="0" err="1" smtClean="0">
                <a:solidFill>
                  <a:srgbClr val="FF0000"/>
                </a:solidFill>
                <a:latin typeface="+mj-lt"/>
              </a:rPr>
              <a:t>Bondi</a:t>
            </a:r>
            <a:r>
              <a:rPr lang="en-US" altLang="zh-CN" sz="2600" b="1" dirty="0" smtClean="0">
                <a:solidFill>
                  <a:srgbClr val="FF0000"/>
                </a:solidFill>
                <a:latin typeface="+mj-lt"/>
              </a:rPr>
              <a:t> Beach, Greater Blue Mountains Area </a:t>
            </a:r>
          </a:p>
        </p:txBody>
      </p:sp>
      <p:sp>
        <p:nvSpPr>
          <p:cNvPr id="5" name="Text Box 6"/>
          <p:cNvSpPr txBox="1">
            <a:spLocks noChangeArrowheads="1"/>
          </p:cNvSpPr>
          <p:nvPr/>
        </p:nvSpPr>
        <p:spPr bwMode="auto">
          <a:xfrm>
            <a:off x="636588" y="2339975"/>
            <a:ext cx="795178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None/>
              <a:defRPr/>
            </a:pPr>
            <a:r>
              <a:rPr lang="en-US" altLang="zh-CN" sz="2600" b="1" dirty="0" smtClean="0">
                <a:solidFill>
                  <a:srgbClr val="FF0000"/>
                </a:solidFill>
                <a:latin typeface="+mj-lt"/>
              </a:rPr>
              <a:t>                        all kinds of food from around the world, including Greek, Italian and Chinese food</a:t>
            </a:r>
            <a:endParaRPr lang="zh-CN" altLang="en-US" sz="2600" b="1" dirty="0" smtClean="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5"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流程图: 文档 6"/>
          <p:cNvSpPr/>
          <p:nvPr/>
        </p:nvSpPr>
        <p:spPr>
          <a:xfrm>
            <a:off x="1457325" y="1428750"/>
            <a:ext cx="6438900" cy="3181350"/>
          </a:xfrm>
          <a:prstGeom prst="flowChartDocumen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endParaRPr lang="zh-CN" altLang="en-US"/>
          </a:p>
        </p:txBody>
      </p:sp>
      <p:sp>
        <p:nvSpPr>
          <p:cNvPr id="2" name="TextBox 1"/>
          <p:cNvSpPr txBox="1"/>
          <p:nvPr/>
        </p:nvSpPr>
        <p:spPr>
          <a:xfrm>
            <a:off x="1544638" y="388938"/>
            <a:ext cx="6694487" cy="830997"/>
          </a:xfrm>
          <a:prstGeom prst="rect">
            <a:avLst/>
          </a:prstGeom>
          <a:noFill/>
        </p:spPr>
        <p:txBody>
          <a:bodyPr>
            <a:spAutoFit/>
          </a:bodyPr>
          <a:lstStyle/>
          <a:p>
            <a:pPr>
              <a:buFont typeface="Arial" panose="020B0604020202020204" pitchFamily="34" charset="0"/>
              <a:buNone/>
              <a:defRPr/>
            </a:pPr>
            <a:r>
              <a:rPr lang="en-US" altLang="zh-CN" sz="2400" b="1" dirty="0">
                <a:latin typeface="+mj-lt"/>
              </a:rPr>
              <a:t>Write an article to advertise your hometown or a place you have been to.</a:t>
            </a:r>
          </a:p>
        </p:txBody>
      </p:sp>
      <p:grpSp>
        <p:nvGrpSpPr>
          <p:cNvPr id="7172" name="组合 4"/>
          <p:cNvGrpSpPr/>
          <p:nvPr/>
        </p:nvGrpSpPr>
        <p:grpSpPr bwMode="auto">
          <a:xfrm>
            <a:off x="706438" y="55245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7175"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3b</a:t>
              </a:r>
              <a:endParaRPr lang="zh-CN" altLang="en-US" sz="3200" b="1">
                <a:solidFill>
                  <a:srgbClr val="0000FF"/>
                </a:solidFill>
              </a:endParaRPr>
            </a:p>
          </p:txBody>
        </p:sp>
      </p:grpSp>
      <p:sp>
        <p:nvSpPr>
          <p:cNvPr id="8" name="Text Box 3"/>
          <p:cNvSpPr txBox="1">
            <a:spLocks noChangeArrowheads="1"/>
          </p:cNvSpPr>
          <p:nvPr/>
        </p:nvSpPr>
        <p:spPr bwMode="auto">
          <a:xfrm>
            <a:off x="1874838" y="1557338"/>
            <a:ext cx="5826125"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60000"/>
              </a:lnSpc>
              <a:buFont typeface="Arial" panose="020B0604020202020204" pitchFamily="34" charset="0"/>
              <a:buNone/>
              <a:defRPr/>
            </a:pPr>
            <a:r>
              <a:rPr lang="en-US" altLang="zh-CN" sz="2600" b="1" i="1" dirty="0" smtClean="0">
                <a:latin typeface="+mj-lt"/>
              </a:rPr>
              <a:t>Have you ever tried / seen / been...?</a:t>
            </a:r>
          </a:p>
          <a:p>
            <a:pPr eaLnBrk="1" hangingPunct="1">
              <a:lnSpc>
                <a:spcPct val="160000"/>
              </a:lnSpc>
              <a:buFont typeface="Arial" panose="020B0604020202020204" pitchFamily="34" charset="0"/>
              <a:buNone/>
              <a:defRPr/>
            </a:pPr>
            <a:r>
              <a:rPr lang="en-US" altLang="zh-CN" sz="2600" b="1" i="1" dirty="0" smtClean="0">
                <a:latin typeface="+mj-lt"/>
              </a:rPr>
              <a:t>If you ..., you will / can...</a:t>
            </a:r>
          </a:p>
          <a:p>
            <a:pPr eaLnBrk="1" hangingPunct="1">
              <a:lnSpc>
                <a:spcPct val="160000"/>
              </a:lnSpc>
              <a:buFont typeface="Arial" panose="020B0604020202020204" pitchFamily="34" charset="0"/>
              <a:buNone/>
              <a:defRPr/>
            </a:pPr>
            <a:r>
              <a:rPr lang="en-US" altLang="zh-CN" sz="2600" b="1" i="1" dirty="0" smtClean="0">
                <a:latin typeface="+mj-lt"/>
              </a:rPr>
              <a:t>You should ...</a:t>
            </a:r>
          </a:p>
          <a:p>
            <a:pPr eaLnBrk="1" hangingPunct="1">
              <a:lnSpc>
                <a:spcPct val="160000"/>
              </a:lnSpc>
              <a:buFont typeface="Arial" panose="020B0604020202020204" pitchFamily="34" charset="0"/>
              <a:buNone/>
              <a:defRPr/>
            </a:pPr>
            <a:r>
              <a:rPr lang="en-US" altLang="zh-CN" sz="2600" b="1" i="1" dirty="0" smtClean="0">
                <a:latin typeface="+mj-lt"/>
              </a:rPr>
              <a:t>One great thing about ... is ...</a:t>
            </a:r>
            <a:endParaRPr lang="zh-CN" altLang="en-US" sz="2600" b="1" i="1"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415925" y="179388"/>
            <a:ext cx="8315325" cy="4370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cs typeface="Times New Roman" panose="02020603050405020304" pitchFamily="18" charset="0"/>
              </a:rPr>
              <a:t>         </a:t>
            </a:r>
            <a:r>
              <a:rPr lang="en-US" altLang="zh-CN" sz="2400" b="1" dirty="0">
                <a:solidFill>
                  <a:srgbClr val="FF0000"/>
                </a:solidFill>
                <a:latin typeface="Comic Sans MS" panose="030F0702030302020204" pitchFamily="66" charset="0"/>
                <a:cs typeface="Times New Roman" panose="02020603050405020304" pitchFamily="18" charset="0"/>
              </a:rPr>
              <a:t>Have you ever been to Beijing? It's the capital of China. It's also a modern city in China. It is in the north of China. And Beijing has a large population. It's about 20 million. The weather in Beijing is a little hot in summer and a bit cold in winter. But you can choose spring or autumn to come to Beijing. Beijing is an old city with long history. There are many places </a:t>
            </a:r>
            <a:r>
              <a:rPr lang="en-US" altLang="zh-CN" sz="2400" b="1" dirty="0" smtClean="0">
                <a:solidFill>
                  <a:srgbClr val="FF0000"/>
                </a:solidFill>
                <a:latin typeface="Comic Sans MS" panose="030F0702030302020204" pitchFamily="66" charset="0"/>
                <a:cs typeface="Times New Roman" panose="02020603050405020304" pitchFamily="18" charset="0"/>
              </a:rPr>
              <a:t>of interest</a:t>
            </a:r>
            <a:r>
              <a:rPr lang="en-US" altLang="zh-CN" sz="2400" b="1" dirty="0">
                <a:solidFill>
                  <a:srgbClr val="FF0000"/>
                </a:solidFill>
                <a:latin typeface="Comic Sans MS" panose="030F0702030302020204" pitchFamily="66" charset="0"/>
                <a:cs typeface="Times New Roman" panose="02020603050405020304" pitchFamily="18" charset="0"/>
              </a:rPr>
              <a:t>, such as the Palace Museum, the Summer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28625" y="455613"/>
            <a:ext cx="8334375" cy="389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solidFill>
                  <a:srgbClr val="FF0000"/>
                </a:solidFill>
                <a:latin typeface="Comic Sans MS" panose="030F0702030302020204" pitchFamily="66" charset="0"/>
                <a:cs typeface="Times New Roman" panose="02020603050405020304" pitchFamily="18" charset="0"/>
              </a:rPr>
              <a:t>Palace and so on. They are all very wonderful. There are many different kinds of snacks, too. You can taste everything that you like. One great thing about Beijing is that there are many overpasses there. It's very easy for you to get lost if you come to the city for the first time.</a:t>
            </a:r>
          </a:p>
          <a:p>
            <a:pPr eaLnBrk="1" hangingPunct="1">
              <a:lnSpc>
                <a:spcPct val="130000"/>
              </a:lnSpc>
            </a:pPr>
            <a:r>
              <a:rPr lang="en-US" altLang="zh-CN" sz="2400" b="1" dirty="0">
                <a:solidFill>
                  <a:srgbClr val="FF0000"/>
                </a:solidFill>
                <a:latin typeface="Comic Sans MS" panose="030F0702030302020204" pitchFamily="66" charset="0"/>
                <a:cs typeface="Times New Roman" panose="02020603050405020304" pitchFamily="18" charset="0"/>
              </a:rPr>
              <a:t>    Please come to Beijing on vacation. I'm sure you will fall in love with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1081</Words>
  <Application>Microsoft Office PowerPoint</Application>
  <PresentationFormat>全屏显示(16:9)</PresentationFormat>
  <Paragraphs>145</Paragraphs>
  <Slides>19</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黑体</vt:lpstr>
      <vt:lpstr>宋体</vt:lpstr>
      <vt:lpstr>微软雅黑</vt:lpstr>
      <vt:lpstr>Arial</vt:lpstr>
      <vt:lpstr>Calibri</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2023-01-17T01:11:36Z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7645FDB6F1A04B0CB72F460586ADF433</vt:lpwstr>
  </property>
  <property fmtid="{A09F084E-AD41-489F-8076-AA5BE3082BCA}" pid="100">
    <vt:ui4>5</vt:ui4>
  </property>
  <property fmtid="{64440492-4C8B-11D1-8B70-080036B11A03}" pid="11">
    <vt:lpwstr>www.2ppt.com-爱PPT提供资源下载</vt:lpwstr>
  </property>
</Properties>
</file>