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71" r:id="rId2"/>
    <p:sldId id="372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3" r:id="rId13"/>
    <p:sldId id="384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E9F2DC"/>
    <a:srgbClr val="FFF8D9"/>
    <a:srgbClr val="3333FF"/>
    <a:srgbClr val="99CCFF"/>
    <a:srgbClr val="CCECFF"/>
    <a:srgbClr val="CC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65" autoAdjust="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CE3EB2B-375B-42FE-9C65-EB0F3567556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505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92455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975475" y="33337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3B90B6-CC01-4EA8-B1A4-E73F2F450DB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FC8C9-19C2-4599-A137-0753B15A4BD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2455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489075"/>
            <a:ext cx="76327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411163"/>
            <a:ext cx="7489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333375"/>
            <a:ext cx="2133600" cy="4762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200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16FC8C9-19C2-4599-A137-0753B15A4BD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jpeg"/><Relationship Id="rId4" Type="http://schemas.openxmlformats.org/officeDocument/2006/relationships/image" Target="../media/image16.jpeg"/><Relationship Id="rId9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jpeg"/><Relationship Id="rId2" Type="http://schemas.openxmlformats.org/officeDocument/2006/relationships/audio" Target="file:///C:\Users\jsg\Desktop\Module10%20The%20weather\Unit1\&#35838;&#20214;\Unit1&#35838;&#25991;&#24405;&#38899;activity2.mp3" TargetMode="External"/><Relationship Id="rId1" Type="http://schemas.microsoft.com/office/2007/relationships/media" Target="file:///C:\Users\jsg\Desktop\Module10%20The%20weather\Unit1\&#35838;&#20214;\Unit1&#35838;&#25991;&#24405;&#38899;activity2.mp3" TargetMode="Externa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jsg\Desktop\Module10%20The%20weather\Unit1\&#35838;&#20214;\Unit1&#35838;&#25991;&#24405;&#38899;activity6.mp3" TargetMode="External"/><Relationship Id="rId1" Type="http://schemas.microsoft.com/office/2007/relationships/media" Target="file:///C:\Users\jsg\Desktop\Module10%20The%20weather\Unit1\&#35838;&#20214;\Unit1&#35838;&#25991;&#24405;&#38899;activity6.mp3" TargetMode="Externa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jsg\Desktop\Module10%20The%20weather\Unit1\&#35838;&#20214;\Unit1&#35838;&#25991;&#24405;&#38899;activity7.mp3" TargetMode="External"/><Relationship Id="rId1" Type="http://schemas.microsoft.com/office/2007/relationships/media" Target="file:///C:\Users\jsg\Desktop\Module10%20The%20weather\Unit1\&#35838;&#20214;\Unit1&#35838;&#25991;&#24405;&#38899;activity7.mp3" TargetMode="Externa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4.jpeg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3.jpeg"/><Relationship Id="rId9" Type="http://schemas.openxmlformats.org/officeDocument/2006/relationships/image" Target="../media/image11.png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Box 7"/>
          <p:cNvSpPr txBox="1">
            <a:spLocks noChangeArrowheads="1"/>
          </p:cNvSpPr>
          <p:nvPr/>
        </p:nvSpPr>
        <p:spPr bwMode="auto">
          <a:xfrm>
            <a:off x="1476375" y="1341438"/>
            <a:ext cx="6264275" cy="78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Module10 The weather</a:t>
            </a:r>
            <a:endParaRPr kumimoji="1"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381000" y="2971800"/>
            <a:ext cx="8458200" cy="8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61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Unit 1  </a:t>
            </a:r>
            <a:r>
              <a:rPr kumimoji="1"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It </a:t>
            </a:r>
            <a:r>
              <a:rPr kumimoji="1"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might snow.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71500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6"/>
          <p:cNvSpPr txBox="1">
            <a:spLocks noChangeArrowheads="1"/>
          </p:cNvSpPr>
          <p:nvPr/>
        </p:nvSpPr>
        <p:spPr bwMode="auto">
          <a:xfrm>
            <a:off x="1150938" y="404813"/>
            <a:ext cx="6775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600" b="1">
                <a:latin typeface="Times New Roman" panose="02020603050405020304" pitchFamily="18" charset="0"/>
              </a:rPr>
              <a:t>What’s the weather like in Xi’an?</a:t>
            </a:r>
          </a:p>
        </p:txBody>
      </p:sp>
      <p:pic>
        <p:nvPicPr>
          <p:cNvPr id="89091" name="Picture 7" descr="sno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9138" y="981075"/>
            <a:ext cx="3203575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9"/>
          <p:cNvSpPr>
            <a:spLocks noChangeArrowheads="1"/>
          </p:cNvSpPr>
          <p:nvPr/>
        </p:nvSpPr>
        <p:spPr bwMode="auto">
          <a:xfrm>
            <a:off x="5653088" y="3249613"/>
            <a:ext cx="20875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～</a:t>
            </a: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 ℃</a:t>
            </a:r>
          </a:p>
        </p:txBody>
      </p:sp>
      <p:sp>
        <p:nvSpPr>
          <p:cNvPr id="653322" name="Text Box 10"/>
          <p:cNvSpPr txBox="1">
            <a:spLocks noChangeArrowheads="1"/>
          </p:cNvSpPr>
          <p:nvPr/>
        </p:nvSpPr>
        <p:spPr bwMode="auto">
          <a:xfrm>
            <a:off x="1439863" y="4976813"/>
            <a:ext cx="60118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kumimoji="1"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between minus 5 to 1 degrees.</a:t>
            </a:r>
          </a:p>
        </p:txBody>
      </p:sp>
      <p:pic>
        <p:nvPicPr>
          <p:cNvPr id="89094" name="Picture 11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288" y="944563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Text Box 12"/>
          <p:cNvSpPr txBox="1">
            <a:spLocks noChangeArrowheads="1"/>
          </p:cNvSpPr>
          <p:nvPr/>
        </p:nvSpPr>
        <p:spPr bwMode="auto">
          <a:xfrm>
            <a:off x="647700" y="4113213"/>
            <a:ext cx="705802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What’s the temperature?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It’s…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5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5" name="Text Box 5"/>
          <p:cNvSpPr txBox="1">
            <a:spLocks noChangeArrowheads="1"/>
          </p:cNvSpPr>
          <p:nvPr/>
        </p:nvSpPr>
        <p:spPr bwMode="auto">
          <a:xfrm>
            <a:off x="900113" y="441325"/>
            <a:ext cx="771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600" b="1">
                <a:latin typeface="Times New Roman" panose="02020603050405020304" pitchFamily="18" charset="0"/>
              </a:rPr>
              <a:t>What’s the weather like in Hongkong?</a:t>
            </a:r>
          </a:p>
        </p:txBody>
      </p:sp>
      <p:sp>
        <p:nvSpPr>
          <p:cNvPr id="721928" name="Rectangle 8"/>
          <p:cNvSpPr>
            <a:spLocks noChangeArrowheads="1"/>
          </p:cNvSpPr>
          <p:nvPr/>
        </p:nvSpPr>
        <p:spPr bwMode="auto">
          <a:xfrm>
            <a:off x="6192838" y="3573463"/>
            <a:ext cx="2339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1"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～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20 ℃</a:t>
            </a:r>
          </a:p>
        </p:txBody>
      </p:sp>
      <p:sp>
        <p:nvSpPr>
          <p:cNvPr id="721929" name="Text Box 9"/>
          <p:cNvSpPr txBox="1">
            <a:spLocks noChangeArrowheads="1"/>
          </p:cNvSpPr>
          <p:nvPr/>
        </p:nvSpPr>
        <p:spPr bwMode="auto">
          <a:xfrm>
            <a:off x="1835150" y="5270500"/>
            <a:ext cx="5435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between 17 and 20 degrees.</a:t>
            </a:r>
          </a:p>
        </p:txBody>
      </p:sp>
      <p:pic>
        <p:nvPicPr>
          <p:cNvPr id="721930" name="Picture 10" descr="4d3b409ajw1dsbszxom8ij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376363"/>
            <a:ext cx="4608513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/>
          <p:nvPr/>
        </p:nvGrpSpPr>
        <p:grpSpPr bwMode="auto">
          <a:xfrm>
            <a:off x="7270750" y="1946275"/>
            <a:ext cx="1441450" cy="1079500"/>
            <a:chOff x="3168" y="384"/>
            <a:chExt cx="1056" cy="816"/>
          </a:xfrm>
        </p:grpSpPr>
        <p:pic>
          <p:nvPicPr>
            <p:cNvPr id="90119" name="Picture 30" descr="雷阵雨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68" y="384"/>
              <a:ext cx="105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0120" name="Object 31"/>
            <p:cNvGraphicFramePr>
              <a:graphicFrameLocks noChangeAspect="1"/>
            </p:cNvGraphicFramePr>
            <p:nvPr/>
          </p:nvGraphicFramePr>
          <p:xfrm>
            <a:off x="3648" y="816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0" r:id="rId5" imgW="304800" imgH="409575" progId="Paint.Picture">
                    <p:embed/>
                  </p:oleObj>
                </mc:Choice>
                <mc:Fallback>
                  <p:oleObj r:id="rId5" imgW="304800" imgH="409575" progId="Paint.Picture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816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121" name="Object 32"/>
            <p:cNvGraphicFramePr>
              <a:graphicFrameLocks noChangeAspect="1"/>
            </p:cNvGraphicFramePr>
            <p:nvPr/>
          </p:nvGraphicFramePr>
          <p:xfrm>
            <a:off x="3600" y="960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1" r:id="rId7" imgW="304800" imgH="409575" progId="Paint.Picture">
                    <p:embed/>
                  </p:oleObj>
                </mc:Choice>
                <mc:Fallback>
                  <p:oleObj r:id="rId7" imgW="304800" imgH="409575" progId="Paint.Picture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960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122" name="Object 33"/>
            <p:cNvGraphicFramePr>
              <a:graphicFrameLocks noChangeAspect="1"/>
            </p:cNvGraphicFramePr>
            <p:nvPr/>
          </p:nvGraphicFramePr>
          <p:xfrm>
            <a:off x="3312" y="768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2" r:id="rId8" imgW="304800" imgH="409575" progId="Paint.Picture">
                    <p:embed/>
                  </p:oleObj>
                </mc:Choice>
                <mc:Fallback>
                  <p:oleObj r:id="rId8" imgW="304800" imgH="409575" progId="Paint.Picture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768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123" name="Object 34"/>
            <p:cNvGraphicFramePr>
              <a:graphicFrameLocks noChangeAspect="1"/>
            </p:cNvGraphicFramePr>
            <p:nvPr/>
          </p:nvGraphicFramePr>
          <p:xfrm>
            <a:off x="4032" y="768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3" r:id="rId9" imgW="304800" imgH="409575" progId="Paint.Picture">
                    <p:embed/>
                  </p:oleObj>
                </mc:Choice>
                <mc:Fallback>
                  <p:oleObj r:id="rId9" imgW="304800" imgH="409575" progId="Paint.Picture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768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21955" name="Picture 35" descr="u=2140889934,4244965011&amp;gp=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43550" y="1836738"/>
            <a:ext cx="14763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5" name="Text Box 36"/>
          <p:cNvSpPr txBox="1">
            <a:spLocks noChangeArrowheads="1"/>
          </p:cNvSpPr>
          <p:nvPr/>
        </p:nvSpPr>
        <p:spPr bwMode="auto">
          <a:xfrm>
            <a:off x="719138" y="4437063"/>
            <a:ext cx="572452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What’s the temperature?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It’s…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2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2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2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72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5" grpId="0"/>
      <p:bldP spid="721928" grpId="0"/>
      <p:bldP spid="72192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7465" name="Group 57"/>
          <p:cNvGraphicFramePr>
            <a:graphicFrameLocks noGrp="1"/>
          </p:cNvGraphicFramePr>
          <p:nvPr/>
        </p:nvGraphicFramePr>
        <p:xfrm>
          <a:off x="395288" y="1701800"/>
          <a:ext cx="8353425" cy="4679952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City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Weather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Beijing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-8℃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Shanghai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5℃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Xi’an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-5℃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Guangzhou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10℃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Hong Kong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17℃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57446" name="Picture 38" descr="01"/>
          <p:cNvPicPr>
            <a:picLocks noChangeAspect="1" noChangeArrowheads="1"/>
          </p:cNvPicPr>
          <p:nvPr/>
        </p:nvPicPr>
        <p:blipFill>
          <a:blip r:embed="rId4" cstate="email">
            <a:lum bright="6000" contrast="6000"/>
          </a:blip>
          <a:srcRect/>
          <a:stretch>
            <a:fillRect/>
          </a:stretch>
        </p:blipFill>
        <p:spPr bwMode="auto">
          <a:xfrm>
            <a:off x="5219700" y="4943475"/>
            <a:ext cx="7207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47" name="Picture 39" descr="01"/>
          <p:cNvPicPr>
            <a:picLocks noChangeAspect="1" noChangeArrowheads="1"/>
          </p:cNvPicPr>
          <p:nvPr/>
        </p:nvPicPr>
        <p:blipFill>
          <a:blip r:embed="rId5" cstate="email">
            <a:lum bright="6000" contrast="6000"/>
          </a:blip>
          <a:srcRect/>
          <a:stretch>
            <a:fillRect/>
          </a:stretch>
        </p:blipFill>
        <p:spPr bwMode="auto">
          <a:xfrm>
            <a:off x="7092950" y="2530475"/>
            <a:ext cx="519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48" name="Picture 40" descr="01"/>
          <p:cNvPicPr>
            <a:picLocks noChangeAspect="1" noChangeArrowheads="1"/>
          </p:cNvPicPr>
          <p:nvPr/>
        </p:nvPicPr>
        <p:blipFill>
          <a:blip r:embed="rId6" cstate="email">
            <a:lum bright="6000" contrast="12000"/>
          </a:blip>
          <a:srcRect/>
          <a:stretch>
            <a:fillRect/>
          </a:stretch>
        </p:blipFill>
        <p:spPr bwMode="auto">
          <a:xfrm>
            <a:off x="5219700" y="4114800"/>
            <a:ext cx="6477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49" name="Picture 41" descr="01"/>
          <p:cNvPicPr>
            <a:picLocks noChangeAspect="1" noChangeArrowheads="1"/>
          </p:cNvPicPr>
          <p:nvPr/>
        </p:nvPicPr>
        <p:blipFill>
          <a:blip r:embed="rId7" cstate="email">
            <a:lum bright="12000"/>
          </a:blip>
          <a:srcRect/>
          <a:stretch>
            <a:fillRect/>
          </a:stretch>
        </p:blipFill>
        <p:spPr bwMode="auto">
          <a:xfrm>
            <a:off x="6985000" y="4078288"/>
            <a:ext cx="8636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51" name="Picture 43" descr="01"/>
          <p:cNvPicPr>
            <a:picLocks noChangeAspect="1" noChangeArrowheads="1"/>
          </p:cNvPicPr>
          <p:nvPr/>
        </p:nvPicPr>
        <p:blipFill>
          <a:blip r:embed="rId8" cstate="email">
            <a:lum bright="12000" contrast="6000"/>
          </a:blip>
          <a:srcRect/>
          <a:stretch>
            <a:fillRect/>
          </a:stretch>
        </p:blipFill>
        <p:spPr bwMode="auto">
          <a:xfrm>
            <a:off x="5327650" y="5699125"/>
            <a:ext cx="5540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52" name="Picture 44" descr="01"/>
          <p:cNvPicPr>
            <a:picLocks noChangeAspect="1" noChangeArrowheads="1"/>
          </p:cNvPicPr>
          <p:nvPr/>
        </p:nvPicPr>
        <p:blipFill>
          <a:blip r:embed="rId9" cstate="email">
            <a:lum bright="18000" contrast="30000"/>
          </a:blip>
          <a:srcRect/>
          <a:stretch>
            <a:fillRect/>
          </a:stretch>
        </p:blipFill>
        <p:spPr bwMode="auto">
          <a:xfrm>
            <a:off x="5219700" y="3394075"/>
            <a:ext cx="7207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7463" name="Text Box 55"/>
          <p:cNvSpPr txBox="1">
            <a:spLocks noChangeArrowheads="1"/>
          </p:cNvSpPr>
          <p:nvPr/>
        </p:nvSpPr>
        <p:spPr bwMode="auto">
          <a:xfrm>
            <a:off x="395288" y="153988"/>
            <a:ext cx="71659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32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check ( </a:t>
            </a: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kumimoji="1" lang="en-US" altLang="zh-CN" sz="32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the correct information in the table. </a:t>
            </a:r>
          </a:p>
        </p:txBody>
      </p:sp>
      <p:sp>
        <p:nvSpPr>
          <p:cNvPr id="657466" name="Rectangle 58"/>
          <p:cNvSpPr>
            <a:spLocks noChangeArrowheads="1"/>
          </p:cNvSpPr>
          <p:nvPr/>
        </p:nvSpPr>
        <p:spPr bwMode="auto">
          <a:xfrm>
            <a:off x="4464050" y="2566988"/>
            <a:ext cx="503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57467" name="Rectangle 59"/>
          <p:cNvSpPr>
            <a:spLocks noChangeArrowheads="1"/>
          </p:cNvSpPr>
          <p:nvPr/>
        </p:nvSpPr>
        <p:spPr bwMode="auto">
          <a:xfrm>
            <a:off x="4464050" y="3286125"/>
            <a:ext cx="503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57468" name="Rectangle 60"/>
          <p:cNvSpPr>
            <a:spLocks noChangeArrowheads="1"/>
          </p:cNvSpPr>
          <p:nvPr/>
        </p:nvSpPr>
        <p:spPr bwMode="auto">
          <a:xfrm>
            <a:off x="4427538" y="4078288"/>
            <a:ext cx="503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57469" name="Rectangle 61"/>
          <p:cNvSpPr>
            <a:spLocks noChangeArrowheads="1"/>
          </p:cNvSpPr>
          <p:nvPr/>
        </p:nvSpPr>
        <p:spPr bwMode="auto">
          <a:xfrm>
            <a:off x="4464050" y="4978400"/>
            <a:ext cx="503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57470" name="Rectangle 62"/>
          <p:cNvSpPr>
            <a:spLocks noChangeArrowheads="1"/>
          </p:cNvSpPr>
          <p:nvPr/>
        </p:nvSpPr>
        <p:spPr bwMode="auto">
          <a:xfrm>
            <a:off x="4464050" y="5662613"/>
            <a:ext cx="503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57471" name="Rectangle 63"/>
          <p:cNvSpPr>
            <a:spLocks noChangeArrowheads="1"/>
          </p:cNvSpPr>
          <p:nvPr/>
        </p:nvSpPr>
        <p:spPr bwMode="auto">
          <a:xfrm>
            <a:off x="6192838" y="2566988"/>
            <a:ext cx="503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57472" name="Rectangle 64"/>
          <p:cNvSpPr>
            <a:spLocks noChangeArrowheads="1"/>
          </p:cNvSpPr>
          <p:nvPr/>
        </p:nvSpPr>
        <p:spPr bwMode="auto">
          <a:xfrm>
            <a:off x="6192838" y="3322638"/>
            <a:ext cx="503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57473" name="Rectangle 65"/>
          <p:cNvSpPr>
            <a:spLocks noChangeArrowheads="1"/>
          </p:cNvSpPr>
          <p:nvPr/>
        </p:nvSpPr>
        <p:spPr bwMode="auto">
          <a:xfrm>
            <a:off x="7956550" y="2566988"/>
            <a:ext cx="503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57474" name="Rectangle 66"/>
          <p:cNvSpPr>
            <a:spLocks noChangeArrowheads="1"/>
          </p:cNvSpPr>
          <p:nvPr/>
        </p:nvSpPr>
        <p:spPr bwMode="auto">
          <a:xfrm>
            <a:off x="7956550" y="3322638"/>
            <a:ext cx="503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57475" name="Rectangle 67"/>
          <p:cNvSpPr>
            <a:spLocks noChangeArrowheads="1"/>
          </p:cNvSpPr>
          <p:nvPr/>
        </p:nvSpPr>
        <p:spPr bwMode="auto">
          <a:xfrm>
            <a:off x="6192838" y="4151313"/>
            <a:ext cx="503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57476" name="Rectangle 68"/>
          <p:cNvSpPr>
            <a:spLocks noChangeArrowheads="1"/>
          </p:cNvSpPr>
          <p:nvPr/>
        </p:nvSpPr>
        <p:spPr bwMode="auto">
          <a:xfrm>
            <a:off x="7956550" y="4151313"/>
            <a:ext cx="503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57477" name="Rectangle 69"/>
          <p:cNvSpPr>
            <a:spLocks noChangeArrowheads="1"/>
          </p:cNvSpPr>
          <p:nvPr/>
        </p:nvSpPr>
        <p:spPr bwMode="auto">
          <a:xfrm>
            <a:off x="6192838" y="4978400"/>
            <a:ext cx="503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57478" name="Rectangle 70"/>
          <p:cNvSpPr>
            <a:spLocks noChangeArrowheads="1"/>
          </p:cNvSpPr>
          <p:nvPr/>
        </p:nvSpPr>
        <p:spPr bwMode="auto">
          <a:xfrm>
            <a:off x="7993063" y="4978400"/>
            <a:ext cx="503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57479" name="Rectangle 71"/>
          <p:cNvSpPr>
            <a:spLocks noChangeArrowheads="1"/>
          </p:cNvSpPr>
          <p:nvPr/>
        </p:nvSpPr>
        <p:spPr bwMode="auto">
          <a:xfrm>
            <a:off x="6192838" y="5735638"/>
            <a:ext cx="503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57480" name="Rectangle 72"/>
          <p:cNvSpPr>
            <a:spLocks noChangeArrowheads="1"/>
          </p:cNvSpPr>
          <p:nvPr/>
        </p:nvSpPr>
        <p:spPr bwMode="auto">
          <a:xfrm>
            <a:off x="7993063" y="5735638"/>
            <a:ext cx="503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657483" name="Picture 75" descr="01"/>
          <p:cNvPicPr>
            <a:picLocks noChangeAspect="1" noChangeArrowheads="1"/>
          </p:cNvPicPr>
          <p:nvPr/>
        </p:nvPicPr>
        <p:blipFill>
          <a:blip r:embed="rId5" cstate="email">
            <a:lum bright="6000" contrast="6000"/>
          </a:blip>
          <a:srcRect/>
          <a:stretch>
            <a:fillRect/>
          </a:stretch>
        </p:blipFill>
        <p:spPr bwMode="auto">
          <a:xfrm>
            <a:off x="7092950" y="3322638"/>
            <a:ext cx="519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84" name="Picture 76" descr="01"/>
          <p:cNvPicPr>
            <a:picLocks noChangeAspect="1" noChangeArrowheads="1"/>
          </p:cNvPicPr>
          <p:nvPr/>
        </p:nvPicPr>
        <p:blipFill>
          <a:blip r:embed="rId10" cstate="email">
            <a:lum bright="18000" contrast="18000"/>
          </a:blip>
          <a:srcRect/>
          <a:stretch>
            <a:fillRect/>
          </a:stretch>
        </p:blipFill>
        <p:spPr bwMode="auto">
          <a:xfrm>
            <a:off x="7056438" y="4906963"/>
            <a:ext cx="7207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485" name="Picture 77" descr="01"/>
          <p:cNvPicPr>
            <a:picLocks noChangeAspect="1" noChangeArrowheads="1"/>
          </p:cNvPicPr>
          <p:nvPr/>
        </p:nvPicPr>
        <p:blipFill>
          <a:blip r:embed="rId4" cstate="email">
            <a:lum bright="6000" contrast="6000"/>
          </a:blip>
          <a:srcRect/>
          <a:stretch>
            <a:fillRect/>
          </a:stretch>
        </p:blipFill>
        <p:spPr bwMode="auto">
          <a:xfrm>
            <a:off x="7092950" y="5662613"/>
            <a:ext cx="7207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7487" name="Rectangle 79"/>
          <p:cNvSpPr>
            <a:spLocks noChangeArrowheads="1"/>
          </p:cNvSpPr>
          <p:nvPr/>
        </p:nvSpPr>
        <p:spPr bwMode="auto">
          <a:xfrm>
            <a:off x="4319588" y="2381250"/>
            <a:ext cx="693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657488" name="Rectangle 80"/>
          <p:cNvSpPr>
            <a:spLocks noChangeArrowheads="1"/>
          </p:cNvSpPr>
          <p:nvPr/>
        </p:nvSpPr>
        <p:spPr bwMode="auto">
          <a:xfrm>
            <a:off x="6084888" y="2386013"/>
            <a:ext cx="693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657489" name="Rectangle 81"/>
          <p:cNvSpPr>
            <a:spLocks noChangeArrowheads="1"/>
          </p:cNvSpPr>
          <p:nvPr/>
        </p:nvSpPr>
        <p:spPr bwMode="auto">
          <a:xfrm>
            <a:off x="6048375" y="3143250"/>
            <a:ext cx="693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657490" name="Rectangle 82"/>
          <p:cNvSpPr>
            <a:spLocks noChangeArrowheads="1"/>
          </p:cNvSpPr>
          <p:nvPr/>
        </p:nvSpPr>
        <p:spPr bwMode="auto">
          <a:xfrm>
            <a:off x="7848600" y="3143250"/>
            <a:ext cx="693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657491" name="Rectangle 83"/>
          <p:cNvSpPr>
            <a:spLocks noChangeArrowheads="1"/>
          </p:cNvSpPr>
          <p:nvPr/>
        </p:nvSpPr>
        <p:spPr bwMode="auto">
          <a:xfrm>
            <a:off x="6084888" y="3963988"/>
            <a:ext cx="693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657492" name="Rectangle 84"/>
          <p:cNvSpPr>
            <a:spLocks noChangeArrowheads="1"/>
          </p:cNvSpPr>
          <p:nvPr/>
        </p:nvSpPr>
        <p:spPr bwMode="auto">
          <a:xfrm>
            <a:off x="7812088" y="3970338"/>
            <a:ext cx="693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657493" name="Rectangle 85"/>
          <p:cNvSpPr>
            <a:spLocks noChangeArrowheads="1"/>
          </p:cNvSpPr>
          <p:nvPr/>
        </p:nvSpPr>
        <p:spPr bwMode="auto">
          <a:xfrm>
            <a:off x="4319588" y="4799013"/>
            <a:ext cx="693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657494" name="Rectangle 86"/>
          <p:cNvSpPr>
            <a:spLocks noChangeArrowheads="1"/>
          </p:cNvSpPr>
          <p:nvPr/>
        </p:nvSpPr>
        <p:spPr bwMode="auto">
          <a:xfrm>
            <a:off x="7848600" y="4792663"/>
            <a:ext cx="693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657495" name="Rectangle 87"/>
          <p:cNvSpPr>
            <a:spLocks noChangeArrowheads="1"/>
          </p:cNvSpPr>
          <p:nvPr/>
        </p:nvSpPr>
        <p:spPr bwMode="auto">
          <a:xfrm>
            <a:off x="4319588" y="5483225"/>
            <a:ext cx="693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657496" name="Rectangle 88"/>
          <p:cNvSpPr>
            <a:spLocks noChangeArrowheads="1"/>
          </p:cNvSpPr>
          <p:nvPr/>
        </p:nvSpPr>
        <p:spPr bwMode="auto">
          <a:xfrm>
            <a:off x="6048375" y="5548313"/>
            <a:ext cx="693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pic>
        <p:nvPicPr>
          <p:cNvPr id="657497" name="Picture 89" descr="01"/>
          <p:cNvPicPr>
            <a:picLocks noChangeAspect="1" noChangeArrowheads="1"/>
          </p:cNvPicPr>
          <p:nvPr/>
        </p:nvPicPr>
        <p:blipFill>
          <a:blip r:embed="rId7" cstate="email">
            <a:lum bright="12000"/>
          </a:blip>
          <a:srcRect/>
          <a:stretch>
            <a:fillRect/>
          </a:stretch>
        </p:blipFill>
        <p:spPr bwMode="auto">
          <a:xfrm>
            <a:off x="5184775" y="2457450"/>
            <a:ext cx="863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Unit1课文录音activity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368300"/>
            <a:ext cx="8016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5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5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5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5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5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65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65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5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65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65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65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65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65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65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65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65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65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65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65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65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65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65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65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65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65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5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5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5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5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5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5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5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5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5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5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1" dur="500"/>
                                        <p:tgtEl>
                                          <p:spTgt spid="65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5230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1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657463" grpId="0"/>
      <p:bldP spid="657466" grpId="0"/>
      <p:bldP spid="657467" grpId="0"/>
      <p:bldP spid="657468" grpId="0"/>
      <p:bldP spid="657469" grpId="0"/>
      <p:bldP spid="657470" grpId="0"/>
      <p:bldP spid="657471" grpId="0"/>
      <p:bldP spid="657472" grpId="0"/>
      <p:bldP spid="657473" grpId="0"/>
      <p:bldP spid="657474" grpId="0"/>
      <p:bldP spid="657475" grpId="0"/>
      <p:bldP spid="657476" grpId="0"/>
      <p:bldP spid="657477" grpId="0"/>
      <p:bldP spid="657478" grpId="0"/>
      <p:bldP spid="657479" grpId="0"/>
      <p:bldP spid="657480" grpId="0"/>
      <p:bldP spid="657487" grpId="0"/>
      <p:bldP spid="657488" grpId="0"/>
      <p:bldP spid="657489" grpId="0"/>
      <p:bldP spid="657490" grpId="0"/>
      <p:bldP spid="657491" grpId="0"/>
      <p:bldP spid="657492" grpId="0"/>
      <p:bldP spid="657493" grpId="0"/>
      <p:bldP spid="657494" grpId="0"/>
      <p:bldP spid="657495" grpId="0"/>
      <p:bldP spid="6574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4754" name="Group 2"/>
          <p:cNvGraphicFramePr>
            <a:graphicFrameLocks noGrp="1"/>
          </p:cNvGraphicFramePr>
          <p:nvPr/>
        </p:nvGraphicFramePr>
        <p:xfrm>
          <a:off x="395288" y="1808163"/>
          <a:ext cx="8353425" cy="4679952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City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Weather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Beijing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-8℃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Shanghai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5℃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Xi’an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-5℃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Guangzhou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10℃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Hong Kong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17℃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3216" name="Text Box 32"/>
          <p:cNvSpPr txBox="1">
            <a:spLocks noChangeArrowheads="1"/>
          </p:cNvSpPr>
          <p:nvPr/>
        </p:nvSpPr>
        <p:spPr bwMode="auto">
          <a:xfrm>
            <a:off x="4119563" y="1417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pic>
        <p:nvPicPr>
          <p:cNvPr id="714786" name="Picture 34" descr="01"/>
          <p:cNvPicPr>
            <a:picLocks noChangeAspect="1" noChangeArrowheads="1"/>
          </p:cNvPicPr>
          <p:nvPr/>
        </p:nvPicPr>
        <p:blipFill>
          <a:blip r:embed="rId2" cstate="email">
            <a:lum bright="6000" contrast="6000"/>
          </a:blip>
          <a:srcRect/>
          <a:stretch>
            <a:fillRect/>
          </a:stretch>
        </p:blipFill>
        <p:spPr bwMode="auto">
          <a:xfrm>
            <a:off x="5219700" y="5049838"/>
            <a:ext cx="7207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4787" name="Picture 35" descr="01"/>
          <p:cNvPicPr>
            <a:picLocks noChangeAspect="1" noChangeArrowheads="1"/>
          </p:cNvPicPr>
          <p:nvPr/>
        </p:nvPicPr>
        <p:blipFill>
          <a:blip r:embed="rId3" cstate="email">
            <a:lum bright="6000" contrast="6000"/>
          </a:blip>
          <a:srcRect/>
          <a:stretch>
            <a:fillRect/>
          </a:stretch>
        </p:blipFill>
        <p:spPr bwMode="auto">
          <a:xfrm>
            <a:off x="7092950" y="2636838"/>
            <a:ext cx="519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4788" name="Picture 36" descr="01"/>
          <p:cNvPicPr>
            <a:picLocks noChangeAspect="1" noChangeArrowheads="1"/>
          </p:cNvPicPr>
          <p:nvPr/>
        </p:nvPicPr>
        <p:blipFill>
          <a:blip r:embed="rId4" cstate="email">
            <a:lum bright="6000" contrast="12000"/>
          </a:blip>
          <a:srcRect/>
          <a:stretch>
            <a:fillRect/>
          </a:stretch>
        </p:blipFill>
        <p:spPr bwMode="auto">
          <a:xfrm>
            <a:off x="5219700" y="4221163"/>
            <a:ext cx="6477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4789" name="Picture 37" descr="01"/>
          <p:cNvPicPr>
            <a:picLocks noChangeAspect="1" noChangeArrowheads="1"/>
          </p:cNvPicPr>
          <p:nvPr/>
        </p:nvPicPr>
        <p:blipFill>
          <a:blip r:embed="rId5" cstate="email">
            <a:lum bright="12000"/>
          </a:blip>
          <a:srcRect/>
          <a:stretch>
            <a:fillRect/>
          </a:stretch>
        </p:blipFill>
        <p:spPr bwMode="auto">
          <a:xfrm>
            <a:off x="6985000" y="4184650"/>
            <a:ext cx="863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4791" name="Picture 39" descr="01"/>
          <p:cNvPicPr>
            <a:picLocks noChangeAspect="1" noChangeArrowheads="1"/>
          </p:cNvPicPr>
          <p:nvPr/>
        </p:nvPicPr>
        <p:blipFill>
          <a:blip r:embed="rId6" cstate="email">
            <a:lum bright="12000" contrast="6000"/>
          </a:blip>
          <a:srcRect/>
          <a:stretch>
            <a:fillRect/>
          </a:stretch>
        </p:blipFill>
        <p:spPr bwMode="auto">
          <a:xfrm>
            <a:off x="5327650" y="5805488"/>
            <a:ext cx="5540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4792" name="Picture 40" descr="01"/>
          <p:cNvPicPr>
            <a:picLocks noChangeAspect="1" noChangeArrowheads="1"/>
          </p:cNvPicPr>
          <p:nvPr/>
        </p:nvPicPr>
        <p:blipFill>
          <a:blip r:embed="rId7" cstate="email">
            <a:lum bright="18000" contrast="30000"/>
          </a:blip>
          <a:srcRect/>
          <a:stretch>
            <a:fillRect/>
          </a:stretch>
        </p:blipFill>
        <p:spPr bwMode="auto">
          <a:xfrm>
            <a:off x="5219700" y="3500438"/>
            <a:ext cx="7207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4793" name="Text Box 41"/>
          <p:cNvSpPr txBox="1">
            <a:spLocks noChangeArrowheads="1"/>
          </p:cNvSpPr>
          <p:nvPr/>
        </p:nvSpPr>
        <p:spPr bwMode="auto">
          <a:xfrm>
            <a:off x="719138" y="260350"/>
            <a:ext cx="7165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kumimoji="1" lang="en-US" altLang="zh-CN" sz="34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Correct the wrong information in the table.</a:t>
            </a:r>
          </a:p>
        </p:txBody>
      </p:sp>
      <p:sp>
        <p:nvSpPr>
          <p:cNvPr id="714794" name="Rectangle 42"/>
          <p:cNvSpPr>
            <a:spLocks noChangeArrowheads="1"/>
          </p:cNvSpPr>
          <p:nvPr/>
        </p:nvSpPr>
        <p:spPr bwMode="auto">
          <a:xfrm>
            <a:off x="4464050" y="2673350"/>
            <a:ext cx="503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714795" name="Rectangle 43"/>
          <p:cNvSpPr>
            <a:spLocks noChangeArrowheads="1"/>
          </p:cNvSpPr>
          <p:nvPr/>
        </p:nvSpPr>
        <p:spPr bwMode="auto">
          <a:xfrm>
            <a:off x="4464050" y="3392488"/>
            <a:ext cx="503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714796" name="Rectangle 44"/>
          <p:cNvSpPr>
            <a:spLocks noChangeArrowheads="1"/>
          </p:cNvSpPr>
          <p:nvPr/>
        </p:nvSpPr>
        <p:spPr bwMode="auto">
          <a:xfrm>
            <a:off x="4427538" y="4184650"/>
            <a:ext cx="503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714797" name="Rectangle 45"/>
          <p:cNvSpPr>
            <a:spLocks noChangeArrowheads="1"/>
          </p:cNvSpPr>
          <p:nvPr/>
        </p:nvSpPr>
        <p:spPr bwMode="auto">
          <a:xfrm>
            <a:off x="4464050" y="5084763"/>
            <a:ext cx="503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714798" name="Rectangle 46"/>
          <p:cNvSpPr>
            <a:spLocks noChangeArrowheads="1"/>
          </p:cNvSpPr>
          <p:nvPr/>
        </p:nvSpPr>
        <p:spPr bwMode="auto">
          <a:xfrm>
            <a:off x="4464050" y="5768975"/>
            <a:ext cx="503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714799" name="Rectangle 47"/>
          <p:cNvSpPr>
            <a:spLocks noChangeArrowheads="1"/>
          </p:cNvSpPr>
          <p:nvPr/>
        </p:nvSpPr>
        <p:spPr bwMode="auto">
          <a:xfrm>
            <a:off x="6192838" y="2673350"/>
            <a:ext cx="503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714800" name="Rectangle 48"/>
          <p:cNvSpPr>
            <a:spLocks noChangeArrowheads="1"/>
          </p:cNvSpPr>
          <p:nvPr/>
        </p:nvSpPr>
        <p:spPr bwMode="auto">
          <a:xfrm>
            <a:off x="6192838" y="3429000"/>
            <a:ext cx="503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714801" name="Rectangle 49"/>
          <p:cNvSpPr>
            <a:spLocks noChangeArrowheads="1"/>
          </p:cNvSpPr>
          <p:nvPr/>
        </p:nvSpPr>
        <p:spPr bwMode="auto">
          <a:xfrm>
            <a:off x="7956550" y="2673350"/>
            <a:ext cx="503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714802" name="Rectangle 50"/>
          <p:cNvSpPr>
            <a:spLocks noChangeArrowheads="1"/>
          </p:cNvSpPr>
          <p:nvPr/>
        </p:nvSpPr>
        <p:spPr bwMode="auto">
          <a:xfrm>
            <a:off x="7956550" y="3429000"/>
            <a:ext cx="503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714803" name="Rectangle 51"/>
          <p:cNvSpPr>
            <a:spLocks noChangeArrowheads="1"/>
          </p:cNvSpPr>
          <p:nvPr/>
        </p:nvSpPr>
        <p:spPr bwMode="auto">
          <a:xfrm>
            <a:off x="6192838" y="4257675"/>
            <a:ext cx="503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714804" name="Rectangle 52"/>
          <p:cNvSpPr>
            <a:spLocks noChangeArrowheads="1"/>
          </p:cNvSpPr>
          <p:nvPr/>
        </p:nvSpPr>
        <p:spPr bwMode="auto">
          <a:xfrm>
            <a:off x="7956550" y="4257675"/>
            <a:ext cx="503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714805" name="Rectangle 53"/>
          <p:cNvSpPr>
            <a:spLocks noChangeArrowheads="1"/>
          </p:cNvSpPr>
          <p:nvPr/>
        </p:nvSpPr>
        <p:spPr bwMode="auto">
          <a:xfrm>
            <a:off x="6192838" y="5084763"/>
            <a:ext cx="503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714806" name="Rectangle 54"/>
          <p:cNvSpPr>
            <a:spLocks noChangeArrowheads="1"/>
          </p:cNvSpPr>
          <p:nvPr/>
        </p:nvSpPr>
        <p:spPr bwMode="auto">
          <a:xfrm>
            <a:off x="7993063" y="5084763"/>
            <a:ext cx="503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714807" name="Rectangle 55"/>
          <p:cNvSpPr>
            <a:spLocks noChangeArrowheads="1"/>
          </p:cNvSpPr>
          <p:nvPr/>
        </p:nvSpPr>
        <p:spPr bwMode="auto">
          <a:xfrm>
            <a:off x="6192838" y="5842000"/>
            <a:ext cx="503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714808" name="Rectangle 56"/>
          <p:cNvSpPr>
            <a:spLocks noChangeArrowheads="1"/>
          </p:cNvSpPr>
          <p:nvPr/>
        </p:nvSpPr>
        <p:spPr bwMode="auto">
          <a:xfrm>
            <a:off x="7993063" y="5842000"/>
            <a:ext cx="503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714810" name="Picture 58" descr="01"/>
          <p:cNvPicPr>
            <a:picLocks noChangeAspect="1" noChangeArrowheads="1"/>
          </p:cNvPicPr>
          <p:nvPr/>
        </p:nvPicPr>
        <p:blipFill>
          <a:blip r:embed="rId3" cstate="email">
            <a:lum bright="6000" contrast="6000"/>
          </a:blip>
          <a:srcRect/>
          <a:stretch>
            <a:fillRect/>
          </a:stretch>
        </p:blipFill>
        <p:spPr bwMode="auto">
          <a:xfrm>
            <a:off x="7092950" y="3429000"/>
            <a:ext cx="519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4811" name="Picture 59" descr="01"/>
          <p:cNvPicPr>
            <a:picLocks noChangeAspect="1" noChangeArrowheads="1"/>
          </p:cNvPicPr>
          <p:nvPr/>
        </p:nvPicPr>
        <p:blipFill>
          <a:blip r:embed="rId8" cstate="email">
            <a:lum bright="18000" contrast="18000"/>
          </a:blip>
          <a:srcRect/>
          <a:stretch>
            <a:fillRect/>
          </a:stretch>
        </p:blipFill>
        <p:spPr bwMode="auto">
          <a:xfrm>
            <a:off x="7056438" y="5013325"/>
            <a:ext cx="7207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4812" name="Picture 60" descr="01"/>
          <p:cNvPicPr>
            <a:picLocks noChangeAspect="1" noChangeArrowheads="1"/>
          </p:cNvPicPr>
          <p:nvPr/>
        </p:nvPicPr>
        <p:blipFill>
          <a:blip r:embed="rId2" cstate="email">
            <a:lum bright="6000" contrast="6000"/>
          </a:blip>
          <a:srcRect/>
          <a:stretch>
            <a:fillRect/>
          </a:stretch>
        </p:blipFill>
        <p:spPr bwMode="auto">
          <a:xfrm>
            <a:off x="7092950" y="5768975"/>
            <a:ext cx="7207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4813" name="Rectangle 61"/>
          <p:cNvSpPr>
            <a:spLocks noChangeArrowheads="1"/>
          </p:cNvSpPr>
          <p:nvPr/>
        </p:nvSpPr>
        <p:spPr bwMode="auto">
          <a:xfrm>
            <a:off x="4319588" y="2487613"/>
            <a:ext cx="693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714814" name="Rectangle 62"/>
          <p:cNvSpPr>
            <a:spLocks noChangeArrowheads="1"/>
          </p:cNvSpPr>
          <p:nvPr/>
        </p:nvSpPr>
        <p:spPr bwMode="auto">
          <a:xfrm>
            <a:off x="6084888" y="2492375"/>
            <a:ext cx="693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714815" name="Rectangle 63"/>
          <p:cNvSpPr>
            <a:spLocks noChangeArrowheads="1"/>
          </p:cNvSpPr>
          <p:nvPr/>
        </p:nvSpPr>
        <p:spPr bwMode="auto">
          <a:xfrm>
            <a:off x="6048375" y="3249613"/>
            <a:ext cx="693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714816" name="Rectangle 64"/>
          <p:cNvSpPr>
            <a:spLocks noChangeArrowheads="1"/>
          </p:cNvSpPr>
          <p:nvPr/>
        </p:nvSpPr>
        <p:spPr bwMode="auto">
          <a:xfrm>
            <a:off x="7848600" y="3249613"/>
            <a:ext cx="693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714817" name="Rectangle 65"/>
          <p:cNvSpPr>
            <a:spLocks noChangeArrowheads="1"/>
          </p:cNvSpPr>
          <p:nvPr/>
        </p:nvSpPr>
        <p:spPr bwMode="auto">
          <a:xfrm>
            <a:off x="6084888" y="4070350"/>
            <a:ext cx="693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714818" name="Rectangle 66"/>
          <p:cNvSpPr>
            <a:spLocks noChangeArrowheads="1"/>
          </p:cNvSpPr>
          <p:nvPr/>
        </p:nvSpPr>
        <p:spPr bwMode="auto">
          <a:xfrm>
            <a:off x="7812088" y="4076700"/>
            <a:ext cx="693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714819" name="Rectangle 67"/>
          <p:cNvSpPr>
            <a:spLocks noChangeArrowheads="1"/>
          </p:cNvSpPr>
          <p:nvPr/>
        </p:nvSpPr>
        <p:spPr bwMode="auto">
          <a:xfrm>
            <a:off x="4319588" y="4905375"/>
            <a:ext cx="693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714820" name="Rectangle 68"/>
          <p:cNvSpPr>
            <a:spLocks noChangeArrowheads="1"/>
          </p:cNvSpPr>
          <p:nvPr/>
        </p:nvSpPr>
        <p:spPr bwMode="auto">
          <a:xfrm>
            <a:off x="7848600" y="4899025"/>
            <a:ext cx="693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714821" name="Rectangle 69"/>
          <p:cNvSpPr>
            <a:spLocks noChangeArrowheads="1"/>
          </p:cNvSpPr>
          <p:nvPr/>
        </p:nvSpPr>
        <p:spPr bwMode="auto">
          <a:xfrm>
            <a:off x="4319588" y="5589588"/>
            <a:ext cx="693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714822" name="Rectangle 70"/>
          <p:cNvSpPr>
            <a:spLocks noChangeArrowheads="1"/>
          </p:cNvSpPr>
          <p:nvPr/>
        </p:nvSpPr>
        <p:spPr bwMode="auto">
          <a:xfrm>
            <a:off x="6048375" y="5654675"/>
            <a:ext cx="693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714823" name="Rectangle 71"/>
          <p:cNvSpPr>
            <a:spLocks noChangeArrowheads="1"/>
          </p:cNvSpPr>
          <p:nvPr/>
        </p:nvSpPr>
        <p:spPr bwMode="auto">
          <a:xfrm>
            <a:off x="2484438" y="3346450"/>
            <a:ext cx="18145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5℃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～</a:t>
            </a: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8℃</a:t>
            </a:r>
          </a:p>
        </p:txBody>
      </p:sp>
      <p:sp>
        <p:nvSpPr>
          <p:cNvPr id="714824" name="Rectangle 72"/>
          <p:cNvSpPr>
            <a:spLocks noChangeArrowheads="1"/>
          </p:cNvSpPr>
          <p:nvPr/>
        </p:nvSpPr>
        <p:spPr bwMode="auto">
          <a:xfrm>
            <a:off x="2443163" y="4181475"/>
            <a:ext cx="1949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-4℃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～</a:t>
            </a: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2℃</a:t>
            </a:r>
          </a:p>
        </p:txBody>
      </p:sp>
      <p:pic>
        <p:nvPicPr>
          <p:cNvPr id="714825" name="Picture 73" descr="01"/>
          <p:cNvPicPr>
            <a:picLocks noChangeAspect="1" noChangeArrowheads="1"/>
          </p:cNvPicPr>
          <p:nvPr/>
        </p:nvPicPr>
        <p:blipFill>
          <a:blip r:embed="rId5" cstate="email">
            <a:lum bright="12000"/>
          </a:blip>
          <a:srcRect/>
          <a:stretch>
            <a:fillRect/>
          </a:stretch>
        </p:blipFill>
        <p:spPr bwMode="auto">
          <a:xfrm>
            <a:off x="5076825" y="2565400"/>
            <a:ext cx="863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4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4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1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1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1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1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1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1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1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1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1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1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1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1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71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1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71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1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71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1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1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1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1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1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1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1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1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71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71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71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71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93" grpId="0"/>
      <p:bldP spid="714794" grpId="0"/>
      <p:bldP spid="714795" grpId="0"/>
      <p:bldP spid="714796" grpId="0"/>
      <p:bldP spid="714797" grpId="0"/>
      <p:bldP spid="714798" grpId="0"/>
      <p:bldP spid="714799" grpId="0"/>
      <p:bldP spid="714800" grpId="0"/>
      <p:bldP spid="714801" grpId="0"/>
      <p:bldP spid="714802" grpId="0"/>
      <p:bldP spid="714803" grpId="0"/>
      <p:bldP spid="714804" grpId="0"/>
      <p:bldP spid="714805" grpId="0"/>
      <p:bldP spid="714806" grpId="0"/>
      <p:bldP spid="714807" grpId="0"/>
      <p:bldP spid="714808" grpId="0"/>
      <p:bldP spid="714813" grpId="0"/>
      <p:bldP spid="714814" grpId="0"/>
      <p:bldP spid="714815" grpId="0"/>
      <p:bldP spid="714816" grpId="0"/>
      <p:bldP spid="714817" grpId="0"/>
      <p:bldP spid="714818" grpId="0"/>
      <p:bldP spid="714819" grpId="0"/>
      <p:bldP spid="714820" grpId="0"/>
      <p:bldP spid="714821" grpId="0"/>
      <p:bldP spid="714822" grpId="0"/>
      <p:bldP spid="714823" grpId="0"/>
      <p:bldP spid="7148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7"/>
          <p:cNvSpPr txBox="1">
            <a:spLocks noChangeArrowheads="1"/>
          </p:cNvSpPr>
          <p:nvPr/>
        </p:nvSpPr>
        <p:spPr bwMode="auto">
          <a:xfrm>
            <a:off x="0" y="617538"/>
            <a:ext cx="9144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listen and read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Betty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800" b="1" dirty="0">
                <a:latin typeface="Times New Roman" panose="02020603050405020304" pitchFamily="18" charset="0"/>
              </a:rPr>
              <a:t>Hey, boys!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Tony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800" b="1" dirty="0">
                <a:latin typeface="Times New Roman" panose="02020603050405020304" pitchFamily="18" charset="0"/>
              </a:rPr>
              <a:t>Hi, Betty. Hi,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Lingling</a:t>
            </a:r>
            <a:r>
              <a:rPr lang="en-US" altLang="zh-CN" sz="2800" b="1" dirty="0">
                <a:latin typeface="Times New Roman" panose="02020603050405020304" pitchFamily="18" charset="0"/>
              </a:rPr>
              <a:t>. Where are you going?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Betty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800" b="1" dirty="0">
                <a:latin typeface="Times New Roman" panose="02020603050405020304" pitchFamily="18" charset="0"/>
              </a:rPr>
              <a:t>We’re going to the park to skate. There’s thick ice  on the lake. Are you coming with us?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Tony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800" b="1" dirty="0">
                <a:latin typeface="Times New Roman" panose="02020603050405020304" pitchFamily="18" charset="0"/>
              </a:rPr>
              <a:t>Are you joking? It’s really cold today.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Daming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800" b="1" dirty="0">
                <a:latin typeface="Times New Roman" panose="02020603050405020304" pitchFamily="18" charset="0"/>
              </a:rPr>
              <a:t>And it’s cloudy too, so it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might</a:t>
            </a:r>
            <a:r>
              <a:rPr lang="en-US" altLang="zh-CN" sz="2800" b="1" dirty="0">
                <a:latin typeface="Times New Roman" panose="02020603050405020304" pitchFamily="18" charset="0"/>
              </a:rPr>
              <a:t> snow.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Lingling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800" b="1" dirty="0">
                <a:latin typeface="Times New Roman" panose="02020603050405020304" pitchFamily="18" charset="0"/>
              </a:rPr>
              <a:t>What’s the temperature?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Tony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800" b="1" dirty="0">
                <a:latin typeface="Times New Roman" panose="02020603050405020304" pitchFamily="18" charset="0"/>
              </a:rPr>
              <a:t>It’s between minus eight and minus two degrees!  Winter is colder here than in England.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Daming</a:t>
            </a:r>
            <a:r>
              <a:rPr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800" b="1" dirty="0">
                <a:latin typeface="Times New Roman" panose="02020603050405020304" pitchFamily="18" charset="0"/>
              </a:rPr>
              <a:t>Is it snowy in England in December?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1" lang="en-US" altLang="zh-CN" sz="28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Tony</a:t>
            </a:r>
            <a:r>
              <a:rPr kumimoji="1" lang="en-US" altLang="zh-CN" sz="2800" b="1" i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: 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Not usually,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although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 this year it snowed quite a lot.    Most Decembers are wet and rainy.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95235" name="Line 5"/>
          <p:cNvSpPr>
            <a:spLocks noChangeShapeType="1"/>
          </p:cNvSpPr>
          <p:nvPr/>
        </p:nvSpPr>
        <p:spPr bwMode="auto">
          <a:xfrm>
            <a:off x="1042988" y="3213100"/>
            <a:ext cx="2268537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5236" name="Line 6"/>
          <p:cNvSpPr>
            <a:spLocks noChangeShapeType="1"/>
          </p:cNvSpPr>
          <p:nvPr/>
        </p:nvSpPr>
        <p:spPr bwMode="auto">
          <a:xfrm>
            <a:off x="1547813" y="4076700"/>
            <a:ext cx="381635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5237" name="Line 7"/>
          <p:cNvSpPr>
            <a:spLocks noChangeShapeType="1"/>
          </p:cNvSpPr>
          <p:nvPr/>
        </p:nvSpPr>
        <p:spPr bwMode="auto">
          <a:xfrm flipV="1">
            <a:off x="1008063" y="4473575"/>
            <a:ext cx="7308850" cy="3492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5238" name="Line 8"/>
          <p:cNvSpPr>
            <a:spLocks noChangeShapeType="1"/>
          </p:cNvSpPr>
          <p:nvPr/>
        </p:nvSpPr>
        <p:spPr bwMode="auto">
          <a:xfrm>
            <a:off x="4859338" y="3644900"/>
            <a:ext cx="2268537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5239" name="AutoShape 10"/>
          <p:cNvSpPr>
            <a:spLocks noChangeArrowheads="1"/>
          </p:cNvSpPr>
          <p:nvPr/>
        </p:nvSpPr>
        <p:spPr bwMode="auto">
          <a:xfrm>
            <a:off x="7667625" y="657225"/>
            <a:ext cx="757238" cy="719138"/>
          </a:xfrm>
          <a:prstGeom prst="star4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-36513" y="296863"/>
            <a:ext cx="9036051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kumimoji="1" lang="en-US" altLang="zh-CN"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Daming</a:t>
            </a:r>
            <a:r>
              <a:rPr kumimoji="1" lang="en-US" altLang="zh-CN" sz="2800" b="1" i="1">
                <a:solidFill>
                  <a:schemeClr val="folHlink"/>
                </a:solidFill>
                <a:latin typeface="Times New Roman" panose="02020603050405020304" pitchFamily="18" charset="0"/>
              </a:rPr>
              <a:t>: </a:t>
            </a:r>
            <a:r>
              <a:rPr kumimoji="1" lang="en-US" altLang="zh-CN" sz="2800" b="1">
                <a:latin typeface="Times New Roman" panose="02020603050405020304" pitchFamily="18" charset="0"/>
              </a:rPr>
              <a:t>What’s the weather like in America in winter,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</a:rPr>
              <a:t>                Betty?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en-US" altLang="zh-CN"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Betty</a:t>
            </a:r>
            <a:r>
              <a:rPr kumimoji="1" lang="en-US" altLang="zh-CN" sz="2800" b="1" i="1">
                <a:solidFill>
                  <a:schemeClr val="folHlink"/>
                </a:solidFill>
                <a:latin typeface="Times New Roman" panose="02020603050405020304" pitchFamily="18" charset="0"/>
              </a:rPr>
              <a:t>: </a:t>
            </a:r>
            <a:r>
              <a:rPr kumimoji="1" lang="en-US" altLang="zh-CN" sz="2800" b="1">
                <a:latin typeface="Times New Roman" panose="02020603050405020304" pitchFamily="18" charset="0"/>
              </a:rPr>
              <a:t>We have cold winters and hot summers. It’s snowy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</a:rPr>
              <a:t>           in New York in winter.</a:t>
            </a:r>
            <a:endParaRPr kumimoji="1" lang="en-US" altLang="zh-CN" sz="28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1" lang="en-US" altLang="zh-CN"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Tony</a:t>
            </a:r>
            <a:r>
              <a:rPr kumimoji="1" lang="en-US" altLang="zh-CN" sz="2800" b="1" i="1">
                <a:solidFill>
                  <a:schemeClr val="folHlink"/>
                </a:solidFill>
                <a:latin typeface="Times New Roman" panose="02020603050405020304" pitchFamily="18" charset="0"/>
              </a:rPr>
              <a:t>:</a:t>
            </a:r>
            <a:r>
              <a:rPr kumimoji="1" lang="en-US" altLang="zh-CN" sz="2800" i="1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>
                <a:latin typeface="Times New Roman" panose="02020603050405020304" pitchFamily="18" charset="0"/>
              </a:rPr>
              <a:t>Sounds great! I like sunny weather, and I like snow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</a:rPr>
              <a:t>          as well. But I don’t like showers or windy weather.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1" lang="en-US" altLang="zh-CN"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Betty</a:t>
            </a:r>
            <a:r>
              <a:rPr kumimoji="1" lang="en-US" altLang="zh-CN" sz="2800" b="1" i="1">
                <a:solidFill>
                  <a:schemeClr val="folHlink"/>
                </a:solidFill>
                <a:latin typeface="Times New Roman" panose="02020603050405020304" pitchFamily="18" charset="0"/>
              </a:rPr>
              <a:t>: </a:t>
            </a:r>
            <a:r>
              <a:rPr kumimoji="1" lang="en-US" altLang="zh-CN" sz="2800" b="1">
                <a:latin typeface="Times New Roman" panose="02020603050405020304" pitchFamily="18" charset="0"/>
              </a:rPr>
              <a:t>Me neither. Rainy weather is terrible! I wish I were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</a:rPr>
              <a:t>          in Australia now. It’s 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probably</a:t>
            </a:r>
            <a:r>
              <a:rPr kumimoji="1" lang="en-US" altLang="zh-CN" sz="2800" b="1">
                <a:latin typeface="Times New Roman" panose="02020603050405020304" pitchFamily="18" charset="0"/>
              </a:rPr>
              <a:t> sunny and hot there.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en-US" altLang="zh-CN"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Lingling</a:t>
            </a:r>
            <a:r>
              <a:rPr kumimoji="1" lang="en-US" altLang="zh-CN" sz="2800" b="1" i="1">
                <a:solidFill>
                  <a:schemeClr val="folHlink"/>
                </a:solidFill>
                <a:latin typeface="Times New Roman" panose="02020603050405020304" pitchFamily="18" charset="0"/>
              </a:rPr>
              <a:t>: </a:t>
            </a:r>
            <a:r>
              <a:rPr kumimoji="1" lang="en-US" altLang="zh-CN" sz="2800" b="1">
                <a:latin typeface="Times New Roman" panose="02020603050405020304" pitchFamily="18" charset="0"/>
              </a:rPr>
              <a:t>You can go to Hainan Island if you like sunny      weather.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en-US" altLang="zh-CN"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Betty</a:t>
            </a:r>
            <a:r>
              <a:rPr kumimoji="1" lang="en-US" altLang="zh-CN" sz="2800" b="1" i="1">
                <a:solidFill>
                  <a:schemeClr val="folHlink"/>
                </a:solidFill>
                <a:latin typeface="Times New Roman" panose="02020603050405020304" pitchFamily="18" charset="0"/>
              </a:rPr>
              <a:t>: </a:t>
            </a:r>
            <a:r>
              <a:rPr kumimoji="1" lang="en-US" altLang="zh-CN" sz="2800" b="1">
                <a:latin typeface="Times New Roman" panose="02020603050405020304" pitchFamily="18" charset="0"/>
              </a:rPr>
              <a:t>One day I will.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en-US" altLang="zh-CN"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Lingling</a:t>
            </a:r>
            <a:r>
              <a:rPr kumimoji="1" lang="en-US" altLang="zh-CN" sz="2800" b="1" i="1">
                <a:solidFill>
                  <a:schemeClr val="folHlink"/>
                </a:solidFill>
                <a:latin typeface="Times New Roman" panose="02020603050405020304" pitchFamily="18" charset="0"/>
              </a:rPr>
              <a:t>: </a:t>
            </a:r>
            <a:r>
              <a:rPr kumimoji="1" lang="en-US" altLang="zh-CN" sz="2800" b="1">
                <a:latin typeface="Times New Roman" panose="02020603050405020304" pitchFamily="18" charset="0"/>
              </a:rPr>
              <a:t>Come on, better get going! We can skate in the    park and get warm. </a:t>
            </a:r>
          </a:p>
        </p:txBody>
      </p:sp>
      <p:sp>
        <p:nvSpPr>
          <p:cNvPr id="96259" name="Line 5"/>
          <p:cNvSpPr>
            <a:spLocks noChangeShapeType="1"/>
          </p:cNvSpPr>
          <p:nvPr/>
        </p:nvSpPr>
        <p:spPr bwMode="auto">
          <a:xfrm>
            <a:off x="1438275" y="728663"/>
            <a:ext cx="6840538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6260" name="Line 6"/>
          <p:cNvSpPr>
            <a:spLocks noChangeShapeType="1"/>
          </p:cNvSpPr>
          <p:nvPr/>
        </p:nvSpPr>
        <p:spPr bwMode="auto">
          <a:xfrm>
            <a:off x="969963" y="2708275"/>
            <a:ext cx="2016125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6261" name="Line 7"/>
          <p:cNvSpPr>
            <a:spLocks noChangeShapeType="1"/>
          </p:cNvSpPr>
          <p:nvPr/>
        </p:nvSpPr>
        <p:spPr bwMode="auto">
          <a:xfrm>
            <a:off x="969963" y="3608388"/>
            <a:ext cx="1692275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6262" name="Line 8"/>
          <p:cNvSpPr>
            <a:spLocks noChangeShapeType="1"/>
          </p:cNvSpPr>
          <p:nvPr/>
        </p:nvSpPr>
        <p:spPr bwMode="auto">
          <a:xfrm>
            <a:off x="1511300" y="6021388"/>
            <a:ext cx="39243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6263" name="Line 9"/>
          <p:cNvSpPr>
            <a:spLocks noChangeShapeType="1"/>
          </p:cNvSpPr>
          <p:nvPr/>
        </p:nvSpPr>
        <p:spPr bwMode="auto">
          <a:xfrm>
            <a:off x="6694488" y="3608388"/>
            <a:ext cx="2052637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6264" name="Line 10"/>
          <p:cNvSpPr>
            <a:spLocks noChangeShapeType="1"/>
          </p:cNvSpPr>
          <p:nvPr/>
        </p:nvSpPr>
        <p:spPr bwMode="auto">
          <a:xfrm>
            <a:off x="935038" y="4041775"/>
            <a:ext cx="7777162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 descr="1309_2009040517243033ll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665288"/>
            <a:ext cx="41402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468313" y="273050"/>
            <a:ext cx="84613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kumimoji="1"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What’s the weather like in England in December? </a:t>
            </a:r>
          </a:p>
        </p:txBody>
      </p:sp>
      <p:sp>
        <p:nvSpPr>
          <p:cNvPr id="97284" name="Text Box 5"/>
          <p:cNvSpPr txBox="1">
            <a:spLocks noChangeArrowheads="1"/>
          </p:cNvSpPr>
          <p:nvPr/>
        </p:nvSpPr>
        <p:spPr bwMode="auto">
          <a:xfrm>
            <a:off x="287338" y="4616450"/>
            <a:ext cx="856932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3600" b="1">
                <a:latin typeface="Times New Roman" panose="02020603050405020304" pitchFamily="18" charset="0"/>
              </a:rPr>
              <a:t>Not usually, although this year it ________ a lot. Most Decembers are _____ and ______.</a:t>
            </a:r>
          </a:p>
        </p:txBody>
      </p:sp>
      <p:sp>
        <p:nvSpPr>
          <p:cNvPr id="683014" name="Rectangle 6"/>
          <p:cNvSpPr>
            <a:spLocks noChangeArrowheads="1"/>
          </p:cNvSpPr>
          <p:nvPr/>
        </p:nvSpPr>
        <p:spPr bwMode="auto">
          <a:xfrm>
            <a:off x="6900863" y="4616450"/>
            <a:ext cx="1631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snowed</a:t>
            </a:r>
          </a:p>
        </p:txBody>
      </p:sp>
      <p:sp>
        <p:nvSpPr>
          <p:cNvPr id="683015" name="Rectangle 7"/>
          <p:cNvSpPr>
            <a:spLocks noChangeArrowheads="1"/>
          </p:cNvSpPr>
          <p:nvPr/>
        </p:nvSpPr>
        <p:spPr bwMode="auto">
          <a:xfrm>
            <a:off x="5651500" y="5265738"/>
            <a:ext cx="8699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wet</a:t>
            </a:r>
          </a:p>
        </p:txBody>
      </p:sp>
      <p:sp>
        <p:nvSpPr>
          <p:cNvPr id="683016" name="Rectangle 8"/>
          <p:cNvSpPr>
            <a:spLocks noChangeArrowheads="1"/>
          </p:cNvSpPr>
          <p:nvPr/>
        </p:nvSpPr>
        <p:spPr bwMode="auto">
          <a:xfrm>
            <a:off x="431800" y="5876925"/>
            <a:ext cx="12255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rainy</a:t>
            </a:r>
          </a:p>
        </p:txBody>
      </p:sp>
      <p:pic>
        <p:nvPicPr>
          <p:cNvPr id="97288" name="Picture 9" descr="2008731228934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700213"/>
            <a:ext cx="40322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4" grpId="0"/>
      <p:bldP spid="683015" grpId="0"/>
      <p:bldP spid="6830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3"/>
          <p:cNvSpPr txBox="1">
            <a:spLocks noChangeArrowheads="1"/>
          </p:cNvSpPr>
          <p:nvPr/>
        </p:nvSpPr>
        <p:spPr bwMode="auto">
          <a:xfrm>
            <a:off x="827088" y="439738"/>
            <a:ext cx="777716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What’s the weather like in America? </a:t>
            </a:r>
          </a:p>
        </p:txBody>
      </p:sp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539750" y="4683125"/>
            <a:ext cx="83534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3600" b="1">
                <a:latin typeface="Times New Roman" panose="02020603050405020304" pitchFamily="18" charset="0"/>
              </a:rPr>
              <a:t>It is ____ in winter and ____ in summer. It’s _______ in New York in winter. </a:t>
            </a: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1439863" y="4687888"/>
            <a:ext cx="9969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cold</a:t>
            </a:r>
          </a:p>
        </p:txBody>
      </p:sp>
      <p:sp>
        <p:nvSpPr>
          <p:cNvPr id="685062" name="Rectangle 6"/>
          <p:cNvSpPr>
            <a:spLocks noChangeArrowheads="1"/>
          </p:cNvSpPr>
          <p:nvPr/>
        </p:nvSpPr>
        <p:spPr bwMode="auto">
          <a:xfrm>
            <a:off x="5265738" y="4689475"/>
            <a:ext cx="8191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hot</a:t>
            </a:r>
          </a:p>
        </p:txBody>
      </p:sp>
      <p:sp>
        <p:nvSpPr>
          <p:cNvPr id="685063" name="Rectangle 7"/>
          <p:cNvSpPr>
            <a:spLocks noChangeArrowheads="1"/>
          </p:cNvSpPr>
          <p:nvPr/>
        </p:nvSpPr>
        <p:spPr bwMode="auto">
          <a:xfrm>
            <a:off x="1476375" y="5335588"/>
            <a:ext cx="14033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snowy</a:t>
            </a:r>
          </a:p>
        </p:txBody>
      </p:sp>
      <p:pic>
        <p:nvPicPr>
          <p:cNvPr id="98311" name="Picture 9" descr="8488195_162720163000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376363"/>
            <a:ext cx="3997325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11" descr="3119419_00284306871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5488" y="1398588"/>
            <a:ext cx="41402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1" grpId="0"/>
      <p:bldP spid="685062" grpId="0"/>
      <p:bldP spid="6850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3"/>
          <p:cNvSpPr txBox="1">
            <a:spLocks noChangeArrowheads="1"/>
          </p:cNvSpPr>
          <p:nvPr/>
        </p:nvSpPr>
        <p:spPr bwMode="auto">
          <a:xfrm>
            <a:off x="682625" y="512763"/>
            <a:ext cx="77057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What’s the weather like in Australia in winter? </a:t>
            </a:r>
          </a:p>
        </p:txBody>
      </p:sp>
      <p:pic>
        <p:nvPicPr>
          <p:cNvPr id="99331" name="Picture 5" descr="287b5ef02f2d1d407eb54a772369ffb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6263" y="1887538"/>
            <a:ext cx="53641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6" descr="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713" y="1887538"/>
            <a:ext cx="201771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 Box 7"/>
          <p:cNvSpPr txBox="1">
            <a:spLocks noChangeArrowheads="1"/>
          </p:cNvSpPr>
          <p:nvPr/>
        </p:nvSpPr>
        <p:spPr bwMode="auto">
          <a:xfrm>
            <a:off x="431800" y="5235575"/>
            <a:ext cx="8137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It’s probably ______ and _____ there.</a:t>
            </a:r>
          </a:p>
        </p:txBody>
      </p:sp>
      <p:sp>
        <p:nvSpPr>
          <p:cNvPr id="99334" name="Rectangle 9"/>
          <p:cNvSpPr>
            <a:spLocks noChangeArrowheads="1"/>
          </p:cNvSpPr>
          <p:nvPr/>
        </p:nvSpPr>
        <p:spPr bwMode="auto">
          <a:xfrm>
            <a:off x="6227763" y="3940175"/>
            <a:ext cx="2589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3600" b="1">
                <a:latin typeface="Times New Roman" panose="02020603050405020304" pitchFamily="18" charset="0"/>
              </a:rPr>
              <a:t>25℃ </a:t>
            </a:r>
            <a:r>
              <a:rPr kumimoji="1" lang="zh-CN" altLang="en-US" sz="3600" b="1">
                <a:latin typeface="Times New Roman" panose="02020603050405020304" pitchFamily="18" charset="0"/>
              </a:rPr>
              <a:t>～</a:t>
            </a:r>
            <a:r>
              <a:rPr kumimoji="1" lang="en-US" altLang="zh-CN" sz="3600" b="1">
                <a:latin typeface="Times New Roman" panose="02020603050405020304" pitchFamily="18" charset="0"/>
              </a:rPr>
              <a:t>31℃</a:t>
            </a:r>
          </a:p>
        </p:txBody>
      </p:sp>
      <p:sp>
        <p:nvSpPr>
          <p:cNvPr id="684042" name="Rectangle 10"/>
          <p:cNvSpPr>
            <a:spLocks noChangeArrowheads="1"/>
          </p:cNvSpPr>
          <p:nvPr/>
        </p:nvSpPr>
        <p:spPr bwMode="auto">
          <a:xfrm>
            <a:off x="3203575" y="5207000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sunny</a:t>
            </a:r>
          </a:p>
        </p:txBody>
      </p:sp>
      <p:sp>
        <p:nvSpPr>
          <p:cNvPr id="684043" name="Rectangle 11"/>
          <p:cNvSpPr>
            <a:spLocks noChangeArrowheads="1"/>
          </p:cNvSpPr>
          <p:nvPr/>
        </p:nvSpPr>
        <p:spPr bwMode="auto">
          <a:xfrm>
            <a:off x="5724525" y="5272088"/>
            <a:ext cx="81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hot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42" grpId="0"/>
      <p:bldP spid="6840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4"/>
          <p:cNvSpPr txBox="1">
            <a:spLocks noChangeArrowheads="1"/>
          </p:cNvSpPr>
          <p:nvPr/>
        </p:nvSpPr>
        <p:spPr bwMode="auto">
          <a:xfrm>
            <a:off x="360363" y="404813"/>
            <a:ext cx="8640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What’s the weather like in Hainan Island? </a:t>
            </a:r>
          </a:p>
        </p:txBody>
      </p:sp>
      <p:pic>
        <p:nvPicPr>
          <p:cNvPr id="100355" name="Picture 6" descr="u=901375505,1691051787&amp;fm=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304925"/>
            <a:ext cx="44275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8" descr="5d5f95d96a36b58cb1b46964b095c9d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775" y="1304925"/>
            <a:ext cx="4176713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9"/>
          <p:cNvSpPr txBox="1">
            <a:spLocks noChangeArrowheads="1"/>
          </p:cNvSpPr>
          <p:nvPr/>
        </p:nvSpPr>
        <p:spPr bwMode="auto">
          <a:xfrm>
            <a:off x="2700338" y="5265738"/>
            <a:ext cx="3097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It’s _______.</a:t>
            </a:r>
          </a:p>
        </p:txBody>
      </p:sp>
      <p:sp>
        <p:nvSpPr>
          <p:cNvPr id="686090" name="Rectangle 10"/>
          <p:cNvSpPr>
            <a:spLocks noChangeArrowheads="1"/>
          </p:cNvSpPr>
          <p:nvPr/>
        </p:nvSpPr>
        <p:spPr bwMode="auto">
          <a:xfrm>
            <a:off x="3636963" y="5272088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sunny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08050"/>
            <a:ext cx="1096962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8372" name="Rectangle 4"/>
          <p:cNvSpPr>
            <a:spLocks noChangeArrowheads="1"/>
          </p:cNvSpPr>
          <p:nvPr/>
        </p:nvSpPr>
        <p:spPr bwMode="auto">
          <a:xfrm>
            <a:off x="1908175" y="2024063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kumimoji="1" lang="en-US" altLang="zh-CN" sz="2400" b="1">
                <a:latin typeface="Times New Roman" panose="02020603050405020304" pitchFamily="18" charset="0"/>
              </a:rPr>
              <a:t> ℃</a:t>
            </a:r>
          </a:p>
        </p:txBody>
      </p:sp>
      <p:sp>
        <p:nvSpPr>
          <p:cNvPr id="698373" name="Line 5"/>
          <p:cNvSpPr>
            <a:spLocks noChangeShapeType="1"/>
          </p:cNvSpPr>
          <p:nvPr/>
        </p:nvSpPr>
        <p:spPr bwMode="auto">
          <a:xfrm>
            <a:off x="1619250" y="231298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8374" name="Line 6"/>
          <p:cNvSpPr>
            <a:spLocks noChangeShapeType="1"/>
          </p:cNvSpPr>
          <p:nvPr/>
        </p:nvSpPr>
        <p:spPr bwMode="auto">
          <a:xfrm>
            <a:off x="1584325" y="382428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8375" name="Rectangle 7"/>
          <p:cNvSpPr>
            <a:spLocks noChangeArrowheads="1"/>
          </p:cNvSpPr>
          <p:nvPr/>
        </p:nvSpPr>
        <p:spPr bwMode="auto">
          <a:xfrm>
            <a:off x="1979613" y="353695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1" lang="en-US" altLang="zh-CN" sz="2400" b="1">
                <a:latin typeface="Times New Roman" panose="02020603050405020304" pitchFamily="18" charset="0"/>
              </a:rPr>
              <a:t> ℃</a:t>
            </a:r>
          </a:p>
        </p:txBody>
      </p:sp>
      <p:sp>
        <p:nvSpPr>
          <p:cNvPr id="698376" name="Line 8"/>
          <p:cNvSpPr>
            <a:spLocks noChangeShapeType="1"/>
          </p:cNvSpPr>
          <p:nvPr/>
        </p:nvSpPr>
        <p:spPr bwMode="auto">
          <a:xfrm>
            <a:off x="1584325" y="530066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8377" name="Rectangle 9"/>
          <p:cNvSpPr>
            <a:spLocks noChangeArrowheads="1"/>
          </p:cNvSpPr>
          <p:nvPr/>
        </p:nvSpPr>
        <p:spPr bwMode="auto">
          <a:xfrm>
            <a:off x="1979613" y="4976813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kumimoji="1" lang="en-US" altLang="zh-CN" sz="2400" b="1">
                <a:latin typeface="Times New Roman" panose="02020603050405020304" pitchFamily="18" charset="0"/>
              </a:rPr>
              <a:t> ℃</a:t>
            </a:r>
          </a:p>
        </p:txBody>
      </p:sp>
      <p:sp>
        <p:nvSpPr>
          <p:cNvPr id="698379" name="AutoShape 11"/>
          <p:cNvSpPr>
            <a:spLocks noChangeArrowheads="1"/>
          </p:cNvSpPr>
          <p:nvPr/>
        </p:nvSpPr>
        <p:spPr bwMode="auto">
          <a:xfrm>
            <a:off x="2519363" y="944563"/>
            <a:ext cx="6084887" cy="7556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cold  cool  freezing  hot  warm</a:t>
            </a:r>
            <a:r>
              <a:rPr lang="en-US" altLang="zh-CN" sz="280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698380" name="Text Box 12"/>
          <p:cNvSpPr txBox="1">
            <a:spLocks noChangeArrowheads="1"/>
          </p:cNvSpPr>
          <p:nvPr/>
        </p:nvSpPr>
        <p:spPr bwMode="auto">
          <a:xfrm>
            <a:off x="2879725" y="2816225"/>
            <a:ext cx="522128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66"/>
                </a:solidFill>
                <a:latin typeface="Impact" panose="020B0806030902050204" pitchFamily="34" charset="0"/>
              </a:rPr>
              <a:t> 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hot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     warm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         cool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              cold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                    freezing</a:t>
            </a:r>
          </a:p>
        </p:txBody>
      </p:sp>
      <p:sp>
        <p:nvSpPr>
          <p:cNvPr id="698381" name="Line 13"/>
          <p:cNvSpPr>
            <a:spLocks noChangeShapeType="1"/>
          </p:cNvSpPr>
          <p:nvPr/>
        </p:nvSpPr>
        <p:spPr bwMode="auto">
          <a:xfrm>
            <a:off x="5076825" y="2816225"/>
            <a:ext cx="2160588" cy="2735263"/>
          </a:xfrm>
          <a:prstGeom prst="line">
            <a:avLst/>
          </a:prstGeom>
          <a:noFill/>
          <a:ln w="57150" cmpd="thickThin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9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98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9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9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9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9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9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98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98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9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9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98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698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98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9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9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69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8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8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8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8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8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98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98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8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8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8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8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8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8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8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8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8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8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98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98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98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9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2" grpId="0"/>
      <p:bldP spid="698373" grpId="0" animBg="1"/>
      <p:bldP spid="698374" grpId="0" animBg="1"/>
      <p:bldP spid="698375" grpId="0"/>
      <p:bldP spid="698376" grpId="0" animBg="1"/>
      <p:bldP spid="698377" grpId="0"/>
      <p:bldP spid="698379" grpId="0"/>
      <p:bldP spid="698380" grpId="0" build="p"/>
      <p:bldP spid="6983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358775" y="265113"/>
            <a:ext cx="842486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check (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the true sentences.</a:t>
            </a:r>
          </a:p>
        </p:txBody>
      </p:sp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7200900" y="1304925"/>
            <a:ext cx="9366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r>
              <a:rPr kumimoji="1"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60489" name="Rectangle 9"/>
          <p:cNvSpPr>
            <a:spLocks noChangeArrowheads="1"/>
          </p:cNvSpPr>
          <p:nvPr/>
        </p:nvSpPr>
        <p:spPr bwMode="auto">
          <a:xfrm>
            <a:off x="8086725" y="1881188"/>
            <a:ext cx="9493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kumimoji="1"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√ </a:t>
            </a:r>
          </a:p>
        </p:txBody>
      </p:sp>
      <p:sp>
        <p:nvSpPr>
          <p:cNvPr id="101381" name="Text Box 10"/>
          <p:cNvSpPr txBox="1">
            <a:spLocks noChangeArrowheads="1"/>
          </p:cNvSpPr>
          <p:nvPr/>
        </p:nvSpPr>
        <p:spPr bwMode="auto">
          <a:xfrm>
            <a:off x="215900" y="1341438"/>
            <a:ext cx="82804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1. Tony and </a:t>
            </a:r>
            <a:r>
              <a:rPr kumimoji="1" lang="en-US" altLang="zh-CN" sz="3200" b="1" dirty="0" err="1">
                <a:latin typeface="Times New Roman" panose="02020603050405020304" pitchFamily="18" charset="0"/>
              </a:rPr>
              <a:t>Daming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 are going to skate.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2. Winter is colder in Beijing than in England.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3. It sometimes snows in England in winter.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4. It is not hot in the US in summer.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5. It usually snows in New York in winter.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6. Tony does not like windy weather.</a:t>
            </a:r>
          </a:p>
        </p:txBody>
      </p:sp>
      <p:sp>
        <p:nvSpPr>
          <p:cNvPr id="660491" name="Rectangle 11"/>
          <p:cNvSpPr>
            <a:spLocks noChangeArrowheads="1"/>
          </p:cNvSpPr>
          <p:nvPr/>
        </p:nvSpPr>
        <p:spPr bwMode="auto">
          <a:xfrm>
            <a:off x="7559675" y="2425700"/>
            <a:ext cx="9493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√ </a:t>
            </a:r>
          </a:p>
        </p:txBody>
      </p:sp>
      <p:sp>
        <p:nvSpPr>
          <p:cNvPr id="660492" name="Rectangle 12"/>
          <p:cNvSpPr>
            <a:spLocks noChangeArrowheads="1"/>
          </p:cNvSpPr>
          <p:nvPr/>
        </p:nvSpPr>
        <p:spPr bwMode="auto">
          <a:xfrm>
            <a:off x="7380288" y="4005263"/>
            <a:ext cx="9366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  <a:r>
              <a:rPr kumimoji="1"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60493" name="Rectangle 13"/>
          <p:cNvSpPr>
            <a:spLocks noChangeArrowheads="1"/>
          </p:cNvSpPr>
          <p:nvPr/>
        </p:nvSpPr>
        <p:spPr bwMode="auto">
          <a:xfrm>
            <a:off x="6408738" y="3325813"/>
            <a:ext cx="9493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× </a:t>
            </a:r>
          </a:p>
        </p:txBody>
      </p:sp>
      <p:sp>
        <p:nvSpPr>
          <p:cNvPr id="660494" name="Rectangle 14"/>
          <p:cNvSpPr>
            <a:spLocks noChangeArrowheads="1"/>
          </p:cNvSpPr>
          <p:nvPr/>
        </p:nvSpPr>
        <p:spPr bwMode="auto">
          <a:xfrm>
            <a:off x="6408738" y="4797425"/>
            <a:ext cx="9493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√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7" grpId="0"/>
      <p:bldP spid="660489" grpId="0"/>
      <p:bldP spid="660491" grpId="0"/>
      <p:bldP spid="660492" grpId="0"/>
      <p:bldP spid="660493" grpId="0"/>
      <p:bldP spid="6604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圆角矩形 3"/>
          <p:cNvSpPr>
            <a:spLocks noChangeArrowheads="1"/>
          </p:cNvSpPr>
          <p:nvPr/>
        </p:nvSpPr>
        <p:spPr bwMode="auto">
          <a:xfrm>
            <a:off x="287338" y="1592263"/>
            <a:ext cx="8353425" cy="3762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03" name="矩形 1"/>
          <p:cNvSpPr>
            <a:spLocks noChangeArrowheads="1"/>
          </p:cNvSpPr>
          <p:nvPr/>
        </p:nvSpPr>
        <p:spPr bwMode="auto">
          <a:xfrm>
            <a:off x="107950" y="382588"/>
            <a:ext cx="9036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Complete the passage with the correct form of the words from the box.</a:t>
            </a:r>
          </a:p>
        </p:txBody>
      </p:sp>
      <p:sp>
        <p:nvSpPr>
          <p:cNvPr id="102404" name="矩形 2"/>
          <p:cNvSpPr>
            <a:spLocks noChangeArrowheads="1"/>
          </p:cNvSpPr>
          <p:nvPr/>
        </p:nvSpPr>
        <p:spPr bwMode="auto">
          <a:xfrm>
            <a:off x="142875" y="1557338"/>
            <a:ext cx="8823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dangerous degree  joke  may  minus   skate  temperature</a:t>
            </a:r>
          </a:p>
        </p:txBody>
      </p:sp>
      <p:sp>
        <p:nvSpPr>
          <p:cNvPr id="102405" name="矩形 4"/>
          <p:cNvSpPr>
            <a:spLocks noChangeArrowheads="1"/>
          </p:cNvSpPr>
          <p:nvPr/>
        </p:nvSpPr>
        <p:spPr bwMode="auto">
          <a:xfrm>
            <a:off x="249238" y="2312988"/>
            <a:ext cx="83185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  When it’s very cold it might be safe to (1)_______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 on lakes, but be very careful! Although it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 (2) _______feel cold, it might not be safe. The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(3) ___________ has to be at least (4) _______</a:t>
            </a:r>
            <a:r>
              <a:rPr lang="en-US" altLang="zh-CN" sz="2800" b="1" u="sng"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</a:rPr>
              <a:t>one or two (5) _______  or even colder for several weeks. Falling through the ice is(6) _________.I am not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(7) _______</a:t>
            </a:r>
            <a:r>
              <a:rPr lang="en-US" altLang="zh-CN" sz="2800" b="1" u="sng"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724998" name="TextBox 5"/>
          <p:cNvSpPr txBox="1">
            <a:spLocks noChangeArrowheads="1"/>
          </p:cNvSpPr>
          <p:nvPr/>
        </p:nvSpPr>
        <p:spPr bwMode="auto">
          <a:xfrm>
            <a:off x="5976938" y="3578225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minus</a:t>
            </a:r>
          </a:p>
        </p:txBody>
      </p:sp>
      <p:sp>
        <p:nvSpPr>
          <p:cNvPr id="724999" name="TextBox 5"/>
          <p:cNvSpPr txBox="1">
            <a:spLocks noChangeArrowheads="1"/>
          </p:cNvSpPr>
          <p:nvPr/>
        </p:nvSpPr>
        <p:spPr bwMode="auto">
          <a:xfrm>
            <a:off x="1195388" y="3160713"/>
            <a:ext cx="892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</a:p>
        </p:txBody>
      </p:sp>
      <p:sp>
        <p:nvSpPr>
          <p:cNvPr id="725000" name="TextBox 5"/>
          <p:cNvSpPr txBox="1">
            <a:spLocks noChangeArrowheads="1"/>
          </p:cNvSpPr>
          <p:nvPr/>
        </p:nvSpPr>
        <p:spPr bwMode="auto">
          <a:xfrm>
            <a:off x="792163" y="3557588"/>
            <a:ext cx="2376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</a:p>
        </p:txBody>
      </p:sp>
      <p:sp>
        <p:nvSpPr>
          <p:cNvPr id="725001" name="TextBox 5"/>
          <p:cNvSpPr txBox="1">
            <a:spLocks noChangeArrowheads="1"/>
          </p:cNvSpPr>
          <p:nvPr/>
        </p:nvSpPr>
        <p:spPr bwMode="auto">
          <a:xfrm>
            <a:off x="6948488" y="2333625"/>
            <a:ext cx="1116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skate</a:t>
            </a:r>
          </a:p>
        </p:txBody>
      </p:sp>
      <p:sp>
        <p:nvSpPr>
          <p:cNvPr id="725002" name="TextBox 5"/>
          <p:cNvSpPr txBox="1">
            <a:spLocks noChangeArrowheads="1"/>
          </p:cNvSpPr>
          <p:nvPr/>
        </p:nvSpPr>
        <p:spPr bwMode="auto">
          <a:xfrm>
            <a:off x="1438275" y="3975100"/>
            <a:ext cx="1404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degrees</a:t>
            </a:r>
          </a:p>
        </p:txBody>
      </p:sp>
      <p:sp>
        <p:nvSpPr>
          <p:cNvPr id="725003" name="TextBox 5"/>
          <p:cNvSpPr txBox="1">
            <a:spLocks noChangeArrowheads="1"/>
          </p:cNvSpPr>
          <p:nvPr/>
        </p:nvSpPr>
        <p:spPr bwMode="auto">
          <a:xfrm>
            <a:off x="4572000" y="4421188"/>
            <a:ext cx="2376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dangerous</a:t>
            </a:r>
          </a:p>
        </p:txBody>
      </p:sp>
      <p:sp>
        <p:nvSpPr>
          <p:cNvPr id="725004" name="TextBox 5"/>
          <p:cNvSpPr txBox="1">
            <a:spLocks noChangeArrowheads="1"/>
          </p:cNvSpPr>
          <p:nvPr/>
        </p:nvSpPr>
        <p:spPr bwMode="auto">
          <a:xfrm>
            <a:off x="827088" y="4818063"/>
            <a:ext cx="12239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5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6" name="Text Box 6"/>
          <p:cNvSpPr txBox="1">
            <a:spLocks noChangeArrowheads="1"/>
          </p:cNvSpPr>
          <p:nvPr/>
        </p:nvSpPr>
        <p:spPr bwMode="auto">
          <a:xfrm>
            <a:off x="323850" y="1160463"/>
            <a:ext cx="8101013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3600" b="1">
                <a:latin typeface="Times New Roman" panose="02020603050405020304" pitchFamily="18" charset="0"/>
              </a:rPr>
              <a:t>1. </a:t>
            </a:r>
            <a:r>
              <a:rPr kumimoji="1"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问气温：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sz="3600" b="1">
                <a:latin typeface="Times New Roman" panose="02020603050405020304" pitchFamily="18" charset="0"/>
              </a:rPr>
              <a:t>    </a:t>
            </a:r>
            <a:r>
              <a:rPr kumimoji="1" lang="en-US" altLang="zh-CN" sz="3600" b="1">
                <a:latin typeface="Times New Roman" panose="02020603050405020304" pitchFamily="18" charset="0"/>
              </a:rPr>
              <a:t>—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What’s</a:t>
            </a:r>
            <a:r>
              <a:rPr kumimoji="1" lang="en-US" altLang="zh-CN" sz="3600" b="1">
                <a:latin typeface="Times New Roman" panose="02020603050405020304" pitchFamily="18" charset="0"/>
              </a:rPr>
              <a:t> the temperature?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3600" b="1">
                <a:latin typeface="Times New Roman" panose="02020603050405020304" pitchFamily="18" charset="0"/>
              </a:rPr>
              <a:t>         </a:t>
            </a:r>
            <a:r>
              <a:rPr kumimoji="1" lang="zh-CN" altLang="en-US" sz="3600" b="1">
                <a:latin typeface="Times New Roman" panose="02020603050405020304" pitchFamily="18" charset="0"/>
              </a:rPr>
              <a:t>气温怎么样？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sz="3600" b="1">
                <a:latin typeface="Times New Roman" panose="02020603050405020304" pitchFamily="18" charset="0"/>
              </a:rPr>
              <a:t>    </a:t>
            </a:r>
            <a:r>
              <a:rPr kumimoji="1" lang="en-US" altLang="zh-CN" sz="3600" b="1">
                <a:latin typeface="Times New Roman" panose="02020603050405020304" pitchFamily="18" charset="0"/>
              </a:rPr>
              <a:t>— It’s between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minus</a:t>
            </a:r>
            <a:r>
              <a:rPr kumimoji="1" lang="en-US" altLang="zh-CN" sz="3600" b="1">
                <a:latin typeface="Times New Roman" panose="02020603050405020304" pitchFamily="18" charset="0"/>
              </a:rPr>
              <a:t> five and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minus</a:t>
            </a:r>
            <a:r>
              <a:rPr kumimoji="1" lang="en-US" altLang="zh-CN" sz="3600" b="1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3600" b="1">
                <a:latin typeface="Times New Roman" panose="02020603050405020304" pitchFamily="18" charset="0"/>
              </a:rPr>
              <a:t>        two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degrees</a:t>
            </a:r>
            <a:r>
              <a:rPr kumimoji="1" lang="en-US" altLang="zh-CN" sz="3600" b="1">
                <a:latin typeface="Times New Roman" panose="02020603050405020304" pitchFamily="18" charset="0"/>
              </a:rPr>
              <a:t>!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3600" b="1">
                <a:latin typeface="Times New Roman" panose="02020603050405020304" pitchFamily="18" charset="0"/>
              </a:rPr>
              <a:t>        </a:t>
            </a:r>
            <a:r>
              <a:rPr kumimoji="1" lang="zh-CN" altLang="en-US" sz="3600" b="1">
                <a:latin typeface="Times New Roman" panose="02020603050405020304" pitchFamily="18" charset="0"/>
              </a:rPr>
              <a:t>零下</a:t>
            </a:r>
            <a:r>
              <a:rPr kumimoji="1" lang="en-US" altLang="zh-CN" sz="3600" b="1">
                <a:latin typeface="Times New Roman" panose="02020603050405020304" pitchFamily="18" charset="0"/>
              </a:rPr>
              <a:t>5</a:t>
            </a:r>
            <a:r>
              <a:rPr kumimoji="1" lang="zh-CN" altLang="en-US" sz="3600" b="1">
                <a:latin typeface="Times New Roman" panose="02020603050405020304" pitchFamily="18" charset="0"/>
              </a:rPr>
              <a:t>度到零下</a:t>
            </a:r>
            <a:r>
              <a:rPr kumimoji="1" lang="en-US" altLang="zh-CN" sz="3600" b="1">
                <a:latin typeface="Times New Roman" panose="02020603050405020304" pitchFamily="18" charset="0"/>
              </a:rPr>
              <a:t>2</a:t>
            </a:r>
            <a:r>
              <a:rPr kumimoji="1" lang="zh-CN" altLang="en-US" sz="3600" b="1">
                <a:latin typeface="Times New Roman" panose="02020603050405020304" pitchFamily="18" charset="0"/>
              </a:rPr>
              <a:t>度之间。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9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9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5" name="Text Box 3"/>
          <p:cNvSpPr txBox="1">
            <a:spLocks noChangeArrowheads="1"/>
          </p:cNvSpPr>
          <p:nvPr/>
        </p:nvSpPr>
        <p:spPr bwMode="auto">
          <a:xfrm>
            <a:off x="431800" y="849313"/>
            <a:ext cx="8064500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3600" b="1">
                <a:latin typeface="Times New Roman" panose="02020603050405020304" pitchFamily="18" charset="0"/>
              </a:rPr>
              <a:t>2. </a:t>
            </a:r>
            <a:r>
              <a:rPr kumimoji="1"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问天气：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sz="3600" b="1">
                <a:latin typeface="Times New Roman" panose="02020603050405020304" pitchFamily="18" charset="0"/>
              </a:rPr>
              <a:t>    </a:t>
            </a:r>
            <a:r>
              <a:rPr kumimoji="1" lang="en-US" altLang="zh-CN" sz="3600" b="1">
                <a:latin typeface="Times New Roman" panose="02020603050405020304" pitchFamily="18" charset="0"/>
              </a:rPr>
              <a:t>—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What’s</a:t>
            </a:r>
            <a:r>
              <a:rPr kumimoji="1" lang="en-US" altLang="zh-CN" sz="3600" b="1">
                <a:latin typeface="Times New Roman" panose="02020603050405020304" pitchFamily="18" charset="0"/>
              </a:rPr>
              <a:t> the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weather</a:t>
            </a:r>
            <a:r>
              <a:rPr kumimoji="1" lang="en-US" altLang="zh-CN" sz="3600" b="1"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like</a:t>
            </a:r>
            <a:r>
              <a:rPr kumimoji="1" lang="en-US" altLang="zh-CN" sz="3600" b="1">
                <a:latin typeface="Times New Roman" panose="02020603050405020304" pitchFamily="18" charset="0"/>
              </a:rPr>
              <a:t> in …?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3600" b="1">
                <a:latin typeface="Times New Roman" panose="02020603050405020304" pitchFamily="18" charset="0"/>
              </a:rPr>
              <a:t>      =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How is</a:t>
            </a:r>
            <a:r>
              <a:rPr kumimoji="1" lang="en-US" altLang="zh-CN" sz="3600" b="1">
                <a:latin typeface="Times New Roman" panose="02020603050405020304" pitchFamily="18" charset="0"/>
              </a:rPr>
              <a:t> the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weather</a:t>
            </a:r>
            <a:r>
              <a:rPr kumimoji="1" lang="en-US" altLang="zh-CN" sz="3600" b="1">
                <a:latin typeface="Times New Roman" panose="02020603050405020304" pitchFamily="18" charset="0"/>
              </a:rPr>
              <a:t> in …?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3600" b="1">
                <a:latin typeface="Times New Roman" panose="02020603050405020304" pitchFamily="18" charset="0"/>
              </a:rPr>
              <a:t>         </a:t>
            </a:r>
            <a:r>
              <a:rPr kumimoji="1" lang="zh-CN" altLang="en-US" sz="3600" b="1">
                <a:latin typeface="Times New Roman" panose="02020603050405020304" pitchFamily="18" charset="0"/>
              </a:rPr>
              <a:t>天气怎样？ 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sz="3600" b="1">
                <a:latin typeface="Times New Roman" panose="02020603050405020304" pitchFamily="18" charset="0"/>
              </a:rPr>
              <a:t>    </a:t>
            </a:r>
            <a:r>
              <a:rPr kumimoji="1" lang="en-US" altLang="zh-CN" sz="3600" b="1">
                <a:latin typeface="Times New Roman" panose="02020603050405020304" pitchFamily="18" charset="0"/>
              </a:rPr>
              <a:t>— It’s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snowy</a:t>
            </a:r>
            <a:r>
              <a:rPr kumimoji="1" lang="en-US" altLang="zh-CN" sz="3600" b="1">
                <a:latin typeface="Times New Roman" panose="02020603050405020304" pitchFamily="18" charset="0"/>
              </a:rPr>
              <a:t> (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cloudy</a:t>
            </a:r>
            <a:r>
              <a:rPr kumimoji="1" lang="en-US" altLang="zh-CN" sz="3600" b="1">
                <a:latin typeface="Times New Roman" panose="02020603050405020304" pitchFamily="18" charset="0"/>
              </a:rPr>
              <a:t>,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rainy</a:t>
            </a:r>
            <a:r>
              <a:rPr kumimoji="1" lang="en-US" altLang="zh-CN" sz="3600" b="1">
                <a:latin typeface="Times New Roman" panose="02020603050405020304" pitchFamily="18" charset="0"/>
              </a:rPr>
              <a:t>,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sunny</a:t>
            </a:r>
            <a:r>
              <a:rPr kumimoji="1" lang="en-US" altLang="zh-CN" sz="3600" b="1">
                <a:latin typeface="Times New Roman" panose="02020603050405020304" pitchFamily="18" charset="0"/>
              </a:rPr>
              <a:t>, 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3600" b="1">
                <a:latin typeface="Times New Roman" panose="02020603050405020304" pitchFamily="18" charset="0"/>
              </a:rPr>
              <a:t>       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windy </a:t>
            </a:r>
            <a:r>
              <a:rPr kumimoji="1" lang="en-US" altLang="zh-CN" sz="3600" b="1">
                <a:latin typeface="Times New Roman" panose="02020603050405020304" pitchFamily="18" charset="0"/>
              </a:rPr>
              <a:t>...).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3600" b="1">
                <a:latin typeface="Times New Roman" panose="02020603050405020304" pitchFamily="18" charset="0"/>
              </a:rPr>
              <a:t>        </a:t>
            </a:r>
            <a:r>
              <a:rPr kumimoji="1" lang="zh-CN" altLang="en-US" sz="3600" b="1">
                <a:latin typeface="Times New Roman" panose="02020603050405020304" pitchFamily="18" charset="0"/>
              </a:rPr>
              <a:t>下雪</a:t>
            </a:r>
            <a:r>
              <a:rPr kumimoji="1" lang="en-US" altLang="zh-CN" sz="3600" b="1">
                <a:latin typeface="Times New Roman" panose="02020603050405020304" pitchFamily="18" charset="0"/>
              </a:rPr>
              <a:t>(</a:t>
            </a:r>
            <a:r>
              <a:rPr kumimoji="1" lang="zh-CN" altLang="en-US" sz="3600" b="1">
                <a:latin typeface="Times New Roman" panose="02020603050405020304" pitchFamily="18" charset="0"/>
              </a:rPr>
              <a:t>多云、下雨、晴、有风</a:t>
            </a:r>
            <a:r>
              <a:rPr kumimoji="1" lang="en-US" altLang="zh-CN" sz="3600" b="1">
                <a:latin typeface="Times New Roman" panose="02020603050405020304" pitchFamily="18" charset="0"/>
              </a:rPr>
              <a:t>……)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9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9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1" name="Text Box 3"/>
          <p:cNvSpPr txBox="1">
            <a:spLocks noChangeArrowheads="1"/>
          </p:cNvSpPr>
          <p:nvPr/>
        </p:nvSpPr>
        <p:spPr bwMode="auto">
          <a:xfrm>
            <a:off x="107950" y="1398588"/>
            <a:ext cx="8928100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3200" b="1">
                <a:latin typeface="Times New Roman" panose="02020603050405020304" pitchFamily="18" charset="0"/>
              </a:rPr>
              <a:t>3. … 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although</a:t>
            </a:r>
            <a:r>
              <a:rPr kumimoji="1" lang="en-US" altLang="zh-CN" sz="3200" b="1">
                <a:latin typeface="Times New Roman" panose="02020603050405020304" pitchFamily="18" charset="0"/>
              </a:rPr>
              <a:t> this year it snowed quite a lot.   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3200" b="1">
                <a:latin typeface="Times New Roman" panose="02020603050405020304" pitchFamily="18" charset="0"/>
              </a:rPr>
              <a:t>    </a:t>
            </a:r>
            <a:r>
              <a:rPr kumimoji="1" lang="zh-CN" altLang="en-US" sz="2800" b="1">
                <a:latin typeface="Times New Roman" panose="02020603050405020304" pitchFamily="18" charset="0"/>
              </a:rPr>
              <a:t>虽然今年下了很多雪。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sz="3200" b="1"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although = though</a:t>
            </a: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kumimoji="1"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conj.</a:t>
            </a: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然而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尽管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引导的从句不能与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but, however 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连用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但可与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yet, still 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连用。</a:t>
            </a:r>
            <a:r>
              <a:rPr kumimoji="1" lang="zh-CN" altLang="en-US" sz="2800" b="1">
                <a:latin typeface="Times New Roman" panose="02020603050405020304" pitchFamily="18" charset="0"/>
              </a:rPr>
              <a:t>例如：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1) </a:t>
            </a:r>
            <a:r>
              <a:rPr kumimoji="1" lang="zh-CN" altLang="en-US" sz="2400" b="1">
                <a:latin typeface="Times New Roman" panose="02020603050405020304" pitchFamily="18" charset="0"/>
              </a:rPr>
              <a:t>虽然他很累，但他继续工作。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Although / Though</a:t>
            </a:r>
            <a:r>
              <a:rPr kumimoji="1" lang="en-US" altLang="zh-CN" sz="3200" b="1">
                <a:latin typeface="Times New Roman" panose="02020603050405020304" pitchFamily="18" charset="0"/>
              </a:rPr>
              <a:t> he was tired, he went on working. = He was tired, 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but</a:t>
            </a:r>
            <a:r>
              <a:rPr kumimoji="1" lang="en-US" altLang="zh-CN" sz="3200" b="1">
                <a:latin typeface="Times New Roman" panose="02020603050405020304" pitchFamily="18" charset="0"/>
              </a:rPr>
              <a:t> he went on working.</a:t>
            </a:r>
          </a:p>
        </p:txBody>
      </p:sp>
      <p:sp>
        <p:nvSpPr>
          <p:cNvPr id="105475" name="Rectangle 4"/>
          <p:cNvSpPr>
            <a:spLocks noChangeArrowheads="1"/>
          </p:cNvSpPr>
          <p:nvPr/>
        </p:nvSpPr>
        <p:spPr bwMode="auto">
          <a:xfrm>
            <a:off x="9109075" y="3681413"/>
            <a:ext cx="349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7" name="Text Box 3"/>
          <p:cNvSpPr txBox="1">
            <a:spLocks noChangeArrowheads="1"/>
          </p:cNvSpPr>
          <p:nvPr/>
        </p:nvSpPr>
        <p:spPr bwMode="auto">
          <a:xfrm>
            <a:off x="538163" y="620713"/>
            <a:ext cx="8605837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en-US" altLang="zh-CN" sz="3200" b="1">
                <a:latin typeface="Times New Roman" panose="02020603050405020304" pitchFamily="18" charset="0"/>
              </a:rPr>
              <a:t>2)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尽管他相当忙，但是还常常帮我学英语。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3200" b="1">
                <a:latin typeface="Times New Roman" panose="02020603050405020304" pitchFamily="18" charset="0"/>
              </a:rPr>
              <a:t>    </a:t>
            </a:r>
            <a:r>
              <a:rPr kumimoji="1" lang="en-US" altLang="zh-CN" sz="3200" b="1">
                <a:latin typeface="Times New Roman" panose="02020603050405020304" pitchFamily="18" charset="0"/>
              </a:rPr>
              <a:t>He often helps me with my English 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3200" b="1">
                <a:latin typeface="Times New Roman" panose="02020603050405020304" pitchFamily="18" charset="0"/>
              </a:rPr>
              <a:t>    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although / though</a:t>
            </a:r>
            <a:r>
              <a:rPr kumimoji="1" lang="en-US" altLang="zh-CN" sz="3200" b="1">
                <a:latin typeface="Times New Roman" panose="02020603050405020304" pitchFamily="18" charset="0"/>
              </a:rPr>
              <a:t> he is quite busy.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3200" b="1">
                <a:latin typeface="Times New Roman" panose="02020603050405020304" pitchFamily="18" charset="0"/>
              </a:rPr>
              <a:t>= He is quite busy, 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but</a:t>
            </a:r>
            <a:r>
              <a:rPr kumimoji="1" lang="en-US" altLang="zh-CN" sz="3200" b="1">
                <a:latin typeface="Times New Roman" panose="02020603050405020304" pitchFamily="18" charset="0"/>
              </a:rPr>
              <a:t> he often helps me with my English although.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9" name="Text Box 3"/>
          <p:cNvSpPr txBox="1">
            <a:spLocks noChangeArrowheads="1"/>
          </p:cNvSpPr>
          <p:nvPr/>
        </p:nvSpPr>
        <p:spPr bwMode="auto">
          <a:xfrm>
            <a:off x="647700" y="908050"/>
            <a:ext cx="7775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en-US" altLang="zh-CN" sz="3200" b="1">
                <a:latin typeface="Times New Roman" panose="02020603050405020304" pitchFamily="18" charset="0"/>
              </a:rPr>
              <a:t>4. Come on, 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better get going</a:t>
            </a:r>
            <a:r>
              <a:rPr kumimoji="1" lang="en-US" altLang="zh-CN" sz="3200" b="1">
                <a:latin typeface="Times New Roman" panose="02020603050405020304" pitchFamily="18" charset="0"/>
              </a:rPr>
              <a:t>! </a:t>
            </a:r>
            <a:r>
              <a:rPr kumimoji="1" lang="zh-CN" altLang="en-US" sz="2800" b="1">
                <a:latin typeface="Times New Roman" panose="02020603050405020304" pitchFamily="18" charset="0"/>
              </a:rPr>
              <a:t>好了，走吧！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better get going 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是 </a:t>
            </a: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we’d better get going 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的省略形式</a:t>
            </a: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意思是“最好现在去</a:t>
            </a: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/ 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走”。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3200" b="1">
                <a:latin typeface="Times New Roman" panose="02020603050405020304" pitchFamily="18" charset="0"/>
              </a:rPr>
              <a:t>例如：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We’d better get going,</a:t>
            </a:r>
            <a:r>
              <a:rPr kumimoji="1" lang="en-US" altLang="zh-CN" sz="3200" b="1">
                <a:latin typeface="Times New Roman" panose="02020603050405020304" pitchFamily="18" charset="0"/>
              </a:rPr>
              <a:t> or we’ll be late. 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3200" b="1">
                <a:latin typeface="Times New Roman" panose="02020603050405020304" pitchFamily="18" charset="0"/>
              </a:rPr>
              <a:t>(= We’d better go now) 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3200" b="1">
                <a:latin typeface="Times New Roman" panose="02020603050405020304" pitchFamily="18" charset="0"/>
              </a:rPr>
              <a:t>我们最好现在就走，不然要迟到了。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7" name="Text Box 3"/>
          <p:cNvSpPr txBox="1">
            <a:spLocks noChangeArrowheads="1"/>
          </p:cNvSpPr>
          <p:nvPr/>
        </p:nvSpPr>
        <p:spPr bwMode="auto">
          <a:xfrm>
            <a:off x="611188" y="568325"/>
            <a:ext cx="777557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5. It’s 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probably</a:t>
            </a:r>
            <a:r>
              <a:rPr kumimoji="1"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 sunny and hot there.   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    </a:t>
            </a:r>
            <a:r>
              <a:rPr kumimoji="1" lang="zh-CN" altLang="en-US" sz="3200" b="1">
                <a:solidFill>
                  <a:srgbClr val="009900"/>
                </a:solidFill>
                <a:latin typeface="Times New Roman" panose="02020603050405020304" pitchFamily="18" charset="0"/>
              </a:rPr>
              <a:t>那里的天气可能晴朗、热。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3200" b="1">
                <a:solidFill>
                  <a:srgbClr val="009900"/>
                </a:solidFill>
                <a:latin typeface="Times New Roman" panose="02020603050405020304" pitchFamily="18" charset="0"/>
              </a:rPr>
              <a:t>    </a:t>
            </a:r>
            <a:r>
              <a:rPr kumimoji="1"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It’ll 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probably</a:t>
            </a:r>
            <a:r>
              <a:rPr kumimoji="1"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 be cold tomorrow.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    </a:t>
            </a:r>
            <a:r>
              <a:rPr kumimoji="1" lang="zh-CN" altLang="en-US" sz="3200" b="1">
                <a:solidFill>
                  <a:srgbClr val="009900"/>
                </a:solidFill>
                <a:latin typeface="Times New Roman" panose="02020603050405020304" pitchFamily="18" charset="0"/>
              </a:rPr>
              <a:t>明天可能冷。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3200" b="1">
                <a:solidFill>
                  <a:srgbClr val="009900"/>
                </a:solidFill>
                <a:latin typeface="Times New Roman" panose="02020603050405020304" pitchFamily="18" charset="0"/>
              </a:rPr>
              <a:t>    </a:t>
            </a:r>
            <a:r>
              <a:rPr kumimoji="1"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probably </a:t>
            </a:r>
            <a:r>
              <a:rPr kumimoji="1" lang="en-US" altLang="zh-CN" sz="3200" b="1" i="1">
                <a:solidFill>
                  <a:srgbClr val="009900"/>
                </a:solidFill>
                <a:latin typeface="Times New Roman" panose="02020603050405020304" pitchFamily="18" charset="0"/>
              </a:rPr>
              <a:t>adv</a:t>
            </a:r>
            <a:r>
              <a:rPr kumimoji="1"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. </a:t>
            </a:r>
            <a:r>
              <a:rPr kumimoji="1" lang="zh-CN" altLang="en-US" sz="3200" b="1">
                <a:solidFill>
                  <a:srgbClr val="009900"/>
                </a:solidFill>
                <a:latin typeface="Times New Roman" panose="02020603050405020304" pitchFamily="18" charset="0"/>
              </a:rPr>
              <a:t>大概</a:t>
            </a:r>
            <a:r>
              <a:rPr kumimoji="1"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; </a:t>
            </a:r>
            <a:r>
              <a:rPr kumimoji="1" lang="zh-CN" altLang="en-US" sz="3200" b="1">
                <a:solidFill>
                  <a:srgbClr val="009900"/>
                </a:solidFill>
                <a:latin typeface="Times New Roman" panose="02020603050405020304" pitchFamily="18" charset="0"/>
              </a:rPr>
              <a:t>或许</a:t>
            </a:r>
            <a:r>
              <a:rPr kumimoji="1"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; </a:t>
            </a:r>
            <a:r>
              <a:rPr kumimoji="1" lang="zh-CN" altLang="en-US" sz="3200" b="1">
                <a:solidFill>
                  <a:srgbClr val="009900"/>
                </a:solidFill>
                <a:latin typeface="Times New Roman" panose="02020603050405020304" pitchFamily="18" charset="0"/>
              </a:rPr>
              <a:t>很可能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英语中表示可能的方式有许多，除使用情态动词</a:t>
            </a:r>
            <a:r>
              <a:rPr kumimoji="1"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may / might </a:t>
            </a:r>
            <a:r>
              <a:rPr kumimoji="1"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以外，还可以通过</a:t>
            </a:r>
            <a:r>
              <a:rPr kumimoji="1"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will </a:t>
            </a:r>
            <a:r>
              <a:rPr kumimoji="1"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以及表示“可能” 的形容词和副词表达。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9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9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9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9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9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9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82" name="Text Box 6"/>
          <p:cNvSpPr txBox="1">
            <a:spLocks noChangeArrowheads="1"/>
          </p:cNvSpPr>
          <p:nvPr/>
        </p:nvSpPr>
        <p:spPr bwMode="auto">
          <a:xfrm>
            <a:off x="287338" y="671513"/>
            <a:ext cx="85693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zh-CN" altLang="en-US" sz="3200" b="1">
                <a:solidFill>
                  <a:srgbClr val="009900"/>
                </a:solidFill>
                <a:latin typeface="Times New Roman" panose="02020603050405020304" pitchFamily="18" charset="0"/>
              </a:rPr>
              <a:t>常用的有：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It is possible to do sth. ..., 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It is possible that …, 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主语 </a:t>
            </a:r>
            <a:r>
              <a:rPr kumimoji="1"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+ will probably / possibly + </a:t>
            </a:r>
            <a:r>
              <a:rPr kumimoji="1" lang="en-US" altLang="zh-CN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v</a:t>
            </a:r>
            <a:r>
              <a:rPr kumimoji="1"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r>
              <a:rPr kumimoji="1" lang="zh-CN" altLang="en-US" sz="3200" b="1">
                <a:solidFill>
                  <a:srgbClr val="009900"/>
                </a:solidFill>
                <a:latin typeface="Times New Roman" panose="02020603050405020304" pitchFamily="18" charset="0"/>
              </a:rPr>
              <a:t>等。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3200" b="1">
                <a:solidFill>
                  <a:srgbClr val="009900"/>
                </a:solidFill>
                <a:latin typeface="Times New Roman" panose="02020603050405020304" pitchFamily="18" charset="0"/>
              </a:rPr>
              <a:t>例如：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Is it possible to visit Alaska in December?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3200" b="1">
                <a:solidFill>
                  <a:srgbClr val="009900"/>
                </a:solidFill>
                <a:latin typeface="Times New Roman" panose="02020603050405020304" pitchFamily="18" charset="0"/>
              </a:rPr>
              <a:t>十二月去阿拉斯加游览有可能吗？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9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9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9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9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9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0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3" name="Text Box 3"/>
          <p:cNvSpPr txBox="1">
            <a:spLocks noChangeArrowheads="1"/>
          </p:cNvSpPr>
          <p:nvPr/>
        </p:nvSpPr>
        <p:spPr bwMode="auto">
          <a:xfrm>
            <a:off x="468313" y="604838"/>
            <a:ext cx="82804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en-US" altLang="zh-CN" sz="3600" b="1">
                <a:latin typeface="Times New Roman" panose="02020603050405020304" pitchFamily="18" charset="0"/>
              </a:rPr>
              <a:t>It is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possible </a:t>
            </a:r>
            <a:r>
              <a:rPr kumimoji="1" lang="en-US" altLang="zh-CN" sz="3600" b="1">
                <a:latin typeface="Times New Roman" panose="02020603050405020304" pitchFamily="18" charset="0"/>
              </a:rPr>
              <a:t>that it’ll be snowy in the night. 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3600" b="1">
                <a:latin typeface="Times New Roman" panose="02020603050405020304" pitchFamily="18" charset="0"/>
              </a:rPr>
              <a:t>晚上有可能会下雪。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3600" b="1">
                <a:latin typeface="Times New Roman" panose="02020603050405020304" pitchFamily="18" charset="0"/>
              </a:rPr>
              <a:t>It’ll 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probably</a:t>
            </a:r>
            <a:r>
              <a:rPr kumimoji="1" lang="en-US" altLang="zh-CN" sz="3600" b="1">
                <a:latin typeface="Times New Roman" panose="02020603050405020304" pitchFamily="18" charset="0"/>
              </a:rPr>
              <a:t> be cold and wet.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3600" b="1">
                <a:latin typeface="Times New Roman" panose="02020603050405020304" pitchFamily="18" charset="0"/>
              </a:rPr>
              <a:t>天气很可能会又湿又冷。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3600" b="1">
                <a:solidFill>
                  <a:srgbClr val="CC00FF"/>
                </a:solidFill>
                <a:latin typeface="Times New Roman" panose="02020603050405020304" pitchFamily="18" charset="0"/>
              </a:rPr>
              <a:t>注</a:t>
            </a:r>
            <a:r>
              <a:rPr kumimoji="1"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: probably </a:t>
            </a:r>
            <a:r>
              <a:rPr kumimoji="1" lang="zh-CN" altLang="en-US" sz="3600" b="1">
                <a:solidFill>
                  <a:srgbClr val="CC00FF"/>
                </a:solidFill>
                <a:latin typeface="Times New Roman" panose="02020603050405020304" pitchFamily="18" charset="0"/>
              </a:rPr>
              <a:t>表示“很可能”，所以表示的可能性要比 </a:t>
            </a:r>
            <a:r>
              <a:rPr kumimoji="1"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possible </a:t>
            </a:r>
            <a:r>
              <a:rPr kumimoji="1" lang="zh-CN" altLang="en-US" sz="3600" b="1">
                <a:solidFill>
                  <a:srgbClr val="CC00FF"/>
                </a:solidFill>
                <a:latin typeface="Times New Roman" panose="02020603050405020304" pitchFamily="18" charset="0"/>
              </a:rPr>
              <a:t>大。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1" descr="a8a0e7dd8edb6bba77c638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373313"/>
            <a:ext cx="5003800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12" descr="201307150902108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5375"/>
            <a:ext cx="4103688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3629" name="Text Box 3"/>
          <p:cNvSpPr txBox="1">
            <a:spLocks noChangeArrowheads="1"/>
          </p:cNvSpPr>
          <p:nvPr/>
        </p:nvSpPr>
        <p:spPr bwMode="auto">
          <a:xfrm>
            <a:off x="503238" y="188913"/>
            <a:ext cx="82454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We can know the weather through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weather forecast</a:t>
            </a:r>
            <a:r>
              <a:rPr lang="en-US" altLang="zh-CN" sz="40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23630" name="Line 14"/>
          <p:cNvSpPr>
            <a:spLocks noChangeShapeType="1"/>
          </p:cNvSpPr>
          <p:nvPr/>
        </p:nvSpPr>
        <p:spPr bwMode="auto">
          <a:xfrm>
            <a:off x="611188" y="1484313"/>
            <a:ext cx="44656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3631" name="Rectangle 15"/>
          <p:cNvSpPr>
            <a:spLocks noChangeArrowheads="1"/>
          </p:cNvSpPr>
          <p:nvPr/>
        </p:nvSpPr>
        <p:spPr bwMode="auto">
          <a:xfrm>
            <a:off x="1800225" y="1557338"/>
            <a:ext cx="20193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天气预报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9" grpId="0"/>
      <p:bldP spid="623630" grpId="0" animBg="1"/>
      <p:bldP spid="6236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j032374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79688"/>
            <a:ext cx="213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3" descr="child23-wi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579688"/>
            <a:ext cx="2286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4" descr="j01134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2655888"/>
            <a:ext cx="198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5" descr="j00991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2660650"/>
            <a:ext cx="1828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6" descr="未命名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2400" y="3284538"/>
            <a:ext cx="2133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Picture 7" descr="未命名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38400" y="3284538"/>
            <a:ext cx="2133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Picture 8" descr="未命名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8200" y="3284538"/>
            <a:ext cx="2133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5" name="Picture 9" descr="未命名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0" y="3284538"/>
            <a:ext cx="2133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304800" y="296863"/>
            <a:ext cx="861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>
              <a:latin typeface="Times New Roman" panose="02020603050405020304" pitchFamily="18" charset="0"/>
            </a:endParaRP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0" y="62071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Say what the weather might or might not be like.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1162050" y="1341438"/>
            <a:ext cx="6794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will be …/It will probably be …</a:t>
            </a:r>
            <a:endParaRPr kumimoji="1" lang="en-US" altLang="zh-C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971550" y="1890713"/>
            <a:ext cx="77041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tomorrow   next week   next month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748712" cy="960438"/>
          </a:xfrm>
        </p:spPr>
        <p:txBody>
          <a:bodyPr lIns="91440" rIns="91440" anchor="ctr"/>
          <a:lstStyle/>
          <a:p>
            <a:pPr eaLnBrk="1" hangingPunct="1"/>
            <a:r>
              <a:rPr lang="en-US" altLang="zh-CN" sz="2400" b="1" smtClean="0">
                <a:solidFill>
                  <a:srgbClr val="CC00CC"/>
                </a:solidFill>
                <a:cs typeface="Times New Roman" panose="02020603050405020304" pitchFamily="18" charset="0"/>
              </a:rPr>
              <a:t>Try to understand the sentences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875"/>
            <a:ext cx="8208962" cy="4259263"/>
          </a:xfrm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zh-CN" b="1" smtClean="0">
                <a:solidFill>
                  <a:srgbClr val="663300"/>
                </a:solidFill>
                <a:cs typeface="Times New Roman" panose="02020603050405020304" pitchFamily="18" charset="0"/>
              </a:rPr>
              <a:t>It</a:t>
            </a:r>
            <a:r>
              <a:rPr lang="en-US" altLang="zh-CN" b="1" smtClean="0">
                <a:solidFill>
                  <a:srgbClr val="CC0000"/>
                </a:solidFill>
                <a:cs typeface="Times New Roman" panose="02020603050405020304" pitchFamily="18" charset="0"/>
              </a:rPr>
              <a:t> may </a:t>
            </a:r>
            <a:r>
              <a:rPr lang="en-US" altLang="zh-CN" b="1" smtClean="0">
                <a:solidFill>
                  <a:srgbClr val="663300"/>
                </a:solidFill>
                <a:cs typeface="Times New Roman" panose="02020603050405020304" pitchFamily="18" charset="0"/>
              </a:rPr>
              <a:t>not even be cold...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zh-CN" b="1" smtClean="0">
                <a:solidFill>
                  <a:srgbClr val="663300"/>
                </a:solidFill>
                <a:cs typeface="Times New Roman" panose="02020603050405020304" pitchFamily="18" charset="0"/>
              </a:rPr>
              <a:t>We </a:t>
            </a:r>
            <a:r>
              <a:rPr lang="en-US" altLang="zh-CN" b="1" smtClean="0">
                <a:solidFill>
                  <a:srgbClr val="CC0000"/>
                </a:solidFill>
                <a:cs typeface="Times New Roman" panose="02020603050405020304" pitchFamily="18" charset="0"/>
              </a:rPr>
              <a:t>might</a:t>
            </a:r>
            <a:r>
              <a:rPr lang="en-US" altLang="zh-CN" b="1" smtClean="0">
                <a:solidFill>
                  <a:srgbClr val="663300"/>
                </a:solidFill>
                <a:cs typeface="Times New Roman" panose="02020603050405020304" pitchFamily="18" charset="0"/>
              </a:rPr>
              <a:t> go to Australia.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zh-CN" b="1" smtClean="0">
                <a:solidFill>
                  <a:srgbClr val="663300"/>
                </a:solidFill>
                <a:cs typeface="Times New Roman" panose="02020603050405020304" pitchFamily="18" charset="0"/>
              </a:rPr>
              <a:t>It’ll </a:t>
            </a:r>
            <a:r>
              <a:rPr lang="en-US" altLang="zh-CN" b="1" u="sng" smtClean="0">
                <a:solidFill>
                  <a:srgbClr val="CC0000"/>
                </a:solidFill>
                <a:cs typeface="Times New Roman" panose="02020603050405020304" pitchFamily="18" charset="0"/>
              </a:rPr>
              <a:t>probably</a:t>
            </a:r>
            <a:r>
              <a:rPr lang="en-US" altLang="zh-CN" b="1" smtClean="0">
                <a:solidFill>
                  <a:srgbClr val="663300"/>
                </a:solidFill>
                <a:cs typeface="Times New Roman" panose="02020603050405020304" pitchFamily="18" charset="0"/>
              </a:rPr>
              <a:t> be hot and sunny.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zh-CN" b="1" smtClean="0">
                <a:solidFill>
                  <a:srgbClr val="663300"/>
                </a:solidFill>
                <a:cs typeface="Times New Roman" panose="02020603050405020304" pitchFamily="18" charset="0"/>
              </a:rPr>
              <a:t>When’s the best time to visit the USA?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zh-CN" b="1" smtClean="0">
                <a:solidFill>
                  <a:srgbClr val="663300"/>
                </a:solidFill>
                <a:cs typeface="Times New Roman" panose="02020603050405020304" pitchFamily="18" charset="0"/>
              </a:rPr>
              <a:t>What is the weather like?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b="1" smtClean="0">
                <a:solidFill>
                  <a:srgbClr val="CC0000"/>
                </a:solidFill>
              </a:rPr>
              <a:t>= </a:t>
            </a:r>
            <a:r>
              <a:rPr lang="en-US" altLang="zh-CN" b="1" smtClean="0">
                <a:solidFill>
                  <a:srgbClr val="CC0000"/>
                </a:solidFill>
                <a:cs typeface="Times New Roman" panose="02020603050405020304" pitchFamily="18" charset="0"/>
              </a:rPr>
              <a:t>How is the weather?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zh-CN" b="1" smtClean="0">
                <a:solidFill>
                  <a:srgbClr val="6633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b="1" smtClean="0">
                <a:solidFill>
                  <a:srgbClr val="CC00CC"/>
                </a:solidFill>
                <a:cs typeface="Times New Roman" panose="02020603050405020304" pitchFamily="18" charset="0"/>
              </a:rPr>
              <a:t>What will the weather be like?</a:t>
            </a:r>
          </a:p>
        </p:txBody>
      </p:sp>
      <p:grpSp>
        <p:nvGrpSpPr>
          <p:cNvPr id="2" name="Group 5"/>
          <p:cNvGrpSpPr/>
          <p:nvPr/>
        </p:nvGrpSpPr>
        <p:grpSpPr bwMode="auto">
          <a:xfrm>
            <a:off x="6084888" y="1341438"/>
            <a:ext cx="2584450" cy="1223962"/>
            <a:chOff x="3923" y="981"/>
            <a:chExt cx="1628" cy="771"/>
          </a:xfrm>
        </p:grpSpPr>
        <p:sp>
          <p:nvSpPr>
            <p:cNvPr id="112645" name="Text Box 6"/>
            <p:cNvSpPr txBox="1">
              <a:spLocks noChangeArrowheads="1"/>
            </p:cNvSpPr>
            <p:nvPr/>
          </p:nvSpPr>
          <p:spPr bwMode="auto">
            <a:xfrm>
              <a:off x="3923" y="981"/>
              <a:ext cx="86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kumimoji="1" lang="en-US" altLang="zh-CN" sz="3600" b="1">
                  <a:solidFill>
                    <a:srgbClr val="3333CC"/>
                  </a:solidFill>
                  <a:latin typeface="Times New Roman" panose="02020603050405020304" pitchFamily="18" charset="0"/>
                </a:rPr>
                <a:t>may</a:t>
              </a:r>
            </a:p>
            <a:p>
              <a:pPr eaLnBrk="1" hangingPunct="1">
                <a:lnSpc>
                  <a:spcPct val="110000"/>
                </a:lnSpc>
              </a:pPr>
              <a:r>
                <a:rPr kumimoji="1" lang="en-US" altLang="zh-CN" sz="3600" b="1">
                  <a:solidFill>
                    <a:srgbClr val="3333CC"/>
                  </a:solidFill>
                  <a:latin typeface="Times New Roman" panose="02020603050405020304" pitchFamily="18" charset="0"/>
                </a:rPr>
                <a:t>might </a:t>
              </a:r>
            </a:p>
          </p:txBody>
        </p:sp>
        <p:sp>
          <p:nvSpPr>
            <p:cNvPr id="112646" name="Text Box 7"/>
            <p:cNvSpPr txBox="1">
              <a:spLocks noChangeArrowheads="1"/>
            </p:cNvSpPr>
            <p:nvPr/>
          </p:nvSpPr>
          <p:spPr bwMode="auto">
            <a:xfrm>
              <a:off x="4967" y="1207"/>
              <a:ext cx="5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kumimoji="1" lang="en-US" altLang="zh-CN" sz="3600" b="1">
                  <a:solidFill>
                    <a:srgbClr val="3333CC"/>
                  </a:solidFill>
                  <a:latin typeface="Times New Roman" panose="02020603050405020304" pitchFamily="18" charset="0"/>
                </a:rPr>
                <a:t>+do</a:t>
              </a:r>
            </a:p>
          </p:txBody>
        </p:sp>
        <p:sp>
          <p:nvSpPr>
            <p:cNvPr id="112647" name="AutoShape 8"/>
            <p:cNvSpPr/>
            <p:nvPr/>
          </p:nvSpPr>
          <p:spPr bwMode="auto">
            <a:xfrm>
              <a:off x="4830" y="1117"/>
              <a:ext cx="46" cy="635"/>
            </a:xfrm>
            <a:prstGeom prst="rightBrace">
              <a:avLst>
                <a:gd name="adj1" fmla="val 11503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10000"/>
                </a:lnSpc>
                <a:spcBef>
                  <a:spcPct val="50000"/>
                </a:spcBef>
              </a:pPr>
              <a:endParaRPr kumimoji="1" lang="zh-CN" altLang="en-US" sz="3600" b="1">
                <a:latin typeface="Times New Roman" panose="02020603050405020304" pitchFamily="18" charset="0"/>
              </a:endParaRPr>
            </a:p>
          </p:txBody>
        </p:sp>
      </p:grpSp>
      <p:pic>
        <p:nvPicPr>
          <p:cNvPr id="112648" name="Picture 9" descr="多云间晴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5168900"/>
            <a:ext cx="122396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23850" y="549275"/>
            <a:ext cx="8207375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1"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will the weather be like?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kumimoji="1"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might</a:t>
            </a:r>
            <a:r>
              <a:rPr kumimoji="1"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kumimoji="1"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quite windy.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kumimoji="1"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kumimoji="1"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kumimoji="1"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quite cool.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It will </a:t>
            </a:r>
            <a:r>
              <a:rPr kumimoji="1"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probably</a:t>
            </a:r>
            <a:r>
              <a:rPr kumimoji="1"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kumimoji="1"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hot and sunny.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763713" y="3141663"/>
            <a:ext cx="46085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r>
              <a:rPr kumimoji="1"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     </a:t>
            </a:r>
            <a:r>
              <a:rPr kumimoji="1" lang="zh-CN" altLang="en-US" sz="4400" b="1">
                <a:latin typeface="Times New Roman" panose="02020603050405020304" pitchFamily="18" charset="0"/>
              </a:rPr>
              <a:t>肯定程度：</a:t>
            </a:r>
            <a:endParaRPr kumimoji="1" lang="zh-CN" altLang="en-US" sz="44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kumimoji="1" lang="zh-CN" altLang="en-US" sz="4400" b="1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kumimoji="1" lang="en-US" altLang="zh-CN" sz="4400" b="1">
                <a:solidFill>
                  <a:srgbClr val="FF3300"/>
                </a:solidFill>
                <a:latin typeface="Times New Roman" panose="02020603050405020304" pitchFamily="18" charset="0"/>
              </a:rPr>
              <a:t>might        +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sz="4400" b="1">
                <a:solidFill>
                  <a:srgbClr val="FF3300"/>
                </a:solidFill>
                <a:latin typeface="Times New Roman" panose="02020603050405020304" pitchFamily="18" charset="0"/>
              </a:rPr>
              <a:t>  May           ++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sz="4400" b="1">
                <a:solidFill>
                  <a:srgbClr val="FF3300"/>
                </a:solidFill>
                <a:latin typeface="Times New Roman" panose="02020603050405020304" pitchFamily="18" charset="0"/>
              </a:rPr>
              <a:t>  probably   +++</a:t>
            </a:r>
            <a:endParaRPr kumimoji="1" lang="en-US" altLang="zh-CN" sz="4400" b="1">
              <a:latin typeface="Times New Roman" panose="02020603050405020304" pitchFamily="18" charset="0"/>
            </a:endParaRPr>
          </a:p>
        </p:txBody>
      </p:sp>
      <p:pic>
        <p:nvPicPr>
          <p:cNvPr id="113669" name="Picture 6" descr="围绕地球转"/>
          <p:cNvPicPr>
            <a:picLocks noChangeAspect="1" noChangeArrowheads="1" noCrop="1"/>
          </p:cNvPicPr>
          <p:nvPr/>
        </p:nvPicPr>
        <p:blipFill>
          <a:blip r:embed="rId3">
            <a:lum bright="6000" contrast="30000"/>
          </a:blip>
          <a:srcRect/>
          <a:stretch>
            <a:fillRect/>
          </a:stretch>
        </p:blipFill>
        <p:spPr bwMode="auto">
          <a:xfrm>
            <a:off x="6948488" y="5013325"/>
            <a:ext cx="219551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矩形 1"/>
          <p:cNvSpPr>
            <a:spLocks noChangeArrowheads="1"/>
          </p:cNvSpPr>
          <p:nvPr/>
        </p:nvSpPr>
        <p:spPr bwMode="auto">
          <a:xfrm>
            <a:off x="395288" y="620713"/>
            <a:ext cx="80454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CN" sz="3600" b="1">
                <a:solidFill>
                  <a:srgbClr val="CC00CC"/>
                </a:solidFill>
                <a:latin typeface="Times New Roman" panose="02020603050405020304" pitchFamily="18" charset="0"/>
              </a:rPr>
              <a:t>6 Listen to the speaker asking a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zh-CN" altLang="en-US" sz="3600" b="1">
                <a:solidFill>
                  <a:srgbClr val="CC00CC"/>
                </a:solidFill>
                <a:latin typeface="Times New Roman" panose="02020603050405020304" pitchFamily="18" charset="0"/>
              </a:rPr>
              <a:t>   </a:t>
            </a:r>
            <a:r>
              <a:rPr kumimoji="1" lang="en-US" altLang="zh-CN" sz="3600" b="1">
                <a:solidFill>
                  <a:srgbClr val="CC00CC"/>
                </a:solidFill>
                <a:latin typeface="Times New Roman" panose="02020603050405020304" pitchFamily="18" charset="0"/>
              </a:rPr>
              <a:t>question or showing surprise.</a:t>
            </a:r>
            <a:endParaRPr kumimoji="1" lang="zh-CN" altLang="en-US" sz="3600" b="1">
              <a:solidFill>
                <a:srgbClr val="CC00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kumimoji="1" lang="zh-CN" altLang="en-US" sz="3600" b="1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1" name="矩形 3"/>
          <p:cNvSpPr>
            <a:spLocks noChangeArrowheads="1"/>
          </p:cNvSpPr>
          <p:nvPr/>
        </p:nvSpPr>
        <p:spPr bwMode="auto">
          <a:xfrm>
            <a:off x="755650" y="2852738"/>
            <a:ext cx="88582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CN" sz="3600" b="1">
                <a:latin typeface="Times New Roman" panose="02020603050405020304" pitchFamily="18" charset="0"/>
              </a:rPr>
              <a:t>What’s the weather like?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kumimoji="1" lang="en-US" altLang="zh-CN" sz="36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CN" sz="3600" b="1">
                <a:latin typeface="Times New Roman" panose="02020603050405020304" pitchFamily="18" charset="0"/>
              </a:rPr>
              <a:t>What’s the weather like?</a:t>
            </a:r>
          </a:p>
        </p:txBody>
      </p:sp>
      <p:sp>
        <p:nvSpPr>
          <p:cNvPr id="114692" name="AutoShape 7"/>
          <p:cNvSpPr>
            <a:spLocks noChangeArrowheads="1"/>
          </p:cNvSpPr>
          <p:nvPr/>
        </p:nvSpPr>
        <p:spPr bwMode="auto">
          <a:xfrm>
            <a:off x="3995738" y="2781300"/>
            <a:ext cx="1219200" cy="219075"/>
          </a:xfrm>
          <a:prstGeom prst="curvedDownArrow">
            <a:avLst>
              <a:gd name="adj1" fmla="val 70673"/>
              <a:gd name="adj2" fmla="val 141320"/>
              <a:gd name="adj3" fmla="val 33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kumimoji="1" lang="zh-CN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3" name="AutoShape 9"/>
          <p:cNvSpPr>
            <a:spLocks noChangeArrowheads="1"/>
          </p:cNvSpPr>
          <p:nvPr/>
        </p:nvSpPr>
        <p:spPr bwMode="auto">
          <a:xfrm>
            <a:off x="3857625" y="3786188"/>
            <a:ext cx="1576388" cy="212725"/>
          </a:xfrm>
          <a:prstGeom prst="curvedUpArrow">
            <a:avLst>
              <a:gd name="adj1" fmla="val 80657"/>
              <a:gd name="adj2" fmla="val 161349"/>
              <a:gd name="adj3" fmla="val 33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kumimoji="1" lang="zh-CN" altLang="en-US">
              <a:latin typeface="Times New Roman" panose="02020603050405020304" pitchFamily="18" charset="0"/>
            </a:endParaRPr>
          </a:p>
        </p:txBody>
      </p:sp>
      <p:pic>
        <p:nvPicPr>
          <p:cNvPr id="7" name="Unit1课文录音activity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0713"/>
            <a:ext cx="87153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矩形 1"/>
          <p:cNvSpPr>
            <a:spLocks noChangeArrowheads="1"/>
          </p:cNvSpPr>
          <p:nvPr/>
        </p:nvSpPr>
        <p:spPr bwMode="auto">
          <a:xfrm>
            <a:off x="107950" y="549275"/>
            <a:ext cx="79597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CN" sz="3600" b="1">
                <a:solidFill>
                  <a:srgbClr val="CC00CC"/>
                </a:solidFill>
                <a:latin typeface="Times New Roman" panose="02020603050405020304" pitchFamily="18" charset="0"/>
              </a:rPr>
              <a:t>7 Listen and </a:t>
            </a:r>
            <a:r>
              <a:rPr kumimoji="1" lang="en-US" altLang="zh-CN" sz="360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>
                <a:solidFill>
                  <a:srgbClr val="CC00CC"/>
                </a:solidFill>
                <a:latin typeface="Times New Roman" panose="02020603050405020304" pitchFamily="18" charset="0"/>
              </a:rPr>
              <a:t>write </a:t>
            </a:r>
            <a:r>
              <a:rPr kumimoji="1" lang="en-US" altLang="zh-CN" sz="3600">
                <a:solidFill>
                  <a:srgbClr val="CC00CC"/>
                </a:solidFill>
                <a:latin typeface="Times New Roman" panose="02020603050405020304" pitchFamily="18" charset="0"/>
              </a:rPr>
              <a:t>*</a:t>
            </a:r>
            <a:r>
              <a:rPr kumimoji="1" lang="en-US" altLang="zh-CN" sz="3600" b="1">
                <a:solidFill>
                  <a:srgbClr val="CC00CC"/>
                </a:solidFill>
                <a:latin typeface="Times New Roman" panose="02020603050405020304" pitchFamily="18" charset="0"/>
              </a:rPr>
              <a:t> if the speaker is 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CN" sz="3600" b="1">
                <a:solidFill>
                  <a:srgbClr val="CC00CC"/>
                </a:solidFill>
                <a:latin typeface="Times New Roman" panose="02020603050405020304" pitchFamily="18" charset="0"/>
              </a:rPr>
              <a:t>asking a question or </a:t>
            </a:r>
            <a:r>
              <a:rPr kumimoji="1" lang="en-US" altLang="zh-CN" sz="3600">
                <a:solidFill>
                  <a:srgbClr val="CC00CC"/>
                </a:solidFill>
                <a:latin typeface="Times New Roman" panose="02020603050405020304" pitchFamily="18" charset="0"/>
              </a:rPr>
              <a:t>** </a:t>
            </a:r>
            <a:r>
              <a:rPr kumimoji="1" lang="en-US" altLang="zh-CN" sz="3600" b="1">
                <a:solidFill>
                  <a:srgbClr val="CC00CC"/>
                </a:solidFill>
                <a:latin typeface="Times New Roman" panose="02020603050405020304" pitchFamily="18" charset="0"/>
              </a:rPr>
              <a:t>if he is showing 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CN" sz="3600" b="1">
                <a:solidFill>
                  <a:srgbClr val="CC00CC"/>
                </a:solidFill>
                <a:latin typeface="Times New Roman" panose="02020603050405020304" pitchFamily="18" charset="0"/>
              </a:rPr>
              <a:t>surprise. </a:t>
            </a:r>
            <a:endParaRPr kumimoji="1" lang="zh-CN" altLang="en-US" sz="3600" b="1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5" name="矩形 4"/>
          <p:cNvSpPr>
            <a:spLocks noChangeArrowheads="1"/>
          </p:cNvSpPr>
          <p:nvPr/>
        </p:nvSpPr>
        <p:spPr bwMode="auto">
          <a:xfrm>
            <a:off x="928688" y="2928938"/>
            <a:ext cx="76327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3900"/>
              </a:lnSpc>
              <a:buFont typeface="Arial" panose="020B0604020202020204" pitchFamily="34" charset="0"/>
              <a:buNone/>
            </a:pPr>
            <a:r>
              <a:rPr kumimoji="1" lang="en-US" altLang="zh-CN" sz="2800" b="1">
                <a:latin typeface="Times New Roman" panose="02020603050405020304" pitchFamily="18" charset="0"/>
              </a:rPr>
              <a:t>1 When is the best time to visit your country?</a:t>
            </a:r>
          </a:p>
          <a:p>
            <a:pPr eaLnBrk="1" hangingPunct="1">
              <a:lnSpc>
                <a:spcPts val="3900"/>
              </a:lnSpc>
              <a:buFont typeface="Arial" panose="020B0604020202020204" pitchFamily="34" charset="0"/>
              <a:buNone/>
            </a:pPr>
            <a:r>
              <a:rPr kumimoji="1" lang="en-US" altLang="zh-CN" sz="2800" b="1">
                <a:latin typeface="Times New Roman" panose="02020603050405020304" pitchFamily="18" charset="0"/>
              </a:rPr>
              <a:t>2 What clothes should she bring? </a:t>
            </a:r>
          </a:p>
          <a:p>
            <a:pPr eaLnBrk="1" hangingPunct="1">
              <a:lnSpc>
                <a:spcPts val="3900"/>
              </a:lnSpc>
              <a:buFont typeface="Arial" panose="020B0604020202020204" pitchFamily="34" charset="0"/>
              <a:buNone/>
            </a:pPr>
            <a:r>
              <a:rPr kumimoji="1" lang="en-US" altLang="zh-CN" sz="2800" b="1">
                <a:latin typeface="Times New Roman" panose="02020603050405020304" pitchFamily="18" charset="0"/>
              </a:rPr>
              <a:t>3 What is the temperature? </a:t>
            </a:r>
          </a:p>
          <a:p>
            <a:pPr eaLnBrk="1" hangingPunct="1">
              <a:lnSpc>
                <a:spcPts val="3900"/>
              </a:lnSpc>
              <a:buFont typeface="Arial" panose="020B0604020202020204" pitchFamily="34" charset="0"/>
              <a:buNone/>
            </a:pPr>
            <a:r>
              <a:rPr kumimoji="1" lang="en-US" altLang="zh-CN" sz="2800" b="1">
                <a:latin typeface="Times New Roman" panose="02020603050405020304" pitchFamily="18" charset="0"/>
              </a:rPr>
              <a:t>4 Where are you going?  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6" name="矩形 4"/>
          <p:cNvSpPr>
            <a:spLocks noChangeArrowheads="1"/>
          </p:cNvSpPr>
          <p:nvPr/>
        </p:nvSpPr>
        <p:spPr bwMode="auto">
          <a:xfrm>
            <a:off x="857250" y="5286375"/>
            <a:ext cx="58959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CN" sz="3600" b="1">
                <a:solidFill>
                  <a:srgbClr val="CC00CC"/>
                </a:solidFill>
                <a:latin typeface="Times New Roman" panose="02020603050405020304" pitchFamily="18" charset="0"/>
              </a:rPr>
              <a:t>Now listen again and repeat. </a:t>
            </a:r>
            <a:endParaRPr kumimoji="1" lang="zh-CN" altLang="en-US" sz="3600" b="1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428625" y="2928938"/>
            <a:ext cx="142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endParaRPr kumimoji="1" lang="zh-CN" altLang="en-US" sz="3600">
              <a:latin typeface="Times New Roman" panose="02020603050405020304" pitchFamily="18" charset="0"/>
            </a:endParaRP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428625" y="3429000"/>
            <a:ext cx="142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endParaRPr kumimoji="1" lang="zh-CN" altLang="en-US" sz="3600">
              <a:latin typeface="Times New Roman" panose="02020603050405020304" pitchFamily="18" charset="0"/>
            </a:endParaRP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357188" y="3925888"/>
            <a:ext cx="142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**</a:t>
            </a:r>
            <a:endParaRPr kumimoji="1" lang="zh-CN" altLang="en-US" sz="3600">
              <a:latin typeface="Times New Roman" panose="02020603050405020304" pitchFamily="18" charset="0"/>
            </a:endParaRPr>
          </a:p>
        </p:txBody>
      </p: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357188" y="4429125"/>
            <a:ext cx="142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**</a:t>
            </a:r>
            <a:endParaRPr kumimoji="1" lang="zh-CN" altLang="en-US" sz="3600">
              <a:latin typeface="Times New Roman" panose="02020603050405020304" pitchFamily="18" charset="0"/>
            </a:endParaRPr>
          </a:p>
        </p:txBody>
      </p:sp>
      <p:pic>
        <p:nvPicPr>
          <p:cNvPr id="11" name="Unit1课文录音activity7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296863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19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6631" grpId="0" autoUpdateAnimBg="0"/>
      <p:bldP spid="26632" grpId="0" autoUpdateAnimBg="0"/>
      <p:bldP spid="26633" grpId="0" autoUpdateAnimBg="0"/>
      <p:bldP spid="2663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矩形 1"/>
          <p:cNvSpPr>
            <a:spLocks noChangeArrowheads="1"/>
          </p:cNvSpPr>
          <p:nvPr/>
        </p:nvSpPr>
        <p:spPr bwMode="auto">
          <a:xfrm>
            <a:off x="214313" y="642938"/>
            <a:ext cx="61531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CN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8 Work in pairs. Tell the story.</a:t>
            </a:r>
            <a:endParaRPr kumimoji="1" lang="zh-CN" altLang="en-US" sz="3600" b="1" dirty="0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39" name="矩形 2"/>
          <p:cNvSpPr>
            <a:spLocks noChangeArrowheads="1"/>
          </p:cNvSpPr>
          <p:nvPr/>
        </p:nvSpPr>
        <p:spPr bwMode="auto">
          <a:xfrm>
            <a:off x="574675" y="1571625"/>
            <a:ext cx="85693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Make a weather forecast for different cities in China. Use the correct information in the table in Activity 2 to help you.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Now say what the weather might or might not be like in your town.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 tomorrow     next week    next month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kumimoji="1" lang="en-US" altLang="zh-CN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It’ll probably be cold tomorrow.</a:t>
            </a:r>
          </a:p>
        </p:txBody>
      </p:sp>
      <p:pic>
        <p:nvPicPr>
          <p:cNvPr id="116740" name="Picture 2" descr="PE01038_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63" y="4429125"/>
            <a:ext cx="27781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6" name="Text Box 4"/>
          <p:cNvSpPr txBox="1">
            <a:spLocks noChangeArrowheads="1"/>
          </p:cNvSpPr>
          <p:nvPr/>
        </p:nvSpPr>
        <p:spPr bwMode="auto">
          <a:xfrm>
            <a:off x="0" y="407988"/>
            <a:ext cx="9144000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92505" indent="-9925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1. — I have read the film introduction of Ye Wen. It tells the Kung Fu master’s story in Foshan. 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    — ___________. Why not go to see it tonight? 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    A. I am afraid not         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    B. Sounds exciting         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    C. That is boring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</a:rPr>
              <a:t>2. — Do you have any plans for this weekend?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</a:rPr>
              <a:t>    — I’m not sure. I _______ go climbing Mount Yuntai.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</a:rPr>
              <a:t>    A. must     B. need    C. may    D. can</a:t>
            </a:r>
          </a:p>
        </p:txBody>
      </p:sp>
      <p:pic>
        <p:nvPicPr>
          <p:cNvPr id="699399" name="Picture 7" descr="图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241550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400" name="Picture 8" descr="图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4797425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9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5"/>
          <p:cNvSpPr txBox="1">
            <a:spLocks noChangeArrowheads="1"/>
          </p:cNvSpPr>
          <p:nvPr/>
        </p:nvSpPr>
        <p:spPr bwMode="auto">
          <a:xfrm>
            <a:off x="215900" y="439738"/>
            <a:ext cx="9144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92505" indent="-9925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3200" b="1">
                <a:latin typeface="Times New Roman" panose="02020603050405020304" pitchFamily="18" charset="0"/>
              </a:rPr>
              <a:t>3. In Britain, you ____ be 18 if you want 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3200" b="1">
                <a:latin typeface="Times New Roman" panose="02020603050405020304" pitchFamily="18" charset="0"/>
              </a:rPr>
              <a:t>    to drive a car.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3200" b="1">
                <a:latin typeface="Times New Roman" panose="02020603050405020304" pitchFamily="18" charset="0"/>
              </a:rPr>
              <a:t>    A. can    B. must    C. may    D. might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200" b="1">
                <a:latin typeface="Times New Roman" panose="02020603050405020304" pitchFamily="18" charset="0"/>
              </a:rPr>
              <a:t>4. — _____ I go to play basketball now?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200" b="1">
                <a:latin typeface="Times New Roman" panose="02020603050405020304" pitchFamily="18" charset="0"/>
              </a:rPr>
              <a:t>    — Yes, since you have finished your homework.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200" b="1">
                <a:latin typeface="Times New Roman" panose="02020603050405020304" pitchFamily="18" charset="0"/>
              </a:rPr>
              <a:t>    A. Must              B. Should 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200" b="1">
                <a:latin typeface="Times New Roman" panose="02020603050405020304" pitchFamily="18" charset="0"/>
              </a:rPr>
              <a:t>    C. Need              D. May</a:t>
            </a:r>
          </a:p>
        </p:txBody>
      </p:sp>
      <p:pic>
        <p:nvPicPr>
          <p:cNvPr id="703496" name="Picture 8" descr="图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43100" y="16287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498" name="Picture 10" descr="图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4760913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3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3"/>
          <p:cNvSpPr txBox="1">
            <a:spLocks noChangeArrowheads="1"/>
          </p:cNvSpPr>
          <p:nvPr/>
        </p:nvSpPr>
        <p:spPr bwMode="auto">
          <a:xfrm>
            <a:off x="649288" y="295275"/>
            <a:ext cx="74866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92505" indent="-9925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5. — Mum, how do you like my handwriting?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 — __! It’s the best one you have ever written.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    A. How terrible        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    B. What an interesting one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    C. How wonderful       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    D. What a terrible one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</a:rPr>
              <a:t>6. — The weather has been dry for a month.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</a:rPr>
              <a:t>    — Yes. If it still _____, the plants will die.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</a:rPr>
              <a:t>   A. doesn’t rain       B. rains       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</a:rPr>
              <a:t>   C. won’t rain          D. is raining</a:t>
            </a:r>
          </a:p>
        </p:txBody>
      </p:sp>
      <p:pic>
        <p:nvPicPr>
          <p:cNvPr id="710661" name="Picture 5" descr="图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163" y="2349500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0662" name="Picture 6" descr="图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9138" y="4976813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3"/>
          <p:cNvSpPr txBox="1">
            <a:spLocks noChangeArrowheads="1"/>
          </p:cNvSpPr>
          <p:nvPr/>
        </p:nvSpPr>
        <p:spPr bwMode="auto">
          <a:xfrm>
            <a:off x="71438" y="-1587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根据句子意思，用适当的单词填空。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1. It rains a lot in summer in Beijing. 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It’s often _______.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2. There’re a lot of clouds. It’s ________.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3. The weather is snowy and there’s a lot 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of _______ in the park.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4. The sun is out. It’s very </a:t>
            </a:r>
            <a:r>
              <a:rPr kumimoji="1" lang="en-US" altLang="zh-CN" sz="3600" b="1" u="sng" dirty="0">
                <a:latin typeface="Times New Roman" panose="02020603050405020304" pitchFamily="18" charset="0"/>
              </a:rPr>
              <a:t>              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today.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5. The wind is very strong. It’s so _________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that it’s difficult to walk.</a:t>
            </a:r>
          </a:p>
        </p:txBody>
      </p:sp>
      <p:sp>
        <p:nvSpPr>
          <p:cNvPr id="675845" name="Rectangle 5"/>
          <p:cNvSpPr>
            <a:spLocks noChangeArrowheads="1"/>
          </p:cNvSpPr>
          <p:nvPr/>
        </p:nvSpPr>
        <p:spPr bwMode="auto">
          <a:xfrm>
            <a:off x="2555875" y="1268413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rainy</a:t>
            </a:r>
            <a:endParaRPr kumimoji="1"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675846" name="Rectangle 6"/>
          <p:cNvSpPr>
            <a:spLocks noChangeArrowheads="1"/>
          </p:cNvSpPr>
          <p:nvPr/>
        </p:nvSpPr>
        <p:spPr bwMode="auto">
          <a:xfrm>
            <a:off x="6227763" y="1989138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cloudy</a:t>
            </a:r>
            <a:endParaRPr kumimoji="1"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675847" name="Rectangle 7"/>
          <p:cNvSpPr>
            <a:spLocks noChangeArrowheads="1"/>
          </p:cNvSpPr>
          <p:nvPr/>
        </p:nvSpPr>
        <p:spPr bwMode="auto">
          <a:xfrm>
            <a:off x="1309688" y="3392488"/>
            <a:ext cx="117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snow</a:t>
            </a:r>
            <a:endParaRPr kumimoji="1"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675848" name="Rectangle 8"/>
          <p:cNvSpPr>
            <a:spLocks noChangeArrowheads="1"/>
          </p:cNvSpPr>
          <p:nvPr/>
        </p:nvSpPr>
        <p:spPr bwMode="auto">
          <a:xfrm>
            <a:off x="5487988" y="425767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sunny</a:t>
            </a:r>
            <a:endParaRPr kumimoji="1"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675849" name="Rectangle 9"/>
          <p:cNvSpPr>
            <a:spLocks noChangeArrowheads="1"/>
          </p:cNvSpPr>
          <p:nvPr/>
        </p:nvSpPr>
        <p:spPr bwMode="auto">
          <a:xfrm>
            <a:off x="6804025" y="5192713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windy</a:t>
            </a:r>
            <a:r>
              <a:rPr kumimoji="1" lang="en-US" altLang="zh-CN" sz="2800" b="1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2"/>
          <p:cNvSpPr>
            <a:spLocks noChangeShapeType="1"/>
          </p:cNvSpPr>
          <p:nvPr/>
        </p:nvSpPr>
        <p:spPr bwMode="auto">
          <a:xfrm flipV="1">
            <a:off x="3948113" y="2978150"/>
            <a:ext cx="52705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8515" tIns="59258" rIns="118515" bIns="59258"/>
          <a:lstStyle/>
          <a:p>
            <a:endParaRPr lang="zh-CN" altLang="en-US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52413" y="333375"/>
            <a:ext cx="4537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kumimoji="1" lang="zh-CN" altLang="en-US">
              <a:latin typeface="Times New Roman" panose="02020603050405020304" pitchFamily="18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971550" y="476250"/>
            <a:ext cx="39846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en-US" altLang="zh-CN" sz="47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Warming-up </a:t>
            </a:r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2363788" y="3159125"/>
            <a:ext cx="1727200" cy="11509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118515" tIns="59258" rIns="118515" bIns="59258" anchor="ctr"/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kumimoji="1" lang="zh-CN" altLang="en-US">
              <a:latin typeface="Times New Roman" panose="02020603050405020304" pitchFamily="18" charset="0"/>
            </a:endParaRP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 flipH="1">
            <a:off x="1692275" y="36988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8515" tIns="59258" rIns="118515" bIns="59258"/>
          <a:lstStyle/>
          <a:p>
            <a:endParaRPr lang="zh-CN" alt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1787525" y="2708275"/>
            <a:ext cx="85725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8515" tIns="59258" rIns="118515" bIns="59258"/>
          <a:lstStyle/>
          <a:p>
            <a:endParaRPr lang="zh-CN" altLang="en-US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3611563" y="4238625"/>
            <a:ext cx="193675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8515" tIns="59258" rIns="118515" bIns="59258"/>
          <a:lstStyle/>
          <a:p>
            <a:endParaRPr lang="zh-CN" altLang="en-US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 flipV="1">
            <a:off x="3324225" y="2528888"/>
            <a:ext cx="9525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8515" tIns="59258" rIns="118515" bIns="59258"/>
          <a:lstStyle/>
          <a:p>
            <a:endParaRPr lang="zh-CN" altLang="en-US"/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 flipH="1">
            <a:off x="2219325" y="42211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8515" tIns="59258" rIns="118515" bIns="59258"/>
          <a:lstStyle/>
          <a:p>
            <a:endParaRPr lang="zh-CN" altLang="en-US"/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922338" y="2058988"/>
            <a:ext cx="1081087" cy="7937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118515" tIns="59258" rIns="118515" bIns="59258" anchor="ctr"/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kumimoji="1" lang="zh-CN" altLang="en-US">
              <a:latin typeface="Times New Roman" panose="02020603050405020304" pitchFamily="18" charset="0"/>
            </a:endParaRPr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2651125" y="1809750"/>
            <a:ext cx="1295400" cy="863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118515" tIns="59258" rIns="118515" bIns="59258" anchor="ctr"/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kumimoji="1" lang="zh-CN" altLang="en-US">
              <a:latin typeface="Times New Roman" panose="02020603050405020304" pitchFamily="18" charset="0"/>
            </a:endParaRPr>
          </a:p>
        </p:txBody>
      </p:sp>
      <p:sp>
        <p:nvSpPr>
          <p:cNvPr id="82957" name="Oval 13"/>
          <p:cNvSpPr>
            <a:spLocks noChangeArrowheads="1"/>
          </p:cNvSpPr>
          <p:nvPr/>
        </p:nvSpPr>
        <p:spPr bwMode="auto">
          <a:xfrm>
            <a:off x="349250" y="3248025"/>
            <a:ext cx="1296988" cy="9366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118515" tIns="59258" rIns="118515" bIns="59258" anchor="ctr"/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kumimoji="1" lang="zh-CN" altLang="en-US">
              <a:latin typeface="Times New Roman" panose="02020603050405020304" pitchFamily="18" charset="0"/>
            </a:endParaRPr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 rot="1389851">
            <a:off x="4187825" y="2259013"/>
            <a:ext cx="1346200" cy="8620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118515" tIns="59258" rIns="118515" bIns="59258" anchor="ctr"/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kumimoji="1" lang="zh-CN" altLang="en-US">
              <a:latin typeface="Times New Roman" panose="02020603050405020304" pitchFamily="18" charset="0"/>
            </a:endParaRPr>
          </a:p>
        </p:txBody>
      </p:sp>
      <p:sp>
        <p:nvSpPr>
          <p:cNvPr id="82959" name="Oval 15"/>
          <p:cNvSpPr>
            <a:spLocks noChangeArrowheads="1"/>
          </p:cNvSpPr>
          <p:nvPr/>
        </p:nvSpPr>
        <p:spPr bwMode="auto">
          <a:xfrm>
            <a:off x="1212850" y="4508500"/>
            <a:ext cx="1225550" cy="10810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118515" tIns="59258" rIns="118515" bIns="59258" anchor="ctr"/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kumimoji="1" lang="zh-CN" altLang="en-US">
              <a:latin typeface="Times New Roman" panose="02020603050405020304" pitchFamily="18" charset="0"/>
            </a:endParaRPr>
          </a:p>
        </p:txBody>
      </p:sp>
      <p:sp>
        <p:nvSpPr>
          <p:cNvPr id="82960" name="Oval 16"/>
          <p:cNvSpPr>
            <a:spLocks noChangeArrowheads="1"/>
          </p:cNvSpPr>
          <p:nvPr/>
        </p:nvSpPr>
        <p:spPr bwMode="auto">
          <a:xfrm>
            <a:off x="3324225" y="4868863"/>
            <a:ext cx="1295400" cy="1009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118515" tIns="59258" rIns="118515" bIns="59258" anchor="ctr"/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kumimoji="1" lang="zh-CN" altLang="en-US">
              <a:latin typeface="Times New Roman" panose="02020603050405020304" pitchFamily="18" charset="0"/>
            </a:endParaRP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2363788" y="3429000"/>
            <a:ext cx="18002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en-US" altLang="zh-CN" sz="3100" b="1">
                <a:latin typeface="Times New Roman" panose="02020603050405020304" pitchFamily="18" charset="0"/>
              </a:rPr>
              <a:t>Weather 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925513" y="2168525"/>
            <a:ext cx="10810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snow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844800" y="1989138"/>
            <a:ext cx="9572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rain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47663" y="3500438"/>
            <a:ext cx="151288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shower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 rot="1280211">
            <a:off x="4379913" y="2425700"/>
            <a:ext cx="11525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wind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308100" y="4778375"/>
            <a:ext cx="11509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cloud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3516313" y="5048250"/>
            <a:ext cx="11525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storm</a:t>
            </a:r>
          </a:p>
        </p:txBody>
      </p:sp>
      <p:pic>
        <p:nvPicPr>
          <p:cNvPr id="82968" name="Picture 24" descr="q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8225" y="1231900"/>
            <a:ext cx="80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9" name="Picture 25" descr="nanfe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646257">
            <a:off x="7559675" y="1179513"/>
            <a:ext cx="79851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0" name="Picture 26" descr="dadaobaox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9950" y="4681538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1" name="Picture 27" descr="n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5675" y="3014663"/>
            <a:ext cx="1079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2" name="Picture 28" descr="day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9063" y="297815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5927725" y="2168525"/>
            <a:ext cx="1511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sunny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559675" y="2168525"/>
            <a:ext cx="13319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windy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5916613" y="3968750"/>
            <a:ext cx="165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cloudy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7548563" y="3968750"/>
            <a:ext cx="1343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rainy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5916613" y="5499100"/>
            <a:ext cx="163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snowy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 autoUpdateAnimBg="0"/>
      <p:bldP spid="5141" grpId="0" autoUpdateAnimBg="0"/>
      <p:bldP spid="5143" grpId="0" autoUpdateAnimBg="0"/>
      <p:bldP spid="5149" grpId="0" autoUpdateAnimBg="0"/>
      <p:bldP spid="5150" grpId="0" autoUpdateAnimBg="0"/>
      <p:bldP spid="5151" grpId="0" autoUpdateAnimBg="0"/>
      <p:bldP spid="5152" grpId="0" autoUpdateAnimBg="0"/>
      <p:bldP spid="515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val 3"/>
          <p:cNvSpPr>
            <a:spLocks noChangeArrowheads="1"/>
          </p:cNvSpPr>
          <p:nvPr/>
        </p:nvSpPr>
        <p:spPr bwMode="auto">
          <a:xfrm>
            <a:off x="2782888" y="2522538"/>
            <a:ext cx="3429000" cy="1371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2935288" y="2598738"/>
            <a:ext cx="3124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6600" b="1">
                <a:solidFill>
                  <a:srgbClr val="6600CC"/>
                </a:solidFill>
                <a:latin typeface="Times New Roman" panose="02020603050405020304" pitchFamily="18" charset="0"/>
              </a:rPr>
              <a:t>weather</a:t>
            </a:r>
          </a:p>
        </p:txBody>
      </p:sp>
      <p:sp>
        <p:nvSpPr>
          <p:cNvPr id="83972" name="Line 5"/>
          <p:cNvSpPr>
            <a:spLocks noChangeShapeType="1"/>
          </p:cNvSpPr>
          <p:nvPr/>
        </p:nvSpPr>
        <p:spPr bwMode="auto">
          <a:xfrm>
            <a:off x="2087563" y="1952625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73" name="Line 6"/>
          <p:cNvSpPr>
            <a:spLocks noChangeShapeType="1"/>
          </p:cNvSpPr>
          <p:nvPr/>
        </p:nvSpPr>
        <p:spPr bwMode="auto">
          <a:xfrm flipH="1">
            <a:off x="4464050" y="1412875"/>
            <a:ext cx="762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74" name="Line 7"/>
          <p:cNvSpPr>
            <a:spLocks noChangeShapeType="1"/>
          </p:cNvSpPr>
          <p:nvPr/>
        </p:nvSpPr>
        <p:spPr bwMode="auto">
          <a:xfrm>
            <a:off x="5907088" y="3589338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75" name="Line 8"/>
          <p:cNvSpPr>
            <a:spLocks noChangeShapeType="1"/>
          </p:cNvSpPr>
          <p:nvPr/>
        </p:nvSpPr>
        <p:spPr bwMode="auto">
          <a:xfrm flipV="1">
            <a:off x="6059488" y="2065338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3976" name="Picture 9" descr="03da545e33a54c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23950"/>
            <a:ext cx="14620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10" descr="u=2140889934,4244965011&amp;gp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1975" y="1484313"/>
            <a:ext cx="1169988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11" descr="晴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83413" y="3500438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9" name="Picture 12" descr="下雪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71888" y="1052513"/>
            <a:ext cx="19431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0" name="Line 13"/>
          <p:cNvSpPr>
            <a:spLocks noChangeShapeType="1"/>
          </p:cNvSpPr>
          <p:nvPr/>
        </p:nvSpPr>
        <p:spPr bwMode="auto">
          <a:xfrm flipV="1">
            <a:off x="1619250" y="3360738"/>
            <a:ext cx="1163638" cy="21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3981" name="Group 14"/>
          <p:cNvGrpSpPr/>
          <p:nvPr/>
        </p:nvGrpSpPr>
        <p:grpSpPr bwMode="auto">
          <a:xfrm>
            <a:off x="431800" y="3105150"/>
            <a:ext cx="1458913" cy="863600"/>
            <a:chOff x="1680" y="528"/>
            <a:chExt cx="1200" cy="816"/>
          </a:xfrm>
        </p:grpSpPr>
        <p:sp>
          <p:nvSpPr>
            <p:cNvPr id="83982" name="Oval 15"/>
            <p:cNvSpPr>
              <a:spLocks noChangeArrowheads="1"/>
            </p:cNvSpPr>
            <p:nvPr/>
          </p:nvSpPr>
          <p:spPr bwMode="auto">
            <a:xfrm>
              <a:off x="1680" y="528"/>
              <a:ext cx="1200" cy="8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zh-CN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3983" name="Line 16"/>
            <p:cNvSpPr>
              <a:spLocks noChangeShapeType="1"/>
            </p:cNvSpPr>
            <p:nvPr/>
          </p:nvSpPr>
          <p:spPr bwMode="auto">
            <a:xfrm flipH="1">
              <a:off x="2064" y="672"/>
              <a:ext cx="144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84" name="Line 17"/>
            <p:cNvSpPr>
              <a:spLocks noChangeShapeType="1"/>
            </p:cNvSpPr>
            <p:nvPr/>
          </p:nvSpPr>
          <p:spPr bwMode="auto">
            <a:xfrm>
              <a:off x="2208" y="672"/>
              <a:ext cx="288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85" name="Line 18"/>
            <p:cNvSpPr>
              <a:spLocks noChangeShapeType="1"/>
            </p:cNvSpPr>
            <p:nvPr/>
          </p:nvSpPr>
          <p:spPr bwMode="auto">
            <a:xfrm>
              <a:off x="2160" y="816"/>
              <a:ext cx="288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86" name="Line 19"/>
            <p:cNvSpPr>
              <a:spLocks noChangeShapeType="1"/>
            </p:cNvSpPr>
            <p:nvPr/>
          </p:nvSpPr>
          <p:spPr bwMode="auto">
            <a:xfrm>
              <a:off x="2160" y="960"/>
              <a:ext cx="240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31834" name="Text Box 26"/>
          <p:cNvSpPr txBox="1">
            <a:spLocks noChangeArrowheads="1"/>
          </p:cNvSpPr>
          <p:nvPr/>
        </p:nvSpPr>
        <p:spPr bwMode="auto">
          <a:xfrm>
            <a:off x="6731000" y="4400550"/>
            <a:ext cx="1154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b="1">
                <a:latin typeface="Times New Roman" panose="02020603050405020304" pitchFamily="18" charset="0"/>
              </a:rPr>
              <a:t>sun</a:t>
            </a:r>
            <a:endParaRPr kumimoji="1" lang="en-US" altLang="zh-CN" sz="4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1835" name="Text Box 27"/>
          <p:cNvSpPr txBox="1">
            <a:spLocks noChangeArrowheads="1"/>
          </p:cNvSpPr>
          <p:nvPr/>
        </p:nvSpPr>
        <p:spPr bwMode="auto">
          <a:xfrm>
            <a:off x="6731000" y="2347913"/>
            <a:ext cx="1512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b="1">
                <a:latin typeface="Times New Roman" panose="02020603050405020304" pitchFamily="18" charset="0"/>
              </a:rPr>
              <a:t>cloud</a:t>
            </a:r>
            <a:endParaRPr kumimoji="1" lang="en-US" altLang="zh-CN" sz="4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1836" name="Text Box 28"/>
          <p:cNvSpPr txBox="1">
            <a:spLocks noChangeArrowheads="1"/>
          </p:cNvSpPr>
          <p:nvPr/>
        </p:nvSpPr>
        <p:spPr bwMode="auto">
          <a:xfrm>
            <a:off x="827088" y="1808163"/>
            <a:ext cx="1260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b="1">
                <a:latin typeface="Times New Roman" panose="02020603050405020304" pitchFamily="18" charset="0"/>
              </a:rPr>
              <a:t>rain</a:t>
            </a:r>
            <a:endParaRPr kumimoji="1" lang="en-US" altLang="zh-CN" sz="66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1838" name="Text Box 30"/>
          <p:cNvSpPr txBox="1">
            <a:spLocks noChangeArrowheads="1"/>
          </p:cNvSpPr>
          <p:nvPr/>
        </p:nvSpPr>
        <p:spPr bwMode="auto">
          <a:xfrm>
            <a:off x="3779838" y="296863"/>
            <a:ext cx="1512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b="1">
                <a:latin typeface="Times New Roman" panose="02020603050405020304" pitchFamily="18" charset="0"/>
              </a:rPr>
              <a:t>snow</a:t>
            </a:r>
            <a:endParaRPr kumimoji="1" lang="en-US" altLang="zh-CN" sz="4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1840" name="Text Box 32"/>
          <p:cNvSpPr txBox="1">
            <a:spLocks noChangeArrowheads="1"/>
          </p:cNvSpPr>
          <p:nvPr/>
        </p:nvSpPr>
        <p:spPr bwMode="auto">
          <a:xfrm>
            <a:off x="5148263" y="5445125"/>
            <a:ext cx="1619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b="1">
                <a:latin typeface="Times New Roman" panose="02020603050405020304" pitchFamily="18" charset="0"/>
              </a:rPr>
              <a:t>storm</a:t>
            </a:r>
            <a:endParaRPr kumimoji="1" lang="en-US" altLang="zh-CN" sz="4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3992" name="Group 33"/>
          <p:cNvGrpSpPr/>
          <p:nvPr/>
        </p:nvGrpSpPr>
        <p:grpSpPr bwMode="auto">
          <a:xfrm>
            <a:off x="3995738" y="4364038"/>
            <a:ext cx="2016125" cy="1155700"/>
            <a:chOff x="3168" y="384"/>
            <a:chExt cx="1056" cy="816"/>
          </a:xfrm>
        </p:grpSpPr>
        <p:pic>
          <p:nvPicPr>
            <p:cNvPr id="83993" name="Picture 34" descr="雷阵雨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68" y="384"/>
              <a:ext cx="105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94" name="Object 35"/>
            <p:cNvGraphicFramePr>
              <a:graphicFrameLocks noChangeAspect="1"/>
            </p:cNvGraphicFramePr>
            <p:nvPr/>
          </p:nvGraphicFramePr>
          <p:xfrm>
            <a:off x="3648" y="816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41" r:id="rId8" imgW="304800" imgH="409575" progId="Paint.Picture">
                    <p:embed/>
                  </p:oleObj>
                </mc:Choice>
                <mc:Fallback>
                  <p:oleObj r:id="rId8" imgW="304800" imgH="409575" progId="Paint.Picture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816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995" name="Object 36"/>
            <p:cNvGraphicFramePr>
              <a:graphicFrameLocks noChangeAspect="1"/>
            </p:cNvGraphicFramePr>
            <p:nvPr/>
          </p:nvGraphicFramePr>
          <p:xfrm>
            <a:off x="3600" y="960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42" r:id="rId10" imgW="304800" imgH="409575" progId="Paint.Picture">
                    <p:embed/>
                  </p:oleObj>
                </mc:Choice>
                <mc:Fallback>
                  <p:oleObj r:id="rId10" imgW="304800" imgH="409575" progId="Paint.Picture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960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996" name="Object 37"/>
            <p:cNvGraphicFramePr>
              <a:graphicFrameLocks noChangeAspect="1"/>
            </p:cNvGraphicFramePr>
            <p:nvPr/>
          </p:nvGraphicFramePr>
          <p:xfrm>
            <a:off x="3312" y="768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43" r:id="rId11" imgW="304800" imgH="409575" progId="Paint.Picture">
                    <p:embed/>
                  </p:oleObj>
                </mc:Choice>
                <mc:Fallback>
                  <p:oleObj r:id="rId11" imgW="304800" imgH="409575" progId="Paint.Picture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768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997" name="Object 38"/>
            <p:cNvGraphicFramePr>
              <a:graphicFrameLocks noChangeAspect="1"/>
            </p:cNvGraphicFramePr>
            <p:nvPr/>
          </p:nvGraphicFramePr>
          <p:xfrm>
            <a:off x="4032" y="768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44" r:id="rId12" imgW="304800" imgH="409575" progId="Paint.Picture">
                    <p:embed/>
                  </p:oleObj>
                </mc:Choice>
                <mc:Fallback>
                  <p:oleObj r:id="rId12" imgW="304800" imgH="409575" progId="Paint.Picture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768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8" name="Group 40"/>
          <p:cNvGrpSpPr/>
          <p:nvPr/>
        </p:nvGrpSpPr>
        <p:grpSpPr bwMode="auto">
          <a:xfrm>
            <a:off x="1979613" y="4040188"/>
            <a:ext cx="1676400" cy="1447800"/>
            <a:chOff x="384" y="2160"/>
            <a:chExt cx="912" cy="960"/>
          </a:xfrm>
        </p:grpSpPr>
        <p:pic>
          <p:nvPicPr>
            <p:cNvPr id="83999" name="Picture 41" descr="u=2140889934,4244965011&amp;gp=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2160"/>
              <a:ext cx="91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4000" name="Object 42"/>
            <p:cNvGraphicFramePr>
              <a:graphicFrameLocks noChangeAspect="1"/>
            </p:cNvGraphicFramePr>
            <p:nvPr/>
          </p:nvGraphicFramePr>
          <p:xfrm>
            <a:off x="480" y="2832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45" r:id="rId13" imgW="304800" imgH="409575" progId="Paint.Picture">
                    <p:embed/>
                  </p:oleObj>
                </mc:Choice>
                <mc:Fallback>
                  <p:oleObj r:id="rId13" imgW="304800" imgH="409575" progId="Paint.Picture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832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001" name="Object 43"/>
            <p:cNvGraphicFramePr>
              <a:graphicFrameLocks noChangeAspect="1"/>
            </p:cNvGraphicFramePr>
            <p:nvPr/>
          </p:nvGraphicFramePr>
          <p:xfrm>
            <a:off x="624" y="2976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46" r:id="rId14" imgW="304800" imgH="409575" progId="Paint.Picture">
                    <p:embed/>
                  </p:oleObj>
                </mc:Choice>
                <mc:Fallback>
                  <p:oleObj r:id="rId14" imgW="304800" imgH="409575" progId="Paint.Picture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2976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002" name="Object 44"/>
            <p:cNvGraphicFramePr>
              <a:graphicFrameLocks noChangeAspect="1"/>
            </p:cNvGraphicFramePr>
            <p:nvPr/>
          </p:nvGraphicFramePr>
          <p:xfrm>
            <a:off x="768" y="2880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47" r:id="rId15" imgW="304800" imgH="409575" progId="Paint.Picture">
                    <p:embed/>
                  </p:oleObj>
                </mc:Choice>
                <mc:Fallback>
                  <p:oleObj r:id="rId15" imgW="304800" imgH="409575" progId="Paint.Picture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880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003" name="Object 45"/>
            <p:cNvGraphicFramePr>
              <a:graphicFrameLocks noChangeAspect="1"/>
            </p:cNvGraphicFramePr>
            <p:nvPr/>
          </p:nvGraphicFramePr>
          <p:xfrm>
            <a:off x="912" y="2928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48" r:id="rId16" imgW="304800" imgH="409575" progId="Paint.Picture">
                    <p:embed/>
                  </p:oleObj>
                </mc:Choice>
                <mc:Fallback>
                  <p:oleObj r:id="rId16" imgW="304800" imgH="409575" progId="Paint.Picture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2928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1854" name="Text Box 46"/>
          <p:cNvSpPr txBox="1">
            <a:spLocks noChangeArrowheads="1"/>
          </p:cNvSpPr>
          <p:nvPr/>
        </p:nvSpPr>
        <p:spPr bwMode="auto">
          <a:xfrm>
            <a:off x="287338" y="3752850"/>
            <a:ext cx="1368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b="1">
                <a:latin typeface="Times New Roman" panose="02020603050405020304" pitchFamily="18" charset="0"/>
              </a:rPr>
              <a:t>wind</a:t>
            </a:r>
            <a:endParaRPr kumimoji="1" lang="en-US" altLang="zh-CN" sz="4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005" name="Line 47"/>
          <p:cNvSpPr>
            <a:spLocks noChangeShapeType="1"/>
          </p:cNvSpPr>
          <p:nvPr/>
        </p:nvSpPr>
        <p:spPr bwMode="auto">
          <a:xfrm flipV="1">
            <a:off x="3022600" y="3789363"/>
            <a:ext cx="73025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006" name="Line 48"/>
          <p:cNvSpPr>
            <a:spLocks noChangeShapeType="1"/>
          </p:cNvSpPr>
          <p:nvPr/>
        </p:nvSpPr>
        <p:spPr bwMode="auto">
          <a:xfrm>
            <a:off x="4464050" y="3932238"/>
            <a:ext cx="4318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1857" name="Text Box 49"/>
          <p:cNvSpPr txBox="1">
            <a:spLocks noChangeArrowheads="1"/>
          </p:cNvSpPr>
          <p:nvPr/>
        </p:nvSpPr>
        <p:spPr bwMode="auto">
          <a:xfrm>
            <a:off x="1295400" y="5408613"/>
            <a:ext cx="198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b="1">
                <a:latin typeface="Times New Roman" panose="02020603050405020304" pitchFamily="18" charset="0"/>
              </a:rPr>
              <a:t>shower</a:t>
            </a:r>
            <a:endParaRPr kumimoji="1" lang="en-US" altLang="zh-CN" sz="4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1858" name="Text Box 50"/>
          <p:cNvSpPr txBox="1">
            <a:spLocks noChangeArrowheads="1"/>
          </p:cNvSpPr>
          <p:nvPr/>
        </p:nvSpPr>
        <p:spPr bwMode="auto">
          <a:xfrm>
            <a:off x="5003800" y="260350"/>
            <a:ext cx="61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400" b="1">
                <a:solidFill>
                  <a:srgbClr val="FF0066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631859" name="Text Box 51"/>
          <p:cNvSpPr txBox="1">
            <a:spLocks noChangeArrowheads="1"/>
          </p:cNvSpPr>
          <p:nvPr/>
        </p:nvSpPr>
        <p:spPr bwMode="auto">
          <a:xfrm>
            <a:off x="1474788" y="3716338"/>
            <a:ext cx="61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400" b="1">
                <a:solidFill>
                  <a:srgbClr val="FF0066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631860" name="Text Box 52"/>
          <p:cNvSpPr txBox="1">
            <a:spLocks noChangeArrowheads="1"/>
          </p:cNvSpPr>
          <p:nvPr/>
        </p:nvSpPr>
        <p:spPr bwMode="auto">
          <a:xfrm>
            <a:off x="3024188" y="5373688"/>
            <a:ext cx="61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400" b="1">
                <a:solidFill>
                  <a:srgbClr val="FF0066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631861" name="Text Box 53"/>
          <p:cNvSpPr txBox="1">
            <a:spLocks noChangeArrowheads="1"/>
          </p:cNvSpPr>
          <p:nvPr/>
        </p:nvSpPr>
        <p:spPr bwMode="auto">
          <a:xfrm>
            <a:off x="1800225" y="1771650"/>
            <a:ext cx="61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400" b="1">
                <a:solidFill>
                  <a:srgbClr val="FF0066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631862" name="Text Box 54"/>
          <p:cNvSpPr txBox="1">
            <a:spLocks noChangeArrowheads="1"/>
          </p:cNvSpPr>
          <p:nvPr/>
        </p:nvSpPr>
        <p:spPr bwMode="auto">
          <a:xfrm>
            <a:off x="7559675" y="4329113"/>
            <a:ext cx="9350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400" b="1">
                <a:solidFill>
                  <a:srgbClr val="FF0066"/>
                </a:solidFill>
                <a:latin typeface="Times New Roman" panose="02020603050405020304" pitchFamily="18" charset="0"/>
              </a:rPr>
              <a:t>ny</a:t>
            </a:r>
          </a:p>
        </p:txBody>
      </p:sp>
      <p:sp>
        <p:nvSpPr>
          <p:cNvPr id="631863" name="Text Box 55"/>
          <p:cNvSpPr txBox="1">
            <a:spLocks noChangeArrowheads="1"/>
          </p:cNvSpPr>
          <p:nvPr/>
        </p:nvSpPr>
        <p:spPr bwMode="auto">
          <a:xfrm>
            <a:off x="6551613" y="5445125"/>
            <a:ext cx="61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400" b="1">
                <a:solidFill>
                  <a:srgbClr val="FF0066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631864" name="Text Box 56"/>
          <p:cNvSpPr txBox="1">
            <a:spLocks noChangeArrowheads="1"/>
          </p:cNvSpPr>
          <p:nvPr/>
        </p:nvSpPr>
        <p:spPr bwMode="auto">
          <a:xfrm>
            <a:off x="8027988" y="2347913"/>
            <a:ext cx="61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4400" b="1">
                <a:solidFill>
                  <a:srgbClr val="FF0066"/>
                </a:solidFill>
                <a:latin typeface="Times New Roman" panose="02020603050405020304" pitchFamily="18" charset="0"/>
              </a:rPr>
              <a:t>y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3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3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3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3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3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3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3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3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3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38" grpId="0" autoUpdateAnimBg="0"/>
      <p:bldP spid="631840" grpId="0" autoUpdateAnimBg="0"/>
      <p:bldP spid="631857" grpId="0" autoUpdateAnimBg="0"/>
      <p:bldP spid="631858" grpId="0"/>
      <p:bldP spid="631859" grpId="0"/>
      <p:bldP spid="631860" grpId="0"/>
      <p:bldP spid="631861" grpId="0"/>
      <p:bldP spid="631862" grpId="0"/>
      <p:bldP spid="631863" grpId="0"/>
      <p:bldP spid="6318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3" descr="白色大理石"/>
          <p:cNvSpPr>
            <a:spLocks noChangeArrowheads="1" noChangeShapeType="1" noTextEdit="1"/>
          </p:cNvSpPr>
          <p:nvPr/>
        </p:nvSpPr>
        <p:spPr bwMode="auto">
          <a:xfrm>
            <a:off x="2124075" y="2924175"/>
            <a:ext cx="1020763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431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3600" b="1" kern="10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黑体" panose="02010609060101010101" charset="-122"/>
                <a:ea typeface="黑体" panose="02010609060101010101" charset="-122"/>
              </a:rPr>
              <a:t>一</a:t>
            </a:r>
          </a:p>
        </p:txBody>
      </p:sp>
      <p:sp>
        <p:nvSpPr>
          <p:cNvPr id="84995" name="WordArt 4" descr="白色大理石"/>
          <p:cNvSpPr>
            <a:spLocks noChangeArrowheads="1" noChangeShapeType="1" noTextEdit="1"/>
          </p:cNvSpPr>
          <p:nvPr/>
        </p:nvSpPr>
        <p:spPr bwMode="auto">
          <a:xfrm>
            <a:off x="3276600" y="2492375"/>
            <a:ext cx="936625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3600" b="1" kern="10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/>
                <a:cs typeface="Times New Roman" panose="02020603050405020304"/>
              </a:rPr>
              <a:t>5</a:t>
            </a:r>
            <a:endParaRPr lang="zh-CN" altLang="en-US" sz="3600" b="1" kern="10">
              <a:ln w="9525"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" name="Group 6"/>
          <p:cNvGrpSpPr/>
          <p:nvPr/>
        </p:nvGrpSpPr>
        <p:grpSpPr bwMode="auto">
          <a:xfrm>
            <a:off x="935038" y="944563"/>
            <a:ext cx="3492500" cy="1944687"/>
            <a:chOff x="612" y="663"/>
            <a:chExt cx="2200" cy="1225"/>
          </a:xfrm>
        </p:grpSpPr>
        <p:sp>
          <p:nvSpPr>
            <p:cNvPr id="84997" name="Text Box 7"/>
            <p:cNvSpPr txBox="1">
              <a:spLocks noChangeArrowheads="1"/>
            </p:cNvSpPr>
            <p:nvPr/>
          </p:nvSpPr>
          <p:spPr bwMode="auto">
            <a:xfrm>
              <a:off x="612" y="663"/>
              <a:ext cx="2200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8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minus</a:t>
              </a:r>
            </a:p>
          </p:txBody>
        </p:sp>
        <p:sp>
          <p:nvSpPr>
            <p:cNvPr id="84998" name="AutoShape 8"/>
            <p:cNvSpPr>
              <a:spLocks noChangeArrowheads="1"/>
            </p:cNvSpPr>
            <p:nvPr/>
          </p:nvSpPr>
          <p:spPr bwMode="auto">
            <a:xfrm>
              <a:off x="1474" y="1344"/>
              <a:ext cx="227" cy="544"/>
            </a:xfrm>
            <a:prstGeom prst="downArrow">
              <a:avLst>
                <a:gd name="adj1" fmla="val 50000"/>
                <a:gd name="adj2" fmla="val 59912"/>
              </a:avLst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eaLnBrk="1" hangingPunct="1">
                <a:lnSpc>
                  <a:spcPct val="110000"/>
                </a:lnSpc>
                <a:spcBef>
                  <a:spcPct val="50000"/>
                </a:spcBef>
              </a:pPr>
              <a:endParaRPr kumimoji="1" lang="zh-CN" altLang="en-US" sz="36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9"/>
          <p:cNvGrpSpPr/>
          <p:nvPr/>
        </p:nvGrpSpPr>
        <p:grpSpPr bwMode="auto">
          <a:xfrm>
            <a:off x="4319588" y="260350"/>
            <a:ext cx="4321175" cy="3313113"/>
            <a:chOff x="2744" y="164"/>
            <a:chExt cx="2722" cy="2087"/>
          </a:xfrm>
        </p:grpSpPr>
        <p:sp>
          <p:nvSpPr>
            <p:cNvPr id="85000" name="Text Box 10"/>
            <p:cNvSpPr txBox="1">
              <a:spLocks noChangeArrowheads="1"/>
            </p:cNvSpPr>
            <p:nvPr/>
          </p:nvSpPr>
          <p:spPr bwMode="auto">
            <a:xfrm>
              <a:off x="2744" y="164"/>
              <a:ext cx="2722" cy="832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8000">
                  <a:latin typeface="Times New Roman" panose="02020603050405020304" pitchFamily="18" charset="0"/>
                  <a:cs typeface="Times New Roman" panose="02020603050405020304" pitchFamily="18" charset="0"/>
                </a:rPr>
                <a:t>degree(s)</a:t>
              </a:r>
            </a:p>
          </p:txBody>
        </p:sp>
        <p:sp>
          <p:nvSpPr>
            <p:cNvPr id="85001" name="AutoShape 11"/>
            <p:cNvSpPr>
              <a:spLocks noChangeArrowheads="1"/>
            </p:cNvSpPr>
            <p:nvPr/>
          </p:nvSpPr>
          <p:spPr bwMode="auto">
            <a:xfrm>
              <a:off x="3515" y="981"/>
              <a:ext cx="816" cy="1270"/>
            </a:xfrm>
            <a:custGeom>
              <a:avLst/>
              <a:gdLst>
                <a:gd name="T0" fmla="*/ 22 w 21600"/>
                <a:gd name="T1" fmla="*/ 0 h 21600"/>
                <a:gd name="T2" fmla="*/ 13 w 21600"/>
                <a:gd name="T3" fmla="*/ 21 h 21600"/>
                <a:gd name="T4" fmla="*/ 9 w 21600"/>
                <a:gd name="T5" fmla="*/ 32 h 21600"/>
                <a:gd name="T6" fmla="*/ 0 w 21600"/>
                <a:gd name="T7" fmla="*/ 53 h 21600"/>
                <a:gd name="T8" fmla="*/ 9 w 21600"/>
                <a:gd name="T9" fmla="*/ 75 h 21600"/>
                <a:gd name="T10" fmla="*/ 18 w 21600"/>
                <a:gd name="T11" fmla="*/ 64 h 21600"/>
                <a:gd name="T12" fmla="*/ 26 w 21600"/>
                <a:gd name="T13" fmla="*/ 43 h 21600"/>
                <a:gd name="T14" fmla="*/ 31 w 21600"/>
                <a:gd name="T15" fmla="*/ 21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3097 w 21600"/>
                <a:gd name="T25" fmla="*/ 12348 h 21600"/>
                <a:gd name="T26" fmla="*/ 18503 w 21600"/>
                <a:gd name="T27" fmla="*/ 1852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FF99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56397" name="Line 13"/>
          <p:cNvSpPr>
            <a:spLocks noChangeShapeType="1"/>
          </p:cNvSpPr>
          <p:nvPr/>
        </p:nvSpPr>
        <p:spPr bwMode="auto">
          <a:xfrm>
            <a:off x="2087563" y="3860800"/>
            <a:ext cx="3348037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6398" name="AutoShape 14"/>
          <p:cNvSpPr>
            <a:spLocks noChangeArrowheads="1"/>
          </p:cNvSpPr>
          <p:nvPr/>
        </p:nvSpPr>
        <p:spPr bwMode="auto">
          <a:xfrm>
            <a:off x="3563938" y="3860800"/>
            <a:ext cx="474662" cy="1152525"/>
          </a:xfrm>
          <a:prstGeom prst="upDownArrow">
            <a:avLst>
              <a:gd name="adj1" fmla="val 50000"/>
              <a:gd name="adj2" fmla="val 4856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56399" name="Text Box 15"/>
          <p:cNvSpPr txBox="1">
            <a:spLocks noChangeArrowheads="1"/>
          </p:cNvSpPr>
          <p:nvPr/>
        </p:nvSpPr>
        <p:spPr bwMode="auto">
          <a:xfrm>
            <a:off x="1079500" y="4581525"/>
            <a:ext cx="61198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/>
              <a:t>temperature</a:t>
            </a:r>
          </a:p>
        </p:txBody>
      </p:sp>
      <p:sp>
        <p:nvSpPr>
          <p:cNvPr id="85005" name="WordArt 16" descr="白色大理石"/>
          <p:cNvSpPr>
            <a:spLocks noChangeArrowheads="1" noChangeShapeType="1" noTextEdit="1"/>
          </p:cNvSpPr>
          <p:nvPr/>
        </p:nvSpPr>
        <p:spPr bwMode="auto">
          <a:xfrm>
            <a:off x="4319588" y="2586038"/>
            <a:ext cx="1062037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3600" b="1" kern="10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</a:p>
        </p:txBody>
      </p:sp>
      <p:sp>
        <p:nvSpPr>
          <p:cNvPr id="656401" name="Text Box 17"/>
          <p:cNvSpPr txBox="1">
            <a:spLocks noChangeArrowheads="1"/>
          </p:cNvSpPr>
          <p:nvPr/>
        </p:nvSpPr>
        <p:spPr bwMode="auto">
          <a:xfrm>
            <a:off x="0" y="4616450"/>
            <a:ext cx="907256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What’s the temperature?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97" grpId="0" animBg="1"/>
      <p:bldP spid="656398" grpId="0"/>
      <p:bldP spid="656399" grpId="0"/>
      <p:bldP spid="6564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ChangeArrowheads="1"/>
          </p:cNvSpPr>
          <p:nvPr/>
        </p:nvSpPr>
        <p:spPr bwMode="auto">
          <a:xfrm>
            <a:off x="6011863" y="2528888"/>
            <a:ext cx="2087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kumimoji="1"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～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-2 ℃</a:t>
            </a:r>
          </a:p>
        </p:txBody>
      </p:sp>
      <p:pic>
        <p:nvPicPr>
          <p:cNvPr id="86019" name="Picture 12" descr="userid193471time200906040247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33375"/>
            <a:ext cx="386238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1278" name="Text Box 6"/>
          <p:cNvSpPr txBox="1">
            <a:spLocks noChangeArrowheads="1"/>
          </p:cNvSpPr>
          <p:nvPr/>
        </p:nvSpPr>
        <p:spPr bwMode="auto">
          <a:xfrm>
            <a:off x="323850" y="3033713"/>
            <a:ext cx="71993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What’s the weather in Beijing?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It’s…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What’s the temperature?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It’s…</a:t>
            </a:r>
          </a:p>
        </p:txBody>
      </p:sp>
      <p:sp>
        <p:nvSpPr>
          <p:cNvPr id="651279" name="Text Box 15"/>
          <p:cNvSpPr txBox="1">
            <a:spLocks noChangeArrowheads="1"/>
          </p:cNvSpPr>
          <p:nvPr/>
        </p:nvSpPr>
        <p:spPr bwMode="auto">
          <a:xfrm>
            <a:off x="1042988" y="4492625"/>
            <a:ext cx="7667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between minus eight and minus two degrees.</a:t>
            </a:r>
          </a:p>
        </p:txBody>
      </p:sp>
      <p:pic>
        <p:nvPicPr>
          <p:cNvPr id="86022" name="Picture 16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60350"/>
            <a:ext cx="25923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78" grpId="0" autoUpdateAnimBg="0"/>
      <p:bldP spid="6512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131763" y="2949575"/>
            <a:ext cx="22590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131763" y="2949575"/>
            <a:ext cx="23574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131763" y="2949575"/>
            <a:ext cx="20224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87045" name="Text Box 7"/>
          <p:cNvSpPr txBox="1">
            <a:spLocks noChangeArrowheads="1"/>
          </p:cNvSpPr>
          <p:nvPr/>
        </p:nvSpPr>
        <p:spPr bwMode="auto">
          <a:xfrm>
            <a:off x="601663" y="620713"/>
            <a:ext cx="751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600" b="1" dirty="0">
                <a:latin typeface="Times New Roman" panose="02020603050405020304" pitchFamily="18" charset="0"/>
              </a:rPr>
              <a:t>What’s the weather like in Shanghai?</a:t>
            </a:r>
          </a:p>
        </p:txBody>
      </p:sp>
      <p:pic>
        <p:nvPicPr>
          <p:cNvPr id="87046" name="Picture 9" descr="win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0175" y="1541463"/>
            <a:ext cx="30607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Rectangle 10"/>
          <p:cNvSpPr>
            <a:spLocks noChangeArrowheads="1"/>
          </p:cNvSpPr>
          <p:nvPr/>
        </p:nvSpPr>
        <p:spPr bwMode="auto">
          <a:xfrm>
            <a:off x="5929313" y="4241800"/>
            <a:ext cx="20875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～</a:t>
            </a: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8℃</a:t>
            </a:r>
          </a:p>
        </p:txBody>
      </p:sp>
      <p:sp>
        <p:nvSpPr>
          <p:cNvPr id="652299" name="Text Box 11"/>
          <p:cNvSpPr txBox="1">
            <a:spLocks noChangeArrowheads="1"/>
          </p:cNvSpPr>
          <p:nvPr/>
        </p:nvSpPr>
        <p:spPr bwMode="auto">
          <a:xfrm>
            <a:off x="1187450" y="5300663"/>
            <a:ext cx="507682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between 5 and 8 degrees.</a:t>
            </a:r>
          </a:p>
        </p:txBody>
      </p:sp>
      <p:pic>
        <p:nvPicPr>
          <p:cNvPr id="87049" name="Picture 12" descr="10105880_0395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614488"/>
            <a:ext cx="457200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0" name="Text Box 13"/>
          <p:cNvSpPr txBox="1">
            <a:spLocks noChangeArrowheads="1"/>
          </p:cNvSpPr>
          <p:nvPr/>
        </p:nvSpPr>
        <p:spPr bwMode="auto">
          <a:xfrm>
            <a:off x="358775" y="4473575"/>
            <a:ext cx="70929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What’s the temperature?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It’s…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3"/>
          <p:cNvSpPr txBox="1">
            <a:spLocks noChangeArrowheads="1"/>
          </p:cNvSpPr>
          <p:nvPr/>
        </p:nvSpPr>
        <p:spPr bwMode="auto">
          <a:xfrm>
            <a:off x="576263" y="441325"/>
            <a:ext cx="7812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What’s the weather like in Guangzhou?</a:t>
            </a:r>
          </a:p>
        </p:txBody>
      </p:sp>
      <p:sp>
        <p:nvSpPr>
          <p:cNvPr id="88067" name="Rectangle 6"/>
          <p:cNvSpPr>
            <a:spLocks noChangeArrowheads="1"/>
          </p:cNvSpPr>
          <p:nvPr/>
        </p:nvSpPr>
        <p:spPr bwMode="auto">
          <a:xfrm>
            <a:off x="5976938" y="3500438"/>
            <a:ext cx="20875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～</a:t>
            </a: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21 ℃</a:t>
            </a:r>
          </a:p>
        </p:txBody>
      </p:sp>
      <p:sp>
        <p:nvSpPr>
          <p:cNvPr id="654343" name="Text Box 7"/>
          <p:cNvSpPr txBox="1">
            <a:spLocks noChangeArrowheads="1"/>
          </p:cNvSpPr>
          <p:nvPr/>
        </p:nvSpPr>
        <p:spPr bwMode="auto">
          <a:xfrm>
            <a:off x="1727200" y="5145088"/>
            <a:ext cx="493236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1"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between 10 to 21 degrees.</a:t>
            </a:r>
          </a:p>
        </p:txBody>
      </p:sp>
      <p:pic>
        <p:nvPicPr>
          <p:cNvPr id="88069" name="Picture 9" descr="120804852024776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1449388"/>
            <a:ext cx="388778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13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268413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Text Box 26"/>
          <p:cNvSpPr txBox="1">
            <a:spLocks noChangeArrowheads="1"/>
          </p:cNvSpPr>
          <p:nvPr/>
        </p:nvSpPr>
        <p:spPr bwMode="auto">
          <a:xfrm>
            <a:off x="647700" y="4257675"/>
            <a:ext cx="734536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What’s the temperature?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It’s…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5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3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#0001 ballons (main) 13">
      <a:dk1>
        <a:srgbClr val="000000"/>
      </a:dk1>
      <a:lt1>
        <a:srgbClr val="FFFFFF"/>
      </a:lt1>
      <a:dk2>
        <a:srgbClr val="000000"/>
      </a:dk2>
      <a:lt2>
        <a:srgbClr val="FDC51A"/>
      </a:lt2>
      <a:accent1>
        <a:srgbClr val="FF33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ADAA"/>
      </a:accent5>
      <a:accent6>
        <a:srgbClr val="8AB900"/>
      </a:accent6>
      <a:hlink>
        <a:srgbClr val="FF0066"/>
      </a:hlink>
      <a:folHlink>
        <a:srgbClr val="0085B2"/>
      </a:folHlink>
    </a:clrScheme>
    <a:fontScheme name="#0001 ballons (main)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#0001 ballons (main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#0001 ballons (main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#0001 ballons (main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#0001 ballons (main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#0001 ballons (main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#0001 ballons (main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0001 ballons (main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0001 ballons (main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0001 ballons (main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0001 ballons (main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0001 ballons (main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0001 ballons (main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#0001 ballons (main) 13">
        <a:dk1>
          <a:srgbClr val="000000"/>
        </a:dk1>
        <a:lt1>
          <a:srgbClr val="FFFFFF"/>
        </a:lt1>
        <a:dk2>
          <a:srgbClr val="000000"/>
        </a:dk2>
        <a:lt2>
          <a:srgbClr val="FDC51A"/>
        </a:lt2>
        <a:accent1>
          <a:srgbClr val="FF33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8AB900"/>
        </a:accent6>
        <a:hlink>
          <a:srgbClr val="FF0066"/>
        </a:hlink>
        <a:folHlink>
          <a:srgbClr val="0085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1848</Words>
  <Application>Microsoft Office PowerPoint</Application>
  <PresentationFormat>全屏显示(4:3)</PresentationFormat>
  <Paragraphs>322</Paragraphs>
  <Slides>39</Slides>
  <Notes>0</Notes>
  <HiddenSlides>0</HiddenSlides>
  <MMClips>3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0" baseType="lpstr">
      <vt:lpstr>黑体</vt:lpstr>
      <vt:lpstr>宋体</vt:lpstr>
      <vt:lpstr>微软雅黑</vt:lpstr>
      <vt:lpstr>Arial</vt:lpstr>
      <vt:lpstr>Arial Black</vt:lpstr>
      <vt:lpstr>Calibri</vt:lpstr>
      <vt:lpstr>Impact</vt:lpstr>
      <vt:lpstr>Times New Roman</vt:lpstr>
      <vt:lpstr>Wingdings</vt:lpstr>
      <vt:lpstr>WWW.2PPT.COM
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Try to understand the sentences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2013-07-18T12:49:00Z</dcterms:created>
  <dcterms:modified xsi:type="dcterms:W3CDTF">2023-01-17T01:11:48Z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04681DACDDD54E429188D043A6A745F4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