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77" r:id="rId3"/>
    <p:sldId id="283" r:id="rId4"/>
    <p:sldId id="284" r:id="rId5"/>
    <p:sldId id="285" r:id="rId6"/>
    <p:sldId id="286" r:id="rId7"/>
    <p:sldId id="287" r:id="rId8"/>
    <p:sldId id="282" r:id="rId9"/>
    <p:sldId id="281" r:id="rId10"/>
    <p:sldId id="28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00"/>
    <a:srgbClr val="0000FF"/>
    <a:srgbClr val="9933FF"/>
    <a:srgbClr val="99CCFF"/>
    <a:srgbClr val="FFFFFF"/>
    <a:srgbClr val="66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 autoAdjust="0"/>
    <p:restoredTop sz="947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88AA3-4E93-4C27-B479-12678298D04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7A46-0704-4CEF-91FA-B3FA6E5339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A7A46-0704-4CEF-91FA-B3FA6E53397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71C07-38E6-4BAD-A219-895E744FCDC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37C1-9226-41AE-BE05-14ACD3B5B8D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7DC3E-120A-493E-BDED-6933F6D2D15F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139A5-60E6-4988-B73F-57584E29553C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22E1B-19CC-4515-B569-C2FC9160897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9486-DC54-424D-93B9-831BFB9BBDBF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FC62C-3C49-4DCF-AFD8-0F8FDB25FC00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F2AD-E628-4BB4-ADB1-7488FBF55582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D44A5-10F8-4329-A752-01D5F2DD39AE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28C01-5342-4E17-A0EE-FF49D287EBB6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9F26C-7A18-4D43-B49C-D79CC673189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DC15539-6BC8-48FC-8CC4-78361647AD0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208713" y="4868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76600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051050" y="2830513"/>
            <a:ext cx="6065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6000" b="1">
              <a:latin typeface="Brush Script MT" panose="03060802040406070304" pitchFamily="66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700338" y="3465867"/>
            <a:ext cx="3600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400" b="1" dirty="0">
                <a:latin typeface="Monotype Corsiva" panose="03010101010201010101" pitchFamily="66" charset="0"/>
              </a:rPr>
              <a:t>ReadingⅠ</a:t>
            </a:r>
          </a:p>
        </p:txBody>
      </p:sp>
      <p:sp>
        <p:nvSpPr>
          <p:cNvPr id="2" name="矩形 1"/>
          <p:cNvSpPr/>
          <p:nvPr/>
        </p:nvSpPr>
        <p:spPr>
          <a:xfrm>
            <a:off x="-7893" y="1196752"/>
            <a:ext cx="914301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kern="10" dirty="0" smtClean="0">
                <a:ln w="9525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Unit 7</a:t>
            </a:r>
          </a:p>
          <a:p>
            <a:pPr algn="ctr"/>
            <a:r>
              <a:rPr lang="en-US" altLang="zh-CN" sz="6600" b="1" kern="10" dirty="0" smtClean="0">
                <a:ln w="9525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Seasons</a:t>
            </a:r>
            <a:endParaRPr lang="zh-CN" altLang="en-US" sz="6600" b="1" kern="10" dirty="0">
              <a:ln w="9525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06583" y="575793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47108" name="Picture 4" descr="b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69325" cy="642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3924300" y="1412875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68538" y="2852738"/>
            <a:ext cx="63373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/>
              <a:t> 1. Read the poem after class.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 2. Remember the new words and phrases in the poem</a:t>
            </a:r>
            <a:r>
              <a:rPr lang="en-US" altLang="zh-CN" sz="2800" dirty="0" smtClean="0"/>
              <a:t>. 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71550" y="260350"/>
            <a:ext cx="712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F3300"/>
                </a:solidFill>
              </a:rPr>
              <a:t> Talk about  weather and seasons </a:t>
            </a:r>
          </a:p>
        </p:txBody>
      </p:sp>
      <p:pic>
        <p:nvPicPr>
          <p:cNvPr id="27653" name="Picture 5" descr="Vocabulary 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5538"/>
            <a:ext cx="1800225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Vocabulary A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1196975"/>
            <a:ext cx="1509713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195513" y="1844675"/>
            <a:ext cx="467995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A: Which season do you like best?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</a:rPr>
              <a:t>B: It’s…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A: Why?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</a:rPr>
              <a:t>B: Because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555875" y="908050"/>
            <a:ext cx="4943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Seasons of the year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grpSp>
        <p:nvGrpSpPr>
          <p:cNvPr id="37898" name="Group 10"/>
          <p:cNvGrpSpPr/>
          <p:nvPr/>
        </p:nvGrpSpPr>
        <p:grpSpPr bwMode="auto">
          <a:xfrm>
            <a:off x="179388" y="1052513"/>
            <a:ext cx="1728787" cy="1511300"/>
            <a:chOff x="295" y="2251"/>
            <a:chExt cx="1089" cy="952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295" y="2251"/>
              <a:ext cx="1089" cy="952"/>
            </a:xfrm>
            <a:prstGeom prst="irregularSeal1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476" y="2568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>
                  <a:solidFill>
                    <a:schemeClr val="tx2"/>
                  </a:solidFill>
                </a:rPr>
                <a:t>winter</a:t>
              </a:r>
            </a:p>
          </p:txBody>
        </p:sp>
      </p:grp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051050" y="2060575"/>
            <a:ext cx="5689600" cy="21002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Winter days are full of </a:t>
            </a:r>
            <a:r>
              <a:rPr lang="en-US" altLang="zh-CN" dirty="0">
                <a:solidFill>
                  <a:schemeClr val="tx2"/>
                </a:solidFill>
              </a:rPr>
              <a:t>snow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When trees and flowers forget to </a:t>
            </a:r>
            <a:r>
              <a:rPr lang="en-US" altLang="zh-CN" dirty="0">
                <a:solidFill>
                  <a:schemeClr val="tx2"/>
                </a:solidFill>
              </a:rPr>
              <a:t>grow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And the birds fly far </a:t>
            </a:r>
            <a:r>
              <a:rPr lang="en-US" altLang="zh-CN" dirty="0">
                <a:solidFill>
                  <a:schemeClr val="tx2"/>
                </a:solidFill>
              </a:rPr>
              <a:t>away</a:t>
            </a:r>
            <a:r>
              <a:rPr lang="en-US" altLang="zh-CN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To find a warm and sunny </a:t>
            </a:r>
            <a:r>
              <a:rPr lang="en-US" altLang="zh-CN" dirty="0">
                <a:solidFill>
                  <a:schemeClr val="tx2"/>
                </a:solidFill>
              </a:rPr>
              <a:t>day</a:t>
            </a:r>
            <a:r>
              <a:rPr lang="en-US" altLang="zh-CN" dirty="0"/>
              <a:t>.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50825" y="188913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Read and answer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979613" y="4365625"/>
            <a:ext cx="5832475" cy="15525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What are winter days full of?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Why do the birds fly far away in winter?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555875" y="4941888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Snow.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411413" y="6021388"/>
            <a:ext cx="410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To find a warm and sunny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00" grpId="0"/>
      <p:bldP spid="379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2555875" y="908050"/>
            <a:ext cx="4943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Seasons of the year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grpSp>
        <p:nvGrpSpPr>
          <p:cNvPr id="41987" name="Group 3"/>
          <p:cNvGrpSpPr/>
          <p:nvPr/>
        </p:nvGrpSpPr>
        <p:grpSpPr bwMode="auto">
          <a:xfrm>
            <a:off x="179388" y="1052513"/>
            <a:ext cx="1728787" cy="1511300"/>
            <a:chOff x="295" y="2251"/>
            <a:chExt cx="1089" cy="952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295" y="2251"/>
              <a:ext cx="1089" cy="952"/>
            </a:xfrm>
            <a:prstGeom prst="irregularSeal1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476" y="2568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>
                  <a:solidFill>
                    <a:schemeClr val="tx2"/>
                  </a:solidFill>
                </a:rPr>
                <a:t>spring</a:t>
              </a:r>
            </a:p>
          </p:txBody>
        </p:sp>
      </p:grp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051050" y="1844675"/>
            <a:ext cx="5689600" cy="210026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The days of spring are windy and </a:t>
            </a:r>
            <a:r>
              <a:rPr lang="en-US" altLang="zh-CN" dirty="0">
                <a:solidFill>
                  <a:schemeClr val="tx2"/>
                </a:solidFill>
              </a:rPr>
              <a:t>bright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What a perfect time to fly a </a:t>
            </a:r>
            <a:r>
              <a:rPr lang="en-US" altLang="zh-CN" dirty="0">
                <a:solidFill>
                  <a:schemeClr val="tx2"/>
                </a:solidFill>
              </a:rPr>
              <a:t>kite</a:t>
            </a:r>
            <a:r>
              <a:rPr lang="en-US" altLang="zh-CN" dirty="0"/>
              <a:t>!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Bees and butterflies play among </a:t>
            </a:r>
            <a:r>
              <a:rPr lang="en-US" altLang="zh-CN" dirty="0">
                <a:solidFill>
                  <a:schemeClr val="tx2"/>
                </a:solidFill>
              </a:rPr>
              <a:t>flowers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Then hide from the April </a:t>
            </a:r>
            <a:r>
              <a:rPr lang="en-US" altLang="zh-CN" dirty="0">
                <a:solidFill>
                  <a:schemeClr val="tx2"/>
                </a:solidFill>
              </a:rPr>
              <a:t>showers</a:t>
            </a:r>
            <a:r>
              <a:rPr lang="en-US" altLang="zh-CN" dirty="0"/>
              <a:t>.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Read and answer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051050" y="4221163"/>
            <a:ext cx="5832475" cy="15525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What is the weather like in spring?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What can we do in spring?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700338" y="4797425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Windy and bright.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195513" y="5949950"/>
            <a:ext cx="6048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We can fly a kite and see bees and butterflies among flowers.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3" grpId="0"/>
      <p:bldP spid="419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2555875" y="908050"/>
            <a:ext cx="4943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Seasons of the year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grpSp>
        <p:nvGrpSpPr>
          <p:cNvPr id="43011" name="Group 3"/>
          <p:cNvGrpSpPr/>
          <p:nvPr/>
        </p:nvGrpSpPr>
        <p:grpSpPr bwMode="auto">
          <a:xfrm>
            <a:off x="179388" y="1052513"/>
            <a:ext cx="1800225" cy="1511300"/>
            <a:chOff x="295" y="2251"/>
            <a:chExt cx="1089" cy="952"/>
          </a:xfrm>
        </p:grpSpPr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295" y="2251"/>
              <a:ext cx="1089" cy="952"/>
            </a:xfrm>
            <a:prstGeom prst="irregularSeal1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476" y="2568"/>
              <a:ext cx="771" cy="2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>
                  <a:solidFill>
                    <a:schemeClr val="tx2"/>
                  </a:solidFill>
                </a:rPr>
                <a:t>summer</a:t>
              </a:r>
            </a:p>
          </p:txBody>
        </p:sp>
      </p:grp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051050" y="1844675"/>
            <a:ext cx="5689600" cy="2100263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Those sweet memories of summer </a:t>
            </a:r>
            <a:r>
              <a:rPr lang="en-US" altLang="zh-CN" dirty="0">
                <a:solidFill>
                  <a:schemeClr val="tx2"/>
                </a:solidFill>
              </a:rPr>
              <a:t>days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Are about quiet streams and trees and </a:t>
            </a:r>
            <a:r>
              <a:rPr lang="en-US" altLang="zh-CN" dirty="0">
                <a:solidFill>
                  <a:schemeClr val="tx2"/>
                </a:solidFill>
              </a:rPr>
              <a:t>shade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And lazy afternoons by a </a:t>
            </a:r>
            <a:r>
              <a:rPr lang="en-US" altLang="zh-CN" dirty="0">
                <a:solidFill>
                  <a:schemeClr val="tx2"/>
                </a:solidFill>
              </a:rPr>
              <a:t>pool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Eating ice cream to feel </a:t>
            </a:r>
            <a:r>
              <a:rPr lang="en-US" altLang="zh-CN" dirty="0">
                <a:solidFill>
                  <a:schemeClr val="tx2"/>
                </a:solidFill>
              </a:rPr>
              <a:t>cool</a:t>
            </a:r>
            <a:r>
              <a:rPr lang="en-US" altLang="zh-CN" dirty="0"/>
              <a:t>.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Read and answer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051050" y="4221163"/>
            <a:ext cx="6553200" cy="4572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/>
              <a:t>What are our sweet memories in summer about?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051050" y="4797425"/>
            <a:ext cx="5688013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The streams,  trees and shade, lazy afternoons and ice cream.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2555875" y="692150"/>
            <a:ext cx="4943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Seasons of the year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grpSp>
        <p:nvGrpSpPr>
          <p:cNvPr id="44035" name="Group 3"/>
          <p:cNvGrpSpPr/>
          <p:nvPr/>
        </p:nvGrpSpPr>
        <p:grpSpPr bwMode="auto">
          <a:xfrm>
            <a:off x="179388" y="1052513"/>
            <a:ext cx="1728787" cy="1511300"/>
            <a:chOff x="295" y="2251"/>
            <a:chExt cx="1089" cy="952"/>
          </a:xfrm>
        </p:grpSpPr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295" y="2251"/>
              <a:ext cx="1089" cy="952"/>
            </a:xfrm>
            <a:prstGeom prst="irregularSeal1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476" y="2568"/>
              <a:ext cx="771" cy="28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>
                  <a:solidFill>
                    <a:schemeClr val="tx2"/>
                  </a:solidFill>
                </a:rPr>
                <a:t>autumn</a:t>
              </a:r>
            </a:p>
          </p:txBody>
        </p:sp>
      </p:grp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51050" y="1341438"/>
            <a:ext cx="6265863" cy="3195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Then autumn leaves turn </a:t>
            </a:r>
            <a:r>
              <a:rPr lang="en-US" altLang="zh-CN" dirty="0">
                <a:solidFill>
                  <a:schemeClr val="tx2"/>
                </a:solidFill>
              </a:rPr>
              <a:t>brown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Fall into piles upon the </a:t>
            </a:r>
            <a:r>
              <a:rPr lang="en-US" altLang="zh-CN" dirty="0">
                <a:solidFill>
                  <a:schemeClr val="tx2"/>
                </a:solidFill>
              </a:rPr>
              <a:t>ground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Farmers work to harvest </a:t>
            </a:r>
            <a:r>
              <a:rPr lang="en-US" altLang="zh-CN" dirty="0">
                <a:solidFill>
                  <a:schemeClr val="tx2"/>
                </a:solidFill>
              </a:rPr>
              <a:t>crops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As the days are shorter and the temperature </a:t>
            </a:r>
            <a:r>
              <a:rPr lang="en-US" altLang="zh-CN" dirty="0">
                <a:solidFill>
                  <a:schemeClr val="tx2"/>
                </a:solidFill>
              </a:rPr>
              <a:t>drops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Soon the snowy season will </a:t>
            </a:r>
            <a:r>
              <a:rPr lang="en-US" altLang="zh-CN" dirty="0">
                <a:solidFill>
                  <a:schemeClr val="tx2"/>
                </a:solidFill>
              </a:rPr>
              <a:t>begin</a:t>
            </a:r>
            <a:r>
              <a:rPr lang="en-US" altLang="zh-CN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And it will be a new year once </a:t>
            </a:r>
            <a:r>
              <a:rPr lang="en-US" altLang="zh-CN" dirty="0">
                <a:solidFill>
                  <a:schemeClr val="tx2"/>
                </a:solidFill>
              </a:rPr>
              <a:t>again</a:t>
            </a:r>
            <a:r>
              <a:rPr lang="en-US" altLang="zh-CN" dirty="0"/>
              <a:t>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Read and answer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051050" y="4581525"/>
            <a:ext cx="6192838" cy="15525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What happens to the leaves in autumn?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dirty="0"/>
              <a:t>What do farmers do in autumn?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555875" y="5013325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The leaves turn brown and fall on the ground.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700338" y="6165850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Farmers work to harvest crops.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1" grpId="0"/>
      <p:bldP spid="440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767638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Snow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Away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Bright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Flowers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Days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Pool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Brown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Crops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chemeClr val="tx2"/>
                </a:solidFill>
              </a:rPr>
              <a:t>Begin</a:t>
            </a:r>
            <a:r>
              <a:rPr lang="en-US" altLang="zh-CN" sz="2800" dirty="0"/>
              <a:t> rhymes with</a:t>
            </a:r>
            <a:r>
              <a:rPr lang="en-US" altLang="zh-CN" sz="2800" u="sng" dirty="0"/>
              <a:t>               </a:t>
            </a:r>
            <a:r>
              <a:rPr lang="en-US" altLang="zh-CN" sz="2800" dirty="0" smtClean="0"/>
              <a:t>.</a:t>
            </a:r>
            <a:endParaRPr lang="en-US" altLang="zh-CN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</a:rPr>
              <a:t>Help to complete the sentences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851275" y="1125538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grow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851275" y="1628775"/>
            <a:ext cx="1081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day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924300" y="2133600"/>
            <a:ext cx="1081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kite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211638" y="263683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showers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779838" y="3068638"/>
            <a:ext cx="1081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shade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851275" y="35734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cool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067175" y="3860800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ground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924300" y="44370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drops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3851275" y="4941888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5" grpId="0"/>
      <p:bldP spid="45066" grpId="0"/>
      <p:bldP spid="45067" grpId="0"/>
      <p:bldP spid="45068" grpId="0"/>
      <p:bldP spid="450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but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749300"/>
            <a:ext cx="187325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leav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349500"/>
            <a:ext cx="1800225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sno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3889375"/>
            <a:ext cx="1800225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188913"/>
            <a:ext cx="640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dirty="0">
                <a:solidFill>
                  <a:schemeClr val="tx2"/>
                </a:solidFill>
              </a:rPr>
              <a:t>Match the pictures with the sentences</a:t>
            </a:r>
          </a:p>
        </p:txBody>
      </p:sp>
      <p:pic>
        <p:nvPicPr>
          <p:cNvPr id="36873" name="Picture 9" descr="summ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5445125"/>
            <a:ext cx="1800225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71888" y="692150"/>
            <a:ext cx="5472112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zh-CN" dirty="0"/>
              <a:t>quiet streams, trees and shade 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 eat ice cream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r>
              <a:rPr lang="en-US" altLang="zh-CN" dirty="0"/>
              <a:t>b.  full of snow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birds fly far away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r>
              <a:rPr lang="en-US" altLang="zh-CN" dirty="0"/>
              <a:t>c.  a perfect time to fly a kite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bees and butterflies play among flowers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r>
              <a:rPr lang="en-US" altLang="zh-CN" dirty="0"/>
              <a:t>d. brown leaves fall on the ground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farmers harvest crops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555875" y="1916113"/>
            <a:ext cx="1152525" cy="23050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2411413" y="3213100"/>
            <a:ext cx="1368425" cy="2663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411413" y="2636838"/>
            <a:ext cx="1368425" cy="19161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2411413" y="1196975"/>
            <a:ext cx="1655762" cy="4968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/>
      <p:bldP spid="36876" grpId="0" animBg="1"/>
      <p:bldP spid="36877" grpId="0" animBg="1"/>
      <p:bldP spid="368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35845" name="Picture 5" descr="b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69325" cy="642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3924300" y="1412875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Practice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268538" y="2852738"/>
            <a:ext cx="6337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/>
              <a:t> Finish the exercises on P84.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全屏显示(4:3)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Arial Black</vt:lpstr>
      <vt:lpstr>Brush Script MT</vt:lpstr>
      <vt:lpstr>Calibri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2004-12-17T09:31:00Z</dcterms:created>
  <dcterms:modified xsi:type="dcterms:W3CDTF">2023-01-17T01:11:53Z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07269BE195EF4968A8D05293B66A37A8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